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9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8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8E256-53DA-4B2F-852F-7E6A3CD108E1}" type="datetimeFigureOut">
              <a:rPr lang="el-GR" smtClean="0"/>
              <a:t>9/3/2016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4EA59E-6FC1-4594-BF06-97B614BFE3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4371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B8609-5EE4-4F8E-8C80-488BBA6149B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421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B8609-5EE4-4F8E-8C80-488BBA6149B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147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46F1-9FC7-487F-92B5-1AEFE047E3BF}" type="datetimeFigureOut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B109-3396-4CC5-9320-83308880F06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615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46F1-9FC7-487F-92B5-1AEFE047E3BF}" type="datetimeFigureOut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B109-3396-4CC5-9320-83308880F06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2255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46F1-9FC7-487F-92B5-1AEFE047E3BF}" type="datetimeFigureOut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B109-3396-4CC5-9320-83308880F06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7811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46F1-9FC7-487F-92B5-1AEFE047E3BF}" type="datetimeFigureOut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B109-3396-4CC5-9320-83308880F06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9782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46F1-9FC7-487F-92B5-1AEFE047E3BF}" type="datetimeFigureOut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B109-3396-4CC5-9320-83308880F06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3338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46F1-9FC7-487F-92B5-1AEFE047E3BF}" type="datetimeFigureOut">
              <a:rPr lang="el-GR" smtClean="0"/>
              <a:t>9/3/2016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B109-3396-4CC5-9320-83308880F06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6049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46F1-9FC7-487F-92B5-1AEFE047E3BF}" type="datetimeFigureOut">
              <a:rPr lang="el-GR" smtClean="0"/>
              <a:t>9/3/2016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B109-3396-4CC5-9320-83308880F06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4957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46F1-9FC7-487F-92B5-1AEFE047E3BF}" type="datetimeFigureOut">
              <a:rPr lang="el-GR" smtClean="0"/>
              <a:t>9/3/2016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B109-3396-4CC5-9320-83308880F06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8699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46F1-9FC7-487F-92B5-1AEFE047E3BF}" type="datetimeFigureOut">
              <a:rPr lang="el-GR" smtClean="0"/>
              <a:t>9/3/2016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B109-3396-4CC5-9320-83308880F06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7505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46F1-9FC7-487F-92B5-1AEFE047E3BF}" type="datetimeFigureOut">
              <a:rPr lang="el-GR" smtClean="0"/>
              <a:t>9/3/2016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B109-3396-4CC5-9320-83308880F06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3974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46F1-9FC7-487F-92B5-1AEFE047E3BF}" type="datetimeFigureOut">
              <a:rPr lang="el-GR" smtClean="0"/>
              <a:t>9/3/2016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0B109-3396-4CC5-9320-83308880F06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2167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446F1-9FC7-487F-92B5-1AEFE047E3BF}" type="datetimeFigureOut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0B109-3396-4CC5-9320-83308880F06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3651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8.emf"/><Relationship Id="rId4" Type="http://schemas.openxmlformats.org/officeDocument/2006/relationships/package" Target="../embeddings/Microsoft_Excel_Worksheet1.xlsx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l-GR" dirty="0" smtClean="0"/>
              <a:t>Θεωρία πληροφορίας και στοιχεία κωδίκων</a:t>
            </a:r>
            <a:r>
              <a:rPr lang="en-US" dirty="0" smtClean="0"/>
              <a:t>: </a:t>
            </a:r>
            <a:r>
              <a:rPr lang="el-GR" dirty="0" smtClean="0"/>
              <a:t>Ενότητα </a:t>
            </a:r>
            <a:r>
              <a:rPr lang="el-GR" dirty="0" smtClean="0"/>
              <a:t>3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3861048"/>
            <a:ext cx="6400800" cy="1752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l-GR" b="1" dirty="0" smtClean="0">
                <a:solidFill>
                  <a:schemeClr val="tx1"/>
                </a:solidFill>
              </a:rPr>
              <a:t>Ν. Καλουπτσίδης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l-GR" b="1" dirty="0" smtClean="0">
                <a:solidFill>
                  <a:schemeClr val="tx1"/>
                </a:solidFill>
              </a:rPr>
              <a:t>Εαρινό εξάμηνο 2016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DCBC-8F9A-4D4A-8B70-AAE3CEC4B7A2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3525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Ρυθμός εντροπίας αλυσίδων </a:t>
            </a:r>
            <a:r>
              <a:rPr lang="en-US" dirty="0"/>
              <a:t>Markov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l-GR" b="1" dirty="0" smtClean="0"/>
                  <a:t>Θεώρημα </a:t>
                </a:r>
                <a:r>
                  <a:rPr lang="en-US" b="1" dirty="0" err="1"/>
                  <a:t>Perron</a:t>
                </a:r>
                <a:r>
                  <a:rPr lang="en-US" b="1" dirty="0"/>
                  <a:t> </a:t>
                </a:r>
                <a:r>
                  <a:rPr lang="en-US" b="1" dirty="0" err="1" smtClean="0"/>
                  <a:t>Frobenius</a:t>
                </a:r>
                <a:r>
                  <a:rPr lang="en-US" dirty="0" smtClean="0"/>
                  <a:t>: </a:t>
                </a:r>
              </a:p>
              <a:p>
                <a:r>
                  <a:rPr lang="en-US" dirty="0" smtClean="0"/>
                  <a:t>A </a:t>
                </a:r>
                <a:r>
                  <a:rPr lang="el-GR" dirty="0" smtClean="0"/>
                  <a:t>θετικός πίνακας</a:t>
                </a:r>
                <a:r>
                  <a:rPr lang="en-US" dirty="0" smtClean="0"/>
                  <a:t>: </a:t>
                </a:r>
                <a:r>
                  <a:rPr lang="en-US" dirty="0" err="1" smtClean="0"/>
                  <a:t>a_ij</a:t>
                </a:r>
                <a:r>
                  <a:rPr lang="en-US" dirty="0" smtClean="0"/>
                  <a:t>&gt;0  </a:t>
                </a:r>
                <a:r>
                  <a:rPr lang="en-US" dirty="0" err="1" smtClean="0"/>
                  <a:t>i,j</a:t>
                </a:r>
                <a:r>
                  <a:rPr lang="en-US" dirty="0" smtClean="0"/>
                  <a:t>=1:n</a:t>
                </a:r>
              </a:p>
              <a:p>
                <a:r>
                  <a:rPr lang="el-GR" dirty="0" smtClean="0"/>
                  <a:t>Φασματική ακτίνα του Α</a:t>
                </a:r>
                <a:r>
                  <a:rPr lang="en-US" dirty="0" smtClean="0"/>
                  <a:t>: </a:t>
                </a:r>
                <a:r>
                  <a:rPr lang="el-GR" dirty="0" smtClean="0"/>
                  <a:t>ρ(Α)</a:t>
                </a:r>
                <a:r>
                  <a:rPr lang="en-US" dirty="0" smtClean="0"/>
                  <a:t>=max|</a:t>
                </a:r>
                <a:r>
                  <a:rPr lang="el-GR" dirty="0" smtClean="0"/>
                  <a:t>λ_</a:t>
                </a:r>
                <a:r>
                  <a:rPr lang="en-US" dirty="0" err="1" smtClean="0"/>
                  <a:t>i</a:t>
                </a:r>
                <a:r>
                  <a:rPr lang="el-GR" dirty="0" smtClean="0"/>
                  <a:t>|</a:t>
                </a:r>
                <a:r>
                  <a:rPr lang="en-US" dirty="0" smtClean="0"/>
                  <a:t>, </a:t>
                </a:r>
                <a:r>
                  <a:rPr lang="el-GR" dirty="0" smtClean="0"/>
                  <a:t>λ_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 </a:t>
                </a:r>
                <a:r>
                  <a:rPr lang="el-GR" dirty="0" smtClean="0"/>
                  <a:t>ιδιοτιμή του Α. Τότε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r≡</a:t>
                </a:r>
                <a:r>
                  <a:rPr lang="el-GR" dirty="0" smtClean="0"/>
                  <a:t>ρ(Α)&gt;0 και </a:t>
                </a:r>
                <a:r>
                  <a:rPr lang="en-US" dirty="0" smtClean="0"/>
                  <a:t>r </a:t>
                </a:r>
                <a:r>
                  <a:rPr lang="el-GR" dirty="0" smtClean="0"/>
                  <a:t>απλή ιδιοτιμή του Α, δηλαδή ρίζα του χαρακτηριστικού πολυωνύμου πολλαπλότητας 1.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l-GR" dirty="0" smtClean="0"/>
                  <a:t>Η ιδιοτιμή </a:t>
                </a:r>
                <a:r>
                  <a:rPr lang="en-US" dirty="0" smtClean="0"/>
                  <a:t>r </a:t>
                </a:r>
                <a:r>
                  <a:rPr lang="el-GR" dirty="0" smtClean="0"/>
                  <a:t>έχει θετικό αριστερό και δεξιό ιδιοδιάνυσμα </a:t>
                </a:r>
                <a:r>
                  <a:rPr lang="en-US" dirty="0" smtClean="0"/>
                  <a:t>v, w: Av=</a:t>
                </a:r>
                <a:r>
                  <a:rPr lang="en-US" dirty="0" err="1" smtClean="0"/>
                  <a:t>rv</a:t>
                </a:r>
                <a:r>
                  <a:rPr lang="en-US" dirty="0" smtClean="0"/>
                  <a:t>, </a:t>
                </a:r>
                <a:r>
                  <a:rPr lang="en-US" dirty="0" err="1" smtClean="0"/>
                  <a:t>w’A</a:t>
                </a:r>
                <a:r>
                  <a:rPr lang="en-US" dirty="0" smtClean="0"/>
                  <a:t>=</a:t>
                </a:r>
                <a:r>
                  <a:rPr lang="en-US" dirty="0" err="1" smtClean="0"/>
                  <a:t>rw</a:t>
                </a:r>
                <a:r>
                  <a:rPr lang="en-US" dirty="0" smtClean="0"/>
                  <a:t>’, v&gt;0, w&gt;0, </a:t>
                </a:r>
                <a:r>
                  <a:rPr lang="el-GR" dirty="0" smtClean="0"/>
                  <a:t>ενώ όλα τα άλλα ιδιοδιανύσματα είναι θετικά πολλαπλάσια</a:t>
                </a: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sup>
                            </m:sSup>
                          </m:den>
                        </m:f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𝐴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sup>
                        </m:sSup>
                      </m:e>
                    </m:func>
                  </m:oMath>
                </a14:m>
                <a:r>
                  <a:rPr lang="en-US" dirty="0" smtClean="0"/>
                  <a:t>=</a:t>
                </a:r>
                <a:r>
                  <a:rPr lang="en-US" dirty="0" err="1" smtClean="0"/>
                  <a:t>vw</a:t>
                </a:r>
                <a:r>
                  <a:rPr lang="en-US" dirty="0" smtClean="0"/>
                  <a:t>’ </a:t>
                </a:r>
                <a:r>
                  <a:rPr lang="el-GR" dirty="0" smtClean="0"/>
                  <a:t>με </a:t>
                </a:r>
                <a:r>
                  <a:rPr lang="en-US" dirty="0" err="1" smtClean="0"/>
                  <a:t>w’v</a:t>
                </a:r>
                <a:r>
                  <a:rPr lang="en-US" dirty="0" smtClean="0"/>
                  <a:t>=1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l-GR" dirty="0" smtClean="0"/>
                  <a:t>Γενίκευση σε μη αρνητικούς πρωταρχικούς (ανάγωγους και απεριοδικούς) πίνακες.</a:t>
                </a:r>
                <a:endParaRPr lang="el-G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59" t="-242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6396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Ρυθμός εντροπίας αλυσίδων </a:t>
            </a:r>
            <a:r>
              <a:rPr lang="en-US" dirty="0"/>
              <a:t>Markov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Ο πίνακας μετάβασης έχει μη αρνητικά στοιχεία και κάθε γραμμή αθροίζει στη μονάδα</a:t>
            </a:r>
            <a:r>
              <a:rPr lang="en-US" dirty="0" smtClean="0"/>
              <a:t>: </a:t>
            </a:r>
            <a:r>
              <a:rPr lang="el-GR" dirty="0" smtClean="0"/>
              <a:t>εχει ιδιοτιμή το 1 και ιδιοδιάνυσμα το </a:t>
            </a:r>
            <a:r>
              <a:rPr lang="en-US" dirty="0" smtClean="0"/>
              <a:t>ones(1,n).</a:t>
            </a:r>
          </a:p>
          <a:p>
            <a:r>
              <a:rPr lang="el-GR" dirty="0" smtClean="0"/>
              <a:t>Ολές οι ιδιοτιμές (πραγματικές και μιγαδικές) έχουν μέτρο μικρότερο ή ίσο της μονάδας (είναι μέσα στο μοναδιαίο κύκλο), ρ(</a:t>
            </a:r>
            <a:r>
              <a:rPr lang="en-US" dirty="0" smtClean="0"/>
              <a:t>P)=1.</a:t>
            </a:r>
          </a:p>
          <a:p>
            <a:r>
              <a:rPr lang="el-GR" dirty="0"/>
              <a:t>Αν ο πίνακας μετάβασης </a:t>
            </a:r>
            <a:r>
              <a:rPr lang="en-US" dirty="0"/>
              <a:t>P </a:t>
            </a:r>
            <a:r>
              <a:rPr lang="el-GR" dirty="0"/>
              <a:t>είναι </a:t>
            </a:r>
            <a:r>
              <a:rPr lang="el-GR" dirty="0" smtClean="0"/>
              <a:t>θετικός, </a:t>
            </a:r>
            <a:r>
              <a:rPr lang="el-GR" dirty="0"/>
              <a:t>τότε υπάρχει μία μόνο στάσιμη κατανομή η οποία προκύπτει ως όριο κάθε αρχικής κατανομής </a:t>
            </a:r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047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Ρυθμός </a:t>
            </a:r>
            <a:r>
              <a:rPr lang="el-GR" dirty="0"/>
              <a:t>εντροπίας αλυσίδων </a:t>
            </a:r>
            <a:r>
              <a:rPr lang="en-US" dirty="0" smtClean="0"/>
              <a:t>Markov: </a:t>
            </a:r>
            <a:r>
              <a:rPr lang="el-GR" dirty="0" smtClean="0"/>
              <a:t>παράδειγμα</a:t>
            </a:r>
            <a:endParaRPr lang="en-US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060848"/>
            <a:ext cx="5886450" cy="273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66C30-1CA3-4B70-8E3D-90ECF8750FF5}" type="datetime1">
              <a:rPr lang="el-GR" smtClean="0"/>
              <a:t>9/3/2016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0876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Ρυθμός εντροπίας αλυσίδων </a:t>
            </a:r>
            <a:r>
              <a:rPr lang="en-US" dirty="0"/>
              <a:t>Markov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Πινακας μετάβασης</a:t>
            </a:r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  <a:p>
            <a:r>
              <a:rPr lang="el-GR" dirty="0" smtClean="0"/>
              <a:t>Στάσιμη κατανομή</a:t>
            </a:r>
            <a:r>
              <a:rPr lang="en-US" dirty="0" smtClean="0"/>
              <a:t>: </a:t>
            </a:r>
            <a:r>
              <a:rPr lang="el-GR" dirty="0" smtClean="0"/>
              <a:t>ιδιοδιάνυσμα της μονάδας τέτοιο ωστε </a:t>
            </a:r>
            <a:r>
              <a:rPr lang="el-GR" i="1" dirty="0"/>
              <a:t>μ</a:t>
            </a:r>
            <a:r>
              <a:rPr lang="el-GR" dirty="0"/>
              <a:t>1 + </a:t>
            </a:r>
            <a:r>
              <a:rPr lang="el-GR" i="1" dirty="0"/>
              <a:t>μ</a:t>
            </a:r>
            <a:r>
              <a:rPr lang="el-GR" dirty="0"/>
              <a:t>2 = </a:t>
            </a:r>
            <a:r>
              <a:rPr lang="el-GR" dirty="0" smtClean="0"/>
              <a:t>1</a:t>
            </a:r>
          </a:p>
          <a:p>
            <a:endParaRPr lang="el-GR" dirty="0" smtClean="0"/>
          </a:p>
          <a:p>
            <a:endParaRPr lang="el-GR" dirty="0" smtClean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018" y="2276872"/>
            <a:ext cx="41243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162" y="4402484"/>
            <a:ext cx="27813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605" y="5013176"/>
            <a:ext cx="539115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1430C-BD14-4D6E-8240-40ACBD1BC3CF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8314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Ρυθμός εντροπίας αλυσίδων </a:t>
            </a:r>
            <a:r>
              <a:rPr lang="en-US" dirty="0" smtClean="0"/>
              <a:t>Markov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/>
              <a:t>Με βάση τη στάσιμη κατανομή </a:t>
            </a:r>
          </a:p>
          <a:p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Ετσι</a:t>
            </a:r>
          </a:p>
          <a:p>
            <a:pPr marL="0" indent="0">
              <a:buNone/>
            </a:pPr>
            <a:endParaRPr lang="el-GR" dirty="0" smtClean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709" y="1628800"/>
            <a:ext cx="83248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645024"/>
            <a:ext cx="41910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923" y="5013176"/>
            <a:ext cx="46005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1443-ACE4-418E-8BEE-FE4CD96A5243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7586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Εξομείωση κρυφών αλυσίδων </a:t>
            </a:r>
            <a:r>
              <a:rPr lang="en-US" dirty="0"/>
              <a:t>Markov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[</a:t>
            </a:r>
            <a:r>
              <a:rPr lang="en-US" dirty="0"/>
              <a:t>y, x]=</a:t>
            </a:r>
            <a:r>
              <a:rPr lang="en-US" dirty="0" err="1"/>
              <a:t>hmmgenerate</a:t>
            </a:r>
            <a:r>
              <a:rPr lang="en-US" dirty="0"/>
              <a:t>(</a:t>
            </a:r>
            <a:r>
              <a:rPr lang="en-US" dirty="0" err="1"/>
              <a:t>len,trans,emis</a:t>
            </a:r>
            <a:r>
              <a:rPr lang="en-US" dirty="0"/>
              <a:t>);</a:t>
            </a:r>
          </a:p>
          <a:p>
            <a:r>
              <a:rPr lang="en-US" dirty="0" err="1"/>
              <a:t>len</a:t>
            </a:r>
            <a:r>
              <a:rPr lang="en-US" dirty="0"/>
              <a:t>: </a:t>
            </a:r>
            <a:r>
              <a:rPr lang="el-GR" dirty="0"/>
              <a:t>μήκος των ακολουθιών </a:t>
            </a:r>
            <a:r>
              <a:rPr lang="en-US" dirty="0"/>
              <a:t>x, y. </a:t>
            </a:r>
          </a:p>
          <a:p>
            <a:r>
              <a:rPr lang="en-US" dirty="0" smtClean="0"/>
              <a:t>trans(</a:t>
            </a:r>
            <a:r>
              <a:rPr lang="en-US" dirty="0" err="1" smtClean="0"/>
              <a:t>i,j</a:t>
            </a:r>
            <a:r>
              <a:rPr lang="en-US" dirty="0" smtClean="0"/>
              <a:t>): </a:t>
            </a:r>
            <a:r>
              <a:rPr lang="el-GR" dirty="0" smtClean="0"/>
              <a:t>πιθανότητα μετάβασης στη κατάσταση </a:t>
            </a:r>
            <a:r>
              <a:rPr lang="en-US" dirty="0" smtClean="0"/>
              <a:t> j</a:t>
            </a:r>
            <a:r>
              <a:rPr lang="el-GR" dirty="0" smtClean="0"/>
              <a:t> απο τη </a:t>
            </a:r>
            <a:r>
              <a:rPr lang="en-US" dirty="0" smtClean="0"/>
              <a:t>I</a:t>
            </a:r>
          </a:p>
          <a:p>
            <a:r>
              <a:rPr lang="en-US" dirty="0" err="1" smtClean="0"/>
              <a:t>emis</a:t>
            </a:r>
            <a:r>
              <a:rPr lang="en-US" dirty="0" smtClean="0"/>
              <a:t>(</a:t>
            </a:r>
            <a:r>
              <a:rPr lang="en-US" dirty="0" err="1" smtClean="0"/>
              <a:t>k,l</a:t>
            </a:r>
            <a:r>
              <a:rPr lang="en-US" dirty="0" smtClean="0"/>
              <a:t>):</a:t>
            </a:r>
            <a:r>
              <a:rPr lang="en-US" dirty="0"/>
              <a:t> </a:t>
            </a:r>
            <a:r>
              <a:rPr lang="el-GR" dirty="0" smtClean="0"/>
              <a:t>πιθανότητα να προκύψει  η έξοδος </a:t>
            </a:r>
            <a:r>
              <a:rPr lang="en-US" dirty="0" smtClean="0"/>
              <a:t>l, </a:t>
            </a:r>
            <a:r>
              <a:rPr lang="el-GR" dirty="0" smtClean="0"/>
              <a:t>αν η κατάσταση είναι </a:t>
            </a:r>
            <a:r>
              <a:rPr lang="en-US" dirty="0" smtClean="0"/>
              <a:t>k.</a:t>
            </a:r>
            <a:endParaRPr lang="el-GR" dirty="0" smtClean="0"/>
          </a:p>
          <a:p>
            <a:r>
              <a:rPr lang="en-US" dirty="0" err="1"/>
              <a:t>hmmgenerate</a:t>
            </a:r>
            <a:r>
              <a:rPr lang="en-US" dirty="0"/>
              <a:t>(...,'</a:t>
            </a:r>
            <a:r>
              <a:rPr lang="en-US" dirty="0" err="1"/>
              <a:t>Symbols',SYMBOLS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 err="1"/>
              <a:t>hmmgenerate</a:t>
            </a:r>
            <a:r>
              <a:rPr lang="en-US" dirty="0"/>
              <a:t>(...,'</a:t>
            </a:r>
            <a:r>
              <a:rPr lang="en-US" dirty="0" err="1"/>
              <a:t>Statenames</a:t>
            </a:r>
            <a:r>
              <a:rPr lang="en-US" dirty="0"/>
              <a:t>',STATENAMES</a:t>
            </a:r>
            <a:r>
              <a:rPr lang="en-US" dirty="0" smtClean="0"/>
              <a:t>)</a:t>
            </a:r>
          </a:p>
          <a:p>
            <a:r>
              <a:rPr lang="el-GR" dirty="0" smtClean="0"/>
              <a:t>Καθορίζουν τα αλφάβητα των καταστάσεων και εξόδων</a:t>
            </a:r>
            <a:endParaRPr lang="en-US" dirty="0"/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9509-37F2-44D8-892D-77DB114E6977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5335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Εξομείωση κρυφών αλυσίδων </a:t>
            </a:r>
            <a:r>
              <a:rPr lang="en-US" dirty="0"/>
              <a:t>Markov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600" dirty="0" smtClean="0"/>
              <a:t>Παράδειγμα</a:t>
            </a:r>
          </a:p>
          <a:p>
            <a:r>
              <a:rPr lang="en-US" sz="2600" dirty="0"/>
              <a:t>trans = [0.95,0.05; </a:t>
            </a:r>
            <a:r>
              <a:rPr lang="en-US" sz="2600" dirty="0" smtClean="0"/>
              <a:t>0.10,0.90</a:t>
            </a:r>
            <a:r>
              <a:rPr lang="el-GR" sz="2600" dirty="0" smtClean="0"/>
              <a:t>]</a:t>
            </a:r>
            <a:r>
              <a:rPr lang="en-US" sz="2600" dirty="0" smtClean="0"/>
              <a:t>;</a:t>
            </a:r>
          </a:p>
          <a:p>
            <a:r>
              <a:rPr lang="en-US" sz="2600" dirty="0" err="1" smtClean="0"/>
              <a:t>emis</a:t>
            </a:r>
            <a:r>
              <a:rPr lang="en-US" sz="2600" dirty="0" smtClean="0"/>
              <a:t>=eye(2);</a:t>
            </a:r>
          </a:p>
          <a:p>
            <a:r>
              <a:rPr lang="en-US" sz="2600" dirty="0" smtClean="0"/>
              <a:t>[y, x] </a:t>
            </a:r>
            <a:r>
              <a:rPr lang="en-US" sz="2600" dirty="0"/>
              <a:t>= </a:t>
            </a:r>
            <a:r>
              <a:rPr lang="en-US" sz="2600" dirty="0" err="1" smtClean="0"/>
              <a:t>hmmgenerate</a:t>
            </a:r>
            <a:r>
              <a:rPr lang="en-US" sz="2600" dirty="0" smtClean="0"/>
              <a:t>(10000,trans,emis);</a:t>
            </a:r>
          </a:p>
          <a:p>
            <a:r>
              <a:rPr lang="en-US" sz="2600" dirty="0" smtClean="0"/>
              <a:t> [y1,x1] </a:t>
            </a:r>
            <a:r>
              <a:rPr lang="en-US" sz="2600" dirty="0"/>
              <a:t>= </a:t>
            </a:r>
            <a:r>
              <a:rPr lang="en-US" sz="2600" dirty="0" err="1" smtClean="0"/>
              <a:t>hmmgenerate</a:t>
            </a:r>
            <a:r>
              <a:rPr lang="en-US" sz="2600" dirty="0" smtClean="0"/>
              <a:t>(10000,trans,emis,... </a:t>
            </a:r>
            <a:r>
              <a:rPr lang="en-US" sz="2600" dirty="0"/>
              <a:t>'</a:t>
            </a:r>
            <a:r>
              <a:rPr lang="en-US" sz="2600" dirty="0" err="1"/>
              <a:t>Statenames</a:t>
            </a:r>
            <a:r>
              <a:rPr lang="en-US" sz="2600" dirty="0"/>
              <a:t>',{'</a:t>
            </a:r>
            <a:r>
              <a:rPr lang="en-US" sz="2600" dirty="0" err="1"/>
              <a:t>fair';'loaded</a:t>
            </a:r>
            <a:r>
              <a:rPr lang="en-US" sz="2600" dirty="0" smtClean="0"/>
              <a:t>'})</a:t>
            </a:r>
          </a:p>
          <a:p>
            <a:r>
              <a:rPr lang="en-US" sz="2600" dirty="0" smtClean="0"/>
              <a:t>[V,D,W]=</a:t>
            </a:r>
            <a:r>
              <a:rPr lang="en-US" sz="2600" dirty="0" err="1" smtClean="0"/>
              <a:t>eig</a:t>
            </a:r>
            <a:r>
              <a:rPr lang="en-US" sz="2600" dirty="0" smtClean="0"/>
              <a:t>(trans)</a:t>
            </a:r>
            <a:r>
              <a:rPr lang="el-GR" sz="2600" dirty="0" smtClean="0"/>
              <a:t> % ιδιοτιμές, ιδιοδιανύσματα</a:t>
            </a:r>
            <a:endParaRPr lang="en-US" sz="2600" dirty="0" smtClean="0"/>
          </a:p>
          <a:p>
            <a:r>
              <a:rPr lang="en-US" sz="2600" dirty="0" smtClean="0"/>
              <a:t>W(:,1)/sum(W(:,1)); % </a:t>
            </a:r>
            <a:r>
              <a:rPr lang="el-GR" sz="2600" dirty="0" smtClean="0"/>
              <a:t>στάσιμη κατανομή</a:t>
            </a:r>
            <a:endParaRPr lang="en-US" sz="2600" dirty="0" smtClean="0"/>
          </a:p>
          <a:p>
            <a:r>
              <a:rPr lang="en-US" sz="2600" dirty="0" smtClean="0"/>
              <a:t>[</a:t>
            </a:r>
            <a:r>
              <a:rPr lang="en-US" sz="2600" dirty="0" err="1"/>
              <a:t>counts,bin</a:t>
            </a:r>
            <a:r>
              <a:rPr lang="en-US" sz="2600" dirty="0"/>
              <a:t>]=</a:t>
            </a:r>
            <a:r>
              <a:rPr lang="en-US" sz="2600" dirty="0" err="1"/>
              <a:t>hist</a:t>
            </a:r>
            <a:r>
              <a:rPr lang="en-US" sz="2600" dirty="0"/>
              <a:t>(x</a:t>
            </a:r>
            <a:r>
              <a:rPr lang="en-US" sz="2600" dirty="0" smtClean="0"/>
              <a:t>);</a:t>
            </a:r>
          </a:p>
          <a:p>
            <a:r>
              <a:rPr lang="en-US" sz="2600" dirty="0" smtClean="0"/>
              <a:t>counts/100</a:t>
            </a:r>
            <a:r>
              <a:rPr lang="el-GR" sz="2600" dirty="0" smtClean="0"/>
              <a:t>00 % πολυ κοντά στο </a:t>
            </a:r>
          </a:p>
          <a:p>
            <a:r>
              <a:rPr lang="el-GR" sz="2600" dirty="0" smtClean="0"/>
              <a:t>Ιδιοδιάνυσμα  </a:t>
            </a:r>
            <a:r>
              <a:rPr lang="en-US" sz="2600" dirty="0" smtClean="0"/>
              <a:t>W(:,1)</a:t>
            </a:r>
          </a:p>
          <a:p>
            <a:endParaRPr lang="el-G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221088"/>
            <a:ext cx="2785658" cy="20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1DBB1-AC67-4509-8432-5CE5695118D8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34856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Εξομείωση κρυφών αλυσίδων </a:t>
            </a:r>
            <a:r>
              <a:rPr lang="en-US" dirty="0"/>
              <a:t>Markov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Αυθαίρετη αρχικοποίηση </a:t>
            </a:r>
          </a:p>
          <a:p>
            <a:r>
              <a:rPr lang="en-US" dirty="0"/>
              <a:t>q</a:t>
            </a:r>
            <a:r>
              <a:rPr lang="en-US" dirty="0" smtClean="0"/>
              <a:t>=rand(1,2);</a:t>
            </a:r>
          </a:p>
          <a:p>
            <a:r>
              <a:rPr lang="en-US" dirty="0" smtClean="0"/>
              <a:t>q=q/sum(q);</a:t>
            </a:r>
          </a:p>
          <a:p>
            <a:r>
              <a:rPr lang="en-US" dirty="0" smtClean="0"/>
              <a:t>p100=q*trans^(500)</a:t>
            </a:r>
          </a:p>
          <a:p>
            <a:r>
              <a:rPr lang="el-GR" dirty="0" smtClean="0"/>
              <a:t>Επιβεβαιώνεται η σύγκλιση στη στάσιμη κατανομή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554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Ρυθμός </a:t>
            </a:r>
            <a:r>
              <a:rPr lang="el-GR" dirty="0" smtClean="0"/>
              <a:t>εντροπίας </a:t>
            </a:r>
            <a:r>
              <a:rPr lang="el-GR" dirty="0"/>
              <a:t>αλυσίδων </a:t>
            </a:r>
            <a:r>
              <a:rPr lang="en-US" dirty="0"/>
              <a:t>Markov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Παράδειγμα</a:t>
            </a:r>
            <a:r>
              <a:rPr lang="en-US" dirty="0" smtClean="0"/>
              <a:t>: </a:t>
            </a:r>
            <a:r>
              <a:rPr lang="el-GR" dirty="0" smtClean="0"/>
              <a:t>Αλυσίδα με δύο καταστάσεις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Αν η αρχική κατανομή δεν είναι στάσιμη, τότε και πάλι ο ρυθμός εντροπίας, ως όριο δίνεται απο το παραπάνω τύπο</a:t>
            </a:r>
            <a:r>
              <a:rPr lang="el-GR" dirty="0"/>
              <a:t>.</a:t>
            </a:r>
          </a:p>
          <a:p>
            <a:endParaRPr lang="el-GR" dirty="0" smtClean="0"/>
          </a:p>
          <a:p>
            <a:endParaRPr lang="el-GR" dirty="0"/>
          </a:p>
          <a:p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473" y="2447925"/>
            <a:ext cx="703897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244A4-DF05-42FC-AB9D-3EC181AE461D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03838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Τυπικότητα και εντροπία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19</a:t>
            </a:fld>
            <a:endParaRPr lang="el-GR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1409700"/>
            <a:ext cx="882015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4821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560840" cy="922114"/>
          </a:xfrm>
        </p:spPr>
        <p:txBody>
          <a:bodyPr/>
          <a:lstStyle/>
          <a:p>
            <a:r>
              <a:rPr lang="el-GR" dirty="0" smtClean="0"/>
              <a:t>Σύνοψη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372080160"/>
                  </p:ext>
                </p:extLst>
              </p:nvPr>
            </p:nvGraphicFramePr>
            <p:xfrm>
              <a:off x="1187624" y="1268760"/>
              <a:ext cx="6751394" cy="4833287"/>
            </p:xfrm>
            <a:graphic>
              <a:graphicData uri="http://schemas.openxmlformats.org/drawingml/2006/table">
                <a:tbl>
                  <a:tblPr firstRow="1" firstCol="1" bandRow="1">
                    <a:tableStyleId>{00A15C55-8517-42AA-B614-E9B94910E393}</a:tableStyleId>
                  </a:tblPr>
                  <a:tblGrid>
                    <a:gridCol w="1114520"/>
                    <a:gridCol w="1966843"/>
                    <a:gridCol w="1657904"/>
                    <a:gridCol w="1035643"/>
                    <a:gridCol w="976484"/>
                  </a:tblGrid>
                  <a:tr h="34280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 dirty="0">
                              <a:effectLst/>
                            </a:rPr>
                            <a:t>Πληροφοριακά μέτρα</a:t>
                          </a:r>
                          <a:endParaRPr lang="el-GR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Ορισμός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Ταυτότητες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Ανισότητες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Ιδιότητες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68899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Εντροπία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Η(Χ)≡Η(</a:t>
                          </a:r>
                          <a:r>
                            <a:rPr lang="en-US" sz="900">
                              <a:effectLst/>
                            </a:rPr>
                            <a:t>p</a:t>
                          </a:r>
                          <a:r>
                            <a:rPr lang="el-GR" sz="900">
                              <a:effectLst/>
                            </a:rPr>
                            <a:t>)=-∑</a:t>
                          </a:r>
                          <a:r>
                            <a:rPr lang="en-US" sz="900">
                              <a:effectLst/>
                            </a:rPr>
                            <a:t>p</a:t>
                          </a:r>
                          <a:r>
                            <a:rPr lang="el-GR" sz="900">
                              <a:effectLst/>
                            </a:rPr>
                            <a:t>(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l-GR" sz="900">
                              <a:effectLst/>
                            </a:rPr>
                            <a:t>)</a:t>
                          </a:r>
                          <a:r>
                            <a:rPr lang="en-US" sz="900">
                              <a:effectLst/>
                            </a:rPr>
                            <a:t>log</a:t>
                          </a:r>
                          <a:r>
                            <a:rPr lang="el-GR" sz="900" baseline="-25000">
                              <a:effectLst/>
                            </a:rPr>
                            <a:t>2</a:t>
                          </a:r>
                          <a:r>
                            <a:rPr lang="en-US" sz="900">
                              <a:effectLst/>
                            </a:rPr>
                            <a:t>p</a:t>
                          </a:r>
                          <a:r>
                            <a:rPr lang="el-GR" sz="900">
                              <a:effectLst/>
                            </a:rPr>
                            <a:t>(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l-GR" sz="900">
                              <a:effectLst/>
                            </a:rPr>
                            <a:t>)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H(X)=-Elogp(X)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0≤</a:t>
                          </a:r>
                          <a:r>
                            <a:rPr lang="en-US" sz="900">
                              <a:effectLst/>
                            </a:rPr>
                            <a:t>H</a:t>
                          </a:r>
                          <a:r>
                            <a:rPr lang="el-GR" sz="900">
                              <a:effectLst/>
                            </a:rPr>
                            <a:t>(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l-GR" sz="900">
                              <a:effectLst/>
                            </a:rPr>
                            <a:t>)≤</a:t>
                          </a:r>
                          <a:r>
                            <a:rPr lang="en-US" sz="900">
                              <a:effectLst/>
                            </a:rPr>
                            <a:t>log</a:t>
                          </a:r>
                          <a:r>
                            <a:rPr lang="el-GR" sz="900">
                              <a:effectLst/>
                            </a:rPr>
                            <a:t>|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l-GR" sz="900">
                              <a:effectLst/>
                            </a:rPr>
                            <a:t>| </a:t>
                          </a:r>
                          <a:endParaRPr lang="el-GR" sz="11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H</a:t>
                          </a:r>
                          <a:r>
                            <a:rPr lang="el-GR" sz="900">
                              <a:effectLst/>
                            </a:rPr>
                            <a:t>(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l-GR" sz="900" baseline="-25000">
                              <a:effectLst/>
                            </a:rPr>
                            <a:t>1</a:t>
                          </a:r>
                          <a:r>
                            <a:rPr lang="el-GR" sz="900">
                              <a:effectLst/>
                            </a:rPr>
                            <a:t>,…,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n-US" sz="900" baseline="-25000">
                              <a:effectLst/>
                            </a:rPr>
                            <a:t>n</a:t>
                          </a:r>
                          <a:r>
                            <a:rPr lang="el-GR" sz="900">
                              <a:effectLst/>
                            </a:rPr>
                            <a:t>)≤∑</a:t>
                          </a:r>
                          <a:r>
                            <a:rPr lang="en-US" sz="900">
                              <a:effectLst/>
                            </a:rPr>
                            <a:t>H</a:t>
                          </a:r>
                          <a:r>
                            <a:rPr lang="el-GR" sz="900">
                              <a:effectLst/>
                            </a:rPr>
                            <a:t>(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n-US" sz="900" baseline="-25000">
                              <a:effectLst/>
                            </a:rPr>
                            <a:t>i</a:t>
                          </a:r>
                          <a:r>
                            <a:rPr lang="el-GR" sz="900">
                              <a:effectLst/>
                            </a:rPr>
                            <a:t>), ισότητα αν Χ</a:t>
                          </a:r>
                          <a:r>
                            <a:rPr lang="el-GR" sz="900" baseline="-25000">
                              <a:effectLst/>
                            </a:rPr>
                            <a:t>ι</a:t>
                          </a:r>
                          <a:r>
                            <a:rPr lang="el-GR" sz="900">
                              <a:effectLst/>
                            </a:rPr>
                            <a:t> ανεξάρτητες  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Συνεχής κοίλη συναρτηση του </a:t>
                          </a:r>
                          <a:r>
                            <a:rPr lang="en-US" sz="900">
                              <a:effectLst/>
                            </a:rPr>
                            <a:t>p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171402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H</a:t>
                          </a:r>
                          <a:r>
                            <a:rPr lang="el-GR" sz="900">
                              <a:effectLst/>
                            </a:rPr>
                            <a:t>(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l-GR" sz="900">
                              <a:effectLst/>
                            </a:rPr>
                            <a:t>)=-</a:t>
                          </a:r>
                          <a:r>
                            <a:rPr lang="en-US" sz="900">
                              <a:effectLst/>
                            </a:rPr>
                            <a:t>Elog</a:t>
                          </a:r>
                          <a:r>
                            <a:rPr lang="el-GR" sz="900" baseline="-25000">
                              <a:effectLst/>
                            </a:rPr>
                            <a:t>2</a:t>
                          </a:r>
                          <a:r>
                            <a:rPr lang="el-GR" sz="900">
                              <a:effectLst/>
                            </a:rPr>
                            <a:t> </a:t>
                          </a:r>
                          <a:r>
                            <a:rPr lang="en-US" sz="900">
                              <a:effectLst/>
                            </a:rPr>
                            <a:t>p</a:t>
                          </a:r>
                          <a:r>
                            <a:rPr lang="el-GR" sz="900">
                              <a:effectLst/>
                            </a:rPr>
                            <a:t>(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l-GR" sz="900">
                              <a:effectLst/>
                            </a:rPr>
                            <a:t>)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1563089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Δεσμευμένη εντροπία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 dirty="0">
                              <a:effectLst/>
                            </a:rPr>
                            <a:t>Η(Υ|Χ=)=-∑</a:t>
                          </a:r>
                          <a:r>
                            <a:rPr lang="en-US" sz="900" dirty="0">
                              <a:effectLst/>
                            </a:rPr>
                            <a:t>p</a:t>
                          </a:r>
                          <a:r>
                            <a:rPr lang="el-GR" sz="900" dirty="0">
                              <a:effectLst/>
                            </a:rPr>
                            <a:t>(</a:t>
                          </a:r>
                          <a:r>
                            <a:rPr lang="en-US" sz="900" dirty="0">
                              <a:effectLst/>
                            </a:rPr>
                            <a:t>x</a:t>
                          </a:r>
                          <a:r>
                            <a:rPr lang="el-GR" sz="900" dirty="0">
                              <a:effectLst/>
                            </a:rPr>
                            <a:t>,</a:t>
                          </a:r>
                          <a:r>
                            <a:rPr lang="en-US" sz="900" dirty="0">
                              <a:effectLst/>
                            </a:rPr>
                            <a:t>y</a:t>
                          </a:r>
                          <a:r>
                            <a:rPr lang="el-GR" sz="900" dirty="0">
                              <a:effectLst/>
                            </a:rPr>
                            <a:t>)</a:t>
                          </a:r>
                          <a:r>
                            <a:rPr lang="en-US" sz="900" dirty="0">
                              <a:effectLst/>
                            </a:rPr>
                            <a:t>log</a:t>
                          </a:r>
                          <a:r>
                            <a:rPr lang="el-GR" sz="900" baseline="-25000" dirty="0">
                              <a:effectLst/>
                            </a:rPr>
                            <a:t>2</a:t>
                          </a:r>
                          <a:r>
                            <a:rPr lang="en-US" sz="900" dirty="0">
                              <a:effectLst/>
                            </a:rPr>
                            <a:t>p</a:t>
                          </a:r>
                          <a:r>
                            <a:rPr lang="el-GR" sz="900" dirty="0">
                              <a:effectLst/>
                            </a:rPr>
                            <a:t>(</a:t>
                          </a:r>
                          <a:r>
                            <a:rPr lang="en-US" sz="900" dirty="0">
                              <a:effectLst/>
                            </a:rPr>
                            <a:t>y</a:t>
                          </a:r>
                          <a:r>
                            <a:rPr lang="el-GR" sz="900" dirty="0">
                              <a:effectLst/>
                            </a:rPr>
                            <a:t>|</a:t>
                          </a:r>
                          <a:r>
                            <a:rPr lang="en-US" sz="900" dirty="0">
                              <a:effectLst/>
                            </a:rPr>
                            <a:t>x</a:t>
                          </a:r>
                          <a:r>
                            <a:rPr lang="el-GR" sz="900" dirty="0">
                              <a:effectLst/>
                            </a:rPr>
                            <a:t>)</a:t>
                          </a:r>
                          <a:endParaRPr lang="el-GR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H</a:t>
                          </a:r>
                          <a:r>
                            <a:rPr lang="el-GR" sz="900" dirty="0">
                              <a:effectLst/>
                            </a:rPr>
                            <a:t>(</a:t>
                          </a:r>
                          <a:r>
                            <a:rPr lang="en-US" sz="900" dirty="0">
                              <a:effectLst/>
                            </a:rPr>
                            <a:t>X</a:t>
                          </a:r>
                          <a:r>
                            <a:rPr lang="el-GR" sz="900" dirty="0">
                              <a:effectLst/>
                            </a:rPr>
                            <a:t>,</a:t>
                          </a:r>
                          <a:r>
                            <a:rPr lang="en-US" sz="900" dirty="0">
                              <a:effectLst/>
                            </a:rPr>
                            <a:t>Y</a:t>
                          </a:r>
                          <a:r>
                            <a:rPr lang="el-GR" sz="900" dirty="0">
                              <a:effectLst/>
                            </a:rPr>
                            <a:t>)=</a:t>
                          </a:r>
                          <a:r>
                            <a:rPr lang="en-US" sz="900" dirty="0">
                              <a:effectLst/>
                            </a:rPr>
                            <a:t>H</a:t>
                          </a:r>
                          <a:r>
                            <a:rPr lang="el-GR" sz="900" dirty="0">
                              <a:effectLst/>
                            </a:rPr>
                            <a:t>(</a:t>
                          </a:r>
                          <a:r>
                            <a:rPr lang="en-US" sz="900" dirty="0">
                              <a:effectLst/>
                            </a:rPr>
                            <a:t>X</a:t>
                          </a:r>
                          <a:r>
                            <a:rPr lang="el-GR" sz="900" dirty="0">
                              <a:effectLst/>
                            </a:rPr>
                            <a:t>)+</a:t>
                          </a:r>
                          <a:r>
                            <a:rPr lang="en-US" sz="900" dirty="0">
                              <a:effectLst/>
                            </a:rPr>
                            <a:t>H</a:t>
                          </a:r>
                          <a:r>
                            <a:rPr lang="el-GR" sz="900" dirty="0">
                              <a:effectLst/>
                            </a:rPr>
                            <a:t>(</a:t>
                          </a:r>
                          <a:r>
                            <a:rPr lang="en-US" sz="900" dirty="0">
                              <a:effectLst/>
                            </a:rPr>
                            <a:t>Y</a:t>
                          </a:r>
                          <a:r>
                            <a:rPr lang="el-GR" sz="900" dirty="0">
                              <a:effectLst/>
                            </a:rPr>
                            <a:t>|</a:t>
                          </a:r>
                          <a:r>
                            <a:rPr lang="en-US" sz="900" dirty="0">
                              <a:effectLst/>
                            </a:rPr>
                            <a:t>X</a:t>
                          </a:r>
                          <a:r>
                            <a:rPr lang="el-GR" sz="900" dirty="0">
                              <a:effectLst/>
                            </a:rPr>
                            <a:t>)</a:t>
                          </a:r>
                          <a:endParaRPr lang="el-GR" sz="11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H(X,Y|Z)=H(X|Z)+H(Y|X,Z)</a:t>
                          </a:r>
                          <a:endParaRPr lang="el-GR" sz="11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 dirty="0">
                              <a:effectLst/>
                            </a:rPr>
                            <a:t>Αλυσίδα</a:t>
                          </a:r>
                          <a:r>
                            <a:rPr lang="en-US" sz="900" dirty="0">
                              <a:effectLst/>
                            </a:rPr>
                            <a:t>: </a:t>
                          </a:r>
                          <a:endParaRPr lang="el-GR" sz="11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H(X</a:t>
                          </a:r>
                          <a:r>
                            <a:rPr lang="en-US" sz="900" baseline="-25000" dirty="0">
                              <a:effectLst/>
                            </a:rPr>
                            <a:t>1</a:t>
                          </a:r>
                          <a:r>
                            <a:rPr lang="en-US" sz="900" dirty="0">
                              <a:effectLst/>
                            </a:rPr>
                            <a:t>,…,</a:t>
                          </a:r>
                          <a:r>
                            <a:rPr lang="en-US" sz="900" dirty="0" err="1">
                              <a:effectLst/>
                            </a:rPr>
                            <a:t>X</a:t>
                          </a:r>
                          <a:r>
                            <a:rPr lang="en-US" sz="900" baseline="-25000" dirty="0" err="1">
                              <a:effectLst/>
                            </a:rPr>
                            <a:t>n</a:t>
                          </a:r>
                          <a:r>
                            <a:rPr lang="en-US" sz="900" dirty="0">
                              <a:effectLst/>
                            </a:rPr>
                            <a:t>)≤∑H(X</a:t>
                          </a:r>
                          <a:r>
                            <a:rPr lang="en-US" sz="900" baseline="-25000" dirty="0">
                              <a:effectLst/>
                            </a:rPr>
                            <a:t>i</a:t>
                          </a:r>
                          <a:r>
                            <a:rPr lang="en-US" sz="900" dirty="0">
                              <a:effectLst/>
                            </a:rPr>
                            <a:t>|X</a:t>
                          </a:r>
                          <a:r>
                            <a:rPr lang="en-US" sz="900" baseline="-25000" dirty="0">
                              <a:effectLst/>
                            </a:rPr>
                            <a:t>i-1,</a:t>
                          </a:r>
                          <a:r>
                            <a:rPr lang="en-US" sz="900" dirty="0">
                              <a:effectLst/>
                            </a:rPr>
                            <a:t>X</a:t>
                          </a:r>
                          <a:r>
                            <a:rPr lang="en-US" sz="900" baseline="-25000" dirty="0">
                              <a:effectLst/>
                            </a:rPr>
                            <a:t>i-2</a:t>
                          </a:r>
                          <a:r>
                            <a:rPr lang="en-US" sz="900" dirty="0">
                              <a:effectLst/>
                            </a:rPr>
                            <a:t>,..,X</a:t>
                          </a:r>
                          <a:r>
                            <a:rPr lang="en-US" sz="900" baseline="-25000" dirty="0">
                              <a:effectLst/>
                            </a:rPr>
                            <a:t>1</a:t>
                          </a:r>
                          <a:r>
                            <a:rPr lang="en-US" sz="900" dirty="0">
                              <a:effectLst/>
                            </a:rPr>
                            <a:t>),</a:t>
                          </a:r>
                          <a:endParaRPr lang="el-GR" sz="11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Η(Χ|Υ)≤Η(Χ)</a:t>
                          </a:r>
                          <a:endParaRPr lang="el-GR" sz="11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Fano</a:t>
                          </a:r>
                          <a:r>
                            <a:rPr lang="el-GR" sz="900">
                              <a:effectLst/>
                            </a:rPr>
                            <a:t>: 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l-GR" sz="900">
                              <a:effectLst/>
                            </a:rPr>
                            <a:t>→</a:t>
                          </a:r>
                          <a:r>
                            <a:rPr lang="en-US" sz="900">
                              <a:effectLst/>
                            </a:rPr>
                            <a:t>Y</a:t>
                          </a:r>
                          <a:r>
                            <a:rPr lang="el-GR" sz="900">
                              <a:effectLst/>
                            </a:rPr>
                            <a:t>→</a:t>
                          </a:r>
                          <a:r>
                            <a:rPr lang="en-US" sz="900">
                              <a:effectLst/>
                            </a:rPr>
                            <a:t>Z</a:t>
                          </a:r>
                          <a:r>
                            <a:rPr lang="el-GR" sz="900">
                              <a:effectLst/>
                            </a:rPr>
                            <a:t>, </a:t>
                          </a:r>
                          <a:endParaRPr lang="el-GR" sz="11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H(X|Y)≤H(P</a:t>
                          </a:r>
                          <a:r>
                            <a:rPr lang="en-US" sz="900" baseline="-25000">
                              <a:effectLst/>
                            </a:rPr>
                            <a:t>e</a:t>
                          </a:r>
                          <a:r>
                            <a:rPr lang="en-US" sz="900">
                              <a:effectLst/>
                            </a:rPr>
                            <a:t>)+P</a:t>
                          </a:r>
                          <a:r>
                            <a:rPr lang="en-US" sz="900" baseline="-25000">
                              <a:effectLst/>
                            </a:rPr>
                            <a:t>e</a:t>
                          </a:r>
                          <a:r>
                            <a:rPr lang="en-US" sz="900">
                              <a:effectLst/>
                            </a:rPr>
                            <a:t>log|X|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86381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Αμοιβαία πληροφορία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Ι(Χ</a:t>
                          </a:r>
                          <a:r>
                            <a:rPr lang="en-US" sz="900">
                              <a:effectLst/>
                            </a:rPr>
                            <a:t>;Y)=∑∑p(x,y)log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l-GR" sz="900" i="1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900">
                                      <a:effectLst/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en-US" sz="900">
                                      <a:effectLst/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900">
                                      <a:effectLst/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900">
                                      <a:effectLst/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sz="900">
                                      <a:effectLst/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sz="900">
                                      <a:effectLst/>
                                      <a:latin typeface="Cambria Math"/>
                                    </a:rPr>
                                    <m:t>)</m:t>
                                  </m:r>
                                </m:num>
                                <m:den>
                                  <m:r>
                                    <a:rPr lang="en-US" sz="900">
                                      <a:effectLst/>
                                      <a:latin typeface="Cambria Math"/>
                                    </a:rPr>
                                    <m:t>𝑝</m:t>
                                  </m:r>
                                  <m:d>
                                    <m:dPr>
                                      <m:ctrlPr>
                                        <a:rPr lang="el-GR" sz="900" i="1">
                                          <a:effectLst/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900">
                                          <a:effectLst/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  <m:r>
                                    <a:rPr lang="en-US" sz="900">
                                      <a:effectLst/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en-US" sz="900">
                                      <a:effectLst/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900">
                                      <a:effectLst/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sz="900">
                                      <a:effectLst/>
                                      <a:latin typeface="Cambria Math"/>
                                    </a:rPr>
                                    <m:t>)</m:t>
                                  </m:r>
                                </m:den>
                              </m:f>
                            </m:oMath>
                          </a14:m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I(X;Y)=D(p(x,y)||p(x)p(y))</a:t>
                          </a:r>
                          <a:endParaRPr lang="el-GR" sz="11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I(X;Y)=H(X)-H(X|Y)</a:t>
                          </a:r>
                          <a:endParaRPr lang="el-GR" sz="11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I</a:t>
                          </a:r>
                          <a:r>
                            <a:rPr lang="el-GR" sz="900">
                              <a:effectLst/>
                            </a:rPr>
                            <a:t>(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l-GR" sz="900">
                              <a:effectLst/>
                            </a:rPr>
                            <a:t>;</a:t>
                          </a:r>
                          <a:r>
                            <a:rPr lang="en-US" sz="900">
                              <a:effectLst/>
                            </a:rPr>
                            <a:t>Y</a:t>
                          </a:r>
                          <a:r>
                            <a:rPr lang="el-GR" sz="900">
                              <a:effectLst/>
                            </a:rPr>
                            <a:t>)≥0 ισότητα αν Χ, Υ ανεξάρτητες</a:t>
                          </a:r>
                          <a:endParaRPr lang="el-GR" sz="11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Αν 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l-GR" sz="900">
                              <a:effectLst/>
                            </a:rPr>
                            <a:t>→</a:t>
                          </a:r>
                          <a:r>
                            <a:rPr lang="en-US" sz="900">
                              <a:effectLst/>
                            </a:rPr>
                            <a:t>Y</a:t>
                          </a:r>
                          <a:r>
                            <a:rPr lang="el-GR" sz="900">
                              <a:effectLst/>
                            </a:rPr>
                            <a:t>→</a:t>
                          </a:r>
                          <a:r>
                            <a:rPr lang="en-US" sz="900">
                              <a:effectLst/>
                            </a:rPr>
                            <a:t>Z</a:t>
                          </a:r>
                          <a:endParaRPr lang="el-GR" sz="11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Ι(Χ</a:t>
                          </a:r>
                          <a:r>
                            <a:rPr lang="en-US" sz="900">
                              <a:effectLst/>
                            </a:rPr>
                            <a:t>;Z)≤I(X;Y)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Συνεχής, κοίλη συνάρτηση του </a:t>
                          </a:r>
                          <a:r>
                            <a:rPr lang="en-US" sz="900">
                              <a:effectLst/>
                            </a:rPr>
                            <a:t>p</a:t>
                          </a:r>
                          <a:r>
                            <a:rPr lang="el-GR" sz="900">
                              <a:effectLst/>
                            </a:rPr>
                            <a:t>(</a:t>
                          </a:r>
                          <a:r>
                            <a:rPr lang="en-US" sz="900">
                              <a:effectLst/>
                            </a:rPr>
                            <a:t>y</a:t>
                          </a:r>
                          <a:r>
                            <a:rPr lang="el-GR" sz="900">
                              <a:effectLst/>
                            </a:rPr>
                            <a:t>|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l-GR" sz="900">
                              <a:effectLst/>
                            </a:rPr>
                            <a:t>),  κυρτή ως προς </a:t>
                          </a:r>
                          <a:r>
                            <a:rPr lang="en-US" sz="900">
                              <a:effectLst/>
                            </a:rPr>
                            <a:t>p</a:t>
                          </a:r>
                          <a:r>
                            <a:rPr lang="el-GR" sz="900">
                              <a:effectLst/>
                            </a:rPr>
                            <a:t>(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l-GR" sz="900">
                              <a:effectLst/>
                            </a:rPr>
                            <a:t>)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68899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Δεσμευμένη αμοιβαία πληροφορία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Ι(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l-GR" sz="900">
                              <a:effectLst/>
                            </a:rPr>
                            <a:t>;</a:t>
                          </a:r>
                          <a:r>
                            <a:rPr lang="en-US" sz="900">
                              <a:effectLst/>
                            </a:rPr>
                            <a:t>Y</a:t>
                          </a:r>
                          <a:r>
                            <a:rPr lang="el-GR" sz="900">
                              <a:effectLst/>
                            </a:rPr>
                            <a:t>|</a:t>
                          </a:r>
                          <a:r>
                            <a:rPr lang="en-US" sz="900">
                              <a:effectLst/>
                            </a:rPr>
                            <a:t>Z</a:t>
                          </a:r>
                          <a:r>
                            <a:rPr lang="el-GR" sz="900">
                              <a:effectLst/>
                            </a:rPr>
                            <a:t>)=</a:t>
                          </a:r>
                          <a:r>
                            <a:rPr lang="en-US" sz="900">
                              <a:effectLst/>
                            </a:rPr>
                            <a:t>H</a:t>
                          </a:r>
                          <a:r>
                            <a:rPr lang="el-GR" sz="900">
                              <a:effectLst/>
                            </a:rPr>
                            <a:t>(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l-GR" sz="900">
                              <a:effectLst/>
                            </a:rPr>
                            <a:t>|</a:t>
                          </a:r>
                          <a:r>
                            <a:rPr lang="en-US" sz="900">
                              <a:effectLst/>
                            </a:rPr>
                            <a:t>Z</a:t>
                          </a:r>
                          <a:r>
                            <a:rPr lang="el-GR" sz="900">
                              <a:effectLst/>
                            </a:rPr>
                            <a:t>)-</a:t>
                          </a:r>
                          <a:r>
                            <a:rPr lang="en-US" sz="900">
                              <a:effectLst/>
                            </a:rPr>
                            <a:t>H</a:t>
                          </a:r>
                          <a:r>
                            <a:rPr lang="el-GR" sz="900">
                              <a:effectLst/>
                            </a:rPr>
                            <a:t>(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l-GR" sz="900">
                              <a:effectLst/>
                            </a:rPr>
                            <a:t>|</a:t>
                          </a:r>
                          <a:r>
                            <a:rPr lang="en-US" sz="900">
                              <a:effectLst/>
                            </a:rPr>
                            <a:t>Y</a:t>
                          </a:r>
                          <a:r>
                            <a:rPr lang="el-GR" sz="900">
                              <a:effectLst/>
                            </a:rPr>
                            <a:t>,</a:t>
                          </a:r>
                          <a:r>
                            <a:rPr lang="en-US" sz="900">
                              <a:effectLst/>
                            </a:rPr>
                            <a:t>Z</a:t>
                          </a:r>
                          <a:r>
                            <a:rPr lang="el-GR" sz="900">
                              <a:effectLst/>
                            </a:rPr>
                            <a:t>)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αλυσίδα</a:t>
                          </a:r>
                          <a:endParaRPr lang="el-GR" sz="11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I(X</a:t>
                          </a:r>
                          <a:r>
                            <a:rPr lang="en-US" sz="900" baseline="-25000">
                              <a:effectLst/>
                            </a:rPr>
                            <a:t>1</a:t>
                          </a:r>
                          <a:r>
                            <a:rPr lang="en-US" sz="900">
                              <a:effectLst/>
                            </a:rPr>
                            <a:t>,…,X</a:t>
                          </a:r>
                          <a:r>
                            <a:rPr lang="en-US" sz="900" baseline="-25000">
                              <a:effectLst/>
                            </a:rPr>
                            <a:t>n</a:t>
                          </a:r>
                          <a:r>
                            <a:rPr lang="en-US" sz="900">
                              <a:effectLst/>
                            </a:rPr>
                            <a:t>)=∑I(X</a:t>
                          </a:r>
                          <a:r>
                            <a:rPr lang="en-US" sz="900" baseline="-25000">
                              <a:effectLst/>
                            </a:rPr>
                            <a:t>i</a:t>
                          </a:r>
                          <a:r>
                            <a:rPr lang="en-US" sz="900">
                              <a:effectLst/>
                            </a:rPr>
                            <a:t>;Y|X</a:t>
                          </a:r>
                          <a:r>
                            <a:rPr lang="en-US" sz="900" baseline="-25000">
                              <a:effectLst/>
                            </a:rPr>
                            <a:t>i-1</a:t>
                          </a:r>
                          <a:r>
                            <a:rPr lang="en-US" sz="900">
                              <a:effectLst/>
                            </a:rPr>
                            <a:t>,…,X</a:t>
                          </a:r>
                          <a:r>
                            <a:rPr lang="en-US" sz="900" baseline="-25000">
                              <a:effectLst/>
                            </a:rPr>
                            <a:t>1</a:t>
                          </a:r>
                          <a:r>
                            <a:rPr lang="en-US" sz="900">
                              <a:effectLst/>
                            </a:rPr>
                            <a:t>)</a:t>
                          </a:r>
                          <a:endParaRPr lang="el-GR" sz="11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I</a:t>
                          </a:r>
                          <a:r>
                            <a:rPr lang="el-GR" sz="900">
                              <a:effectLst/>
                            </a:rPr>
                            <a:t>(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l-GR" sz="900">
                              <a:effectLst/>
                            </a:rPr>
                            <a:t>;</a:t>
                          </a:r>
                          <a:r>
                            <a:rPr lang="en-US" sz="900">
                              <a:effectLst/>
                            </a:rPr>
                            <a:t>Y</a:t>
                          </a:r>
                          <a:r>
                            <a:rPr lang="el-GR" sz="900">
                              <a:effectLst/>
                            </a:rPr>
                            <a:t>|</a:t>
                          </a:r>
                          <a:r>
                            <a:rPr lang="en-US" sz="900">
                              <a:effectLst/>
                            </a:rPr>
                            <a:t>Z</a:t>
                          </a:r>
                          <a:r>
                            <a:rPr lang="el-GR" sz="900">
                              <a:effectLst/>
                            </a:rPr>
                            <a:t>)≥0 ισότητα αν Χ, Υ ανεξάρτητες δοθείσας της Ζ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51418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Σχετική εντροπία η απόσταση </a:t>
                          </a:r>
                          <a:r>
                            <a:rPr lang="en-US" sz="900">
                              <a:effectLst/>
                            </a:rPr>
                            <a:t>KL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D(p||q)=∑p(x)log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l-GR" sz="900" i="1"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900">
                                      <a:effectLst/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en-US" sz="900">
                                      <a:effectLst/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900">
                                      <a:effectLst/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900">
                                      <a:effectLst/>
                                      <a:latin typeface="Cambria Math"/>
                                    </a:rPr>
                                    <m:t>)</m:t>
                                  </m:r>
                                </m:num>
                                <m:den>
                                  <m:r>
                                    <a:rPr lang="en-US" sz="900">
                                      <a:effectLst/>
                                      <a:latin typeface="Cambria Math"/>
                                    </a:rPr>
                                    <m:t>𝑞</m:t>
                                  </m:r>
                                  <m:d>
                                    <m:dPr>
                                      <m:ctrlPr>
                                        <a:rPr lang="el-GR" sz="900" i="1">
                                          <a:effectLst/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900">
                                          <a:effectLst/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den>
                              </m:f>
                            </m:oMath>
                          </a14:m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D</a:t>
                          </a:r>
                          <a:r>
                            <a:rPr lang="el-GR" sz="900">
                              <a:effectLst/>
                            </a:rPr>
                            <a:t>(</a:t>
                          </a:r>
                          <a:r>
                            <a:rPr lang="en-US" sz="900">
                              <a:effectLst/>
                            </a:rPr>
                            <a:t>p</a:t>
                          </a:r>
                          <a:r>
                            <a:rPr lang="el-GR" sz="900">
                              <a:effectLst/>
                            </a:rPr>
                            <a:t>||</a:t>
                          </a:r>
                          <a:r>
                            <a:rPr lang="en-US" sz="900">
                              <a:effectLst/>
                            </a:rPr>
                            <a:t>q</a:t>
                          </a:r>
                          <a:r>
                            <a:rPr lang="el-GR" sz="900">
                              <a:effectLst/>
                            </a:rPr>
                            <a:t>)≥0 ισότητ αν </a:t>
                          </a:r>
                          <a:r>
                            <a:rPr lang="en-US" sz="900">
                              <a:effectLst/>
                            </a:rPr>
                            <a:t>p</a:t>
                          </a:r>
                          <a:r>
                            <a:rPr lang="el-GR" sz="900">
                              <a:effectLst/>
                            </a:rPr>
                            <a:t>=</a:t>
                          </a:r>
                          <a:r>
                            <a:rPr lang="en-US" sz="900">
                              <a:effectLst/>
                            </a:rPr>
                            <a:t>q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 dirty="0">
                              <a:effectLst/>
                            </a:rPr>
                            <a:t>Συνεχής κυρτή συνάρτηση (p,q)</a:t>
                          </a:r>
                          <a:endParaRPr lang="el-GR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141854929"/>
                  </p:ext>
                </p:extLst>
              </p:nvPr>
            </p:nvGraphicFramePr>
            <p:xfrm>
              <a:off x="1187624" y="1268760"/>
              <a:ext cx="6751394" cy="4833287"/>
            </p:xfrm>
            <a:graphic>
              <a:graphicData uri="http://schemas.openxmlformats.org/drawingml/2006/table">
                <a:tbl>
                  <a:tblPr firstRow="1" firstCol="1" bandRow="1">
                    <a:tableStyleId>{00A15C55-8517-42AA-B614-E9B94910E393}</a:tableStyleId>
                  </a:tblPr>
                  <a:tblGrid>
                    <a:gridCol w="1114520"/>
                    <a:gridCol w="1966843"/>
                    <a:gridCol w="1657904"/>
                    <a:gridCol w="1035643"/>
                    <a:gridCol w="976484"/>
                  </a:tblGrid>
                  <a:tr h="34280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 dirty="0">
                              <a:effectLst/>
                            </a:rPr>
                            <a:t>Πληροφοριακά μέτρα</a:t>
                          </a:r>
                          <a:endParaRPr lang="el-GR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Ορισμός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Ταυτότητες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Ανισότητες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Ιδιότητες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68899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Εντροπία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Η(Χ)≡Η(</a:t>
                          </a:r>
                          <a:r>
                            <a:rPr lang="en-US" sz="900">
                              <a:effectLst/>
                            </a:rPr>
                            <a:t>p</a:t>
                          </a:r>
                          <a:r>
                            <a:rPr lang="el-GR" sz="900">
                              <a:effectLst/>
                            </a:rPr>
                            <a:t>)=-∑</a:t>
                          </a:r>
                          <a:r>
                            <a:rPr lang="en-US" sz="900">
                              <a:effectLst/>
                            </a:rPr>
                            <a:t>p</a:t>
                          </a:r>
                          <a:r>
                            <a:rPr lang="el-GR" sz="900">
                              <a:effectLst/>
                            </a:rPr>
                            <a:t>(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l-GR" sz="900">
                              <a:effectLst/>
                            </a:rPr>
                            <a:t>)</a:t>
                          </a:r>
                          <a:r>
                            <a:rPr lang="en-US" sz="900">
                              <a:effectLst/>
                            </a:rPr>
                            <a:t>log</a:t>
                          </a:r>
                          <a:r>
                            <a:rPr lang="el-GR" sz="900" baseline="-25000">
                              <a:effectLst/>
                            </a:rPr>
                            <a:t>2</a:t>
                          </a:r>
                          <a:r>
                            <a:rPr lang="en-US" sz="900">
                              <a:effectLst/>
                            </a:rPr>
                            <a:t>p</a:t>
                          </a:r>
                          <a:r>
                            <a:rPr lang="el-GR" sz="900">
                              <a:effectLst/>
                            </a:rPr>
                            <a:t>(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l-GR" sz="900">
                              <a:effectLst/>
                            </a:rPr>
                            <a:t>)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H(X)=-Elogp(X)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0≤</a:t>
                          </a:r>
                          <a:r>
                            <a:rPr lang="en-US" sz="900">
                              <a:effectLst/>
                            </a:rPr>
                            <a:t>H</a:t>
                          </a:r>
                          <a:r>
                            <a:rPr lang="el-GR" sz="900">
                              <a:effectLst/>
                            </a:rPr>
                            <a:t>(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l-GR" sz="900">
                              <a:effectLst/>
                            </a:rPr>
                            <a:t>)≤</a:t>
                          </a:r>
                          <a:r>
                            <a:rPr lang="en-US" sz="900">
                              <a:effectLst/>
                            </a:rPr>
                            <a:t>log</a:t>
                          </a:r>
                          <a:r>
                            <a:rPr lang="el-GR" sz="900">
                              <a:effectLst/>
                            </a:rPr>
                            <a:t>|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l-GR" sz="900">
                              <a:effectLst/>
                            </a:rPr>
                            <a:t>| </a:t>
                          </a:r>
                          <a:endParaRPr lang="el-GR" sz="11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H</a:t>
                          </a:r>
                          <a:r>
                            <a:rPr lang="el-GR" sz="900">
                              <a:effectLst/>
                            </a:rPr>
                            <a:t>(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l-GR" sz="900" baseline="-25000">
                              <a:effectLst/>
                            </a:rPr>
                            <a:t>1</a:t>
                          </a:r>
                          <a:r>
                            <a:rPr lang="el-GR" sz="900">
                              <a:effectLst/>
                            </a:rPr>
                            <a:t>,…,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n-US" sz="900" baseline="-25000">
                              <a:effectLst/>
                            </a:rPr>
                            <a:t>n</a:t>
                          </a:r>
                          <a:r>
                            <a:rPr lang="el-GR" sz="900">
                              <a:effectLst/>
                            </a:rPr>
                            <a:t>)≤∑</a:t>
                          </a:r>
                          <a:r>
                            <a:rPr lang="en-US" sz="900">
                              <a:effectLst/>
                            </a:rPr>
                            <a:t>H</a:t>
                          </a:r>
                          <a:r>
                            <a:rPr lang="el-GR" sz="900">
                              <a:effectLst/>
                            </a:rPr>
                            <a:t>(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n-US" sz="900" baseline="-25000">
                              <a:effectLst/>
                            </a:rPr>
                            <a:t>i</a:t>
                          </a:r>
                          <a:r>
                            <a:rPr lang="el-GR" sz="900">
                              <a:effectLst/>
                            </a:rPr>
                            <a:t>), ισότητα αν Χ</a:t>
                          </a:r>
                          <a:r>
                            <a:rPr lang="el-GR" sz="900" baseline="-25000">
                              <a:effectLst/>
                            </a:rPr>
                            <a:t>ι</a:t>
                          </a:r>
                          <a:r>
                            <a:rPr lang="el-GR" sz="900">
                              <a:effectLst/>
                            </a:rPr>
                            <a:t> ανεξάρτητες  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Συνεχής κοίλη συναρτηση του </a:t>
                          </a:r>
                          <a:r>
                            <a:rPr lang="en-US" sz="900">
                              <a:effectLst/>
                            </a:rPr>
                            <a:t>p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171402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H</a:t>
                          </a:r>
                          <a:r>
                            <a:rPr lang="el-GR" sz="900">
                              <a:effectLst/>
                            </a:rPr>
                            <a:t>(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l-GR" sz="900">
                              <a:effectLst/>
                            </a:rPr>
                            <a:t>)=-</a:t>
                          </a:r>
                          <a:r>
                            <a:rPr lang="en-US" sz="900">
                              <a:effectLst/>
                            </a:rPr>
                            <a:t>Elog</a:t>
                          </a:r>
                          <a:r>
                            <a:rPr lang="el-GR" sz="900" baseline="-25000">
                              <a:effectLst/>
                            </a:rPr>
                            <a:t>2</a:t>
                          </a:r>
                          <a:r>
                            <a:rPr lang="el-GR" sz="900">
                              <a:effectLst/>
                            </a:rPr>
                            <a:t> </a:t>
                          </a:r>
                          <a:r>
                            <a:rPr lang="en-US" sz="900">
                              <a:effectLst/>
                            </a:rPr>
                            <a:t>p</a:t>
                          </a:r>
                          <a:r>
                            <a:rPr lang="el-GR" sz="900">
                              <a:effectLst/>
                            </a:rPr>
                            <a:t>(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l-GR" sz="900">
                              <a:effectLst/>
                            </a:rPr>
                            <a:t>)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1563089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Δεσμευμένη εντροπία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 dirty="0">
                              <a:effectLst/>
                            </a:rPr>
                            <a:t>Η(Υ|Χ=)=-∑</a:t>
                          </a:r>
                          <a:r>
                            <a:rPr lang="en-US" sz="900" dirty="0">
                              <a:effectLst/>
                            </a:rPr>
                            <a:t>p</a:t>
                          </a:r>
                          <a:r>
                            <a:rPr lang="el-GR" sz="900" dirty="0">
                              <a:effectLst/>
                            </a:rPr>
                            <a:t>(</a:t>
                          </a:r>
                          <a:r>
                            <a:rPr lang="en-US" sz="900" dirty="0">
                              <a:effectLst/>
                            </a:rPr>
                            <a:t>x</a:t>
                          </a:r>
                          <a:r>
                            <a:rPr lang="el-GR" sz="900" dirty="0">
                              <a:effectLst/>
                            </a:rPr>
                            <a:t>,</a:t>
                          </a:r>
                          <a:r>
                            <a:rPr lang="en-US" sz="900" dirty="0">
                              <a:effectLst/>
                            </a:rPr>
                            <a:t>y</a:t>
                          </a:r>
                          <a:r>
                            <a:rPr lang="el-GR" sz="900" dirty="0">
                              <a:effectLst/>
                            </a:rPr>
                            <a:t>)</a:t>
                          </a:r>
                          <a:r>
                            <a:rPr lang="en-US" sz="900" dirty="0">
                              <a:effectLst/>
                            </a:rPr>
                            <a:t>log</a:t>
                          </a:r>
                          <a:r>
                            <a:rPr lang="el-GR" sz="900" baseline="-25000" dirty="0">
                              <a:effectLst/>
                            </a:rPr>
                            <a:t>2</a:t>
                          </a:r>
                          <a:r>
                            <a:rPr lang="en-US" sz="900" dirty="0">
                              <a:effectLst/>
                            </a:rPr>
                            <a:t>p</a:t>
                          </a:r>
                          <a:r>
                            <a:rPr lang="el-GR" sz="900" dirty="0">
                              <a:effectLst/>
                            </a:rPr>
                            <a:t>(</a:t>
                          </a:r>
                          <a:r>
                            <a:rPr lang="en-US" sz="900" dirty="0">
                              <a:effectLst/>
                            </a:rPr>
                            <a:t>y</a:t>
                          </a:r>
                          <a:r>
                            <a:rPr lang="el-GR" sz="900" dirty="0">
                              <a:effectLst/>
                            </a:rPr>
                            <a:t>|</a:t>
                          </a:r>
                          <a:r>
                            <a:rPr lang="en-US" sz="900" dirty="0">
                              <a:effectLst/>
                            </a:rPr>
                            <a:t>x</a:t>
                          </a:r>
                          <a:r>
                            <a:rPr lang="el-GR" sz="900" dirty="0">
                              <a:effectLst/>
                            </a:rPr>
                            <a:t>)</a:t>
                          </a:r>
                          <a:endParaRPr lang="el-GR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H</a:t>
                          </a:r>
                          <a:r>
                            <a:rPr lang="el-GR" sz="900" dirty="0">
                              <a:effectLst/>
                            </a:rPr>
                            <a:t>(</a:t>
                          </a:r>
                          <a:r>
                            <a:rPr lang="en-US" sz="900" dirty="0">
                              <a:effectLst/>
                            </a:rPr>
                            <a:t>X</a:t>
                          </a:r>
                          <a:r>
                            <a:rPr lang="el-GR" sz="900" dirty="0">
                              <a:effectLst/>
                            </a:rPr>
                            <a:t>,</a:t>
                          </a:r>
                          <a:r>
                            <a:rPr lang="en-US" sz="900" dirty="0">
                              <a:effectLst/>
                            </a:rPr>
                            <a:t>Y</a:t>
                          </a:r>
                          <a:r>
                            <a:rPr lang="el-GR" sz="900" dirty="0">
                              <a:effectLst/>
                            </a:rPr>
                            <a:t>)=</a:t>
                          </a:r>
                          <a:r>
                            <a:rPr lang="en-US" sz="900" dirty="0">
                              <a:effectLst/>
                            </a:rPr>
                            <a:t>H</a:t>
                          </a:r>
                          <a:r>
                            <a:rPr lang="el-GR" sz="900" dirty="0">
                              <a:effectLst/>
                            </a:rPr>
                            <a:t>(</a:t>
                          </a:r>
                          <a:r>
                            <a:rPr lang="en-US" sz="900" dirty="0">
                              <a:effectLst/>
                            </a:rPr>
                            <a:t>X</a:t>
                          </a:r>
                          <a:r>
                            <a:rPr lang="el-GR" sz="900" dirty="0">
                              <a:effectLst/>
                            </a:rPr>
                            <a:t>)+</a:t>
                          </a:r>
                          <a:r>
                            <a:rPr lang="en-US" sz="900" dirty="0">
                              <a:effectLst/>
                            </a:rPr>
                            <a:t>H</a:t>
                          </a:r>
                          <a:r>
                            <a:rPr lang="el-GR" sz="900" dirty="0">
                              <a:effectLst/>
                            </a:rPr>
                            <a:t>(</a:t>
                          </a:r>
                          <a:r>
                            <a:rPr lang="en-US" sz="900" dirty="0">
                              <a:effectLst/>
                            </a:rPr>
                            <a:t>Y</a:t>
                          </a:r>
                          <a:r>
                            <a:rPr lang="el-GR" sz="900" dirty="0">
                              <a:effectLst/>
                            </a:rPr>
                            <a:t>|</a:t>
                          </a:r>
                          <a:r>
                            <a:rPr lang="en-US" sz="900" dirty="0">
                              <a:effectLst/>
                            </a:rPr>
                            <a:t>X</a:t>
                          </a:r>
                          <a:r>
                            <a:rPr lang="el-GR" sz="900" dirty="0">
                              <a:effectLst/>
                            </a:rPr>
                            <a:t>)</a:t>
                          </a:r>
                          <a:endParaRPr lang="el-GR" sz="11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H(X,Y|Z)=H(X|Z)+H(Y|X,Z)</a:t>
                          </a:r>
                          <a:endParaRPr lang="el-GR" sz="11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 dirty="0">
                              <a:effectLst/>
                            </a:rPr>
                            <a:t>Αλυσίδα</a:t>
                          </a:r>
                          <a:r>
                            <a:rPr lang="en-US" sz="900" dirty="0">
                              <a:effectLst/>
                            </a:rPr>
                            <a:t>: </a:t>
                          </a:r>
                          <a:endParaRPr lang="el-GR" sz="11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H(X</a:t>
                          </a:r>
                          <a:r>
                            <a:rPr lang="en-US" sz="900" baseline="-25000" dirty="0">
                              <a:effectLst/>
                            </a:rPr>
                            <a:t>1</a:t>
                          </a:r>
                          <a:r>
                            <a:rPr lang="en-US" sz="900" dirty="0">
                              <a:effectLst/>
                            </a:rPr>
                            <a:t>,…,</a:t>
                          </a:r>
                          <a:r>
                            <a:rPr lang="en-US" sz="900" dirty="0" err="1">
                              <a:effectLst/>
                            </a:rPr>
                            <a:t>X</a:t>
                          </a:r>
                          <a:r>
                            <a:rPr lang="en-US" sz="900" baseline="-25000" dirty="0" err="1">
                              <a:effectLst/>
                            </a:rPr>
                            <a:t>n</a:t>
                          </a:r>
                          <a:r>
                            <a:rPr lang="en-US" sz="900" dirty="0">
                              <a:effectLst/>
                            </a:rPr>
                            <a:t>)≤∑H(X</a:t>
                          </a:r>
                          <a:r>
                            <a:rPr lang="en-US" sz="900" baseline="-25000" dirty="0">
                              <a:effectLst/>
                            </a:rPr>
                            <a:t>i</a:t>
                          </a:r>
                          <a:r>
                            <a:rPr lang="en-US" sz="900" dirty="0">
                              <a:effectLst/>
                            </a:rPr>
                            <a:t>|X</a:t>
                          </a:r>
                          <a:r>
                            <a:rPr lang="en-US" sz="900" baseline="-25000" dirty="0">
                              <a:effectLst/>
                            </a:rPr>
                            <a:t>i-1,</a:t>
                          </a:r>
                          <a:r>
                            <a:rPr lang="en-US" sz="900" dirty="0">
                              <a:effectLst/>
                            </a:rPr>
                            <a:t>X</a:t>
                          </a:r>
                          <a:r>
                            <a:rPr lang="en-US" sz="900" baseline="-25000" dirty="0">
                              <a:effectLst/>
                            </a:rPr>
                            <a:t>i-2</a:t>
                          </a:r>
                          <a:r>
                            <a:rPr lang="en-US" sz="900" dirty="0">
                              <a:effectLst/>
                            </a:rPr>
                            <a:t>,..,X</a:t>
                          </a:r>
                          <a:r>
                            <a:rPr lang="en-US" sz="900" baseline="-25000" dirty="0">
                              <a:effectLst/>
                            </a:rPr>
                            <a:t>1</a:t>
                          </a:r>
                          <a:r>
                            <a:rPr lang="en-US" sz="900" dirty="0">
                              <a:effectLst/>
                            </a:rPr>
                            <a:t>),</a:t>
                          </a:r>
                          <a:endParaRPr lang="el-GR" sz="11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</a:rPr>
                            <a:t> </a:t>
                          </a:r>
                          <a:endParaRPr lang="el-GR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Η(Χ|Υ)≤Η(Χ)</a:t>
                          </a:r>
                          <a:endParaRPr lang="el-GR" sz="11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Fano</a:t>
                          </a:r>
                          <a:r>
                            <a:rPr lang="el-GR" sz="900">
                              <a:effectLst/>
                            </a:rPr>
                            <a:t>: 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l-GR" sz="900">
                              <a:effectLst/>
                            </a:rPr>
                            <a:t>→</a:t>
                          </a:r>
                          <a:r>
                            <a:rPr lang="en-US" sz="900">
                              <a:effectLst/>
                            </a:rPr>
                            <a:t>Y</a:t>
                          </a:r>
                          <a:r>
                            <a:rPr lang="el-GR" sz="900">
                              <a:effectLst/>
                            </a:rPr>
                            <a:t>→</a:t>
                          </a:r>
                          <a:r>
                            <a:rPr lang="en-US" sz="900">
                              <a:effectLst/>
                            </a:rPr>
                            <a:t>Z</a:t>
                          </a:r>
                          <a:r>
                            <a:rPr lang="el-GR" sz="900">
                              <a:effectLst/>
                            </a:rPr>
                            <a:t>, </a:t>
                          </a:r>
                          <a:endParaRPr lang="el-GR" sz="11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H(X|Y)≤H(P</a:t>
                          </a:r>
                          <a:r>
                            <a:rPr lang="en-US" sz="900" baseline="-25000">
                              <a:effectLst/>
                            </a:rPr>
                            <a:t>e</a:t>
                          </a:r>
                          <a:r>
                            <a:rPr lang="en-US" sz="900">
                              <a:effectLst/>
                            </a:rPr>
                            <a:t>)+P</a:t>
                          </a:r>
                          <a:r>
                            <a:rPr lang="en-US" sz="900" baseline="-25000">
                              <a:effectLst/>
                            </a:rPr>
                            <a:t>e</a:t>
                          </a:r>
                          <a:r>
                            <a:rPr lang="en-US" sz="900">
                              <a:effectLst/>
                            </a:rPr>
                            <a:t>log|X|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86381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Αμοιβαία πληροφορία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57143" t="-322535" r="-187267" b="-1387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I(X;Y)=D(p(x,y)||p(x)p(y))</a:t>
                          </a:r>
                          <a:endParaRPr lang="el-GR" sz="11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I(X;Y)=H(X)-H(X|Y)</a:t>
                          </a:r>
                          <a:endParaRPr lang="el-GR" sz="11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I</a:t>
                          </a:r>
                          <a:r>
                            <a:rPr lang="el-GR" sz="900">
                              <a:effectLst/>
                            </a:rPr>
                            <a:t>(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l-GR" sz="900">
                              <a:effectLst/>
                            </a:rPr>
                            <a:t>;</a:t>
                          </a:r>
                          <a:r>
                            <a:rPr lang="en-US" sz="900">
                              <a:effectLst/>
                            </a:rPr>
                            <a:t>Y</a:t>
                          </a:r>
                          <a:r>
                            <a:rPr lang="el-GR" sz="900">
                              <a:effectLst/>
                            </a:rPr>
                            <a:t>)≥0 ισότητα αν Χ, Υ ανεξάρτητες</a:t>
                          </a:r>
                          <a:endParaRPr lang="el-GR" sz="11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Αν 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l-GR" sz="900">
                              <a:effectLst/>
                            </a:rPr>
                            <a:t>→</a:t>
                          </a:r>
                          <a:r>
                            <a:rPr lang="en-US" sz="900">
                              <a:effectLst/>
                            </a:rPr>
                            <a:t>Y</a:t>
                          </a:r>
                          <a:r>
                            <a:rPr lang="el-GR" sz="900">
                              <a:effectLst/>
                            </a:rPr>
                            <a:t>→</a:t>
                          </a:r>
                          <a:r>
                            <a:rPr lang="en-US" sz="900">
                              <a:effectLst/>
                            </a:rPr>
                            <a:t>Z</a:t>
                          </a:r>
                          <a:endParaRPr lang="el-GR" sz="11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Ι(Χ</a:t>
                          </a:r>
                          <a:r>
                            <a:rPr lang="en-US" sz="900">
                              <a:effectLst/>
                            </a:rPr>
                            <a:t>;Z)≤I(X;Y)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Συνεχής, κοίλη συνάρτηση του </a:t>
                          </a:r>
                          <a:r>
                            <a:rPr lang="en-US" sz="900">
                              <a:effectLst/>
                            </a:rPr>
                            <a:t>p</a:t>
                          </a:r>
                          <a:r>
                            <a:rPr lang="el-GR" sz="900">
                              <a:effectLst/>
                            </a:rPr>
                            <a:t>(</a:t>
                          </a:r>
                          <a:r>
                            <a:rPr lang="en-US" sz="900">
                              <a:effectLst/>
                            </a:rPr>
                            <a:t>y</a:t>
                          </a:r>
                          <a:r>
                            <a:rPr lang="el-GR" sz="900">
                              <a:effectLst/>
                            </a:rPr>
                            <a:t>|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l-GR" sz="900">
                              <a:effectLst/>
                            </a:rPr>
                            <a:t>),  κυρτή ως προς </a:t>
                          </a:r>
                          <a:r>
                            <a:rPr lang="en-US" sz="900">
                              <a:effectLst/>
                            </a:rPr>
                            <a:t>p</a:t>
                          </a:r>
                          <a:r>
                            <a:rPr lang="el-GR" sz="900">
                              <a:effectLst/>
                            </a:rPr>
                            <a:t>(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l-GR" sz="900">
                              <a:effectLst/>
                            </a:rPr>
                            <a:t>)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68899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Δεσμευμένη αμοιβαία πληροφορία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Ι(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l-GR" sz="900">
                              <a:effectLst/>
                            </a:rPr>
                            <a:t>;</a:t>
                          </a:r>
                          <a:r>
                            <a:rPr lang="en-US" sz="900">
                              <a:effectLst/>
                            </a:rPr>
                            <a:t>Y</a:t>
                          </a:r>
                          <a:r>
                            <a:rPr lang="el-GR" sz="900">
                              <a:effectLst/>
                            </a:rPr>
                            <a:t>|</a:t>
                          </a:r>
                          <a:r>
                            <a:rPr lang="en-US" sz="900">
                              <a:effectLst/>
                            </a:rPr>
                            <a:t>Z</a:t>
                          </a:r>
                          <a:r>
                            <a:rPr lang="el-GR" sz="900">
                              <a:effectLst/>
                            </a:rPr>
                            <a:t>)=</a:t>
                          </a:r>
                          <a:r>
                            <a:rPr lang="en-US" sz="900">
                              <a:effectLst/>
                            </a:rPr>
                            <a:t>H</a:t>
                          </a:r>
                          <a:r>
                            <a:rPr lang="el-GR" sz="900">
                              <a:effectLst/>
                            </a:rPr>
                            <a:t>(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l-GR" sz="900">
                              <a:effectLst/>
                            </a:rPr>
                            <a:t>|</a:t>
                          </a:r>
                          <a:r>
                            <a:rPr lang="en-US" sz="900">
                              <a:effectLst/>
                            </a:rPr>
                            <a:t>Z</a:t>
                          </a:r>
                          <a:r>
                            <a:rPr lang="el-GR" sz="900">
                              <a:effectLst/>
                            </a:rPr>
                            <a:t>)-</a:t>
                          </a:r>
                          <a:r>
                            <a:rPr lang="en-US" sz="900">
                              <a:effectLst/>
                            </a:rPr>
                            <a:t>H</a:t>
                          </a:r>
                          <a:r>
                            <a:rPr lang="el-GR" sz="900">
                              <a:effectLst/>
                            </a:rPr>
                            <a:t>(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l-GR" sz="900">
                              <a:effectLst/>
                            </a:rPr>
                            <a:t>|</a:t>
                          </a:r>
                          <a:r>
                            <a:rPr lang="en-US" sz="900">
                              <a:effectLst/>
                            </a:rPr>
                            <a:t>Y</a:t>
                          </a:r>
                          <a:r>
                            <a:rPr lang="el-GR" sz="900">
                              <a:effectLst/>
                            </a:rPr>
                            <a:t>,</a:t>
                          </a:r>
                          <a:r>
                            <a:rPr lang="en-US" sz="900">
                              <a:effectLst/>
                            </a:rPr>
                            <a:t>Z</a:t>
                          </a:r>
                          <a:r>
                            <a:rPr lang="el-GR" sz="900">
                              <a:effectLst/>
                            </a:rPr>
                            <a:t>)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αλυσίδα</a:t>
                          </a:r>
                          <a:endParaRPr lang="el-GR" sz="11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I(X</a:t>
                          </a:r>
                          <a:r>
                            <a:rPr lang="en-US" sz="900" baseline="-25000">
                              <a:effectLst/>
                            </a:rPr>
                            <a:t>1</a:t>
                          </a:r>
                          <a:r>
                            <a:rPr lang="en-US" sz="900">
                              <a:effectLst/>
                            </a:rPr>
                            <a:t>,…,X</a:t>
                          </a:r>
                          <a:r>
                            <a:rPr lang="en-US" sz="900" baseline="-25000">
                              <a:effectLst/>
                            </a:rPr>
                            <a:t>n</a:t>
                          </a:r>
                          <a:r>
                            <a:rPr lang="en-US" sz="900">
                              <a:effectLst/>
                            </a:rPr>
                            <a:t>)=∑I(X</a:t>
                          </a:r>
                          <a:r>
                            <a:rPr lang="en-US" sz="900" baseline="-25000">
                              <a:effectLst/>
                            </a:rPr>
                            <a:t>i</a:t>
                          </a:r>
                          <a:r>
                            <a:rPr lang="en-US" sz="900">
                              <a:effectLst/>
                            </a:rPr>
                            <a:t>;Y|X</a:t>
                          </a:r>
                          <a:r>
                            <a:rPr lang="en-US" sz="900" baseline="-25000">
                              <a:effectLst/>
                            </a:rPr>
                            <a:t>i-1</a:t>
                          </a:r>
                          <a:r>
                            <a:rPr lang="en-US" sz="900">
                              <a:effectLst/>
                            </a:rPr>
                            <a:t>,…,X</a:t>
                          </a:r>
                          <a:r>
                            <a:rPr lang="en-US" sz="900" baseline="-25000">
                              <a:effectLst/>
                            </a:rPr>
                            <a:t>1</a:t>
                          </a:r>
                          <a:r>
                            <a:rPr lang="en-US" sz="900">
                              <a:effectLst/>
                            </a:rPr>
                            <a:t>)</a:t>
                          </a:r>
                          <a:endParaRPr lang="el-GR" sz="1100">
                            <a:effectLst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I</a:t>
                          </a:r>
                          <a:r>
                            <a:rPr lang="el-GR" sz="900">
                              <a:effectLst/>
                            </a:rPr>
                            <a:t>(</a:t>
                          </a:r>
                          <a:r>
                            <a:rPr lang="en-US" sz="900">
                              <a:effectLst/>
                            </a:rPr>
                            <a:t>X</a:t>
                          </a:r>
                          <a:r>
                            <a:rPr lang="el-GR" sz="900">
                              <a:effectLst/>
                            </a:rPr>
                            <a:t>;</a:t>
                          </a:r>
                          <a:r>
                            <a:rPr lang="en-US" sz="900">
                              <a:effectLst/>
                            </a:rPr>
                            <a:t>Y</a:t>
                          </a:r>
                          <a:r>
                            <a:rPr lang="el-GR" sz="900">
                              <a:effectLst/>
                            </a:rPr>
                            <a:t>|</a:t>
                          </a:r>
                          <a:r>
                            <a:rPr lang="en-US" sz="900">
                              <a:effectLst/>
                            </a:rPr>
                            <a:t>Z</a:t>
                          </a:r>
                          <a:r>
                            <a:rPr lang="el-GR" sz="900">
                              <a:effectLst/>
                            </a:rPr>
                            <a:t>)≥0 ισότητα αν Χ, Υ ανεξάρτητες δοθείσας της Ζ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  <a:tr h="514180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>
                              <a:effectLst/>
                            </a:rPr>
                            <a:t>Σχετική εντροπία η απόσταση </a:t>
                          </a:r>
                          <a:r>
                            <a:rPr lang="en-US" sz="900">
                              <a:effectLst/>
                            </a:rPr>
                            <a:t>KL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 rotWithShape="1">
                          <a:blip r:embed="rId2"/>
                          <a:stretch>
                            <a:fillRect l="-57143" t="-848810" r="-1872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 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</a:rPr>
                            <a:t>D</a:t>
                          </a:r>
                          <a:r>
                            <a:rPr lang="el-GR" sz="900">
                              <a:effectLst/>
                            </a:rPr>
                            <a:t>(</a:t>
                          </a:r>
                          <a:r>
                            <a:rPr lang="en-US" sz="900">
                              <a:effectLst/>
                            </a:rPr>
                            <a:t>p</a:t>
                          </a:r>
                          <a:r>
                            <a:rPr lang="el-GR" sz="900">
                              <a:effectLst/>
                            </a:rPr>
                            <a:t>||</a:t>
                          </a:r>
                          <a:r>
                            <a:rPr lang="en-US" sz="900">
                              <a:effectLst/>
                            </a:rPr>
                            <a:t>q</a:t>
                          </a:r>
                          <a:r>
                            <a:rPr lang="el-GR" sz="900">
                              <a:effectLst/>
                            </a:rPr>
                            <a:t>)≥0 ισότητ αν </a:t>
                          </a:r>
                          <a:r>
                            <a:rPr lang="en-US" sz="900">
                              <a:effectLst/>
                            </a:rPr>
                            <a:t>p</a:t>
                          </a:r>
                          <a:r>
                            <a:rPr lang="el-GR" sz="900">
                              <a:effectLst/>
                            </a:rPr>
                            <a:t>=</a:t>
                          </a:r>
                          <a:r>
                            <a:rPr lang="en-US" sz="900">
                              <a:effectLst/>
                            </a:rPr>
                            <a:t>q</a:t>
                          </a:r>
                          <a:endParaRPr lang="el-GR" sz="11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l-GR" sz="900" dirty="0">
                              <a:effectLst/>
                            </a:rPr>
                            <a:t>Συνεχής κυρτή συνάρτηση (p,q)</a:t>
                          </a:r>
                          <a:endParaRPr lang="el-GR" sz="11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636713" y="16541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84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Τυπικότητα και εντροπία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20</a:t>
            </a:fld>
            <a:endParaRPr lang="el-GR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49" y="1844823"/>
            <a:ext cx="8424000" cy="416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31523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Τυπικότητα και εντροπία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Από τον (ασθενή) νόμο των μεγάλων αριθμών της θεωρίας πιθανοτήτων στην ιδιότητα της ασυμπτωτικής ισοδιαμέρισης</a:t>
            </a:r>
            <a:r>
              <a:rPr lang="en-US" dirty="0" smtClean="0"/>
              <a:t>:</a:t>
            </a:r>
            <a:endParaRPr lang="el-GR" dirty="0" smtClean="0"/>
          </a:p>
          <a:p>
            <a:r>
              <a:rPr lang="el-GR" dirty="0" smtClean="0"/>
              <a:t>Νόμος των μεγάλων αριθμών</a:t>
            </a:r>
            <a:r>
              <a:rPr lang="en-US" dirty="0" smtClean="0"/>
              <a:t>:</a:t>
            </a:r>
            <a:r>
              <a:rPr lang="el-GR" dirty="0" smtClean="0"/>
              <a:t>Αν </a:t>
            </a:r>
            <a:r>
              <a:rPr lang="en-US" dirty="0"/>
              <a:t>X1,X2, . . . </a:t>
            </a:r>
            <a:r>
              <a:rPr lang="el-GR" dirty="0"/>
              <a:t>, </a:t>
            </a:r>
            <a:r>
              <a:rPr lang="en-US" dirty="0"/>
              <a:t> </a:t>
            </a:r>
            <a:r>
              <a:rPr lang="en-US" dirty="0" err="1"/>
              <a:t>i.i.d</a:t>
            </a:r>
            <a:r>
              <a:rPr lang="en-US" dirty="0"/>
              <a:t>. ∼ p(x</a:t>
            </a:r>
            <a:r>
              <a:rPr lang="en-US" dirty="0" smtClean="0"/>
              <a:t>),</a:t>
            </a:r>
          </a:p>
          <a:p>
            <a:pPr marL="0" indent="0">
              <a:buNone/>
            </a:pPr>
            <a:r>
              <a:rPr lang="en-US" dirty="0" smtClean="0"/>
              <a:t>                                   →</a:t>
            </a:r>
            <a:r>
              <a:rPr lang="en-US" dirty="0"/>
              <a:t>X </a:t>
            </a:r>
            <a:r>
              <a:rPr lang="el-GR" dirty="0" smtClean="0"/>
              <a:t>  για μεγάλα </a:t>
            </a:r>
            <a:r>
              <a:rPr lang="en-US" dirty="0" smtClean="0"/>
              <a:t>n  </a:t>
            </a:r>
          </a:p>
          <a:p>
            <a:pPr marL="0" indent="0">
              <a:buNone/>
            </a:pPr>
            <a:r>
              <a:rPr lang="el-GR" dirty="0" smtClean="0"/>
              <a:t>Ιδιότητα της ασυμπτωτικής ισοδιαμέρισης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21</a:t>
            </a:fld>
            <a:endParaRPr lang="el-GR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355418"/>
            <a:ext cx="16287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353" y="5373216"/>
            <a:ext cx="47815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52157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Τυπικότητα και εντροπία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Πράγματι</a:t>
            </a:r>
            <a:r>
              <a:rPr lang="en-US" dirty="0" smtClean="0"/>
              <a:t>:</a:t>
            </a:r>
            <a:endParaRPr lang="el-GR" dirty="0" smtClean="0"/>
          </a:p>
          <a:p>
            <a:r>
              <a:rPr lang="el-GR" dirty="0" smtClean="0"/>
              <a:t>Συναρτήσεις ανεξάρτητων τυχαίων μεταβλητών είναι επίσης ανεξάρτητες, αρα αφού </a:t>
            </a:r>
            <a:r>
              <a:rPr lang="en-US" i="1" dirty="0" smtClean="0"/>
              <a:t>Xi</a:t>
            </a:r>
            <a:r>
              <a:rPr lang="el-GR" i="1" dirty="0" smtClean="0"/>
              <a:t> ανεξάρτητες, οι τυχαίες μεταβλητές </a:t>
            </a:r>
            <a:r>
              <a:rPr lang="en-US" i="1" dirty="0" err="1" smtClean="0"/>
              <a:t>logp</a:t>
            </a:r>
            <a:r>
              <a:rPr lang="en-US" i="1" dirty="0" smtClean="0"/>
              <a:t>(Xi) </a:t>
            </a:r>
            <a:r>
              <a:rPr lang="el-GR" i="1" dirty="0" smtClean="0"/>
              <a:t>είναι επίσης ανεξάρτητες. Απο το νόμο των μεγάλων αριθμών</a:t>
            </a:r>
          </a:p>
          <a:p>
            <a:endParaRPr lang="el-GR" i="1" dirty="0"/>
          </a:p>
          <a:p>
            <a:endParaRPr lang="el-GR" i="1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l-GR" dirty="0" smtClean="0"/>
              <a:t>Το όριο είναι Η(Χ)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22</a:t>
            </a:fld>
            <a:endParaRPr lang="el-GR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365104"/>
            <a:ext cx="4860000" cy="12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13408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Τυπικότητα και εντροπία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Τυπικό σύνολο Τ^Ν</a:t>
            </a:r>
            <a:r>
              <a:rPr lang="en-US" dirty="0" smtClean="0"/>
              <a:t>: </a:t>
            </a:r>
            <a:r>
              <a:rPr lang="el-GR" dirty="0" smtClean="0"/>
              <a:t>αποτελείται από</a:t>
            </a:r>
            <a:r>
              <a:rPr lang="en-US" dirty="0" smtClean="0"/>
              <a:t> </a:t>
            </a:r>
            <a:r>
              <a:rPr lang="el-GR" dirty="0" smtClean="0"/>
              <a:t>όλες τις ακολουθίες μήκους </a:t>
            </a:r>
            <a:r>
              <a:rPr lang="en-US" dirty="0"/>
              <a:t>N</a:t>
            </a:r>
            <a:r>
              <a:rPr lang="en-US" dirty="0" smtClean="0"/>
              <a:t> </a:t>
            </a:r>
            <a:r>
              <a:rPr lang="el-GR" dirty="0" smtClean="0"/>
              <a:t>και τιμές στο αλφάβητο Χ των οποίων οι πιθανότητες εμφάνισης είναι κοντά </a:t>
            </a:r>
          </a:p>
          <a:p>
            <a:r>
              <a:rPr lang="el-GR" dirty="0" smtClean="0"/>
              <a:t>Το τυπικό σύνολο αποτελείται απο περίπου  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dirty="0"/>
              <a:t>ι</a:t>
            </a:r>
            <a:r>
              <a:rPr lang="el-GR" dirty="0" smtClean="0"/>
              <a:t>σοπίθανες ακολουθίες  με πιθανότητα εμφανίσης </a:t>
            </a:r>
            <a:endParaRPr lang="el-GR" dirty="0"/>
          </a:p>
          <a:p>
            <a:endParaRPr lang="en-US" dirty="0" smtClean="0"/>
          </a:p>
          <a:p>
            <a:endParaRPr lang="en-US" dirty="0"/>
          </a:p>
          <a:p>
            <a:r>
              <a:rPr lang="el-GR" b="1" dirty="0" smtClean="0"/>
              <a:t>Σπουδαιότητα του τυπικού συνόλου</a:t>
            </a:r>
            <a:r>
              <a:rPr lang="en-US" dirty="0" smtClean="0"/>
              <a:t>: </a:t>
            </a:r>
            <a:r>
              <a:rPr lang="el-GR" u="sng" dirty="0" smtClean="0"/>
              <a:t>μπορεί να μετρηθεί</a:t>
            </a:r>
            <a:r>
              <a:rPr lang="el-GR" dirty="0" smtClean="0"/>
              <a:t>, και κάθε στοιχείο του μπορεί να περιγραφεί με </a:t>
            </a:r>
            <a:r>
              <a:rPr lang="en-US" dirty="0" smtClean="0"/>
              <a:t>NH(X)</a:t>
            </a:r>
            <a:r>
              <a:rPr lang="el-GR" dirty="0" smtClean="0"/>
              <a:t> </a:t>
            </a:r>
            <a:r>
              <a:rPr lang="en-US" dirty="0" smtClean="0"/>
              <a:t>bits</a:t>
            </a:r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23</a:t>
            </a:fld>
            <a:endParaRPr lang="el-GR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077072"/>
            <a:ext cx="9048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068960"/>
            <a:ext cx="8286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321968"/>
            <a:ext cx="90487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83028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Τυπικότητα ασυμπτωτική ισοδιαμέριση και ρυθμός εντροπίας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Η ιδιότητα της ασυμπτωτικής ισοδιαμέρισης και η ύπαρξη τυπικού συνολου ισχύουν για πηγές πολύ γενικότερες απο τις διακριτές πηγές χωρίς μνήμη</a:t>
            </a:r>
            <a:r>
              <a:rPr lang="en-US" dirty="0" smtClean="0"/>
              <a:t> </a:t>
            </a:r>
            <a:r>
              <a:rPr lang="el-GR" dirty="0" smtClean="0"/>
              <a:t>όπου η εντροπία του αλφαβήτου υποκαθίσταται απο τον ρυθμό εντροπίας</a:t>
            </a:r>
            <a:r>
              <a:rPr lang="en-US" dirty="0" smtClean="0"/>
              <a:t>: </a:t>
            </a:r>
            <a:endParaRPr lang="el-GR" dirty="0" smtClean="0"/>
          </a:p>
          <a:p>
            <a:endParaRPr lang="el-GR" dirty="0"/>
          </a:p>
          <a:p>
            <a:endParaRPr lang="en-US" dirty="0" smtClean="0"/>
          </a:p>
          <a:p>
            <a:r>
              <a:rPr lang="el-GR" dirty="0" smtClean="0"/>
              <a:t>Οι τυπικές ακολουθίες είναι περίπου ισοπίθανες και αναπαρίστανται με περίπου </a:t>
            </a:r>
            <a:r>
              <a:rPr lang="en-US" dirty="0" smtClean="0"/>
              <a:t>NH(X) bits.</a:t>
            </a:r>
          </a:p>
          <a:p>
            <a:r>
              <a:rPr lang="el-GR" dirty="0" smtClean="0"/>
              <a:t>Επειδή ρυθμός εντροπίας≤ εντροπίααλφαβήτου, οι πηγές με συσχετισμό χρείαζονται (πολύ) λιγότερα </a:t>
            </a:r>
            <a:r>
              <a:rPr lang="en-US" dirty="0" smtClean="0"/>
              <a:t>bits </a:t>
            </a:r>
            <a:r>
              <a:rPr lang="el-GR" dirty="0" smtClean="0"/>
              <a:t>για να περιγραφούν από όσα προβλέπει η εντροπία του αλφαβήτου</a:t>
            </a:r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24</a:t>
            </a:fld>
            <a:endParaRPr lang="el-GR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852936"/>
            <a:ext cx="4176000" cy="725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852936"/>
            <a:ext cx="2736000" cy="640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525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Προσεγγίσεις </a:t>
            </a:r>
            <a:r>
              <a:rPr lang="en-US" dirty="0" smtClean="0"/>
              <a:t>Markov </a:t>
            </a:r>
            <a:r>
              <a:rPr lang="el-GR" dirty="0" smtClean="0"/>
              <a:t>αγγλικού κειμένου και ρυθμός εντροπίας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Παραδείγματα </a:t>
            </a:r>
          </a:p>
          <a:p>
            <a:r>
              <a:rPr lang="el-GR" dirty="0" smtClean="0"/>
              <a:t>Προσέγγιση μηδενικού βαθμού (ισοπίθανα γράμματα</a:t>
            </a:r>
            <a:r>
              <a:rPr lang="en-US" dirty="0" smtClean="0"/>
              <a:t> (26+</a:t>
            </a:r>
            <a:r>
              <a:rPr lang="el-GR" dirty="0" smtClean="0"/>
              <a:t>κενό), </a:t>
            </a:r>
            <a:r>
              <a:rPr lang="en-US" dirty="0" err="1" smtClean="0"/>
              <a:t>i.i.d</a:t>
            </a:r>
            <a:r>
              <a:rPr lang="en-US" dirty="0" smtClean="0"/>
              <a:t>)</a:t>
            </a:r>
            <a:r>
              <a:rPr lang="el-GR" dirty="0" smtClean="0"/>
              <a:t> </a:t>
            </a:r>
            <a:r>
              <a:rPr lang="el-GR" b="1" dirty="0" smtClean="0"/>
              <a:t>Εντροπία</a:t>
            </a:r>
            <a:r>
              <a:rPr lang="en-US" b="1" dirty="0" smtClean="0"/>
              <a:t>:</a:t>
            </a:r>
            <a:r>
              <a:rPr lang="en-US" b="1" dirty="0"/>
              <a:t>log 27 = </a:t>
            </a:r>
            <a:r>
              <a:rPr lang="en-US" b="1" dirty="0" smtClean="0"/>
              <a:t>4</a:t>
            </a:r>
            <a:r>
              <a:rPr lang="en-US" b="1" i="1" dirty="0" smtClean="0"/>
              <a:t>.</a:t>
            </a:r>
            <a:r>
              <a:rPr lang="en-US" b="1" dirty="0" smtClean="0"/>
              <a:t>76 </a:t>
            </a:r>
            <a:r>
              <a:rPr lang="en-US" dirty="0" smtClean="0"/>
              <a:t>bits </a:t>
            </a:r>
            <a:r>
              <a:rPr lang="el-GR" dirty="0" smtClean="0"/>
              <a:t>ανά γράμμα</a:t>
            </a:r>
            <a:endParaRPr lang="en-US" dirty="0" smtClean="0"/>
          </a:p>
          <a:p>
            <a:r>
              <a:rPr lang="en-US" dirty="0"/>
              <a:t>XFOML RXKHRJFFJUJ ZLPWCFWKCYJ</a:t>
            </a:r>
          </a:p>
          <a:p>
            <a:r>
              <a:rPr lang="en-US" dirty="0"/>
              <a:t>FFJEYVKCQSGXYD </a:t>
            </a:r>
            <a:r>
              <a:rPr lang="en-US" dirty="0" smtClean="0"/>
              <a:t>QPAAMKBZAACIBZLHJQD</a:t>
            </a:r>
            <a:endParaRPr lang="el-GR" dirty="0" smtClean="0"/>
          </a:p>
          <a:p>
            <a:r>
              <a:rPr lang="el-GR" dirty="0" smtClean="0"/>
              <a:t>Πρόσεγγιση πρώτου βαθμού (</a:t>
            </a:r>
            <a:r>
              <a:rPr lang="en-US" dirty="0" err="1" smtClean="0"/>
              <a:t>iid</a:t>
            </a:r>
            <a:r>
              <a:rPr lang="el-GR" dirty="0" smtClean="0"/>
              <a:t>, ταίριασμα πιθανοτήτων εμφάνισης γραμμάτων</a:t>
            </a:r>
          </a:p>
          <a:p>
            <a:r>
              <a:rPr lang="en-US" dirty="0"/>
              <a:t>OCRO HLI RGWR NMIELWIS EU LL NBNESEBYA TH </a:t>
            </a:r>
            <a:r>
              <a:rPr lang="en-US" dirty="0" smtClean="0"/>
              <a:t>EEI</a:t>
            </a:r>
            <a:r>
              <a:rPr lang="el-GR" dirty="0" smtClean="0"/>
              <a:t> </a:t>
            </a:r>
            <a:r>
              <a:rPr lang="en-US" dirty="0" smtClean="0"/>
              <a:t>ALHENHTTPA </a:t>
            </a:r>
            <a:r>
              <a:rPr lang="en-US" dirty="0"/>
              <a:t>OOBTTVA NAH </a:t>
            </a:r>
            <a:r>
              <a:rPr lang="en-US" dirty="0" smtClean="0"/>
              <a:t>BRL</a:t>
            </a:r>
            <a:r>
              <a:rPr lang="el-GR" dirty="0" smtClean="0"/>
              <a:t> </a:t>
            </a:r>
            <a:r>
              <a:rPr lang="el-GR" b="1" dirty="0" smtClean="0"/>
              <a:t>Εντροπία</a:t>
            </a:r>
            <a:r>
              <a:rPr lang="en-US" b="1" dirty="0" smtClean="0"/>
              <a:t>: 4.03 bits</a:t>
            </a:r>
          </a:p>
          <a:p>
            <a:endParaRPr lang="en-US" dirty="0" smtClean="0"/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03908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Προσεγγίσεις </a:t>
            </a:r>
            <a:r>
              <a:rPr lang="en-US" dirty="0"/>
              <a:t>Markov </a:t>
            </a:r>
            <a:r>
              <a:rPr lang="el-GR" dirty="0"/>
              <a:t>αγγλικού κειμένου και ρυθμός εντροπίας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/>
              <a:t>Προσέγγιση δευτέρου βαθμού (ταίριασμα διγραμμάτων)</a:t>
            </a:r>
          </a:p>
          <a:p>
            <a:r>
              <a:rPr lang="en-US" dirty="0"/>
              <a:t>ON IE ANTSOUTINYS ARE T INCTORE ST BE S </a:t>
            </a:r>
            <a:r>
              <a:rPr lang="en-US" dirty="0" smtClean="0"/>
              <a:t>DEAMY</a:t>
            </a:r>
            <a:r>
              <a:rPr lang="el-GR" dirty="0" smtClean="0"/>
              <a:t> </a:t>
            </a:r>
            <a:r>
              <a:rPr lang="en-US" dirty="0" smtClean="0"/>
              <a:t>ACHIN </a:t>
            </a:r>
            <a:r>
              <a:rPr lang="en-US" dirty="0"/>
              <a:t>D ILONASIVE TUCOOWE AT TEASONARE </a:t>
            </a:r>
            <a:r>
              <a:rPr lang="en-US" dirty="0" smtClean="0"/>
              <a:t>FUSO</a:t>
            </a:r>
            <a:r>
              <a:rPr lang="el-GR" dirty="0" smtClean="0"/>
              <a:t> </a:t>
            </a:r>
            <a:r>
              <a:rPr lang="en-US" dirty="0" smtClean="0"/>
              <a:t>TIZIN </a:t>
            </a:r>
            <a:r>
              <a:rPr lang="en-US" dirty="0"/>
              <a:t>ANDY TOBE SEACE </a:t>
            </a:r>
            <a:r>
              <a:rPr lang="en-US" dirty="0" smtClean="0"/>
              <a:t>CTISBE</a:t>
            </a:r>
            <a:endParaRPr lang="el-GR" dirty="0" smtClean="0"/>
          </a:p>
          <a:p>
            <a:r>
              <a:rPr lang="el-GR" dirty="0" smtClean="0"/>
              <a:t>Τριγράμματα </a:t>
            </a:r>
          </a:p>
          <a:p>
            <a:r>
              <a:rPr lang="en-US" dirty="0"/>
              <a:t>IN NO IST LAT WHEY CRATICT FROURE BERS GROCID</a:t>
            </a:r>
          </a:p>
          <a:p>
            <a:r>
              <a:rPr lang="en-US" dirty="0"/>
              <a:t>PONDENOME OF DEMONSTURES OF THE REPTAGIN IS</a:t>
            </a:r>
          </a:p>
          <a:p>
            <a:r>
              <a:rPr lang="en-US" dirty="0"/>
              <a:t>REGOACTIONA OF </a:t>
            </a:r>
            <a:r>
              <a:rPr lang="en-US" dirty="0" smtClean="0"/>
              <a:t>CRE</a:t>
            </a:r>
            <a:endParaRPr lang="el-GR" dirty="0" smtClean="0"/>
          </a:p>
          <a:p>
            <a:r>
              <a:rPr lang="el-GR" dirty="0" smtClean="0"/>
              <a:t>Τετράδες γραμμάτων</a:t>
            </a:r>
          </a:p>
          <a:p>
            <a:r>
              <a:rPr lang="en-US" dirty="0"/>
              <a:t>THE GENERATED JOB PROVIDUAL BETTER TRAND THE DISPLAYED</a:t>
            </a:r>
          </a:p>
          <a:p>
            <a:r>
              <a:rPr lang="en-US" dirty="0"/>
              <a:t>CODE, ABOVERY UPONDULTS WELL THE CODERST IN THESTICAL</a:t>
            </a:r>
          </a:p>
          <a:p>
            <a:r>
              <a:rPr lang="en-US" dirty="0"/>
              <a:t>IT DO HOCK BOTHE MERG. </a:t>
            </a:r>
            <a:r>
              <a:rPr lang="en-US" dirty="0" smtClean="0"/>
              <a:t>INSTATES </a:t>
            </a:r>
            <a:r>
              <a:rPr lang="en-US" dirty="0"/>
              <a:t>CONS ERATION. NEVER</a:t>
            </a:r>
          </a:p>
          <a:p>
            <a:r>
              <a:rPr lang="en-US" dirty="0"/>
              <a:t>ANY OF PUBLE AND TO THEORY. EVENTIAL CALLEGAND TO ELAST</a:t>
            </a:r>
          </a:p>
          <a:p>
            <a:r>
              <a:rPr lang="en-US" dirty="0"/>
              <a:t>BENERATED IN WITH PIES AS IS WITH </a:t>
            </a:r>
            <a:r>
              <a:rPr lang="en-US" u="sng" dirty="0"/>
              <a:t>THE </a:t>
            </a:r>
            <a:r>
              <a:rPr lang="el-GR" b="1" dirty="0" smtClean="0"/>
              <a:t>Εντροπία</a:t>
            </a:r>
            <a:r>
              <a:rPr lang="en-US" b="1" dirty="0" smtClean="0"/>
              <a:t>: 2.8 bits</a:t>
            </a:r>
            <a:endParaRPr lang="el-GR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26237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Προσεγγίσεις </a:t>
            </a:r>
            <a:r>
              <a:rPr lang="en-US" dirty="0"/>
              <a:t>Markov </a:t>
            </a:r>
            <a:r>
              <a:rPr lang="el-GR" dirty="0"/>
              <a:t>αγγλικού κειμένου και ρυθμός εντροπίας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b="1" dirty="0" smtClean="0"/>
              <a:t>Υποδείγματα λέξεων</a:t>
            </a:r>
          </a:p>
          <a:p>
            <a:r>
              <a:rPr lang="en-US" dirty="0" err="1" smtClean="0"/>
              <a:t>i.i.d</a:t>
            </a:r>
            <a:r>
              <a:rPr lang="en-US" dirty="0" smtClean="0"/>
              <a:t> </a:t>
            </a:r>
            <a:r>
              <a:rPr lang="el-GR" dirty="0" smtClean="0"/>
              <a:t>χρήση των πιθανοτήτων εμφάνισης των λέξεων</a:t>
            </a:r>
          </a:p>
          <a:p>
            <a:r>
              <a:rPr lang="en-US" dirty="0"/>
              <a:t>REPRESENTING AND SPEEDILY IS AN GOOD APT OR COME </a:t>
            </a:r>
            <a:r>
              <a:rPr lang="en-US" dirty="0" smtClean="0"/>
              <a:t>CANDIFFERENT </a:t>
            </a:r>
            <a:r>
              <a:rPr lang="en-US" dirty="0"/>
              <a:t>NATURAL HERE HE THE A IN CAME THE TO OF </a:t>
            </a:r>
            <a:r>
              <a:rPr lang="en-US" dirty="0" smtClean="0"/>
              <a:t>TO</a:t>
            </a:r>
            <a:r>
              <a:rPr lang="el-GR" dirty="0" smtClean="0"/>
              <a:t> </a:t>
            </a:r>
            <a:r>
              <a:rPr lang="en-US" dirty="0" smtClean="0"/>
              <a:t>EXPERT </a:t>
            </a:r>
            <a:r>
              <a:rPr lang="en-US" dirty="0"/>
              <a:t>GRAY COME TO FURNISHES THE LINE MESSAGE HAD </a:t>
            </a:r>
            <a:r>
              <a:rPr lang="en-US" dirty="0" smtClean="0"/>
              <a:t>BE</a:t>
            </a:r>
            <a:r>
              <a:rPr lang="el-GR" dirty="0" smtClean="0"/>
              <a:t> </a:t>
            </a:r>
            <a:r>
              <a:rPr lang="en-US" dirty="0" smtClean="0"/>
              <a:t>THESE.</a:t>
            </a:r>
            <a:endParaRPr lang="el-GR" dirty="0" smtClean="0"/>
          </a:p>
          <a:p>
            <a:r>
              <a:rPr lang="el-GR" dirty="0" smtClean="0"/>
              <a:t>Προσέγγιση πρώτης τάξεως</a:t>
            </a:r>
          </a:p>
          <a:p>
            <a:r>
              <a:rPr lang="en-US" dirty="0"/>
              <a:t>THE HEAD AND IN FRONTAL ATTACK ON AN ENGLISH WRITER</a:t>
            </a:r>
          </a:p>
          <a:p>
            <a:r>
              <a:rPr lang="en-US" dirty="0"/>
              <a:t>THAT THE CHARACTER OF THIS POINT IS THEREFORE ANOTHER</a:t>
            </a:r>
          </a:p>
          <a:p>
            <a:r>
              <a:rPr lang="en-US" dirty="0"/>
              <a:t>METHOD FOR THE LETTERS THAT THE TIME OF WHO EVER TOLD</a:t>
            </a:r>
          </a:p>
          <a:p>
            <a:r>
              <a:rPr lang="en-US" dirty="0"/>
              <a:t>THE PROBLEM FOR AN UNEXPECTED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74012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Παιγνίδι προφητείας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Shannon</a:t>
            </a:r>
            <a:r>
              <a:rPr lang="el-GR" dirty="0" smtClean="0"/>
              <a:t> (1950) </a:t>
            </a:r>
            <a:r>
              <a:rPr lang="en-US" dirty="0" smtClean="0"/>
              <a:t>C. </a:t>
            </a:r>
            <a:r>
              <a:rPr lang="en-US" dirty="0"/>
              <a:t>Prediction and entropy of printed English. </a:t>
            </a:r>
            <a:r>
              <a:rPr lang="en-US" i="1" dirty="0"/>
              <a:t>Bell Syst. </a:t>
            </a:r>
            <a:r>
              <a:rPr lang="en-US" i="1" dirty="0" err="1" smtClean="0"/>
              <a:t>Tech.J</a:t>
            </a:r>
            <a:endParaRPr lang="el-GR" i="1" dirty="0"/>
          </a:p>
          <a:p>
            <a:r>
              <a:rPr lang="el-GR" dirty="0" smtClean="0"/>
              <a:t>Παιγνίδι προφητείας (πρόδρομος ιδέα για τους αριθμητικούς κώδικες)</a:t>
            </a:r>
          </a:p>
          <a:p>
            <a:r>
              <a:rPr lang="el-GR" dirty="0" smtClean="0"/>
              <a:t>Δίνεται δείγμα αγγλικού κειμένου</a:t>
            </a:r>
          </a:p>
          <a:p>
            <a:r>
              <a:rPr lang="el-GR" dirty="0" smtClean="0"/>
              <a:t>Πειραματιστής καταγράφει τον αριθμό των προσπαθειών </a:t>
            </a:r>
            <a:r>
              <a:rPr lang="el-GR" dirty="0" smtClean="0"/>
              <a:t>επα</a:t>
            </a:r>
            <a:r>
              <a:rPr lang="el-GR" dirty="0" smtClean="0"/>
              <a:t>ίο</a:t>
            </a:r>
            <a:r>
              <a:rPr lang="el-GR" dirty="0" smtClean="0"/>
              <a:t>ντος </a:t>
            </a:r>
            <a:r>
              <a:rPr lang="el-GR" dirty="0" smtClean="0"/>
              <a:t>υποκειμένου μέχρι να μαντέψει το επόμενο γράμμα</a:t>
            </a:r>
          </a:p>
          <a:p>
            <a:r>
              <a:rPr lang="el-GR" dirty="0" smtClean="0"/>
              <a:t>Επαναλαμβάνεται το παραπάνω για μεγάλα κείμενα και υπολογίζεται το ιστόγραμμα του </a:t>
            </a:r>
            <a:r>
              <a:rPr lang="el-GR" dirty="0" smtClean="0"/>
              <a:t>αριθμού </a:t>
            </a:r>
            <a:r>
              <a:rPr lang="el-GR" dirty="0" smtClean="0"/>
              <a:t>των προσπαθειών. Πολλά γράμματα χρειάζονται μια μόνο πρόβλεψη, μεγαλύτερος αριθμός δοκιμών στην αρχή λέξεων η προτάσεων. </a:t>
            </a:r>
          </a:p>
          <a:p>
            <a:r>
              <a:rPr lang="el-GR" dirty="0" smtClean="0"/>
              <a:t>Η ακολουθία του αριθμού </a:t>
            </a:r>
            <a:r>
              <a:rPr lang="el-GR" dirty="0" smtClean="0"/>
              <a:t>των </a:t>
            </a:r>
            <a:r>
              <a:rPr lang="el-GR" dirty="0" smtClean="0"/>
              <a:t>απαιτουμένων δοκιμών ορίζει έναν κώδικα στο αγγλικό κείμενο. </a:t>
            </a:r>
            <a:r>
              <a:rPr lang="el-GR" b="1" dirty="0" smtClean="0"/>
              <a:t>Εντροπ</a:t>
            </a:r>
            <a:r>
              <a:rPr lang="el-GR" b="1" dirty="0"/>
              <a:t>ί</a:t>
            </a:r>
            <a:r>
              <a:rPr lang="el-GR" b="1" dirty="0" smtClean="0"/>
              <a:t>α</a:t>
            </a:r>
            <a:r>
              <a:rPr lang="en-US" b="1" dirty="0" smtClean="0"/>
              <a:t>:</a:t>
            </a:r>
            <a:r>
              <a:rPr lang="el-GR" b="1" dirty="0" smtClean="0"/>
              <a:t> 1.3 </a:t>
            </a:r>
            <a:r>
              <a:rPr lang="en-US" b="1" dirty="0" smtClean="0"/>
              <a:t>bits </a:t>
            </a:r>
            <a:r>
              <a:rPr lang="el-GR" b="1" dirty="0" smtClean="0"/>
              <a:t>ανά γράμμα</a:t>
            </a:r>
            <a:r>
              <a:rPr lang="en-US" b="1" dirty="0" smtClean="0"/>
              <a:t> </a:t>
            </a:r>
            <a:endParaRPr lang="el-GR" b="1" dirty="0" smtClean="0"/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24014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Απλά υποδείγματα λέξεων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Λεξικά</a:t>
            </a:r>
            <a:r>
              <a:rPr lang="en-US" dirty="0" smtClean="0"/>
              <a:t>: </a:t>
            </a:r>
            <a:r>
              <a:rPr lang="el-GR" dirty="0" smtClean="0"/>
              <a:t>Μη φραγμένα ‘αλφάβητα’, το μέγεθος αυξάνει διαρκώς με το χρόνο</a:t>
            </a:r>
          </a:p>
          <a:p>
            <a:r>
              <a:rPr lang="en-US" dirty="0" smtClean="0"/>
              <a:t>Robert </a:t>
            </a:r>
            <a:r>
              <a:rPr lang="en-US" dirty="0" err="1" smtClean="0"/>
              <a:t>Cawdrey</a:t>
            </a:r>
            <a:r>
              <a:rPr lang="en-US" dirty="0" smtClean="0"/>
              <a:t>, 1600 </a:t>
            </a:r>
            <a:r>
              <a:rPr lang="el-GR" dirty="0" smtClean="0"/>
              <a:t>Πρωτος πίνακας λέξεων</a:t>
            </a:r>
            <a:endParaRPr lang="en-US" dirty="0" smtClean="0"/>
          </a:p>
          <a:p>
            <a:r>
              <a:rPr lang="en-US" dirty="0" smtClean="0"/>
              <a:t>Oxford English Dictionary 1857-1920 </a:t>
            </a:r>
            <a:r>
              <a:rPr lang="el-GR" dirty="0" smtClean="0"/>
              <a:t>πρώτη έκδοση, σήμερα περισσότερες απο 600,000 λέξεις</a:t>
            </a:r>
          </a:p>
          <a:p>
            <a:r>
              <a:rPr lang="en-US" dirty="0" err="1" smtClean="0"/>
              <a:t>i.i.d</a:t>
            </a:r>
            <a:r>
              <a:rPr lang="en-US" dirty="0" smtClean="0"/>
              <a:t> </a:t>
            </a:r>
            <a:r>
              <a:rPr lang="el-GR" dirty="0" smtClean="0"/>
              <a:t>ακολουθίες λέξεων και υπόδειγμα </a:t>
            </a:r>
            <a:r>
              <a:rPr lang="en-US" dirty="0" err="1" smtClean="0"/>
              <a:t>Zipf</a:t>
            </a:r>
            <a:r>
              <a:rPr lang="en-US" dirty="0" smtClean="0"/>
              <a:t> (</a:t>
            </a:r>
            <a:r>
              <a:rPr lang="en-US" dirty="0" err="1" smtClean="0"/>
              <a:t>Zipf</a:t>
            </a:r>
            <a:r>
              <a:rPr lang="en-US" dirty="0"/>
              <a:t>, 1949</a:t>
            </a:r>
            <a:r>
              <a:rPr lang="en-US" dirty="0" smtClean="0"/>
              <a:t>): </a:t>
            </a:r>
            <a:r>
              <a:rPr lang="el-GR" dirty="0" smtClean="0"/>
              <a:t>Η πιθανότητα της </a:t>
            </a:r>
            <a:r>
              <a:rPr lang="en-US" dirty="0" smtClean="0"/>
              <a:t>r </a:t>
            </a:r>
            <a:r>
              <a:rPr lang="el-GR" dirty="0" smtClean="0"/>
              <a:t>πιο πιθανής λέξης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9/3/2016</a:t>
            </a:fld>
            <a:r>
              <a:rPr lang="en-US" dirty="0" smtClean="0"/>
              <a:t>p</a:t>
            </a: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29</a:t>
            </a:fld>
            <a:endParaRPr lang="el-GR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5445224"/>
            <a:ext cx="19907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996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Ενότητα 2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Ρυθμός </a:t>
            </a:r>
            <a:r>
              <a:rPr lang="el-GR" dirty="0" smtClean="0"/>
              <a:t>εντροπίας</a:t>
            </a:r>
          </a:p>
          <a:p>
            <a:r>
              <a:rPr lang="el-GR" dirty="0" smtClean="0"/>
              <a:t>Τυπικότητα και ασυμπτωτική ισοδιαμέριση</a:t>
            </a:r>
          </a:p>
          <a:p>
            <a:r>
              <a:rPr lang="el-GR" dirty="0" smtClean="0"/>
              <a:t>Συμπίεση με ή χωρίς απώλειες</a:t>
            </a:r>
          </a:p>
          <a:p>
            <a:r>
              <a:rPr lang="el-GR" dirty="0" smtClean="0"/>
              <a:t>Κώδικες σταθερού </a:t>
            </a:r>
            <a:r>
              <a:rPr lang="en-US" dirty="0" smtClean="0"/>
              <a:t> </a:t>
            </a:r>
            <a:r>
              <a:rPr lang="el-GR" dirty="0" smtClean="0"/>
              <a:t>και μεταβλητού μήκους</a:t>
            </a:r>
          </a:p>
          <a:p>
            <a:endParaRPr lang="el-GR" dirty="0" smtClean="0"/>
          </a:p>
          <a:p>
            <a:endParaRPr lang="el-GR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62963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Απλά υποδείγματα λέξεων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l-GR" dirty="0" smtClean="0"/>
              <a:t>Τροποποίηση</a:t>
            </a:r>
            <a:r>
              <a:rPr lang="en-US" dirty="0" smtClean="0"/>
              <a:t> Mandelbrot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30</a:t>
            </a:fld>
            <a:endParaRPr lang="el-GR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187" y="2276872"/>
            <a:ext cx="30956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417" y="2492896"/>
            <a:ext cx="5431539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9956" y="4402863"/>
            <a:ext cx="3168000" cy="166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02687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Συμπίεση 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Πόσα </a:t>
            </a:r>
            <a:r>
              <a:rPr lang="en-US" dirty="0" smtClean="0"/>
              <a:t>bits </a:t>
            </a:r>
            <a:r>
              <a:rPr lang="el-GR" dirty="0" smtClean="0"/>
              <a:t> χρειάζονται για τη περιγραφή ενός ενδεχομένου? Σχετίζεται αυτός ο αριθμός με την ίδια πληροφορία και την εντροπία?</a:t>
            </a:r>
          </a:p>
          <a:p>
            <a:r>
              <a:rPr lang="el-GR" dirty="0" smtClean="0"/>
              <a:t>Μία πρώτη απλή μέθοδος</a:t>
            </a:r>
            <a:r>
              <a:rPr lang="en-US" dirty="0" smtClean="0"/>
              <a:t>: </a:t>
            </a:r>
            <a:r>
              <a:rPr lang="el-GR" dirty="0" smtClean="0"/>
              <a:t>Μέτρησε τον αριθμό των ενδεχομένων |Χ| και δώσε ένα δυαδικό ‘ονομα’ σε κάθε ένα. Θα χρειαστούν </a:t>
            </a:r>
          </a:p>
          <a:p>
            <a:pPr marL="0" indent="0" algn="ctr">
              <a:buNone/>
            </a:pPr>
            <a:r>
              <a:rPr lang="en-US" dirty="0" smtClean="0"/>
              <a:t> log_2(|X|) bits</a:t>
            </a:r>
          </a:p>
          <a:p>
            <a:r>
              <a:rPr lang="el-GR" dirty="0" smtClean="0"/>
              <a:t>Ο κώδικας αυτός δεν χρησιμοποιεί τις συχνότητες εμφάνισης και δεν συμπιέζει τα δεδομένα, απλώς τα </a:t>
            </a:r>
            <a:r>
              <a:rPr lang="el-GR" b="1" dirty="0" smtClean="0"/>
              <a:t>περιγράφε</a:t>
            </a:r>
            <a:r>
              <a:rPr lang="el-GR" dirty="0" smtClean="0"/>
              <a:t>ι με ενα δυαδικό διάνυσμα</a:t>
            </a:r>
            <a:r>
              <a:rPr lang="en-US" dirty="0" smtClean="0"/>
              <a:t> (string)</a:t>
            </a:r>
            <a:endParaRPr lang="el-GR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6D651-09FA-4BBA-A14E-B4BE61BC6BB3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48493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Συμπίεση 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Βασικοί τρόποι συμπίεσης</a:t>
            </a:r>
            <a:r>
              <a:rPr lang="en-US" dirty="0" smtClean="0"/>
              <a:t> </a:t>
            </a:r>
            <a:r>
              <a:rPr lang="el-GR" dirty="0" smtClean="0"/>
              <a:t>αρχείων</a:t>
            </a:r>
            <a:r>
              <a:rPr lang="en-US" dirty="0" smtClean="0"/>
              <a:t>:</a:t>
            </a:r>
          </a:p>
          <a:p>
            <a:r>
              <a:rPr lang="el-GR" b="1" dirty="0" smtClean="0"/>
              <a:t>Συμπίεση με απώλειες</a:t>
            </a:r>
            <a:r>
              <a:rPr lang="en-US" dirty="0" smtClean="0"/>
              <a:t>:</a:t>
            </a:r>
            <a:r>
              <a:rPr lang="el-GR" dirty="0" smtClean="0"/>
              <a:t> Ορισμένα τμήματα του αρχείου δεν μπορούν να αποκατασταθούν</a:t>
            </a:r>
          </a:p>
          <a:p>
            <a:r>
              <a:rPr lang="el-GR" dirty="0"/>
              <a:t> η μέθοδος είναι </a:t>
            </a:r>
            <a:r>
              <a:rPr lang="el-GR" dirty="0" smtClean="0"/>
              <a:t>εφαρμόσιμη, αν η πιθανότητα αποτυχίας (εμφάνισης αυτών των τμημάτων) είναι μικρή</a:t>
            </a:r>
          </a:p>
          <a:p>
            <a:r>
              <a:rPr lang="el-GR" b="1" dirty="0" smtClean="0"/>
              <a:t> Συμπίεση με απώλειες</a:t>
            </a:r>
            <a:r>
              <a:rPr lang="en-US" dirty="0" smtClean="0"/>
              <a:t>:</a:t>
            </a:r>
            <a:r>
              <a:rPr lang="el-GR" dirty="0"/>
              <a:t>Επιτυγχάνεται με την εκχώρηση λίγων </a:t>
            </a:r>
            <a:r>
              <a:rPr lang="en-US" dirty="0"/>
              <a:t>bits </a:t>
            </a:r>
            <a:r>
              <a:rPr lang="el-GR" dirty="0"/>
              <a:t>στα συχνά εμφανιζόμενα γράμματα και περισσότερα </a:t>
            </a:r>
            <a:r>
              <a:rPr lang="en-US" dirty="0"/>
              <a:t>bits </a:t>
            </a:r>
            <a:r>
              <a:rPr lang="el-GR" dirty="0"/>
              <a:t>στα λιγότερο συχνά.</a:t>
            </a:r>
          </a:p>
          <a:p>
            <a:r>
              <a:rPr lang="el-GR" dirty="0"/>
              <a:t>Κώδικας </a:t>
            </a:r>
            <a:r>
              <a:rPr lang="en-US" dirty="0"/>
              <a:t>Morse: </a:t>
            </a:r>
            <a:r>
              <a:rPr lang="el-GR" dirty="0"/>
              <a:t>το πιο συχνό γράμμα αντιστοιχεί σε μία μόνο τελεία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DC744-B5A5-46B1-97A6-0FFDD33C4AF4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57001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Τυπικότητα και εντροπία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Κωδικοποίηση </a:t>
            </a:r>
            <a:r>
              <a:rPr lang="el-GR" b="1" dirty="0" smtClean="0"/>
              <a:t>με απώλειες</a:t>
            </a:r>
            <a:r>
              <a:rPr lang="en-US" dirty="0" smtClean="0"/>
              <a:t>:</a:t>
            </a:r>
          </a:p>
          <a:p>
            <a:r>
              <a:rPr lang="el-GR" b="1" dirty="0" smtClean="0"/>
              <a:t>Σχημα κωδικοποίησης</a:t>
            </a:r>
            <a:r>
              <a:rPr lang="en-US" b="1" dirty="0" smtClean="0"/>
              <a:t> </a:t>
            </a:r>
            <a:r>
              <a:rPr lang="el-GR" b="1" dirty="0" smtClean="0"/>
              <a:t>σταθερού μήκους </a:t>
            </a:r>
            <a:r>
              <a:rPr lang="el-GR" dirty="0" smtClean="0"/>
              <a:t>βασισμένο στο τυπικό σύνολο</a:t>
            </a:r>
            <a:r>
              <a:rPr lang="en-US" dirty="0" smtClean="0"/>
              <a:t>: </a:t>
            </a:r>
            <a:r>
              <a:rPr lang="el-GR" dirty="0" smtClean="0"/>
              <a:t>κωδικοποιεί μόνο τις τυπικές ακολουθίες</a:t>
            </a:r>
            <a:r>
              <a:rPr lang="en-US" dirty="0" smtClean="0"/>
              <a:t>: </a:t>
            </a:r>
            <a:r>
              <a:rPr lang="el-GR" dirty="0" smtClean="0"/>
              <a:t>καταγράφει όλες τις τυπικές ακολουθίες σε μια λίστα και τις αντιστοιχεί σε έναν αριθμό 1,2, ... ,2^(ΝΗ). </a:t>
            </a:r>
            <a:r>
              <a:rPr lang="el-GR" u="sng" dirty="0" smtClean="0"/>
              <a:t>Απαιτούνται ΝΗ </a:t>
            </a:r>
            <a:r>
              <a:rPr lang="en-US" u="sng" dirty="0" smtClean="0"/>
              <a:t>bits</a:t>
            </a:r>
          </a:p>
          <a:p>
            <a:r>
              <a:rPr lang="el-GR" b="1" dirty="0" smtClean="0"/>
              <a:t>Κίνδυνος (</a:t>
            </a:r>
            <a:r>
              <a:rPr lang="en-US" b="1" dirty="0" smtClean="0"/>
              <a:t>Risk) </a:t>
            </a:r>
            <a:r>
              <a:rPr lang="el-GR" dirty="0" smtClean="0"/>
              <a:t>επιλογής του παραπάνω σχηματος</a:t>
            </a:r>
            <a:r>
              <a:rPr lang="en-US" dirty="0" smtClean="0"/>
              <a:t> </a:t>
            </a:r>
            <a:r>
              <a:rPr lang="el-GR" dirty="0" smtClean="0"/>
              <a:t>αποτυπώνεται στη πιθανότητα μια ακολουθία να μην είναι τυπική. Απο την ασυμπτωτική ισοδιαμέριση ο κίνδυνος είναι αμελητέος για μεγάλα Ν</a:t>
            </a:r>
          </a:p>
          <a:p>
            <a:r>
              <a:rPr lang="el-GR" b="1" dirty="0" smtClean="0"/>
              <a:t>Οφελος συμπίεσης</a:t>
            </a:r>
            <a:r>
              <a:rPr lang="en-US" dirty="0" smtClean="0"/>
              <a:t>: </a:t>
            </a:r>
            <a:r>
              <a:rPr lang="el-GR" dirty="0" smtClean="0"/>
              <a:t>Ολες οι ακολουθίες μήκους Ν είναι |Χ|^Ν=2^(</a:t>
            </a:r>
            <a:r>
              <a:rPr lang="en-US" dirty="0" err="1" smtClean="0"/>
              <a:t>Nlog</a:t>
            </a:r>
            <a:r>
              <a:rPr lang="en-US" dirty="0" smtClean="0"/>
              <a:t>(|X|)</a:t>
            </a:r>
            <a:r>
              <a:rPr lang="el-GR" dirty="0" smtClean="0"/>
              <a:t> και απαιτούν </a:t>
            </a:r>
            <a:r>
              <a:rPr lang="en-US" dirty="0" err="1"/>
              <a:t>Nlog</a:t>
            </a:r>
            <a:r>
              <a:rPr lang="en-US" dirty="0"/>
              <a:t>(|X|)</a:t>
            </a:r>
            <a:r>
              <a:rPr lang="el-GR" dirty="0"/>
              <a:t> </a:t>
            </a:r>
            <a:r>
              <a:rPr lang="en-US" dirty="0" smtClean="0"/>
              <a:t>bits, </a:t>
            </a:r>
          </a:p>
          <a:p>
            <a:r>
              <a:rPr lang="el-GR" dirty="0" smtClean="0"/>
              <a:t>Το όφελος απο τη μη κωδικοποίηση 2</a:t>
            </a:r>
            <a:r>
              <a:rPr lang="el-GR" dirty="0"/>
              <a:t>^(</a:t>
            </a:r>
            <a:r>
              <a:rPr lang="en-US" dirty="0" err="1"/>
              <a:t>Nlog</a:t>
            </a:r>
            <a:r>
              <a:rPr lang="en-US" dirty="0"/>
              <a:t>(|X</a:t>
            </a:r>
            <a:r>
              <a:rPr lang="en-US" dirty="0" smtClean="0"/>
              <a:t>|</a:t>
            </a:r>
            <a:r>
              <a:rPr lang="el-GR" dirty="0" smtClean="0"/>
              <a:t>-Η(Χ)</a:t>
            </a:r>
            <a:r>
              <a:rPr lang="en-US" dirty="0" smtClean="0"/>
              <a:t>)</a:t>
            </a:r>
            <a:r>
              <a:rPr lang="el-GR" dirty="0" smtClean="0"/>
              <a:t> ακολουθιών είναι εν γένει σημαντικό. 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555675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Τυπικότητα και εντροπία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Κωδικοποίηση χωρίς απώλειες</a:t>
            </a:r>
          </a:p>
          <a:p>
            <a:r>
              <a:rPr lang="el-GR" dirty="0" smtClean="0"/>
              <a:t>Σχήμα κωδικοποίησης </a:t>
            </a:r>
            <a:r>
              <a:rPr lang="el-GR" b="1" dirty="0" smtClean="0"/>
              <a:t>μεταβλητού μήκους</a:t>
            </a:r>
            <a:r>
              <a:rPr lang="en-US" dirty="0" smtClean="0"/>
              <a:t>: </a:t>
            </a:r>
            <a:r>
              <a:rPr lang="el-GR" dirty="0" smtClean="0"/>
              <a:t>Κωδικοποιεί τις τυπικές ακολουθίες όπως πριν με ΝΗ </a:t>
            </a:r>
            <a:r>
              <a:rPr lang="en-US" dirty="0" smtClean="0"/>
              <a:t>bits </a:t>
            </a:r>
            <a:r>
              <a:rPr lang="el-GR" dirty="0" smtClean="0"/>
              <a:t>και τις υπόλοιπες μη τυπικές ακολουθίες με Ν</a:t>
            </a:r>
            <a:r>
              <a:rPr lang="en-US" dirty="0" err="1" smtClean="0"/>
              <a:t>log|X</a:t>
            </a:r>
            <a:r>
              <a:rPr lang="en-US" dirty="0" smtClean="0"/>
              <a:t>| bits (</a:t>
            </a:r>
            <a:r>
              <a:rPr lang="el-GR" dirty="0" smtClean="0"/>
              <a:t>μπορεί και με λιγότερα αλλά θα δούμε οτι δεν έχει σημασία). Διαθέτουμε ένα ακόμα </a:t>
            </a:r>
            <a:r>
              <a:rPr lang="en-US" dirty="0" smtClean="0"/>
              <a:t>bit </a:t>
            </a:r>
            <a:r>
              <a:rPr lang="el-GR" dirty="0" smtClean="0"/>
              <a:t>για τη διάκριση τυπικής και μη τυπικής ακολουθίας</a:t>
            </a:r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19648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Τυπικότητα και εντροπία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Εστω </a:t>
            </a:r>
            <a:r>
              <a:rPr lang="en-US" dirty="0" err="1" smtClean="0"/>
              <a:t>x^n</a:t>
            </a:r>
            <a:r>
              <a:rPr lang="en-US" dirty="0" smtClean="0"/>
              <a:t>=x1</a:t>
            </a:r>
            <a:r>
              <a:rPr lang="en-US" i="1" dirty="0"/>
              <a:t>, x</a:t>
            </a:r>
            <a:r>
              <a:rPr lang="en-US" dirty="0"/>
              <a:t>2</a:t>
            </a:r>
            <a:r>
              <a:rPr lang="en-US" i="1" dirty="0"/>
              <a:t>, . . . , </a:t>
            </a:r>
            <a:r>
              <a:rPr lang="en-US" i="1" dirty="0" err="1" smtClean="0"/>
              <a:t>xn</a:t>
            </a:r>
            <a:r>
              <a:rPr lang="en-US" dirty="0"/>
              <a:t> </a:t>
            </a:r>
            <a:r>
              <a:rPr lang="el-GR" dirty="0" smtClean="0"/>
              <a:t>ακολουθία μήκους </a:t>
            </a:r>
            <a:r>
              <a:rPr lang="en-US" dirty="0" smtClean="0"/>
              <a:t>n l(</a:t>
            </a:r>
            <a:r>
              <a:rPr lang="en-US" dirty="0" err="1" smtClean="0"/>
              <a:t>x^n</a:t>
            </a:r>
            <a:r>
              <a:rPr lang="en-US" dirty="0" smtClean="0"/>
              <a:t>) </a:t>
            </a:r>
            <a:r>
              <a:rPr lang="el-GR" dirty="0" smtClean="0"/>
              <a:t>το μήκος της κωδικής λέξης στην οποία αντιστοιχεί η </a:t>
            </a:r>
            <a:r>
              <a:rPr lang="en-US" dirty="0" smtClean="0"/>
              <a:t>x.</a:t>
            </a:r>
          </a:p>
          <a:p>
            <a:r>
              <a:rPr lang="el-GR" dirty="0" smtClean="0"/>
              <a:t>Μέσο (αναμενόμενο) μήκος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 </a:t>
            </a:r>
            <a:endParaRPr lang="en-US" dirty="0" smtClean="0"/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35</a:t>
            </a:fld>
            <a:endParaRPr lang="el-GR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924944"/>
            <a:ext cx="3276000" cy="71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962" y="3617889"/>
            <a:ext cx="4824000" cy="85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9930" y="4581128"/>
            <a:ext cx="3736803" cy="16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05416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Τυπικότητα και εντροπία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r>
              <a:rPr lang="el-GR" dirty="0"/>
              <a:t>ο</a:t>
            </a:r>
            <a:r>
              <a:rPr lang="el-GR" dirty="0" smtClean="0"/>
              <a:t>που </a:t>
            </a:r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Μπορεί να γίνει αυθαίρετα μικρό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36</a:t>
            </a:fld>
            <a:endParaRPr lang="el-GR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700807"/>
            <a:ext cx="6009874" cy="3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100" y="2862263"/>
            <a:ext cx="44958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653136"/>
            <a:ext cx="2943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75348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Τυπικότητα και εντροπία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Ερώτηση</a:t>
            </a:r>
            <a:r>
              <a:rPr lang="en-US" dirty="0" smtClean="0"/>
              <a:t>: </a:t>
            </a:r>
            <a:r>
              <a:rPr lang="el-GR" dirty="0" smtClean="0"/>
              <a:t>Μπορεί να επιτευχθεί ακόμα καλλίτερη συμπίεση</a:t>
            </a:r>
            <a:r>
              <a:rPr lang="en-US" dirty="0" smtClean="0"/>
              <a:t>; </a:t>
            </a:r>
            <a:r>
              <a:rPr lang="el-GR" dirty="0" smtClean="0"/>
              <a:t>Είναι το τυπικό σύνολο το μικρότερο σε πλήθος στοιχείων ή υπάρχει </a:t>
            </a:r>
            <a:r>
              <a:rPr lang="en-US" dirty="0" smtClean="0"/>
              <a:t>S </a:t>
            </a:r>
            <a:r>
              <a:rPr lang="el-GR" dirty="0" smtClean="0"/>
              <a:t>υποσύνολο του Τ με |</a:t>
            </a:r>
            <a:r>
              <a:rPr lang="en-US" dirty="0" smtClean="0"/>
              <a:t>S|&lt;|T|?</a:t>
            </a:r>
          </a:p>
          <a:p>
            <a:r>
              <a:rPr lang="el-GR" dirty="0" smtClean="0"/>
              <a:t>Απάντηση</a:t>
            </a:r>
            <a:r>
              <a:rPr lang="en-US" dirty="0" smtClean="0"/>
              <a:t>: </a:t>
            </a:r>
            <a:r>
              <a:rPr lang="el-GR" dirty="0" smtClean="0"/>
              <a:t> Για συγκεκριμμένο επίπεδο κινδύνου (πιθανότητα λάθους) ναι, αλλά ασυμπτωτικά </a:t>
            </a:r>
            <a:r>
              <a:rPr lang="el-GR" dirty="0"/>
              <a:t>|</a:t>
            </a:r>
            <a:r>
              <a:rPr lang="en-US" dirty="0"/>
              <a:t>S</a:t>
            </a:r>
            <a:r>
              <a:rPr lang="en-US" dirty="0" smtClean="0"/>
              <a:t>|</a:t>
            </a:r>
            <a:r>
              <a:rPr lang="el-GR" dirty="0"/>
              <a:t>=</a:t>
            </a:r>
            <a:r>
              <a:rPr lang="en-US" dirty="0" smtClean="0"/>
              <a:t>|T</a:t>
            </a:r>
            <a:r>
              <a:rPr lang="el-GR" dirty="0" smtClean="0"/>
              <a:t>|. Επιπλέον το Τ μπορεί να μετρηθεί!!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93407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Τυπικότητα και εντροπία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 smtClean="0"/>
              <a:t>Παράδειγμα κώδικα με απώλειες</a:t>
            </a:r>
          </a:p>
          <a:p>
            <a:r>
              <a:rPr lang="el-GR" sz="2800" dirty="0" smtClean="0"/>
              <a:t>Περιορισμός του αλφαβήτου σε ένα υποσύνολο γραμμάτων με συνολική μεγάλη πιθανότητα </a:t>
            </a:r>
            <a:r>
              <a:rPr lang="en-US" sz="2800" dirty="0" smtClean="0"/>
              <a:t> </a:t>
            </a:r>
            <a:r>
              <a:rPr lang="el-GR" sz="2800" dirty="0" smtClean="0"/>
              <a:t>με κίνδυνο 35%</a:t>
            </a:r>
          </a:p>
          <a:p>
            <a:pPr marL="0" indent="0">
              <a:buNone/>
            </a:pPr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38</a:t>
            </a:fld>
            <a:endParaRPr lang="el-GR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566930"/>
              </p:ext>
            </p:extLst>
          </p:nvPr>
        </p:nvGraphicFramePr>
        <p:xfrm>
          <a:off x="5004048" y="3356992"/>
          <a:ext cx="3619798" cy="273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4" imgW="2444642" imgH="1847919" progId="Excel.Sheet.12">
                  <p:embed/>
                </p:oleObj>
              </mc:Choice>
              <mc:Fallback>
                <p:oleObj name="Worksheet" r:id="rId4" imgW="2444642" imgH="184791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04048" y="3356992"/>
                        <a:ext cx="3619798" cy="273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554793"/>
              </p:ext>
            </p:extLst>
          </p:nvPr>
        </p:nvGraphicFramePr>
        <p:xfrm>
          <a:off x="971600" y="3501007"/>
          <a:ext cx="2736304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368152"/>
              </a:tblGrid>
              <a:tr h="342038"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001</a:t>
                      </a:r>
                      <a:endParaRPr lang="el-GR" dirty="0"/>
                    </a:p>
                  </a:txBody>
                  <a:tcPr/>
                </a:tc>
              </a:tr>
              <a:tr h="342038"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010</a:t>
                      </a:r>
                      <a:endParaRPr lang="el-GR" dirty="0"/>
                    </a:p>
                  </a:txBody>
                  <a:tcPr/>
                </a:tc>
              </a:tr>
              <a:tr h="342038">
                <a:tc>
                  <a:txBody>
                    <a:bodyPr/>
                    <a:lstStyle/>
                    <a:p>
                      <a:r>
                        <a:rPr lang="el-GR" dirty="0" smtClean="0"/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011</a:t>
                      </a:r>
                      <a:endParaRPr lang="el-GR" dirty="0"/>
                    </a:p>
                  </a:txBody>
                  <a:tcPr/>
                </a:tc>
              </a:tr>
              <a:tr h="342038">
                <a:tc>
                  <a:txBody>
                    <a:bodyPr/>
                    <a:lstStyle/>
                    <a:p>
                      <a:r>
                        <a:rPr lang="el-GR" dirty="0" smtClean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100</a:t>
                      </a:r>
                      <a:endParaRPr lang="el-GR" dirty="0"/>
                    </a:p>
                  </a:txBody>
                  <a:tcPr/>
                </a:tc>
              </a:tr>
              <a:tr h="342038">
                <a:tc>
                  <a:txBody>
                    <a:bodyPr/>
                    <a:lstStyle/>
                    <a:p>
                      <a:r>
                        <a:rPr lang="el-GR" dirty="0" smtClean="0"/>
                        <a:t>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101</a:t>
                      </a:r>
                      <a:endParaRPr lang="el-GR" dirty="0"/>
                    </a:p>
                  </a:txBody>
                  <a:tcPr/>
                </a:tc>
              </a:tr>
              <a:tr h="342038">
                <a:tc>
                  <a:txBody>
                    <a:bodyPr/>
                    <a:lstStyle/>
                    <a:p>
                      <a:r>
                        <a:rPr lang="el-GR" dirty="0" smtClean="0"/>
                        <a:t>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110</a:t>
                      </a:r>
                      <a:endParaRPr lang="el-GR" dirty="0"/>
                    </a:p>
                  </a:txBody>
                  <a:tcPr/>
                </a:tc>
              </a:tr>
              <a:tr h="342038">
                <a:tc>
                  <a:txBody>
                    <a:bodyPr/>
                    <a:lstStyle/>
                    <a:p>
                      <a:r>
                        <a:rPr lang="el-GR" dirty="0" smtClean="0"/>
                        <a:t>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111</a:t>
                      </a:r>
                      <a:endParaRPr lang="el-GR" dirty="0"/>
                    </a:p>
                  </a:txBody>
                  <a:tcPr/>
                </a:tc>
              </a:tr>
              <a:tr h="342038">
                <a:tc>
                  <a:txBody>
                    <a:bodyPr/>
                    <a:lstStyle/>
                    <a:p>
                      <a:r>
                        <a:rPr lang="el-GR" dirty="0" smtClean="0"/>
                        <a:t>8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000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48910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ASCII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575" y="1859756"/>
            <a:ext cx="5022850" cy="400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95E08-E981-4CF5-8FA2-3054BBFF142F}" type="datetime1">
              <a:rPr lang="el-GR" smtClean="0"/>
              <a:t>9/3/2016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39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4194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Ρυθμός εντροπίας στάσιμων πηγών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Ορισμός</a:t>
            </a:r>
            <a:r>
              <a:rPr lang="en-US" b="1" dirty="0" smtClean="0"/>
              <a:t>: </a:t>
            </a:r>
            <a:r>
              <a:rPr lang="el-GR" dirty="0" smtClean="0"/>
              <a:t> </a:t>
            </a:r>
            <a:r>
              <a:rPr lang="el-GR" u="sng" dirty="0" smtClean="0"/>
              <a:t>Στάσιμη</a:t>
            </a:r>
            <a:r>
              <a:rPr lang="el-GR" dirty="0" smtClean="0"/>
              <a:t> διαδικασία</a:t>
            </a:r>
            <a:r>
              <a:rPr lang="en-US" dirty="0" smtClean="0"/>
              <a:t>:</a:t>
            </a:r>
            <a:endParaRPr lang="el-GR" dirty="0" smtClean="0"/>
          </a:p>
          <a:p>
            <a:r>
              <a:rPr lang="el-GR" dirty="0" smtClean="0"/>
              <a:t>Αν για κάθε </a:t>
            </a:r>
            <a:r>
              <a:rPr lang="en-US" i="1" dirty="0"/>
              <a:t>n </a:t>
            </a:r>
            <a:r>
              <a:rPr lang="el-GR" dirty="0" smtClean="0"/>
              <a:t>και</a:t>
            </a:r>
            <a:r>
              <a:rPr lang="en-US" dirty="0" smtClean="0"/>
              <a:t> </a:t>
            </a:r>
            <a:r>
              <a:rPr lang="en-US" i="1" dirty="0"/>
              <a:t>l </a:t>
            </a:r>
            <a:r>
              <a:rPr lang="el-GR" dirty="0" smtClean="0"/>
              <a:t>και</a:t>
            </a:r>
            <a:r>
              <a:rPr lang="en-US" dirty="0" smtClean="0"/>
              <a:t> </a:t>
            </a:r>
            <a:r>
              <a:rPr lang="en-US" i="1" dirty="0"/>
              <a:t>x</a:t>
            </a:r>
            <a:r>
              <a:rPr lang="en-US" dirty="0"/>
              <a:t>1</a:t>
            </a:r>
            <a:r>
              <a:rPr lang="en-US" i="1" dirty="0"/>
              <a:t>, x</a:t>
            </a:r>
            <a:r>
              <a:rPr lang="en-US" dirty="0"/>
              <a:t>2</a:t>
            </a:r>
            <a:r>
              <a:rPr lang="en-US" i="1" dirty="0"/>
              <a:t>, . . . , </a:t>
            </a:r>
            <a:r>
              <a:rPr lang="en-US" i="1" dirty="0" err="1"/>
              <a:t>xn</a:t>
            </a:r>
            <a:r>
              <a:rPr lang="en-US" i="1" dirty="0"/>
              <a:t> </a:t>
            </a:r>
            <a:r>
              <a:rPr lang="en-US" dirty="0"/>
              <a:t>∈ </a:t>
            </a:r>
            <a:r>
              <a:rPr lang="en-US" i="1" dirty="0"/>
              <a:t>X</a:t>
            </a:r>
            <a:r>
              <a:rPr lang="en-US" dirty="0"/>
              <a:t>.</a:t>
            </a:r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r>
              <a:rPr lang="el-GR" b="1" dirty="0" smtClean="0"/>
              <a:t>Ορισμός</a:t>
            </a:r>
            <a:r>
              <a:rPr lang="en-US" dirty="0"/>
              <a:t>:</a:t>
            </a:r>
            <a:r>
              <a:rPr lang="el-GR" dirty="0" smtClean="0"/>
              <a:t> </a:t>
            </a:r>
            <a:r>
              <a:rPr lang="el-GR" u="sng" dirty="0" smtClean="0"/>
              <a:t>Ρυθμός εντροπίας</a:t>
            </a:r>
            <a:r>
              <a:rPr lang="el-GR" dirty="0" smtClean="0"/>
              <a:t> στάσιμης στοχαστικής διαδικασίας </a:t>
            </a:r>
            <a:r>
              <a:rPr lang="en-US" dirty="0" smtClean="0"/>
              <a:t>{</a:t>
            </a:r>
            <a:r>
              <a:rPr lang="en-US" i="1" dirty="0" smtClean="0"/>
              <a:t>Xi</a:t>
            </a:r>
            <a:r>
              <a:rPr lang="en-US" dirty="0" smtClean="0"/>
              <a:t>}:</a:t>
            </a:r>
            <a:endParaRPr lang="el-GR" dirty="0" smtClean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3" y="2814638"/>
            <a:ext cx="768667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3" y="5085184"/>
            <a:ext cx="59721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5755E-EC7E-4F4F-8D38-1C9CA102DA50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5406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Ρυθμός εντροπίας στάσιμων πηγών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Ορίζουμε επίσης </a:t>
            </a:r>
          </a:p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Τα όρια είναι καλά ορισμένα και ίσα</a:t>
            </a:r>
          </a:p>
          <a:p>
            <a:endParaRPr lang="el-GR" dirty="0" smtClean="0"/>
          </a:p>
          <a:p>
            <a:r>
              <a:rPr lang="el-GR" dirty="0" smtClean="0"/>
              <a:t>Πράγματι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n-US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204864"/>
            <a:ext cx="68580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005064"/>
            <a:ext cx="31623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085184"/>
            <a:ext cx="7153275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3D51-AB6B-437B-976E-DA95B6511A90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7185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Ρυθμός εντροπίας στάσιμων πηγών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Αρα η ακολουθία </a:t>
            </a:r>
            <a:r>
              <a:rPr lang="en-US" i="1" dirty="0">
                <a:solidFill>
                  <a:srgbClr val="292526"/>
                </a:solidFill>
                <a:latin typeface="MTMI"/>
              </a:rPr>
              <a:t>H(X</a:t>
            </a:r>
            <a:r>
              <a:rPr lang="en-US" sz="1800" i="1" dirty="0">
                <a:solidFill>
                  <a:srgbClr val="292526"/>
                </a:solidFill>
                <a:latin typeface="MTMI"/>
              </a:rPr>
              <a:t>n</a:t>
            </a:r>
            <a:r>
              <a:rPr lang="en-US" dirty="0">
                <a:solidFill>
                  <a:srgbClr val="292526"/>
                </a:solidFill>
                <a:latin typeface="MTSY"/>
              </a:rPr>
              <a:t>|</a:t>
            </a:r>
            <a:r>
              <a:rPr lang="en-US" i="1" dirty="0">
                <a:solidFill>
                  <a:srgbClr val="292526"/>
                </a:solidFill>
                <a:latin typeface="MTMI"/>
              </a:rPr>
              <a:t>X</a:t>
            </a:r>
            <a:r>
              <a:rPr lang="en-US" sz="1800" i="1" dirty="0">
                <a:solidFill>
                  <a:srgbClr val="292526"/>
                </a:solidFill>
                <a:latin typeface="MTMI"/>
              </a:rPr>
              <a:t>n</a:t>
            </a:r>
            <a:r>
              <a:rPr lang="en-US" sz="1800" dirty="0">
                <a:solidFill>
                  <a:srgbClr val="292526"/>
                </a:solidFill>
                <a:latin typeface="MTSY"/>
              </a:rPr>
              <a:t>−</a:t>
            </a:r>
            <a:r>
              <a:rPr lang="en-US" sz="1800" dirty="0">
                <a:solidFill>
                  <a:srgbClr val="292526"/>
                </a:solidFill>
                <a:latin typeface="Times-Roman"/>
              </a:rPr>
              <a:t>1</a:t>
            </a:r>
            <a:r>
              <a:rPr lang="en-US" i="1" dirty="0">
                <a:solidFill>
                  <a:srgbClr val="292526"/>
                </a:solidFill>
                <a:latin typeface="MTMI"/>
              </a:rPr>
              <a:t>, . . . </a:t>
            </a:r>
            <a:r>
              <a:rPr lang="en-US" i="1" dirty="0" smtClean="0">
                <a:solidFill>
                  <a:srgbClr val="292526"/>
                </a:solidFill>
                <a:latin typeface="MTMI"/>
              </a:rPr>
              <a:t>,X</a:t>
            </a:r>
            <a:r>
              <a:rPr lang="en-US" sz="1800" dirty="0" smtClean="0">
                <a:solidFill>
                  <a:srgbClr val="292526"/>
                </a:solidFill>
                <a:latin typeface="Times-Roman"/>
              </a:rPr>
              <a:t>1</a:t>
            </a:r>
            <a:r>
              <a:rPr lang="en-US" i="1" dirty="0" smtClean="0">
                <a:solidFill>
                  <a:srgbClr val="292526"/>
                </a:solidFill>
                <a:latin typeface="MTMI"/>
              </a:rPr>
              <a:t>)</a:t>
            </a:r>
            <a:r>
              <a:rPr lang="el-GR" dirty="0" smtClean="0"/>
              <a:t>είναι φθίνουσα και το όριο της υπάρχει</a:t>
            </a:r>
          </a:p>
          <a:p>
            <a:r>
              <a:rPr lang="el-GR" dirty="0" smtClean="0"/>
              <a:t>Επιπλέον αν μια ακολουθία συγκλίνει, τότε η ακολουθία των μέσων όρων της συγκλίνει στο ίδιο όριο. Απο το</a:t>
            </a:r>
            <a:r>
              <a:rPr lang="el-GR" dirty="0"/>
              <a:t>ν</a:t>
            </a:r>
            <a:r>
              <a:rPr lang="el-GR" dirty="0" smtClean="0"/>
              <a:t> κανόνα αλυσίδας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725144"/>
            <a:ext cx="74295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8BE90-74B0-40B3-AB59-C5255C8E9111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5021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Ρυθμός εντροπίας αλυσίδων </a:t>
            </a:r>
            <a:r>
              <a:rPr lang="en-US" dirty="0" smtClean="0"/>
              <a:t>Markov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Χρονικά αναλλοίωτη αλυσίδα </a:t>
            </a:r>
            <a:r>
              <a:rPr lang="en-US" dirty="0" smtClean="0"/>
              <a:t>Markov: </a:t>
            </a:r>
            <a:r>
              <a:rPr lang="el-GR" dirty="0" smtClean="0"/>
              <a:t>η </a:t>
            </a:r>
            <a:r>
              <a:rPr lang="en-US" i="1" dirty="0" smtClean="0"/>
              <a:t>p(xn</a:t>
            </a:r>
            <a:r>
              <a:rPr lang="en-US" dirty="0" smtClean="0"/>
              <a:t>+1|</a:t>
            </a:r>
            <a:r>
              <a:rPr lang="en-US" i="1" dirty="0" smtClean="0"/>
              <a:t>xn</a:t>
            </a:r>
            <a:r>
              <a:rPr lang="en-US" i="1" dirty="0"/>
              <a:t>) </a:t>
            </a:r>
            <a:r>
              <a:rPr lang="el-GR" dirty="0" smtClean="0"/>
              <a:t>δεν εξαρτάται απο το</a:t>
            </a:r>
            <a:r>
              <a:rPr lang="en-US" dirty="0" smtClean="0"/>
              <a:t> </a:t>
            </a:r>
            <a:r>
              <a:rPr lang="en-US" i="1" dirty="0"/>
              <a:t>n</a:t>
            </a:r>
            <a:r>
              <a:rPr lang="en-US" dirty="0" smtClean="0"/>
              <a:t>;</a:t>
            </a:r>
            <a:endParaRPr lang="en-US" dirty="0"/>
          </a:p>
          <a:p>
            <a:endParaRPr lang="en-US" dirty="0" smtClean="0"/>
          </a:p>
          <a:p>
            <a:endParaRPr lang="en-US" i="1" dirty="0" smtClean="0"/>
          </a:p>
          <a:p>
            <a:r>
              <a:rPr lang="el-GR" i="1" dirty="0" smtClean="0"/>
              <a:t> </a:t>
            </a:r>
            <a:r>
              <a:rPr lang="el-GR" dirty="0" smtClean="0"/>
              <a:t>Η αλυσίδα </a:t>
            </a:r>
            <a:r>
              <a:rPr lang="en-US" dirty="0" smtClean="0"/>
              <a:t>Markov</a:t>
            </a:r>
            <a:r>
              <a:rPr lang="el-GR" dirty="0"/>
              <a:t> </a:t>
            </a:r>
            <a:r>
              <a:rPr lang="el-GR" dirty="0" smtClean="0"/>
              <a:t>χαρακτηρίζεται απο τον  παραπάνω πίνακα </a:t>
            </a:r>
            <a:r>
              <a:rPr lang="en-US" dirty="0" smtClean="0"/>
              <a:t>P</a:t>
            </a:r>
            <a:r>
              <a:rPr lang="el-GR" dirty="0" smtClean="0"/>
              <a:t> </a:t>
            </a:r>
            <a:r>
              <a:rPr lang="en-US" dirty="0" smtClean="0"/>
              <a:t>(</a:t>
            </a:r>
            <a:r>
              <a:rPr lang="el-GR" dirty="0" smtClean="0"/>
              <a:t>πίνακας μετάβασης</a:t>
            </a:r>
            <a:r>
              <a:rPr lang="en-US" dirty="0" smtClean="0"/>
              <a:t>) </a:t>
            </a:r>
            <a:r>
              <a:rPr lang="el-GR" dirty="0" smtClean="0"/>
              <a:t>και την κατανομή της αρχικής κατάστασης </a:t>
            </a:r>
            <a:r>
              <a:rPr lang="en-US" dirty="0" smtClean="0"/>
              <a:t>p(x_0).</a:t>
            </a:r>
            <a:endParaRPr lang="el-GR" dirty="0" smtClean="0"/>
          </a:p>
          <a:p>
            <a:pPr marL="0" indent="0">
              <a:buNone/>
            </a:pPr>
            <a:endParaRPr lang="en-US" dirty="0" smtClean="0"/>
          </a:p>
          <a:p>
            <a:endParaRPr lang="el-GR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713" y="3424238"/>
            <a:ext cx="2857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52936"/>
            <a:ext cx="83058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1C93E-88AD-48B0-A298-915CA1060218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0437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i="1" dirty="0"/>
              <a:t>Εστω </a:t>
            </a:r>
            <a:r>
              <a:rPr lang="en-US" dirty="0"/>
              <a:t>p(</a:t>
            </a:r>
            <a:r>
              <a:rPr lang="en-US" dirty="0" err="1"/>
              <a:t>xn</a:t>
            </a:r>
            <a:r>
              <a:rPr lang="en-US" dirty="0"/>
              <a:t>),</a:t>
            </a:r>
            <a:r>
              <a:rPr lang="el-GR" dirty="0"/>
              <a:t> η πιθανότητα του διανύσματος κατάστασης τη στιγμή </a:t>
            </a:r>
            <a:r>
              <a:rPr lang="en-US" dirty="0" smtClean="0"/>
              <a:t>n: p(</a:t>
            </a:r>
            <a:r>
              <a:rPr lang="en-US" dirty="0" err="1" smtClean="0"/>
              <a:t>xn</a:t>
            </a:r>
            <a:r>
              <a:rPr lang="en-US" dirty="0" smtClean="0"/>
              <a:t>=</a:t>
            </a:r>
            <a:r>
              <a:rPr lang="en-US" dirty="0" err="1" smtClean="0"/>
              <a:t>i</a:t>
            </a:r>
            <a:r>
              <a:rPr lang="en-US" dirty="0" smtClean="0"/>
              <a:t>), </a:t>
            </a:r>
            <a:r>
              <a:rPr lang="en-US" dirty="0" err="1" smtClean="0"/>
              <a:t>i</a:t>
            </a:r>
            <a:r>
              <a:rPr lang="en-US" dirty="0" smtClean="0"/>
              <a:t>=1,2, …, |X|.</a:t>
            </a:r>
          </a:p>
          <a:p>
            <a:r>
              <a:rPr lang="en-US" dirty="0" smtClean="0"/>
              <a:t>p(</a:t>
            </a:r>
            <a:r>
              <a:rPr lang="en-US" dirty="0" err="1" smtClean="0"/>
              <a:t>xn</a:t>
            </a:r>
            <a:r>
              <a:rPr lang="en-US" dirty="0" smtClean="0"/>
              <a:t>) </a:t>
            </a:r>
            <a:r>
              <a:rPr lang="el-GR" dirty="0" smtClean="0"/>
              <a:t>διάνυσμα γραμμή.</a:t>
            </a:r>
            <a:endParaRPr lang="en-US" dirty="0"/>
          </a:p>
          <a:p>
            <a:r>
              <a:rPr lang="en-US" dirty="0" smtClean="0"/>
              <a:t> </a:t>
            </a:r>
            <a:r>
              <a:rPr lang="el-GR" dirty="0"/>
              <a:t>Τότε τη στιγμή </a:t>
            </a:r>
            <a:r>
              <a:rPr lang="en-US" dirty="0"/>
              <a:t> </a:t>
            </a:r>
            <a:r>
              <a:rPr lang="en-US" i="1" dirty="0"/>
              <a:t>n </a:t>
            </a:r>
            <a:r>
              <a:rPr lang="en-US" dirty="0"/>
              <a:t>+ 1:</a:t>
            </a:r>
            <a:r>
              <a:rPr lang="el-GR" dirty="0"/>
              <a:t> (πολλαπλασιαστικός νόμος των πιθανοτήτων</a:t>
            </a:r>
            <a:r>
              <a:rPr lang="el-GR" dirty="0" smtClean="0"/>
              <a:t>)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p(x_{n+1})=p(</a:t>
            </a:r>
            <a:r>
              <a:rPr lang="en-US" dirty="0" err="1" smtClean="0"/>
              <a:t>x_n</a:t>
            </a:r>
            <a:r>
              <a:rPr lang="en-US" dirty="0" smtClean="0"/>
              <a:t>)P</a:t>
            </a:r>
            <a:endParaRPr lang="en-US" dirty="0"/>
          </a:p>
          <a:p>
            <a:endParaRPr lang="en-US" dirty="0"/>
          </a:p>
          <a:p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BB45B-E704-47E5-9199-1D12B7DEEB89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8</a:t>
            </a:fld>
            <a:endParaRPr lang="el-GR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7" y="4509120"/>
            <a:ext cx="515302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3667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Ρυθμός εντροπίας αλυσίδων </a:t>
            </a:r>
            <a:r>
              <a:rPr lang="en-US" dirty="0"/>
              <a:t>Markov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u="sng" dirty="0" smtClean="0"/>
              <a:t>Στάσιμη </a:t>
            </a:r>
            <a:r>
              <a:rPr lang="el-GR" u="sng" dirty="0"/>
              <a:t>κατανομή </a:t>
            </a:r>
            <a:r>
              <a:rPr lang="en-US" u="sng" dirty="0" smtClean="0"/>
              <a:t>:</a:t>
            </a:r>
            <a:r>
              <a:rPr lang="el-GR" dirty="0" smtClean="0"/>
              <a:t> δεν αλλάζει στο χρόνο </a:t>
            </a:r>
            <a:r>
              <a:rPr lang="en-US" dirty="0" smtClean="0"/>
              <a:t>p(</a:t>
            </a:r>
            <a:r>
              <a:rPr lang="en-US" dirty="0" err="1" smtClean="0"/>
              <a:t>xn</a:t>
            </a:r>
            <a:r>
              <a:rPr lang="en-US" dirty="0" smtClean="0"/>
              <a:t>)=p, </a:t>
            </a:r>
            <a:r>
              <a:rPr lang="el-GR" dirty="0" smtClean="0"/>
              <a:t>για κάθε </a:t>
            </a:r>
            <a:r>
              <a:rPr lang="en-US" dirty="0" smtClean="0"/>
              <a:t>n</a:t>
            </a:r>
            <a:r>
              <a:rPr lang="el-GR" dirty="0" smtClean="0"/>
              <a:t>. </a:t>
            </a:r>
            <a:endParaRPr lang="en-US" dirty="0" smtClean="0"/>
          </a:p>
          <a:p>
            <a:r>
              <a:rPr lang="en-US" dirty="0"/>
              <a:t>A</a:t>
            </a:r>
            <a:r>
              <a:rPr lang="el-GR" dirty="0" smtClean="0"/>
              <a:t>ν η αρχική κατάσταση ακολουθεί στάσιμη κατανομή, η χρονικά αναλλοίωτη αλυσίδα</a:t>
            </a:r>
            <a:r>
              <a:rPr lang="en-US" dirty="0" smtClean="0"/>
              <a:t> </a:t>
            </a:r>
            <a:r>
              <a:rPr lang="en-US" dirty="0"/>
              <a:t>Markov </a:t>
            </a:r>
            <a:r>
              <a:rPr lang="el-GR" dirty="0" smtClean="0"/>
              <a:t>είναι στάσιμη διαδικασία. </a:t>
            </a:r>
            <a:endParaRPr lang="el-GR" dirty="0"/>
          </a:p>
          <a:p>
            <a:r>
              <a:rPr lang="el-GR" dirty="0" smtClean="0"/>
              <a:t>Κάθε στάσιμη κατανομή είναι αριστερό ιδιοδιάνυσμα της ιδιοτιμής 1 του πίνακα μετάβασης.</a:t>
            </a:r>
            <a:endParaRPr lang="en-US" dirty="0"/>
          </a:p>
          <a:p>
            <a:endParaRPr lang="el-GR" dirty="0"/>
          </a:p>
          <a:p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4B02-3F58-4331-B52B-FF636B9D6FAE}" type="datetime1">
              <a:rPr lang="el-GR" smtClean="0"/>
              <a:t>9/3/2016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Ν. Καλουπτσίδης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2B113-2DFA-43FA-B946-C42AECD69D65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01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2264</Words>
  <Application>Microsoft Office PowerPoint</Application>
  <PresentationFormat>On-screen Show (4:3)</PresentationFormat>
  <Paragraphs>454</Paragraphs>
  <Slides>39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Office Theme</vt:lpstr>
      <vt:lpstr>Worksheet</vt:lpstr>
      <vt:lpstr>Θεωρία πληροφορίας και στοιχεία κωδίκων: Ενότητα 3</vt:lpstr>
      <vt:lpstr>Σύνοψη</vt:lpstr>
      <vt:lpstr>Ενότητα 2</vt:lpstr>
      <vt:lpstr>Ρυθμός εντροπίας στάσιμων πηγών</vt:lpstr>
      <vt:lpstr>Ρυθμός εντροπίας στάσιμων πηγών</vt:lpstr>
      <vt:lpstr>Ρυθμός εντροπίας στάσιμων πηγών</vt:lpstr>
      <vt:lpstr>Ρυθμός εντροπίας αλυσίδων Markov</vt:lpstr>
      <vt:lpstr>PowerPoint Presentation</vt:lpstr>
      <vt:lpstr>Ρυθμός εντροπίας αλυσίδων Markov</vt:lpstr>
      <vt:lpstr>Ρυθμός εντροπίας αλυσίδων Markov</vt:lpstr>
      <vt:lpstr>Ρυθμός εντροπίας αλυσίδων Markov</vt:lpstr>
      <vt:lpstr>Ρυθμός εντροπίας αλυσίδων Markov: παράδειγμα</vt:lpstr>
      <vt:lpstr>Ρυθμός εντροπίας αλυσίδων Markov</vt:lpstr>
      <vt:lpstr>Ρυθμός εντροπίας αλυσίδων Markov</vt:lpstr>
      <vt:lpstr>Εξομείωση κρυφών αλυσίδων Markov</vt:lpstr>
      <vt:lpstr>Εξομείωση κρυφών αλυσίδων Markov</vt:lpstr>
      <vt:lpstr>Εξομείωση κρυφών αλυσίδων Markov</vt:lpstr>
      <vt:lpstr>Ρυθμός εντροπίας αλυσίδων Markov</vt:lpstr>
      <vt:lpstr>Τυπικότητα και εντροπία</vt:lpstr>
      <vt:lpstr>Τυπικότητα και εντροπία</vt:lpstr>
      <vt:lpstr>Τυπικότητα και εντροπία</vt:lpstr>
      <vt:lpstr>Τυπικότητα και εντροπία</vt:lpstr>
      <vt:lpstr>Τυπικότητα και εντροπία</vt:lpstr>
      <vt:lpstr>Τυπικότητα ασυμπτωτική ισοδιαμέριση και ρυθμός εντροπίας</vt:lpstr>
      <vt:lpstr>Προσεγγίσεις Markov αγγλικού κειμένου και ρυθμός εντροπίας</vt:lpstr>
      <vt:lpstr>Προσεγγίσεις Markov αγγλικού κειμένου και ρυθμός εντροπίας</vt:lpstr>
      <vt:lpstr>Προσεγγίσεις Markov αγγλικού κειμένου και ρυθμός εντροπίας</vt:lpstr>
      <vt:lpstr>Παιγνίδι προφητείας</vt:lpstr>
      <vt:lpstr>Απλά υποδείγματα λέξεων</vt:lpstr>
      <vt:lpstr>Απλά υποδείγματα λέξεων</vt:lpstr>
      <vt:lpstr>Συμπίεση δεδομένων</vt:lpstr>
      <vt:lpstr>Συμπίεση δεδομένων</vt:lpstr>
      <vt:lpstr>Τυπικότητα και εντροπία</vt:lpstr>
      <vt:lpstr>Τυπικότητα και εντροπία</vt:lpstr>
      <vt:lpstr>Τυπικότητα και εντροπία</vt:lpstr>
      <vt:lpstr>Τυπικότητα και εντροπία</vt:lpstr>
      <vt:lpstr>Τυπικότητα και εντροπία</vt:lpstr>
      <vt:lpstr>Τυπικότητα και εντροπία</vt:lpstr>
      <vt:lpstr>ASCII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Θεωρία πληροφορίας και στοιχεία κωδίκων: Ενότητα 3</dc:title>
  <dc:creator>kalou</dc:creator>
  <cp:lastModifiedBy>kalou</cp:lastModifiedBy>
  <cp:revision>1</cp:revision>
  <dcterms:created xsi:type="dcterms:W3CDTF">2016-03-09T15:33:57Z</dcterms:created>
  <dcterms:modified xsi:type="dcterms:W3CDTF">2016-03-09T15:36:23Z</dcterms:modified>
</cp:coreProperties>
</file>