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40B1-6DA6-4058-B3C1-C58E87A4F140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F5810-5897-48AB-9C2D-05E7836016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235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8609-5EE4-4F8E-8C80-488BBA614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2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0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348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480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227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56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25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61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35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29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84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9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F1DE2-2B1E-4940-BF9B-6E9F0EE189F8}" type="datetimeFigureOut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8949-0A95-484D-81C7-69F7FB9D89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92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Θεωρία πληροφορίας και στοιχεία κωδίκων</a:t>
            </a:r>
            <a:r>
              <a:rPr lang="en-US" dirty="0" smtClean="0"/>
              <a:t>: </a:t>
            </a:r>
            <a:r>
              <a:rPr lang="el-GR" dirty="0" smtClean="0"/>
              <a:t>Ενότητα </a:t>
            </a:r>
            <a:r>
              <a:rPr lang="en-US" dirty="0" smtClean="0"/>
              <a:t>4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Ν. Καλουπτσίδης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Εαρινό εξάμηνο 2016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CBC-8F9A-4D4A-8B70-AAE3CEC4B7A2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315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Πίνακες (</a:t>
            </a:r>
            <a:r>
              <a:rPr lang="en-US" dirty="0"/>
              <a:t>Tables)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etter={‘a’; ‘b’; ‘c’; ‘d’; ‘e’} </a:t>
            </a:r>
            <a:r>
              <a:rPr lang="el-GR" dirty="0" smtClean="0"/>
              <a:t>% συστοιχία κυψέλης με τα γράμματα του αλφαβήτου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rob</a:t>
            </a:r>
            <a:r>
              <a:rPr lang="en-US" dirty="0" smtClean="0"/>
              <a:t>=[.25; .25; .2; .15; .15];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elfinformation</a:t>
            </a:r>
            <a:r>
              <a:rPr lang="en-US" dirty="0" smtClean="0"/>
              <a:t>=-log2(</a:t>
            </a:r>
            <a:r>
              <a:rPr lang="en-US" dirty="0" err="1" smtClean="0"/>
              <a:t>prob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Codeword</a:t>
            </a:r>
            <a:r>
              <a:rPr lang="en-US" dirty="0" smtClean="0"/>
              <a:t>={‘00’; ‘10’; ‘11’; ‘010’; ‘011’} % </a:t>
            </a:r>
            <a:r>
              <a:rPr lang="el-GR" dirty="0" smtClean="0"/>
              <a:t>συστοιχία κυψέλης με τις κωδικές λέξεις</a:t>
            </a:r>
          </a:p>
          <a:p>
            <a:r>
              <a:rPr lang="en-US" dirty="0" smtClean="0"/>
              <a:t>T=table(</a:t>
            </a:r>
            <a:r>
              <a:rPr lang="en-US" dirty="0" err="1" smtClean="0"/>
              <a:t>letter,prob,selfinformation,codeword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T=table(prob,selfinformation,</a:t>
            </a:r>
            <a:r>
              <a:rPr lang="en-US" dirty="0" err="1" smtClean="0"/>
              <a:t>codeword</a:t>
            </a:r>
            <a:r>
              <a:rPr lang="en-US" dirty="0" smtClean="0"/>
              <a:t>,’</a:t>
            </a:r>
            <a:r>
              <a:rPr lang="en-US" dirty="0" err="1" smtClean="0"/>
              <a:t>Rownames</a:t>
            </a:r>
            <a:r>
              <a:rPr lang="en-US" dirty="0" smtClean="0"/>
              <a:t>’, letter);</a:t>
            </a:r>
            <a:endParaRPr lang="el-GR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21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Πίνακες (</a:t>
            </a:r>
            <a:r>
              <a:rPr lang="en-US" dirty="0"/>
              <a:t>Tables)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" y="1484784"/>
            <a:ext cx="463196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788024" y="1700808"/>
            <a:ext cx="3960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T = </a:t>
            </a:r>
          </a:p>
          <a:p>
            <a:endParaRPr lang="en-US" dirty="0"/>
          </a:p>
          <a:p>
            <a:r>
              <a:rPr lang="en-US" dirty="0"/>
              <a:t>         </a:t>
            </a:r>
            <a:r>
              <a:rPr lang="en-US" dirty="0" err="1"/>
              <a:t>prob</a:t>
            </a:r>
            <a:r>
              <a:rPr lang="en-US" dirty="0"/>
              <a:t>    </a:t>
            </a:r>
            <a:r>
              <a:rPr lang="en-US" dirty="0" err="1"/>
              <a:t>selfinformation</a:t>
            </a:r>
            <a:r>
              <a:rPr lang="en-US" dirty="0"/>
              <a:t>    </a:t>
            </a:r>
            <a:r>
              <a:rPr lang="en-US" dirty="0" err="1"/>
              <a:t>codeword</a:t>
            </a:r>
            <a:endParaRPr lang="en-US" dirty="0"/>
          </a:p>
          <a:p>
            <a:r>
              <a:rPr lang="en-US" dirty="0"/>
              <a:t>         ____    _______________    ________</a:t>
            </a:r>
          </a:p>
          <a:p>
            <a:endParaRPr lang="en-US" dirty="0"/>
          </a:p>
          <a:p>
            <a:r>
              <a:rPr lang="en-US" dirty="0"/>
              <a:t>    a    0.25         2             '00'    </a:t>
            </a:r>
          </a:p>
          <a:p>
            <a:r>
              <a:rPr lang="en-US" dirty="0"/>
              <a:t>    b    0.25         2             '10'    </a:t>
            </a:r>
          </a:p>
          <a:p>
            <a:r>
              <a:rPr lang="en-US" dirty="0"/>
              <a:t>    c     0.2    2.3219             '11'    </a:t>
            </a:r>
          </a:p>
          <a:p>
            <a:r>
              <a:rPr lang="en-US" dirty="0"/>
              <a:t>    d    0.15     2.737             '010'   </a:t>
            </a:r>
          </a:p>
          <a:p>
            <a:r>
              <a:rPr lang="en-US" dirty="0"/>
              <a:t>    e    0.15     2.737             '011'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011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Κώδικες συμβόλων μεταβλητού μήκους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Ορισμός Μη ιδεώδης (</a:t>
            </a:r>
            <a:r>
              <a:rPr lang="en-US" dirty="0" smtClean="0"/>
              <a:t>nonsingular) </a:t>
            </a:r>
            <a:r>
              <a:rPr lang="el-GR" dirty="0" smtClean="0"/>
              <a:t>κώδικας</a:t>
            </a:r>
            <a:r>
              <a:rPr lang="en-US" dirty="0" smtClean="0"/>
              <a:t>:</a:t>
            </a:r>
          </a:p>
          <a:p>
            <a:endParaRPr lang="el-GR" dirty="0" smtClean="0"/>
          </a:p>
          <a:p>
            <a:r>
              <a:rPr lang="el-GR" dirty="0" smtClean="0"/>
              <a:t>Επέκταση κώδικα</a:t>
            </a:r>
          </a:p>
          <a:p>
            <a:endParaRPr lang="el-GR" dirty="0"/>
          </a:p>
          <a:p>
            <a:r>
              <a:rPr lang="el-GR" dirty="0" smtClean="0"/>
              <a:t>Παράδειγμα</a:t>
            </a:r>
            <a:r>
              <a:rPr lang="en-US" dirty="0" smtClean="0"/>
              <a:t>: </a:t>
            </a:r>
            <a:r>
              <a:rPr lang="el-GR" dirty="0" smtClean="0"/>
              <a:t> Αν </a:t>
            </a:r>
            <a:r>
              <a:rPr lang="en-US" i="1" dirty="0" smtClean="0"/>
              <a:t>C(x</a:t>
            </a:r>
            <a:r>
              <a:rPr lang="en-US" dirty="0" smtClean="0"/>
              <a:t>1</a:t>
            </a:r>
            <a:r>
              <a:rPr lang="en-US" i="1" dirty="0"/>
              <a:t>) </a:t>
            </a:r>
            <a:r>
              <a:rPr lang="en-US" dirty="0"/>
              <a:t>= 00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/>
              <a:t>C(x</a:t>
            </a:r>
            <a:r>
              <a:rPr lang="en-US" dirty="0"/>
              <a:t>2</a:t>
            </a:r>
            <a:r>
              <a:rPr lang="en-US" i="1" dirty="0"/>
              <a:t>) </a:t>
            </a:r>
            <a:r>
              <a:rPr lang="en-US" dirty="0"/>
              <a:t>= 11,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n-US" i="1" dirty="0"/>
              <a:t>C(x</a:t>
            </a:r>
            <a:r>
              <a:rPr lang="en-US" dirty="0"/>
              <a:t>1</a:t>
            </a:r>
            <a:r>
              <a:rPr lang="en-US" i="1" dirty="0"/>
              <a:t>x</a:t>
            </a:r>
            <a:r>
              <a:rPr lang="en-US" dirty="0"/>
              <a:t>2</a:t>
            </a:r>
            <a:r>
              <a:rPr lang="en-US" i="1" dirty="0"/>
              <a:t>) </a:t>
            </a:r>
            <a:r>
              <a:rPr lang="en-US" dirty="0"/>
              <a:t>= 0011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n-US" dirty="0" smtClean="0"/>
              <a:t>C </a:t>
            </a:r>
            <a:r>
              <a:rPr lang="el-GR" dirty="0" smtClean="0"/>
              <a:t>μονοσήμαντα αποκωδικοποιήσιμος αν η επέκταση του είναι μ</a:t>
            </a:r>
            <a:r>
              <a:rPr lang="el-GR" dirty="0"/>
              <a:t>η</a:t>
            </a:r>
            <a:r>
              <a:rPr lang="el-GR" dirty="0" smtClean="0"/>
              <a:t> ιδεώδης κώδικας</a:t>
            </a:r>
          </a:p>
          <a:p>
            <a:pPr marL="0" indent="0">
              <a:buNone/>
            </a:pP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860" y="2348880"/>
            <a:ext cx="418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922" y="3429000"/>
            <a:ext cx="5467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643-6CF5-4396-B5CE-10B7A492D820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662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Κώδικες προθέματος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u="sng" dirty="0" smtClean="0"/>
              <a:t>Ενας κώδικας πρέπει να αποκωδικοποιείται εύκολα</a:t>
            </a:r>
            <a:r>
              <a:rPr lang="en-US" u="sng" dirty="0" smtClean="0"/>
              <a:t>:</a:t>
            </a:r>
            <a:endParaRPr lang="el-GR" u="sng" dirty="0" smtClean="0"/>
          </a:p>
          <a:p>
            <a:r>
              <a:rPr lang="el-GR" dirty="0" smtClean="0"/>
              <a:t>Κώδικας προθέματος</a:t>
            </a:r>
            <a:r>
              <a:rPr lang="en-US" dirty="0" smtClean="0"/>
              <a:t> (</a:t>
            </a:r>
            <a:r>
              <a:rPr lang="el-GR" dirty="0" smtClean="0"/>
              <a:t>ή στιγμιαίος κώδικας)</a:t>
            </a:r>
            <a:r>
              <a:rPr lang="en-US" dirty="0" smtClean="0"/>
              <a:t>: </a:t>
            </a:r>
            <a:r>
              <a:rPr lang="el-GR" dirty="0" smtClean="0"/>
              <a:t>αν κάθε πρόθεμα κωδικής λέξης δεν είναι κωδική λέξη.</a:t>
            </a:r>
          </a:p>
          <a:p>
            <a:r>
              <a:rPr lang="el-GR" dirty="0" smtClean="0"/>
              <a:t>Σε ένα κώδικα προθέματος το τέλος μιας κωδικής λέξης αναγνωρίζεται άμεσα</a:t>
            </a:r>
          </a:p>
          <a:p>
            <a:r>
              <a:rPr lang="el-GR" dirty="0" smtClean="0"/>
              <a:t>κάθε κωδική λέξη αποκωδικοποιείται χωρίς την ανάγκη αναφοράς σε μελλοντικές λέξεις.</a:t>
            </a:r>
            <a:endParaRPr lang="el-GR" dirty="0"/>
          </a:p>
          <a:p>
            <a:r>
              <a:rPr lang="el-GR" dirty="0" smtClean="0"/>
              <a:t>Η ακολουθία 01011111010 για το προηγούμενο κώδικα αποκωδικοπο</a:t>
            </a:r>
            <a:r>
              <a:rPr lang="el-GR" dirty="0"/>
              <a:t>ι</a:t>
            </a:r>
            <a:r>
              <a:rPr lang="el-GR" dirty="0" smtClean="0"/>
              <a:t>είται ως εξής </a:t>
            </a:r>
            <a:r>
              <a:rPr lang="el-GR" dirty="0"/>
              <a:t>0,10,111,110,10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02E1-DED9-495C-A4F4-76D124B564DF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0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Κώδικες προθέματος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n-US" dirty="0" smtClean="0"/>
              <a:t> </a:t>
            </a:r>
            <a:r>
              <a:rPr lang="en-US" dirty="0"/>
              <a:t>C1 = </a:t>
            </a:r>
            <a:r>
              <a:rPr lang="el-GR" dirty="0" smtClean="0"/>
              <a:t>[</a:t>
            </a:r>
            <a:r>
              <a:rPr lang="en-US" dirty="0" smtClean="0"/>
              <a:t>0</a:t>
            </a:r>
            <a:r>
              <a:rPr lang="en-US" dirty="0"/>
              <a:t>; </a:t>
            </a:r>
            <a:r>
              <a:rPr lang="en-US" dirty="0" smtClean="0"/>
              <a:t>101</a:t>
            </a:r>
            <a:r>
              <a:rPr lang="el-GR" dirty="0" smtClean="0"/>
              <a:t>]</a:t>
            </a:r>
            <a:r>
              <a:rPr lang="en-US" dirty="0" smtClean="0"/>
              <a:t> </a:t>
            </a:r>
            <a:r>
              <a:rPr lang="el-GR" dirty="0" smtClean="0"/>
              <a:t>είνα</a:t>
            </a:r>
            <a:r>
              <a:rPr lang="el-GR" dirty="0"/>
              <a:t>ι</a:t>
            </a:r>
            <a:r>
              <a:rPr lang="el-GR" dirty="0" smtClean="0"/>
              <a:t> κώδικας προθέματος γιατί το</a:t>
            </a:r>
            <a:r>
              <a:rPr lang="en-US" dirty="0" smtClean="0"/>
              <a:t> </a:t>
            </a:r>
            <a:r>
              <a:rPr lang="en-US" dirty="0"/>
              <a:t>0 </a:t>
            </a:r>
            <a:r>
              <a:rPr lang="el-GR" dirty="0" smtClean="0"/>
              <a:t>δεν είναι πρόθεμα</a:t>
            </a:r>
            <a:r>
              <a:rPr lang="el-GR" dirty="0"/>
              <a:t> </a:t>
            </a:r>
            <a:r>
              <a:rPr lang="el-GR" dirty="0" smtClean="0"/>
              <a:t>του</a:t>
            </a:r>
            <a:r>
              <a:rPr lang="en-US" dirty="0" smtClean="0"/>
              <a:t> 101,</a:t>
            </a:r>
            <a:r>
              <a:rPr lang="el-GR" dirty="0"/>
              <a:t> </a:t>
            </a:r>
            <a:r>
              <a:rPr lang="el-GR" dirty="0" smtClean="0"/>
              <a:t>και το</a:t>
            </a:r>
            <a:r>
              <a:rPr lang="en-US" dirty="0" smtClean="0"/>
              <a:t> 101</a:t>
            </a:r>
            <a:r>
              <a:rPr lang="el-GR" dirty="0" smtClean="0"/>
              <a:t> δεν</a:t>
            </a:r>
            <a:r>
              <a:rPr lang="en-US" dirty="0" smtClean="0"/>
              <a:t> </a:t>
            </a:r>
            <a:r>
              <a:rPr lang="el-GR" dirty="0" smtClean="0"/>
              <a:t>είναι πρόθεμα του</a:t>
            </a:r>
            <a:r>
              <a:rPr lang="en-US" dirty="0" smtClean="0"/>
              <a:t> </a:t>
            </a:r>
            <a:r>
              <a:rPr lang="en-US" dirty="0"/>
              <a:t>0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n-US" dirty="0"/>
              <a:t>C3 = </a:t>
            </a:r>
            <a:r>
              <a:rPr lang="el-GR" dirty="0" smtClean="0"/>
              <a:t>[</a:t>
            </a:r>
            <a:r>
              <a:rPr lang="en-US" dirty="0" smtClean="0"/>
              <a:t>0</a:t>
            </a:r>
            <a:r>
              <a:rPr lang="en-US" dirty="0"/>
              <a:t>; 10; 110; </a:t>
            </a:r>
            <a:r>
              <a:rPr lang="en-US" dirty="0" smtClean="0"/>
              <a:t>111</a:t>
            </a:r>
            <a:r>
              <a:rPr lang="el-GR" dirty="0" smtClean="0"/>
              <a:t>] και </a:t>
            </a:r>
            <a:r>
              <a:rPr lang="en-US" dirty="0" smtClean="0"/>
              <a:t>C4 </a:t>
            </a:r>
            <a:r>
              <a:rPr lang="en-US" dirty="0"/>
              <a:t>= </a:t>
            </a:r>
            <a:r>
              <a:rPr lang="el-GR" dirty="0" smtClean="0"/>
              <a:t>[</a:t>
            </a:r>
            <a:r>
              <a:rPr lang="en-US" dirty="0" smtClean="0"/>
              <a:t>00</a:t>
            </a:r>
            <a:r>
              <a:rPr lang="en-US" dirty="0"/>
              <a:t>; 01; 10; </a:t>
            </a:r>
            <a:r>
              <a:rPr lang="en-US" dirty="0" smtClean="0"/>
              <a:t>11</a:t>
            </a:r>
            <a:r>
              <a:rPr lang="el-GR" dirty="0" smtClean="0"/>
              <a:t>]</a:t>
            </a:r>
            <a:r>
              <a:rPr lang="en-US" dirty="0" smtClean="0"/>
              <a:t> </a:t>
            </a:r>
            <a:r>
              <a:rPr lang="el-GR" dirty="0" smtClean="0"/>
              <a:t> κώδικες προθέματος</a:t>
            </a:r>
          </a:p>
          <a:p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24955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04009"/>
            <a:ext cx="22383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191851"/>
            <a:ext cx="16859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F5529-512D-4766-8FF7-7EBD9D9054B4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4928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Κώδικες πηγής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Ανισότητα </a:t>
            </a:r>
            <a:r>
              <a:rPr lang="en-US" dirty="0" smtClean="0"/>
              <a:t>Kraft: </a:t>
            </a:r>
            <a:r>
              <a:rPr lang="el-GR" dirty="0" smtClean="0"/>
              <a:t>Τα μήκη </a:t>
            </a:r>
            <a:r>
              <a:rPr lang="en-US" i="1" dirty="0"/>
              <a:t>l</a:t>
            </a:r>
            <a:r>
              <a:rPr lang="en-US" dirty="0"/>
              <a:t>1</a:t>
            </a:r>
            <a:r>
              <a:rPr lang="en-US" i="1" dirty="0"/>
              <a:t>, l</a:t>
            </a:r>
            <a:r>
              <a:rPr lang="en-US" dirty="0"/>
              <a:t>2</a:t>
            </a:r>
            <a:r>
              <a:rPr lang="en-US" i="1" dirty="0"/>
              <a:t>, . . . , </a:t>
            </a:r>
            <a:r>
              <a:rPr lang="en-US" i="1" dirty="0" smtClean="0"/>
              <a:t>lm</a:t>
            </a:r>
            <a:r>
              <a:rPr lang="el-GR" dirty="0" smtClean="0"/>
              <a:t> ενός κώδικα προθέματος με κωδικό αλφάβητο </a:t>
            </a:r>
            <a:r>
              <a:rPr lang="en-US" dirty="0" smtClean="0"/>
              <a:t>D </a:t>
            </a:r>
            <a:r>
              <a:rPr lang="el-GR" dirty="0" smtClean="0"/>
              <a:t>συμβόλων ικανοποιούν </a:t>
            </a:r>
          </a:p>
          <a:p>
            <a:endParaRPr lang="el-GR" dirty="0"/>
          </a:p>
          <a:p>
            <a:r>
              <a:rPr lang="el-GR" dirty="0" smtClean="0"/>
              <a:t>Αντιστρόφως, αν οι ακέραιο </a:t>
            </a:r>
            <a:r>
              <a:rPr lang="en-US" dirty="0" err="1" smtClean="0"/>
              <a:t>l_i</a:t>
            </a:r>
            <a:r>
              <a:rPr lang="en-US" dirty="0" smtClean="0"/>
              <a:t> </a:t>
            </a:r>
            <a:r>
              <a:rPr lang="el-GR" dirty="0" smtClean="0"/>
              <a:t>ικανοποιούν την ανισότητα, υπάρχει κώδικας προθέματος με μήκη κωδικών λέξεων </a:t>
            </a:r>
            <a:r>
              <a:rPr lang="en-US" i="1" dirty="0"/>
              <a:t>l</a:t>
            </a:r>
            <a:r>
              <a:rPr lang="en-US" dirty="0"/>
              <a:t>1</a:t>
            </a:r>
            <a:r>
              <a:rPr lang="en-US" i="1" dirty="0"/>
              <a:t>, l</a:t>
            </a:r>
            <a:r>
              <a:rPr lang="en-US" dirty="0"/>
              <a:t>2</a:t>
            </a:r>
            <a:r>
              <a:rPr lang="en-US" i="1" dirty="0"/>
              <a:t>, . . . , </a:t>
            </a:r>
            <a:r>
              <a:rPr lang="en-US" i="1" dirty="0" smtClean="0"/>
              <a:t>lm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068960"/>
            <a:ext cx="2571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A5D0-1BDC-4D31-9FCE-744D41319D2F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3081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Εντροπία</a:t>
            </a:r>
            <a:r>
              <a:rPr lang="en-US" dirty="0"/>
              <a:t>: </a:t>
            </a:r>
            <a:r>
              <a:rPr lang="el-GR" dirty="0"/>
              <a:t>έσχατο όριο συμπίεσης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εντροπία αποτελεί κάτω φράγμα για το </a:t>
            </a:r>
            <a:r>
              <a:rPr lang="el-GR" dirty="0"/>
              <a:t>μέσο μήκος κάθε κώδικα προθέματος </a:t>
            </a:r>
            <a:r>
              <a:rPr lang="en-US" dirty="0" smtClean="0"/>
              <a:t>: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ισότητα ισχύει τότε και μόνο τότε όταν οι πιθανότητες είναι </a:t>
            </a:r>
            <a:r>
              <a:rPr lang="en-US" dirty="0" smtClean="0"/>
              <a:t>D-</a:t>
            </a:r>
            <a:r>
              <a:rPr lang="el-GR" dirty="0" smtClean="0"/>
              <a:t>αδικές 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Το παραπάνω εντροπικό αποτέλεσμα ισχύει για κάθε μονοσήμαντα αποκωδικοποιήσιμο κώδικα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274" y="4293096"/>
            <a:ext cx="1247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398" y="2348880"/>
            <a:ext cx="22955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7DB-4E01-4DCE-BC3C-8269B939C00E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727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Εντροπία</a:t>
            </a:r>
            <a:r>
              <a:rPr lang="en-US" dirty="0"/>
              <a:t>: </a:t>
            </a:r>
            <a:r>
              <a:rPr lang="el-GR" dirty="0"/>
              <a:t>έσχατο όριο συμπίεσης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733550"/>
            <a:ext cx="71437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573016"/>
            <a:ext cx="2132308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31899"/>
            <a:ext cx="1288001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851" y="4042999"/>
            <a:ext cx="3276000" cy="154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8C9D-77AF-4BC9-A109-BD31D8978EB0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881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Εντροπία</a:t>
            </a:r>
            <a:r>
              <a:rPr lang="en-US" dirty="0"/>
              <a:t>: </a:t>
            </a:r>
            <a:r>
              <a:rPr lang="el-GR" dirty="0"/>
              <a:t>έσχατο όριο συμπίεσης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Θεώρημα</a:t>
            </a:r>
            <a:r>
              <a:rPr lang="el-GR" dirty="0" smtClean="0"/>
              <a:t> </a:t>
            </a:r>
            <a:r>
              <a:rPr lang="el-GR" b="1" dirty="0" smtClean="0"/>
              <a:t>κωδικοποίησης πηγής με κώδικες συμβόλων</a:t>
            </a:r>
          </a:p>
          <a:p>
            <a:r>
              <a:rPr lang="el-GR" dirty="0" smtClean="0"/>
              <a:t>Υπάρχει κώδικας προθέματος του οποίου το μέσο μήκος ικανοποιεί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Απαλειφή του ενός πρόσθετου </a:t>
            </a:r>
            <a:r>
              <a:rPr lang="en-US" dirty="0" smtClean="0"/>
              <a:t>bit </a:t>
            </a:r>
            <a:r>
              <a:rPr lang="el-GR" dirty="0" smtClean="0"/>
              <a:t>με διάχυση σε περισσότερα σύμβολα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7" y="3861048"/>
            <a:ext cx="38195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C907-2ADF-4162-9C00-DEE4DCBF102B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11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Εντροπία</a:t>
            </a:r>
            <a:r>
              <a:rPr lang="en-US" dirty="0" smtClean="0"/>
              <a:t>: </a:t>
            </a:r>
            <a:r>
              <a:rPr lang="el-GR" dirty="0"/>
              <a:t>έ</a:t>
            </a:r>
            <a:r>
              <a:rPr lang="el-GR" dirty="0" smtClean="0"/>
              <a:t>σχατο όριο συμπίεσης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Ακολουθία </a:t>
            </a:r>
            <a:r>
              <a:rPr lang="en-US" dirty="0" smtClean="0"/>
              <a:t>n </a:t>
            </a:r>
            <a:r>
              <a:rPr lang="el-GR" dirty="0" smtClean="0"/>
              <a:t>συμβόλων απο το Χ</a:t>
            </a:r>
            <a:r>
              <a:rPr lang="en-US" dirty="0" smtClean="0"/>
              <a:t>: </a:t>
            </a:r>
            <a:r>
              <a:rPr lang="el-GR" dirty="0" smtClean="0"/>
              <a:t>μέσο μήκος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Αν η διαδικασία είναι στάσιμη</a:t>
            </a:r>
          </a:p>
          <a:p>
            <a:endParaRPr lang="el-G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2348880"/>
            <a:ext cx="6235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232150"/>
            <a:ext cx="62865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78962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044" y="5661248"/>
            <a:ext cx="3381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950" y="5718398"/>
            <a:ext cx="9810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5B2C-E1F2-4BF5-ACAB-970DC4DC7732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Συμπίεση δεδομένων χωρίς απώλειες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Κώδικες συμβόλων μεταβλητού μήκους</a:t>
            </a:r>
            <a:r>
              <a:rPr lang="en-US" b="1" dirty="0" smtClean="0"/>
              <a:t>: </a:t>
            </a:r>
            <a:r>
              <a:rPr lang="el-GR" dirty="0" smtClean="0"/>
              <a:t>ένα σύμβολο τη φορά.</a:t>
            </a:r>
          </a:p>
          <a:p>
            <a:r>
              <a:rPr lang="el-GR" dirty="0" smtClean="0"/>
              <a:t>Εστω </a:t>
            </a:r>
            <a:r>
              <a:rPr lang="en-US" i="1" dirty="0" smtClean="0"/>
              <a:t>X</a:t>
            </a:r>
            <a:r>
              <a:rPr lang="el-GR" i="1" dirty="0" smtClean="0"/>
              <a:t> </a:t>
            </a:r>
            <a:r>
              <a:rPr lang="el-GR" dirty="0" smtClean="0"/>
              <a:t>τυχαία μεταβλητή με τιμές στο αλφάβητο Χ</a:t>
            </a:r>
          </a:p>
          <a:p>
            <a:r>
              <a:rPr lang="el-GR" dirty="0" smtClean="0"/>
              <a:t>Ενα κώδικας πηγής</a:t>
            </a:r>
            <a:r>
              <a:rPr lang="en-US" i="1" dirty="0" smtClean="0"/>
              <a:t> </a:t>
            </a:r>
            <a:r>
              <a:rPr lang="en-US" i="1" dirty="0"/>
              <a:t>C </a:t>
            </a:r>
            <a:r>
              <a:rPr lang="el-GR" dirty="0" smtClean="0"/>
              <a:t>για τη</a:t>
            </a:r>
            <a:r>
              <a:rPr lang="en-US" dirty="0" smtClean="0"/>
              <a:t> </a:t>
            </a:r>
            <a:r>
              <a:rPr lang="en-US" i="1" dirty="0"/>
              <a:t>X </a:t>
            </a:r>
            <a:r>
              <a:rPr lang="el-GR" i="1" dirty="0" smtClean="0"/>
              <a:t> είναι </a:t>
            </a:r>
            <a:r>
              <a:rPr lang="el-GR" dirty="0" smtClean="0"/>
              <a:t>μία </a:t>
            </a:r>
            <a:r>
              <a:rPr lang="el-GR" dirty="0" smtClean="0"/>
              <a:t>συνάρτηση </a:t>
            </a:r>
            <a:r>
              <a:rPr lang="el-GR" dirty="0" smtClean="0"/>
              <a:t>απο το πεδίο τιμών της Χ στο </a:t>
            </a:r>
            <a:r>
              <a:rPr lang="el-GR" i="1" dirty="0" smtClean="0"/>
              <a:t> </a:t>
            </a:r>
            <a:r>
              <a:rPr lang="en-US" i="1" dirty="0" smtClean="0"/>
              <a:t>D</a:t>
            </a:r>
            <a:r>
              <a:rPr lang="en-US" dirty="0"/>
              <a:t>∗, </a:t>
            </a:r>
            <a:r>
              <a:rPr lang="el-GR" dirty="0" smtClean="0"/>
              <a:t>το σύνολο ακολουθιών πεπερασμένου μήκους με τιμές στο αλφάβητο </a:t>
            </a:r>
            <a:r>
              <a:rPr lang="en-US" i="1" dirty="0" smtClean="0"/>
              <a:t>D</a:t>
            </a:r>
            <a:r>
              <a:rPr lang="el-GR" dirty="0" smtClean="0"/>
              <a:t> </a:t>
            </a:r>
            <a:endParaRPr lang="el-GR" dirty="0" smtClean="0"/>
          </a:p>
          <a:p>
            <a:r>
              <a:rPr lang="el-GR" dirty="0" smtClean="0"/>
              <a:t>Με λίγες εξαιρέσεις,</a:t>
            </a:r>
            <a:r>
              <a:rPr lang="el-GR" dirty="0" smtClean="0"/>
              <a:t> </a:t>
            </a:r>
            <a:r>
              <a:rPr lang="el-GR" dirty="0" smtClean="0"/>
              <a:t>το σύνολο </a:t>
            </a:r>
            <a:r>
              <a:rPr lang="en-US" dirty="0" smtClean="0"/>
              <a:t>D </a:t>
            </a:r>
            <a:r>
              <a:rPr lang="el-GR" dirty="0" smtClean="0"/>
              <a:t>είναι το δυαδικό αλφάβητο. </a:t>
            </a:r>
          </a:p>
          <a:p>
            <a:r>
              <a:rPr lang="el-GR" dirty="0" smtClean="0"/>
              <a:t>Εστω</a:t>
            </a:r>
            <a:r>
              <a:rPr lang="en-US" dirty="0" smtClean="0"/>
              <a:t> </a:t>
            </a:r>
            <a:r>
              <a:rPr lang="en-US" i="1" dirty="0" smtClean="0"/>
              <a:t>C(x)</a:t>
            </a:r>
            <a:r>
              <a:rPr lang="el-GR" i="1" dirty="0" smtClean="0"/>
              <a:t> </a:t>
            </a:r>
            <a:r>
              <a:rPr lang="el-GR" dirty="0" smtClean="0"/>
              <a:t>η κωδική λέξη που αντιστοιχεί στο </a:t>
            </a:r>
            <a:r>
              <a:rPr lang="en-US" i="1" dirty="0" smtClean="0"/>
              <a:t>x </a:t>
            </a:r>
            <a:r>
              <a:rPr lang="el-GR" dirty="0" smtClean="0"/>
              <a:t>και</a:t>
            </a:r>
            <a:r>
              <a:rPr lang="el-GR" dirty="0"/>
              <a:t> </a:t>
            </a:r>
            <a:r>
              <a:rPr lang="en-US" i="1" dirty="0" smtClean="0"/>
              <a:t>l(x</a:t>
            </a:r>
            <a:r>
              <a:rPr lang="en-US" i="1" dirty="0"/>
              <a:t>) </a:t>
            </a:r>
            <a:r>
              <a:rPr lang="el-GR" dirty="0" smtClean="0"/>
              <a:t>το μήκος της (αριθμός συμβόλων)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1398-706F-4E24-9F68-E7257A78849A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890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Κώδικες </a:t>
            </a:r>
            <a:r>
              <a:rPr lang="en-US" dirty="0" smtClean="0"/>
              <a:t>Huffman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Κτίζουμε το δένδρο όχι απο τή ρίζα αλλά από τα φύλλα, προχωρώντας προς τα πίσω</a:t>
            </a:r>
          </a:p>
          <a:p>
            <a:r>
              <a:rPr lang="el-GR" b="1" dirty="0" smtClean="0"/>
              <a:t>Βασικά βήματα</a:t>
            </a:r>
            <a:r>
              <a:rPr lang="en-US" dirty="0" smtClean="0"/>
              <a:t>: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Εκχώρησε </a:t>
            </a:r>
            <a:r>
              <a:rPr lang="el-GR" dirty="0"/>
              <a:t>στα λιγότερο πιθανά </a:t>
            </a:r>
            <a:r>
              <a:rPr lang="el-GR" dirty="0" smtClean="0"/>
              <a:t>σύμβολα</a:t>
            </a:r>
            <a:r>
              <a:rPr lang="en-US" dirty="0" smtClean="0"/>
              <a:t> </a:t>
            </a:r>
            <a:r>
              <a:rPr lang="el-GR" dirty="0" smtClean="0"/>
              <a:t>τις μακρύτερες κωδικές λέξεις ίδιου μήκους με διαφορά μόνο στο τελευταίο </a:t>
            </a:r>
            <a:r>
              <a:rPr lang="en-US" dirty="0" smtClean="0"/>
              <a:t>bit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l-GR" dirty="0" smtClean="0"/>
              <a:t>Συγχώνευσε τα δύο παραπάνω σύμβολα σε ένα και επανέλαβε.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EA01-DED8-4B07-A55E-C60173B6CA21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167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Κώδικες </a:t>
            </a:r>
            <a:r>
              <a:rPr lang="en-US" dirty="0" smtClean="0"/>
              <a:t>Huffman</a:t>
            </a:r>
            <a:endParaRPr lang="el-G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25019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9626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6633" y="3244334"/>
            <a:ext cx="4031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Μέσο μήκος 2.30 </a:t>
            </a:r>
            <a:r>
              <a:rPr lang="en-US" dirty="0"/>
              <a:t>bits, </a:t>
            </a:r>
            <a:r>
              <a:rPr lang="el-GR" dirty="0"/>
              <a:t>εντροπία 2.28 </a:t>
            </a:r>
            <a:r>
              <a:rPr lang="en-US" dirty="0"/>
              <a:t>bits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3AEC-0CF8-41EF-9397-4AF40A0093B6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945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860425"/>
            <a:ext cx="3251200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C842-0776-4E15-A7D5-640F8A6E62FF}" type="datetime1">
              <a:rPr lang="el-GR" smtClean="0"/>
              <a:t>24/3/2016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249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κωδίκων </a:t>
            </a:r>
            <a:r>
              <a:rPr lang="en-US" dirty="0" smtClean="0"/>
              <a:t>Huffman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διάνυσμα γραμμάτων</a:t>
            </a:r>
            <a:r>
              <a:rPr lang="en-US" dirty="0" smtClean="0"/>
              <a:t>: s=[1 2 3 4 5];</a:t>
            </a:r>
          </a:p>
          <a:p>
            <a:r>
              <a:rPr lang="en-US" dirty="0" smtClean="0"/>
              <a:t>p </a:t>
            </a:r>
            <a:r>
              <a:rPr lang="el-GR" dirty="0" smtClean="0"/>
              <a:t>διάνυσμα πιθανοτήτων γραμμάτων</a:t>
            </a:r>
            <a:r>
              <a:rPr lang="en-US" dirty="0" smtClean="0"/>
              <a:t>: p=[0.25, 0.25, 0.20, 0.15, 0.15];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dict</a:t>
            </a:r>
            <a:r>
              <a:rPr lang="en-US" dirty="0" smtClean="0"/>
              <a:t>, </a:t>
            </a:r>
            <a:r>
              <a:rPr lang="en-US" dirty="0" err="1" smtClean="0"/>
              <a:t>avglength</a:t>
            </a:r>
            <a:r>
              <a:rPr lang="en-US" dirty="0" smtClean="0"/>
              <a:t>]=</a:t>
            </a:r>
            <a:r>
              <a:rPr lang="en-US" dirty="0" err="1" smtClean="0"/>
              <a:t>huffmandict</a:t>
            </a:r>
            <a:r>
              <a:rPr lang="en-US" dirty="0" smtClean="0"/>
              <a:t>(</a:t>
            </a:r>
            <a:r>
              <a:rPr lang="en-US" dirty="0" err="1" smtClean="0"/>
              <a:t>s,p</a:t>
            </a:r>
            <a:r>
              <a:rPr lang="en-US" dirty="0" smtClean="0"/>
              <a:t>) % </a:t>
            </a:r>
            <a:r>
              <a:rPr lang="el-GR" dirty="0" smtClean="0"/>
              <a:t>δημιουργεί το κωδικό βιβλίο </a:t>
            </a:r>
            <a:r>
              <a:rPr lang="en-US" dirty="0" err="1" smtClean="0"/>
              <a:t>dict</a:t>
            </a:r>
            <a:r>
              <a:rPr lang="en-US" dirty="0" smtClean="0"/>
              <a:t> </a:t>
            </a:r>
            <a:r>
              <a:rPr lang="el-GR" dirty="0" smtClean="0"/>
              <a:t>ως </a:t>
            </a:r>
            <a:r>
              <a:rPr lang="en-US" dirty="0" smtClean="0"/>
              <a:t>cell array </a:t>
            </a:r>
            <a:r>
              <a:rPr lang="el-GR" dirty="0" smtClean="0"/>
              <a:t>με γραμμές όσες τα γράμματα. Πχ </a:t>
            </a:r>
          </a:p>
          <a:p>
            <a:r>
              <a:rPr lang="en-US" dirty="0" err="1" smtClean="0"/>
              <a:t>Dict</a:t>
            </a:r>
            <a:r>
              <a:rPr lang="en-US" dirty="0" smtClean="0"/>
              <a:t>{4,:}=[0 0 1]</a:t>
            </a:r>
          </a:p>
          <a:p>
            <a:r>
              <a:rPr lang="en-US" dirty="0" err="1" smtClean="0"/>
              <a:t>Dict</a:t>
            </a:r>
            <a:r>
              <a:rPr lang="en-US" dirty="0" smtClean="0"/>
              <a:t>{5,:}=[0 0 0]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EFF0-4BFE-443D-8045-8A3A3A9F447A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04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Θεώρημα κωδικοποίησης καναλιού-τυχαία κωδικοποίηση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Περιγραφή σημειακού συστήματος που αποτυπώνει τη πραγματική λειτουργία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6500722" cy="32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80514-F5D3-4AB3-9B96-24EA6797921B}" type="datetime1">
              <a:rPr lang="el-GR" smtClean="0"/>
              <a:t>24/3/2016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6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Θεώρημα κωδικοποίησης καναλιού-τυχαία κωδικοποίηση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Αφαιρετική περιγραφή για την απλούστευση της ανάλυσης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063875"/>
            <a:ext cx="6191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8F02-1466-4669-8FA5-F50340AF290B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408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Θεώρημα κωδικοποίησης καναλιού-τυχαία κωδικοποίηση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Διακριτό κανάλι χωρίς μνήμη (</a:t>
            </a:r>
            <a:r>
              <a:rPr lang="en-US" dirty="0" smtClean="0"/>
              <a:t>Discrete memoryless channel DMC)</a:t>
            </a:r>
            <a:r>
              <a:rPr lang="el-GR" dirty="0" smtClean="0"/>
              <a:t> </a:t>
            </a:r>
            <a:r>
              <a:rPr lang="en-US" dirty="0" smtClean="0"/>
              <a:t>Q :</a:t>
            </a:r>
          </a:p>
          <a:p>
            <a:r>
              <a:rPr lang="el-GR" dirty="0" smtClean="0"/>
              <a:t>Αλφάβητο εισόδου </a:t>
            </a:r>
          </a:p>
          <a:p>
            <a:r>
              <a:rPr lang="el-GR" dirty="0" smtClean="0"/>
              <a:t>Αλφάβητο εξόδου </a:t>
            </a:r>
          </a:p>
          <a:p>
            <a:r>
              <a:rPr lang="el-GR" dirty="0" smtClean="0"/>
              <a:t>Υπο συνθήκη πιθανότητες </a:t>
            </a:r>
            <a:r>
              <a:rPr lang="en-US" dirty="0" smtClean="0"/>
              <a:t>p(</a:t>
            </a:r>
            <a:r>
              <a:rPr lang="en-US" dirty="0" err="1" smtClean="0"/>
              <a:t>y|x</a:t>
            </a:r>
            <a:r>
              <a:rPr lang="en-US" dirty="0" smtClean="0"/>
              <a:t>), </a:t>
            </a:r>
          </a:p>
          <a:p>
            <a:r>
              <a:rPr lang="el-GR" dirty="0" smtClean="0"/>
              <a:t>Σε μορφή πίνακα</a:t>
            </a:r>
          </a:p>
          <a:p>
            <a:endParaRPr lang="en-US" dirty="0"/>
          </a:p>
          <a:p>
            <a:r>
              <a:rPr lang="el-GR" dirty="0" smtClean="0"/>
              <a:t>Διάνυσμα πιθανοτήτων εξόδου </a:t>
            </a:r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73078"/>
            <a:ext cx="542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958" y="3146051"/>
            <a:ext cx="40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3810372"/>
            <a:ext cx="79057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79813"/>
            <a:ext cx="26860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723" y="5835296"/>
            <a:ext cx="11906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3B12-808C-4B84-A09C-FD79484535EC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7608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Θεώρημα κωδικοποίησης καναλιού-τυχαία κωδικοποίηση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Δυαδικό συμμετρικό κανάλι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dirty="0" smtClean="0"/>
              <a:t>Κανάλι διαγραφής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Κανάλι Ζ</a:t>
            </a:r>
            <a:endParaRPr lang="en-US" dirty="0"/>
          </a:p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02597"/>
            <a:ext cx="22669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90472"/>
            <a:ext cx="4428000" cy="5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493" y="1920473"/>
            <a:ext cx="9334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81438"/>
            <a:ext cx="12096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995190"/>
            <a:ext cx="4716000" cy="791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51720"/>
            <a:ext cx="10191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222" y="5085185"/>
            <a:ext cx="1152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218" y="5085185"/>
            <a:ext cx="4320000" cy="61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555" y="4837839"/>
            <a:ext cx="8667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D82D-E9CD-4127-987E-5F1546CC060A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8089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Θεώρημα κωδικοποίησης </a:t>
            </a:r>
            <a:r>
              <a:rPr lang="el-GR" dirty="0" smtClean="0"/>
              <a:t>καναλιού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Γραφομηχανή με θόρυβο</a:t>
            </a:r>
            <a:r>
              <a:rPr lang="en-US" dirty="0" smtClean="0"/>
              <a:t>: 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149" y="1835958"/>
            <a:ext cx="13620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15991"/>
            <a:ext cx="16097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15240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2648617"/>
            <a:ext cx="28098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29" y="2348883"/>
            <a:ext cx="2628000" cy="271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8404-E461-4816-A8D6-A913CA91421E}" type="datetime1">
              <a:rPr lang="el-GR" smtClean="0"/>
              <a:t>24/3/2016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22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Κώδικες συμβόλων μεταβλητού μήκους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Παράδειγμα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r>
              <a:rPr lang="el-GR" dirty="0" smtClean="0"/>
              <a:t>Κώδικας </a:t>
            </a:r>
            <a:r>
              <a:rPr lang="en-US" dirty="0" smtClean="0"/>
              <a:t>Morse </a:t>
            </a:r>
            <a:r>
              <a:rPr lang="en-US" dirty="0" smtClean="0"/>
              <a:t>( </a:t>
            </a:r>
            <a:r>
              <a:rPr lang="el-GR" dirty="0" smtClean="0"/>
              <a:t>Τηλεγραφικά σήματα)</a:t>
            </a:r>
            <a:endParaRPr lang="en-US" dirty="0" smtClean="0"/>
          </a:p>
          <a:p>
            <a:r>
              <a:rPr lang="el-GR" dirty="0" smtClean="0"/>
              <a:t>Αλφάβητο 4 συμβόλων</a:t>
            </a:r>
            <a:r>
              <a:rPr lang="en-US" dirty="0" smtClean="0"/>
              <a:t>: </a:t>
            </a:r>
            <a:r>
              <a:rPr lang="el-GR" dirty="0" smtClean="0"/>
              <a:t>τελεία, παύλα,</a:t>
            </a:r>
            <a:r>
              <a:rPr lang="en-US" dirty="0" smtClean="0"/>
              <a:t> </a:t>
            </a:r>
            <a:r>
              <a:rPr lang="el-GR" dirty="0" smtClean="0"/>
              <a:t>κενό γράμματος, κενό λέξεων. Σύντομες περιγραφές για συχνά εμφανιζόμενα γράμματα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smtClean="0"/>
              <a:t>E=., Q=--.. (</a:t>
            </a:r>
            <a:r>
              <a:rPr lang="el-GR" dirty="0" smtClean="0"/>
              <a:t>ο κώδικας </a:t>
            </a:r>
            <a:r>
              <a:rPr lang="en-US" dirty="0" smtClean="0"/>
              <a:t>Morse </a:t>
            </a:r>
            <a:r>
              <a:rPr lang="el-GR" dirty="0" smtClean="0"/>
              <a:t>δεν </a:t>
            </a:r>
            <a:r>
              <a:rPr lang="el-GR" dirty="0" smtClean="0"/>
              <a:t>αποτελεί</a:t>
            </a:r>
            <a:r>
              <a:rPr lang="el-GR" dirty="0" smtClean="0"/>
              <a:t> </a:t>
            </a:r>
            <a:r>
              <a:rPr lang="el-GR" dirty="0" smtClean="0"/>
              <a:t>άριστη </a:t>
            </a:r>
            <a:r>
              <a:rPr lang="el-GR" dirty="0" smtClean="0"/>
              <a:t>αναπαράσταση, δηλαδή κώδικα ελάχιστου μέσου μήκους)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354123"/>
              </p:ext>
            </p:extLst>
          </p:nvPr>
        </p:nvGraphicFramePr>
        <p:xfrm>
          <a:off x="1331640" y="2060848"/>
          <a:ext cx="6287594" cy="147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4787753" imgH="1123881" progId="Excel.Sheet.12">
                  <p:embed/>
                </p:oleObj>
              </mc:Choice>
              <mc:Fallback>
                <p:oleObj name="Worksheet" r:id="rId3" imgW="4787753" imgH="11238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2060848"/>
                        <a:ext cx="6287594" cy="147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AAE0-F973-4CF0-B702-DFBC9D61B21C}" type="datetime1">
              <a:rPr lang="el-GR" smtClean="0"/>
              <a:t>24/3/2016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35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Κώδικες </a:t>
            </a:r>
            <a:r>
              <a:rPr lang="el-GR" b="1" dirty="0" smtClean="0"/>
              <a:t>συμβόλων μεταβλητού μήκους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Αναμενόμενο (ή μέσο) μήκος του κώδικα 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 smtClean="0"/>
              <a:t>Symbol=[1 2 3 4];</a:t>
            </a:r>
          </a:p>
          <a:p>
            <a:pPr marL="0" indent="0">
              <a:buNone/>
            </a:pPr>
            <a:r>
              <a:rPr lang="en-US" dirty="0" err="1" smtClean="0"/>
              <a:t>Prob</a:t>
            </a:r>
            <a:r>
              <a:rPr lang="en-US" dirty="0" smtClean="0"/>
              <a:t>=[1/2, 1/4, 1/8, 1/8];</a:t>
            </a:r>
          </a:p>
          <a:p>
            <a:pPr marL="0" indent="0">
              <a:buNone/>
            </a:pPr>
            <a:r>
              <a:rPr lang="en-US" dirty="0" err="1" smtClean="0"/>
              <a:t>Codelength</a:t>
            </a:r>
            <a:r>
              <a:rPr lang="en-US" dirty="0" smtClean="0"/>
              <a:t>=[1 2 3 3];</a:t>
            </a:r>
          </a:p>
          <a:p>
            <a:pPr marL="0" indent="0">
              <a:buNone/>
            </a:pPr>
            <a:r>
              <a:rPr lang="en-US" dirty="0" err="1" smtClean="0"/>
              <a:t>Avglength</a:t>
            </a:r>
            <a:r>
              <a:rPr lang="en-US" dirty="0" smtClean="0"/>
              <a:t>=l’*p </a:t>
            </a:r>
          </a:p>
          <a:p>
            <a:pPr marL="0" indent="0">
              <a:buNone/>
            </a:pPr>
            <a:r>
              <a:rPr lang="en-US" dirty="0" smtClean="0"/>
              <a:t>Entropy=-p’*log2(p)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17" y="2132856"/>
            <a:ext cx="39338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DEC7-715F-425D-99E2-703F9FD1095B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87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Δομές κυψέλες και πίνακες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Κλάσεις δεδομένων (</a:t>
            </a:r>
            <a:r>
              <a:rPr lang="en-US" dirty="0" smtClean="0"/>
              <a:t>data types)</a:t>
            </a:r>
          </a:p>
          <a:p>
            <a:r>
              <a:rPr lang="en-US" dirty="0" smtClean="0"/>
              <a:t>16 </a:t>
            </a:r>
            <a:r>
              <a:rPr lang="el-GR" dirty="0" smtClean="0"/>
              <a:t>βασικές κλάσεις στη μορφή πίνακα (</a:t>
            </a:r>
            <a:r>
              <a:rPr lang="en-US" dirty="0" smtClean="0"/>
              <a:t>matrix) </a:t>
            </a:r>
            <a:r>
              <a:rPr lang="el-GR" dirty="0" smtClean="0"/>
              <a:t>ή συστοιχίας (</a:t>
            </a:r>
            <a:r>
              <a:rPr lang="en-US" dirty="0" smtClean="0"/>
              <a:t>array).</a:t>
            </a:r>
          </a:p>
          <a:p>
            <a:r>
              <a:rPr lang="en-US" dirty="0" smtClean="0"/>
              <a:t>Numeric (</a:t>
            </a:r>
            <a:r>
              <a:rPr lang="el-GR" dirty="0" smtClean="0"/>
              <a:t>συστοιχίες αριθμών) περιλαμβάνουν ακέραιους (</a:t>
            </a:r>
            <a:r>
              <a:rPr lang="en-US" dirty="0" smtClean="0"/>
              <a:t>int8, int16, int32, int64, uint8, uint16, uint32, uint64) </a:t>
            </a:r>
            <a:r>
              <a:rPr lang="el-GR" dirty="0" smtClean="0"/>
              <a:t>και πραγματικούς (απλής και διπλής ακρίβειας </a:t>
            </a:r>
            <a:r>
              <a:rPr lang="en-US" dirty="0" smtClean="0"/>
              <a:t>single double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Char (</a:t>
            </a:r>
            <a:r>
              <a:rPr lang="el-GR" dirty="0" smtClean="0"/>
              <a:t>ακολουθίες από χαρακτήρες)</a:t>
            </a:r>
          </a:p>
          <a:p>
            <a:r>
              <a:rPr lang="en-US" dirty="0" smtClean="0"/>
              <a:t>Logical (</a:t>
            </a:r>
            <a:r>
              <a:rPr lang="el-GR" dirty="0" smtClean="0"/>
              <a:t>δυαδικό </a:t>
            </a:r>
            <a:r>
              <a:rPr lang="en-US" dirty="0" smtClean="0"/>
              <a:t>true false)</a:t>
            </a:r>
            <a:endParaRPr lang="el-G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624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ετερογενών δεδομένων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Κυψελοειδείς συστοιχίες (</a:t>
            </a:r>
            <a:r>
              <a:rPr lang="en-US" dirty="0"/>
              <a:t>cell arrays)</a:t>
            </a:r>
            <a:endParaRPr lang="el-GR" dirty="0"/>
          </a:p>
          <a:p>
            <a:r>
              <a:rPr lang="el-GR" dirty="0"/>
              <a:t>Δομές (</a:t>
            </a:r>
            <a:r>
              <a:rPr lang="en-US" dirty="0"/>
              <a:t>structures)</a:t>
            </a:r>
          </a:p>
          <a:p>
            <a:r>
              <a:rPr lang="el-GR" dirty="0"/>
              <a:t>Πίνακες (</a:t>
            </a:r>
            <a:r>
              <a:rPr lang="en-US" dirty="0"/>
              <a:t>tables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Κυψελοειδείς συστοιχίες</a:t>
            </a:r>
            <a:r>
              <a:rPr lang="en-US" dirty="0" smtClean="0"/>
              <a:t>: </a:t>
            </a:r>
            <a:r>
              <a:rPr lang="el-GR" dirty="0" smtClean="0"/>
              <a:t>Κάθε κυψέλη περιέχει οποιαδήποτε κλάση δεδομένων και κάθε δυνατής διάστασης. Πρόσβαση στο περιεχόμενο κυψέλης με { }, πρόσβαση σε πολλές κυψέλες με ( ). </a:t>
            </a:r>
          </a:p>
          <a:p>
            <a:r>
              <a:rPr lang="el-GR" u="sng" dirty="0" smtClean="0"/>
              <a:t>Οι δείκτες προσδιορίζονται αριθμητικά</a:t>
            </a:r>
            <a:endParaRPr lang="en-US" u="sng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52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ετερογενών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Παράδειγμα</a:t>
            </a:r>
            <a:r>
              <a:rPr lang="en-US" sz="2800" dirty="0" smtClean="0"/>
              <a:t>: </a:t>
            </a:r>
            <a:r>
              <a:rPr lang="el-GR" sz="2800" b="1" dirty="0" smtClean="0"/>
              <a:t>Κωδικό βιβλίο τυχαίου αλφαβήτου</a:t>
            </a:r>
            <a:endParaRPr lang="en-US" sz="2800" dirty="0" smtClean="0"/>
          </a:p>
          <a:p>
            <a:r>
              <a:rPr lang="en-US" sz="2800" dirty="0" smtClean="0"/>
              <a:t>Codebook={‘letter’, ‘</a:t>
            </a:r>
            <a:r>
              <a:rPr lang="en-US" sz="2800" dirty="0" err="1" smtClean="0"/>
              <a:t>prob</a:t>
            </a:r>
            <a:r>
              <a:rPr lang="en-US" sz="2800" dirty="0" smtClean="0"/>
              <a:t>’, ‘codebook’;…</a:t>
            </a:r>
          </a:p>
          <a:p>
            <a:r>
              <a:rPr lang="en-US" sz="2800" dirty="0" smtClean="0"/>
              <a:t>1, 0.5, ‘0’; 2, 0.25, ‘10’; 3, .125, ‘110’; 4, .125, ‘111’} </a:t>
            </a:r>
            <a:r>
              <a:rPr lang="el-GR" sz="2800" dirty="0" smtClean="0"/>
              <a:t>δημιουργεί </a:t>
            </a:r>
            <a:r>
              <a:rPr lang="en-US" sz="2800" dirty="0" smtClean="0"/>
              <a:t>cell array 5X3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395536" y="3573017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codebook = </a:t>
            </a:r>
          </a:p>
          <a:p>
            <a:endParaRPr lang="en-US" dirty="0"/>
          </a:p>
          <a:p>
            <a:r>
              <a:rPr lang="en-US" dirty="0"/>
              <a:t>    'letter'    '</a:t>
            </a:r>
            <a:r>
              <a:rPr lang="en-US" dirty="0" err="1"/>
              <a:t>prob</a:t>
            </a:r>
            <a:r>
              <a:rPr lang="en-US" dirty="0"/>
              <a:t>'      '</a:t>
            </a:r>
            <a:r>
              <a:rPr lang="en-US" dirty="0" err="1"/>
              <a:t>codeword</a:t>
            </a:r>
            <a:r>
              <a:rPr lang="en-US" dirty="0"/>
              <a:t>'</a:t>
            </a:r>
          </a:p>
          <a:p>
            <a:r>
              <a:rPr lang="en-US" dirty="0"/>
              <a:t>    [     1]    [0.5000]    '0'       </a:t>
            </a:r>
          </a:p>
          <a:p>
            <a:r>
              <a:rPr lang="en-US" dirty="0"/>
              <a:t>    [     2]    [0.2500]    '10'      </a:t>
            </a:r>
          </a:p>
          <a:p>
            <a:r>
              <a:rPr lang="en-US" dirty="0"/>
              <a:t>    [     3]    [0.1250]    '110'     </a:t>
            </a:r>
          </a:p>
          <a:p>
            <a:r>
              <a:rPr lang="en-US" dirty="0"/>
              <a:t>    [     4]    [0.1250]    '111'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9675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ετερογενών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l-GR" dirty="0" smtClean="0"/>
              <a:t>μφάνιση κωδικών λέξεων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Codewords</a:t>
            </a:r>
            <a:r>
              <a:rPr lang="en-US" dirty="0" smtClean="0"/>
              <a:t>=codebook(:,3)</a:t>
            </a:r>
          </a:p>
          <a:p>
            <a:r>
              <a:rPr lang="el-GR" dirty="0" smtClean="0"/>
              <a:t>Κωδική λέξη που αντιστοιχεί στο γράμμα 4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Code4=codebook{5,3}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775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ετερογενών </a:t>
            </a:r>
            <a:r>
              <a:rPr lang="el-GR" dirty="0" smtClean="0"/>
              <a:t>δεδομένων</a:t>
            </a:r>
            <a:r>
              <a:rPr lang="en-US" dirty="0" smtClean="0"/>
              <a:t>: </a:t>
            </a:r>
            <a:r>
              <a:rPr lang="el-GR" dirty="0" smtClean="0"/>
              <a:t>Πίνακες (</a:t>
            </a:r>
            <a:r>
              <a:rPr lang="en-US" dirty="0" smtClean="0"/>
              <a:t>Tables)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T=table(var1,var2,…,</a:t>
            </a:r>
            <a:r>
              <a:rPr lang="en-US" dirty="0" err="1" smtClean="0"/>
              <a:t>varN</a:t>
            </a:r>
            <a:r>
              <a:rPr lang="en-US" dirty="0" smtClean="0"/>
              <a:t>);  </a:t>
            </a:r>
            <a:r>
              <a:rPr lang="en-US" dirty="0" err="1" smtClean="0"/>
              <a:t>vark</a:t>
            </a:r>
            <a:r>
              <a:rPr lang="en-US" dirty="0" smtClean="0"/>
              <a:t> </a:t>
            </a:r>
            <a:r>
              <a:rPr lang="el-GR" dirty="0" smtClean="0"/>
              <a:t>μεταβλητές εισόδου</a:t>
            </a:r>
          </a:p>
          <a:p>
            <a:r>
              <a:rPr lang="en-US" dirty="0"/>
              <a:t>T=table(var1,var2,…,</a:t>
            </a:r>
            <a:r>
              <a:rPr lang="en-US" dirty="0" err="1" smtClean="0"/>
              <a:t>varN</a:t>
            </a:r>
            <a:r>
              <a:rPr lang="en-US" dirty="0" smtClean="0"/>
              <a:t>, </a:t>
            </a:r>
            <a:r>
              <a:rPr lang="en-US" dirty="0" err="1" smtClean="0"/>
              <a:t>name,value</a:t>
            </a:r>
            <a:r>
              <a:rPr lang="el-GR" dirty="0" smtClean="0"/>
              <a:t>);</a:t>
            </a:r>
            <a:r>
              <a:rPr lang="en-US" dirty="0" smtClean="0"/>
              <a:t>  </a:t>
            </a:r>
            <a:r>
              <a:rPr lang="el-GR" dirty="0" smtClean="0"/>
              <a:t>Δημιουργεί πίνακα με μεταβλητές διαφόρων μεγεθών και κλάσεων αλλά με τον ίδιο αριθμό γραμμών, </a:t>
            </a:r>
            <a:r>
              <a:rPr lang="en-US" dirty="0" smtClean="0"/>
              <a:t>name value </a:t>
            </a:r>
            <a:r>
              <a:rPr lang="el-GR" dirty="0" smtClean="0"/>
              <a:t>καθορίζουν ονόματα γραμμών ή στηλών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24/3/2016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618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1248</Words>
  <Application>Microsoft Office PowerPoint</Application>
  <PresentationFormat>On-screen Show (4:3)</PresentationFormat>
  <Paragraphs>284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Worksheet</vt:lpstr>
      <vt:lpstr>Θεωρία πληροφορίας και στοιχεία κωδίκων: Ενότητα 4</vt:lpstr>
      <vt:lpstr>Συμπίεση δεδομένων χωρίς απώλειες</vt:lpstr>
      <vt:lpstr>Κώδικες συμβόλων μεταβλητού μήκους</vt:lpstr>
      <vt:lpstr>Κώδικες συμβόλων μεταβλητού μήκους </vt:lpstr>
      <vt:lpstr>Δομές κυψέλες και πίνακες</vt:lpstr>
      <vt:lpstr>Αποθήκευση ετερογενών δεδομένων</vt:lpstr>
      <vt:lpstr>Αποθήκευση ετερογενών δεδομένων</vt:lpstr>
      <vt:lpstr>Αποθήκευση ετερογενών δεδομένων</vt:lpstr>
      <vt:lpstr>Αποθήκευση ετερογενών δεδομένων: Πίνακες (Tables)</vt:lpstr>
      <vt:lpstr>Πίνακες (Tables)</vt:lpstr>
      <vt:lpstr>Πίνακες (Tables)</vt:lpstr>
      <vt:lpstr>Κώδικες συμβόλων μεταβλητού μήκους </vt:lpstr>
      <vt:lpstr>Κώδικες προθέματος</vt:lpstr>
      <vt:lpstr>Κώδικες προθέματος</vt:lpstr>
      <vt:lpstr>Κώδικες πηγής</vt:lpstr>
      <vt:lpstr>Εντροπία: έσχατο όριο συμπίεσης</vt:lpstr>
      <vt:lpstr>Εντροπία: έσχατο όριο συμπίεσης</vt:lpstr>
      <vt:lpstr>Εντροπία: έσχατο όριο συμπίεσης</vt:lpstr>
      <vt:lpstr>Εντροπία: έσχατο όριο συμπίεσης</vt:lpstr>
      <vt:lpstr>Κώδικες Huffman</vt:lpstr>
      <vt:lpstr>Κώδικες Huffman</vt:lpstr>
      <vt:lpstr>PowerPoint Presentation</vt:lpstr>
      <vt:lpstr>Υλοποίηση κωδίκων Huffman</vt:lpstr>
      <vt:lpstr>Θεώρημα κωδικοποίησης καναλιού-τυχαία κωδικοποίηση</vt:lpstr>
      <vt:lpstr>Θεώρημα κωδικοποίησης καναλιού-τυχαία κωδικοποίηση</vt:lpstr>
      <vt:lpstr>Θεώρημα κωδικοποίησης καναλιού-τυχαία κωδικοποίηση</vt:lpstr>
      <vt:lpstr>Θεώρημα κωδικοποίησης καναλιού-τυχαία κωδικοποίηση</vt:lpstr>
      <vt:lpstr>Θεώρημα κωδικοποίησης καναλιού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πληροφορίας και στοιχεία κωδίκων: Ενότητα 4</dc:title>
  <dc:creator>kalou</dc:creator>
  <cp:lastModifiedBy>kalou</cp:lastModifiedBy>
  <cp:revision>2</cp:revision>
  <dcterms:created xsi:type="dcterms:W3CDTF">2016-03-24T14:07:08Z</dcterms:created>
  <dcterms:modified xsi:type="dcterms:W3CDTF">2016-03-24T14:12:17Z</dcterms:modified>
</cp:coreProperties>
</file>