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1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284" y="-6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355EE8-97FE-4E63-A3A9-6D7112B89AC3}" type="datetimeFigureOut">
              <a:rPr lang="el-GR" smtClean="0"/>
              <a:t>3/3/2016</a:t>
            </a:fld>
            <a:endParaRPr lang="el-G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B5EA47-66A0-4D30-9668-59EAF72BF97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050647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FB8609-5EE4-4F8E-8C80-488BBA6149B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14217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παράδειγμα </a:t>
            </a:r>
            <a:r>
              <a:rPr lang="en-US" dirty="0" smtClean="0"/>
              <a:t>2.2.1 (</a:t>
            </a:r>
            <a:r>
              <a:rPr lang="el-GR" dirty="0" smtClean="0"/>
              <a:t>ανάστροφος του πίνακα στο βιβλίο)</a:t>
            </a:r>
          </a:p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FB8609-5EE4-4F8E-8C80-488BBA6149B7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72628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50FA4-EDF4-4A12-B897-E5A74D52DE3F}" type="datetimeFigureOut">
              <a:rPr lang="el-GR" smtClean="0"/>
              <a:t>3/3/2016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46A27-3BA6-4700-87A8-C728FD9616E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243746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50FA4-EDF4-4A12-B897-E5A74D52DE3F}" type="datetimeFigureOut">
              <a:rPr lang="el-GR" smtClean="0"/>
              <a:t>3/3/2016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46A27-3BA6-4700-87A8-C728FD9616E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743524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50FA4-EDF4-4A12-B897-E5A74D52DE3F}" type="datetimeFigureOut">
              <a:rPr lang="el-GR" smtClean="0"/>
              <a:t>3/3/2016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46A27-3BA6-4700-87A8-C728FD9616E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66752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50FA4-EDF4-4A12-B897-E5A74D52DE3F}" type="datetimeFigureOut">
              <a:rPr lang="el-GR" smtClean="0"/>
              <a:t>3/3/2016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46A27-3BA6-4700-87A8-C728FD9616E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969671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50FA4-EDF4-4A12-B897-E5A74D52DE3F}" type="datetimeFigureOut">
              <a:rPr lang="el-GR" smtClean="0"/>
              <a:t>3/3/2016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46A27-3BA6-4700-87A8-C728FD9616E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45462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50FA4-EDF4-4A12-B897-E5A74D52DE3F}" type="datetimeFigureOut">
              <a:rPr lang="el-GR" smtClean="0"/>
              <a:t>3/3/2016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46A27-3BA6-4700-87A8-C728FD9616E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622712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50FA4-EDF4-4A12-B897-E5A74D52DE3F}" type="datetimeFigureOut">
              <a:rPr lang="el-GR" smtClean="0"/>
              <a:t>3/3/2016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46A27-3BA6-4700-87A8-C728FD9616E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878979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50FA4-EDF4-4A12-B897-E5A74D52DE3F}" type="datetimeFigureOut">
              <a:rPr lang="el-GR" smtClean="0"/>
              <a:t>3/3/2016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46A27-3BA6-4700-87A8-C728FD9616E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704635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50FA4-EDF4-4A12-B897-E5A74D52DE3F}" type="datetimeFigureOut">
              <a:rPr lang="el-GR" smtClean="0"/>
              <a:t>3/3/2016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46A27-3BA6-4700-87A8-C728FD9616E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810131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50FA4-EDF4-4A12-B897-E5A74D52DE3F}" type="datetimeFigureOut">
              <a:rPr lang="el-GR" smtClean="0"/>
              <a:t>3/3/2016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46A27-3BA6-4700-87A8-C728FD9616E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6201896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50FA4-EDF4-4A12-B897-E5A74D52DE3F}" type="datetimeFigureOut">
              <a:rPr lang="el-GR" smtClean="0"/>
              <a:t>3/3/2016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46A27-3BA6-4700-87A8-C728FD9616E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654852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350FA4-EDF4-4A12-B897-E5A74D52DE3F}" type="datetimeFigureOut">
              <a:rPr lang="el-GR" smtClean="0"/>
              <a:t>3/3/2016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F46A27-3BA6-4700-87A8-C728FD9616E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999840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5" Type="http://schemas.openxmlformats.org/officeDocument/2006/relationships/image" Target="../media/image13.emf"/><Relationship Id="rId4" Type="http://schemas.openxmlformats.org/officeDocument/2006/relationships/image" Target="../media/image12.emf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5.pn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emf"/><Relationship Id="rId2" Type="http://schemas.openxmlformats.org/officeDocument/2006/relationships/image" Target="../media/image28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0.emf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em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emf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emf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el-GR" dirty="0" smtClean="0"/>
              <a:t>Θεωρία πληροφορίας και στοιχεία </a:t>
            </a:r>
            <a:r>
              <a:rPr lang="el-GR" dirty="0" smtClean="0"/>
              <a:t>κωδίκων</a:t>
            </a:r>
            <a:r>
              <a:rPr lang="en-US" dirty="0" smtClean="0"/>
              <a:t>: </a:t>
            </a:r>
            <a:r>
              <a:rPr lang="el-GR" dirty="0" smtClean="0"/>
              <a:t>Ενότητα 2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5656" y="3861048"/>
            <a:ext cx="6400800" cy="1752600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l-GR" b="1" dirty="0" smtClean="0">
                <a:solidFill>
                  <a:schemeClr val="tx1"/>
                </a:solidFill>
              </a:rPr>
              <a:t>Ν. Καλουπτσίδης</a:t>
            </a:r>
            <a:endParaRPr lang="en-US" b="1" dirty="0">
              <a:solidFill>
                <a:schemeClr val="tx1"/>
              </a:solidFill>
            </a:endParaRPr>
          </a:p>
          <a:p>
            <a:r>
              <a:rPr lang="el-GR" b="1" dirty="0" smtClean="0">
                <a:solidFill>
                  <a:schemeClr val="tx1"/>
                </a:solidFill>
              </a:rPr>
              <a:t>Εαρινό εξάμηνο 2016</a:t>
            </a:r>
            <a:endParaRPr lang="el-GR" b="1" dirty="0">
              <a:solidFill>
                <a:schemeClr val="tx1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ADCBC-8F9A-4D4A-8B70-AAE3CEC4B7A2}" type="datetime1">
              <a:rPr lang="el-GR" smtClean="0"/>
              <a:t>3/3/2016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Ν. Καλουπτσίδης</a:t>
            </a: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2B113-2DFA-43FA-B946-C42AECD69D65}" type="slidenum">
              <a:rPr lang="el-GR" smtClean="0"/>
              <a:pPr/>
              <a:t>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161492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Αμοιβαία πληροφορία</a:t>
            </a:r>
            <a:endParaRPr lang="en-US" dirty="0"/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1177013"/>
            <a:ext cx="5944066" cy="18512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9" name="Picture 1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6552" y="3933056"/>
            <a:ext cx="3219450" cy="469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8" name="Picture 2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0327" y="4725144"/>
            <a:ext cx="3244850" cy="596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7" name="Picture 21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5589240"/>
            <a:ext cx="296545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7"/>
          <p:cNvSpPr>
            <a:spLocks noChangeArrowheads="1"/>
          </p:cNvSpPr>
          <p:nvPr/>
        </p:nvSpPr>
        <p:spPr bwMode="auto">
          <a:xfrm>
            <a:off x="0" y="9271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tangle 8"/>
          <p:cNvSpPr>
            <a:spLocks noChangeArrowheads="1"/>
          </p:cNvSpPr>
          <p:nvPr/>
        </p:nvSpPr>
        <p:spPr bwMode="auto">
          <a:xfrm>
            <a:off x="0" y="19812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9"/>
          <p:cNvSpPr>
            <a:spLocks noChangeArrowheads="1"/>
          </p:cNvSpPr>
          <p:nvPr/>
        </p:nvSpPr>
        <p:spPr bwMode="auto">
          <a:xfrm>
            <a:off x="44002" y="3046217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85775" y="3028305"/>
            <a:ext cx="192024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6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en-US" altLang="en-US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286000" y="3213556"/>
            <a:ext cx="4572000" cy="430887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l-GR" altLang="en-US" sz="1100" b="1" dirty="0">
                <a:solidFill>
                  <a:srgbClr val="292526"/>
                </a:solidFill>
                <a:latin typeface="Calibri" pitchFamily="34" charset="0"/>
                <a:ea typeface="Calibri" pitchFamily="34" charset="0"/>
                <a:cs typeface="MTMI" charset="-95"/>
              </a:rPr>
              <a:t>Κανόν αλυσίδας</a:t>
            </a:r>
            <a:endParaRPr lang="en-US" altLang="en-US" sz="6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l-GR" altLang="en-US" sz="1100" b="1" dirty="0" smtClean="0">
                <a:solidFill>
                  <a:srgbClr val="292526"/>
                </a:solidFill>
                <a:latin typeface="Calibri" pitchFamily="34" charset="0"/>
                <a:ea typeface="Calibri" pitchFamily="34" charset="0"/>
                <a:cs typeface="MTMI" charset="-95"/>
              </a:rPr>
              <a:t>Εντροπια</a:t>
            </a:r>
            <a:endParaRPr lang="en-US" altLang="en-US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5709" y="4293096"/>
            <a:ext cx="4207409" cy="18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2D0C8-2D54-4F92-AF4A-39D2FA5BE1F3}" type="datetime1">
              <a:rPr lang="el-GR" smtClean="0"/>
              <a:t>3/3/2016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Ν. Καλουπτσίδης</a:t>
            </a:r>
            <a:endParaRPr lang="el-GR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2B113-2DFA-43FA-B946-C42AECD69D65}" type="slidenum">
              <a:rPr lang="el-GR" smtClean="0"/>
              <a:pPr/>
              <a:t>10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059264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 Αμοιβαία πληροφορία</a:t>
            </a:r>
            <a:endParaRPr lang="en-US" dirty="0"/>
          </a:p>
        </p:txBody>
      </p:sp>
      <p:pic>
        <p:nvPicPr>
          <p:cNvPr id="71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1720" y="1922165"/>
            <a:ext cx="7498080" cy="4267451"/>
          </a:xfrm>
        </p:spPr>
      </p:pic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CCC2E-40C8-4153-ABD0-1ABAA6968E45}" type="datetime1">
              <a:rPr lang="el-GR" smtClean="0"/>
              <a:t>3/3/2016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Ν. Καλουπτσίδης</a:t>
            </a:r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2B113-2DFA-43FA-B946-C42AECD69D65}" type="slidenum">
              <a:rPr lang="el-GR" smtClean="0"/>
              <a:pPr/>
              <a:t>11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451695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Αμοιβαία πληροφορία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dirty="0" smtClean="0"/>
          </a:p>
          <a:p>
            <a:r>
              <a:rPr lang="en-US" dirty="0"/>
              <a:t>I(X; Y ;Z) and I(X </a:t>
            </a:r>
            <a:r>
              <a:rPr lang="en-US" dirty="0" smtClean="0"/>
              <a:t>| </a:t>
            </a:r>
            <a:r>
              <a:rPr lang="en-US" dirty="0"/>
              <a:t>Y ;Z) </a:t>
            </a:r>
            <a:r>
              <a:rPr lang="el-GR" dirty="0" smtClean="0"/>
              <a:t>μη επιτρεπτές</a:t>
            </a:r>
          </a:p>
          <a:p>
            <a:r>
              <a:rPr lang="en-US" dirty="0" smtClean="0"/>
              <a:t> </a:t>
            </a:r>
            <a:r>
              <a:rPr lang="en-US" dirty="0"/>
              <a:t>I(X; Y </a:t>
            </a:r>
            <a:r>
              <a:rPr lang="el-GR" dirty="0" err="1"/>
              <a:t>|</a:t>
            </a:r>
            <a:r>
              <a:rPr lang="en-US" dirty="0" smtClean="0"/>
              <a:t>Z</a:t>
            </a:r>
            <a:r>
              <a:rPr lang="en-US" dirty="0"/>
              <a:t>) </a:t>
            </a:r>
            <a:r>
              <a:rPr lang="en-US" dirty="0" smtClean="0"/>
              <a:t> </a:t>
            </a:r>
            <a:r>
              <a:rPr lang="el-GR" dirty="0" smtClean="0"/>
              <a:t>επιτρέπει την αντικατάσταση των Χ, Υ, Ζ με διανύσματα</a:t>
            </a:r>
            <a:r>
              <a:rPr lang="en-US" dirty="0" smtClean="0"/>
              <a:t>:</a:t>
            </a:r>
            <a:endParaRPr lang="el-GR" dirty="0" smtClean="0"/>
          </a:p>
          <a:p>
            <a:r>
              <a:rPr lang="en-US" dirty="0" smtClean="0"/>
              <a:t> I(A</a:t>
            </a:r>
            <a:r>
              <a:rPr lang="el-GR" dirty="0" smtClean="0"/>
              <a:t>,</a:t>
            </a:r>
            <a:r>
              <a:rPr lang="en-US" dirty="0" smtClean="0"/>
              <a:t>B;C</a:t>
            </a:r>
            <a:r>
              <a:rPr lang="el-GR" dirty="0" smtClean="0"/>
              <a:t>, </a:t>
            </a:r>
            <a:r>
              <a:rPr lang="en-US" dirty="0" smtClean="0"/>
              <a:t>D </a:t>
            </a:r>
            <a:r>
              <a:rPr lang="el-GR" dirty="0"/>
              <a:t>|</a:t>
            </a:r>
            <a:r>
              <a:rPr lang="en-US" dirty="0" smtClean="0"/>
              <a:t>E</a:t>
            </a:r>
            <a:r>
              <a:rPr lang="el-GR" dirty="0"/>
              <a:t>,</a:t>
            </a:r>
            <a:r>
              <a:rPr lang="en-US" dirty="0" smtClean="0"/>
              <a:t> </a:t>
            </a:r>
            <a:r>
              <a:rPr lang="en-US" dirty="0"/>
              <a:t>F) </a:t>
            </a:r>
            <a:r>
              <a:rPr lang="el-GR" dirty="0" smtClean="0"/>
              <a:t>μετρά το κατά μέσο όρο ποσό πληροφορίας που μεταφέρουν οι </a:t>
            </a:r>
            <a:r>
              <a:rPr lang="en-US" dirty="0" smtClean="0"/>
              <a:t>C </a:t>
            </a:r>
            <a:r>
              <a:rPr lang="el-GR" dirty="0" smtClean="0"/>
              <a:t>και</a:t>
            </a:r>
            <a:r>
              <a:rPr lang="en-US" dirty="0" smtClean="0"/>
              <a:t> D </a:t>
            </a:r>
            <a:r>
              <a:rPr lang="el-GR" dirty="0" smtClean="0"/>
              <a:t>για τις Α και Β οταν είναι γνωστές οι </a:t>
            </a:r>
            <a:r>
              <a:rPr lang="en-US" dirty="0" smtClean="0"/>
              <a:t>E</a:t>
            </a:r>
            <a:r>
              <a:rPr lang="el-GR" dirty="0" smtClean="0"/>
              <a:t> και</a:t>
            </a:r>
            <a:r>
              <a:rPr lang="en-US" dirty="0" smtClean="0"/>
              <a:t> F 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l-GR" dirty="0"/>
          </a:p>
        </p:txBody>
      </p:sp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1484784"/>
            <a:ext cx="462915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242AF-3D48-49B1-9677-5180446220F0}" type="datetime1">
              <a:rPr lang="el-GR" smtClean="0"/>
              <a:t>3/3/2016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Ν. Καλουπτσίδης</a:t>
            </a: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2B113-2DFA-43FA-B946-C42AECD69D65}" type="slidenum">
              <a:rPr lang="el-GR" smtClean="0"/>
              <a:pPr/>
              <a:t>12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1032911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Σχετική εντροπία</a:t>
            </a:r>
            <a:endParaRPr lang="en-US" dirty="0"/>
          </a:p>
        </p:txBody>
      </p:sp>
      <p:pic>
        <p:nvPicPr>
          <p:cNvPr id="819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6398" y="1556792"/>
            <a:ext cx="9235440" cy="51132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92190-3BE9-48B2-9638-30449BE32BDB}" type="datetime1">
              <a:rPr lang="el-GR" smtClean="0"/>
              <a:t>3/3/2016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Ν. Καλουπτσίδης</a:t>
            </a:r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2B113-2DFA-43FA-B946-C42AECD69D65}" type="slidenum">
              <a:rPr lang="el-GR" smtClean="0"/>
              <a:pPr/>
              <a:t>13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4081551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Υπολογισμός σχετικής εντροπίας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function </a:t>
            </a:r>
            <a:r>
              <a:rPr lang="en-US" dirty="0"/>
              <a:t>D=relent(</a:t>
            </a:r>
            <a:r>
              <a:rPr lang="en-US" dirty="0" err="1"/>
              <a:t>p,q</a:t>
            </a:r>
            <a:r>
              <a:rPr lang="en-US" dirty="0"/>
              <a:t>)</a:t>
            </a:r>
          </a:p>
          <a:p>
            <a:r>
              <a:rPr lang="en-US" dirty="0"/>
              <a:t>a=find(p);</a:t>
            </a:r>
          </a:p>
          <a:p>
            <a:r>
              <a:rPr lang="en-US" dirty="0"/>
              <a:t>b=find(q);</a:t>
            </a:r>
          </a:p>
          <a:p>
            <a:r>
              <a:rPr lang="en-US" dirty="0"/>
              <a:t>p=p(a);</a:t>
            </a:r>
          </a:p>
          <a:p>
            <a:r>
              <a:rPr lang="en-US" dirty="0"/>
              <a:t>q=q(b);</a:t>
            </a:r>
          </a:p>
          <a:p>
            <a:r>
              <a:rPr lang="en-US" dirty="0"/>
              <a:t>D=p'*log2(p./q)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F6BC2-2BA4-467A-A3E7-A809CE500DC5}" type="datetime1">
              <a:rPr lang="el-GR" smtClean="0"/>
              <a:t>3/3/2016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Ν. Καλουπτσίδης</a:t>
            </a: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2B113-2DFA-43FA-B946-C42AECD69D65}" type="slidenum">
              <a:rPr lang="el-GR" smtClean="0"/>
              <a:pPr/>
              <a:t>14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2593877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Υπολογισμός αμοιβαίας πληροφορίας συναρτήσει της σχετικής εντροπίας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l-GR" dirty="0" smtClean="0"/>
              <a:t>Πίνακας μετάβασης καναλιού,</a:t>
            </a:r>
            <a:r>
              <a:rPr lang="en-US" dirty="0" smtClean="0"/>
              <a:t> Q: x </a:t>
            </a:r>
            <a:r>
              <a:rPr lang="el-GR" dirty="0" smtClean="0"/>
              <a:t>γραμμές, </a:t>
            </a:r>
            <a:r>
              <a:rPr lang="en-US" dirty="0" smtClean="0"/>
              <a:t>y</a:t>
            </a:r>
            <a:r>
              <a:rPr lang="el-GR" dirty="0" smtClean="0"/>
              <a:t> στήλες.</a:t>
            </a:r>
          </a:p>
          <a:p>
            <a:r>
              <a:rPr lang="el-GR" dirty="0" smtClean="0"/>
              <a:t>Διάνυσμα πιθανοτήτων εισόδου, </a:t>
            </a:r>
            <a:r>
              <a:rPr lang="en-US" dirty="0" err="1" smtClean="0"/>
              <a:t>px</a:t>
            </a:r>
            <a:endParaRPr lang="en-US" dirty="0" smtClean="0"/>
          </a:p>
          <a:p>
            <a:r>
              <a:rPr lang="el-GR" dirty="0" smtClean="0"/>
              <a:t>Αμο</a:t>
            </a:r>
            <a:r>
              <a:rPr lang="el-GR" dirty="0"/>
              <a:t>ι</a:t>
            </a:r>
            <a:r>
              <a:rPr lang="el-GR" dirty="0" smtClean="0"/>
              <a:t>βαία πληροφορία, </a:t>
            </a:r>
            <a:r>
              <a:rPr lang="en-US" dirty="0" smtClean="0"/>
              <a:t>I(</a:t>
            </a:r>
            <a:r>
              <a:rPr lang="en-US" dirty="0" err="1" smtClean="0"/>
              <a:t>p,Q</a:t>
            </a:r>
            <a:r>
              <a:rPr lang="en-US" dirty="0" smtClean="0"/>
              <a:t>)</a:t>
            </a:r>
            <a:r>
              <a:rPr lang="el-GR" dirty="0" smtClean="0"/>
              <a:t> συνάρτηση των </a:t>
            </a:r>
            <a:r>
              <a:rPr lang="en-US" dirty="0" smtClean="0"/>
              <a:t>p, Q</a:t>
            </a:r>
          </a:p>
          <a:p>
            <a:r>
              <a:rPr lang="en-US" dirty="0" err="1" smtClean="0"/>
              <a:t>py</a:t>
            </a:r>
            <a:r>
              <a:rPr lang="en-US" dirty="0" smtClean="0"/>
              <a:t>=Q*p; % </a:t>
            </a:r>
            <a:r>
              <a:rPr lang="el-GR" dirty="0" smtClean="0"/>
              <a:t>πιθανότητες συμβόλων στην έξοδο</a:t>
            </a:r>
            <a:endParaRPr lang="en-US" dirty="0" smtClean="0"/>
          </a:p>
          <a:p>
            <a:r>
              <a:rPr lang="en-US" dirty="0" smtClean="0"/>
              <a:t>For x=1:length(p)</a:t>
            </a:r>
          </a:p>
          <a:p>
            <a:r>
              <a:rPr lang="en-US" dirty="0" smtClean="0"/>
              <a:t>D(x)=relent(Q(:,x),p)</a:t>
            </a:r>
          </a:p>
          <a:p>
            <a:r>
              <a:rPr lang="en-US" dirty="0" smtClean="0"/>
              <a:t>end</a:t>
            </a:r>
            <a:endParaRPr lang="el-GR" dirty="0" smtClean="0"/>
          </a:p>
          <a:p>
            <a:r>
              <a:rPr lang="en-US" dirty="0" smtClean="0"/>
              <a:t>sum(p.*D)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3A9A6-0244-416F-8354-FB91286F3277}" type="datetime1">
              <a:rPr lang="el-GR" smtClean="0"/>
              <a:t>3/3/2016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Ν. Καλουπτσίδης</a:t>
            </a: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2B113-2DFA-43FA-B946-C42AECD69D65}" type="slidenum">
              <a:rPr lang="el-GR" smtClean="0"/>
              <a:pPr/>
              <a:t>15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8458511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Υπολογισμός αμοιβαίας πληροφορίας </a:t>
            </a:r>
            <a:r>
              <a:rPr lang="el-GR" dirty="0" smtClean="0"/>
              <a:t>συναρτήσει της </a:t>
            </a:r>
            <a:r>
              <a:rPr lang="en-US" dirty="0" smtClean="0"/>
              <a:t>p(</a:t>
            </a:r>
            <a:r>
              <a:rPr lang="en-US" dirty="0" err="1" smtClean="0"/>
              <a:t>y|x</a:t>
            </a:r>
            <a:r>
              <a:rPr lang="en-US" dirty="0" smtClean="0"/>
              <a:t>) </a:t>
            </a:r>
            <a:r>
              <a:rPr lang="el-GR" dirty="0" smtClean="0"/>
              <a:t>και </a:t>
            </a:r>
            <a:r>
              <a:rPr lang="en-US" dirty="0" smtClean="0"/>
              <a:t>p(x)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l-GR" dirty="0"/>
          </a:p>
          <a:p>
            <a:r>
              <a:rPr lang="fr-FR" dirty="0"/>
              <a:t>Q=[0.7, 0.3; 0.3, 0.7]</a:t>
            </a:r>
          </a:p>
          <a:p>
            <a:r>
              <a:rPr lang="en-US" dirty="0"/>
              <a:t>p=[2/3 1/3]'</a:t>
            </a:r>
          </a:p>
          <a:p>
            <a:r>
              <a:rPr lang="en-US" dirty="0"/>
              <a:t>q=log2(Q'*p)</a:t>
            </a:r>
          </a:p>
          <a:p>
            <a:r>
              <a:rPr lang="en-US" dirty="0"/>
              <a:t>Q1=Q.*log2(Q)</a:t>
            </a:r>
          </a:p>
          <a:p>
            <a:r>
              <a:rPr lang="en-US" dirty="0"/>
              <a:t>I=sum(Q1'*p)-p'*Q*q</a:t>
            </a:r>
          </a:p>
          <a:p>
            <a:endParaRPr lang="el-GR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237573-D081-4E81-8636-A3FB3FA733C6}" type="datetime1">
              <a:rPr lang="el-GR" smtClean="0"/>
              <a:t>3/3/2016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Ν. Καλουπτσίδης</a:t>
            </a: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2B113-2DFA-43FA-B946-C42AECD69D65}" type="slidenum">
              <a:rPr lang="el-GR" smtClean="0"/>
              <a:pPr/>
              <a:t>16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62190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Βασικές ιδιότητες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l-GR" b="1" dirty="0" smtClean="0"/>
              <a:t>Θεώρημα</a:t>
            </a:r>
            <a:r>
              <a:rPr lang="en-US" b="1" dirty="0" smtClean="0"/>
              <a:t> </a:t>
            </a:r>
            <a:r>
              <a:rPr lang="en-US" dirty="0" smtClean="0"/>
              <a:t>(</a:t>
            </a:r>
            <a:r>
              <a:rPr lang="el-GR" dirty="0" smtClean="0"/>
              <a:t>ανισότητα</a:t>
            </a:r>
            <a:r>
              <a:rPr lang="en-US" dirty="0" smtClean="0"/>
              <a:t> Gibbs</a:t>
            </a:r>
            <a:r>
              <a:rPr lang="el-GR" dirty="0" smtClean="0"/>
              <a:t> </a:t>
            </a:r>
            <a:r>
              <a:rPr lang="en-US" dirty="0" smtClean="0"/>
              <a:t>): p(x), q(x</a:t>
            </a:r>
            <a:r>
              <a:rPr lang="en-US" dirty="0"/>
              <a:t>), x ∈ X, </a:t>
            </a:r>
            <a:r>
              <a:rPr lang="el-GR" dirty="0" smtClean="0"/>
              <a:t>διανύσματα πιθανοτήτων στο Χ</a:t>
            </a:r>
            <a:r>
              <a:rPr lang="en-US" dirty="0" smtClean="0"/>
              <a:t>. </a:t>
            </a:r>
            <a:r>
              <a:rPr lang="el-GR" dirty="0" smtClean="0"/>
              <a:t>Τότε</a:t>
            </a:r>
          </a:p>
          <a:p>
            <a:endParaRPr lang="el-GR" dirty="0"/>
          </a:p>
          <a:p>
            <a:r>
              <a:rPr lang="el-GR" dirty="0" smtClean="0"/>
              <a:t>Η ισότητα ισχύει τότε και μόνο τότε όταν </a:t>
            </a:r>
            <a:r>
              <a:rPr lang="en-US" dirty="0" smtClean="0"/>
              <a:t>p(x)=q(x) </a:t>
            </a:r>
            <a:r>
              <a:rPr lang="el-GR" dirty="0" smtClean="0"/>
              <a:t>για κάθε </a:t>
            </a:r>
            <a:r>
              <a:rPr lang="en-US" dirty="0" smtClean="0"/>
              <a:t>x </a:t>
            </a:r>
            <a:r>
              <a:rPr lang="el-GR" dirty="0" smtClean="0"/>
              <a:t>στο </a:t>
            </a:r>
            <a:r>
              <a:rPr lang="en-US" dirty="0" smtClean="0"/>
              <a:t>X</a:t>
            </a:r>
            <a:endParaRPr lang="el-GR" dirty="0" smtClean="0"/>
          </a:p>
          <a:p>
            <a:r>
              <a:rPr lang="el-GR" b="1" dirty="0" smtClean="0"/>
              <a:t>Πόρισμα</a:t>
            </a:r>
            <a:r>
              <a:rPr lang="el-GR" i="1" dirty="0" smtClean="0"/>
              <a:t> Για κάθε δύο τυχαίες μεταβλητές</a:t>
            </a:r>
            <a:r>
              <a:rPr lang="en-US" i="1" dirty="0" smtClean="0"/>
              <a:t> </a:t>
            </a:r>
            <a:r>
              <a:rPr lang="en-US" i="1" dirty="0"/>
              <a:t>X, Y </a:t>
            </a:r>
            <a:r>
              <a:rPr lang="el-GR" i="1" dirty="0" smtClean="0"/>
              <a:t>ισχύει</a:t>
            </a:r>
          </a:p>
          <a:p>
            <a:endParaRPr lang="el-GR" dirty="0"/>
          </a:p>
          <a:p>
            <a:r>
              <a:rPr lang="el-GR" dirty="0" smtClean="0"/>
              <a:t>Η ισότητα ισχύει τότε και μόν</a:t>
            </a:r>
            <a:r>
              <a:rPr lang="en-US" dirty="0" smtClean="0"/>
              <a:t>o</a:t>
            </a:r>
            <a:r>
              <a:rPr lang="el-GR" dirty="0" smtClean="0"/>
              <a:t> τότε όταν Χ, Υ ανεξάρτητες</a:t>
            </a:r>
          </a:p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840" y="2276872"/>
            <a:ext cx="2590800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01008" y="4372148"/>
            <a:ext cx="2114550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F4C78-FABC-4472-9DAD-BF9CAC23FF6A}" type="datetime1">
              <a:rPr lang="el-GR" smtClean="0"/>
              <a:t>3/3/2016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Ν. Καλουπτσίδης</a:t>
            </a: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2B113-2DFA-43FA-B946-C42AECD69D65}" type="slidenum">
              <a:rPr lang="el-GR" smtClean="0"/>
              <a:pPr/>
              <a:t>17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110152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b="1" dirty="0"/>
              <a:t>Λήμμα</a:t>
            </a:r>
            <a:br>
              <a:rPr lang="el-GR" b="1" dirty="0"/>
            </a:b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24744"/>
            <a:ext cx="8147248" cy="5001419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l-GR" sz="2800" dirty="0"/>
          </a:p>
          <a:p>
            <a:pPr marL="0" indent="0" algn="ctr">
              <a:buNone/>
            </a:pPr>
            <a:r>
              <a:rPr lang="en-US" sz="2800" dirty="0"/>
              <a:t>l</a:t>
            </a:r>
            <a:r>
              <a:rPr lang="en-US" sz="2800" dirty="0" smtClean="0"/>
              <a:t>og_2(x)≤(1/</a:t>
            </a:r>
            <a:r>
              <a:rPr lang="en-US" sz="2800" dirty="0" err="1" smtClean="0"/>
              <a:t>log_e</a:t>
            </a:r>
            <a:r>
              <a:rPr lang="en-US" sz="2800" dirty="0" smtClean="0"/>
              <a:t>)(x-1)</a:t>
            </a:r>
            <a:endParaRPr lang="en-US" sz="2800" dirty="0"/>
          </a:p>
          <a:p>
            <a:r>
              <a:rPr lang="el-GR" sz="2800" dirty="0" smtClean="0"/>
              <a:t>Η ανισότητα γίνεται ισότητα όταν </a:t>
            </a:r>
            <a:r>
              <a:rPr lang="en-US" sz="2800" dirty="0" smtClean="0"/>
              <a:t>x=1</a:t>
            </a:r>
          </a:p>
          <a:p>
            <a:r>
              <a:rPr lang="el-GR" sz="2800" dirty="0" smtClean="0"/>
              <a:t>Πράγματι,το ανάπτυγμα </a:t>
            </a:r>
            <a:r>
              <a:rPr lang="el-GR" sz="2800" dirty="0"/>
              <a:t>Taylor του </a:t>
            </a:r>
            <a:r>
              <a:rPr lang="el-GR" sz="2800" dirty="0" smtClean="0"/>
              <a:t>λογαρίθμου δευτέρας τάξεως </a:t>
            </a:r>
            <a:r>
              <a:rPr lang="el-GR" sz="2800" dirty="0" smtClean="0"/>
              <a:t>με βάση το </a:t>
            </a:r>
            <a:r>
              <a:rPr lang="en-US" sz="2800" dirty="0" smtClean="0"/>
              <a:t>e </a:t>
            </a:r>
            <a:r>
              <a:rPr lang="el-GR" sz="2800" dirty="0" smtClean="0"/>
              <a:t>στη </a:t>
            </a:r>
            <a:r>
              <a:rPr lang="el-GR" sz="2800" dirty="0" smtClean="0"/>
              <a:t>θέση </a:t>
            </a:r>
            <a:r>
              <a:rPr lang="el-GR" sz="2800" i="1" dirty="0"/>
              <a:t>x </a:t>
            </a:r>
            <a:r>
              <a:rPr lang="el-GR" sz="2800" dirty="0" smtClean="0"/>
              <a:t>=1</a:t>
            </a:r>
            <a:r>
              <a:rPr lang="en-US" sz="2800" dirty="0" smtClean="0"/>
              <a:t>:</a:t>
            </a:r>
            <a:endParaRPr lang="el-GR" sz="2800" dirty="0"/>
          </a:p>
          <a:p>
            <a:pPr marL="0" indent="0">
              <a:buNone/>
            </a:pPr>
            <a:endParaRPr lang="el-GR" sz="2800" dirty="0" smtClean="0"/>
          </a:p>
          <a:p>
            <a:pPr marL="0" indent="0">
              <a:buNone/>
            </a:pPr>
            <a:endParaRPr lang="el-GR" sz="2800" dirty="0"/>
          </a:p>
          <a:p>
            <a:pPr marL="0" indent="0">
              <a:buNone/>
            </a:pPr>
            <a:r>
              <a:rPr lang="el-GR" sz="2800" dirty="0" smtClean="0"/>
              <a:t>Επιπλέον </a:t>
            </a:r>
            <a:r>
              <a:rPr lang="en-US" sz="2800" dirty="0"/>
              <a:t>log(</a:t>
            </a:r>
            <a:r>
              <a:rPr lang="en-US" sz="2800" i="1" dirty="0"/>
              <a:t>x</a:t>
            </a:r>
            <a:r>
              <a:rPr lang="en-US" sz="2800" dirty="0"/>
              <a:t>) = </a:t>
            </a:r>
            <a:r>
              <a:rPr lang="en-US" sz="2800" i="1" dirty="0"/>
              <a:t>x </a:t>
            </a:r>
            <a:r>
              <a:rPr lang="el-GR" sz="2800" i="1" dirty="0"/>
              <a:t>-</a:t>
            </a:r>
            <a:r>
              <a:rPr lang="el-GR" sz="2800" dirty="0"/>
              <a:t>1 η </a:t>
            </a:r>
            <a:r>
              <a:rPr lang="en-US" sz="2800" i="1" dirty="0"/>
              <a:t>e </a:t>
            </a:r>
            <a:r>
              <a:rPr lang="en-US" sz="2800" dirty="0"/>
              <a:t>= </a:t>
            </a:r>
            <a:r>
              <a:rPr lang="en-US" sz="2800" i="1" dirty="0"/>
              <a:t>e</a:t>
            </a:r>
            <a:r>
              <a:rPr lang="el-GR" sz="2800" i="1" dirty="0"/>
              <a:t>^</a:t>
            </a:r>
            <a:r>
              <a:rPr lang="en-US" sz="2800" i="1" dirty="0"/>
              <a:t>x </a:t>
            </a:r>
            <a:r>
              <a:rPr lang="el-GR" sz="2800" dirty="0"/>
              <a:t>ή </a:t>
            </a:r>
            <a:r>
              <a:rPr lang="en-US" sz="2800" i="1" dirty="0"/>
              <a:t>x </a:t>
            </a:r>
            <a:r>
              <a:rPr lang="en-US" sz="2800" dirty="0"/>
              <a:t>= 1</a:t>
            </a:r>
            <a:r>
              <a:rPr lang="en-US" sz="2800" dirty="0" smtClean="0"/>
              <a:t>.</a:t>
            </a:r>
            <a:endParaRPr lang="el-GR" sz="2800" dirty="0" smtClean="0"/>
          </a:p>
          <a:p>
            <a:pPr marL="0" indent="0">
              <a:buNone/>
            </a:pPr>
            <a:r>
              <a:rPr lang="en-US" sz="2800" dirty="0" smtClean="0"/>
              <a:t>Gibbs</a:t>
            </a:r>
            <a:endParaRPr lang="el-GR" sz="2800" dirty="0"/>
          </a:p>
          <a:p>
            <a:pPr marL="0" indent="0">
              <a:buNone/>
            </a:pPr>
            <a:endParaRPr lang="el-GR" sz="2800" dirty="0" smtClean="0"/>
          </a:p>
          <a:p>
            <a:pPr marL="0" indent="0">
              <a:buNone/>
            </a:pPr>
            <a:endParaRPr lang="el-GR" sz="2800" dirty="0" smtClean="0"/>
          </a:p>
          <a:p>
            <a:endParaRPr lang="el-GR" sz="2800" dirty="0"/>
          </a:p>
          <a:p>
            <a:endParaRPr lang="el-GR" dirty="0" smtClean="0"/>
          </a:p>
          <a:p>
            <a:endParaRPr lang="en-US" dirty="0"/>
          </a:p>
          <a:p>
            <a:endParaRPr lang="el-GR" dirty="0"/>
          </a:p>
          <a:p>
            <a:endParaRPr lang="el-GR" dirty="0" smtClean="0"/>
          </a:p>
          <a:p>
            <a:endParaRPr lang="el-GR" b="1" dirty="0"/>
          </a:p>
          <a:p>
            <a:endParaRPr lang="el-GR" b="1" dirty="0" smtClean="0"/>
          </a:p>
          <a:p>
            <a:endParaRPr lang="el-GR" b="1" dirty="0"/>
          </a:p>
          <a:p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BB45B-E704-47E5-9199-1D12B7DEEB89}" type="datetime1">
              <a:rPr lang="el-GR" smtClean="0"/>
              <a:t>3/3/2016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Ν. Καλουπτσίδης</a:t>
            </a: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2B113-2DFA-43FA-B946-C42AECD69D65}" type="slidenum">
              <a:rPr lang="el-GR" smtClean="0"/>
              <a:pPr/>
              <a:t>18</a:t>
            </a:fld>
            <a:endParaRPr lang="el-GR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6669" y="3789040"/>
            <a:ext cx="6705600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3316" y="5193232"/>
            <a:ext cx="5759237" cy="6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8003052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Λογαριθμικό φράγμα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x=</a:t>
            </a:r>
            <a:r>
              <a:rPr lang="en-US" dirty="0" err="1"/>
              <a:t>linspace</a:t>
            </a:r>
            <a:r>
              <a:rPr lang="en-US" dirty="0"/>
              <a:t>(10^(-3),10,100)';</a:t>
            </a:r>
          </a:p>
          <a:p>
            <a:r>
              <a:rPr lang="en-US" dirty="0" smtClean="0"/>
              <a:t> plot(x</a:t>
            </a:r>
            <a:r>
              <a:rPr lang="en-US" dirty="0"/>
              <a:t>,[log2(x), x-1</a:t>
            </a:r>
            <a:r>
              <a:rPr lang="en-US" dirty="0" smtClean="0"/>
              <a:t>])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l-GR" dirty="0" smtClean="0"/>
              <a:t>Οι καμπύλες εφάπτονται</a:t>
            </a:r>
          </a:p>
          <a:p>
            <a:r>
              <a:rPr lang="el-GR" dirty="0" smtClean="0"/>
              <a:t>σε ένα μόνο σημείο το </a:t>
            </a:r>
            <a:r>
              <a:rPr lang="en-US" dirty="0" smtClean="0"/>
              <a:t>x=1</a:t>
            </a:r>
          </a:p>
          <a:p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BB45B-E704-47E5-9199-1D12B7DEEB89}" type="datetime1">
              <a:rPr lang="el-GR" smtClean="0"/>
              <a:t>3/3/2016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Ν. Καλουπτσίδης</a:t>
            </a: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2B113-2DFA-43FA-B946-C42AECD69D65}" type="slidenum">
              <a:rPr lang="el-GR" smtClean="0"/>
              <a:pPr/>
              <a:t>19</a:t>
            </a:fld>
            <a:endParaRPr lang="el-GR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2120" y="2852936"/>
            <a:ext cx="4788000" cy="35888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340699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Εντροπία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i="1" dirty="0" smtClean="0"/>
              <a:t>Χαρακτηρίζει την αβεβαιότητα μιας τυχαίας μεταβλητής Χ με πεδίο τιμών (αλφάβητο) </a:t>
            </a:r>
            <a:r>
              <a:rPr lang="en-US" i="1" dirty="0" smtClean="0"/>
              <a:t>X </a:t>
            </a:r>
            <a:r>
              <a:rPr lang="el-GR" i="1" dirty="0" smtClean="0"/>
              <a:t>και συνάρτηση πιθανότητας</a:t>
            </a:r>
          </a:p>
          <a:p>
            <a:r>
              <a:rPr lang="el-GR" i="1" dirty="0" smtClean="0"/>
              <a:t> </a:t>
            </a:r>
            <a:r>
              <a:rPr lang="en-US" i="1" dirty="0" smtClean="0"/>
              <a:t>p(x</a:t>
            </a:r>
            <a:r>
              <a:rPr lang="en-US" i="1" dirty="0"/>
              <a:t>) = Pr{X = x}, x ∈ </a:t>
            </a:r>
            <a:r>
              <a:rPr lang="en-US" i="1" dirty="0" smtClean="0"/>
              <a:t>X</a:t>
            </a:r>
            <a:endParaRPr lang="el-GR" i="1" dirty="0" smtClean="0"/>
          </a:p>
          <a:p>
            <a:pPr marL="0" indent="0">
              <a:buNone/>
            </a:pPr>
            <a:endParaRPr lang="el-GR" i="1" dirty="0"/>
          </a:p>
          <a:p>
            <a:pPr marL="0" indent="0">
              <a:buNone/>
            </a:pPr>
            <a:endParaRPr lang="el-GR" dirty="0" smtClean="0"/>
          </a:p>
          <a:p>
            <a:r>
              <a:rPr lang="el-GR" dirty="0" smtClean="0"/>
              <a:t>Λογάριθμος με βάση το 2</a:t>
            </a:r>
            <a:r>
              <a:rPr lang="en-US" dirty="0" smtClean="0"/>
              <a:t>: </a:t>
            </a:r>
            <a:r>
              <a:rPr lang="el-GR" dirty="0" smtClean="0"/>
              <a:t>Εντροπία σε </a:t>
            </a:r>
            <a:r>
              <a:rPr lang="en-US" dirty="0" smtClean="0"/>
              <a:t>bits</a:t>
            </a:r>
            <a:endParaRPr lang="el-GR" dirty="0"/>
          </a:p>
          <a:p>
            <a:r>
              <a:rPr lang="el-GR" dirty="0" smtClean="0"/>
              <a:t>Η(Χ)≥0 γιατί</a:t>
            </a:r>
            <a:r>
              <a:rPr lang="en-US" dirty="0" smtClean="0"/>
              <a:t> 0</a:t>
            </a:r>
            <a:r>
              <a:rPr lang="el-GR" dirty="0" smtClean="0"/>
              <a:t> ≤</a:t>
            </a:r>
            <a:r>
              <a:rPr lang="en-US" dirty="0" smtClean="0"/>
              <a:t>p(x)</a:t>
            </a:r>
            <a:r>
              <a:rPr lang="el-GR" dirty="0"/>
              <a:t> </a:t>
            </a:r>
            <a:r>
              <a:rPr lang="el-GR" dirty="0" smtClean="0"/>
              <a:t>≤</a:t>
            </a:r>
            <a:r>
              <a:rPr lang="en-US" dirty="0" smtClean="0"/>
              <a:t>1</a:t>
            </a:r>
            <a:endParaRPr lang="el-GR" dirty="0" smtClean="0"/>
          </a:p>
          <a:p>
            <a:endParaRPr lang="el-GR" i="1" dirty="0" smtClean="0"/>
          </a:p>
        </p:txBody>
      </p:sp>
      <p:pic>
        <p:nvPicPr>
          <p:cNvPr id="3079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69102" y="3645024"/>
            <a:ext cx="4805796" cy="1080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198D9-FA15-4182-9CE0-FC91B48E1AA7}" type="datetime1">
              <a:rPr lang="el-GR" smtClean="0"/>
              <a:t>3/3/2016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Ν. Καλουπτσίδης</a:t>
            </a: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2B113-2DFA-43FA-B946-C42AECD69D65}" type="slidenum">
              <a:rPr lang="el-GR" smtClean="0"/>
              <a:pPr/>
              <a:t>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5995418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Βασικές ιδιότητες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b="1" dirty="0" smtClean="0"/>
              <a:t>Ισχύει</a:t>
            </a:r>
            <a:r>
              <a:rPr lang="en-US" b="1" dirty="0" smtClean="0"/>
              <a:t>:</a:t>
            </a:r>
            <a:r>
              <a:rPr lang="el-GR" b="1" dirty="0" smtClean="0"/>
              <a:t> </a:t>
            </a:r>
            <a:r>
              <a:rPr lang="en-US" b="1" dirty="0" smtClean="0"/>
              <a:t> </a:t>
            </a:r>
            <a:r>
              <a:rPr lang="en-US" i="1" dirty="0"/>
              <a:t>H(X) </a:t>
            </a:r>
            <a:r>
              <a:rPr lang="en-US" dirty="0"/>
              <a:t>≤ log |</a:t>
            </a:r>
            <a:r>
              <a:rPr lang="en-US" i="1" dirty="0"/>
              <a:t>X</a:t>
            </a:r>
            <a:r>
              <a:rPr lang="en-US" dirty="0" smtClean="0"/>
              <a:t>|</a:t>
            </a:r>
            <a:r>
              <a:rPr lang="en-US" i="1" dirty="0" smtClean="0"/>
              <a:t>,</a:t>
            </a:r>
            <a:r>
              <a:rPr lang="el-GR" i="1" dirty="0" smtClean="0"/>
              <a:t> οπου</a:t>
            </a:r>
            <a:r>
              <a:rPr lang="en-US" dirty="0" smtClean="0"/>
              <a:t>|</a:t>
            </a:r>
            <a:r>
              <a:rPr lang="en-US" i="1" dirty="0" smtClean="0"/>
              <a:t>X</a:t>
            </a:r>
            <a:r>
              <a:rPr lang="en-US" dirty="0"/>
              <a:t>| </a:t>
            </a:r>
            <a:r>
              <a:rPr lang="el-GR" dirty="0" smtClean="0"/>
              <a:t>αριθμός των τιμών της </a:t>
            </a:r>
            <a:r>
              <a:rPr lang="en-US" i="1" dirty="0" smtClean="0"/>
              <a:t> X</a:t>
            </a:r>
            <a:r>
              <a:rPr lang="el-GR" i="1" dirty="0" smtClean="0"/>
              <a:t>. Η ισότητα ισχύει τότο και μόνο τότε όταν οι τιμές της Χ είναι ισοπίθανες</a:t>
            </a:r>
          </a:p>
          <a:p>
            <a:r>
              <a:rPr lang="el-GR" i="1" dirty="0" smtClean="0"/>
              <a:t>Εστω </a:t>
            </a:r>
            <a:endParaRPr lang="el-GR" dirty="0"/>
          </a:p>
          <a:p>
            <a:endParaRPr lang="el-GR" dirty="0" smtClean="0"/>
          </a:p>
          <a:p>
            <a:endParaRPr lang="el-GR" dirty="0"/>
          </a:p>
          <a:p>
            <a:r>
              <a:rPr lang="el-GR" b="1" dirty="0"/>
              <a:t>Ισχύει</a:t>
            </a:r>
            <a:r>
              <a:rPr lang="en-US" b="1" dirty="0" smtClean="0"/>
              <a:t>: </a:t>
            </a:r>
            <a:r>
              <a:rPr lang="en-US" dirty="0" smtClean="0"/>
              <a:t>(</a:t>
            </a:r>
            <a:r>
              <a:rPr lang="el-GR" dirty="0" smtClean="0"/>
              <a:t>Η δέσμευση μειώνει την εντροπία</a:t>
            </a:r>
            <a:r>
              <a:rPr lang="en-US" dirty="0" smtClean="0"/>
              <a:t>)</a:t>
            </a:r>
            <a:endParaRPr lang="el-GR" dirty="0" smtClean="0"/>
          </a:p>
          <a:p>
            <a:endParaRPr lang="el-GR" dirty="0"/>
          </a:p>
          <a:p>
            <a:r>
              <a:rPr lang="el-GR" dirty="0"/>
              <a:t>Η ισότητα </a:t>
            </a:r>
            <a:r>
              <a:rPr lang="el-GR" dirty="0" smtClean="0"/>
              <a:t>ισχύει </a:t>
            </a:r>
            <a:r>
              <a:rPr lang="el-GR" dirty="0"/>
              <a:t>όταν </a:t>
            </a:r>
            <a:r>
              <a:rPr lang="el-GR" dirty="0" smtClean="0"/>
              <a:t>Χ,</a:t>
            </a:r>
            <a:r>
              <a:rPr lang="en-US" dirty="0" smtClean="0"/>
              <a:t> Y</a:t>
            </a:r>
            <a:r>
              <a:rPr lang="el-GR" dirty="0" smtClean="0"/>
              <a:t> </a:t>
            </a:r>
            <a:r>
              <a:rPr lang="el-GR" dirty="0"/>
              <a:t>ανεξάρτητες</a:t>
            </a:r>
          </a:p>
          <a:p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60192" y="2859261"/>
            <a:ext cx="14668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3501008"/>
            <a:ext cx="687705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3892" y="4881165"/>
            <a:ext cx="3219450" cy="600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17D7EF-D90C-4B14-9482-F801775F96CD}" type="datetime1">
              <a:rPr lang="el-GR" smtClean="0"/>
              <a:t>3/3/2016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Ν. Καλουπτσίδης</a:t>
            </a: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2B113-2DFA-43FA-B946-C42AECD69D65}" type="slidenum">
              <a:rPr lang="el-GR" smtClean="0"/>
              <a:pPr/>
              <a:t>20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29515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Βασικές </a:t>
            </a:r>
            <a:r>
              <a:rPr lang="el-GR" dirty="0" smtClean="0"/>
              <a:t>ιδιότητες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Η γνώση μιας τυχαίας μεταβλητής Υ πάντα μειώνει την αβεβαιότητα για την Χ.</a:t>
            </a:r>
          </a:p>
          <a:p>
            <a:r>
              <a:rPr lang="el-GR" b="1" dirty="0" smtClean="0"/>
              <a:t>Ισχύει</a:t>
            </a:r>
            <a:r>
              <a:rPr lang="en-US" b="1" dirty="0" smtClean="0"/>
              <a:t>: </a:t>
            </a:r>
            <a:r>
              <a:rPr lang="el-GR" dirty="0" smtClean="0"/>
              <a:t>Εστω</a:t>
            </a:r>
            <a:r>
              <a:rPr lang="en-US" dirty="0" smtClean="0"/>
              <a:t> </a:t>
            </a:r>
            <a:r>
              <a:rPr lang="en-US" i="1" dirty="0" smtClean="0"/>
              <a:t>X</a:t>
            </a:r>
            <a:r>
              <a:rPr lang="en-US" dirty="0" smtClean="0"/>
              <a:t>1</a:t>
            </a:r>
            <a:r>
              <a:rPr lang="en-US" i="1" dirty="0" smtClean="0"/>
              <a:t>,X</a:t>
            </a:r>
            <a:r>
              <a:rPr lang="en-US" dirty="0" smtClean="0"/>
              <a:t>2</a:t>
            </a:r>
            <a:r>
              <a:rPr lang="en-US" i="1" dirty="0"/>
              <a:t>, . . . , </a:t>
            </a:r>
            <a:r>
              <a:rPr lang="en-US" i="1" dirty="0" err="1"/>
              <a:t>Xn</a:t>
            </a:r>
            <a:r>
              <a:rPr lang="en-US" i="1" dirty="0"/>
              <a:t> </a:t>
            </a:r>
            <a:r>
              <a:rPr lang="el-GR" i="1" dirty="0" smtClean="0"/>
              <a:t>με απο κοινού πιθανότητες</a:t>
            </a:r>
            <a:r>
              <a:rPr lang="en-US" i="1" dirty="0" smtClean="0"/>
              <a:t> </a:t>
            </a:r>
            <a:r>
              <a:rPr lang="en-US" i="1" dirty="0"/>
              <a:t>p(x</a:t>
            </a:r>
            <a:r>
              <a:rPr lang="en-US" dirty="0"/>
              <a:t>1</a:t>
            </a:r>
            <a:r>
              <a:rPr lang="en-US" i="1" dirty="0"/>
              <a:t>, x</a:t>
            </a:r>
            <a:r>
              <a:rPr lang="en-US" dirty="0"/>
              <a:t>2</a:t>
            </a:r>
            <a:r>
              <a:rPr lang="en-US" i="1" dirty="0"/>
              <a:t>, . . . , </a:t>
            </a:r>
            <a:r>
              <a:rPr lang="en-US" i="1" dirty="0" err="1"/>
              <a:t>xn</a:t>
            </a:r>
            <a:r>
              <a:rPr lang="en-US" i="1" dirty="0" smtClean="0"/>
              <a:t>).</a:t>
            </a:r>
            <a:r>
              <a:rPr lang="el-GR" i="1" dirty="0" smtClean="0"/>
              <a:t> Τότε</a:t>
            </a:r>
            <a:endParaRPr lang="el-GR" dirty="0" smtClean="0"/>
          </a:p>
          <a:p>
            <a:endParaRPr lang="el-GR" dirty="0"/>
          </a:p>
          <a:p>
            <a:endParaRPr lang="el-GR" dirty="0" smtClean="0"/>
          </a:p>
          <a:p>
            <a:r>
              <a:rPr lang="el-GR" dirty="0"/>
              <a:t>Η ισότητα ισχύει όταν </a:t>
            </a:r>
            <a:r>
              <a:rPr lang="el-GR" dirty="0" smtClean="0"/>
              <a:t>Χ</a:t>
            </a:r>
            <a:r>
              <a:rPr lang="en-US" dirty="0" err="1"/>
              <a:t>i</a:t>
            </a:r>
            <a:r>
              <a:rPr lang="el-GR" dirty="0" smtClean="0"/>
              <a:t> </a:t>
            </a:r>
            <a:r>
              <a:rPr lang="el-GR" dirty="0"/>
              <a:t>ανεξάρτητες</a:t>
            </a:r>
          </a:p>
          <a:p>
            <a:endParaRPr lang="el-GR" dirty="0"/>
          </a:p>
          <a:p>
            <a:endParaRPr lang="el-GR" dirty="0" smtClean="0"/>
          </a:p>
          <a:p>
            <a:endParaRPr lang="el-GR" dirty="0"/>
          </a:p>
          <a:p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1018" y="3861048"/>
            <a:ext cx="4905375" cy="942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038C7-911B-4E04-8FB6-387B8DBDCAEF}" type="datetime1">
              <a:rPr lang="el-GR" smtClean="0"/>
              <a:t>3/3/2016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Ν. Καλουπτσίδης</a:t>
            </a: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2B113-2DFA-43FA-B946-C42AECD69D65}" type="slidenum">
              <a:rPr lang="el-GR" smtClean="0"/>
              <a:pPr/>
              <a:t>21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7144353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Βασικές ιδιότητες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Απόδειξη</a:t>
            </a:r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2262188"/>
            <a:ext cx="6400800" cy="2333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EC83A-00F4-4BBF-828F-6C68CDAF441B}" type="datetime1">
              <a:rPr lang="el-GR" smtClean="0"/>
              <a:t>3/3/2016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Ν. Καλουπτσίδης</a:t>
            </a: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2B113-2DFA-43FA-B946-C42AECD69D65}" type="slidenum">
              <a:rPr lang="el-GR" smtClean="0"/>
              <a:pPr/>
              <a:t>22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879756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Αλυσίδες </a:t>
            </a:r>
            <a:r>
              <a:rPr lang="en-US" dirty="0" smtClean="0"/>
              <a:t>Markov </a:t>
            </a:r>
            <a:r>
              <a:rPr lang="el-GR" dirty="0" smtClean="0"/>
              <a:t>και ανισότητα επεξεργασίας δεδομένων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/>
              <a:t>Αλυσίδες </a:t>
            </a:r>
            <a:r>
              <a:rPr lang="en-US" dirty="0" smtClean="0"/>
              <a:t>Markov: </a:t>
            </a:r>
            <a:r>
              <a:rPr lang="el-GR" dirty="0" smtClean="0"/>
              <a:t>Ενα </a:t>
            </a:r>
            <a:r>
              <a:rPr lang="el-GR" dirty="0"/>
              <a:t>τυχαίο διάνυσμα Χ μήκους κ αποτελεί αλυσίδα </a:t>
            </a:r>
            <a:r>
              <a:rPr lang="en-US" dirty="0"/>
              <a:t>Markov </a:t>
            </a:r>
            <a:r>
              <a:rPr lang="el-GR" dirty="0" smtClean="0"/>
              <a:t>αν</a:t>
            </a:r>
          </a:p>
          <a:p>
            <a:endParaRPr lang="en-US" dirty="0"/>
          </a:p>
          <a:p>
            <a:r>
              <a:rPr lang="el-GR" dirty="0"/>
              <a:t>για κάθε </a:t>
            </a:r>
            <a:r>
              <a:rPr lang="en-US" dirty="0"/>
              <a:t>n</a:t>
            </a:r>
            <a:r>
              <a:rPr lang="el-GR" dirty="0"/>
              <a:t>=1:</a:t>
            </a:r>
            <a:r>
              <a:rPr lang="en-US" dirty="0"/>
              <a:t>k</a:t>
            </a:r>
            <a:r>
              <a:rPr lang="el-GR" dirty="0"/>
              <a:t>.  Το μέλλον δοθέντος του παρόντος είναι ανεξάρτητο του παρελθόντος. Στη περίπτωση αυτή </a:t>
            </a:r>
            <a:endParaRPr lang="en-US" dirty="0"/>
          </a:p>
          <a:p>
            <a:pPr marL="0" indent="0">
              <a:buNone/>
            </a:pPr>
            <a:r>
              <a:rPr lang="el-GR" dirty="0"/>
              <a:t> </a:t>
            </a:r>
            <a:endParaRPr lang="en-US" dirty="0"/>
          </a:p>
          <a:p>
            <a:r>
              <a:rPr lang="el-GR" dirty="0"/>
              <a:t>Για τρεις μεταβλητές </a:t>
            </a:r>
            <a:r>
              <a:rPr lang="en-US" i="1" dirty="0"/>
              <a:t>X </a:t>
            </a:r>
            <a:r>
              <a:rPr lang="en-US" dirty="0"/>
              <a:t>→ </a:t>
            </a:r>
            <a:r>
              <a:rPr lang="en-US" i="1" dirty="0"/>
              <a:t>Y </a:t>
            </a:r>
            <a:r>
              <a:rPr lang="en-US" dirty="0"/>
              <a:t>→ </a:t>
            </a:r>
            <a:r>
              <a:rPr lang="en-US" i="1" dirty="0"/>
              <a:t>Z</a:t>
            </a:r>
            <a:r>
              <a:rPr lang="el-GR" dirty="0"/>
              <a:t> </a:t>
            </a:r>
            <a:r>
              <a:rPr lang="el-GR" dirty="0" smtClean="0"/>
              <a:t>έχουμε</a:t>
            </a:r>
          </a:p>
          <a:p>
            <a:endParaRPr lang="el-GR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pic>
        <p:nvPicPr>
          <p:cNvPr id="4" name="Pictur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2647950"/>
            <a:ext cx="7305883" cy="73152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4869160"/>
            <a:ext cx="5669280" cy="548640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5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32892" y="5949280"/>
            <a:ext cx="3200400" cy="548640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F1F41-2E47-4BEB-A7B7-06B94128E0EC}" type="datetime1">
              <a:rPr lang="el-GR" smtClean="0"/>
              <a:t>3/3/2016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Ν. Καλουπτσίδης</a:t>
            </a:r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2B113-2DFA-43FA-B946-C42AECD69D65}" type="slidenum">
              <a:rPr lang="el-GR" smtClean="0"/>
              <a:pPr/>
              <a:t>23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9606679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Κρυφές αλυσίδες </a:t>
            </a:r>
            <a:r>
              <a:rPr lang="en-US" dirty="0" smtClean="0"/>
              <a:t>Markov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Αλυσίδες </a:t>
            </a:r>
            <a:r>
              <a:rPr lang="en-US" dirty="0" smtClean="0"/>
              <a:t>Markov</a:t>
            </a:r>
            <a:r>
              <a:rPr lang="en-US" dirty="0"/>
              <a:t>:</a:t>
            </a:r>
            <a:r>
              <a:rPr lang="el-GR" dirty="0" smtClean="0"/>
              <a:t>Το </a:t>
            </a:r>
            <a:r>
              <a:rPr lang="el-GR" dirty="0"/>
              <a:t>μέλλον δοθέντος του παρόντος είναι ανεξάρτητο του παρελθόντος. </a:t>
            </a:r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l-GR" dirty="0" smtClean="0"/>
              <a:t>Κρυφές αλυσίδες </a:t>
            </a:r>
            <a:r>
              <a:rPr lang="en-US" dirty="0" smtClean="0"/>
              <a:t>Markov: {X(n),Y(n)} </a:t>
            </a:r>
            <a:r>
              <a:rPr lang="el-GR" dirty="0" smtClean="0"/>
              <a:t>όπου Χ(</a:t>
            </a:r>
            <a:r>
              <a:rPr lang="en-US" dirty="0" smtClean="0"/>
              <a:t>n) </a:t>
            </a:r>
            <a:r>
              <a:rPr lang="el-GR" dirty="0" smtClean="0"/>
              <a:t>αλυσίδα </a:t>
            </a:r>
            <a:r>
              <a:rPr lang="en-US" dirty="0" smtClean="0"/>
              <a:t>Markov </a:t>
            </a:r>
            <a:r>
              <a:rPr lang="el-GR" dirty="0" smtClean="0"/>
              <a:t>και Χ→ Υ διακριτό κανάλι χωρίς μνήμη</a:t>
            </a:r>
            <a:endParaRPr lang="en-US" dirty="0" smtClean="0"/>
          </a:p>
          <a:p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l-GR" dirty="0"/>
          </a:p>
        </p:txBody>
      </p:sp>
      <p:pic>
        <p:nvPicPr>
          <p:cNvPr id="4" name="Pictur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2983240"/>
            <a:ext cx="5669280" cy="54864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5F8D8-99C6-4DE9-B585-3A263EF7E5F6}" type="datetime1">
              <a:rPr lang="el-GR" smtClean="0"/>
              <a:t>3/3/2016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Ν. Καλουπτσίδης</a:t>
            </a:r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2B113-2DFA-43FA-B946-C42AECD69D65}" type="slidenum">
              <a:rPr lang="el-GR" smtClean="0"/>
              <a:pPr/>
              <a:t>24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0222523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Εξομείωση κρυφών αλυσίδων </a:t>
            </a:r>
            <a:r>
              <a:rPr lang="en-US" dirty="0"/>
              <a:t>Markov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l-GR" dirty="0"/>
              <a:t>[</a:t>
            </a:r>
            <a:r>
              <a:rPr lang="en-US" dirty="0"/>
              <a:t>y, x]=</a:t>
            </a:r>
            <a:r>
              <a:rPr lang="en-US" dirty="0" err="1"/>
              <a:t>hmmgenerate</a:t>
            </a:r>
            <a:r>
              <a:rPr lang="en-US" dirty="0"/>
              <a:t>(</a:t>
            </a:r>
            <a:r>
              <a:rPr lang="en-US" dirty="0" err="1"/>
              <a:t>len,trans,emis</a:t>
            </a:r>
            <a:r>
              <a:rPr lang="en-US" dirty="0"/>
              <a:t>);</a:t>
            </a:r>
          </a:p>
          <a:p>
            <a:r>
              <a:rPr lang="en-US" dirty="0" err="1"/>
              <a:t>len</a:t>
            </a:r>
            <a:r>
              <a:rPr lang="en-US" dirty="0"/>
              <a:t>: </a:t>
            </a:r>
            <a:r>
              <a:rPr lang="el-GR" dirty="0"/>
              <a:t>μήκος των ακολουθιών </a:t>
            </a:r>
            <a:r>
              <a:rPr lang="en-US" dirty="0"/>
              <a:t>x, y. </a:t>
            </a:r>
          </a:p>
          <a:p>
            <a:r>
              <a:rPr lang="en-US" dirty="0" smtClean="0"/>
              <a:t>trans(</a:t>
            </a:r>
            <a:r>
              <a:rPr lang="en-US" dirty="0" err="1" smtClean="0"/>
              <a:t>i,j</a:t>
            </a:r>
            <a:r>
              <a:rPr lang="en-US" dirty="0" smtClean="0"/>
              <a:t>): </a:t>
            </a:r>
            <a:r>
              <a:rPr lang="el-GR" dirty="0" smtClean="0"/>
              <a:t>πιθανότητα μετάβασης στη κατάσταση </a:t>
            </a:r>
            <a:r>
              <a:rPr lang="en-US" dirty="0" smtClean="0"/>
              <a:t> j</a:t>
            </a:r>
            <a:r>
              <a:rPr lang="el-GR" dirty="0" smtClean="0"/>
              <a:t> απο τη </a:t>
            </a:r>
            <a:r>
              <a:rPr lang="en-US" dirty="0" smtClean="0"/>
              <a:t>I</a:t>
            </a:r>
          </a:p>
          <a:p>
            <a:r>
              <a:rPr lang="en-US" dirty="0" err="1" smtClean="0"/>
              <a:t>emis</a:t>
            </a:r>
            <a:r>
              <a:rPr lang="en-US" dirty="0" smtClean="0"/>
              <a:t>(</a:t>
            </a:r>
            <a:r>
              <a:rPr lang="en-US" dirty="0" err="1" smtClean="0"/>
              <a:t>k,l</a:t>
            </a:r>
            <a:r>
              <a:rPr lang="en-US" dirty="0" smtClean="0"/>
              <a:t>):</a:t>
            </a:r>
            <a:r>
              <a:rPr lang="en-US" dirty="0"/>
              <a:t> </a:t>
            </a:r>
            <a:r>
              <a:rPr lang="el-GR" dirty="0" smtClean="0"/>
              <a:t>πιθανότητα να προκύψει  η έξοδος </a:t>
            </a:r>
            <a:r>
              <a:rPr lang="en-US" dirty="0" smtClean="0"/>
              <a:t>l, </a:t>
            </a:r>
            <a:r>
              <a:rPr lang="el-GR" dirty="0" smtClean="0"/>
              <a:t>αν η κατάσταση είναι </a:t>
            </a:r>
            <a:r>
              <a:rPr lang="en-US" dirty="0" smtClean="0"/>
              <a:t>k.</a:t>
            </a:r>
            <a:endParaRPr lang="el-GR" dirty="0" smtClean="0"/>
          </a:p>
          <a:p>
            <a:r>
              <a:rPr lang="en-US" dirty="0" err="1"/>
              <a:t>hmmgenerate</a:t>
            </a:r>
            <a:r>
              <a:rPr lang="en-US" dirty="0"/>
              <a:t>(...,'</a:t>
            </a:r>
            <a:r>
              <a:rPr lang="en-US" dirty="0" err="1"/>
              <a:t>Symbols',SYMBOLS</a:t>
            </a:r>
            <a:r>
              <a:rPr lang="en-US" dirty="0"/>
              <a:t>)</a:t>
            </a:r>
            <a:br>
              <a:rPr lang="en-US" dirty="0"/>
            </a:br>
            <a:r>
              <a:rPr lang="en-US" dirty="0" err="1"/>
              <a:t>hmmgenerate</a:t>
            </a:r>
            <a:r>
              <a:rPr lang="en-US" dirty="0"/>
              <a:t>(...,'</a:t>
            </a:r>
            <a:r>
              <a:rPr lang="en-US" dirty="0" err="1"/>
              <a:t>Statenames</a:t>
            </a:r>
            <a:r>
              <a:rPr lang="en-US" dirty="0"/>
              <a:t>',STATENAMES</a:t>
            </a:r>
            <a:r>
              <a:rPr lang="en-US" dirty="0" smtClean="0"/>
              <a:t>)</a:t>
            </a:r>
          </a:p>
          <a:p>
            <a:r>
              <a:rPr lang="el-GR" dirty="0" smtClean="0"/>
              <a:t>Καθορίζουν τα αλφάβητα των καταστάσεων και εξόδων</a:t>
            </a:r>
            <a:endParaRPr lang="en-US" dirty="0"/>
          </a:p>
          <a:p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B9509-37F2-44D8-892D-77DB114E6977}" type="datetime1">
              <a:rPr lang="el-GR" smtClean="0"/>
              <a:t>3/3/2016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Ν. Καλουπτσίδης</a:t>
            </a: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2B113-2DFA-43FA-B946-C42AECD69D65}" type="slidenum">
              <a:rPr lang="el-GR" smtClean="0"/>
              <a:pPr/>
              <a:t>25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0946111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Εξομείωση κρυφών αλυσίδων </a:t>
            </a:r>
            <a:r>
              <a:rPr lang="en-US" dirty="0"/>
              <a:t>Markov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sz="2600" dirty="0" smtClean="0"/>
              <a:t>Παράδειγμα</a:t>
            </a:r>
          </a:p>
          <a:p>
            <a:r>
              <a:rPr lang="en-US" sz="2600" dirty="0"/>
              <a:t>trans = [0.95,0.05; </a:t>
            </a:r>
            <a:r>
              <a:rPr lang="en-US" sz="2600" dirty="0" smtClean="0"/>
              <a:t>0.10,0.90</a:t>
            </a:r>
            <a:r>
              <a:rPr lang="el-GR" sz="2600" dirty="0" smtClean="0"/>
              <a:t>]</a:t>
            </a:r>
            <a:r>
              <a:rPr lang="en-US" sz="2600" dirty="0" smtClean="0"/>
              <a:t>;</a:t>
            </a:r>
          </a:p>
          <a:p>
            <a:r>
              <a:rPr lang="en-US" sz="2600" dirty="0" err="1" smtClean="0"/>
              <a:t>emis</a:t>
            </a:r>
            <a:r>
              <a:rPr lang="en-US" sz="2600" dirty="0" smtClean="0"/>
              <a:t>=eye(2);</a:t>
            </a:r>
          </a:p>
          <a:p>
            <a:r>
              <a:rPr lang="en-US" sz="2600" dirty="0" smtClean="0"/>
              <a:t>[y, x] </a:t>
            </a:r>
            <a:r>
              <a:rPr lang="en-US" sz="2600" dirty="0"/>
              <a:t>= </a:t>
            </a:r>
            <a:r>
              <a:rPr lang="en-US" sz="2600" dirty="0" err="1"/>
              <a:t>hmmgenerate</a:t>
            </a:r>
            <a:r>
              <a:rPr lang="en-US" sz="2600" dirty="0"/>
              <a:t>(100,trans,emis</a:t>
            </a:r>
            <a:r>
              <a:rPr lang="en-US" sz="2600" dirty="0" smtClean="0"/>
              <a:t>);</a:t>
            </a:r>
          </a:p>
          <a:p>
            <a:r>
              <a:rPr lang="en-US" sz="2600" dirty="0" smtClean="0"/>
              <a:t> [y1,x1] </a:t>
            </a:r>
            <a:r>
              <a:rPr lang="en-US" sz="2600" dirty="0"/>
              <a:t>= </a:t>
            </a:r>
            <a:r>
              <a:rPr lang="en-US" sz="2600" dirty="0" err="1" smtClean="0"/>
              <a:t>hmmgenerate</a:t>
            </a:r>
            <a:r>
              <a:rPr lang="en-US" sz="2600" dirty="0" smtClean="0"/>
              <a:t>(100,trans,emis,... </a:t>
            </a:r>
            <a:r>
              <a:rPr lang="en-US" sz="2600" dirty="0"/>
              <a:t>'</a:t>
            </a:r>
            <a:r>
              <a:rPr lang="en-US" sz="2600" dirty="0" err="1"/>
              <a:t>Statenames</a:t>
            </a:r>
            <a:r>
              <a:rPr lang="en-US" sz="2600" dirty="0"/>
              <a:t>',{'</a:t>
            </a:r>
            <a:r>
              <a:rPr lang="en-US" sz="2600" dirty="0" err="1"/>
              <a:t>fair';'loaded</a:t>
            </a:r>
            <a:r>
              <a:rPr lang="en-US" sz="2600" dirty="0" smtClean="0"/>
              <a:t>'})</a:t>
            </a:r>
          </a:p>
          <a:p>
            <a:r>
              <a:rPr lang="en-US" sz="2600" dirty="0"/>
              <a:t>[</a:t>
            </a:r>
            <a:r>
              <a:rPr lang="en-US" sz="2600" dirty="0" err="1"/>
              <a:t>e,lam</a:t>
            </a:r>
            <a:r>
              <a:rPr lang="en-US" sz="2600" dirty="0"/>
              <a:t>]=</a:t>
            </a:r>
            <a:r>
              <a:rPr lang="en-US" sz="2600" dirty="0" err="1"/>
              <a:t>eig</a:t>
            </a:r>
            <a:r>
              <a:rPr lang="en-US" sz="2600" dirty="0"/>
              <a:t>(trans</a:t>
            </a:r>
            <a:r>
              <a:rPr lang="en-US" sz="2600" dirty="0" smtClean="0"/>
              <a:t>')</a:t>
            </a:r>
            <a:r>
              <a:rPr lang="el-GR" sz="2600" dirty="0" smtClean="0"/>
              <a:t> % ιδιοτιμές, ιδιοδιανύσματα</a:t>
            </a:r>
            <a:endParaRPr lang="en-US" sz="2600" dirty="0" smtClean="0"/>
          </a:p>
          <a:p>
            <a:r>
              <a:rPr lang="en-US" sz="2600" dirty="0" smtClean="0"/>
              <a:t>e=e/sum(e); % </a:t>
            </a:r>
            <a:r>
              <a:rPr lang="el-GR" sz="2600" dirty="0" smtClean="0"/>
              <a:t>στάσιμη διαδικασία</a:t>
            </a:r>
            <a:endParaRPr lang="en-US" sz="2600" dirty="0" smtClean="0"/>
          </a:p>
          <a:p>
            <a:r>
              <a:rPr lang="en-US" sz="2600" dirty="0"/>
              <a:t>[</a:t>
            </a:r>
            <a:r>
              <a:rPr lang="en-US" sz="2600" dirty="0" err="1"/>
              <a:t>counts,bin</a:t>
            </a:r>
            <a:r>
              <a:rPr lang="en-US" sz="2600" dirty="0"/>
              <a:t>]=</a:t>
            </a:r>
            <a:r>
              <a:rPr lang="en-US" sz="2600" dirty="0" err="1"/>
              <a:t>hist</a:t>
            </a:r>
            <a:r>
              <a:rPr lang="en-US" sz="2600" dirty="0"/>
              <a:t>(x</a:t>
            </a:r>
            <a:r>
              <a:rPr lang="en-US" sz="2600" dirty="0" smtClean="0"/>
              <a:t>);</a:t>
            </a:r>
          </a:p>
          <a:p>
            <a:r>
              <a:rPr lang="en-US" sz="2600" dirty="0" smtClean="0"/>
              <a:t>counts/100</a:t>
            </a:r>
          </a:p>
          <a:p>
            <a:endParaRPr lang="el-GR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192" y="4221088"/>
            <a:ext cx="2785658" cy="208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1DBB1-AC67-4509-8432-5CE5695118D8}" type="datetime1">
              <a:rPr lang="el-GR" smtClean="0"/>
              <a:t>3/3/2016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Ν. Καλουπτσίδης</a:t>
            </a: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2B113-2DFA-43FA-B946-C42AECD69D65}" type="slidenum">
              <a:rPr lang="el-GR" smtClean="0"/>
              <a:pPr/>
              <a:t>26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1473374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Αλυσίδες </a:t>
            </a:r>
            <a:r>
              <a:rPr lang="en-US" dirty="0"/>
              <a:t>Markov </a:t>
            </a:r>
            <a:r>
              <a:rPr lang="el-GR" dirty="0"/>
              <a:t>και ανισότητα επεξεργασίας δεδομένων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l-GR" dirty="0"/>
              <a:t>Συνέπειες</a:t>
            </a:r>
            <a:endParaRPr lang="en-US" dirty="0"/>
          </a:p>
          <a:p>
            <a:r>
              <a:rPr lang="el-GR" dirty="0"/>
              <a:t>Ισχύει </a:t>
            </a:r>
            <a:r>
              <a:rPr lang="en-US" i="1" dirty="0"/>
              <a:t>X </a:t>
            </a:r>
            <a:r>
              <a:rPr lang="en-US" dirty="0"/>
              <a:t>→ </a:t>
            </a:r>
            <a:r>
              <a:rPr lang="en-US" i="1" dirty="0"/>
              <a:t>Y </a:t>
            </a:r>
            <a:r>
              <a:rPr lang="en-US" dirty="0"/>
              <a:t>→ </a:t>
            </a:r>
            <a:r>
              <a:rPr lang="en-US" i="1" dirty="0"/>
              <a:t>Z </a:t>
            </a:r>
            <a:r>
              <a:rPr lang="el-GR" dirty="0"/>
              <a:t>αν Χ και Ζ ανεξάρτητες δοθείσας της Χ</a:t>
            </a:r>
            <a:r>
              <a:rPr lang="el-GR" dirty="0" smtClean="0"/>
              <a:t>:</a:t>
            </a:r>
          </a:p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endParaRPr lang="el-GR" dirty="0" smtClean="0"/>
          </a:p>
          <a:p>
            <a:endParaRPr lang="el-GR" dirty="0" smtClean="0"/>
          </a:p>
          <a:p>
            <a:pPr marL="0" indent="0">
              <a:buNone/>
            </a:pPr>
            <a:endParaRPr lang="el-GR" dirty="0" smtClean="0"/>
          </a:p>
          <a:p>
            <a:r>
              <a:rPr lang="el-GR" dirty="0" smtClean="0"/>
              <a:t>Η </a:t>
            </a:r>
            <a:r>
              <a:rPr lang="el-GR" dirty="0"/>
              <a:t>σχέση </a:t>
            </a:r>
            <a:r>
              <a:rPr lang="el-GR" i="1" dirty="0"/>
              <a:t> </a:t>
            </a:r>
            <a:r>
              <a:rPr lang="en-US" i="1" dirty="0"/>
              <a:t>X </a:t>
            </a:r>
            <a:r>
              <a:rPr lang="en-US" dirty="0"/>
              <a:t>→ </a:t>
            </a:r>
            <a:r>
              <a:rPr lang="en-US" i="1" dirty="0"/>
              <a:t>Y </a:t>
            </a:r>
            <a:r>
              <a:rPr lang="en-US" dirty="0"/>
              <a:t>→ </a:t>
            </a:r>
            <a:r>
              <a:rPr lang="en-US" i="1" dirty="0"/>
              <a:t>Z </a:t>
            </a:r>
            <a:r>
              <a:rPr lang="el-GR" dirty="0"/>
              <a:t>συνεπάγεται </a:t>
            </a:r>
            <a:r>
              <a:rPr lang="en-US" i="1" dirty="0"/>
              <a:t>Z </a:t>
            </a:r>
            <a:r>
              <a:rPr lang="en-US" dirty="0"/>
              <a:t>→ </a:t>
            </a:r>
            <a:r>
              <a:rPr lang="en-US" i="1" dirty="0"/>
              <a:t>Y </a:t>
            </a:r>
            <a:r>
              <a:rPr lang="en-US" dirty="0"/>
              <a:t>→ </a:t>
            </a:r>
            <a:r>
              <a:rPr lang="en-US" i="1" dirty="0"/>
              <a:t>X</a:t>
            </a:r>
            <a:r>
              <a:rPr lang="en-US" dirty="0"/>
              <a:t>. </a:t>
            </a:r>
          </a:p>
          <a:p>
            <a:r>
              <a:rPr lang="el-GR" dirty="0"/>
              <a:t>Αν </a:t>
            </a:r>
            <a:r>
              <a:rPr lang="en-US" i="1" dirty="0"/>
              <a:t>Z </a:t>
            </a:r>
            <a:r>
              <a:rPr lang="el-GR" dirty="0"/>
              <a:t>= </a:t>
            </a:r>
            <a:r>
              <a:rPr lang="en-US" i="1" dirty="0"/>
              <a:t>f</a:t>
            </a:r>
            <a:r>
              <a:rPr lang="el-GR" i="1" dirty="0"/>
              <a:t> (</a:t>
            </a:r>
            <a:r>
              <a:rPr lang="en-US" i="1" dirty="0"/>
              <a:t>Y</a:t>
            </a:r>
            <a:r>
              <a:rPr lang="el-GR" i="1" dirty="0"/>
              <a:t>)</a:t>
            </a:r>
            <a:r>
              <a:rPr lang="el-GR" dirty="0"/>
              <a:t>, τότε  </a:t>
            </a:r>
            <a:r>
              <a:rPr lang="en-US" i="1" dirty="0"/>
              <a:t>X </a:t>
            </a:r>
            <a:r>
              <a:rPr lang="en-US" dirty="0"/>
              <a:t>→ </a:t>
            </a:r>
            <a:r>
              <a:rPr lang="en-US" i="1" dirty="0"/>
              <a:t>Y </a:t>
            </a:r>
            <a:r>
              <a:rPr lang="en-US" dirty="0"/>
              <a:t>→ </a:t>
            </a:r>
            <a:r>
              <a:rPr lang="en-US" i="1" dirty="0"/>
              <a:t>Z</a:t>
            </a:r>
            <a:r>
              <a:rPr lang="el-GR" dirty="0"/>
              <a:t>.</a:t>
            </a:r>
            <a:endParaRPr lang="en-US" dirty="0"/>
          </a:p>
          <a:p>
            <a:r>
              <a:rPr lang="el-GR" dirty="0"/>
              <a:t>Το επόμενο θεώρημα βεβαιώνει οτι η πληροφορία που μεταφέρει η  </a:t>
            </a:r>
            <a:r>
              <a:rPr lang="en-US" i="1" dirty="0"/>
              <a:t>Y </a:t>
            </a:r>
            <a:r>
              <a:rPr lang="el-GR" dirty="0"/>
              <a:t>για τη </a:t>
            </a:r>
            <a:r>
              <a:rPr lang="en-US" i="1" dirty="0"/>
              <a:t>X</a:t>
            </a:r>
            <a:r>
              <a:rPr lang="en-US" dirty="0"/>
              <a:t> </a:t>
            </a:r>
            <a:r>
              <a:rPr lang="el-GR" dirty="0"/>
              <a:t>δεν μπορεί να αυξηθεί με επεξεργασία της  </a:t>
            </a:r>
            <a:r>
              <a:rPr lang="en-US" i="1" dirty="0"/>
              <a:t>Y</a:t>
            </a:r>
            <a:r>
              <a:rPr lang="el-GR" dirty="0"/>
              <a:t>, ντιτερμινιστική ή τυχαία.</a:t>
            </a:r>
            <a:endParaRPr lang="en-US" dirty="0"/>
          </a:p>
          <a:p>
            <a:endParaRPr lang="en-US" dirty="0"/>
          </a:p>
        </p:txBody>
      </p:sp>
      <p:pic>
        <p:nvPicPr>
          <p:cNvPr id="4" name="Picture 3"/>
          <p:cNvPicPr/>
          <p:nvPr/>
        </p:nvPicPr>
        <p:blipFill>
          <a:blip r:embed="rId2"/>
          <a:stretch>
            <a:fillRect/>
          </a:stretch>
        </p:blipFill>
        <p:spPr>
          <a:xfrm>
            <a:off x="1475656" y="2708920"/>
            <a:ext cx="6035040" cy="914400"/>
          </a:xfrm>
          <a:prstGeom prst="rect">
            <a:avLst/>
          </a:prstGeom>
        </p:spPr>
      </p:pic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1F314-E960-4F29-BB93-F200080EA470}" type="datetime1">
              <a:rPr lang="el-GR" smtClean="0"/>
              <a:t>3/3/2016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Ν. Καλουπτσίδης</a:t>
            </a:r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2B113-2DFA-43FA-B946-C42AECD69D65}" type="slidenum">
              <a:rPr lang="el-GR" smtClean="0"/>
              <a:pPr/>
              <a:t>27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2719526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Αλυσίδες </a:t>
            </a:r>
            <a:r>
              <a:rPr lang="en-US" dirty="0"/>
              <a:t>Markov </a:t>
            </a:r>
            <a:r>
              <a:rPr lang="el-GR" dirty="0"/>
              <a:t>και ανισότητα επεξεργασίας δεδομένων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b="1" dirty="0"/>
              <a:t>Θεώρημα (Ανισότητα επεξεργασίας δεδομένων</a:t>
            </a:r>
            <a:r>
              <a:rPr lang="el-GR" b="1" dirty="0" smtClean="0"/>
              <a:t>)</a:t>
            </a:r>
            <a:r>
              <a:rPr lang="el-GR" dirty="0"/>
              <a:t> </a:t>
            </a:r>
            <a:endParaRPr lang="en-US" dirty="0"/>
          </a:p>
          <a:p>
            <a:r>
              <a:rPr lang="el-GR" i="1" dirty="0"/>
              <a:t>Αν </a:t>
            </a:r>
            <a:r>
              <a:rPr lang="en-US" i="1" dirty="0"/>
              <a:t>X </a:t>
            </a:r>
            <a:r>
              <a:rPr lang="en-US" dirty="0"/>
              <a:t>→ </a:t>
            </a:r>
            <a:r>
              <a:rPr lang="en-US" i="1" dirty="0"/>
              <a:t>Y </a:t>
            </a:r>
            <a:r>
              <a:rPr lang="en-US" dirty="0"/>
              <a:t>→ </a:t>
            </a:r>
            <a:r>
              <a:rPr lang="en-US" i="1" dirty="0"/>
              <a:t>Z, </a:t>
            </a:r>
            <a:r>
              <a:rPr lang="el-GR" i="1" dirty="0"/>
              <a:t>τότε </a:t>
            </a:r>
            <a:r>
              <a:rPr lang="en-US" i="1" dirty="0"/>
              <a:t>I (X</a:t>
            </a:r>
            <a:r>
              <a:rPr lang="en-US" dirty="0"/>
              <a:t>; </a:t>
            </a:r>
            <a:r>
              <a:rPr lang="en-US" i="1" dirty="0"/>
              <a:t>Y) </a:t>
            </a:r>
            <a:r>
              <a:rPr lang="en-US" dirty="0"/>
              <a:t>≥ </a:t>
            </a:r>
            <a:r>
              <a:rPr lang="en-US" i="1" dirty="0"/>
              <a:t>I (X</a:t>
            </a:r>
            <a:r>
              <a:rPr lang="en-US" dirty="0"/>
              <a:t>; </a:t>
            </a:r>
            <a:r>
              <a:rPr lang="en-US" i="1" dirty="0"/>
              <a:t>Z</a:t>
            </a:r>
            <a:r>
              <a:rPr lang="en-US" i="1" dirty="0" smtClean="0"/>
              <a:t>).</a:t>
            </a:r>
            <a:r>
              <a:rPr lang="en-US" b="1" dirty="0"/>
              <a:t> </a:t>
            </a:r>
            <a:endParaRPr lang="en-US" dirty="0"/>
          </a:p>
          <a:p>
            <a:pPr marL="0" indent="0">
              <a:buNone/>
            </a:pPr>
            <a:r>
              <a:rPr lang="el-GR" b="1" dirty="0"/>
              <a:t>Απόδειξη</a:t>
            </a:r>
            <a:endParaRPr lang="en-US" dirty="0"/>
          </a:p>
          <a:p>
            <a:r>
              <a:rPr lang="el-GR" dirty="0"/>
              <a:t>Απο το κανόνα αλυσίδας προκύπτει</a:t>
            </a:r>
            <a:endParaRPr lang="en-US" dirty="0"/>
          </a:p>
          <a:p>
            <a:endParaRPr lang="en-US" dirty="0"/>
          </a:p>
        </p:txBody>
      </p:sp>
      <p:pic>
        <p:nvPicPr>
          <p:cNvPr id="4" name="Pictur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11680" y="4581128"/>
            <a:ext cx="512064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06176-8E0A-466C-BB64-89F342F3576F}" type="datetime1">
              <a:rPr lang="el-GR" smtClean="0"/>
              <a:t>3/3/2016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Ν. Καλουπτσίδης</a:t>
            </a:r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2B113-2DFA-43FA-B946-C42AECD69D65}" type="slidenum">
              <a:rPr lang="el-GR" smtClean="0"/>
              <a:pPr/>
              <a:t>28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8493196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Αλυσίδες </a:t>
            </a:r>
            <a:r>
              <a:rPr lang="en-US" dirty="0"/>
              <a:t>Markov </a:t>
            </a:r>
            <a:r>
              <a:rPr lang="el-GR" dirty="0"/>
              <a:t>και ανισότητα επεξεργασίας δεδομένων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l-GR" dirty="0"/>
              <a:t>Αλλά </a:t>
            </a:r>
            <a:r>
              <a:rPr lang="en-US" i="1" dirty="0"/>
              <a:t>I</a:t>
            </a:r>
            <a:r>
              <a:rPr lang="el-GR" i="1" dirty="0"/>
              <a:t> (</a:t>
            </a:r>
            <a:r>
              <a:rPr lang="en-US" i="1" dirty="0"/>
              <a:t>X</a:t>
            </a:r>
            <a:r>
              <a:rPr lang="el-GR" dirty="0"/>
              <a:t>;</a:t>
            </a:r>
            <a:r>
              <a:rPr lang="en-US" i="1" dirty="0"/>
              <a:t>Z</a:t>
            </a:r>
            <a:r>
              <a:rPr lang="el-GR" dirty="0"/>
              <a:t>|</a:t>
            </a:r>
            <a:r>
              <a:rPr lang="en-US" i="1" dirty="0"/>
              <a:t>Y</a:t>
            </a:r>
            <a:r>
              <a:rPr lang="el-GR" i="1" dirty="0"/>
              <a:t>) </a:t>
            </a:r>
            <a:r>
              <a:rPr lang="el-GR" dirty="0"/>
              <a:t>= 0 επειδή </a:t>
            </a:r>
            <a:r>
              <a:rPr lang="en-US" i="1" dirty="0"/>
              <a:t>X </a:t>
            </a:r>
            <a:r>
              <a:rPr lang="en-US" dirty="0"/>
              <a:t>→ </a:t>
            </a:r>
            <a:r>
              <a:rPr lang="en-US" i="1" dirty="0"/>
              <a:t>Y </a:t>
            </a:r>
            <a:r>
              <a:rPr lang="en-US" dirty="0"/>
              <a:t>→ </a:t>
            </a:r>
            <a:r>
              <a:rPr lang="en-US" i="1" dirty="0"/>
              <a:t>Z</a:t>
            </a:r>
            <a:r>
              <a:rPr lang="el-GR" dirty="0"/>
              <a:t> και συνεπώς Χ, Ζ ανεξάρτητες δοθείσας της Υ. Επειδή </a:t>
            </a:r>
            <a:r>
              <a:rPr lang="en-US" i="1" dirty="0"/>
              <a:t>I</a:t>
            </a:r>
            <a:r>
              <a:rPr lang="el-GR" i="1" dirty="0"/>
              <a:t> (</a:t>
            </a:r>
            <a:r>
              <a:rPr lang="en-US" i="1" dirty="0"/>
              <a:t>X</a:t>
            </a:r>
            <a:r>
              <a:rPr lang="el-GR" dirty="0"/>
              <a:t>; </a:t>
            </a:r>
            <a:r>
              <a:rPr lang="en-US" i="1" dirty="0"/>
              <a:t>Y</a:t>
            </a:r>
            <a:r>
              <a:rPr lang="el-GR" dirty="0"/>
              <a:t>|</a:t>
            </a:r>
            <a:r>
              <a:rPr lang="en-US" i="1" dirty="0"/>
              <a:t>Z</a:t>
            </a:r>
            <a:r>
              <a:rPr lang="el-GR" i="1" dirty="0"/>
              <a:t>) </a:t>
            </a:r>
            <a:r>
              <a:rPr lang="en-US" dirty="0"/>
              <a:t>≥ </a:t>
            </a:r>
            <a:r>
              <a:rPr lang="el-GR" dirty="0"/>
              <a:t>0, </a:t>
            </a:r>
            <a:r>
              <a:rPr lang="el-GR" dirty="0" smtClean="0"/>
              <a:t>έχουμε το ζητούμενο.</a:t>
            </a:r>
          </a:p>
          <a:p>
            <a:r>
              <a:rPr lang="el-GR" dirty="0"/>
              <a:t>Η ανισότητα γίνεται ισότητα όταν </a:t>
            </a:r>
            <a:r>
              <a:rPr lang="en-US" i="1" dirty="0"/>
              <a:t>I</a:t>
            </a:r>
            <a:r>
              <a:rPr lang="el-GR" i="1" dirty="0"/>
              <a:t> (</a:t>
            </a:r>
            <a:r>
              <a:rPr lang="en-US" i="1" dirty="0"/>
              <a:t>X</a:t>
            </a:r>
            <a:r>
              <a:rPr lang="el-GR" dirty="0"/>
              <a:t>; </a:t>
            </a:r>
            <a:r>
              <a:rPr lang="en-US" i="1" dirty="0"/>
              <a:t>Y</a:t>
            </a:r>
            <a:r>
              <a:rPr lang="el-GR" dirty="0"/>
              <a:t>|</a:t>
            </a:r>
            <a:r>
              <a:rPr lang="en-US" i="1" dirty="0"/>
              <a:t>Z</a:t>
            </a:r>
            <a:r>
              <a:rPr lang="el-GR" i="1" dirty="0"/>
              <a:t>) </a:t>
            </a:r>
            <a:r>
              <a:rPr lang="el-GR" dirty="0"/>
              <a:t>= 0, δηλαδή  </a:t>
            </a:r>
            <a:r>
              <a:rPr lang="en-US" i="1" dirty="0"/>
              <a:t>X </a:t>
            </a:r>
            <a:r>
              <a:rPr lang="en-US" dirty="0"/>
              <a:t>→ </a:t>
            </a:r>
            <a:r>
              <a:rPr lang="en-US" i="1" dirty="0"/>
              <a:t>Z </a:t>
            </a:r>
            <a:r>
              <a:rPr lang="en-US" dirty="0"/>
              <a:t>→ </a:t>
            </a:r>
            <a:r>
              <a:rPr lang="en-US" i="1" dirty="0"/>
              <a:t>Y </a:t>
            </a:r>
            <a:r>
              <a:rPr lang="el-GR" dirty="0"/>
              <a:t>. Ομοίως αποδεικνύεται </a:t>
            </a:r>
            <a:r>
              <a:rPr lang="en-US" i="1" dirty="0" smtClean="0"/>
              <a:t>I</a:t>
            </a:r>
            <a:r>
              <a:rPr lang="el-GR" i="1" dirty="0" smtClean="0"/>
              <a:t> </a:t>
            </a:r>
            <a:r>
              <a:rPr lang="el-GR" i="1" dirty="0"/>
              <a:t>(</a:t>
            </a:r>
            <a:r>
              <a:rPr lang="en-US" i="1" dirty="0"/>
              <a:t>Y</a:t>
            </a:r>
            <a:r>
              <a:rPr lang="el-GR" dirty="0"/>
              <a:t>; </a:t>
            </a:r>
            <a:r>
              <a:rPr lang="en-US" i="1" dirty="0"/>
              <a:t>Z</a:t>
            </a:r>
            <a:r>
              <a:rPr lang="el-GR" i="1" dirty="0"/>
              <a:t>) </a:t>
            </a:r>
            <a:r>
              <a:rPr lang="en-US" dirty="0"/>
              <a:t>≥ </a:t>
            </a:r>
            <a:r>
              <a:rPr lang="en-US" i="1" dirty="0"/>
              <a:t>I</a:t>
            </a:r>
            <a:r>
              <a:rPr lang="el-GR" i="1" dirty="0"/>
              <a:t> (</a:t>
            </a:r>
            <a:r>
              <a:rPr lang="en-US" i="1" dirty="0"/>
              <a:t>X</a:t>
            </a:r>
            <a:r>
              <a:rPr lang="el-GR" dirty="0"/>
              <a:t>; </a:t>
            </a:r>
            <a:r>
              <a:rPr lang="en-US" i="1" dirty="0"/>
              <a:t>Z</a:t>
            </a:r>
            <a:r>
              <a:rPr lang="el-GR" i="1" dirty="0" smtClean="0"/>
              <a:t>)</a:t>
            </a:r>
            <a:r>
              <a:rPr lang="el-GR" dirty="0" smtClean="0"/>
              <a:t>.</a:t>
            </a:r>
            <a:endParaRPr lang="en-US" dirty="0"/>
          </a:p>
          <a:p>
            <a:r>
              <a:rPr lang="el-GR" b="1" dirty="0"/>
              <a:t>Πόρισμα</a:t>
            </a:r>
            <a:r>
              <a:rPr lang="el-GR" dirty="0"/>
              <a:t> </a:t>
            </a:r>
            <a:endParaRPr lang="en-US" dirty="0"/>
          </a:p>
          <a:p>
            <a:r>
              <a:rPr lang="el-GR" dirty="0"/>
              <a:t>Αν </a:t>
            </a:r>
            <a:r>
              <a:rPr lang="en-US" i="1" dirty="0"/>
              <a:t>Z </a:t>
            </a:r>
            <a:r>
              <a:rPr lang="en-US" dirty="0"/>
              <a:t>= </a:t>
            </a:r>
            <a:r>
              <a:rPr lang="en-US" i="1" dirty="0"/>
              <a:t>g(Y), </a:t>
            </a:r>
            <a:r>
              <a:rPr lang="el-GR" dirty="0"/>
              <a:t>τότε</a:t>
            </a:r>
            <a:r>
              <a:rPr lang="el-GR" i="1" dirty="0"/>
              <a:t> </a:t>
            </a:r>
            <a:r>
              <a:rPr lang="en-US" i="1" dirty="0"/>
              <a:t>I (X</a:t>
            </a:r>
            <a:r>
              <a:rPr lang="en-US" dirty="0"/>
              <a:t>; </a:t>
            </a:r>
            <a:r>
              <a:rPr lang="en-US" i="1" dirty="0"/>
              <a:t>Y) </a:t>
            </a:r>
            <a:r>
              <a:rPr lang="en-US" dirty="0"/>
              <a:t>≥ </a:t>
            </a:r>
            <a:r>
              <a:rPr lang="en-US" i="1" dirty="0"/>
              <a:t>I (X</a:t>
            </a:r>
            <a:r>
              <a:rPr lang="en-US" dirty="0"/>
              <a:t>; </a:t>
            </a:r>
            <a:r>
              <a:rPr lang="en-US" i="1" dirty="0"/>
              <a:t>g(Y</a:t>
            </a:r>
            <a:r>
              <a:rPr lang="en-US" i="1" dirty="0" smtClean="0"/>
              <a:t>)).</a:t>
            </a:r>
            <a:endParaRPr lang="el-GR" i="1" dirty="0" smtClean="0"/>
          </a:p>
          <a:p>
            <a:r>
              <a:rPr lang="el-GR" b="1" dirty="0"/>
              <a:t>Πόρισμα</a:t>
            </a:r>
            <a:endParaRPr lang="en-US" dirty="0"/>
          </a:p>
          <a:p>
            <a:r>
              <a:rPr lang="el-GR" dirty="0"/>
              <a:t>Αν </a:t>
            </a:r>
            <a:r>
              <a:rPr lang="en-US" i="1" dirty="0"/>
              <a:t>X </a:t>
            </a:r>
            <a:r>
              <a:rPr lang="en-US" dirty="0"/>
              <a:t>→ </a:t>
            </a:r>
            <a:r>
              <a:rPr lang="en-US" i="1" dirty="0"/>
              <a:t>Y </a:t>
            </a:r>
            <a:r>
              <a:rPr lang="en-US" dirty="0"/>
              <a:t>→ </a:t>
            </a:r>
            <a:r>
              <a:rPr lang="en-US" i="1" dirty="0"/>
              <a:t>Z, </a:t>
            </a:r>
            <a:r>
              <a:rPr lang="el-GR" i="1" dirty="0"/>
              <a:t>τότε </a:t>
            </a:r>
            <a:r>
              <a:rPr lang="en-US" i="1" dirty="0"/>
              <a:t>I (X</a:t>
            </a:r>
            <a:r>
              <a:rPr lang="en-US" dirty="0"/>
              <a:t>; </a:t>
            </a:r>
            <a:r>
              <a:rPr lang="en-US" i="1" dirty="0"/>
              <a:t>Y</a:t>
            </a:r>
            <a:r>
              <a:rPr lang="en-US" dirty="0"/>
              <a:t>|</a:t>
            </a:r>
            <a:r>
              <a:rPr lang="en-US" i="1" dirty="0"/>
              <a:t>Z) </a:t>
            </a:r>
            <a:r>
              <a:rPr lang="en-US" dirty="0"/>
              <a:t>≤ </a:t>
            </a:r>
            <a:r>
              <a:rPr lang="en-US" i="1" dirty="0"/>
              <a:t>I (X</a:t>
            </a:r>
            <a:r>
              <a:rPr lang="en-US" dirty="0"/>
              <a:t>; </a:t>
            </a:r>
            <a:r>
              <a:rPr lang="en-US" i="1" dirty="0"/>
              <a:t>Y</a:t>
            </a:r>
            <a:r>
              <a:rPr lang="en-US" i="1" dirty="0" smtClean="0"/>
              <a:t>).</a:t>
            </a:r>
            <a:r>
              <a:rPr lang="en-US" dirty="0"/>
              <a:t> </a:t>
            </a:r>
          </a:p>
          <a:p>
            <a:r>
              <a:rPr lang="el-GR" dirty="0"/>
              <a:t>Πράγματι, </a:t>
            </a:r>
            <a:r>
              <a:rPr lang="en-US" i="1" dirty="0"/>
              <a:t>I</a:t>
            </a:r>
            <a:r>
              <a:rPr lang="el-GR" i="1" dirty="0"/>
              <a:t> (</a:t>
            </a:r>
            <a:r>
              <a:rPr lang="en-US" i="1" dirty="0"/>
              <a:t>X</a:t>
            </a:r>
            <a:r>
              <a:rPr lang="el-GR" dirty="0"/>
              <a:t>;</a:t>
            </a:r>
            <a:r>
              <a:rPr lang="en-US" i="1" dirty="0"/>
              <a:t>Z</a:t>
            </a:r>
            <a:r>
              <a:rPr lang="el-GR" dirty="0"/>
              <a:t>|</a:t>
            </a:r>
            <a:r>
              <a:rPr lang="en-US" i="1" dirty="0"/>
              <a:t>Y</a:t>
            </a:r>
            <a:r>
              <a:rPr lang="el-GR" i="1" dirty="0"/>
              <a:t>) </a:t>
            </a:r>
            <a:r>
              <a:rPr lang="el-GR" dirty="0"/>
              <a:t>= 0 και </a:t>
            </a:r>
            <a:r>
              <a:rPr lang="en-US" i="1" dirty="0"/>
              <a:t>I</a:t>
            </a:r>
            <a:r>
              <a:rPr lang="el-GR" i="1" dirty="0"/>
              <a:t> (</a:t>
            </a:r>
            <a:r>
              <a:rPr lang="en-US" i="1" dirty="0"/>
              <a:t>X</a:t>
            </a:r>
            <a:r>
              <a:rPr lang="el-GR" dirty="0"/>
              <a:t>; </a:t>
            </a:r>
            <a:r>
              <a:rPr lang="en-US" i="1" dirty="0"/>
              <a:t>Z</a:t>
            </a:r>
            <a:r>
              <a:rPr lang="el-GR" i="1" dirty="0"/>
              <a:t>) </a:t>
            </a:r>
            <a:r>
              <a:rPr lang="en-US" dirty="0"/>
              <a:t>≥ </a:t>
            </a:r>
            <a:r>
              <a:rPr lang="el-GR" dirty="0"/>
              <a:t>0.</a:t>
            </a:r>
            <a:endParaRPr lang="en-US" dirty="0"/>
          </a:p>
          <a:p>
            <a:r>
              <a:rPr lang="el-GR" dirty="0"/>
              <a:t>Αρα η εξάρτηση  των  </a:t>
            </a:r>
            <a:r>
              <a:rPr lang="en-US" i="1" dirty="0"/>
              <a:t>X </a:t>
            </a:r>
            <a:r>
              <a:rPr lang="en-US" dirty="0"/>
              <a:t>and </a:t>
            </a:r>
            <a:r>
              <a:rPr lang="en-US" i="1" dirty="0"/>
              <a:t>Y </a:t>
            </a:r>
            <a:r>
              <a:rPr lang="el-GR" dirty="0"/>
              <a:t>μειώνεται με τη παρατήρηση </a:t>
            </a:r>
            <a:endParaRPr lang="en-US" dirty="0"/>
          </a:p>
          <a:p>
            <a:r>
              <a:rPr lang="el-GR" dirty="0"/>
              <a:t>της </a:t>
            </a:r>
            <a:r>
              <a:rPr lang="en-US" i="1" dirty="0"/>
              <a:t>Z</a:t>
            </a:r>
            <a:r>
              <a:rPr lang="el-GR" dirty="0"/>
              <a:t> υπο τη προυπόθεση  της αλυσίδας </a:t>
            </a:r>
            <a:r>
              <a:rPr lang="en-US" i="1" dirty="0"/>
              <a:t>X </a:t>
            </a:r>
            <a:r>
              <a:rPr lang="en-US" dirty="0"/>
              <a:t>→ </a:t>
            </a:r>
            <a:r>
              <a:rPr lang="en-US" i="1" dirty="0"/>
              <a:t>Y </a:t>
            </a:r>
            <a:r>
              <a:rPr lang="en-US" dirty="0"/>
              <a:t>→ </a:t>
            </a:r>
            <a:r>
              <a:rPr lang="en-US" i="1" dirty="0"/>
              <a:t>Z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23C11-6C9F-4458-BF11-84B19670D347}" type="datetime1">
              <a:rPr lang="el-GR" smtClean="0"/>
              <a:t>3/3/2016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Ν. Καλουπτσίδης</a:t>
            </a: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2B113-2DFA-43FA-B946-C42AECD69D65}" type="slidenum">
              <a:rPr lang="el-GR" smtClean="0"/>
              <a:pPr/>
              <a:t>29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758195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Εντροπία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l-GR" dirty="0" smtClean="0"/>
              <a:t>Παράδειγμα</a:t>
            </a:r>
            <a:r>
              <a:rPr lang="en-US" dirty="0" smtClean="0"/>
              <a:t>:</a:t>
            </a:r>
            <a:r>
              <a:rPr lang="el-GR" dirty="0" smtClean="0"/>
              <a:t> Δυαδική πηγή</a:t>
            </a:r>
            <a:endParaRPr lang="en-US" dirty="0" smtClean="0"/>
          </a:p>
          <a:p>
            <a:endParaRPr lang="en-US" dirty="0" smtClean="0"/>
          </a:p>
          <a:p>
            <a:r>
              <a:rPr lang="el-GR" dirty="0" smtClean="0"/>
              <a:t>Εντροπία</a:t>
            </a:r>
          </a:p>
          <a:p>
            <a:pPr marL="0" indent="0">
              <a:buNone/>
            </a:pPr>
            <a:endParaRPr lang="el-GR" dirty="0" smtClean="0"/>
          </a:p>
          <a:p>
            <a:pPr marL="0" indent="0">
              <a:buNone/>
            </a:pPr>
            <a:endParaRPr lang="el-GR" dirty="0" smtClean="0"/>
          </a:p>
          <a:p>
            <a:endParaRPr lang="en-US" dirty="0" smtClean="0"/>
          </a:p>
          <a:p>
            <a:r>
              <a:rPr lang="en-US" dirty="0" smtClean="0"/>
              <a:t>p=0.0001:0.00001</a:t>
            </a:r>
            <a:r>
              <a:rPr lang="en-US" dirty="0"/>
              <a:t>:.9999</a:t>
            </a:r>
            <a:r>
              <a:rPr lang="en-US" dirty="0" smtClean="0"/>
              <a:t>; </a:t>
            </a:r>
          </a:p>
          <a:p>
            <a:r>
              <a:rPr lang="en-US" dirty="0" smtClean="0"/>
              <a:t>% </a:t>
            </a:r>
            <a:r>
              <a:rPr lang="el-GR" dirty="0" smtClean="0"/>
              <a:t>εναλλακτικά </a:t>
            </a:r>
            <a:r>
              <a:rPr lang="en-US" dirty="0" smtClean="0"/>
              <a:t>p=</a:t>
            </a:r>
            <a:r>
              <a:rPr lang="en-US" dirty="0" err="1" smtClean="0"/>
              <a:t>linspace</a:t>
            </a:r>
            <a:r>
              <a:rPr lang="en-US" dirty="0" smtClean="0"/>
              <a:t>(eps,1-eps,1000);</a:t>
            </a:r>
            <a:endParaRPr lang="el-GR" dirty="0"/>
          </a:p>
          <a:p>
            <a:r>
              <a:rPr lang="en-US" dirty="0" err="1" smtClean="0"/>
              <a:t>binent</a:t>
            </a:r>
            <a:r>
              <a:rPr lang="en-US" dirty="0"/>
              <a:t>=-p.*log2(p)-(1-p).*log2(1-p);</a:t>
            </a:r>
          </a:p>
          <a:p>
            <a:r>
              <a:rPr lang="en-US" dirty="0"/>
              <a:t>plot(</a:t>
            </a:r>
            <a:r>
              <a:rPr lang="en-US" dirty="0" err="1"/>
              <a:t>p,binent</a:t>
            </a:r>
            <a:r>
              <a:rPr lang="en-US" dirty="0"/>
              <a:t>)</a:t>
            </a:r>
          </a:p>
          <a:p>
            <a:r>
              <a:rPr lang="en-US" dirty="0" err="1"/>
              <a:t>xlabel</a:t>
            </a:r>
            <a:r>
              <a:rPr lang="en-US" dirty="0"/>
              <a:t>('p = 0:1')</a:t>
            </a:r>
          </a:p>
          <a:p>
            <a:r>
              <a:rPr lang="en-US" dirty="0" err="1"/>
              <a:t>ylabel</a:t>
            </a:r>
            <a:r>
              <a:rPr lang="en-US" dirty="0"/>
              <a:t>('Binary entropy')</a:t>
            </a:r>
          </a:p>
          <a:p>
            <a:r>
              <a:rPr lang="en-US" dirty="0"/>
              <a:t>title('Plot of the Binary entropy Function','FontSize',12)</a:t>
            </a:r>
          </a:p>
          <a:p>
            <a:endParaRPr lang="el-GR" dirty="0" smtClean="0"/>
          </a:p>
          <a:p>
            <a:endParaRPr lang="el-GR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l-GR" dirty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2420888"/>
            <a:ext cx="3473450" cy="539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220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2982117"/>
            <a:ext cx="4464050" cy="40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221" name="Picture 5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3397064"/>
            <a:ext cx="2474625" cy="18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19793-2604-4976-9C0A-B947FB79A89C}" type="datetime1">
              <a:rPr lang="el-GR" smtClean="0"/>
              <a:t>3/3/2016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Ν. Καλουπτσίδης</a:t>
            </a: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2B113-2DFA-43FA-B946-C42AECD69D65}" type="slidenum">
              <a:rPr lang="el-GR" smtClean="0"/>
              <a:pPr/>
              <a:t>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544943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Υπολογισμός εντροπίας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function H=entropy(p)</a:t>
            </a:r>
          </a:p>
          <a:p>
            <a:r>
              <a:rPr lang="en-US" dirty="0"/>
              <a:t>a=find(p);</a:t>
            </a:r>
          </a:p>
          <a:p>
            <a:r>
              <a:rPr lang="en-US" dirty="0"/>
              <a:t>p=p(a);</a:t>
            </a:r>
          </a:p>
          <a:p>
            <a:r>
              <a:rPr lang="en-US" dirty="0"/>
              <a:t>% p is a column (not a row vector)</a:t>
            </a:r>
          </a:p>
          <a:p>
            <a:r>
              <a:rPr lang="en-US" dirty="0"/>
              <a:t>H=-p'*log2(p);</a:t>
            </a:r>
          </a:p>
          <a:p>
            <a:r>
              <a:rPr lang="en-US" dirty="0" smtClean="0"/>
              <a:t>% </a:t>
            </a:r>
            <a:r>
              <a:rPr lang="el-GR" dirty="0" smtClean="0"/>
              <a:t>παράδειγμα</a:t>
            </a:r>
            <a:endParaRPr lang="en-US" dirty="0"/>
          </a:p>
          <a:p>
            <a:r>
              <a:rPr lang="en-US" dirty="0"/>
              <a:t>p=[1/2,1/4 1/8 1/8]';</a:t>
            </a:r>
          </a:p>
          <a:p>
            <a:r>
              <a:rPr lang="en-US" dirty="0"/>
              <a:t>H1=entropy(p)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D1EF0-9A15-4600-9C7B-19E20AB61040}" type="datetime1">
              <a:rPr lang="el-GR" smtClean="0"/>
              <a:t>3/3/2016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Ν. Καλουπτσίδης</a:t>
            </a: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2B113-2DFA-43FA-B946-C42AECD69D65}" type="slidenum">
              <a:rPr lang="el-GR" smtClean="0"/>
              <a:pPr/>
              <a:t>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413723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Απο κοινού και δεσμευμένη εντροπία</a:t>
            </a:r>
            <a:endParaRPr lang="en-US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1412776"/>
            <a:ext cx="7234255" cy="457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97C41-79EA-4682-BFA0-8B207C0A59E2}" type="datetime1">
              <a:rPr lang="el-GR" smtClean="0"/>
              <a:t>3/3/2016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Ν. Καλουπτσίδης</a:t>
            </a:r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2B113-2DFA-43FA-B946-C42AECD69D65}" type="slidenum">
              <a:rPr lang="el-GR" smtClean="0"/>
              <a:pPr/>
              <a:t>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580445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Κανόνας αλυσίδας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Απο τη σχέση</a:t>
            </a:r>
          </a:p>
          <a:p>
            <a:r>
              <a:rPr lang="en-US" dirty="0"/>
              <a:t>p</a:t>
            </a:r>
            <a:r>
              <a:rPr lang="en-US" dirty="0" smtClean="0"/>
              <a:t>(</a:t>
            </a:r>
            <a:r>
              <a:rPr lang="en-US" dirty="0" err="1" smtClean="0"/>
              <a:t>x,y</a:t>
            </a:r>
            <a:r>
              <a:rPr lang="en-US" dirty="0" smtClean="0"/>
              <a:t>)=p(x)p(</a:t>
            </a:r>
            <a:r>
              <a:rPr lang="en-US" dirty="0" err="1" smtClean="0"/>
              <a:t>y|x</a:t>
            </a:r>
            <a:r>
              <a:rPr lang="en-US" dirty="0" smtClean="0"/>
              <a:t>)</a:t>
            </a:r>
          </a:p>
          <a:p>
            <a:r>
              <a:rPr lang="el-GR" dirty="0"/>
              <a:t>π</a:t>
            </a:r>
            <a:r>
              <a:rPr lang="el-GR" dirty="0" smtClean="0"/>
              <a:t>ροκύπτει</a:t>
            </a:r>
          </a:p>
          <a:p>
            <a:pPr marL="0" indent="0">
              <a:buNone/>
            </a:pPr>
            <a:endParaRPr lang="el-GR" dirty="0" smtClean="0"/>
          </a:p>
          <a:p>
            <a:endParaRPr lang="el-GR" dirty="0"/>
          </a:p>
          <a:p>
            <a:r>
              <a:rPr lang="el-GR" dirty="0" smtClean="0"/>
              <a:t>Ομοίως </a:t>
            </a:r>
            <a:r>
              <a:rPr lang="en-US" dirty="0" smtClean="0"/>
              <a:t> p(</a:t>
            </a:r>
            <a:r>
              <a:rPr lang="en-US" dirty="0" err="1" smtClean="0"/>
              <a:t>x,y|z</a:t>
            </a:r>
            <a:r>
              <a:rPr lang="en-US" dirty="0" smtClean="0"/>
              <a:t>)=p(</a:t>
            </a:r>
            <a:r>
              <a:rPr lang="en-US" dirty="0" err="1" smtClean="0"/>
              <a:t>x|z</a:t>
            </a:r>
            <a:r>
              <a:rPr lang="en-US" dirty="0" smtClean="0"/>
              <a:t>)p(</a:t>
            </a:r>
            <a:r>
              <a:rPr lang="en-US" dirty="0" err="1" smtClean="0"/>
              <a:t>y|x,z</a:t>
            </a:r>
            <a:r>
              <a:rPr lang="en-US" dirty="0" smtClean="0"/>
              <a:t>)</a:t>
            </a:r>
          </a:p>
          <a:p>
            <a:endParaRPr lang="en-US" dirty="0" smtClean="0"/>
          </a:p>
          <a:p>
            <a:endParaRPr lang="el-GR" dirty="0" smtClean="0"/>
          </a:p>
          <a:p>
            <a:endParaRPr lang="el-GR" dirty="0"/>
          </a:p>
          <a:p>
            <a:endParaRPr lang="el-GR" dirty="0" smtClean="0"/>
          </a:p>
          <a:p>
            <a:endParaRPr lang="el-GR" dirty="0"/>
          </a:p>
          <a:p>
            <a:endParaRPr lang="el-GR" dirty="0" smtClean="0"/>
          </a:p>
          <a:p>
            <a:endParaRPr lang="el-GR" dirty="0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3284984"/>
            <a:ext cx="4219714" cy="54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6369" y="3824984"/>
            <a:ext cx="3952875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4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5144952"/>
            <a:ext cx="5010150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3F80C-9822-4BB1-BF2C-CE0ED2EC8D99}" type="datetime1">
              <a:rPr lang="el-GR" smtClean="0"/>
              <a:t>3/3/2016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Ν. Καλουπτσίδης</a:t>
            </a: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2B113-2DFA-43FA-B946-C42AECD69D65}" type="slidenum">
              <a:rPr lang="el-GR" smtClean="0"/>
              <a:pPr/>
              <a:t>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037064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Υπολογισμός απο κοινού εντροπίας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% </a:t>
            </a:r>
            <a:r>
              <a:rPr lang="el-GR" dirty="0" smtClean="0"/>
              <a:t>Απο κοινού εντροπία δ</a:t>
            </a:r>
            <a:r>
              <a:rPr lang="el-GR" dirty="0"/>
              <a:t>ύ</a:t>
            </a:r>
            <a:r>
              <a:rPr lang="el-GR" dirty="0" smtClean="0"/>
              <a:t>ο μεταβλητών</a:t>
            </a:r>
          </a:p>
          <a:p>
            <a:r>
              <a:rPr lang="en-US" dirty="0" smtClean="0"/>
              <a:t>% </a:t>
            </a:r>
            <a:r>
              <a:rPr lang="el-GR" dirty="0" smtClean="0"/>
              <a:t>Είσοδος</a:t>
            </a:r>
            <a:r>
              <a:rPr lang="en-US" dirty="0" smtClean="0"/>
              <a:t>: </a:t>
            </a:r>
            <a:r>
              <a:rPr lang="el-GR" dirty="0" smtClean="0"/>
              <a:t>Πίνακας</a:t>
            </a:r>
            <a:r>
              <a:rPr lang="en-US" dirty="0" smtClean="0"/>
              <a:t> </a:t>
            </a:r>
            <a:r>
              <a:rPr lang="en-US" dirty="0"/>
              <a:t>x </a:t>
            </a:r>
            <a:r>
              <a:rPr lang="el-GR" dirty="0" smtClean="0"/>
              <a:t>γραμμή</a:t>
            </a:r>
            <a:r>
              <a:rPr lang="en-US" dirty="0" smtClean="0"/>
              <a:t> </a:t>
            </a:r>
            <a:r>
              <a:rPr lang="en-US" dirty="0"/>
              <a:t>y </a:t>
            </a:r>
            <a:r>
              <a:rPr lang="el-GR" dirty="0" smtClean="0"/>
              <a:t>στήλη</a:t>
            </a:r>
            <a:r>
              <a:rPr lang="en-US" dirty="0" smtClean="0"/>
              <a:t>:</a:t>
            </a:r>
            <a:endParaRPr lang="el-GR" dirty="0" smtClean="0"/>
          </a:p>
          <a:p>
            <a:r>
              <a:rPr lang="en-US" dirty="0" smtClean="0"/>
              <a:t>a</a:t>
            </a:r>
            <a:endParaRPr lang="en-US" dirty="0"/>
          </a:p>
          <a:p>
            <a:r>
              <a:rPr lang="en-US" dirty="0"/>
              <a:t>A=find(P);</a:t>
            </a:r>
          </a:p>
          <a:p>
            <a:r>
              <a:rPr lang="en-US" dirty="0"/>
              <a:t>P1=P(A);</a:t>
            </a:r>
          </a:p>
          <a:p>
            <a:r>
              <a:rPr lang="en-US" dirty="0" err="1"/>
              <a:t>JointH</a:t>
            </a:r>
            <a:r>
              <a:rPr lang="en-US" dirty="0"/>
              <a:t>=-sum(sum(P1.*log2(P1</a:t>
            </a:r>
            <a:r>
              <a:rPr lang="en-US" dirty="0" smtClean="0"/>
              <a:t>)))</a:t>
            </a:r>
          </a:p>
          <a:p>
            <a:r>
              <a:rPr lang="en-US" dirty="0" smtClean="0"/>
              <a:t>% </a:t>
            </a:r>
            <a:r>
              <a:rPr lang="el-GR" dirty="0" smtClean="0"/>
              <a:t>εναλλακτικά επειδή </a:t>
            </a:r>
            <a:r>
              <a:rPr lang="en-US" dirty="0" smtClean="0"/>
              <a:t>P1 </a:t>
            </a:r>
            <a:r>
              <a:rPr lang="el-GR" dirty="0" smtClean="0"/>
              <a:t>είναι διάνυσμα στήλη</a:t>
            </a:r>
          </a:p>
          <a:p>
            <a:r>
              <a:rPr lang="en-US" dirty="0" err="1" smtClean="0"/>
              <a:t>jH</a:t>
            </a:r>
            <a:r>
              <a:rPr lang="en-US" dirty="0" smtClean="0"/>
              <a:t>=-P1’*log2(P1)</a:t>
            </a:r>
            <a:endParaRPr lang="el-GR" dirty="0" smtClean="0"/>
          </a:p>
          <a:p>
            <a:r>
              <a:rPr lang="en-US" dirty="0"/>
              <a:t>f</a:t>
            </a:r>
            <a:r>
              <a:rPr lang="en-US" dirty="0" smtClean="0"/>
              <a:t>unction </a:t>
            </a:r>
            <a:r>
              <a:rPr lang="en-US" dirty="0" err="1" smtClean="0"/>
              <a:t>jH</a:t>
            </a:r>
            <a:r>
              <a:rPr lang="en-US" dirty="0" smtClean="0"/>
              <a:t>=</a:t>
            </a:r>
            <a:r>
              <a:rPr lang="en-US" dirty="0" err="1" smtClean="0"/>
              <a:t>jointentropy</a:t>
            </a:r>
            <a:r>
              <a:rPr lang="en-US" dirty="0" smtClean="0"/>
              <a:t>(P)</a:t>
            </a:r>
          </a:p>
          <a:p>
            <a:r>
              <a:rPr lang="en-US" dirty="0" smtClean="0"/>
              <a:t>A=find(P);</a:t>
            </a:r>
          </a:p>
          <a:p>
            <a:r>
              <a:rPr lang="en-US" dirty="0" smtClean="0"/>
              <a:t>P1=P(A);</a:t>
            </a:r>
          </a:p>
          <a:p>
            <a:r>
              <a:rPr lang="en-US" dirty="0" err="1"/>
              <a:t>j</a:t>
            </a:r>
            <a:r>
              <a:rPr lang="en-US" dirty="0" err="1" smtClean="0"/>
              <a:t>H</a:t>
            </a:r>
            <a:r>
              <a:rPr lang="en-US" dirty="0"/>
              <a:t>=-sum(sum(P1.*log2(P1)))</a:t>
            </a:r>
            <a:endParaRPr lang="el-GR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E694D-C86B-45D3-8CD6-BD4427162F48}" type="datetime1">
              <a:rPr lang="el-GR" smtClean="0"/>
              <a:t>3/3/2016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Ν. Καλουπτσίδης</a:t>
            </a:r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2B113-2DFA-43FA-B946-C42AECD69D65}" type="slidenum">
              <a:rPr lang="el-GR" smtClean="0"/>
              <a:pPr/>
              <a:t>7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705725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Υπολογισμός δεσμευμένης εντροπίας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l-GR" dirty="0" smtClean="0"/>
              <a:t>Πίνακας απο κοινού πιθανότητας </a:t>
            </a:r>
            <a:r>
              <a:rPr lang="en-US" dirty="0"/>
              <a:t>P</a:t>
            </a:r>
            <a:endParaRPr lang="en-US" dirty="0" smtClean="0"/>
          </a:p>
          <a:p>
            <a:r>
              <a:rPr lang="el-GR" dirty="0" smtClean="0"/>
              <a:t>Περιθωροποίηση (επι μέρους πιθανότητες)</a:t>
            </a:r>
          </a:p>
          <a:p>
            <a:r>
              <a:rPr lang="en-US" dirty="0" err="1"/>
              <a:t>p</a:t>
            </a:r>
            <a:r>
              <a:rPr lang="en-US" dirty="0" err="1" smtClean="0"/>
              <a:t>y</a:t>
            </a:r>
            <a:r>
              <a:rPr lang="en-US" dirty="0" smtClean="0"/>
              <a:t>=sum(P)</a:t>
            </a:r>
          </a:p>
          <a:p>
            <a:r>
              <a:rPr lang="en-US" dirty="0" err="1" smtClean="0"/>
              <a:t>px</a:t>
            </a:r>
            <a:r>
              <a:rPr lang="en-US" dirty="0" smtClean="0"/>
              <a:t>=sum(P’)</a:t>
            </a:r>
          </a:p>
          <a:p>
            <a:r>
              <a:rPr lang="en-US" dirty="0" err="1" smtClean="0"/>
              <a:t>Dy</a:t>
            </a:r>
            <a:r>
              <a:rPr lang="en-US" dirty="0" smtClean="0"/>
              <a:t>=</a:t>
            </a:r>
            <a:r>
              <a:rPr lang="en-US" dirty="0" err="1" smtClean="0"/>
              <a:t>diag</a:t>
            </a:r>
            <a:r>
              <a:rPr lang="en-US" dirty="0" smtClean="0"/>
              <a:t>(</a:t>
            </a:r>
            <a:r>
              <a:rPr lang="en-US" dirty="0" err="1" smtClean="0"/>
              <a:t>py</a:t>
            </a:r>
            <a:r>
              <a:rPr lang="en-US" dirty="0" smtClean="0"/>
              <a:t>);</a:t>
            </a:r>
          </a:p>
          <a:p>
            <a:r>
              <a:rPr lang="en-US" dirty="0" err="1" smtClean="0"/>
              <a:t>Dx</a:t>
            </a:r>
            <a:r>
              <a:rPr lang="en-US" dirty="0" smtClean="0"/>
              <a:t>=</a:t>
            </a:r>
            <a:r>
              <a:rPr lang="en-US" dirty="0" err="1" smtClean="0"/>
              <a:t>diag</a:t>
            </a:r>
            <a:r>
              <a:rPr lang="en-US" dirty="0" smtClean="0"/>
              <a:t>(</a:t>
            </a:r>
            <a:r>
              <a:rPr lang="en-US" dirty="0" err="1" smtClean="0"/>
              <a:t>px</a:t>
            </a:r>
            <a:r>
              <a:rPr lang="en-US" dirty="0" smtClean="0"/>
              <a:t>);</a:t>
            </a:r>
          </a:p>
          <a:p>
            <a:r>
              <a:rPr lang="en-US" dirty="0" smtClean="0"/>
              <a:t>% </a:t>
            </a:r>
            <a:r>
              <a:rPr lang="el-GR" dirty="0" smtClean="0"/>
              <a:t>Δεσμευμένες πιθανότητες</a:t>
            </a:r>
          </a:p>
          <a:p>
            <a:r>
              <a:rPr lang="en-US" dirty="0" err="1" smtClean="0"/>
              <a:t>Pxgy</a:t>
            </a:r>
            <a:r>
              <a:rPr lang="en-US" dirty="0" smtClean="0"/>
              <a:t>=P*</a:t>
            </a:r>
            <a:r>
              <a:rPr lang="en-US" dirty="0" err="1" smtClean="0"/>
              <a:t>inv</a:t>
            </a:r>
            <a:r>
              <a:rPr lang="en-US" dirty="0" smtClean="0"/>
              <a:t>(</a:t>
            </a:r>
            <a:r>
              <a:rPr lang="en-US" dirty="0" err="1" smtClean="0"/>
              <a:t>Dy</a:t>
            </a:r>
            <a:r>
              <a:rPr lang="en-US" dirty="0" smtClean="0"/>
              <a:t>)</a:t>
            </a:r>
          </a:p>
          <a:p>
            <a:r>
              <a:rPr lang="en-US" dirty="0" err="1" smtClean="0"/>
              <a:t>Pygx</a:t>
            </a:r>
            <a:r>
              <a:rPr lang="en-US" dirty="0" smtClean="0"/>
              <a:t>=</a:t>
            </a:r>
            <a:r>
              <a:rPr lang="en-US" dirty="0" err="1" smtClean="0"/>
              <a:t>inv</a:t>
            </a:r>
            <a:r>
              <a:rPr lang="en-US" dirty="0" smtClean="0"/>
              <a:t>(</a:t>
            </a:r>
            <a:r>
              <a:rPr lang="en-US" dirty="0" err="1" smtClean="0"/>
              <a:t>Dx</a:t>
            </a:r>
            <a:r>
              <a:rPr lang="en-US" dirty="0" smtClean="0"/>
              <a:t>)*P</a:t>
            </a:r>
            <a:endParaRPr lang="el-GR" dirty="0" smtClean="0"/>
          </a:p>
          <a:p>
            <a:r>
              <a:rPr lang="en-US" dirty="0" smtClean="0"/>
              <a:t>% </a:t>
            </a:r>
            <a:r>
              <a:rPr lang="el-GR" dirty="0" smtClean="0"/>
              <a:t>Δεσμευμένη εντροπία</a:t>
            </a:r>
            <a:endParaRPr lang="en-US" dirty="0" smtClean="0"/>
          </a:p>
          <a:p>
            <a:r>
              <a:rPr lang="en-US" dirty="0" smtClean="0"/>
              <a:t>A1=find(P</a:t>
            </a:r>
            <a:r>
              <a:rPr lang="en-US" dirty="0"/>
              <a:t>);</a:t>
            </a:r>
          </a:p>
          <a:p>
            <a:r>
              <a:rPr lang="en-US" dirty="0"/>
              <a:t>P1=P(A1);</a:t>
            </a:r>
          </a:p>
          <a:p>
            <a:r>
              <a:rPr lang="en-US" dirty="0" err="1" smtClean="0"/>
              <a:t>Pxgy</a:t>
            </a:r>
            <a:r>
              <a:rPr lang="en-US" dirty="0" smtClean="0"/>
              <a:t>=</a:t>
            </a:r>
            <a:r>
              <a:rPr lang="en-US" dirty="0" err="1" smtClean="0"/>
              <a:t>Pxgy</a:t>
            </a:r>
            <a:r>
              <a:rPr lang="en-US" dirty="0" smtClean="0"/>
              <a:t>(A1);</a:t>
            </a:r>
            <a:endParaRPr lang="en-US" dirty="0"/>
          </a:p>
          <a:p>
            <a:r>
              <a:rPr lang="en-US" dirty="0" err="1"/>
              <a:t>condH</a:t>
            </a:r>
            <a:r>
              <a:rPr lang="en-US" dirty="0"/>
              <a:t>=-sum(sum(P1.*</a:t>
            </a:r>
            <a:r>
              <a:rPr lang="en-US" dirty="0" smtClean="0"/>
              <a:t>log2(</a:t>
            </a:r>
            <a:r>
              <a:rPr lang="en-US" dirty="0" err="1" smtClean="0"/>
              <a:t>Pxgy</a:t>
            </a:r>
            <a:r>
              <a:rPr lang="en-US" dirty="0"/>
              <a:t>)))</a:t>
            </a:r>
          </a:p>
          <a:p>
            <a:endParaRPr lang="en-US" dirty="0"/>
          </a:p>
          <a:p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C9F13-63ED-450C-8210-72010A1845DB}" type="datetime1">
              <a:rPr lang="el-GR" smtClean="0"/>
              <a:t>3/3/2016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Ν. Καλουπτσίδης</a:t>
            </a: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2B113-2DFA-43FA-B946-C42AECD69D65}" type="slidenum">
              <a:rPr lang="el-GR" smtClean="0"/>
              <a:pPr/>
              <a:t>8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1735841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Αμοιβαία πληροφορία</a:t>
            </a:r>
            <a:endParaRPr lang="en-US" dirty="0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772816"/>
            <a:ext cx="7261434" cy="24688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187624" y="4725144"/>
            <a:ext cx="51125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I(X;Y)=H(X</a:t>
            </a:r>
            <a:r>
              <a:rPr lang="en-US" b="1" dirty="0" smtClean="0"/>
              <a:t>)-</a:t>
            </a:r>
            <a:r>
              <a:rPr lang="en-US" dirty="0" smtClean="0"/>
              <a:t>H(X|Y)</a:t>
            </a:r>
            <a:endParaRPr lang="el-GR" dirty="0"/>
          </a:p>
        </p:txBody>
      </p:sp>
      <p:sp>
        <p:nvSpPr>
          <p:cNvPr id="7" name="TextBox 6"/>
          <p:cNvSpPr txBox="1"/>
          <p:nvPr/>
        </p:nvSpPr>
        <p:spPr>
          <a:xfrm>
            <a:off x="2267744" y="5413013"/>
            <a:ext cx="45528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 ≤I(X;Y)≤min(H(X), H(Y))</a:t>
            </a:r>
            <a:r>
              <a:rPr lang="en-US" dirty="0"/>
              <a:t> ≤</a:t>
            </a:r>
            <a:r>
              <a:rPr lang="en-US" dirty="0" smtClean="0"/>
              <a:t>min(</a:t>
            </a:r>
            <a:r>
              <a:rPr lang="en-US" dirty="0" err="1" smtClean="0"/>
              <a:t>log|X</a:t>
            </a:r>
            <a:r>
              <a:rPr lang="en-US" dirty="0" smtClean="0"/>
              <a:t>|, </a:t>
            </a:r>
            <a:r>
              <a:rPr lang="en-US" dirty="0" err="1" smtClean="0"/>
              <a:t>log|Y</a:t>
            </a:r>
            <a:r>
              <a:rPr lang="en-US" dirty="0" smtClean="0"/>
              <a:t>|),</a:t>
            </a:r>
            <a:endParaRPr lang="el-GR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77F0F-7E3E-429E-AAFD-78B0F4F8D01D}" type="datetime1">
              <a:rPr lang="el-GR" smtClean="0"/>
              <a:t>3/3/2016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Ν. Καλουπτσίδης</a:t>
            </a:r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2B113-2DFA-43FA-B946-C42AECD69D65}" type="slidenum">
              <a:rPr lang="el-GR" smtClean="0"/>
              <a:pPr/>
              <a:t>9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958128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1257</Words>
  <Application>Microsoft Office PowerPoint</Application>
  <PresentationFormat>On-screen Show (4:3)</PresentationFormat>
  <Paragraphs>322</Paragraphs>
  <Slides>29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0" baseType="lpstr">
      <vt:lpstr>Office Theme</vt:lpstr>
      <vt:lpstr>Θεωρία πληροφορίας και στοιχεία κωδίκων: Ενότητα 2</vt:lpstr>
      <vt:lpstr>Εντροπία</vt:lpstr>
      <vt:lpstr>Εντροπία</vt:lpstr>
      <vt:lpstr>Υπολογισμός εντροπίας</vt:lpstr>
      <vt:lpstr>Απο κοινού και δεσμευμένη εντροπία</vt:lpstr>
      <vt:lpstr>Κανόνας αλυσίδας</vt:lpstr>
      <vt:lpstr>Υπολογισμός απο κοινού εντροπίας</vt:lpstr>
      <vt:lpstr>Υπολογισμός δεσμευμένης εντροπίας</vt:lpstr>
      <vt:lpstr>Αμοιβαία πληροφορία</vt:lpstr>
      <vt:lpstr>Αμοιβαία πληροφορία</vt:lpstr>
      <vt:lpstr> Αμοιβαία πληροφορία</vt:lpstr>
      <vt:lpstr>Αμοιβαία πληροφορία</vt:lpstr>
      <vt:lpstr>Σχετική εντροπία</vt:lpstr>
      <vt:lpstr>Υπολογισμός σχετικής εντροπίας</vt:lpstr>
      <vt:lpstr>Υπολογισμός αμοιβαίας πληροφορίας συναρτήσει της σχετικής εντροπίας</vt:lpstr>
      <vt:lpstr>Υπολογισμός αμοιβαίας πληροφορίας συναρτήσει της p(y|x) και p(x)</vt:lpstr>
      <vt:lpstr>Βασικές ιδιότητες</vt:lpstr>
      <vt:lpstr>Λήμμα </vt:lpstr>
      <vt:lpstr>Λογαριθμικό φράγμα</vt:lpstr>
      <vt:lpstr>Βασικές ιδιότητες</vt:lpstr>
      <vt:lpstr>Βασικές ιδιότητες</vt:lpstr>
      <vt:lpstr>Βασικές ιδιότητες</vt:lpstr>
      <vt:lpstr>Αλυσίδες Markov και ανισότητα επεξεργασίας δεδομένων</vt:lpstr>
      <vt:lpstr>Κρυφές αλυσίδες Markov</vt:lpstr>
      <vt:lpstr>Εξομείωση κρυφών αλυσίδων Markov</vt:lpstr>
      <vt:lpstr>Εξομείωση κρυφών αλυσίδων Markov</vt:lpstr>
      <vt:lpstr>Αλυσίδες Markov και ανισότητα επεξεργασίας δεδομένων</vt:lpstr>
      <vt:lpstr>Αλυσίδες Markov και ανισότητα επεξεργασίας δεδομένων</vt:lpstr>
      <vt:lpstr>Αλυσίδες Markov και ανισότητα επεξεργασίας δεδομένων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Θεωρία πληροφορίας και στοιχεία κωδίκων: Ενότητα 2</dc:title>
  <dc:creator>kalou</dc:creator>
  <cp:lastModifiedBy>kalou</cp:lastModifiedBy>
  <cp:revision>1</cp:revision>
  <dcterms:created xsi:type="dcterms:W3CDTF">2016-03-03T11:18:32Z</dcterms:created>
  <dcterms:modified xsi:type="dcterms:W3CDTF">2016-03-03T11:27:52Z</dcterms:modified>
</cp:coreProperties>
</file>