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127"/>
  </p:notesMasterIdLst>
  <p:sldIdLst>
    <p:sldId id="475" r:id="rId2"/>
    <p:sldId id="477" r:id="rId3"/>
    <p:sldId id="308" r:id="rId4"/>
    <p:sldId id="310" r:id="rId5"/>
    <p:sldId id="478" r:id="rId6"/>
    <p:sldId id="311" r:id="rId7"/>
    <p:sldId id="312" r:id="rId8"/>
    <p:sldId id="313" r:id="rId9"/>
    <p:sldId id="314" r:id="rId10"/>
    <p:sldId id="315" r:id="rId11"/>
    <p:sldId id="316" r:id="rId12"/>
    <p:sldId id="317" r:id="rId13"/>
    <p:sldId id="319" r:id="rId14"/>
    <p:sldId id="351" r:id="rId15"/>
    <p:sldId id="318"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52" r:id="rId34"/>
    <p:sldId id="337" r:id="rId35"/>
    <p:sldId id="338" r:id="rId36"/>
    <p:sldId id="339" r:id="rId37"/>
    <p:sldId id="340" r:id="rId38"/>
    <p:sldId id="341" r:id="rId39"/>
    <p:sldId id="342" r:id="rId40"/>
    <p:sldId id="343" r:id="rId41"/>
    <p:sldId id="479" r:id="rId42"/>
    <p:sldId id="344" r:id="rId43"/>
    <p:sldId id="345" r:id="rId44"/>
    <p:sldId id="346" r:id="rId45"/>
    <p:sldId id="347" r:id="rId46"/>
    <p:sldId id="348" r:id="rId47"/>
    <p:sldId id="353" r:id="rId48"/>
    <p:sldId id="354" r:id="rId49"/>
    <p:sldId id="358" r:id="rId50"/>
    <p:sldId id="476" r:id="rId51"/>
    <p:sldId id="355" r:id="rId52"/>
    <p:sldId id="356" r:id="rId53"/>
    <p:sldId id="357" r:id="rId54"/>
    <p:sldId id="361" r:id="rId55"/>
    <p:sldId id="362" r:id="rId56"/>
    <p:sldId id="363" r:id="rId57"/>
    <p:sldId id="364" r:id="rId58"/>
    <p:sldId id="365" r:id="rId59"/>
    <p:sldId id="366" r:id="rId60"/>
    <p:sldId id="367" r:id="rId61"/>
    <p:sldId id="368" r:id="rId62"/>
    <p:sldId id="369" r:id="rId63"/>
    <p:sldId id="370" r:id="rId64"/>
    <p:sldId id="371" r:id="rId65"/>
    <p:sldId id="402" r:id="rId66"/>
    <p:sldId id="372" r:id="rId67"/>
    <p:sldId id="373" r:id="rId68"/>
    <p:sldId id="374" r:id="rId69"/>
    <p:sldId id="400" r:id="rId70"/>
    <p:sldId id="401" r:id="rId71"/>
    <p:sldId id="403" r:id="rId72"/>
    <p:sldId id="383" r:id="rId73"/>
    <p:sldId id="398" r:id="rId74"/>
    <p:sldId id="385" r:id="rId75"/>
    <p:sldId id="387" r:id="rId76"/>
    <p:sldId id="389" r:id="rId77"/>
    <p:sldId id="388" r:id="rId78"/>
    <p:sldId id="396" r:id="rId79"/>
    <p:sldId id="392" r:id="rId80"/>
    <p:sldId id="394" r:id="rId81"/>
    <p:sldId id="393" r:id="rId82"/>
    <p:sldId id="375" r:id="rId83"/>
    <p:sldId id="376" r:id="rId84"/>
    <p:sldId id="377" r:id="rId85"/>
    <p:sldId id="378" r:id="rId86"/>
    <p:sldId id="379" r:id="rId87"/>
    <p:sldId id="381" r:id="rId88"/>
    <p:sldId id="382" r:id="rId89"/>
    <p:sldId id="399" r:id="rId90"/>
    <p:sldId id="404" r:id="rId91"/>
    <p:sldId id="405" r:id="rId92"/>
    <p:sldId id="406" r:id="rId93"/>
    <p:sldId id="432" r:id="rId94"/>
    <p:sldId id="433" r:id="rId95"/>
    <p:sldId id="434" r:id="rId96"/>
    <p:sldId id="407" r:id="rId97"/>
    <p:sldId id="410" r:id="rId98"/>
    <p:sldId id="411" r:id="rId99"/>
    <p:sldId id="412" r:id="rId100"/>
    <p:sldId id="413" r:id="rId101"/>
    <p:sldId id="414" r:id="rId102"/>
    <p:sldId id="415" r:id="rId103"/>
    <p:sldId id="469" r:id="rId104"/>
    <p:sldId id="416" r:id="rId105"/>
    <p:sldId id="417" r:id="rId106"/>
    <p:sldId id="418" r:id="rId107"/>
    <p:sldId id="419" r:id="rId108"/>
    <p:sldId id="420" r:id="rId109"/>
    <p:sldId id="421" r:id="rId110"/>
    <p:sldId id="422" r:id="rId111"/>
    <p:sldId id="438" r:id="rId112"/>
    <p:sldId id="423" r:id="rId113"/>
    <p:sldId id="424" r:id="rId114"/>
    <p:sldId id="425" r:id="rId115"/>
    <p:sldId id="440" r:id="rId116"/>
    <p:sldId id="428" r:id="rId117"/>
    <p:sldId id="429" r:id="rId118"/>
    <p:sldId id="430" r:id="rId119"/>
    <p:sldId id="431" r:id="rId120"/>
    <p:sldId id="435" r:id="rId121"/>
    <p:sldId id="436" r:id="rId122"/>
    <p:sldId id="439" r:id="rId123"/>
    <p:sldId id="443" r:id="rId124"/>
    <p:sldId id="441" r:id="rId125"/>
    <p:sldId id="442" r:id="rId1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0"/>
    <p:restoredTop sz="94605"/>
  </p:normalViewPr>
  <p:slideViewPr>
    <p:cSldViewPr>
      <p:cViewPr varScale="1">
        <p:scale>
          <a:sx n="96" d="100"/>
          <a:sy n="96" d="100"/>
        </p:scale>
        <p:origin x="18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36.85221" units="1/cm"/>
          <inkml:channelProperty channel="Y" name="resolution" value="36.86007" units="1/cm"/>
        </inkml:channelProperties>
      </inkml:inkSource>
      <inkml:timestamp xml:id="ts0" timeString="2021-03-17T17:08:52.558"/>
    </inkml:context>
    <inkml:brush xml:id="br0">
      <inkml:brushProperty name="width" value="0.05292" units="cm"/>
      <inkml:brushProperty name="height" value="0.05292" units="cm"/>
      <inkml:brushProperty name="color" value="#FF0000"/>
    </inkml:brush>
  </inkml:definitions>
  <inkml:trace contextRef="#ctx0" brushRef="#br0">2434 10813,'18'0,"-1"0,36 0,18 0,35 0,17-36,36 36,35 0,-35 0,0 0,-36 0,-17 0,-36 0,-34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77DD2-CDCE-4ECE-BCDC-82506A872272}" type="datetimeFigureOut">
              <a:rPr lang="el-GR" smtClean="0"/>
              <a:t>5/4/23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EC2F5-188A-41F4-85FE-651EE1AA144A}" type="slidenum">
              <a:rPr lang="el-GR" smtClean="0"/>
              <a:t>‹#›</a:t>
            </a:fld>
            <a:endParaRPr lang="el-GR"/>
          </a:p>
        </p:txBody>
      </p:sp>
    </p:spTree>
    <p:extLst>
      <p:ext uri="{BB962C8B-B14F-4D97-AF65-F5344CB8AC3E}">
        <p14:creationId xmlns:p14="http://schemas.microsoft.com/office/powerpoint/2010/main" val="236401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70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EC2F5-188A-41F4-85FE-651EE1AA144A}" type="slidenum">
              <a:rPr lang="el-GR" smtClean="0"/>
              <a:t>44</a:t>
            </a:fld>
            <a:endParaRPr lang="el-GR"/>
          </a:p>
        </p:txBody>
      </p:sp>
    </p:spTree>
    <p:extLst>
      <p:ext uri="{BB962C8B-B14F-4D97-AF65-F5344CB8AC3E}">
        <p14:creationId xmlns:p14="http://schemas.microsoft.com/office/powerpoint/2010/main" val="112668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98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eaLnBrk="0" hangingPunct="0">
              <a:defRPr sz="3600" b="1" i="1">
                <a:solidFill>
                  <a:schemeClr val="tx1"/>
                </a:solidFill>
                <a:latin typeface="Times New Roman" pitchFamily="18" charset="0"/>
              </a:defRPr>
            </a:lvl1pPr>
            <a:lvl2pPr marL="742950" indent="-285750" eaLnBrk="0" hangingPunct="0">
              <a:defRPr sz="3600" b="1" i="1">
                <a:solidFill>
                  <a:schemeClr val="tx1"/>
                </a:solidFill>
                <a:latin typeface="Times New Roman" pitchFamily="18" charset="0"/>
              </a:defRPr>
            </a:lvl2pPr>
            <a:lvl3pPr marL="1143000" indent="-228600" eaLnBrk="0" hangingPunct="0">
              <a:defRPr sz="3600" b="1" i="1">
                <a:solidFill>
                  <a:schemeClr val="tx1"/>
                </a:solidFill>
                <a:latin typeface="Times New Roman" pitchFamily="18" charset="0"/>
              </a:defRPr>
            </a:lvl3pPr>
            <a:lvl4pPr marL="1600200" indent="-228600" eaLnBrk="0" hangingPunct="0">
              <a:defRPr sz="3600" b="1" i="1">
                <a:solidFill>
                  <a:schemeClr val="tx1"/>
                </a:solidFill>
                <a:latin typeface="Times New Roman" pitchFamily="18" charset="0"/>
              </a:defRPr>
            </a:lvl4pPr>
            <a:lvl5pPr marL="2057400" indent="-228600" eaLnBrk="0" hangingPunct="0">
              <a:defRPr sz="3600" b="1" i="1">
                <a:solidFill>
                  <a:schemeClr val="tx1"/>
                </a:solidFill>
                <a:latin typeface="Times New Roman" pitchFamily="18" charset="0"/>
              </a:defRPr>
            </a:lvl5pPr>
            <a:lvl6pPr marL="2514600" indent="-228600" eaLnBrk="0" fontAlgn="base" hangingPunct="0">
              <a:spcBef>
                <a:spcPct val="0"/>
              </a:spcBef>
              <a:spcAft>
                <a:spcPct val="0"/>
              </a:spcAft>
              <a:defRPr sz="3600" b="1" i="1">
                <a:solidFill>
                  <a:schemeClr val="tx1"/>
                </a:solidFill>
                <a:latin typeface="Times New Roman" pitchFamily="18" charset="0"/>
              </a:defRPr>
            </a:lvl6pPr>
            <a:lvl7pPr marL="2971800" indent="-228600" eaLnBrk="0" fontAlgn="base" hangingPunct="0">
              <a:spcBef>
                <a:spcPct val="0"/>
              </a:spcBef>
              <a:spcAft>
                <a:spcPct val="0"/>
              </a:spcAft>
              <a:defRPr sz="3600" b="1" i="1">
                <a:solidFill>
                  <a:schemeClr val="tx1"/>
                </a:solidFill>
                <a:latin typeface="Times New Roman" pitchFamily="18" charset="0"/>
              </a:defRPr>
            </a:lvl7pPr>
            <a:lvl8pPr marL="3429000" indent="-228600" eaLnBrk="0" fontAlgn="base" hangingPunct="0">
              <a:spcBef>
                <a:spcPct val="0"/>
              </a:spcBef>
              <a:spcAft>
                <a:spcPct val="0"/>
              </a:spcAft>
              <a:defRPr sz="3600" b="1" i="1">
                <a:solidFill>
                  <a:schemeClr val="tx1"/>
                </a:solidFill>
                <a:latin typeface="Times New Roman" pitchFamily="18" charset="0"/>
              </a:defRPr>
            </a:lvl8pPr>
            <a:lvl9pPr marL="3886200" indent="-228600" eaLnBrk="0" fontAlgn="base" hangingPunct="0">
              <a:spcBef>
                <a:spcPct val="0"/>
              </a:spcBef>
              <a:spcAft>
                <a:spcPct val="0"/>
              </a:spcAft>
              <a:defRPr sz="3600" b="1" i="1">
                <a:solidFill>
                  <a:schemeClr val="tx1"/>
                </a:solidFill>
                <a:latin typeface="Times New Roman" pitchFamily="18" charset="0"/>
              </a:defRPr>
            </a:lvl9pPr>
          </a:lstStyle>
          <a:p>
            <a:pPr eaLnBrk="1" hangingPunct="1"/>
            <a:fld id="{9769C99A-DE51-437B-B830-E258A2A0803D}" type="slidenum">
              <a:rPr lang="en-US" sz="1200" b="0" i="0" smtClean="0"/>
              <a:pPr eaLnBrk="1" hangingPunct="1"/>
              <a:t>102</a:t>
            </a:fld>
            <a:endParaRPr lang="en-US" sz="1200" b="0" i="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p:spPr>
        <p:txBody>
          <a:bodyPr/>
          <a:lstStyle/>
          <a:p>
            <a:pPr eaLnBrk="1" hangingPunct="1"/>
            <a:r>
              <a:rPr lang="en-US" i="1"/>
              <a:t>R</a:t>
            </a:r>
            <a:r>
              <a:rPr lang="en-US"/>
              <a:t> = (</a:t>
            </a:r>
            <a:r>
              <a:rPr lang="en-US" i="1"/>
              <a:t>I</a:t>
            </a:r>
            <a:r>
              <a:rPr lang="en-US" i="1" baseline="-25000"/>
              <a:t>p</a:t>
            </a:r>
            <a:r>
              <a:rPr lang="en-US"/>
              <a:t>/(</a:t>
            </a:r>
            <a:r>
              <a:rPr lang="en-US" i="1"/>
              <a:t>hf</a:t>
            </a:r>
            <a:r>
              <a:rPr lang="en-US" i="1" baseline="-25000"/>
              <a:t>c</a:t>
            </a:r>
            <a:r>
              <a:rPr lang="en-US"/>
              <a:t>))/(</a:t>
            </a:r>
            <a:r>
              <a:rPr lang="en-US" i="1"/>
              <a:t>P</a:t>
            </a:r>
            <a:r>
              <a:rPr lang="en-US" i="1" baseline="-25000"/>
              <a:t>in</a:t>
            </a:r>
            <a:r>
              <a:rPr lang="en-US"/>
              <a:t>/(</a:t>
            </a:r>
            <a:r>
              <a:rPr lang="en-US" i="1"/>
              <a:t>hf</a:t>
            </a:r>
            <a:r>
              <a:rPr lang="en-US" i="1" baseline="-25000"/>
              <a:t>c</a:t>
            </a:r>
            <a:r>
              <a:rPr lang="en-US"/>
              <a:t>)) = (k’</a:t>
            </a:r>
            <a:r>
              <a:rPr lang="en-US" i="1"/>
              <a:t>e</a:t>
            </a:r>
            <a:r>
              <a:rPr lang="en-US"/>
              <a:t>/(</a:t>
            </a:r>
            <a:r>
              <a:rPr lang="en-US" i="1"/>
              <a:t>hf</a:t>
            </a:r>
            <a:r>
              <a:rPr lang="en-US" i="1" baseline="-25000"/>
              <a:t>c</a:t>
            </a:r>
            <a:r>
              <a:rPr lang="en-US"/>
              <a:t>))/k = (k’/k)</a:t>
            </a:r>
            <a:r>
              <a:rPr lang="en-US" i="1"/>
              <a:t>e</a:t>
            </a:r>
            <a:r>
              <a:rPr lang="en-US"/>
              <a:t>/(</a:t>
            </a:r>
            <a:r>
              <a:rPr lang="en-US" i="1"/>
              <a:t>hf</a:t>
            </a:r>
            <a:r>
              <a:rPr lang="en-US" i="1" baseline="-25000"/>
              <a:t>c</a:t>
            </a:r>
            <a:r>
              <a:rPr lang="en-US"/>
              <a:t>) = </a:t>
            </a:r>
            <a:r>
              <a:rPr lang="en-US" i="1"/>
              <a:t>e</a:t>
            </a:r>
            <a:r>
              <a:rPr lang="el-GR" i="1"/>
              <a:t>η</a:t>
            </a:r>
            <a:r>
              <a:rPr lang="en-US"/>
              <a:t>/(</a:t>
            </a:r>
            <a:r>
              <a:rPr lang="en-US" i="1"/>
              <a:t>hf</a:t>
            </a:r>
            <a:r>
              <a:rPr lang="en-US" i="1" baseline="-25000"/>
              <a:t>c</a:t>
            </a:r>
            <a:r>
              <a:rPr 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EC2F5-188A-41F4-85FE-651EE1AA144A}" type="slidenum">
              <a:rPr lang="el-GR" smtClean="0"/>
              <a:t>5</a:t>
            </a:fld>
            <a:endParaRPr lang="el-GR"/>
          </a:p>
        </p:txBody>
      </p:sp>
    </p:spTree>
    <p:extLst>
      <p:ext uri="{BB962C8B-B14F-4D97-AF65-F5344CB8AC3E}">
        <p14:creationId xmlns:p14="http://schemas.microsoft.com/office/powerpoint/2010/main" val="195460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A7EC2F5-188A-41F4-85FE-651EE1AA144A}" type="slidenum">
              <a:rPr lang="el-GR" smtClean="0"/>
              <a:t>21</a:t>
            </a:fld>
            <a:endParaRPr lang="el-GR"/>
          </a:p>
        </p:txBody>
      </p:sp>
    </p:spTree>
    <p:extLst>
      <p:ext uri="{BB962C8B-B14F-4D97-AF65-F5344CB8AC3E}">
        <p14:creationId xmlns:p14="http://schemas.microsoft.com/office/powerpoint/2010/main" val="49409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lvl1pPr eaLnBrk="0" hangingPunct="0">
              <a:defRPr sz="3600" b="1" i="1">
                <a:solidFill>
                  <a:schemeClr val="tx1"/>
                </a:solidFill>
                <a:latin typeface="Times New Roman" pitchFamily="18" charset="0"/>
              </a:defRPr>
            </a:lvl1pPr>
            <a:lvl2pPr marL="742950" indent="-285750" eaLnBrk="0" hangingPunct="0">
              <a:defRPr sz="3600" b="1" i="1">
                <a:solidFill>
                  <a:schemeClr val="tx1"/>
                </a:solidFill>
                <a:latin typeface="Times New Roman" pitchFamily="18" charset="0"/>
              </a:defRPr>
            </a:lvl2pPr>
            <a:lvl3pPr marL="1143000" indent="-228600" eaLnBrk="0" hangingPunct="0">
              <a:defRPr sz="3600" b="1" i="1">
                <a:solidFill>
                  <a:schemeClr val="tx1"/>
                </a:solidFill>
                <a:latin typeface="Times New Roman" pitchFamily="18" charset="0"/>
              </a:defRPr>
            </a:lvl3pPr>
            <a:lvl4pPr marL="1600200" indent="-228600" eaLnBrk="0" hangingPunct="0">
              <a:defRPr sz="3600" b="1" i="1">
                <a:solidFill>
                  <a:schemeClr val="tx1"/>
                </a:solidFill>
                <a:latin typeface="Times New Roman" pitchFamily="18" charset="0"/>
              </a:defRPr>
            </a:lvl4pPr>
            <a:lvl5pPr marL="2057400" indent="-228600" eaLnBrk="0" hangingPunct="0">
              <a:defRPr sz="3600" b="1" i="1">
                <a:solidFill>
                  <a:schemeClr val="tx1"/>
                </a:solidFill>
                <a:latin typeface="Times New Roman" pitchFamily="18" charset="0"/>
              </a:defRPr>
            </a:lvl5pPr>
            <a:lvl6pPr marL="2514600" indent="-228600" eaLnBrk="0" fontAlgn="base" hangingPunct="0">
              <a:spcBef>
                <a:spcPct val="0"/>
              </a:spcBef>
              <a:spcAft>
                <a:spcPct val="0"/>
              </a:spcAft>
              <a:defRPr sz="3600" b="1" i="1">
                <a:solidFill>
                  <a:schemeClr val="tx1"/>
                </a:solidFill>
                <a:latin typeface="Times New Roman" pitchFamily="18" charset="0"/>
              </a:defRPr>
            </a:lvl6pPr>
            <a:lvl7pPr marL="2971800" indent="-228600" eaLnBrk="0" fontAlgn="base" hangingPunct="0">
              <a:spcBef>
                <a:spcPct val="0"/>
              </a:spcBef>
              <a:spcAft>
                <a:spcPct val="0"/>
              </a:spcAft>
              <a:defRPr sz="3600" b="1" i="1">
                <a:solidFill>
                  <a:schemeClr val="tx1"/>
                </a:solidFill>
                <a:latin typeface="Times New Roman" pitchFamily="18" charset="0"/>
              </a:defRPr>
            </a:lvl7pPr>
            <a:lvl8pPr marL="3429000" indent="-228600" eaLnBrk="0" fontAlgn="base" hangingPunct="0">
              <a:spcBef>
                <a:spcPct val="0"/>
              </a:spcBef>
              <a:spcAft>
                <a:spcPct val="0"/>
              </a:spcAft>
              <a:defRPr sz="3600" b="1" i="1">
                <a:solidFill>
                  <a:schemeClr val="tx1"/>
                </a:solidFill>
                <a:latin typeface="Times New Roman" pitchFamily="18" charset="0"/>
              </a:defRPr>
            </a:lvl8pPr>
            <a:lvl9pPr marL="3886200" indent="-228600" eaLnBrk="0" fontAlgn="base" hangingPunct="0">
              <a:spcBef>
                <a:spcPct val="0"/>
              </a:spcBef>
              <a:spcAft>
                <a:spcPct val="0"/>
              </a:spcAft>
              <a:defRPr sz="3600" b="1" i="1">
                <a:solidFill>
                  <a:schemeClr val="tx1"/>
                </a:solidFill>
                <a:latin typeface="Times New Roman" pitchFamily="18" charset="0"/>
              </a:defRPr>
            </a:lvl9pPr>
          </a:lstStyle>
          <a:p>
            <a:pPr eaLnBrk="1" hangingPunct="1"/>
            <a:fld id="{E35E7349-87FB-4DE5-9331-DC24F282408E}" type="slidenum">
              <a:rPr lang="en-US" sz="1200" b="0" i="0" smtClean="0"/>
              <a:pPr eaLnBrk="1" hangingPunct="1"/>
              <a:t>38</a:t>
            </a:fld>
            <a:endParaRPr lang="en-US" sz="1200" b="0" i="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p:spPr>
        <p:txBody>
          <a:bodyPr/>
          <a:lstStyle/>
          <a:p>
            <a:pPr eaLnBrk="1" hangingPunct="1"/>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eaLnBrk="0" hangingPunct="0">
              <a:defRPr sz="3600" b="1" i="1">
                <a:solidFill>
                  <a:schemeClr val="tx1"/>
                </a:solidFill>
                <a:latin typeface="Times New Roman" pitchFamily="18" charset="0"/>
              </a:defRPr>
            </a:lvl1pPr>
            <a:lvl2pPr marL="742950" indent="-285750" eaLnBrk="0" hangingPunct="0">
              <a:defRPr sz="3600" b="1" i="1">
                <a:solidFill>
                  <a:schemeClr val="tx1"/>
                </a:solidFill>
                <a:latin typeface="Times New Roman" pitchFamily="18" charset="0"/>
              </a:defRPr>
            </a:lvl2pPr>
            <a:lvl3pPr marL="1143000" indent="-228600" eaLnBrk="0" hangingPunct="0">
              <a:defRPr sz="3600" b="1" i="1">
                <a:solidFill>
                  <a:schemeClr val="tx1"/>
                </a:solidFill>
                <a:latin typeface="Times New Roman" pitchFamily="18" charset="0"/>
              </a:defRPr>
            </a:lvl3pPr>
            <a:lvl4pPr marL="1600200" indent="-228600" eaLnBrk="0" hangingPunct="0">
              <a:defRPr sz="3600" b="1" i="1">
                <a:solidFill>
                  <a:schemeClr val="tx1"/>
                </a:solidFill>
                <a:latin typeface="Times New Roman" pitchFamily="18" charset="0"/>
              </a:defRPr>
            </a:lvl4pPr>
            <a:lvl5pPr marL="2057400" indent="-228600" eaLnBrk="0" hangingPunct="0">
              <a:defRPr sz="3600" b="1" i="1">
                <a:solidFill>
                  <a:schemeClr val="tx1"/>
                </a:solidFill>
                <a:latin typeface="Times New Roman" pitchFamily="18" charset="0"/>
              </a:defRPr>
            </a:lvl5pPr>
            <a:lvl6pPr marL="2514600" indent="-228600" eaLnBrk="0" fontAlgn="base" hangingPunct="0">
              <a:spcBef>
                <a:spcPct val="0"/>
              </a:spcBef>
              <a:spcAft>
                <a:spcPct val="0"/>
              </a:spcAft>
              <a:defRPr sz="3600" b="1" i="1">
                <a:solidFill>
                  <a:schemeClr val="tx1"/>
                </a:solidFill>
                <a:latin typeface="Times New Roman" pitchFamily="18" charset="0"/>
              </a:defRPr>
            </a:lvl6pPr>
            <a:lvl7pPr marL="2971800" indent="-228600" eaLnBrk="0" fontAlgn="base" hangingPunct="0">
              <a:spcBef>
                <a:spcPct val="0"/>
              </a:spcBef>
              <a:spcAft>
                <a:spcPct val="0"/>
              </a:spcAft>
              <a:defRPr sz="3600" b="1" i="1">
                <a:solidFill>
                  <a:schemeClr val="tx1"/>
                </a:solidFill>
                <a:latin typeface="Times New Roman" pitchFamily="18" charset="0"/>
              </a:defRPr>
            </a:lvl7pPr>
            <a:lvl8pPr marL="3429000" indent="-228600" eaLnBrk="0" fontAlgn="base" hangingPunct="0">
              <a:spcBef>
                <a:spcPct val="0"/>
              </a:spcBef>
              <a:spcAft>
                <a:spcPct val="0"/>
              </a:spcAft>
              <a:defRPr sz="3600" b="1" i="1">
                <a:solidFill>
                  <a:schemeClr val="tx1"/>
                </a:solidFill>
                <a:latin typeface="Times New Roman" pitchFamily="18" charset="0"/>
              </a:defRPr>
            </a:lvl8pPr>
            <a:lvl9pPr marL="3886200" indent="-228600" eaLnBrk="0" fontAlgn="base" hangingPunct="0">
              <a:spcBef>
                <a:spcPct val="0"/>
              </a:spcBef>
              <a:spcAft>
                <a:spcPct val="0"/>
              </a:spcAft>
              <a:defRPr sz="3600" b="1" i="1">
                <a:solidFill>
                  <a:schemeClr val="tx1"/>
                </a:solidFill>
                <a:latin typeface="Times New Roman" pitchFamily="18" charset="0"/>
              </a:defRPr>
            </a:lvl9pPr>
          </a:lstStyle>
          <a:p>
            <a:pPr eaLnBrk="1" hangingPunct="1"/>
            <a:fld id="{2C8F4EE4-DB9E-4088-8E58-C16378DC5E89}" type="slidenum">
              <a:rPr lang="en-US" sz="1200" b="0" i="0" smtClean="0"/>
              <a:pPr eaLnBrk="1" hangingPunct="1"/>
              <a:t>39</a:t>
            </a:fld>
            <a:endParaRPr lang="en-US" sz="1200" b="0" i="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p:spPr>
        <p:txBody>
          <a:bodyPr/>
          <a:lstStyle/>
          <a:p>
            <a:pPr eaLnBrk="1" hangingPunct="1"/>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lvl1pPr eaLnBrk="0" hangingPunct="0">
              <a:defRPr sz="3600" b="1" i="1">
                <a:solidFill>
                  <a:schemeClr val="tx1"/>
                </a:solidFill>
                <a:latin typeface="Times New Roman" pitchFamily="18" charset="0"/>
              </a:defRPr>
            </a:lvl1pPr>
            <a:lvl2pPr marL="742950" indent="-285750" eaLnBrk="0" hangingPunct="0">
              <a:defRPr sz="3600" b="1" i="1">
                <a:solidFill>
                  <a:schemeClr val="tx1"/>
                </a:solidFill>
                <a:latin typeface="Times New Roman" pitchFamily="18" charset="0"/>
              </a:defRPr>
            </a:lvl2pPr>
            <a:lvl3pPr marL="1143000" indent="-228600" eaLnBrk="0" hangingPunct="0">
              <a:defRPr sz="3600" b="1" i="1">
                <a:solidFill>
                  <a:schemeClr val="tx1"/>
                </a:solidFill>
                <a:latin typeface="Times New Roman" pitchFamily="18" charset="0"/>
              </a:defRPr>
            </a:lvl3pPr>
            <a:lvl4pPr marL="1600200" indent="-228600" eaLnBrk="0" hangingPunct="0">
              <a:defRPr sz="3600" b="1" i="1">
                <a:solidFill>
                  <a:schemeClr val="tx1"/>
                </a:solidFill>
                <a:latin typeface="Times New Roman" pitchFamily="18" charset="0"/>
              </a:defRPr>
            </a:lvl4pPr>
            <a:lvl5pPr marL="2057400" indent="-228600" eaLnBrk="0" hangingPunct="0">
              <a:defRPr sz="3600" b="1" i="1">
                <a:solidFill>
                  <a:schemeClr val="tx1"/>
                </a:solidFill>
                <a:latin typeface="Times New Roman" pitchFamily="18" charset="0"/>
              </a:defRPr>
            </a:lvl5pPr>
            <a:lvl6pPr marL="2514600" indent="-228600" eaLnBrk="0" fontAlgn="base" hangingPunct="0">
              <a:spcBef>
                <a:spcPct val="0"/>
              </a:spcBef>
              <a:spcAft>
                <a:spcPct val="0"/>
              </a:spcAft>
              <a:defRPr sz="3600" b="1" i="1">
                <a:solidFill>
                  <a:schemeClr val="tx1"/>
                </a:solidFill>
                <a:latin typeface="Times New Roman" pitchFamily="18" charset="0"/>
              </a:defRPr>
            </a:lvl6pPr>
            <a:lvl7pPr marL="2971800" indent="-228600" eaLnBrk="0" fontAlgn="base" hangingPunct="0">
              <a:spcBef>
                <a:spcPct val="0"/>
              </a:spcBef>
              <a:spcAft>
                <a:spcPct val="0"/>
              </a:spcAft>
              <a:defRPr sz="3600" b="1" i="1">
                <a:solidFill>
                  <a:schemeClr val="tx1"/>
                </a:solidFill>
                <a:latin typeface="Times New Roman" pitchFamily="18" charset="0"/>
              </a:defRPr>
            </a:lvl7pPr>
            <a:lvl8pPr marL="3429000" indent="-228600" eaLnBrk="0" fontAlgn="base" hangingPunct="0">
              <a:spcBef>
                <a:spcPct val="0"/>
              </a:spcBef>
              <a:spcAft>
                <a:spcPct val="0"/>
              </a:spcAft>
              <a:defRPr sz="3600" b="1" i="1">
                <a:solidFill>
                  <a:schemeClr val="tx1"/>
                </a:solidFill>
                <a:latin typeface="Times New Roman" pitchFamily="18" charset="0"/>
              </a:defRPr>
            </a:lvl8pPr>
            <a:lvl9pPr marL="3886200" indent="-228600" eaLnBrk="0" fontAlgn="base" hangingPunct="0">
              <a:spcBef>
                <a:spcPct val="0"/>
              </a:spcBef>
              <a:spcAft>
                <a:spcPct val="0"/>
              </a:spcAft>
              <a:defRPr sz="3600" b="1" i="1">
                <a:solidFill>
                  <a:schemeClr val="tx1"/>
                </a:solidFill>
                <a:latin typeface="Times New Roman" pitchFamily="18" charset="0"/>
              </a:defRPr>
            </a:lvl9pPr>
          </a:lstStyle>
          <a:p>
            <a:pPr eaLnBrk="1" hangingPunct="1"/>
            <a:fld id="{2ED5AA75-0374-49C7-B094-41115DA34303}" type="slidenum">
              <a:rPr lang="en-US" sz="1200" b="0" i="0" smtClean="0"/>
              <a:pPr eaLnBrk="1" hangingPunct="1"/>
              <a:t>40</a:t>
            </a:fld>
            <a:endParaRPr lang="en-US" sz="1200" b="0" i="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p:spPr>
        <p:txBody>
          <a:bodyPr/>
          <a:lstStyle/>
          <a:p>
            <a:pPr eaLnBrk="1" hangingPunct="1"/>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eaLnBrk="0" hangingPunct="0">
              <a:defRPr sz="3600" b="1" i="1">
                <a:solidFill>
                  <a:schemeClr val="tx1"/>
                </a:solidFill>
                <a:latin typeface="Times New Roman" pitchFamily="18" charset="0"/>
              </a:defRPr>
            </a:lvl1pPr>
            <a:lvl2pPr marL="742950" indent="-285750" eaLnBrk="0" hangingPunct="0">
              <a:defRPr sz="3600" b="1" i="1">
                <a:solidFill>
                  <a:schemeClr val="tx1"/>
                </a:solidFill>
                <a:latin typeface="Times New Roman" pitchFamily="18" charset="0"/>
              </a:defRPr>
            </a:lvl2pPr>
            <a:lvl3pPr marL="1143000" indent="-228600" eaLnBrk="0" hangingPunct="0">
              <a:defRPr sz="3600" b="1" i="1">
                <a:solidFill>
                  <a:schemeClr val="tx1"/>
                </a:solidFill>
                <a:latin typeface="Times New Roman" pitchFamily="18" charset="0"/>
              </a:defRPr>
            </a:lvl3pPr>
            <a:lvl4pPr marL="1600200" indent="-228600" eaLnBrk="0" hangingPunct="0">
              <a:defRPr sz="3600" b="1" i="1">
                <a:solidFill>
                  <a:schemeClr val="tx1"/>
                </a:solidFill>
                <a:latin typeface="Times New Roman" pitchFamily="18" charset="0"/>
              </a:defRPr>
            </a:lvl4pPr>
            <a:lvl5pPr marL="2057400" indent="-228600" eaLnBrk="0" hangingPunct="0">
              <a:defRPr sz="3600" b="1" i="1">
                <a:solidFill>
                  <a:schemeClr val="tx1"/>
                </a:solidFill>
                <a:latin typeface="Times New Roman" pitchFamily="18" charset="0"/>
              </a:defRPr>
            </a:lvl5pPr>
            <a:lvl6pPr marL="2514600" indent="-228600" eaLnBrk="0" fontAlgn="base" hangingPunct="0">
              <a:spcBef>
                <a:spcPct val="0"/>
              </a:spcBef>
              <a:spcAft>
                <a:spcPct val="0"/>
              </a:spcAft>
              <a:defRPr sz="3600" b="1" i="1">
                <a:solidFill>
                  <a:schemeClr val="tx1"/>
                </a:solidFill>
                <a:latin typeface="Times New Roman" pitchFamily="18" charset="0"/>
              </a:defRPr>
            </a:lvl6pPr>
            <a:lvl7pPr marL="2971800" indent="-228600" eaLnBrk="0" fontAlgn="base" hangingPunct="0">
              <a:spcBef>
                <a:spcPct val="0"/>
              </a:spcBef>
              <a:spcAft>
                <a:spcPct val="0"/>
              </a:spcAft>
              <a:defRPr sz="3600" b="1" i="1">
                <a:solidFill>
                  <a:schemeClr val="tx1"/>
                </a:solidFill>
                <a:latin typeface="Times New Roman" pitchFamily="18" charset="0"/>
              </a:defRPr>
            </a:lvl7pPr>
            <a:lvl8pPr marL="3429000" indent="-228600" eaLnBrk="0" fontAlgn="base" hangingPunct="0">
              <a:spcBef>
                <a:spcPct val="0"/>
              </a:spcBef>
              <a:spcAft>
                <a:spcPct val="0"/>
              </a:spcAft>
              <a:defRPr sz="3600" b="1" i="1">
                <a:solidFill>
                  <a:schemeClr val="tx1"/>
                </a:solidFill>
                <a:latin typeface="Times New Roman" pitchFamily="18" charset="0"/>
              </a:defRPr>
            </a:lvl8pPr>
            <a:lvl9pPr marL="3886200" indent="-228600" eaLnBrk="0" fontAlgn="base" hangingPunct="0">
              <a:spcBef>
                <a:spcPct val="0"/>
              </a:spcBef>
              <a:spcAft>
                <a:spcPct val="0"/>
              </a:spcAft>
              <a:defRPr sz="3600" b="1" i="1">
                <a:solidFill>
                  <a:schemeClr val="tx1"/>
                </a:solidFill>
                <a:latin typeface="Times New Roman" pitchFamily="18" charset="0"/>
              </a:defRPr>
            </a:lvl9pPr>
          </a:lstStyle>
          <a:p>
            <a:pPr eaLnBrk="1" hangingPunct="1"/>
            <a:fld id="{2C8F4EE4-DB9E-4088-8E58-C16378DC5E89}" type="slidenum">
              <a:rPr lang="en-US" sz="1200" b="0" i="0" smtClean="0"/>
              <a:pPr eaLnBrk="1" hangingPunct="1"/>
              <a:t>41</a:t>
            </a:fld>
            <a:endParaRPr lang="en-US" sz="1200" b="0" i="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p:spPr>
        <p:txBody>
          <a:bodyPr/>
          <a:lstStyle/>
          <a:p>
            <a:pPr eaLnBrk="1" hangingPunct="1"/>
            <a:endParaRPr lang="el-GR"/>
          </a:p>
        </p:txBody>
      </p:sp>
    </p:spTree>
    <p:extLst>
      <p:ext uri="{BB962C8B-B14F-4D97-AF65-F5344CB8AC3E}">
        <p14:creationId xmlns:p14="http://schemas.microsoft.com/office/powerpoint/2010/main" val="98979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eaLnBrk="0" hangingPunct="0">
              <a:defRPr sz="3600" b="1" i="1">
                <a:solidFill>
                  <a:schemeClr val="tx1"/>
                </a:solidFill>
                <a:latin typeface="Times New Roman" pitchFamily="18" charset="0"/>
              </a:defRPr>
            </a:lvl1pPr>
            <a:lvl2pPr marL="742950" indent="-285750" eaLnBrk="0" hangingPunct="0">
              <a:defRPr sz="3600" b="1" i="1">
                <a:solidFill>
                  <a:schemeClr val="tx1"/>
                </a:solidFill>
                <a:latin typeface="Times New Roman" pitchFamily="18" charset="0"/>
              </a:defRPr>
            </a:lvl2pPr>
            <a:lvl3pPr marL="1143000" indent="-228600" eaLnBrk="0" hangingPunct="0">
              <a:defRPr sz="3600" b="1" i="1">
                <a:solidFill>
                  <a:schemeClr val="tx1"/>
                </a:solidFill>
                <a:latin typeface="Times New Roman" pitchFamily="18" charset="0"/>
              </a:defRPr>
            </a:lvl3pPr>
            <a:lvl4pPr marL="1600200" indent="-228600" eaLnBrk="0" hangingPunct="0">
              <a:defRPr sz="3600" b="1" i="1">
                <a:solidFill>
                  <a:schemeClr val="tx1"/>
                </a:solidFill>
                <a:latin typeface="Times New Roman" pitchFamily="18" charset="0"/>
              </a:defRPr>
            </a:lvl4pPr>
            <a:lvl5pPr marL="2057400" indent="-228600" eaLnBrk="0" hangingPunct="0">
              <a:defRPr sz="3600" b="1" i="1">
                <a:solidFill>
                  <a:schemeClr val="tx1"/>
                </a:solidFill>
                <a:latin typeface="Times New Roman" pitchFamily="18" charset="0"/>
              </a:defRPr>
            </a:lvl5pPr>
            <a:lvl6pPr marL="2514600" indent="-228600" eaLnBrk="0" fontAlgn="base" hangingPunct="0">
              <a:spcBef>
                <a:spcPct val="0"/>
              </a:spcBef>
              <a:spcAft>
                <a:spcPct val="0"/>
              </a:spcAft>
              <a:defRPr sz="3600" b="1" i="1">
                <a:solidFill>
                  <a:schemeClr val="tx1"/>
                </a:solidFill>
                <a:latin typeface="Times New Roman" pitchFamily="18" charset="0"/>
              </a:defRPr>
            </a:lvl6pPr>
            <a:lvl7pPr marL="2971800" indent="-228600" eaLnBrk="0" fontAlgn="base" hangingPunct="0">
              <a:spcBef>
                <a:spcPct val="0"/>
              </a:spcBef>
              <a:spcAft>
                <a:spcPct val="0"/>
              </a:spcAft>
              <a:defRPr sz="3600" b="1" i="1">
                <a:solidFill>
                  <a:schemeClr val="tx1"/>
                </a:solidFill>
                <a:latin typeface="Times New Roman" pitchFamily="18" charset="0"/>
              </a:defRPr>
            </a:lvl7pPr>
            <a:lvl8pPr marL="3429000" indent="-228600" eaLnBrk="0" fontAlgn="base" hangingPunct="0">
              <a:spcBef>
                <a:spcPct val="0"/>
              </a:spcBef>
              <a:spcAft>
                <a:spcPct val="0"/>
              </a:spcAft>
              <a:defRPr sz="3600" b="1" i="1">
                <a:solidFill>
                  <a:schemeClr val="tx1"/>
                </a:solidFill>
                <a:latin typeface="Times New Roman" pitchFamily="18" charset="0"/>
              </a:defRPr>
            </a:lvl8pPr>
            <a:lvl9pPr marL="3886200" indent="-228600" eaLnBrk="0" fontAlgn="base" hangingPunct="0">
              <a:spcBef>
                <a:spcPct val="0"/>
              </a:spcBef>
              <a:spcAft>
                <a:spcPct val="0"/>
              </a:spcAft>
              <a:defRPr sz="3600" b="1" i="1">
                <a:solidFill>
                  <a:schemeClr val="tx1"/>
                </a:solidFill>
                <a:latin typeface="Times New Roman" pitchFamily="18" charset="0"/>
              </a:defRPr>
            </a:lvl9pPr>
          </a:lstStyle>
          <a:p>
            <a:pPr eaLnBrk="1" hangingPunct="1"/>
            <a:fld id="{55FD0AD5-75F1-452A-A3AE-0741AADDC8FE}" type="slidenum">
              <a:rPr lang="en-US" sz="1200" b="0" i="0" smtClean="0"/>
              <a:pPr eaLnBrk="1" hangingPunct="1"/>
              <a:t>42</a:t>
            </a:fld>
            <a:endParaRPr lang="en-US" sz="1200" b="0" i="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p:spPr>
        <p:txBody>
          <a:bodyPr/>
          <a:lstStyle/>
          <a:p>
            <a:pPr eaLnBrk="1" hangingPunct="1"/>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lvl1pPr eaLnBrk="0" hangingPunct="0">
              <a:defRPr sz="3600" b="1" i="1">
                <a:solidFill>
                  <a:schemeClr val="tx1"/>
                </a:solidFill>
                <a:latin typeface="Times New Roman" pitchFamily="18" charset="0"/>
              </a:defRPr>
            </a:lvl1pPr>
            <a:lvl2pPr marL="742950" indent="-285750" eaLnBrk="0" hangingPunct="0">
              <a:defRPr sz="3600" b="1" i="1">
                <a:solidFill>
                  <a:schemeClr val="tx1"/>
                </a:solidFill>
                <a:latin typeface="Times New Roman" pitchFamily="18" charset="0"/>
              </a:defRPr>
            </a:lvl2pPr>
            <a:lvl3pPr marL="1143000" indent="-228600" eaLnBrk="0" hangingPunct="0">
              <a:defRPr sz="3600" b="1" i="1">
                <a:solidFill>
                  <a:schemeClr val="tx1"/>
                </a:solidFill>
                <a:latin typeface="Times New Roman" pitchFamily="18" charset="0"/>
              </a:defRPr>
            </a:lvl3pPr>
            <a:lvl4pPr marL="1600200" indent="-228600" eaLnBrk="0" hangingPunct="0">
              <a:defRPr sz="3600" b="1" i="1">
                <a:solidFill>
                  <a:schemeClr val="tx1"/>
                </a:solidFill>
                <a:latin typeface="Times New Roman" pitchFamily="18" charset="0"/>
              </a:defRPr>
            </a:lvl4pPr>
            <a:lvl5pPr marL="2057400" indent="-228600" eaLnBrk="0" hangingPunct="0">
              <a:defRPr sz="3600" b="1" i="1">
                <a:solidFill>
                  <a:schemeClr val="tx1"/>
                </a:solidFill>
                <a:latin typeface="Times New Roman" pitchFamily="18" charset="0"/>
              </a:defRPr>
            </a:lvl5pPr>
            <a:lvl6pPr marL="2514600" indent="-228600" eaLnBrk="0" fontAlgn="base" hangingPunct="0">
              <a:spcBef>
                <a:spcPct val="0"/>
              </a:spcBef>
              <a:spcAft>
                <a:spcPct val="0"/>
              </a:spcAft>
              <a:defRPr sz="3600" b="1" i="1">
                <a:solidFill>
                  <a:schemeClr val="tx1"/>
                </a:solidFill>
                <a:latin typeface="Times New Roman" pitchFamily="18" charset="0"/>
              </a:defRPr>
            </a:lvl6pPr>
            <a:lvl7pPr marL="2971800" indent="-228600" eaLnBrk="0" fontAlgn="base" hangingPunct="0">
              <a:spcBef>
                <a:spcPct val="0"/>
              </a:spcBef>
              <a:spcAft>
                <a:spcPct val="0"/>
              </a:spcAft>
              <a:defRPr sz="3600" b="1" i="1">
                <a:solidFill>
                  <a:schemeClr val="tx1"/>
                </a:solidFill>
                <a:latin typeface="Times New Roman" pitchFamily="18" charset="0"/>
              </a:defRPr>
            </a:lvl7pPr>
            <a:lvl8pPr marL="3429000" indent="-228600" eaLnBrk="0" fontAlgn="base" hangingPunct="0">
              <a:spcBef>
                <a:spcPct val="0"/>
              </a:spcBef>
              <a:spcAft>
                <a:spcPct val="0"/>
              </a:spcAft>
              <a:defRPr sz="3600" b="1" i="1">
                <a:solidFill>
                  <a:schemeClr val="tx1"/>
                </a:solidFill>
                <a:latin typeface="Times New Roman" pitchFamily="18" charset="0"/>
              </a:defRPr>
            </a:lvl8pPr>
            <a:lvl9pPr marL="3886200" indent="-228600" eaLnBrk="0" fontAlgn="base" hangingPunct="0">
              <a:spcBef>
                <a:spcPct val="0"/>
              </a:spcBef>
              <a:spcAft>
                <a:spcPct val="0"/>
              </a:spcAft>
              <a:defRPr sz="3600" b="1" i="1">
                <a:solidFill>
                  <a:schemeClr val="tx1"/>
                </a:solidFill>
                <a:latin typeface="Times New Roman" pitchFamily="18" charset="0"/>
              </a:defRPr>
            </a:lvl9pPr>
          </a:lstStyle>
          <a:p>
            <a:pPr eaLnBrk="1" hangingPunct="1"/>
            <a:fld id="{52E5A510-6EB9-4D8E-8147-962780856BA6}" type="slidenum">
              <a:rPr lang="en-US" sz="1200" b="0" i="0" smtClean="0"/>
              <a:pPr eaLnBrk="1" hangingPunct="1"/>
              <a:t>43</a:t>
            </a:fld>
            <a:endParaRPr lang="en-US" sz="1200" b="0" i="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p:spPr>
        <p:txBody>
          <a:bodyPr/>
          <a:lstStyle/>
          <a:p>
            <a:pPr eaLnBrk="1" hangingPunct="1"/>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124774A-9EB4-4DE9-9100-5C02D1873EEE}" type="datetimeFigureOut">
              <a:rPr lang="el-GR" smtClean="0"/>
              <a:t>5/4/23</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F3CB1989-85CB-4898-8484-5F2F92C2BBE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5/4/23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5/4/23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928100" cy="720725"/>
          </a:xfrm>
        </p:spPr>
        <p:txBody>
          <a:bodyPr/>
          <a:lstStyle/>
          <a:p>
            <a:r>
              <a:rPr lang="en-US"/>
              <a:t>Click to edit Master title style</a:t>
            </a:r>
            <a:endParaRPr lang="el-GR"/>
          </a:p>
        </p:txBody>
      </p:sp>
      <p:sp>
        <p:nvSpPr>
          <p:cNvPr id="3" name="Table Placeholder 2"/>
          <p:cNvSpPr>
            <a:spLocks noGrp="1"/>
          </p:cNvSpPr>
          <p:nvPr>
            <p:ph type="tbl" idx="1"/>
          </p:nvPr>
        </p:nvSpPr>
        <p:spPr>
          <a:xfrm>
            <a:off x="323850" y="1052513"/>
            <a:ext cx="8496300" cy="4752975"/>
          </a:xfrm>
        </p:spPr>
        <p:txBody>
          <a:bodyPr/>
          <a:lstStyle/>
          <a:p>
            <a:pPr lvl="0"/>
            <a:endParaRPr lang="el-GR" noProof="0"/>
          </a:p>
        </p:txBody>
      </p:sp>
      <p:sp>
        <p:nvSpPr>
          <p:cNvPr id="4" name="Rectangle 5"/>
          <p:cNvSpPr>
            <a:spLocks noGrp="1" noChangeArrowheads="1"/>
          </p:cNvSpPr>
          <p:nvPr>
            <p:ph type="ftr" sz="quarter" idx="10"/>
          </p:nvPr>
        </p:nvSpPr>
        <p:spPr>
          <a:ln/>
        </p:spPr>
        <p:txBody>
          <a:bodyPr/>
          <a:lstStyle>
            <a:lvl1pPr>
              <a:defRPr/>
            </a:lvl1pPr>
          </a:lstStyle>
          <a:p>
            <a:pPr>
              <a:defRPr/>
            </a:pPr>
            <a:r>
              <a:rPr lang="el-GR"/>
              <a:t>Εθνικό και Καποδιστριακό Πανεπιστήμιο Αθηνών</a:t>
            </a:r>
            <a:br>
              <a:rPr lang="el-GR"/>
            </a:br>
            <a:r>
              <a:rPr lang="el-GR"/>
              <a:t>Τμήμα Πληροφορικής και Τηλεπικοινωνιών</a:t>
            </a:r>
          </a:p>
        </p:txBody>
      </p:sp>
      <p:sp>
        <p:nvSpPr>
          <p:cNvPr id="5" name="Rectangle 6"/>
          <p:cNvSpPr>
            <a:spLocks noGrp="1" noChangeArrowheads="1"/>
          </p:cNvSpPr>
          <p:nvPr>
            <p:ph type="sldNum" sz="quarter" idx="11"/>
          </p:nvPr>
        </p:nvSpPr>
        <p:spPr>
          <a:ln/>
        </p:spPr>
        <p:txBody>
          <a:bodyPr/>
          <a:lstStyle>
            <a:lvl1pPr>
              <a:defRPr/>
            </a:lvl1pPr>
          </a:lstStyle>
          <a:p>
            <a:pPr>
              <a:defRPr/>
            </a:pPr>
            <a:fld id="{45A03059-6654-47AD-BF7E-5F3664F04503}" type="slidenum">
              <a:rPr lang="el-GR"/>
              <a:pPr>
                <a:defRPr/>
              </a:pPr>
              <a:t>‹#›</a:t>
            </a:fld>
            <a:endParaRPr lang="el-GR"/>
          </a:p>
        </p:txBody>
      </p:sp>
    </p:spTree>
    <p:extLst>
      <p:ext uri="{BB962C8B-B14F-4D97-AF65-F5344CB8AC3E}">
        <p14:creationId xmlns:p14="http://schemas.microsoft.com/office/powerpoint/2010/main" val="1057773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2655800"/>
            <a:ext cx="58074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6173432"/>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7790243" y="5576535"/>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8893253" y="4444464"/>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8771302" y="6565033"/>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2386266" y="677512"/>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479460" y="3605307"/>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261540" y="857463"/>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507235" y="1441151"/>
            <a:ext cx="192600" cy="256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8314019" y="4833763"/>
            <a:ext cx="144300" cy="192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8882858" y="5582348"/>
            <a:ext cx="144300" cy="192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158313" y="2128745"/>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1396483" y="301904"/>
            <a:ext cx="192600" cy="256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617492" y="2667459"/>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3425273" y="517173"/>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8014029" y="6090061"/>
            <a:ext cx="192600" cy="256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7711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5/4/23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124774A-9EB4-4DE9-9100-5C02D1873EEE}" type="datetimeFigureOut">
              <a:rPr lang="el-GR" smtClean="0"/>
              <a:t>5/4/23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24774A-9EB4-4DE9-9100-5C02D1873EEE}" type="datetimeFigureOut">
              <a:rPr lang="el-GR" smtClean="0"/>
              <a:t>5/4/23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24774A-9EB4-4DE9-9100-5C02D1873EEE}" type="datetimeFigureOut">
              <a:rPr lang="el-GR" smtClean="0"/>
              <a:t>5/4/23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124774A-9EB4-4DE9-9100-5C02D1873EEE}" type="datetimeFigureOut">
              <a:rPr lang="el-GR" smtClean="0"/>
              <a:t>5/4/23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4774A-9EB4-4DE9-9100-5C02D1873EEE}" type="datetimeFigureOut">
              <a:rPr lang="el-GR" smtClean="0"/>
              <a:t>5/4/23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24774A-9EB4-4DE9-9100-5C02D1873EEE}" type="datetimeFigureOut">
              <a:rPr lang="el-GR" smtClean="0"/>
              <a:t>5/4/23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24774A-9EB4-4DE9-9100-5C02D1873EEE}" type="datetimeFigureOut">
              <a:rPr lang="el-GR" smtClean="0"/>
              <a:t>5/4/23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F3CB1989-85CB-4898-8484-5F2F92C2BBE9}"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24774A-9EB4-4DE9-9100-5C02D1873EEE}" type="datetimeFigureOut">
              <a:rPr lang="el-GR" smtClean="0"/>
              <a:t>5/4/23</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CB1989-85CB-4898-8484-5F2F92C2BBE9}"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tkanellos@di.uoa.gr"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70.wmf"/><Relationship Id="rId4" Type="http://schemas.openxmlformats.org/officeDocument/2006/relationships/oleObject" Target="../embeddings/oleObject12.bin"/></Relationships>
</file>

<file path=ppt/slides/_rels/slide10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3.wmf"/><Relationship Id="rId5" Type="http://schemas.openxmlformats.org/officeDocument/2006/relationships/oleObject" Target="../embeddings/oleObject15.bin"/><Relationship Id="rId4" Type="http://schemas.openxmlformats.org/officeDocument/2006/relationships/image" Target="../media/image72.wmf"/></Relationships>
</file>

<file path=ppt/slides/_rels/slide10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2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 Id="rId1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gtkanellos@di.uoa.gr"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Birefringence" TargetMode="External"/><Relationship Id="rId7" Type="http://schemas.openxmlformats.org/officeDocument/2006/relationships/hyperlink" Target="https://en.wikipedia.org/wiki/Lithium_niobate" TargetMode="External"/><Relationship Id="rId2" Type="http://schemas.openxmlformats.org/officeDocument/2006/relationships/hyperlink" Target="https://en.wikipedia.org/wiki/Friedrich_Carl_Alwin_Pockels" TargetMode="External"/><Relationship Id="rId1" Type="http://schemas.openxmlformats.org/officeDocument/2006/relationships/slideLayout" Target="../slideLayouts/slideLayout2.xml"/><Relationship Id="rId6" Type="http://schemas.openxmlformats.org/officeDocument/2006/relationships/hyperlink" Target="https://en.wikipedia.org/wiki/Inversion_symmetry" TargetMode="External"/><Relationship Id="rId5" Type="http://schemas.openxmlformats.org/officeDocument/2006/relationships/hyperlink" Target="https://en.wikipedia.org/wiki/Kerr_effect" TargetMode="External"/><Relationship Id="rId4" Type="http://schemas.openxmlformats.org/officeDocument/2006/relationships/hyperlink" Target="https://en.wikipedia.org/wiki/Electric_field"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90.png"/><Relationship Id="rId4" Type="http://schemas.openxmlformats.org/officeDocument/2006/relationships/image" Target="../media/image68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7.wmf"/></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s://en.wikipedia.org/wiki/Airy_function" TargetMode="Externa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hyperlink" Target="https://en.wikipedia.org/wiki/Electron_hole" TargetMode="External"/><Relationship Id="rId5" Type="http://schemas.openxmlformats.org/officeDocument/2006/relationships/hyperlink" Target="https://en.wikipedia.org/wiki/Electron" TargetMode="External"/><Relationship Id="rId4" Type="http://schemas.openxmlformats.org/officeDocument/2006/relationships/hyperlink" Target="https://en.wikipedia.org/wiki/Wavefunction"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en.wikipedia.org/wiki/Stark_effect" TargetMode="External"/><Relationship Id="rId13" Type="http://schemas.openxmlformats.org/officeDocument/2006/relationships/hyperlink" Target="https://en.wikipedia.org/wiki/Quantum_well" TargetMode="External"/><Relationship Id="rId18" Type="http://schemas.openxmlformats.org/officeDocument/2006/relationships/hyperlink" Target="https://en.wikipedia.org/wiki/Exciton" TargetMode="External"/><Relationship Id="rId3" Type="http://schemas.openxmlformats.org/officeDocument/2006/relationships/hyperlink" Target="https://en.wikipedia.org/wiki/Quantum_confinement" TargetMode="External"/><Relationship Id="rId7" Type="http://schemas.openxmlformats.org/officeDocument/2006/relationships/image" Target="../media/image59.jpeg"/><Relationship Id="rId12" Type="http://schemas.openxmlformats.org/officeDocument/2006/relationships/hyperlink" Target="https://en.wikipedia.org/wiki/Emission_spectrum" TargetMode="External"/><Relationship Id="rId17" Type="http://schemas.openxmlformats.org/officeDocument/2006/relationships/hyperlink" Target="https://en.wikipedia.org/wiki/Quantum-confined_Stark_effect#cite_note-Miller1-1" TargetMode="External"/><Relationship Id="rId2" Type="http://schemas.openxmlformats.org/officeDocument/2006/relationships/image" Target="../media/image58.png"/><Relationship Id="rId16" Type="http://schemas.openxmlformats.org/officeDocument/2006/relationships/hyperlink" Target="https://en.wikipedia.org/wiki/Quantum_yield" TargetMode="External"/><Relationship Id="rId1" Type="http://schemas.openxmlformats.org/officeDocument/2006/relationships/slideLayout" Target="../slideLayouts/slideLayout2.xml"/><Relationship Id="rId6" Type="http://schemas.openxmlformats.org/officeDocument/2006/relationships/hyperlink" Target="https://en.wikipedia.org/wiki/Electron_hole" TargetMode="External"/><Relationship Id="rId11" Type="http://schemas.openxmlformats.org/officeDocument/2006/relationships/hyperlink" Target="https://en.wikipedia.org/wiki/Absorption_spectrum" TargetMode="External"/><Relationship Id="rId5" Type="http://schemas.openxmlformats.org/officeDocument/2006/relationships/hyperlink" Target="https://en.wikipedia.org/wiki/Electron" TargetMode="External"/><Relationship Id="rId15" Type="http://schemas.openxmlformats.org/officeDocument/2006/relationships/hyperlink" Target="https://en.wiktionary.org/wiki/discrete" TargetMode="External"/><Relationship Id="rId10" Type="http://schemas.openxmlformats.org/officeDocument/2006/relationships/hyperlink" Target="https://en.wikipedia.org/wiki/Electric_field" TargetMode="External"/><Relationship Id="rId19" Type="http://schemas.openxmlformats.org/officeDocument/2006/relationships/hyperlink" Target="https://en.wikipedia.org/wiki/Optical_modulator" TargetMode="External"/><Relationship Id="rId4" Type="http://schemas.openxmlformats.org/officeDocument/2006/relationships/hyperlink" Target="https://en.wikipedia.org/wiki/De_Broglie_wavelength" TargetMode="External"/><Relationship Id="rId9" Type="http://schemas.openxmlformats.org/officeDocument/2006/relationships/hyperlink" Target="https://en.wikipedia.org/wiki/Zeeman_effect" TargetMode="External"/><Relationship Id="rId14" Type="http://schemas.openxmlformats.org/officeDocument/2006/relationships/hyperlink" Target="https://en.wikipedia.org/wiki/Quantum_state"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s://en.wikipedia.org/wiki/Modulation" TargetMode="External"/><Relationship Id="rId13" Type="http://schemas.openxmlformats.org/officeDocument/2006/relationships/hyperlink" Target="https://en.wikipedia.org/wiki/Bragg_diffraction" TargetMode="External"/><Relationship Id="rId18" Type="http://schemas.openxmlformats.org/officeDocument/2006/relationships/hyperlink" Target="https://en.wikipedia.org/wiki/Photon" TargetMode="External"/><Relationship Id="rId3" Type="http://schemas.openxmlformats.org/officeDocument/2006/relationships/hyperlink" Target="https://en.wikipedia.org/wiki/Diffraction" TargetMode="External"/><Relationship Id="rId7" Type="http://schemas.openxmlformats.org/officeDocument/2006/relationships/hyperlink" Target="https://en.wikipedia.org/wiki/Q-switching" TargetMode="External"/><Relationship Id="rId12" Type="http://schemas.openxmlformats.org/officeDocument/2006/relationships/hyperlink" Target="https://en.wikipedia.org/wiki/Brillouin_scattering" TargetMode="External"/><Relationship Id="rId17" Type="http://schemas.openxmlformats.org/officeDocument/2006/relationships/hyperlink" Target="https://en.wikipedia.org/wiki/Phonon" TargetMode="External"/><Relationship Id="rId2" Type="http://schemas.openxmlformats.org/officeDocument/2006/relationships/hyperlink" Target="https://en.wikipedia.org/wiki/Acousto-optic_effect" TargetMode="External"/><Relationship Id="rId16" Type="http://schemas.openxmlformats.org/officeDocument/2006/relationships/hyperlink" Target="https://en.wikipedia.org/w/index.php?title=Difference-frequency_generation&amp;action=edit&amp;redlink=1" TargetMode="External"/><Relationship Id="rId20"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hyperlink" Target="https://en.wikipedia.org/wiki/Laser" TargetMode="External"/><Relationship Id="rId11" Type="http://schemas.openxmlformats.org/officeDocument/2006/relationships/hyperlink" Target="https://en.wikipedia.org/wiki/Index_of_refraction" TargetMode="External"/><Relationship Id="rId5" Type="http://schemas.openxmlformats.org/officeDocument/2006/relationships/hyperlink" Target="https://en.wikipedia.org/wiki/Radio-frequency" TargetMode="External"/><Relationship Id="rId15" Type="http://schemas.openxmlformats.org/officeDocument/2006/relationships/hyperlink" Target="https://en.wikipedia.org/wiki/Sum-frequency_generation" TargetMode="External"/><Relationship Id="rId10" Type="http://schemas.openxmlformats.org/officeDocument/2006/relationships/hyperlink" Target="https://en.wikipedia.org/wiki/Piezoelectric_transducer" TargetMode="External"/><Relationship Id="rId19" Type="http://schemas.openxmlformats.org/officeDocument/2006/relationships/hyperlink" Target="https://en.wikipedia.org/wiki/Doppler_effect" TargetMode="External"/><Relationship Id="rId4" Type="http://schemas.openxmlformats.org/officeDocument/2006/relationships/hyperlink" Target="https://en.wikipedia.org/wiki/Sound_wave" TargetMode="External"/><Relationship Id="rId9" Type="http://schemas.openxmlformats.org/officeDocument/2006/relationships/hyperlink" Target="https://en.wikipedia.org/wiki/Spectroscopy" TargetMode="External"/><Relationship Id="rId14" Type="http://schemas.openxmlformats.org/officeDocument/2006/relationships/hyperlink" Target="https://en.wikipedia.org/w/index.php?title=Three-wave_mixing_process&amp;action=edit&amp;redlink=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91.xml.rels><?xml version="1.0" encoding="UTF-8" standalone="yes"?>
<Relationships xmlns="http://schemas.openxmlformats.org/package/2006/relationships"><Relationship Id="rId3" Type="http://schemas.openxmlformats.org/officeDocument/2006/relationships/hyperlink" Target="https://en.wikipedia.org/wiki/Oscillation" TargetMode="External"/><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hyperlink" Target="https://en.wikipedia.org/wiki/Metal" TargetMode="External"/><Relationship Id="rId4" Type="http://schemas.openxmlformats.org/officeDocument/2006/relationships/hyperlink" Target="https://en.wikipedia.org/wiki/Ion" TargetMode="External"/></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886793" y="1802325"/>
            <a:ext cx="5420139" cy="1159800"/>
          </a:xfrm>
          <a:prstGeom prst="rect">
            <a:avLst/>
          </a:prstGeom>
        </p:spPr>
        <p:txBody>
          <a:bodyPr spcFirstLastPara="1" vert="horz" wrap="square" lIns="91425" tIns="91425" rIns="91425" bIns="91425" anchor="ctr" anchorCtr="0">
            <a:noAutofit/>
          </a:bodyPr>
          <a:lstStyle/>
          <a:p>
            <a:pPr lvl="0"/>
            <a:r>
              <a:rPr lang="el-GR" sz="2800" dirty="0" err="1"/>
              <a:t>Φωτονικ</a:t>
            </a:r>
            <a:r>
              <a:rPr lang="en-GB" sz="2800" dirty="0" err="1"/>
              <a:t>ή</a:t>
            </a:r>
            <a:endParaRPr sz="2800" dirty="0"/>
          </a:p>
        </p:txBody>
      </p:sp>
      <p:sp>
        <p:nvSpPr>
          <p:cNvPr id="6" name="Google Shape;98;p15">
            <a:extLst>
              <a:ext uri="{FF2B5EF4-FFF2-40B4-BE49-F238E27FC236}">
                <a16:creationId xmlns:a16="http://schemas.microsoft.com/office/drawing/2014/main" id="{424E2F42-64DB-6E83-7D83-EADF6E48F1EB}"/>
              </a:ext>
            </a:extLst>
          </p:cNvPr>
          <p:cNvSpPr txBox="1">
            <a:spLocks/>
          </p:cNvSpPr>
          <p:nvPr/>
        </p:nvSpPr>
        <p:spPr>
          <a:xfrm>
            <a:off x="1886792" y="2792409"/>
            <a:ext cx="6189869" cy="7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sz="2000" dirty="0">
                <a:solidFill>
                  <a:schemeClr val="bg1">
                    <a:lumMod val="65000"/>
                  </a:schemeClr>
                </a:solidFill>
              </a:rPr>
              <a:t>8</a:t>
            </a:r>
            <a:r>
              <a:rPr lang="el-GR" sz="2000" baseline="30000" dirty="0">
                <a:solidFill>
                  <a:schemeClr val="bg1">
                    <a:lumMod val="65000"/>
                  </a:schemeClr>
                </a:solidFill>
              </a:rPr>
              <a:t>ο</a:t>
            </a:r>
            <a:r>
              <a:rPr lang="el-GR" sz="2000" dirty="0">
                <a:solidFill>
                  <a:schemeClr val="bg1">
                    <a:lumMod val="65000"/>
                  </a:schemeClr>
                </a:solidFill>
              </a:rPr>
              <a:t> Εξάμηνο </a:t>
            </a:r>
          </a:p>
          <a:p>
            <a:r>
              <a:rPr lang="el-GR" sz="2000" dirty="0">
                <a:solidFill>
                  <a:schemeClr val="bg1">
                    <a:lumMod val="65000"/>
                  </a:schemeClr>
                </a:solidFill>
              </a:rPr>
              <a:t>Τομέας Γ’ / Τμήμα Πληροφορικής και Επικοινωνιών  ΕΚΠΑ 2022-2023</a:t>
            </a:r>
            <a:endParaRPr lang="en-GB" sz="2000" dirty="0">
              <a:solidFill>
                <a:schemeClr val="bg1">
                  <a:lumMod val="65000"/>
                </a:schemeClr>
              </a:solidFill>
            </a:endParaRPr>
          </a:p>
        </p:txBody>
      </p:sp>
      <p:sp>
        <p:nvSpPr>
          <p:cNvPr id="4" name="TextBox 3">
            <a:extLst>
              <a:ext uri="{FF2B5EF4-FFF2-40B4-BE49-F238E27FC236}">
                <a16:creationId xmlns:a16="http://schemas.microsoft.com/office/drawing/2014/main" id="{CF3F3539-8267-8FAB-9258-995A87A5A000}"/>
              </a:ext>
            </a:extLst>
          </p:cNvPr>
          <p:cNvSpPr txBox="1"/>
          <p:nvPr/>
        </p:nvSpPr>
        <p:spPr>
          <a:xfrm>
            <a:off x="1886791" y="4535043"/>
            <a:ext cx="3528530" cy="1384995"/>
          </a:xfrm>
          <a:prstGeom prst="rect">
            <a:avLst/>
          </a:prstGeom>
          <a:noFill/>
        </p:spPr>
        <p:txBody>
          <a:bodyPr wrap="none" rtlCol="0">
            <a:spAutoFit/>
          </a:bodyPr>
          <a:lstStyle/>
          <a:p>
            <a:r>
              <a:rPr lang="el-GR" sz="1200" dirty="0"/>
              <a:t>Γιώργος Κανέλλος</a:t>
            </a:r>
            <a:endParaRPr lang="en-US" sz="1200" dirty="0"/>
          </a:p>
          <a:p>
            <a:endParaRPr lang="en-US" sz="1200" dirty="0"/>
          </a:p>
          <a:p>
            <a:r>
              <a:rPr lang="el-GR" sz="1200" dirty="0"/>
              <a:t>Επίκουρος Καθηγητής</a:t>
            </a:r>
            <a:endParaRPr lang="en-US" sz="1200" dirty="0"/>
          </a:p>
          <a:p>
            <a:r>
              <a:rPr lang="el-GR" sz="1200" dirty="0"/>
              <a:t>Τμήμα Πληροφορικής και Επικοινωνιών</a:t>
            </a:r>
            <a:br>
              <a:rPr lang="en-GB" sz="1200" dirty="0"/>
            </a:br>
            <a:r>
              <a:rPr lang="el-GR" sz="1200" dirty="0"/>
              <a:t>Εθνικό και Καποδιστριακό Πανεπιστήμιο Αθηνών</a:t>
            </a:r>
            <a:br>
              <a:rPr lang="en-GB" sz="1200" dirty="0"/>
            </a:br>
            <a:r>
              <a:rPr lang="en-GB" sz="1200" dirty="0">
                <a:hlinkClick r:id="rId3"/>
              </a:rPr>
              <a:t>gtkanellos@di.uoa.gr</a:t>
            </a:r>
            <a:endParaRPr lang="en-GB" sz="1200" dirty="0"/>
          </a:p>
          <a:p>
            <a:endParaRPr lang="en-GB" sz="1200" dirty="0"/>
          </a:p>
        </p:txBody>
      </p:sp>
      <p:pic>
        <p:nvPicPr>
          <p:cNvPr id="5" name="Picture 4">
            <a:extLst>
              <a:ext uri="{FF2B5EF4-FFF2-40B4-BE49-F238E27FC236}">
                <a16:creationId xmlns:a16="http://schemas.microsoft.com/office/drawing/2014/main" id="{175D86A4-D945-DDFA-7A9A-BFC45BD76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695" y="4902996"/>
            <a:ext cx="1345096" cy="649087"/>
          </a:xfrm>
          <a:prstGeom prst="rect">
            <a:avLst/>
          </a:prstGeom>
        </p:spPr>
      </p:pic>
      <p:sp>
        <p:nvSpPr>
          <p:cNvPr id="7" name="TextBox 6">
            <a:extLst>
              <a:ext uri="{FF2B5EF4-FFF2-40B4-BE49-F238E27FC236}">
                <a16:creationId xmlns:a16="http://schemas.microsoft.com/office/drawing/2014/main" id="{569109A3-E7E4-5E93-5065-8DE7A888687F}"/>
              </a:ext>
            </a:extLst>
          </p:cNvPr>
          <p:cNvSpPr txBox="1"/>
          <p:nvPr/>
        </p:nvSpPr>
        <p:spPr>
          <a:xfrm>
            <a:off x="1886791" y="3767543"/>
            <a:ext cx="1266757" cy="369332"/>
          </a:xfrm>
          <a:prstGeom prst="rect">
            <a:avLst/>
          </a:prstGeom>
          <a:noFill/>
        </p:spPr>
        <p:txBody>
          <a:bodyPr wrap="none" rtlCol="0">
            <a:spAutoFit/>
          </a:bodyPr>
          <a:lstStyle/>
          <a:p>
            <a:r>
              <a:rPr lang="en-GB" dirty="0"/>
              <a:t>3</a:t>
            </a:r>
            <a:r>
              <a:rPr lang="el-GR" baseline="30000" dirty="0"/>
              <a:t>ο</a:t>
            </a:r>
            <a:r>
              <a:rPr lang="el-GR" dirty="0"/>
              <a:t> Μάθημα</a:t>
            </a:r>
            <a:endParaRPr lang="en-US" dirty="0"/>
          </a:p>
        </p:txBody>
      </p:sp>
    </p:spTree>
    <p:extLst>
      <p:ext uri="{BB962C8B-B14F-4D97-AF65-F5344CB8AC3E}">
        <p14:creationId xmlns:p14="http://schemas.microsoft.com/office/powerpoint/2010/main" val="263322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7221" name="Rectangle 3"/>
          <p:cNvSpPr>
            <a:spLocks noGrp="1" noChangeArrowheads="1"/>
          </p:cNvSpPr>
          <p:nvPr>
            <p:ph idx="1"/>
          </p:nvPr>
        </p:nvSpPr>
        <p:spPr>
          <a:xfrm>
            <a:off x="179388" y="908050"/>
            <a:ext cx="8785225" cy="2736850"/>
          </a:xfrm>
        </p:spPr>
        <p:txBody>
          <a:bodyPr>
            <a:normAutofit lnSpcReduction="10000"/>
          </a:bodyPr>
          <a:lstStyle/>
          <a:p>
            <a:pPr eaLnBrk="1" hangingPunct="1">
              <a:lnSpc>
                <a:spcPct val="80000"/>
              </a:lnSpc>
            </a:pPr>
            <a:r>
              <a:rPr lang="el-GR" sz="2000" dirty="0"/>
              <a:t>Τα </a:t>
            </a:r>
            <a:r>
              <a:rPr lang="en-US" sz="2000" dirty="0"/>
              <a:t>MLM lasers </a:t>
            </a:r>
            <a:r>
              <a:rPr lang="el-GR" sz="2000" dirty="0"/>
              <a:t>έχουν μεγάλα φασματικά εύρη, τυπικά περίπου </a:t>
            </a:r>
            <a:r>
              <a:rPr lang="el-GR" sz="2000" b="1" dirty="0"/>
              <a:t>10</a:t>
            </a:r>
            <a:r>
              <a:rPr lang="en-US" sz="2000" b="1" dirty="0"/>
              <a:t>nm</a:t>
            </a:r>
            <a:endParaRPr lang="el-GR" sz="2000" b="1" dirty="0"/>
          </a:p>
          <a:p>
            <a:pPr eaLnBrk="1" hangingPunct="1">
              <a:lnSpc>
                <a:spcPct val="80000"/>
              </a:lnSpc>
            </a:pPr>
            <a:r>
              <a:rPr lang="el-GR" sz="2000" dirty="0"/>
              <a:t>Ωστόσο, για να διατηρούνται μειωμένες οι επιδράσεις της διασποράς και της διαφωνίας σε </a:t>
            </a:r>
            <a:r>
              <a:rPr lang="en-US" sz="2000" dirty="0"/>
              <a:t>WDM </a:t>
            </a:r>
            <a:r>
              <a:rPr lang="el-GR" sz="2000" dirty="0"/>
              <a:t>συστήματα, είναι επιθυμητός ο σχεδιασμός ενός </a:t>
            </a:r>
            <a:r>
              <a:rPr lang="en-US" sz="2000" dirty="0"/>
              <a:t>laser </a:t>
            </a:r>
            <a:r>
              <a:rPr lang="el-GR" sz="2000" dirty="0"/>
              <a:t>που θα ταλαντώνεται σε ένα διαμήκη τρόπο (</a:t>
            </a:r>
            <a:r>
              <a:rPr lang="en-US" sz="2000" i="1" dirty="0"/>
              <a:t>Single-Longitudinal Mode SLM</a:t>
            </a:r>
            <a:r>
              <a:rPr lang="el-GR" sz="2000" dirty="0"/>
              <a:t>) μόνο</a:t>
            </a:r>
            <a:endParaRPr lang="en-US" sz="2000" dirty="0"/>
          </a:p>
          <a:p>
            <a:pPr eaLnBrk="1" hangingPunct="1">
              <a:lnSpc>
                <a:spcPct val="80000"/>
              </a:lnSpc>
            </a:pPr>
            <a:r>
              <a:rPr lang="el-GR" sz="2000" dirty="0"/>
              <a:t>Η </a:t>
            </a:r>
            <a:r>
              <a:rPr lang="el-GR" sz="2000" b="1" dirty="0"/>
              <a:t>μονότροπη ταλάντωση </a:t>
            </a:r>
            <a:r>
              <a:rPr lang="el-GR" sz="2000" dirty="0"/>
              <a:t>μπορεί να επιτευχθεί χρησιμοποιώντας κάποιο </a:t>
            </a:r>
            <a:r>
              <a:rPr lang="el-GR" sz="2000" b="1" dirty="0"/>
              <a:t>μηχανισμό φιλτραρίσματος </a:t>
            </a:r>
            <a:r>
              <a:rPr lang="el-GR" sz="2000" dirty="0"/>
              <a:t>στο </a:t>
            </a:r>
            <a:r>
              <a:rPr lang="en-US" sz="2000" dirty="0"/>
              <a:t>laser </a:t>
            </a:r>
            <a:r>
              <a:rPr lang="el-GR" sz="2000" dirty="0"/>
              <a:t>που επιλέγει το επιθυμητό μήκος κύματος και προκαλεί απώλειες στα άλλα μήκη κύματος</a:t>
            </a:r>
          </a:p>
          <a:p>
            <a:pPr lvl="1" eaLnBrk="1" hangingPunct="1">
              <a:lnSpc>
                <a:spcPct val="80000"/>
              </a:lnSpc>
            </a:pPr>
            <a:r>
              <a:rPr lang="el-GR" sz="1800" dirty="0"/>
              <a:t>Μία σημαντική ιδιότητα ενός τέτοιου </a:t>
            </a:r>
            <a:r>
              <a:rPr lang="en-US" sz="1800" dirty="0"/>
              <a:t>laser </a:t>
            </a:r>
            <a:r>
              <a:rPr lang="el-GR" sz="1800" dirty="0"/>
              <a:t>είναι ο </a:t>
            </a:r>
            <a:r>
              <a:rPr lang="en-US" sz="1800" dirty="0"/>
              <a:t>SMSR, </a:t>
            </a:r>
            <a:r>
              <a:rPr lang="el-GR" sz="1800" dirty="0"/>
              <a:t>που καθορίζει το επίπεδο στο οποίο οι άλλοι διαμήκεις τρόποι καταστέλλονται, σε σχέση με τον κύριο τρόπο</a:t>
            </a:r>
          </a:p>
          <a:p>
            <a:pPr lvl="1" eaLnBrk="1" hangingPunct="1">
              <a:lnSpc>
                <a:spcPct val="80000"/>
              </a:lnSpc>
            </a:pPr>
            <a:r>
              <a:rPr lang="el-GR" sz="1800" dirty="0"/>
              <a:t>Ο </a:t>
            </a:r>
            <a:r>
              <a:rPr lang="en-US" sz="1800" dirty="0"/>
              <a:t>SMSR </a:t>
            </a:r>
            <a:r>
              <a:rPr lang="el-GR" sz="1800" dirty="0"/>
              <a:t>είναι τυπικά πάνω από </a:t>
            </a:r>
            <a:r>
              <a:rPr lang="el-GR" sz="1800" b="1" dirty="0"/>
              <a:t>30</a:t>
            </a:r>
            <a:r>
              <a:rPr lang="en-US" sz="1800" b="1" dirty="0"/>
              <a:t>dB</a:t>
            </a:r>
            <a:r>
              <a:rPr lang="el-GR" sz="1800" b="1" dirty="0"/>
              <a:t> </a:t>
            </a:r>
            <a:r>
              <a:rPr lang="el-GR" sz="1800" dirty="0"/>
              <a:t>για πρακτικά μονότροπα </a:t>
            </a:r>
            <a:r>
              <a:rPr lang="en-US" sz="1800" dirty="0"/>
              <a:t>lasers</a:t>
            </a:r>
          </a:p>
        </p:txBody>
      </p:sp>
      <p:sp>
        <p:nvSpPr>
          <p:cNvPr id="137222" name="Line 9"/>
          <p:cNvSpPr>
            <a:spLocks noChangeShapeType="1"/>
          </p:cNvSpPr>
          <p:nvPr/>
        </p:nvSpPr>
        <p:spPr bwMode="auto">
          <a:xfrm>
            <a:off x="2916238" y="3644900"/>
            <a:ext cx="0" cy="1439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23" name="Line 10"/>
          <p:cNvSpPr>
            <a:spLocks noChangeShapeType="1"/>
          </p:cNvSpPr>
          <p:nvPr/>
        </p:nvSpPr>
        <p:spPr bwMode="auto">
          <a:xfrm>
            <a:off x="3132138" y="3787775"/>
            <a:ext cx="0" cy="1296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24" name="Line 11"/>
          <p:cNvSpPr>
            <a:spLocks noChangeShapeType="1"/>
          </p:cNvSpPr>
          <p:nvPr/>
        </p:nvSpPr>
        <p:spPr bwMode="auto">
          <a:xfrm>
            <a:off x="2700338" y="3787775"/>
            <a:ext cx="0" cy="1296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25" name="Line 12"/>
          <p:cNvSpPr>
            <a:spLocks noChangeShapeType="1"/>
          </p:cNvSpPr>
          <p:nvPr/>
        </p:nvSpPr>
        <p:spPr bwMode="auto">
          <a:xfrm>
            <a:off x="2484438" y="4219575"/>
            <a:ext cx="0"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26" name="Line 13"/>
          <p:cNvSpPr>
            <a:spLocks noChangeShapeType="1"/>
          </p:cNvSpPr>
          <p:nvPr/>
        </p:nvSpPr>
        <p:spPr bwMode="auto">
          <a:xfrm>
            <a:off x="3348038" y="4219575"/>
            <a:ext cx="0"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27" name="Line 14"/>
          <p:cNvSpPr>
            <a:spLocks noChangeShapeType="1"/>
          </p:cNvSpPr>
          <p:nvPr/>
        </p:nvSpPr>
        <p:spPr bwMode="auto">
          <a:xfrm>
            <a:off x="3563938"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28" name="Line 15"/>
          <p:cNvSpPr>
            <a:spLocks noChangeShapeType="1"/>
          </p:cNvSpPr>
          <p:nvPr/>
        </p:nvSpPr>
        <p:spPr bwMode="auto">
          <a:xfrm>
            <a:off x="2268538"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29" name="Line 16"/>
          <p:cNvSpPr>
            <a:spLocks noChangeShapeType="1"/>
          </p:cNvSpPr>
          <p:nvPr/>
        </p:nvSpPr>
        <p:spPr bwMode="auto">
          <a:xfrm>
            <a:off x="2052638" y="47958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30" name="Line 17"/>
          <p:cNvSpPr>
            <a:spLocks noChangeShapeType="1"/>
          </p:cNvSpPr>
          <p:nvPr/>
        </p:nvSpPr>
        <p:spPr bwMode="auto">
          <a:xfrm>
            <a:off x="1836738" y="494030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31" name="Line 18"/>
          <p:cNvSpPr>
            <a:spLocks noChangeShapeType="1"/>
          </p:cNvSpPr>
          <p:nvPr/>
        </p:nvSpPr>
        <p:spPr bwMode="auto">
          <a:xfrm>
            <a:off x="3779838" y="47958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32" name="Line 19"/>
          <p:cNvSpPr>
            <a:spLocks noChangeShapeType="1"/>
          </p:cNvSpPr>
          <p:nvPr/>
        </p:nvSpPr>
        <p:spPr bwMode="auto">
          <a:xfrm>
            <a:off x="3995738" y="494030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33" name="Line 20"/>
          <p:cNvSpPr>
            <a:spLocks noChangeShapeType="1"/>
          </p:cNvSpPr>
          <p:nvPr/>
        </p:nvSpPr>
        <p:spPr bwMode="auto">
          <a:xfrm>
            <a:off x="1620838" y="5084763"/>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34" name="Line 21"/>
          <p:cNvSpPr>
            <a:spLocks noChangeShapeType="1"/>
          </p:cNvSpPr>
          <p:nvPr/>
        </p:nvSpPr>
        <p:spPr bwMode="auto">
          <a:xfrm>
            <a:off x="2916238" y="5156200"/>
            <a:ext cx="2159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35" name="Rectangle 22"/>
          <p:cNvSpPr>
            <a:spLocks noChangeArrowheads="1"/>
          </p:cNvSpPr>
          <p:nvPr/>
        </p:nvSpPr>
        <p:spPr bwMode="auto">
          <a:xfrm>
            <a:off x="2627313" y="5227638"/>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c</a:t>
            </a:r>
            <a:r>
              <a:rPr lang="en-US" sz="2000" b="0" i="0"/>
              <a:t>/2</a:t>
            </a:r>
            <a:r>
              <a:rPr lang="en-US" sz="2000" b="0"/>
              <a:t>nL</a:t>
            </a:r>
            <a:endParaRPr lang="el-GR" sz="2000" b="0"/>
          </a:p>
        </p:txBody>
      </p:sp>
      <p:sp>
        <p:nvSpPr>
          <p:cNvPr id="137236" name="Rectangle 23"/>
          <p:cNvSpPr>
            <a:spLocks noChangeArrowheads="1"/>
          </p:cNvSpPr>
          <p:nvPr/>
        </p:nvSpPr>
        <p:spPr bwMode="auto">
          <a:xfrm>
            <a:off x="4067175" y="5227638"/>
            <a:ext cx="2889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f</a:t>
            </a:r>
            <a:endParaRPr lang="el-GR" sz="2000" b="0"/>
          </a:p>
        </p:txBody>
      </p:sp>
      <p:sp>
        <p:nvSpPr>
          <p:cNvPr id="137237" name="Rectangle 24"/>
          <p:cNvSpPr>
            <a:spLocks noChangeArrowheads="1"/>
          </p:cNvSpPr>
          <p:nvPr/>
        </p:nvSpPr>
        <p:spPr bwMode="auto">
          <a:xfrm>
            <a:off x="3276600" y="5516563"/>
            <a:ext cx="18716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 100 – 200 GHz</a:t>
            </a:r>
            <a:endParaRPr lang="el-GR" sz="2000" b="0" i="0"/>
          </a:p>
        </p:txBody>
      </p:sp>
      <p:sp>
        <p:nvSpPr>
          <p:cNvPr id="137238" name="Line 25"/>
          <p:cNvSpPr>
            <a:spLocks noChangeShapeType="1"/>
          </p:cNvSpPr>
          <p:nvPr/>
        </p:nvSpPr>
        <p:spPr bwMode="auto">
          <a:xfrm>
            <a:off x="7524750" y="3644900"/>
            <a:ext cx="0" cy="1439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39" name="Line 36"/>
          <p:cNvSpPr>
            <a:spLocks noChangeShapeType="1"/>
          </p:cNvSpPr>
          <p:nvPr/>
        </p:nvSpPr>
        <p:spPr bwMode="auto">
          <a:xfrm>
            <a:off x="6229350" y="5084763"/>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7240" name="Rectangle 39"/>
          <p:cNvSpPr>
            <a:spLocks noChangeArrowheads="1"/>
          </p:cNvSpPr>
          <p:nvPr/>
        </p:nvSpPr>
        <p:spPr bwMode="auto">
          <a:xfrm>
            <a:off x="8675688" y="5227638"/>
            <a:ext cx="2889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f</a:t>
            </a:r>
            <a:endParaRPr lang="el-GR" sz="2000" b="0"/>
          </a:p>
        </p:txBody>
      </p:sp>
      <p:sp>
        <p:nvSpPr>
          <p:cNvPr id="137241" name="Rectangle 41"/>
          <p:cNvSpPr>
            <a:spLocks noChangeArrowheads="1"/>
          </p:cNvSpPr>
          <p:nvPr/>
        </p:nvSpPr>
        <p:spPr bwMode="auto">
          <a:xfrm>
            <a:off x="896938" y="3644900"/>
            <a:ext cx="13684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Φάσμα στην έξοδο ενός</a:t>
            </a:r>
            <a:r>
              <a:rPr lang="en-US" sz="2000" b="0" i="0"/>
              <a:t> </a:t>
            </a:r>
            <a:r>
              <a:rPr lang="el-GR" sz="2000" b="0" i="0"/>
              <a:t>πολύτροπου </a:t>
            </a:r>
            <a:r>
              <a:rPr lang="en-US" sz="2000" b="0" i="0"/>
              <a:t>laser</a:t>
            </a:r>
            <a:endParaRPr lang="el-GR" sz="2000" b="0"/>
          </a:p>
        </p:txBody>
      </p:sp>
      <p:sp>
        <p:nvSpPr>
          <p:cNvPr id="137242" name="Rectangle 42"/>
          <p:cNvSpPr>
            <a:spLocks noChangeArrowheads="1"/>
          </p:cNvSpPr>
          <p:nvPr/>
        </p:nvSpPr>
        <p:spPr bwMode="auto">
          <a:xfrm>
            <a:off x="5867400" y="3644900"/>
            <a:ext cx="13684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Φάσμα στην έξοδο ενός μονότροπου </a:t>
            </a:r>
            <a:r>
              <a:rPr lang="en-US" sz="2000" b="0" i="0"/>
              <a:t>laser</a:t>
            </a:r>
            <a:endParaRPr lang="el-GR" sz="2000" b="0"/>
          </a:p>
        </p:txBody>
      </p:sp>
      <p:sp>
        <p:nvSpPr>
          <p:cNvPr id="137243" name="Rectangle 43"/>
          <p:cNvSpPr>
            <a:spLocks noChangeArrowheads="1"/>
          </p:cNvSpPr>
          <p:nvPr/>
        </p:nvSpPr>
        <p:spPr bwMode="auto">
          <a:xfrm>
            <a:off x="107950" y="5084763"/>
            <a:ext cx="22320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Απόσταση δύο διαδοχικών στην περιοχή των συχνοτήτων</a:t>
            </a:r>
            <a:endParaRPr lang="el-GR" sz="1600"/>
          </a:p>
        </p:txBody>
      </p:sp>
      <p:sp>
        <p:nvSpPr>
          <p:cNvPr id="137244" name="Rectangle 44"/>
          <p:cNvSpPr>
            <a:spLocks noChangeArrowheads="1"/>
          </p:cNvSpPr>
          <p:nvPr/>
        </p:nvSpPr>
        <p:spPr bwMode="auto">
          <a:xfrm>
            <a:off x="3851275" y="3644900"/>
            <a:ext cx="18732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Το μήκος της κοιλότητα ς είναι </a:t>
            </a:r>
            <a:r>
              <a:rPr lang="en-US" sz="2000" b="0"/>
              <a:t>L</a:t>
            </a:r>
            <a:r>
              <a:rPr lang="en-US" sz="2000" b="0" i="0"/>
              <a:t> </a:t>
            </a:r>
            <a:r>
              <a:rPr lang="el-GR" sz="2000" b="0" i="0"/>
              <a:t>και ο δείκτης διάθλασης </a:t>
            </a:r>
            <a:r>
              <a:rPr lang="en-US" sz="2000" b="0"/>
              <a:t>n</a:t>
            </a:r>
            <a:endParaRPr lang="el-GR" sz="2000" b="0"/>
          </a:p>
        </p:txBody>
      </p:sp>
      <p:cxnSp>
        <p:nvCxnSpPr>
          <p:cNvPr id="137245" name="AutoShape 45"/>
          <p:cNvCxnSpPr>
            <a:cxnSpLocks noChangeShapeType="1"/>
            <a:stCxn id="137235" idx="2"/>
            <a:endCxn id="137237" idx="1"/>
          </p:cNvCxnSpPr>
          <p:nvPr/>
        </p:nvCxnSpPr>
        <p:spPr bwMode="auto">
          <a:xfrm rot="16200000" flipH="1">
            <a:off x="3095625" y="5516563"/>
            <a:ext cx="109538" cy="25241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46" name="AutoShape 47"/>
          <p:cNvCxnSpPr>
            <a:cxnSpLocks noChangeShapeType="1"/>
            <a:stCxn id="137243" idx="3"/>
            <a:endCxn id="137235" idx="1"/>
          </p:cNvCxnSpPr>
          <p:nvPr/>
        </p:nvCxnSpPr>
        <p:spPr bwMode="auto">
          <a:xfrm flipV="1">
            <a:off x="2339975" y="5408613"/>
            <a:ext cx="287338" cy="730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278999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3"/>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38597" name="Rectangle 4"/>
          <p:cNvSpPr>
            <a:spLocks noGrp="1" noChangeArrowheads="1"/>
          </p:cNvSpPr>
          <p:nvPr>
            <p:ph idx="1"/>
          </p:nvPr>
        </p:nvSpPr>
        <p:spPr>
          <a:xfrm>
            <a:off x="179388" y="908050"/>
            <a:ext cx="8785225" cy="2449513"/>
          </a:xfrm>
        </p:spPr>
        <p:txBody>
          <a:bodyPr>
            <a:normAutofit lnSpcReduction="10000"/>
          </a:bodyPr>
          <a:lstStyle/>
          <a:p>
            <a:pPr eaLnBrk="1" hangingPunct="1">
              <a:lnSpc>
                <a:spcPct val="80000"/>
              </a:lnSpc>
            </a:pPr>
            <a:r>
              <a:rPr lang="el-GR" sz="2000" dirty="0"/>
              <a:t>Το κλάσμα της </a:t>
            </a:r>
            <a:r>
              <a:rPr lang="el-GR" sz="2000" b="1" dirty="0"/>
              <a:t>ενέργειας του οπτικού σήματος που απορροφάται και δίνει φωτόρευμα</a:t>
            </a:r>
            <a:r>
              <a:rPr lang="el-GR" sz="2000" dirty="0"/>
              <a:t> καλείται </a:t>
            </a:r>
            <a:r>
              <a:rPr lang="el-GR" sz="2000" b="1" dirty="0"/>
              <a:t>αποδοτικότητα (</a:t>
            </a:r>
            <a:r>
              <a:rPr lang="en-US" sz="2000" b="1" i="1" dirty="0"/>
              <a:t>efficiency</a:t>
            </a:r>
            <a:r>
              <a:rPr lang="el-GR" sz="2000" b="1" dirty="0"/>
              <a:t>) </a:t>
            </a:r>
            <a:r>
              <a:rPr lang="el-GR" sz="2000" b="1" i="1" dirty="0"/>
              <a:t>η</a:t>
            </a:r>
            <a:r>
              <a:rPr lang="el-GR" sz="2000" b="1" dirty="0"/>
              <a:t> </a:t>
            </a:r>
            <a:r>
              <a:rPr lang="el-GR" sz="2000" dirty="0"/>
              <a:t>του φωτοφωρατή</a:t>
            </a:r>
          </a:p>
          <a:p>
            <a:pPr eaLnBrk="1" hangingPunct="1">
              <a:lnSpc>
                <a:spcPct val="80000"/>
              </a:lnSpc>
            </a:pPr>
            <a:r>
              <a:rPr lang="el-GR" sz="2000" dirty="0"/>
              <a:t>Για μεταδόσεις με </a:t>
            </a:r>
            <a:r>
              <a:rPr lang="el-GR" sz="2000" b="1" dirty="0"/>
              <a:t>υψηλούς ρυθμούς δεδομένων σε μεγάλες αποστάσεις</a:t>
            </a:r>
            <a:r>
              <a:rPr lang="el-GR" sz="2000" dirty="0"/>
              <a:t>, η </a:t>
            </a:r>
            <a:r>
              <a:rPr lang="el-GR" sz="2000" b="1" dirty="0"/>
              <a:t>οπτική ενέργεια είναι ανεπαρκής (γιατί?)</a:t>
            </a:r>
            <a:r>
              <a:rPr lang="el-GR" sz="2000" dirty="0"/>
              <a:t>, και έτσι, είναι σημαντικό να σχεδιαστεί ο φωτοφωρατής ώστε να </a:t>
            </a:r>
            <a:r>
              <a:rPr lang="el-GR" sz="2000" b="1" dirty="0"/>
              <a:t>επιτυγχάνει αποδοτικότητα </a:t>
            </a:r>
            <a:r>
              <a:rPr lang="el-GR" sz="2000" b="1" i="1" u="sng" dirty="0"/>
              <a:t>η</a:t>
            </a:r>
            <a:r>
              <a:rPr lang="el-GR" sz="2000" b="1" dirty="0"/>
              <a:t> όσο το δυνατόν πιο κοντά στη μονάδα.</a:t>
            </a:r>
            <a:r>
              <a:rPr lang="el-GR" sz="2000" dirty="0"/>
              <a:t> Αυτό μπορεί να επιτευχθεί χρησιμοποιώντας μία </a:t>
            </a:r>
            <a:r>
              <a:rPr lang="el-GR" sz="2000" b="1" dirty="0"/>
              <a:t>ημιαγωγική πλάκα </a:t>
            </a:r>
            <a:r>
              <a:rPr lang="en-US" sz="2000" b="1" dirty="0"/>
              <a:t>(</a:t>
            </a:r>
            <a:r>
              <a:rPr lang="en-US" sz="2000" b="1" i="1" dirty="0"/>
              <a:t>slab</a:t>
            </a:r>
            <a:r>
              <a:rPr lang="en-US" sz="2000" b="1" dirty="0"/>
              <a:t>) </a:t>
            </a:r>
            <a:r>
              <a:rPr lang="el-GR" sz="2000" b="1" dirty="0"/>
              <a:t>κατάλληλου πάχους</a:t>
            </a:r>
          </a:p>
          <a:p>
            <a:pPr eaLnBrk="1" hangingPunct="1">
              <a:lnSpc>
                <a:spcPct val="80000"/>
              </a:lnSpc>
            </a:pPr>
            <a:r>
              <a:rPr lang="el-GR" sz="2000" dirty="0"/>
              <a:t>Η ισχύς που απορροφάται από μία πλάκα ημιαγωγού πάχους </a:t>
            </a:r>
            <a:r>
              <a:rPr lang="en-US" sz="2000" i="1" dirty="0"/>
              <a:t>L</a:t>
            </a:r>
            <a:r>
              <a:rPr lang="el-GR" sz="2000" dirty="0"/>
              <a:t> μ</a:t>
            </a:r>
            <a:r>
              <a:rPr lang="en-US" sz="2000" dirty="0"/>
              <a:t>m </a:t>
            </a:r>
            <a:r>
              <a:rPr lang="el-GR" sz="2000" dirty="0"/>
              <a:t>μπορεί να γραφτεί ως:</a:t>
            </a:r>
            <a:endParaRPr lang="en-US" sz="2000" dirty="0"/>
          </a:p>
        </p:txBody>
      </p:sp>
      <p:graphicFrame>
        <p:nvGraphicFramePr>
          <p:cNvPr id="238598" name="Object 5"/>
          <p:cNvGraphicFramePr>
            <a:graphicFrameLocks noChangeAspect="1"/>
          </p:cNvGraphicFramePr>
          <p:nvPr/>
        </p:nvGraphicFramePr>
        <p:xfrm>
          <a:off x="3648075" y="3357563"/>
          <a:ext cx="1847850" cy="420687"/>
        </p:xfrm>
        <a:graphic>
          <a:graphicData uri="http://schemas.openxmlformats.org/presentationml/2006/ole">
            <mc:AlternateContent xmlns:mc="http://schemas.openxmlformats.org/markup-compatibility/2006">
              <mc:Choice xmlns:v="urn:schemas-microsoft-com:vml" Requires="v">
                <p:oleObj name="Equation" r:id="rId2" imgW="1066800" imgH="241300" progId="Equation.3">
                  <p:embed/>
                </p:oleObj>
              </mc:Choice>
              <mc:Fallback>
                <p:oleObj name="Equation" r:id="rId2" imgW="1066800" imgH="241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3357563"/>
                        <a:ext cx="1847850" cy="420687"/>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8599" name="Rectangle 6"/>
          <p:cNvSpPr>
            <a:spLocks noChangeArrowheads="1"/>
          </p:cNvSpPr>
          <p:nvPr/>
        </p:nvSpPr>
        <p:spPr bwMode="auto">
          <a:xfrm>
            <a:off x="179388" y="3789363"/>
            <a:ext cx="87852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όπου </a:t>
            </a:r>
            <a:r>
              <a:rPr lang="en-US" sz="2000" b="0" dirty="0"/>
              <a:t>P</a:t>
            </a:r>
            <a:r>
              <a:rPr lang="en-US" sz="2000" b="0" baseline="-25000" dirty="0"/>
              <a:t>in</a:t>
            </a:r>
            <a:r>
              <a:rPr lang="en-US" sz="2000" b="0" i="0" dirty="0"/>
              <a:t> </a:t>
            </a:r>
            <a:r>
              <a:rPr lang="el-GR" sz="2000" b="0" i="0" dirty="0"/>
              <a:t>είναι η προσπίπτουσα οπτική ισχύς σήματος και </a:t>
            </a:r>
            <a:r>
              <a:rPr lang="el-GR" sz="2000" i="1" dirty="0"/>
              <a:t>α</a:t>
            </a:r>
            <a:r>
              <a:rPr lang="en-US" sz="2000" b="0" i="0" dirty="0"/>
              <a:t> </a:t>
            </a:r>
            <a:r>
              <a:rPr lang="el-GR" sz="2000" b="0" i="0" dirty="0"/>
              <a:t>είναι ο παράγοντας απορρόφησης του υλικού. Οπότε,</a:t>
            </a:r>
          </a:p>
        </p:txBody>
      </p:sp>
      <p:graphicFrame>
        <p:nvGraphicFramePr>
          <p:cNvPr id="238600" name="Object 7"/>
          <p:cNvGraphicFramePr>
            <a:graphicFrameLocks noChangeAspect="1"/>
          </p:cNvGraphicFramePr>
          <p:nvPr/>
        </p:nvGraphicFramePr>
        <p:xfrm>
          <a:off x="3636963" y="4476750"/>
          <a:ext cx="1868487" cy="752475"/>
        </p:xfrm>
        <a:graphic>
          <a:graphicData uri="http://schemas.openxmlformats.org/presentationml/2006/ole">
            <mc:AlternateContent xmlns:mc="http://schemas.openxmlformats.org/markup-compatibility/2006">
              <mc:Choice xmlns:v="urn:schemas-microsoft-com:vml" Requires="v">
                <p:oleObj name="Equation" r:id="rId4" imgW="1079032" imgH="431613" progId="Equation.3">
                  <p:embed/>
                </p:oleObj>
              </mc:Choice>
              <mc:Fallback>
                <p:oleObj name="Equation" r:id="rId4" imgW="1079032"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963" y="4476750"/>
                        <a:ext cx="1868487" cy="752475"/>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8601" name="Rectangle 8"/>
          <p:cNvSpPr>
            <a:spLocks noChangeArrowheads="1"/>
          </p:cNvSpPr>
          <p:nvPr/>
        </p:nvSpPr>
        <p:spPr bwMode="auto">
          <a:xfrm>
            <a:off x="179388" y="5229225"/>
            <a:ext cx="8785225"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Τυπικές του παράγοντα </a:t>
            </a:r>
            <a:r>
              <a:rPr lang="el-GR" sz="2000" b="0" i="1" dirty="0"/>
              <a:t>α</a:t>
            </a:r>
            <a:r>
              <a:rPr lang="en-US" sz="2000" b="0" i="0" dirty="0"/>
              <a:t> </a:t>
            </a:r>
            <a:r>
              <a:rPr lang="el-GR" sz="2000" b="0" i="0" dirty="0"/>
              <a:t>είναι της τάξης του 10</a:t>
            </a:r>
            <a:r>
              <a:rPr lang="el-GR" sz="2000" b="0" i="0" baseline="30000" dirty="0"/>
              <a:t>4</a:t>
            </a:r>
            <a:r>
              <a:rPr lang="el-GR" sz="2000" b="0" i="0" dirty="0"/>
              <a:t>/</a:t>
            </a:r>
            <a:r>
              <a:rPr lang="en-US" sz="2000" b="0" i="0" dirty="0"/>
              <a:t>cm</a:t>
            </a:r>
            <a:r>
              <a:rPr lang="el-GR" sz="2000" b="0" i="0" dirty="0"/>
              <a:t>, οπότε για να επιτευχθεί μία </a:t>
            </a:r>
            <a:r>
              <a:rPr lang="el-GR" sz="2000" b="1" i="0" dirty="0"/>
              <a:t>αποδοτικότητα </a:t>
            </a:r>
            <a:r>
              <a:rPr lang="el-GR" sz="2000" b="1" dirty="0"/>
              <a:t>η</a:t>
            </a:r>
            <a:r>
              <a:rPr lang="el-GR" sz="2000" b="1" i="0" dirty="0"/>
              <a:t> &gt; 0.99, απαιτείται μία πλάκα πάχους της τάξης των 10μ</a:t>
            </a:r>
            <a:r>
              <a:rPr lang="en-US" sz="2000" b="1" i="0" dirty="0"/>
              <a:t>m</a:t>
            </a:r>
            <a:endParaRPr lang="el-GR" sz="2000" b="1" i="0" dirty="0"/>
          </a:p>
        </p:txBody>
      </p:sp>
    </p:spTree>
    <p:extLst>
      <p:ext uri="{BB962C8B-B14F-4D97-AF65-F5344CB8AC3E}">
        <p14:creationId xmlns:p14="http://schemas.microsoft.com/office/powerpoint/2010/main" val="23741869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39621" name="Rectangle 3"/>
          <p:cNvSpPr>
            <a:spLocks noGrp="1" noChangeArrowheads="1"/>
          </p:cNvSpPr>
          <p:nvPr>
            <p:ph idx="1"/>
          </p:nvPr>
        </p:nvSpPr>
        <p:spPr>
          <a:xfrm>
            <a:off x="179388" y="979488"/>
            <a:ext cx="8785225" cy="3960812"/>
          </a:xfrm>
        </p:spPr>
        <p:txBody>
          <a:bodyPr/>
          <a:lstStyle/>
          <a:p>
            <a:pPr eaLnBrk="1" hangingPunct="1">
              <a:spcBef>
                <a:spcPct val="0"/>
              </a:spcBef>
            </a:pPr>
            <a:r>
              <a:rPr lang="el-GR" sz="2000" dirty="0"/>
              <a:t>Ο παράγοντας απορρόφησης εξαρτάται από το μήκος κύματος και είναι μηδέν για μήκη κύματος λ &gt; λ</a:t>
            </a:r>
            <a:r>
              <a:rPr lang="en-US" sz="2000" baseline="-25000" dirty="0"/>
              <a:t>cutoff</a:t>
            </a:r>
            <a:r>
              <a:rPr lang="el-GR" sz="2000" dirty="0"/>
              <a:t>. </a:t>
            </a:r>
            <a:r>
              <a:rPr lang="el-GR" sz="2000" b="1" dirty="0"/>
              <a:t>Έτσι, ένας ημιαγωγός είναι διάφανος σε μήκη κύματος μεγαλύτερα από το μήκος κύματος αποκοπής του</a:t>
            </a:r>
          </a:p>
          <a:p>
            <a:pPr eaLnBrk="1" hangingPunct="1">
              <a:lnSpc>
                <a:spcPct val="80000"/>
              </a:lnSpc>
            </a:pPr>
            <a:r>
              <a:rPr lang="el-GR" sz="2000" dirty="0"/>
              <a:t>Η </a:t>
            </a:r>
            <a:r>
              <a:rPr lang="el-GR" sz="2000" b="1" dirty="0"/>
              <a:t>επιφάνεια</a:t>
            </a:r>
            <a:r>
              <a:rPr lang="el-GR" sz="2000" dirty="0"/>
              <a:t> του φωτοφωρατή είναι συνήθως </a:t>
            </a:r>
            <a:r>
              <a:rPr lang="el-GR" sz="2000" b="1" dirty="0"/>
              <a:t>αρκετά μεγάλη </a:t>
            </a:r>
            <a:r>
              <a:rPr lang="el-GR" sz="2000" dirty="0"/>
              <a:t>ώστε να λαμβάνεται όλη η προσπίπτουσα ισχύς</a:t>
            </a:r>
          </a:p>
          <a:p>
            <a:pPr eaLnBrk="1" hangingPunct="1">
              <a:lnSpc>
                <a:spcPct val="80000"/>
              </a:lnSpc>
            </a:pPr>
            <a:r>
              <a:rPr lang="el-GR" sz="2000" dirty="0"/>
              <a:t>Οι φωτοφωρατές έχουν </a:t>
            </a:r>
            <a:r>
              <a:rPr lang="el-GR" sz="2000" b="1" dirty="0"/>
              <a:t>πολύ μεγάλο οπτικό εύρος ζώνης λειτουργίας</a:t>
            </a:r>
            <a:r>
              <a:rPr lang="el-GR" sz="2000" dirty="0"/>
              <a:t>, αφού ο φωτοφωρατής σε κάποιο μήκος κύματος μπορεί να λειτουργήσει ως φωτοφωρατής και </a:t>
            </a:r>
            <a:r>
              <a:rPr lang="el-GR" sz="2000" b="1" dirty="0"/>
              <a:t>σε όλα τα μικρότερα μήκη κύματος</a:t>
            </a:r>
          </a:p>
          <a:p>
            <a:pPr lvl="1" eaLnBrk="1" hangingPunct="1">
              <a:lnSpc>
                <a:spcPct val="80000"/>
              </a:lnSpc>
            </a:pPr>
            <a:r>
              <a:rPr lang="el-GR" sz="1800" dirty="0"/>
              <a:t>Επομένως, ένας φωτοφωρατής σχεδιασμένος για τη μπάντα των 1550nm μπορεί να λειτουργήσει και στη μπάντα των 1310nm</a:t>
            </a:r>
          </a:p>
          <a:p>
            <a:pPr eaLnBrk="1" hangingPunct="1">
              <a:lnSpc>
                <a:spcPct val="80000"/>
              </a:lnSpc>
            </a:pPr>
            <a:r>
              <a:rPr lang="el-GR" sz="2000" dirty="0"/>
              <a:t>Οι φωτοφωρατές χαρακτηρίζονται συνήθως από </a:t>
            </a:r>
            <a:r>
              <a:rPr lang="el-GR" sz="2000" b="1" dirty="0"/>
              <a:t>την αποκρισιμότητά </a:t>
            </a:r>
            <a:r>
              <a:rPr lang="en-US" sz="2000" b="1" dirty="0"/>
              <a:t>(</a:t>
            </a:r>
            <a:r>
              <a:rPr lang="en-US" sz="2000" b="1" i="1" dirty="0"/>
              <a:t>responsivity</a:t>
            </a:r>
            <a:r>
              <a:rPr lang="en-US" sz="2000" b="1" dirty="0"/>
              <a:t>) </a:t>
            </a:r>
            <a:r>
              <a:rPr lang="el-GR" sz="2000" b="1" dirty="0"/>
              <a:t>τους </a:t>
            </a:r>
            <a:r>
              <a:rPr lang="en-US" sz="2000" b="1" i="1" dirty="0"/>
              <a:t>R</a:t>
            </a:r>
            <a:r>
              <a:rPr lang="en-US" sz="2000" dirty="0"/>
              <a:t>. </a:t>
            </a:r>
            <a:r>
              <a:rPr lang="el-GR" sz="2000" dirty="0"/>
              <a:t>Αν ένας φωτοφωρατής παράγει ένα μέσο ρεύμα των </a:t>
            </a:r>
            <a:r>
              <a:rPr lang="en-US" sz="2000" i="1" dirty="0" err="1"/>
              <a:t>I</a:t>
            </a:r>
            <a:r>
              <a:rPr lang="en-US" sz="2000" i="1" baseline="-25000" dirty="0" err="1"/>
              <a:t>p</a:t>
            </a:r>
            <a:r>
              <a:rPr lang="en-US" sz="2000" dirty="0"/>
              <a:t> amperes </a:t>
            </a:r>
            <a:r>
              <a:rPr lang="el-GR" sz="2000" dirty="0"/>
              <a:t>όταν η προσπίπτουσα οπτική ισχύς είναι </a:t>
            </a:r>
            <a:r>
              <a:rPr lang="en-US" sz="2000" i="1" dirty="0"/>
              <a:t>P</a:t>
            </a:r>
            <a:r>
              <a:rPr lang="en-US" sz="2000" i="1" baseline="-25000" dirty="0"/>
              <a:t>in</a:t>
            </a:r>
            <a:r>
              <a:rPr lang="en-US" sz="2000" dirty="0"/>
              <a:t> Watts, </a:t>
            </a:r>
            <a:r>
              <a:rPr lang="el-GR" sz="2000" dirty="0"/>
              <a:t>τότε η αποκρισιμότητα είναι ίση με</a:t>
            </a:r>
            <a:endParaRPr lang="en-US" sz="2000" dirty="0"/>
          </a:p>
        </p:txBody>
      </p:sp>
      <p:graphicFrame>
        <p:nvGraphicFramePr>
          <p:cNvPr id="239622" name="Object 16"/>
          <p:cNvGraphicFramePr>
            <a:graphicFrameLocks noChangeAspect="1"/>
          </p:cNvGraphicFramePr>
          <p:nvPr/>
        </p:nvGraphicFramePr>
        <p:xfrm>
          <a:off x="3846513" y="4864100"/>
          <a:ext cx="1450975" cy="796925"/>
        </p:xfrm>
        <a:graphic>
          <a:graphicData uri="http://schemas.openxmlformats.org/presentationml/2006/ole">
            <mc:AlternateContent xmlns:mc="http://schemas.openxmlformats.org/markup-compatibility/2006">
              <mc:Choice xmlns:v="urn:schemas-microsoft-com:vml" Requires="v">
                <p:oleObj name="Equation" r:id="rId2" imgW="838200" imgH="457200" progId="Equation.3">
                  <p:embed/>
                </p:oleObj>
              </mc:Choice>
              <mc:Fallback>
                <p:oleObj name="Equation" r:id="rId2" imgW="838200" imgH="457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3" y="4864100"/>
                        <a:ext cx="1450975" cy="796925"/>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827849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40645" name="Rectangle 3"/>
          <p:cNvSpPr>
            <a:spLocks noGrp="1" noChangeArrowheads="1"/>
          </p:cNvSpPr>
          <p:nvPr>
            <p:ph idx="1"/>
          </p:nvPr>
        </p:nvSpPr>
        <p:spPr>
          <a:xfrm>
            <a:off x="179388" y="979488"/>
            <a:ext cx="8785225" cy="1225550"/>
          </a:xfrm>
        </p:spPr>
        <p:txBody>
          <a:bodyPr/>
          <a:lstStyle/>
          <a:p>
            <a:pPr eaLnBrk="1" hangingPunct="1">
              <a:lnSpc>
                <a:spcPct val="80000"/>
              </a:lnSpc>
            </a:pPr>
            <a:r>
              <a:rPr lang="el-GR" sz="2000" dirty="0"/>
              <a:t>Αφού η προσπίπτουσα οπτική ισχύς </a:t>
            </a:r>
            <a:r>
              <a:rPr lang="en-US" sz="2000" i="1" dirty="0"/>
              <a:t>P</a:t>
            </a:r>
            <a:r>
              <a:rPr lang="en-US" sz="2000" i="1" baseline="-25000" dirty="0"/>
              <a:t>in</a:t>
            </a:r>
            <a:r>
              <a:rPr lang="en-US" sz="2000" dirty="0"/>
              <a:t> </a:t>
            </a:r>
            <a:r>
              <a:rPr lang="el-GR" sz="2000" dirty="0"/>
              <a:t>αντιστοιχεί σε </a:t>
            </a:r>
            <a:r>
              <a:rPr lang="el-GR" sz="2000" b="1" dirty="0"/>
              <a:t>πρόσπτωση </a:t>
            </a:r>
            <a:r>
              <a:rPr lang="en-US" sz="2000" b="1" i="1" dirty="0"/>
              <a:t>P</a:t>
            </a:r>
            <a:r>
              <a:rPr lang="en-US" sz="2000" b="1" i="1" baseline="-25000" dirty="0"/>
              <a:t>in</a:t>
            </a:r>
            <a:r>
              <a:rPr lang="el-GR" sz="2000" b="1" dirty="0"/>
              <a:t>/</a:t>
            </a:r>
            <a:r>
              <a:rPr lang="en-US" sz="2000" b="1" i="1" dirty="0" err="1"/>
              <a:t>hf</a:t>
            </a:r>
            <a:r>
              <a:rPr lang="en-US" sz="2000" b="1" i="1" baseline="-25000" dirty="0" err="1"/>
              <a:t>c</a:t>
            </a:r>
            <a:r>
              <a:rPr lang="el-GR" sz="2000" b="1" dirty="0"/>
              <a:t> φωτονίων ανά δευτερόλεπτο </a:t>
            </a:r>
            <a:r>
              <a:rPr lang="el-GR" sz="2000" dirty="0"/>
              <a:t>κατά μέσο όρο και ένα </a:t>
            </a:r>
            <a:r>
              <a:rPr lang="el-GR" sz="2000" b="1" dirty="0"/>
              <a:t>κλάσμα </a:t>
            </a:r>
            <a:r>
              <a:rPr lang="el-GR" sz="2000" b="1" i="1" dirty="0"/>
              <a:t>η</a:t>
            </a:r>
            <a:r>
              <a:rPr lang="el-GR" sz="2000" b="1" dirty="0"/>
              <a:t> αυτών των φωτονίων απορροφώνται </a:t>
            </a:r>
            <a:r>
              <a:rPr lang="el-GR" sz="2000" dirty="0"/>
              <a:t>και </a:t>
            </a:r>
            <a:r>
              <a:rPr lang="el-GR" sz="2000" b="1" dirty="0"/>
              <a:t>παράγεται ένα ηλεκτρόνιο </a:t>
            </a:r>
            <a:r>
              <a:rPr lang="el-GR" sz="2000" dirty="0"/>
              <a:t>στο εξωτερικό κύκλωμα, τότε η αποκρισιμότητα μπορεί να γραφτεί το εξής</a:t>
            </a:r>
            <a:endParaRPr lang="en-US" sz="2000" dirty="0"/>
          </a:p>
        </p:txBody>
      </p:sp>
      <p:graphicFrame>
        <p:nvGraphicFramePr>
          <p:cNvPr id="240646" name="Object 6"/>
          <p:cNvGraphicFramePr>
            <a:graphicFrameLocks noChangeAspect="1"/>
          </p:cNvGraphicFramePr>
          <p:nvPr/>
        </p:nvGraphicFramePr>
        <p:xfrm>
          <a:off x="3835400" y="2132013"/>
          <a:ext cx="1473200" cy="754062"/>
        </p:xfrm>
        <a:graphic>
          <a:graphicData uri="http://schemas.openxmlformats.org/presentationml/2006/ole">
            <mc:AlternateContent xmlns:mc="http://schemas.openxmlformats.org/markup-compatibility/2006">
              <mc:Choice xmlns:v="urn:schemas-microsoft-com:vml" Requires="v">
                <p:oleObj name="Equation" r:id="rId3" imgW="850531" imgH="431613" progId="Equation.3">
                  <p:embed/>
                </p:oleObj>
              </mc:Choice>
              <mc:Fallback>
                <p:oleObj name="Equation" r:id="rId3" imgW="85053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2132013"/>
                        <a:ext cx="1473200" cy="754062"/>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0647" name="Rectangle 7"/>
          <p:cNvSpPr>
            <a:spLocks noChangeArrowheads="1"/>
          </p:cNvSpPr>
          <p:nvPr/>
        </p:nvSpPr>
        <p:spPr bwMode="auto">
          <a:xfrm>
            <a:off x="179388" y="2924175"/>
            <a:ext cx="87852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 αποκρισιμότητα εκφράζεται συνήθως ως προς το μήκος κύματος λ, δηλαδή</a:t>
            </a:r>
          </a:p>
        </p:txBody>
      </p:sp>
      <p:graphicFrame>
        <p:nvGraphicFramePr>
          <p:cNvPr id="240648" name="Object 10"/>
          <p:cNvGraphicFramePr>
            <a:graphicFrameLocks noChangeAspect="1"/>
          </p:cNvGraphicFramePr>
          <p:nvPr/>
        </p:nvGraphicFramePr>
        <p:xfrm>
          <a:off x="3429000" y="3427413"/>
          <a:ext cx="2287588" cy="687387"/>
        </p:xfrm>
        <a:graphic>
          <a:graphicData uri="http://schemas.openxmlformats.org/presentationml/2006/ole">
            <mc:AlternateContent xmlns:mc="http://schemas.openxmlformats.org/markup-compatibility/2006">
              <mc:Choice xmlns:v="urn:schemas-microsoft-com:vml" Requires="v">
                <p:oleObj name="Equation" r:id="rId5" imgW="1320227" imgH="393529" progId="Equation.3">
                  <p:embed/>
                </p:oleObj>
              </mc:Choice>
              <mc:Fallback>
                <p:oleObj name="Equation" r:id="rId5" imgW="1320227"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427413"/>
                        <a:ext cx="2287588" cy="687387"/>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0649" name="Rectangle 11"/>
          <p:cNvSpPr>
            <a:spLocks noChangeArrowheads="1"/>
          </p:cNvSpPr>
          <p:nvPr/>
        </p:nvSpPr>
        <p:spPr bwMode="auto">
          <a:xfrm>
            <a:off x="179388" y="4221163"/>
            <a:ext cx="87852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όπου το </a:t>
            </a:r>
            <a:r>
              <a:rPr lang="el-GR" sz="2000" b="1" i="0" dirty="0"/>
              <a:t>λ στην τελευταία σχέση είναι εκφρασμένο σε μ</a:t>
            </a:r>
            <a:r>
              <a:rPr lang="en-US" sz="2000" b="1" i="0" dirty="0"/>
              <a:t>m</a:t>
            </a:r>
            <a:r>
              <a:rPr lang="el-GR" sz="2000" b="0" i="0" dirty="0"/>
              <a:t>. Επειδή</a:t>
            </a:r>
            <a:r>
              <a:rPr lang="en-US" sz="2000" b="0" i="0" dirty="0"/>
              <a:t> </a:t>
            </a:r>
            <a:r>
              <a:rPr lang="el-GR" sz="2000" b="0" i="0" dirty="0"/>
              <a:t>η </a:t>
            </a:r>
            <a:r>
              <a:rPr lang="el-GR" sz="2000" b="1" i="0" dirty="0"/>
              <a:t>αποδοτικότητα μπορεί να φθάσει αρκετά κοντά στο 1</a:t>
            </a:r>
            <a:r>
              <a:rPr lang="el-GR" sz="2000" b="0" i="0" dirty="0"/>
              <a:t>, οι αποκρισιμότητες που επιτυγχάνονται είναι της τάξης του </a:t>
            </a:r>
            <a:r>
              <a:rPr lang="el-GR" sz="2000" b="1" i="0" dirty="0"/>
              <a:t>1</a:t>
            </a:r>
            <a:r>
              <a:rPr lang="en-US" sz="2000" b="1" i="0" dirty="0"/>
              <a:t>A/W</a:t>
            </a:r>
            <a:r>
              <a:rPr lang="el-GR" sz="2000" b="1" i="0" dirty="0"/>
              <a:t> στην περιοχή των 1310</a:t>
            </a:r>
            <a:r>
              <a:rPr lang="en-US" sz="2000" b="1" i="0" dirty="0"/>
              <a:t>nm </a:t>
            </a:r>
            <a:r>
              <a:rPr lang="el-GR" sz="2000" b="0" i="0" dirty="0"/>
              <a:t>και </a:t>
            </a:r>
            <a:r>
              <a:rPr lang="el-GR" sz="2000" b="1" i="0" dirty="0"/>
              <a:t>1.2</a:t>
            </a:r>
            <a:r>
              <a:rPr lang="en-US" sz="2000" b="1" i="0" dirty="0"/>
              <a:t>A/W </a:t>
            </a:r>
            <a:r>
              <a:rPr lang="el-GR" sz="2000" b="1" i="0" dirty="0"/>
              <a:t>στην περιοχή των 1550</a:t>
            </a:r>
            <a:r>
              <a:rPr lang="en-US" sz="2000" b="1" i="0" dirty="0"/>
              <a:t>nm</a:t>
            </a:r>
            <a:endParaRPr lang="el-GR" sz="2000" b="1" i="0" dirty="0"/>
          </a:p>
        </p:txBody>
      </p:sp>
    </p:spTree>
    <p:extLst>
      <p:ext uri="{BB962C8B-B14F-4D97-AF65-F5344CB8AC3E}">
        <p14:creationId xmlns:p14="http://schemas.microsoft.com/office/powerpoint/2010/main" val="18686082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928100" cy="720725"/>
          </a:xfrm>
        </p:spPr>
        <p:txBody>
          <a:bodyPr>
            <a:noAutofit/>
          </a:bodyPr>
          <a:lstStyle/>
          <a:p>
            <a:r>
              <a:rPr lang="el-GR" sz="3600" dirty="0"/>
              <a:t>Αποκρισιμότητα σε σχέση με το μήκος κύματος</a:t>
            </a:r>
            <a:endParaRPr lang="en-US" sz="3600" dirty="0"/>
          </a:p>
        </p:txBody>
      </p:sp>
      <p:pic>
        <p:nvPicPr>
          <p:cNvPr id="16386"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5760640" cy="399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59632" y="5301208"/>
            <a:ext cx="7056784" cy="1200329"/>
          </a:xfrm>
          <a:prstGeom prst="rect">
            <a:avLst/>
          </a:prstGeom>
        </p:spPr>
        <p:txBody>
          <a:bodyPr wrap="square">
            <a:spAutoFit/>
          </a:bodyPr>
          <a:lstStyle/>
          <a:p>
            <a:pPr marL="285750" indent="-285750">
              <a:buFont typeface="Arial" panose="020B0604020202020204" pitchFamily="34" charset="0"/>
              <a:buChar char="•"/>
            </a:pPr>
            <a:r>
              <a:rPr lang="en-US" dirty="0"/>
              <a:t>R increases with λ until </a:t>
            </a:r>
            <a:r>
              <a:rPr lang="en-US" dirty="0" err="1"/>
              <a:t>hν</a:t>
            </a:r>
            <a:r>
              <a:rPr lang="en-US" dirty="0"/>
              <a:t> = </a:t>
            </a:r>
            <a:r>
              <a:rPr lang="en-US" dirty="0" err="1"/>
              <a:t>Eg</a:t>
            </a:r>
            <a:endParaRPr lang="en-US" dirty="0"/>
          </a:p>
          <a:p>
            <a:pPr marL="285750" indent="-285750">
              <a:buFont typeface="Arial" panose="020B0604020202020204" pitchFamily="34" charset="0"/>
              <a:buChar char="•"/>
            </a:pPr>
            <a:r>
              <a:rPr lang="en-US" dirty="0"/>
              <a:t>For short wavelength systems (λ &lt; 900 nm) Si or GaAs material can be used</a:t>
            </a:r>
          </a:p>
          <a:p>
            <a:pPr marL="285750" indent="-285750">
              <a:buFont typeface="Arial" panose="020B0604020202020204" pitchFamily="34" charset="0"/>
              <a:buChar char="•"/>
            </a:pPr>
            <a:r>
              <a:rPr lang="en-US" dirty="0"/>
              <a:t>At 1.3 and 1.55 </a:t>
            </a:r>
            <a:r>
              <a:rPr lang="en-US" dirty="0" err="1"/>
              <a:t>μm</a:t>
            </a:r>
            <a:r>
              <a:rPr lang="en-US" dirty="0"/>
              <a:t>, </a:t>
            </a:r>
            <a:r>
              <a:rPr lang="en-US" dirty="0" err="1"/>
              <a:t>InGaAs</a:t>
            </a:r>
            <a:r>
              <a:rPr lang="en-US" dirty="0"/>
              <a:t> is the most common material.</a:t>
            </a:r>
            <a:endParaRPr lang="el-GR" dirty="0"/>
          </a:p>
        </p:txBody>
      </p:sp>
    </p:spTree>
    <p:extLst>
      <p:ext uri="{BB962C8B-B14F-4D97-AF65-F5344CB8AC3E}">
        <p14:creationId xmlns:p14="http://schemas.microsoft.com/office/powerpoint/2010/main" val="4042816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41669" name="Rectangle 3"/>
          <p:cNvSpPr>
            <a:spLocks noGrp="1" noChangeArrowheads="1"/>
          </p:cNvSpPr>
          <p:nvPr>
            <p:ph idx="1"/>
          </p:nvPr>
        </p:nvSpPr>
        <p:spPr>
          <a:xfrm>
            <a:off x="179388" y="981075"/>
            <a:ext cx="8785225" cy="3168650"/>
          </a:xfrm>
        </p:spPr>
        <p:txBody>
          <a:bodyPr/>
          <a:lstStyle/>
          <a:p>
            <a:pPr eaLnBrk="1" hangingPunct="1">
              <a:lnSpc>
                <a:spcPct val="80000"/>
              </a:lnSpc>
            </a:pPr>
            <a:r>
              <a:rPr lang="el-GR" sz="2000" dirty="0"/>
              <a:t>Στην πράξη, η απλή χρήση της </a:t>
            </a:r>
            <a:r>
              <a:rPr lang="el-GR" sz="2000" b="1" dirty="0"/>
              <a:t>πλάκας του ημιαγωγού σα φωτοφωρατή δεν επιτυγχάνει υψηλές αποδοτικότητες</a:t>
            </a:r>
          </a:p>
          <a:p>
            <a:pPr lvl="1" eaLnBrk="1" hangingPunct="1">
              <a:lnSpc>
                <a:spcPct val="80000"/>
              </a:lnSpc>
            </a:pPr>
            <a:r>
              <a:rPr lang="el-GR" sz="1800" dirty="0"/>
              <a:t>Αυτό συμβαίνει επειδή </a:t>
            </a:r>
            <a:r>
              <a:rPr lang="el-GR" sz="1800" b="1" dirty="0"/>
              <a:t>πολλά από τα παραγόμενα ηλεκτρόνια στη ζώνη αγωγιμότητας επανασυνδυάζονται με οπές στη ζώνη σθένους </a:t>
            </a:r>
            <a:r>
              <a:rPr lang="el-GR" sz="1800" dirty="0"/>
              <a:t>προτού φθάσουν το εξωτερικό κύκλωμα</a:t>
            </a:r>
          </a:p>
          <a:p>
            <a:pPr eaLnBrk="1" hangingPunct="1">
              <a:lnSpc>
                <a:spcPct val="80000"/>
              </a:lnSpc>
            </a:pPr>
            <a:r>
              <a:rPr lang="el-GR" sz="2000" dirty="0"/>
              <a:t>Έτσι, είναι απαραίτητο να </a:t>
            </a:r>
            <a:r>
              <a:rPr lang="el-GR" sz="2000" b="1" dirty="0"/>
              <a:t>σαρωθούν με ταχύτητα εκτός του ημιαγωγού τα παραγόμενα ηλεκτρόνια </a:t>
            </a:r>
            <a:r>
              <a:rPr lang="el-GR" sz="2000" dirty="0"/>
              <a:t>στη ζώνη αγωγιμότητας. Αυτό μπορεί να γίνει επιβάλλοντας ένα </a:t>
            </a:r>
            <a:r>
              <a:rPr lang="el-GR" sz="2000" b="1" dirty="0"/>
              <a:t>επαρκώς ισχυρό ηλεκτρικό πεδίο </a:t>
            </a:r>
            <a:r>
              <a:rPr lang="el-GR" sz="2000" dirty="0"/>
              <a:t>στην περιοχή όπου παράγονται τα ηλεκτρόνια</a:t>
            </a:r>
          </a:p>
          <a:p>
            <a:pPr eaLnBrk="1" hangingPunct="1">
              <a:lnSpc>
                <a:spcPct val="80000"/>
              </a:lnSpc>
            </a:pPr>
            <a:r>
              <a:rPr lang="el-GR" sz="2000" dirty="0"/>
              <a:t>Η βέλτιστη λύση είναι η χρήση </a:t>
            </a:r>
            <a:r>
              <a:rPr lang="el-GR" sz="2000" b="1" dirty="0"/>
              <a:t>ημιαγωγικής επαφής </a:t>
            </a:r>
            <a:r>
              <a:rPr lang="en-US" sz="2000" b="1" i="1" dirty="0" err="1"/>
              <a:t>pn</a:t>
            </a:r>
            <a:r>
              <a:rPr lang="en-US" sz="2000" b="1" dirty="0"/>
              <a:t> </a:t>
            </a:r>
            <a:r>
              <a:rPr lang="en-US" sz="2000" dirty="0"/>
              <a:t>(</a:t>
            </a:r>
            <a:r>
              <a:rPr lang="el-GR" sz="2000" dirty="0"/>
              <a:t>αντί για ομοιογενή πλάκα</a:t>
            </a:r>
            <a:r>
              <a:rPr lang="en-US" sz="2000" dirty="0"/>
              <a:t>)</a:t>
            </a:r>
            <a:r>
              <a:rPr lang="el-GR" sz="2000" dirty="0"/>
              <a:t> και η εφαρμογή </a:t>
            </a:r>
            <a:r>
              <a:rPr lang="el-GR" sz="2000" b="1" dirty="0"/>
              <a:t>ανάστροφης τάσης πόλωσης </a:t>
            </a:r>
            <a:r>
              <a:rPr lang="el-GR" sz="2000" dirty="0"/>
              <a:t>σε αυτή. Ένας τέτοιος φωτοφωρατής καλείται </a:t>
            </a:r>
            <a:r>
              <a:rPr lang="el-GR" sz="2000" b="1" dirty="0"/>
              <a:t>φωτοδίοδος</a:t>
            </a:r>
            <a:r>
              <a:rPr lang="el-GR" sz="2000" dirty="0"/>
              <a:t> (</a:t>
            </a:r>
            <a:r>
              <a:rPr lang="en-US" sz="2000" i="1" dirty="0"/>
              <a:t>photodiode</a:t>
            </a:r>
            <a:r>
              <a:rPr lang="el-GR" sz="2000" dirty="0"/>
              <a:t>)</a:t>
            </a:r>
          </a:p>
        </p:txBody>
      </p:sp>
      <p:sp>
        <p:nvSpPr>
          <p:cNvPr id="241670" name="Rectangle 98"/>
          <p:cNvSpPr>
            <a:spLocks noChangeArrowheads="1"/>
          </p:cNvSpPr>
          <p:nvPr/>
        </p:nvSpPr>
        <p:spPr bwMode="auto">
          <a:xfrm>
            <a:off x="2771775" y="4579938"/>
            <a:ext cx="1439863" cy="865187"/>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Τύπου </a:t>
            </a:r>
            <a:r>
              <a:rPr lang="en-US" sz="2000"/>
              <a:t>p</a:t>
            </a:r>
            <a:endParaRPr lang="el-GR" sz="2000"/>
          </a:p>
        </p:txBody>
      </p:sp>
      <p:sp>
        <p:nvSpPr>
          <p:cNvPr id="241671" name="Rectangle 99"/>
          <p:cNvSpPr>
            <a:spLocks noChangeArrowheads="1"/>
          </p:cNvSpPr>
          <p:nvPr/>
        </p:nvSpPr>
        <p:spPr bwMode="auto">
          <a:xfrm>
            <a:off x="4211638" y="4579938"/>
            <a:ext cx="1439862" cy="865187"/>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Τύπου </a:t>
            </a:r>
            <a:r>
              <a:rPr lang="en-US" sz="2000"/>
              <a:t>n</a:t>
            </a:r>
            <a:endParaRPr lang="el-GR" sz="2000"/>
          </a:p>
        </p:txBody>
      </p:sp>
      <p:sp>
        <p:nvSpPr>
          <p:cNvPr id="241672" name="Rectangle 100"/>
          <p:cNvSpPr>
            <a:spLocks noChangeArrowheads="1"/>
          </p:cNvSpPr>
          <p:nvPr/>
        </p:nvSpPr>
        <p:spPr bwMode="auto">
          <a:xfrm>
            <a:off x="6372225" y="4652963"/>
            <a:ext cx="208820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solidFill>
                  <a:srgbClr val="FF0000"/>
                </a:solidFill>
              </a:rPr>
              <a:t>Επαφή </a:t>
            </a:r>
            <a:r>
              <a:rPr lang="en-US" sz="2000" b="0" dirty="0" err="1">
                <a:solidFill>
                  <a:srgbClr val="FF0000"/>
                </a:solidFill>
              </a:rPr>
              <a:t>pn</a:t>
            </a:r>
            <a:r>
              <a:rPr lang="en-US" sz="2000" b="0" i="0" dirty="0">
                <a:solidFill>
                  <a:srgbClr val="FF0000"/>
                </a:solidFill>
              </a:rPr>
              <a:t> </a:t>
            </a:r>
            <a:r>
              <a:rPr lang="el-GR" sz="2000" b="0" i="0" dirty="0">
                <a:solidFill>
                  <a:srgbClr val="FF0000"/>
                </a:solidFill>
              </a:rPr>
              <a:t>σαν φωφοδίοδος</a:t>
            </a:r>
          </a:p>
        </p:txBody>
      </p:sp>
      <p:sp>
        <p:nvSpPr>
          <p:cNvPr id="241673" name="Line 101"/>
          <p:cNvSpPr>
            <a:spLocks noChangeShapeType="1"/>
          </p:cNvSpPr>
          <p:nvPr/>
        </p:nvSpPr>
        <p:spPr bwMode="auto">
          <a:xfrm flipH="1">
            <a:off x="5795963" y="5013325"/>
            <a:ext cx="504825"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20352" name="Group 192"/>
          <p:cNvGrpSpPr>
            <a:grpSpLocks/>
          </p:cNvGrpSpPr>
          <p:nvPr/>
        </p:nvGrpSpPr>
        <p:grpSpPr bwMode="auto">
          <a:xfrm>
            <a:off x="1763713" y="4651375"/>
            <a:ext cx="1008062" cy="287338"/>
            <a:chOff x="3424" y="2840"/>
            <a:chExt cx="2268" cy="726"/>
          </a:xfrm>
        </p:grpSpPr>
        <p:sp>
          <p:nvSpPr>
            <p:cNvPr id="241688" name="Freeform 193"/>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89" name="Freeform 194"/>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90" name="Freeform 195"/>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91" name="Freeform 196"/>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92" name="Line 197"/>
            <p:cNvSpPr>
              <a:spLocks noChangeShapeType="1"/>
            </p:cNvSpPr>
            <p:nvPr/>
          </p:nvSpPr>
          <p:spPr bwMode="auto">
            <a:xfrm>
              <a:off x="5239" y="3203"/>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20358" name="Group 198"/>
          <p:cNvGrpSpPr>
            <a:grpSpLocks/>
          </p:cNvGrpSpPr>
          <p:nvPr/>
        </p:nvGrpSpPr>
        <p:grpSpPr bwMode="auto">
          <a:xfrm>
            <a:off x="1763713" y="4868863"/>
            <a:ext cx="1008062" cy="287337"/>
            <a:chOff x="3424" y="2840"/>
            <a:chExt cx="2268" cy="726"/>
          </a:xfrm>
        </p:grpSpPr>
        <p:sp>
          <p:nvSpPr>
            <p:cNvPr id="241683" name="Freeform 199"/>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84" name="Freeform 200"/>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85" name="Freeform 201"/>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86" name="Freeform 202"/>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87" name="Line 203"/>
            <p:cNvSpPr>
              <a:spLocks noChangeShapeType="1"/>
            </p:cNvSpPr>
            <p:nvPr/>
          </p:nvSpPr>
          <p:spPr bwMode="auto">
            <a:xfrm>
              <a:off x="5239" y="3203"/>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20364" name="Group 204"/>
          <p:cNvGrpSpPr>
            <a:grpSpLocks/>
          </p:cNvGrpSpPr>
          <p:nvPr/>
        </p:nvGrpSpPr>
        <p:grpSpPr bwMode="auto">
          <a:xfrm>
            <a:off x="1763713" y="5084763"/>
            <a:ext cx="1008062" cy="287337"/>
            <a:chOff x="3424" y="2840"/>
            <a:chExt cx="2268" cy="726"/>
          </a:xfrm>
        </p:grpSpPr>
        <p:sp>
          <p:nvSpPr>
            <p:cNvPr id="241678" name="Freeform 205"/>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79" name="Freeform 206"/>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80" name="Freeform 207"/>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81" name="Freeform 208"/>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1682" name="Line 209"/>
            <p:cNvSpPr>
              <a:spLocks noChangeShapeType="1"/>
            </p:cNvSpPr>
            <p:nvPr/>
          </p:nvSpPr>
          <p:spPr bwMode="auto">
            <a:xfrm>
              <a:off x="5239" y="3203"/>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1677" name="Rectangle 210"/>
          <p:cNvSpPr>
            <a:spLocks noChangeArrowheads="1"/>
          </p:cNvSpPr>
          <p:nvPr/>
        </p:nvSpPr>
        <p:spPr bwMode="auto">
          <a:xfrm>
            <a:off x="396875" y="4219575"/>
            <a:ext cx="23034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Αρχικό οπτικό σήμα</a:t>
            </a:r>
          </a:p>
        </p:txBody>
      </p:sp>
    </p:spTree>
    <p:extLst>
      <p:ext uri="{BB962C8B-B14F-4D97-AF65-F5344CB8AC3E}">
        <p14:creationId xmlns:p14="http://schemas.microsoft.com/office/powerpoint/2010/main" val="2532176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0352"/>
                                        </p:tgtEl>
                                        <p:attrNameLst>
                                          <p:attrName>style.visibility</p:attrName>
                                        </p:attrNameLst>
                                      </p:cBhvr>
                                      <p:to>
                                        <p:strVal val="visible"/>
                                      </p:to>
                                    </p:set>
                                    <p:animEffect transition="in" filter="wipe(left)">
                                      <p:cBhvr>
                                        <p:cTn id="7" dur="500"/>
                                        <p:tgtEl>
                                          <p:spTgt spid="220352"/>
                                        </p:tgtEl>
                                      </p:cBhvr>
                                    </p:animEffect>
                                  </p:childTnLst>
                                </p:cTn>
                              </p:par>
                              <p:par>
                                <p:cTn id="8" presetID="22" presetClass="entr" presetSubtype="8" fill="hold" nodeType="withEffect">
                                  <p:stCondLst>
                                    <p:cond delay="0"/>
                                  </p:stCondLst>
                                  <p:childTnLst>
                                    <p:set>
                                      <p:cBhvr>
                                        <p:cTn id="9" dur="1" fill="hold">
                                          <p:stCondLst>
                                            <p:cond delay="0"/>
                                          </p:stCondLst>
                                        </p:cTn>
                                        <p:tgtEl>
                                          <p:spTgt spid="220358"/>
                                        </p:tgtEl>
                                        <p:attrNameLst>
                                          <p:attrName>style.visibility</p:attrName>
                                        </p:attrNameLst>
                                      </p:cBhvr>
                                      <p:to>
                                        <p:strVal val="visible"/>
                                      </p:to>
                                    </p:set>
                                    <p:animEffect transition="in" filter="wipe(left)">
                                      <p:cBhvr>
                                        <p:cTn id="10" dur="500"/>
                                        <p:tgtEl>
                                          <p:spTgt spid="220358"/>
                                        </p:tgtEl>
                                      </p:cBhvr>
                                    </p:animEffect>
                                  </p:childTnLst>
                                </p:cTn>
                              </p:par>
                              <p:par>
                                <p:cTn id="11" presetID="22" presetClass="entr" presetSubtype="8" fill="hold" nodeType="withEffect">
                                  <p:stCondLst>
                                    <p:cond delay="0"/>
                                  </p:stCondLst>
                                  <p:childTnLst>
                                    <p:set>
                                      <p:cBhvr>
                                        <p:cTn id="12" dur="1" fill="hold">
                                          <p:stCondLst>
                                            <p:cond delay="0"/>
                                          </p:stCondLst>
                                        </p:cTn>
                                        <p:tgtEl>
                                          <p:spTgt spid="220364"/>
                                        </p:tgtEl>
                                        <p:attrNameLst>
                                          <p:attrName>style.visibility</p:attrName>
                                        </p:attrNameLst>
                                      </p:cBhvr>
                                      <p:to>
                                        <p:strVal val="visible"/>
                                      </p:to>
                                    </p:set>
                                    <p:animEffect transition="in" filter="wipe(left)">
                                      <p:cBhvr>
                                        <p:cTn id="13" dur="500"/>
                                        <p:tgtEl>
                                          <p:spTgt spid="220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42693" name="Rectangle 3"/>
          <p:cNvSpPr>
            <a:spLocks noGrp="1" noChangeArrowheads="1"/>
          </p:cNvSpPr>
          <p:nvPr>
            <p:ph idx="1"/>
          </p:nvPr>
        </p:nvSpPr>
        <p:spPr>
          <a:xfrm>
            <a:off x="179388" y="908050"/>
            <a:ext cx="8785225" cy="3095625"/>
          </a:xfrm>
        </p:spPr>
        <p:txBody>
          <a:bodyPr>
            <a:normAutofit lnSpcReduction="10000"/>
          </a:bodyPr>
          <a:lstStyle/>
          <a:p>
            <a:pPr eaLnBrk="1" hangingPunct="1">
              <a:lnSpc>
                <a:spcPct val="80000"/>
              </a:lnSpc>
            </a:pPr>
            <a:r>
              <a:rPr lang="el-GR" sz="2000" dirty="0"/>
              <a:t>Η </a:t>
            </a:r>
            <a:r>
              <a:rPr lang="el-GR" sz="2000" b="1" dirty="0"/>
              <a:t>περιοχή απογύμνωσης </a:t>
            </a:r>
            <a:r>
              <a:rPr lang="el-GR" sz="2000" dirty="0"/>
              <a:t>μίας επαφής </a:t>
            </a:r>
            <a:r>
              <a:rPr lang="en-US" sz="2000" i="1" dirty="0" err="1"/>
              <a:t>pn</a:t>
            </a:r>
            <a:r>
              <a:rPr lang="en-US" sz="2000" dirty="0"/>
              <a:t> </a:t>
            </a:r>
            <a:r>
              <a:rPr lang="el-GR" sz="2000" dirty="0"/>
              <a:t>δημιουργεί </a:t>
            </a:r>
            <a:r>
              <a:rPr lang="el-GR" sz="2000" b="1" dirty="0"/>
              <a:t>ηλεκτρικό πεδίο </a:t>
            </a:r>
            <a:r>
              <a:rPr lang="el-GR" sz="2000" dirty="0"/>
              <a:t>το οποίο υπάρχει στην επαφή χωρίς την εφαρμογή κάποιας εξωτερικής τάσης. Τόσο η </a:t>
            </a:r>
            <a:r>
              <a:rPr lang="el-GR" sz="2000" b="1" dirty="0"/>
              <a:t>περιοχή απογύμνωσης </a:t>
            </a:r>
            <a:r>
              <a:rPr lang="el-GR" sz="2000" dirty="0"/>
              <a:t>όσο και το </a:t>
            </a:r>
            <a:r>
              <a:rPr lang="el-GR" sz="2000" b="1" dirty="0"/>
              <a:t>ενυπάρχον ηλεκτρικό πεδίο μπορούν να επαυξηθούν με την εφαρμογή ανάστροφης τάσης πόλωσης</a:t>
            </a:r>
          </a:p>
          <a:p>
            <a:pPr lvl="1" eaLnBrk="1" hangingPunct="1">
              <a:lnSpc>
                <a:spcPct val="80000"/>
              </a:lnSpc>
            </a:pPr>
            <a:r>
              <a:rPr lang="el-GR" sz="1800" dirty="0"/>
              <a:t>Σ’ αυτή την περίπτωση, τα </a:t>
            </a:r>
            <a:r>
              <a:rPr lang="el-GR" sz="1800" b="1" dirty="0"/>
              <a:t>ηλεκτρόνια </a:t>
            </a:r>
            <a:r>
              <a:rPr lang="el-GR" sz="1800" dirty="0"/>
              <a:t>που παράγονται από την απορρόφηση των φωτονίων εντός ή κοντά στην περιοχή απογύμνωσης </a:t>
            </a:r>
            <a:r>
              <a:rPr lang="el-GR" sz="1800" b="1" dirty="0"/>
              <a:t>θα σαρωθούν προς τον ημιαγωγό τύπου </a:t>
            </a:r>
            <a:r>
              <a:rPr lang="en-US" sz="1800" b="1" i="1" dirty="0"/>
              <a:t>n</a:t>
            </a:r>
            <a:r>
              <a:rPr lang="en-US" sz="1800" b="1" dirty="0"/>
              <a:t> </a:t>
            </a:r>
            <a:r>
              <a:rPr lang="el-GR" sz="1800" b="1" dirty="0"/>
              <a:t>προτού αυτά επανασυνδυαστούν με τις οπές στον ημιαγωγό τύπου </a:t>
            </a:r>
            <a:r>
              <a:rPr lang="en-US" sz="1800" b="1" i="1" dirty="0"/>
              <a:t>p</a:t>
            </a:r>
            <a:endParaRPr lang="el-GR" sz="1800" b="1" i="1" dirty="0"/>
          </a:p>
          <a:p>
            <a:pPr lvl="1" eaLnBrk="1" hangingPunct="1">
              <a:lnSpc>
                <a:spcPct val="80000"/>
              </a:lnSpc>
            </a:pPr>
            <a:r>
              <a:rPr lang="el-GR" sz="1800" dirty="0"/>
              <a:t>Η προηγούμενη διαδικασία καλείται κίνηση ρεύματος (</a:t>
            </a:r>
            <a:r>
              <a:rPr lang="en-US" sz="1800" i="1" dirty="0"/>
              <a:t>drift</a:t>
            </a:r>
            <a:r>
              <a:rPr lang="el-GR" sz="1800" dirty="0"/>
              <a:t>) και αποδίδει ένα ρεύμα στο εξωτερικό κύκλωμα</a:t>
            </a:r>
          </a:p>
          <a:p>
            <a:pPr lvl="1" eaLnBrk="1" hangingPunct="1">
              <a:lnSpc>
                <a:spcPct val="80000"/>
              </a:lnSpc>
            </a:pPr>
            <a:r>
              <a:rPr lang="el-GR" sz="1800" dirty="0"/>
              <a:t>Όμοια, οι παραγόμενες </a:t>
            </a:r>
            <a:r>
              <a:rPr lang="el-GR" sz="1800" b="1" dirty="0"/>
              <a:t>οπές</a:t>
            </a:r>
            <a:r>
              <a:rPr lang="el-GR" sz="1800" dirty="0"/>
              <a:t> εντός ή κοντά στην περιοχή απογύμνωσης </a:t>
            </a:r>
            <a:r>
              <a:rPr lang="el-GR" sz="1800" b="1" dirty="0"/>
              <a:t>παρασύρονται στον ημιαγωγό τύπου </a:t>
            </a:r>
            <a:r>
              <a:rPr lang="en-US" sz="1800" b="1" i="1" dirty="0"/>
              <a:t>p</a:t>
            </a:r>
            <a:r>
              <a:rPr lang="en-US" sz="1800" b="1" dirty="0"/>
              <a:t> </a:t>
            </a:r>
            <a:r>
              <a:rPr lang="el-GR" sz="1800" b="1" dirty="0"/>
              <a:t>εξαιτίας του ισχυρού ηλεκτρικού πεδ</a:t>
            </a:r>
            <a:r>
              <a:rPr lang="el-GR" sz="1800" dirty="0"/>
              <a:t>ίου</a:t>
            </a:r>
            <a:endParaRPr lang="en-US" sz="1800" dirty="0"/>
          </a:p>
        </p:txBody>
      </p:sp>
      <p:sp>
        <p:nvSpPr>
          <p:cNvPr id="242694" name="Rectangle 278"/>
          <p:cNvSpPr>
            <a:spLocks noChangeArrowheads="1"/>
          </p:cNvSpPr>
          <p:nvPr/>
        </p:nvSpPr>
        <p:spPr bwMode="auto">
          <a:xfrm>
            <a:off x="2771775" y="4510088"/>
            <a:ext cx="1439863" cy="865187"/>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a:p>
        </p:txBody>
      </p:sp>
      <p:sp>
        <p:nvSpPr>
          <p:cNvPr id="242695" name="Rectangle 279"/>
          <p:cNvSpPr>
            <a:spLocks noChangeArrowheads="1"/>
          </p:cNvSpPr>
          <p:nvPr/>
        </p:nvSpPr>
        <p:spPr bwMode="auto">
          <a:xfrm>
            <a:off x="4211638" y="4510088"/>
            <a:ext cx="1439862" cy="865187"/>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a:p>
        </p:txBody>
      </p:sp>
      <p:grpSp>
        <p:nvGrpSpPr>
          <p:cNvPr id="242696" name="Group 280"/>
          <p:cNvGrpSpPr>
            <a:grpSpLocks/>
          </p:cNvGrpSpPr>
          <p:nvPr/>
        </p:nvGrpSpPr>
        <p:grpSpPr bwMode="auto">
          <a:xfrm>
            <a:off x="4211638" y="4510088"/>
            <a:ext cx="144462" cy="144462"/>
            <a:chOff x="5420" y="3215"/>
            <a:chExt cx="91" cy="91"/>
          </a:xfrm>
        </p:grpSpPr>
        <p:sp>
          <p:nvSpPr>
            <p:cNvPr id="242789" name="Oval 28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90" name="Line 28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91" name="Line 283"/>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697" name="Group 284"/>
          <p:cNvGrpSpPr>
            <a:grpSpLocks/>
          </p:cNvGrpSpPr>
          <p:nvPr/>
        </p:nvGrpSpPr>
        <p:grpSpPr bwMode="auto">
          <a:xfrm>
            <a:off x="4211638" y="4654550"/>
            <a:ext cx="144462" cy="144463"/>
            <a:chOff x="5420" y="3215"/>
            <a:chExt cx="91" cy="91"/>
          </a:xfrm>
        </p:grpSpPr>
        <p:sp>
          <p:nvSpPr>
            <p:cNvPr id="242786" name="Oval 28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87" name="Line 28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88" name="Line 287"/>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698" name="Group 288"/>
          <p:cNvGrpSpPr>
            <a:grpSpLocks/>
          </p:cNvGrpSpPr>
          <p:nvPr/>
        </p:nvGrpSpPr>
        <p:grpSpPr bwMode="auto">
          <a:xfrm>
            <a:off x="4211638" y="4799013"/>
            <a:ext cx="144462" cy="144462"/>
            <a:chOff x="5420" y="3215"/>
            <a:chExt cx="91" cy="91"/>
          </a:xfrm>
        </p:grpSpPr>
        <p:sp>
          <p:nvSpPr>
            <p:cNvPr id="242783" name="Oval 28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84" name="Line 29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85" name="Line 291"/>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699" name="Group 292"/>
          <p:cNvGrpSpPr>
            <a:grpSpLocks/>
          </p:cNvGrpSpPr>
          <p:nvPr/>
        </p:nvGrpSpPr>
        <p:grpSpPr bwMode="auto">
          <a:xfrm>
            <a:off x="4211638" y="4943475"/>
            <a:ext cx="144462" cy="144463"/>
            <a:chOff x="5420" y="3215"/>
            <a:chExt cx="91" cy="91"/>
          </a:xfrm>
        </p:grpSpPr>
        <p:sp>
          <p:nvSpPr>
            <p:cNvPr id="242780" name="Oval 29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81" name="Line 29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82" name="Line 295"/>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0" name="Group 296"/>
          <p:cNvGrpSpPr>
            <a:grpSpLocks/>
          </p:cNvGrpSpPr>
          <p:nvPr/>
        </p:nvGrpSpPr>
        <p:grpSpPr bwMode="auto">
          <a:xfrm>
            <a:off x="4211638" y="5230813"/>
            <a:ext cx="144462" cy="144462"/>
            <a:chOff x="5420" y="3215"/>
            <a:chExt cx="91" cy="91"/>
          </a:xfrm>
        </p:grpSpPr>
        <p:sp>
          <p:nvSpPr>
            <p:cNvPr id="242777" name="Oval 29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78" name="Line 29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79" name="Line 29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1" name="Group 300"/>
          <p:cNvGrpSpPr>
            <a:grpSpLocks/>
          </p:cNvGrpSpPr>
          <p:nvPr/>
        </p:nvGrpSpPr>
        <p:grpSpPr bwMode="auto">
          <a:xfrm>
            <a:off x="4211638" y="5086350"/>
            <a:ext cx="144462" cy="144463"/>
            <a:chOff x="5420" y="3215"/>
            <a:chExt cx="91" cy="91"/>
          </a:xfrm>
        </p:grpSpPr>
        <p:sp>
          <p:nvSpPr>
            <p:cNvPr id="242774" name="Oval 30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75" name="Line 30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76" name="Line 303"/>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2" name="Group 304"/>
          <p:cNvGrpSpPr>
            <a:grpSpLocks/>
          </p:cNvGrpSpPr>
          <p:nvPr/>
        </p:nvGrpSpPr>
        <p:grpSpPr bwMode="auto">
          <a:xfrm>
            <a:off x="4356100" y="4510088"/>
            <a:ext cx="144463" cy="144462"/>
            <a:chOff x="5420" y="3215"/>
            <a:chExt cx="91" cy="91"/>
          </a:xfrm>
        </p:grpSpPr>
        <p:sp>
          <p:nvSpPr>
            <p:cNvPr id="242771" name="Oval 30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72" name="Line 30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73" name="Line 307"/>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3" name="Group 308"/>
          <p:cNvGrpSpPr>
            <a:grpSpLocks/>
          </p:cNvGrpSpPr>
          <p:nvPr/>
        </p:nvGrpSpPr>
        <p:grpSpPr bwMode="auto">
          <a:xfrm>
            <a:off x="4354513" y="4654550"/>
            <a:ext cx="144462" cy="144463"/>
            <a:chOff x="5420" y="3215"/>
            <a:chExt cx="91" cy="91"/>
          </a:xfrm>
        </p:grpSpPr>
        <p:sp>
          <p:nvSpPr>
            <p:cNvPr id="242768" name="Oval 30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69" name="Line 31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70" name="Line 311"/>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4" name="Group 312"/>
          <p:cNvGrpSpPr>
            <a:grpSpLocks/>
          </p:cNvGrpSpPr>
          <p:nvPr/>
        </p:nvGrpSpPr>
        <p:grpSpPr bwMode="auto">
          <a:xfrm>
            <a:off x="4356100" y="4799013"/>
            <a:ext cx="144463" cy="144462"/>
            <a:chOff x="5420" y="3215"/>
            <a:chExt cx="91" cy="91"/>
          </a:xfrm>
        </p:grpSpPr>
        <p:sp>
          <p:nvSpPr>
            <p:cNvPr id="242765" name="Oval 31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66" name="Line 31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67" name="Line 315"/>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5" name="Group 316"/>
          <p:cNvGrpSpPr>
            <a:grpSpLocks/>
          </p:cNvGrpSpPr>
          <p:nvPr/>
        </p:nvGrpSpPr>
        <p:grpSpPr bwMode="auto">
          <a:xfrm>
            <a:off x="4356100" y="4943475"/>
            <a:ext cx="144463" cy="144463"/>
            <a:chOff x="5420" y="3215"/>
            <a:chExt cx="91" cy="91"/>
          </a:xfrm>
        </p:grpSpPr>
        <p:sp>
          <p:nvSpPr>
            <p:cNvPr id="242762" name="Oval 31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63" name="Line 31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64" name="Line 31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6" name="Group 320"/>
          <p:cNvGrpSpPr>
            <a:grpSpLocks/>
          </p:cNvGrpSpPr>
          <p:nvPr/>
        </p:nvGrpSpPr>
        <p:grpSpPr bwMode="auto">
          <a:xfrm>
            <a:off x="4356100" y="5230813"/>
            <a:ext cx="144463" cy="144462"/>
            <a:chOff x="5420" y="3215"/>
            <a:chExt cx="91" cy="91"/>
          </a:xfrm>
        </p:grpSpPr>
        <p:sp>
          <p:nvSpPr>
            <p:cNvPr id="242759" name="Oval 32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60" name="Line 32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61" name="Line 323"/>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7" name="Group 324"/>
          <p:cNvGrpSpPr>
            <a:grpSpLocks/>
          </p:cNvGrpSpPr>
          <p:nvPr/>
        </p:nvGrpSpPr>
        <p:grpSpPr bwMode="auto">
          <a:xfrm>
            <a:off x="4356100" y="5086350"/>
            <a:ext cx="144463" cy="144463"/>
            <a:chOff x="5420" y="3215"/>
            <a:chExt cx="91" cy="91"/>
          </a:xfrm>
        </p:grpSpPr>
        <p:sp>
          <p:nvSpPr>
            <p:cNvPr id="242756" name="Oval 32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57" name="Line 32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58" name="Line 327"/>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8" name="Group 328"/>
          <p:cNvGrpSpPr>
            <a:grpSpLocks/>
          </p:cNvGrpSpPr>
          <p:nvPr/>
        </p:nvGrpSpPr>
        <p:grpSpPr bwMode="auto">
          <a:xfrm>
            <a:off x="4067175" y="4510088"/>
            <a:ext cx="144463" cy="144462"/>
            <a:chOff x="5420" y="3215"/>
            <a:chExt cx="91" cy="91"/>
          </a:xfrm>
        </p:grpSpPr>
        <p:sp>
          <p:nvSpPr>
            <p:cNvPr id="242754" name="Oval 32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55" name="Line 33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09" name="Group 331"/>
          <p:cNvGrpSpPr>
            <a:grpSpLocks/>
          </p:cNvGrpSpPr>
          <p:nvPr/>
        </p:nvGrpSpPr>
        <p:grpSpPr bwMode="auto">
          <a:xfrm>
            <a:off x="4067175" y="4654550"/>
            <a:ext cx="144463" cy="144463"/>
            <a:chOff x="5420" y="3215"/>
            <a:chExt cx="91" cy="91"/>
          </a:xfrm>
        </p:grpSpPr>
        <p:sp>
          <p:nvSpPr>
            <p:cNvPr id="242752" name="Oval 332"/>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53" name="Line 33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0" name="Group 334"/>
          <p:cNvGrpSpPr>
            <a:grpSpLocks/>
          </p:cNvGrpSpPr>
          <p:nvPr/>
        </p:nvGrpSpPr>
        <p:grpSpPr bwMode="auto">
          <a:xfrm>
            <a:off x="4067175" y="4799013"/>
            <a:ext cx="144463" cy="144462"/>
            <a:chOff x="5420" y="3215"/>
            <a:chExt cx="91" cy="91"/>
          </a:xfrm>
        </p:grpSpPr>
        <p:sp>
          <p:nvSpPr>
            <p:cNvPr id="242750" name="Oval 33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51" name="Line 33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1" name="Group 337"/>
          <p:cNvGrpSpPr>
            <a:grpSpLocks/>
          </p:cNvGrpSpPr>
          <p:nvPr/>
        </p:nvGrpSpPr>
        <p:grpSpPr bwMode="auto">
          <a:xfrm>
            <a:off x="4067175" y="4943475"/>
            <a:ext cx="144463" cy="144463"/>
            <a:chOff x="5420" y="3215"/>
            <a:chExt cx="91" cy="91"/>
          </a:xfrm>
        </p:grpSpPr>
        <p:sp>
          <p:nvSpPr>
            <p:cNvPr id="242748" name="Oval 338"/>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49" name="Line 339"/>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2" name="Group 340"/>
          <p:cNvGrpSpPr>
            <a:grpSpLocks/>
          </p:cNvGrpSpPr>
          <p:nvPr/>
        </p:nvGrpSpPr>
        <p:grpSpPr bwMode="auto">
          <a:xfrm>
            <a:off x="4067175" y="5105400"/>
            <a:ext cx="144463" cy="144463"/>
            <a:chOff x="5420" y="3215"/>
            <a:chExt cx="91" cy="91"/>
          </a:xfrm>
        </p:grpSpPr>
        <p:sp>
          <p:nvSpPr>
            <p:cNvPr id="242746" name="Oval 34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47" name="Line 34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3" name="Group 343"/>
          <p:cNvGrpSpPr>
            <a:grpSpLocks/>
          </p:cNvGrpSpPr>
          <p:nvPr/>
        </p:nvGrpSpPr>
        <p:grpSpPr bwMode="auto">
          <a:xfrm>
            <a:off x="4067175" y="5230813"/>
            <a:ext cx="144463" cy="144462"/>
            <a:chOff x="5420" y="3215"/>
            <a:chExt cx="91" cy="91"/>
          </a:xfrm>
        </p:grpSpPr>
        <p:sp>
          <p:nvSpPr>
            <p:cNvPr id="242744" name="Oval 344"/>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45" name="Line 345"/>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4" name="Group 346"/>
          <p:cNvGrpSpPr>
            <a:grpSpLocks/>
          </p:cNvGrpSpPr>
          <p:nvPr/>
        </p:nvGrpSpPr>
        <p:grpSpPr bwMode="auto">
          <a:xfrm>
            <a:off x="3922713" y="5086350"/>
            <a:ext cx="144462" cy="144463"/>
            <a:chOff x="5420" y="3215"/>
            <a:chExt cx="91" cy="91"/>
          </a:xfrm>
        </p:grpSpPr>
        <p:sp>
          <p:nvSpPr>
            <p:cNvPr id="242742" name="Oval 34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43" name="Line 34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5" name="Group 349"/>
          <p:cNvGrpSpPr>
            <a:grpSpLocks/>
          </p:cNvGrpSpPr>
          <p:nvPr/>
        </p:nvGrpSpPr>
        <p:grpSpPr bwMode="auto">
          <a:xfrm>
            <a:off x="3922713" y="5230813"/>
            <a:ext cx="144462" cy="144462"/>
            <a:chOff x="5420" y="3215"/>
            <a:chExt cx="91" cy="91"/>
          </a:xfrm>
        </p:grpSpPr>
        <p:sp>
          <p:nvSpPr>
            <p:cNvPr id="242740" name="Oval 350"/>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41" name="Line 351"/>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6" name="Group 352"/>
          <p:cNvGrpSpPr>
            <a:grpSpLocks/>
          </p:cNvGrpSpPr>
          <p:nvPr/>
        </p:nvGrpSpPr>
        <p:grpSpPr bwMode="auto">
          <a:xfrm>
            <a:off x="3922713" y="4941888"/>
            <a:ext cx="144462" cy="144462"/>
            <a:chOff x="5420" y="3215"/>
            <a:chExt cx="91" cy="91"/>
          </a:xfrm>
        </p:grpSpPr>
        <p:sp>
          <p:nvSpPr>
            <p:cNvPr id="242738" name="Oval 35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39" name="Line 35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7" name="Group 355"/>
          <p:cNvGrpSpPr>
            <a:grpSpLocks/>
          </p:cNvGrpSpPr>
          <p:nvPr/>
        </p:nvGrpSpPr>
        <p:grpSpPr bwMode="auto">
          <a:xfrm>
            <a:off x="3922713" y="4799013"/>
            <a:ext cx="144462" cy="144462"/>
            <a:chOff x="5420" y="3215"/>
            <a:chExt cx="91" cy="91"/>
          </a:xfrm>
        </p:grpSpPr>
        <p:sp>
          <p:nvSpPr>
            <p:cNvPr id="242736" name="Oval 356"/>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37" name="Line 357"/>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8" name="Group 358"/>
          <p:cNvGrpSpPr>
            <a:grpSpLocks/>
          </p:cNvGrpSpPr>
          <p:nvPr/>
        </p:nvGrpSpPr>
        <p:grpSpPr bwMode="auto">
          <a:xfrm>
            <a:off x="3922713" y="4654550"/>
            <a:ext cx="144462" cy="144463"/>
            <a:chOff x="5420" y="3215"/>
            <a:chExt cx="91" cy="91"/>
          </a:xfrm>
        </p:grpSpPr>
        <p:sp>
          <p:nvSpPr>
            <p:cNvPr id="242734" name="Oval 35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35" name="Line 36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2719" name="Group 361"/>
          <p:cNvGrpSpPr>
            <a:grpSpLocks/>
          </p:cNvGrpSpPr>
          <p:nvPr/>
        </p:nvGrpSpPr>
        <p:grpSpPr bwMode="auto">
          <a:xfrm>
            <a:off x="3922713" y="4510088"/>
            <a:ext cx="144462" cy="144462"/>
            <a:chOff x="5420" y="3215"/>
            <a:chExt cx="91" cy="91"/>
          </a:xfrm>
        </p:grpSpPr>
        <p:sp>
          <p:nvSpPr>
            <p:cNvPr id="242732" name="Oval 362"/>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33" name="Line 36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2720" name="Line 364"/>
          <p:cNvSpPr>
            <a:spLocks noChangeShapeType="1"/>
          </p:cNvSpPr>
          <p:nvPr/>
        </p:nvSpPr>
        <p:spPr bwMode="auto">
          <a:xfrm>
            <a:off x="3922713" y="5519738"/>
            <a:ext cx="576262"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21" name="Rectangle 365"/>
          <p:cNvSpPr>
            <a:spLocks noChangeArrowheads="1"/>
          </p:cNvSpPr>
          <p:nvPr/>
        </p:nvSpPr>
        <p:spPr bwMode="auto">
          <a:xfrm>
            <a:off x="2843213" y="5518150"/>
            <a:ext cx="27368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Περιοχή Απογύμνωσης</a:t>
            </a:r>
            <a:endParaRPr lang="el-GR" sz="2000" b="0"/>
          </a:p>
        </p:txBody>
      </p:sp>
      <p:sp>
        <p:nvSpPr>
          <p:cNvPr id="242722" name="Line 366"/>
          <p:cNvSpPr>
            <a:spLocks noChangeShapeType="1"/>
          </p:cNvSpPr>
          <p:nvPr/>
        </p:nvSpPr>
        <p:spPr bwMode="auto">
          <a:xfrm flipH="1">
            <a:off x="5795963" y="4943475"/>
            <a:ext cx="50482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2723" name="Rectangle 367"/>
          <p:cNvSpPr>
            <a:spLocks noChangeArrowheads="1"/>
          </p:cNvSpPr>
          <p:nvPr/>
        </p:nvSpPr>
        <p:spPr bwMode="auto">
          <a:xfrm>
            <a:off x="6372225" y="4438650"/>
            <a:ext cx="2376488"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b="0" i="0" dirty="0"/>
              <a:t>Περιοχή απογύμνωσης χωρίς την εφαρμογή τάσης πόλωσης</a:t>
            </a:r>
          </a:p>
        </p:txBody>
      </p:sp>
      <p:sp>
        <p:nvSpPr>
          <p:cNvPr id="242724" name="Rectangle 368"/>
          <p:cNvSpPr>
            <a:spLocks noChangeArrowheads="1"/>
          </p:cNvSpPr>
          <p:nvPr/>
        </p:nvSpPr>
        <p:spPr bwMode="auto">
          <a:xfrm>
            <a:off x="2987675" y="4654550"/>
            <a:ext cx="7207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t>p</a:t>
            </a:r>
            <a:endParaRPr lang="el-GR" sz="2000"/>
          </a:p>
        </p:txBody>
      </p:sp>
      <p:sp>
        <p:nvSpPr>
          <p:cNvPr id="242725" name="Rectangle 369"/>
          <p:cNvSpPr>
            <a:spLocks noChangeArrowheads="1"/>
          </p:cNvSpPr>
          <p:nvPr/>
        </p:nvSpPr>
        <p:spPr bwMode="auto">
          <a:xfrm>
            <a:off x="4714875" y="4654550"/>
            <a:ext cx="7207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t>n</a:t>
            </a:r>
            <a:endParaRPr lang="el-GR" sz="2000"/>
          </a:p>
        </p:txBody>
      </p:sp>
      <p:sp>
        <p:nvSpPr>
          <p:cNvPr id="242726" name="AutoShape 370"/>
          <p:cNvSpPr>
            <a:spLocks/>
          </p:cNvSpPr>
          <p:nvPr/>
        </p:nvSpPr>
        <p:spPr bwMode="auto">
          <a:xfrm rot="-5400000">
            <a:off x="3995738" y="4221163"/>
            <a:ext cx="142875" cy="288925"/>
          </a:xfrm>
          <a:prstGeom prst="rightBrace">
            <a:avLst>
              <a:gd name="adj1" fmla="val 1685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2727" name="Rectangle 371"/>
          <p:cNvSpPr>
            <a:spLocks noChangeArrowheads="1"/>
          </p:cNvSpPr>
          <p:nvPr/>
        </p:nvSpPr>
        <p:spPr bwMode="auto">
          <a:xfrm>
            <a:off x="107950" y="4365625"/>
            <a:ext cx="22320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b="0" i="0" dirty="0"/>
              <a:t>Φορτίο</a:t>
            </a:r>
            <a:r>
              <a:rPr lang="en-US" b="0" i="0" dirty="0"/>
              <a:t> </a:t>
            </a:r>
            <a:r>
              <a:rPr lang="el-GR" b="0" i="0" dirty="0"/>
              <a:t>της</a:t>
            </a:r>
            <a:r>
              <a:rPr lang="en-US" b="0" i="0" dirty="0"/>
              <a:t> </a:t>
            </a:r>
            <a:r>
              <a:rPr lang="el-GR" b="0" i="0" dirty="0"/>
              <a:t>περιοχής απογύμνωσης από την πλευρά του ημιαγωγού τύπου </a:t>
            </a:r>
            <a:r>
              <a:rPr lang="en-US" b="0" dirty="0"/>
              <a:t>p</a:t>
            </a:r>
            <a:endParaRPr lang="el-GR" b="0" dirty="0"/>
          </a:p>
        </p:txBody>
      </p:sp>
      <p:cxnSp>
        <p:nvCxnSpPr>
          <p:cNvPr id="242728" name="AutoShape 375"/>
          <p:cNvCxnSpPr>
            <a:cxnSpLocks noChangeShapeType="1"/>
            <a:stCxn id="242726" idx="1"/>
            <a:endCxn id="242727" idx="0"/>
          </p:cNvCxnSpPr>
          <p:nvPr/>
        </p:nvCxnSpPr>
        <p:spPr bwMode="auto">
          <a:xfrm rot="-5400000" flipH="1" flipV="1">
            <a:off x="2609850" y="2908301"/>
            <a:ext cx="71437" cy="2843212"/>
          </a:xfrm>
          <a:prstGeom prst="bentConnector3">
            <a:avLst>
              <a:gd name="adj1" fmla="val -32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2729" name="Rectangle 376"/>
          <p:cNvSpPr>
            <a:spLocks noChangeArrowheads="1"/>
          </p:cNvSpPr>
          <p:nvPr/>
        </p:nvSpPr>
        <p:spPr bwMode="auto">
          <a:xfrm>
            <a:off x="4716463" y="3789363"/>
            <a:ext cx="42481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b="0" i="0" dirty="0"/>
              <a:t>Φορτίο</a:t>
            </a:r>
            <a:r>
              <a:rPr lang="en-US" b="0" i="0" dirty="0"/>
              <a:t> </a:t>
            </a:r>
            <a:r>
              <a:rPr lang="el-GR" b="0" i="0" dirty="0"/>
              <a:t>της</a:t>
            </a:r>
            <a:r>
              <a:rPr lang="en-US" b="0" i="0" dirty="0"/>
              <a:t> </a:t>
            </a:r>
            <a:r>
              <a:rPr lang="el-GR" b="0" i="0" dirty="0"/>
              <a:t>περιοχής απογύμνωσης από την πλευρά του ημιαγωγού τύπου </a:t>
            </a:r>
            <a:r>
              <a:rPr lang="en-US" b="0" dirty="0"/>
              <a:t>n</a:t>
            </a:r>
            <a:endParaRPr lang="el-GR" b="0" dirty="0"/>
          </a:p>
        </p:txBody>
      </p:sp>
      <p:sp>
        <p:nvSpPr>
          <p:cNvPr id="242730" name="AutoShape 377"/>
          <p:cNvSpPr>
            <a:spLocks/>
          </p:cNvSpPr>
          <p:nvPr/>
        </p:nvSpPr>
        <p:spPr bwMode="auto">
          <a:xfrm rot="-5400000">
            <a:off x="4284663" y="4219575"/>
            <a:ext cx="142875" cy="288925"/>
          </a:xfrm>
          <a:prstGeom prst="rightBrace">
            <a:avLst>
              <a:gd name="adj1" fmla="val 1685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42731" name="AutoShape 378"/>
          <p:cNvCxnSpPr>
            <a:cxnSpLocks noChangeShapeType="1"/>
            <a:stCxn id="242730" idx="1"/>
            <a:endCxn id="242729" idx="1"/>
          </p:cNvCxnSpPr>
          <p:nvPr/>
        </p:nvCxnSpPr>
        <p:spPr bwMode="auto">
          <a:xfrm rot="-5400000">
            <a:off x="4464844" y="4040981"/>
            <a:ext cx="142875" cy="36036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952965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43717" name="Rectangle 3"/>
          <p:cNvSpPr>
            <a:spLocks noGrp="1" noChangeArrowheads="1"/>
          </p:cNvSpPr>
          <p:nvPr>
            <p:ph idx="1"/>
          </p:nvPr>
        </p:nvSpPr>
        <p:spPr>
          <a:xfrm>
            <a:off x="179388" y="908050"/>
            <a:ext cx="8785225" cy="2376488"/>
          </a:xfrm>
        </p:spPr>
        <p:txBody>
          <a:bodyPr>
            <a:normAutofit lnSpcReduction="10000"/>
          </a:bodyPr>
          <a:lstStyle/>
          <a:p>
            <a:pPr eaLnBrk="1" hangingPunct="1">
              <a:lnSpc>
                <a:spcPct val="80000"/>
              </a:lnSpc>
            </a:pPr>
            <a:r>
              <a:rPr lang="el-GR" sz="2000" dirty="0"/>
              <a:t>Τα ζεύγη </a:t>
            </a:r>
            <a:r>
              <a:rPr lang="el-GR" sz="2000" b="1" dirty="0"/>
              <a:t>ηλεκτρόνια-οπές</a:t>
            </a:r>
            <a:r>
              <a:rPr lang="el-GR" sz="2000" dirty="0"/>
              <a:t> που παράγονται </a:t>
            </a:r>
            <a:r>
              <a:rPr lang="el-GR" sz="2000" b="1" dirty="0"/>
              <a:t>μακριά από την περιοχή απογύμνωσης</a:t>
            </a:r>
            <a:r>
              <a:rPr lang="el-GR" sz="2000" dirty="0"/>
              <a:t> αρχικά ταξιδεύουν υπό την επίδραση της </a:t>
            </a:r>
            <a:r>
              <a:rPr lang="el-GR" sz="2000" b="1" dirty="0"/>
              <a:t>διάχυσης </a:t>
            </a:r>
            <a:r>
              <a:rPr lang="el-GR" sz="2000" dirty="0"/>
              <a:t>(</a:t>
            </a:r>
            <a:r>
              <a:rPr lang="en-US" sz="2000" i="1" dirty="0"/>
              <a:t>diffusion</a:t>
            </a:r>
            <a:r>
              <a:rPr lang="el-GR" sz="2000" dirty="0"/>
              <a:t>)</a:t>
            </a:r>
            <a:r>
              <a:rPr lang="en-US" sz="2000" dirty="0"/>
              <a:t> </a:t>
            </a:r>
            <a:r>
              <a:rPr lang="el-GR" sz="2000" dirty="0"/>
              <a:t>και μπορεί να </a:t>
            </a:r>
            <a:r>
              <a:rPr lang="el-GR" sz="2000" b="1" dirty="0"/>
              <a:t>επανασυνδυαστούν χωρίς να αποδοθεί ρεύμα </a:t>
            </a:r>
            <a:r>
              <a:rPr lang="el-GR" sz="2000" dirty="0"/>
              <a:t>στο εξωτερικό κύκλωμα</a:t>
            </a:r>
          </a:p>
          <a:p>
            <a:pPr lvl="1" eaLnBrk="1" hangingPunct="1">
              <a:lnSpc>
                <a:spcPct val="80000"/>
              </a:lnSpc>
            </a:pPr>
            <a:r>
              <a:rPr lang="el-GR" sz="1800" dirty="0"/>
              <a:t>Αυτό </a:t>
            </a:r>
            <a:r>
              <a:rPr lang="el-GR" sz="1800" b="1" dirty="0"/>
              <a:t>μειώνει την αποδοτικότητα </a:t>
            </a:r>
            <a:r>
              <a:rPr lang="el-GR" sz="1800" i="1" dirty="0"/>
              <a:t>η</a:t>
            </a:r>
            <a:r>
              <a:rPr lang="el-GR" sz="1800" dirty="0"/>
              <a:t> του φωτοφωρατή</a:t>
            </a:r>
          </a:p>
          <a:p>
            <a:pPr lvl="1" eaLnBrk="1" hangingPunct="1">
              <a:lnSpc>
                <a:spcPct val="80000"/>
              </a:lnSpc>
            </a:pPr>
            <a:r>
              <a:rPr lang="el-GR" sz="1800" dirty="0"/>
              <a:t>Από τη στιγμή που η </a:t>
            </a:r>
            <a:r>
              <a:rPr lang="el-GR" sz="1800" b="1" dirty="0"/>
              <a:t>διάχυση είναι πολύ πιο αργή διαδικασία από την κίνηση ρεύματος </a:t>
            </a:r>
            <a:r>
              <a:rPr lang="el-GR" sz="1800" dirty="0"/>
              <a:t>(</a:t>
            </a:r>
            <a:r>
              <a:rPr lang="en-US" sz="1800" i="1" dirty="0"/>
              <a:t>drift</a:t>
            </a:r>
            <a:r>
              <a:rPr lang="el-GR" sz="1800" dirty="0"/>
              <a:t>)</a:t>
            </a:r>
            <a:r>
              <a:rPr lang="en-US" sz="1800" dirty="0"/>
              <a:t>, </a:t>
            </a:r>
            <a:r>
              <a:rPr lang="el-GR" sz="1800" dirty="0"/>
              <a:t>το ρεύμα διάχυσης (</a:t>
            </a:r>
            <a:r>
              <a:rPr lang="en-US" sz="1800" i="1" dirty="0"/>
              <a:t>diffusion current</a:t>
            </a:r>
            <a:r>
              <a:rPr lang="el-GR" sz="1800" dirty="0"/>
              <a:t>) που παράγεται από αυτά τα ζεύγη ηλεκτρονίων-οπών </a:t>
            </a:r>
            <a:r>
              <a:rPr lang="el-GR" sz="1800" b="1" dirty="0"/>
              <a:t>δε θα αποκρίνεται γρήγορα </a:t>
            </a:r>
            <a:r>
              <a:rPr lang="el-GR" sz="1800" dirty="0"/>
              <a:t>σε αλλαγές στην ένταση του προσπίπτοντος οπτικού σήματος, μειώνοντας, έτσι, την απόκριση συχνότητας της φωτοδιόδου, δηλαδή το εύρος ζώνης της φωτοδιόδου</a:t>
            </a:r>
            <a:endParaRPr lang="en-US" sz="1800" dirty="0"/>
          </a:p>
        </p:txBody>
      </p:sp>
      <p:sp>
        <p:nvSpPr>
          <p:cNvPr id="243718" name="Rectangle 114"/>
          <p:cNvSpPr>
            <a:spLocks noChangeArrowheads="1"/>
          </p:cNvSpPr>
          <p:nvPr/>
        </p:nvSpPr>
        <p:spPr bwMode="auto">
          <a:xfrm>
            <a:off x="2555875" y="3213100"/>
            <a:ext cx="1439863" cy="865188"/>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a:p>
        </p:txBody>
      </p:sp>
      <p:sp>
        <p:nvSpPr>
          <p:cNvPr id="243719" name="Rectangle 115"/>
          <p:cNvSpPr>
            <a:spLocks noChangeArrowheads="1"/>
          </p:cNvSpPr>
          <p:nvPr/>
        </p:nvSpPr>
        <p:spPr bwMode="auto">
          <a:xfrm>
            <a:off x="3995738" y="3213100"/>
            <a:ext cx="1439862" cy="865188"/>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a:p>
        </p:txBody>
      </p:sp>
      <p:grpSp>
        <p:nvGrpSpPr>
          <p:cNvPr id="243720" name="Group 116"/>
          <p:cNvGrpSpPr>
            <a:grpSpLocks/>
          </p:cNvGrpSpPr>
          <p:nvPr/>
        </p:nvGrpSpPr>
        <p:grpSpPr bwMode="auto">
          <a:xfrm>
            <a:off x="3995738" y="3213100"/>
            <a:ext cx="144462" cy="144463"/>
            <a:chOff x="5420" y="3215"/>
            <a:chExt cx="91" cy="91"/>
          </a:xfrm>
        </p:grpSpPr>
        <p:sp>
          <p:nvSpPr>
            <p:cNvPr id="243954" name="Oval 11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55" name="Line 11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56" name="Line 11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21" name="Group 120"/>
          <p:cNvGrpSpPr>
            <a:grpSpLocks/>
          </p:cNvGrpSpPr>
          <p:nvPr/>
        </p:nvGrpSpPr>
        <p:grpSpPr bwMode="auto">
          <a:xfrm>
            <a:off x="3995738" y="3357563"/>
            <a:ext cx="144462" cy="144462"/>
            <a:chOff x="5420" y="3215"/>
            <a:chExt cx="91" cy="91"/>
          </a:xfrm>
        </p:grpSpPr>
        <p:sp>
          <p:nvSpPr>
            <p:cNvPr id="243951" name="Oval 12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52" name="Line 12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53" name="Line 123"/>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22" name="Group 124"/>
          <p:cNvGrpSpPr>
            <a:grpSpLocks/>
          </p:cNvGrpSpPr>
          <p:nvPr/>
        </p:nvGrpSpPr>
        <p:grpSpPr bwMode="auto">
          <a:xfrm>
            <a:off x="3995738" y="3502025"/>
            <a:ext cx="144462" cy="144463"/>
            <a:chOff x="5420" y="3215"/>
            <a:chExt cx="91" cy="91"/>
          </a:xfrm>
        </p:grpSpPr>
        <p:sp>
          <p:nvSpPr>
            <p:cNvPr id="243948" name="Oval 12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49" name="Line 12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50" name="Line 127"/>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23" name="Group 128"/>
          <p:cNvGrpSpPr>
            <a:grpSpLocks/>
          </p:cNvGrpSpPr>
          <p:nvPr/>
        </p:nvGrpSpPr>
        <p:grpSpPr bwMode="auto">
          <a:xfrm>
            <a:off x="3995738" y="3646488"/>
            <a:ext cx="144462" cy="144462"/>
            <a:chOff x="5420" y="3215"/>
            <a:chExt cx="91" cy="91"/>
          </a:xfrm>
        </p:grpSpPr>
        <p:sp>
          <p:nvSpPr>
            <p:cNvPr id="243945" name="Oval 12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46" name="Line 13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47" name="Line 131"/>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24" name="Group 132"/>
          <p:cNvGrpSpPr>
            <a:grpSpLocks/>
          </p:cNvGrpSpPr>
          <p:nvPr/>
        </p:nvGrpSpPr>
        <p:grpSpPr bwMode="auto">
          <a:xfrm>
            <a:off x="3995738" y="3933825"/>
            <a:ext cx="144462" cy="144463"/>
            <a:chOff x="5420" y="3215"/>
            <a:chExt cx="91" cy="91"/>
          </a:xfrm>
        </p:grpSpPr>
        <p:sp>
          <p:nvSpPr>
            <p:cNvPr id="243942" name="Oval 13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43" name="Line 13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44" name="Line 135"/>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25" name="Group 136"/>
          <p:cNvGrpSpPr>
            <a:grpSpLocks/>
          </p:cNvGrpSpPr>
          <p:nvPr/>
        </p:nvGrpSpPr>
        <p:grpSpPr bwMode="auto">
          <a:xfrm>
            <a:off x="3995738" y="3789363"/>
            <a:ext cx="144462" cy="144462"/>
            <a:chOff x="5420" y="3215"/>
            <a:chExt cx="91" cy="91"/>
          </a:xfrm>
        </p:grpSpPr>
        <p:sp>
          <p:nvSpPr>
            <p:cNvPr id="243939" name="Oval 13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40" name="Line 13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41" name="Line 13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26" name="Group 140"/>
          <p:cNvGrpSpPr>
            <a:grpSpLocks/>
          </p:cNvGrpSpPr>
          <p:nvPr/>
        </p:nvGrpSpPr>
        <p:grpSpPr bwMode="auto">
          <a:xfrm>
            <a:off x="4140200" y="3213100"/>
            <a:ext cx="144463" cy="144463"/>
            <a:chOff x="5420" y="3215"/>
            <a:chExt cx="91" cy="91"/>
          </a:xfrm>
        </p:grpSpPr>
        <p:sp>
          <p:nvSpPr>
            <p:cNvPr id="243936" name="Oval 14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37" name="Line 14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38" name="Line 143"/>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27" name="Group 144"/>
          <p:cNvGrpSpPr>
            <a:grpSpLocks/>
          </p:cNvGrpSpPr>
          <p:nvPr/>
        </p:nvGrpSpPr>
        <p:grpSpPr bwMode="auto">
          <a:xfrm>
            <a:off x="4138613" y="3357563"/>
            <a:ext cx="144462" cy="144462"/>
            <a:chOff x="5420" y="3215"/>
            <a:chExt cx="91" cy="91"/>
          </a:xfrm>
        </p:grpSpPr>
        <p:sp>
          <p:nvSpPr>
            <p:cNvPr id="243933" name="Oval 14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34" name="Line 14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35" name="Line 147"/>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28" name="Group 148"/>
          <p:cNvGrpSpPr>
            <a:grpSpLocks/>
          </p:cNvGrpSpPr>
          <p:nvPr/>
        </p:nvGrpSpPr>
        <p:grpSpPr bwMode="auto">
          <a:xfrm>
            <a:off x="4140200" y="3502025"/>
            <a:ext cx="144463" cy="144463"/>
            <a:chOff x="5420" y="3215"/>
            <a:chExt cx="91" cy="91"/>
          </a:xfrm>
        </p:grpSpPr>
        <p:sp>
          <p:nvSpPr>
            <p:cNvPr id="243930" name="Oval 14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31" name="Line 15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32" name="Line 151"/>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29" name="Group 152"/>
          <p:cNvGrpSpPr>
            <a:grpSpLocks/>
          </p:cNvGrpSpPr>
          <p:nvPr/>
        </p:nvGrpSpPr>
        <p:grpSpPr bwMode="auto">
          <a:xfrm>
            <a:off x="4140200" y="3646488"/>
            <a:ext cx="144463" cy="144462"/>
            <a:chOff x="5420" y="3215"/>
            <a:chExt cx="91" cy="91"/>
          </a:xfrm>
        </p:grpSpPr>
        <p:sp>
          <p:nvSpPr>
            <p:cNvPr id="243927" name="Oval 15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28" name="Line 15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29" name="Line 155"/>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0" name="Group 156"/>
          <p:cNvGrpSpPr>
            <a:grpSpLocks/>
          </p:cNvGrpSpPr>
          <p:nvPr/>
        </p:nvGrpSpPr>
        <p:grpSpPr bwMode="auto">
          <a:xfrm>
            <a:off x="4140200" y="3933825"/>
            <a:ext cx="144463" cy="144463"/>
            <a:chOff x="5420" y="3215"/>
            <a:chExt cx="91" cy="91"/>
          </a:xfrm>
        </p:grpSpPr>
        <p:sp>
          <p:nvSpPr>
            <p:cNvPr id="243924" name="Oval 15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25" name="Line 15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26" name="Line 15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1" name="Group 160"/>
          <p:cNvGrpSpPr>
            <a:grpSpLocks/>
          </p:cNvGrpSpPr>
          <p:nvPr/>
        </p:nvGrpSpPr>
        <p:grpSpPr bwMode="auto">
          <a:xfrm>
            <a:off x="4140200" y="3789363"/>
            <a:ext cx="144463" cy="144462"/>
            <a:chOff x="5420" y="3215"/>
            <a:chExt cx="91" cy="91"/>
          </a:xfrm>
        </p:grpSpPr>
        <p:sp>
          <p:nvSpPr>
            <p:cNvPr id="243921" name="Oval 16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22" name="Line 16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923" name="Line 163"/>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2" name="Group 164"/>
          <p:cNvGrpSpPr>
            <a:grpSpLocks/>
          </p:cNvGrpSpPr>
          <p:nvPr/>
        </p:nvGrpSpPr>
        <p:grpSpPr bwMode="auto">
          <a:xfrm>
            <a:off x="3851275" y="3213100"/>
            <a:ext cx="144463" cy="144463"/>
            <a:chOff x="5420" y="3215"/>
            <a:chExt cx="91" cy="91"/>
          </a:xfrm>
        </p:grpSpPr>
        <p:sp>
          <p:nvSpPr>
            <p:cNvPr id="243919" name="Oval 16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20" name="Line 16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3" name="Group 167"/>
          <p:cNvGrpSpPr>
            <a:grpSpLocks/>
          </p:cNvGrpSpPr>
          <p:nvPr/>
        </p:nvGrpSpPr>
        <p:grpSpPr bwMode="auto">
          <a:xfrm>
            <a:off x="3851275" y="3357563"/>
            <a:ext cx="144463" cy="144462"/>
            <a:chOff x="5420" y="3215"/>
            <a:chExt cx="91" cy="91"/>
          </a:xfrm>
        </p:grpSpPr>
        <p:sp>
          <p:nvSpPr>
            <p:cNvPr id="243917" name="Oval 168"/>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18" name="Line 169"/>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4" name="Group 170"/>
          <p:cNvGrpSpPr>
            <a:grpSpLocks/>
          </p:cNvGrpSpPr>
          <p:nvPr/>
        </p:nvGrpSpPr>
        <p:grpSpPr bwMode="auto">
          <a:xfrm>
            <a:off x="3851275" y="3502025"/>
            <a:ext cx="144463" cy="144463"/>
            <a:chOff x="5420" y="3215"/>
            <a:chExt cx="91" cy="91"/>
          </a:xfrm>
        </p:grpSpPr>
        <p:sp>
          <p:nvSpPr>
            <p:cNvPr id="243915" name="Oval 17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16" name="Line 17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5" name="Group 173"/>
          <p:cNvGrpSpPr>
            <a:grpSpLocks/>
          </p:cNvGrpSpPr>
          <p:nvPr/>
        </p:nvGrpSpPr>
        <p:grpSpPr bwMode="auto">
          <a:xfrm>
            <a:off x="3851275" y="3646488"/>
            <a:ext cx="144463" cy="144462"/>
            <a:chOff x="5420" y="3215"/>
            <a:chExt cx="91" cy="91"/>
          </a:xfrm>
        </p:grpSpPr>
        <p:sp>
          <p:nvSpPr>
            <p:cNvPr id="243913" name="Oval 174"/>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14" name="Line 175"/>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6" name="Group 176"/>
          <p:cNvGrpSpPr>
            <a:grpSpLocks/>
          </p:cNvGrpSpPr>
          <p:nvPr/>
        </p:nvGrpSpPr>
        <p:grpSpPr bwMode="auto">
          <a:xfrm>
            <a:off x="3851275" y="3808413"/>
            <a:ext cx="144463" cy="144462"/>
            <a:chOff x="5420" y="3215"/>
            <a:chExt cx="91" cy="91"/>
          </a:xfrm>
        </p:grpSpPr>
        <p:sp>
          <p:nvSpPr>
            <p:cNvPr id="243911" name="Oval 17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12" name="Line 17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7" name="Group 179"/>
          <p:cNvGrpSpPr>
            <a:grpSpLocks/>
          </p:cNvGrpSpPr>
          <p:nvPr/>
        </p:nvGrpSpPr>
        <p:grpSpPr bwMode="auto">
          <a:xfrm>
            <a:off x="3851275" y="3933825"/>
            <a:ext cx="144463" cy="144463"/>
            <a:chOff x="5420" y="3215"/>
            <a:chExt cx="91" cy="91"/>
          </a:xfrm>
        </p:grpSpPr>
        <p:sp>
          <p:nvSpPr>
            <p:cNvPr id="243909" name="Oval 180"/>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10" name="Line 181"/>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8" name="Group 182"/>
          <p:cNvGrpSpPr>
            <a:grpSpLocks/>
          </p:cNvGrpSpPr>
          <p:nvPr/>
        </p:nvGrpSpPr>
        <p:grpSpPr bwMode="auto">
          <a:xfrm>
            <a:off x="3706813" y="3789363"/>
            <a:ext cx="144462" cy="144462"/>
            <a:chOff x="5420" y="3215"/>
            <a:chExt cx="91" cy="91"/>
          </a:xfrm>
        </p:grpSpPr>
        <p:sp>
          <p:nvSpPr>
            <p:cNvPr id="243907" name="Oval 18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08" name="Line 18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39" name="Group 185"/>
          <p:cNvGrpSpPr>
            <a:grpSpLocks/>
          </p:cNvGrpSpPr>
          <p:nvPr/>
        </p:nvGrpSpPr>
        <p:grpSpPr bwMode="auto">
          <a:xfrm>
            <a:off x="3706813" y="3933825"/>
            <a:ext cx="144462" cy="144463"/>
            <a:chOff x="5420" y="3215"/>
            <a:chExt cx="91" cy="91"/>
          </a:xfrm>
        </p:grpSpPr>
        <p:sp>
          <p:nvSpPr>
            <p:cNvPr id="243905" name="Oval 186"/>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06" name="Line 187"/>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40" name="Group 188"/>
          <p:cNvGrpSpPr>
            <a:grpSpLocks/>
          </p:cNvGrpSpPr>
          <p:nvPr/>
        </p:nvGrpSpPr>
        <p:grpSpPr bwMode="auto">
          <a:xfrm>
            <a:off x="3706813" y="3644900"/>
            <a:ext cx="144462" cy="144463"/>
            <a:chOff x="5420" y="3215"/>
            <a:chExt cx="91" cy="91"/>
          </a:xfrm>
        </p:grpSpPr>
        <p:sp>
          <p:nvSpPr>
            <p:cNvPr id="243903" name="Oval 18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04" name="Line 19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41" name="Group 191"/>
          <p:cNvGrpSpPr>
            <a:grpSpLocks/>
          </p:cNvGrpSpPr>
          <p:nvPr/>
        </p:nvGrpSpPr>
        <p:grpSpPr bwMode="auto">
          <a:xfrm>
            <a:off x="3706813" y="3502025"/>
            <a:ext cx="144462" cy="144463"/>
            <a:chOff x="5420" y="3215"/>
            <a:chExt cx="91" cy="91"/>
          </a:xfrm>
        </p:grpSpPr>
        <p:sp>
          <p:nvSpPr>
            <p:cNvPr id="243901" name="Oval 192"/>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02" name="Line 19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42" name="Group 194"/>
          <p:cNvGrpSpPr>
            <a:grpSpLocks/>
          </p:cNvGrpSpPr>
          <p:nvPr/>
        </p:nvGrpSpPr>
        <p:grpSpPr bwMode="auto">
          <a:xfrm>
            <a:off x="3706813" y="3357563"/>
            <a:ext cx="144462" cy="144462"/>
            <a:chOff x="5420" y="3215"/>
            <a:chExt cx="91" cy="91"/>
          </a:xfrm>
        </p:grpSpPr>
        <p:sp>
          <p:nvSpPr>
            <p:cNvPr id="243899" name="Oval 19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900" name="Line 19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43" name="Group 197"/>
          <p:cNvGrpSpPr>
            <a:grpSpLocks/>
          </p:cNvGrpSpPr>
          <p:nvPr/>
        </p:nvGrpSpPr>
        <p:grpSpPr bwMode="auto">
          <a:xfrm>
            <a:off x="3706813" y="3213100"/>
            <a:ext cx="144462" cy="144463"/>
            <a:chOff x="5420" y="3215"/>
            <a:chExt cx="91" cy="91"/>
          </a:xfrm>
        </p:grpSpPr>
        <p:sp>
          <p:nvSpPr>
            <p:cNvPr id="243897" name="Oval 198"/>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98" name="Line 199"/>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3744" name="Line 200"/>
          <p:cNvSpPr>
            <a:spLocks noChangeShapeType="1"/>
          </p:cNvSpPr>
          <p:nvPr/>
        </p:nvSpPr>
        <p:spPr bwMode="auto">
          <a:xfrm flipV="1">
            <a:off x="3276600" y="4221163"/>
            <a:ext cx="1439863"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45" name="Rectangle 201"/>
          <p:cNvSpPr>
            <a:spLocks noChangeArrowheads="1"/>
          </p:cNvSpPr>
          <p:nvPr/>
        </p:nvSpPr>
        <p:spPr bwMode="auto">
          <a:xfrm>
            <a:off x="2627313" y="4221163"/>
            <a:ext cx="27368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Περιοχή Απογύμνωσης</a:t>
            </a:r>
            <a:endParaRPr lang="el-GR" sz="2000" b="0"/>
          </a:p>
        </p:txBody>
      </p:sp>
      <p:sp>
        <p:nvSpPr>
          <p:cNvPr id="243746" name="Line 202"/>
          <p:cNvSpPr>
            <a:spLocks noChangeShapeType="1"/>
          </p:cNvSpPr>
          <p:nvPr/>
        </p:nvSpPr>
        <p:spPr bwMode="auto">
          <a:xfrm flipH="1">
            <a:off x="5795963" y="3646488"/>
            <a:ext cx="28892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47" name="Rectangle 203"/>
          <p:cNvSpPr>
            <a:spLocks noChangeArrowheads="1"/>
          </p:cNvSpPr>
          <p:nvPr/>
        </p:nvSpPr>
        <p:spPr bwMode="auto">
          <a:xfrm>
            <a:off x="6156325" y="3141663"/>
            <a:ext cx="28082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Περιοχή απογύμνωσης με την εφαρμογή ανάστροφης τάσης πόλωσης</a:t>
            </a:r>
          </a:p>
        </p:txBody>
      </p:sp>
      <p:grpSp>
        <p:nvGrpSpPr>
          <p:cNvPr id="243748" name="Group 204"/>
          <p:cNvGrpSpPr>
            <a:grpSpLocks/>
          </p:cNvGrpSpPr>
          <p:nvPr/>
        </p:nvGrpSpPr>
        <p:grpSpPr bwMode="auto">
          <a:xfrm>
            <a:off x="3563938" y="3790950"/>
            <a:ext cx="144462" cy="144463"/>
            <a:chOff x="5420" y="3215"/>
            <a:chExt cx="91" cy="91"/>
          </a:xfrm>
        </p:grpSpPr>
        <p:sp>
          <p:nvSpPr>
            <p:cNvPr id="243895" name="Oval 20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96" name="Line 20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49" name="Group 207"/>
          <p:cNvGrpSpPr>
            <a:grpSpLocks/>
          </p:cNvGrpSpPr>
          <p:nvPr/>
        </p:nvGrpSpPr>
        <p:grpSpPr bwMode="auto">
          <a:xfrm>
            <a:off x="3563938" y="3935413"/>
            <a:ext cx="144462" cy="144462"/>
            <a:chOff x="5420" y="3215"/>
            <a:chExt cx="91" cy="91"/>
          </a:xfrm>
        </p:grpSpPr>
        <p:sp>
          <p:nvSpPr>
            <p:cNvPr id="243893" name="Oval 208"/>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94" name="Line 209"/>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0" name="Group 210"/>
          <p:cNvGrpSpPr>
            <a:grpSpLocks/>
          </p:cNvGrpSpPr>
          <p:nvPr/>
        </p:nvGrpSpPr>
        <p:grpSpPr bwMode="auto">
          <a:xfrm>
            <a:off x="3563938" y="3646488"/>
            <a:ext cx="144462" cy="144462"/>
            <a:chOff x="5420" y="3215"/>
            <a:chExt cx="91" cy="91"/>
          </a:xfrm>
        </p:grpSpPr>
        <p:sp>
          <p:nvSpPr>
            <p:cNvPr id="243891" name="Oval 21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92" name="Line 21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1" name="Group 213"/>
          <p:cNvGrpSpPr>
            <a:grpSpLocks/>
          </p:cNvGrpSpPr>
          <p:nvPr/>
        </p:nvGrpSpPr>
        <p:grpSpPr bwMode="auto">
          <a:xfrm>
            <a:off x="3563938" y="3503613"/>
            <a:ext cx="144462" cy="144462"/>
            <a:chOff x="5420" y="3215"/>
            <a:chExt cx="91" cy="91"/>
          </a:xfrm>
        </p:grpSpPr>
        <p:sp>
          <p:nvSpPr>
            <p:cNvPr id="243889" name="Oval 214"/>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90" name="Line 215"/>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2" name="Group 216"/>
          <p:cNvGrpSpPr>
            <a:grpSpLocks/>
          </p:cNvGrpSpPr>
          <p:nvPr/>
        </p:nvGrpSpPr>
        <p:grpSpPr bwMode="auto">
          <a:xfrm>
            <a:off x="3563938" y="3359150"/>
            <a:ext cx="144462" cy="144463"/>
            <a:chOff x="5420" y="3215"/>
            <a:chExt cx="91" cy="91"/>
          </a:xfrm>
        </p:grpSpPr>
        <p:sp>
          <p:nvSpPr>
            <p:cNvPr id="243887" name="Oval 21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88" name="Line 21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3" name="Group 219"/>
          <p:cNvGrpSpPr>
            <a:grpSpLocks/>
          </p:cNvGrpSpPr>
          <p:nvPr/>
        </p:nvGrpSpPr>
        <p:grpSpPr bwMode="auto">
          <a:xfrm>
            <a:off x="3563938" y="3214688"/>
            <a:ext cx="144462" cy="144462"/>
            <a:chOff x="5420" y="3215"/>
            <a:chExt cx="91" cy="91"/>
          </a:xfrm>
        </p:grpSpPr>
        <p:sp>
          <p:nvSpPr>
            <p:cNvPr id="243885" name="Oval 220"/>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86" name="Line 221"/>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4" name="Group 222"/>
          <p:cNvGrpSpPr>
            <a:grpSpLocks/>
          </p:cNvGrpSpPr>
          <p:nvPr/>
        </p:nvGrpSpPr>
        <p:grpSpPr bwMode="auto">
          <a:xfrm>
            <a:off x="3419475" y="3790950"/>
            <a:ext cx="144463" cy="144463"/>
            <a:chOff x="5420" y="3215"/>
            <a:chExt cx="91" cy="91"/>
          </a:xfrm>
        </p:grpSpPr>
        <p:sp>
          <p:nvSpPr>
            <p:cNvPr id="243883" name="Oval 22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84" name="Line 22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5" name="Group 225"/>
          <p:cNvGrpSpPr>
            <a:grpSpLocks/>
          </p:cNvGrpSpPr>
          <p:nvPr/>
        </p:nvGrpSpPr>
        <p:grpSpPr bwMode="auto">
          <a:xfrm>
            <a:off x="3419475" y="3935413"/>
            <a:ext cx="144463" cy="144462"/>
            <a:chOff x="5420" y="3215"/>
            <a:chExt cx="91" cy="91"/>
          </a:xfrm>
        </p:grpSpPr>
        <p:sp>
          <p:nvSpPr>
            <p:cNvPr id="243881" name="Oval 226"/>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82" name="Line 227"/>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6" name="Group 228"/>
          <p:cNvGrpSpPr>
            <a:grpSpLocks/>
          </p:cNvGrpSpPr>
          <p:nvPr/>
        </p:nvGrpSpPr>
        <p:grpSpPr bwMode="auto">
          <a:xfrm>
            <a:off x="3419475" y="3646488"/>
            <a:ext cx="144463" cy="144462"/>
            <a:chOff x="5420" y="3215"/>
            <a:chExt cx="91" cy="91"/>
          </a:xfrm>
        </p:grpSpPr>
        <p:sp>
          <p:nvSpPr>
            <p:cNvPr id="243879" name="Oval 22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80" name="Line 23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7" name="Group 231"/>
          <p:cNvGrpSpPr>
            <a:grpSpLocks/>
          </p:cNvGrpSpPr>
          <p:nvPr/>
        </p:nvGrpSpPr>
        <p:grpSpPr bwMode="auto">
          <a:xfrm>
            <a:off x="3419475" y="3503613"/>
            <a:ext cx="144463" cy="144462"/>
            <a:chOff x="5420" y="3215"/>
            <a:chExt cx="91" cy="91"/>
          </a:xfrm>
        </p:grpSpPr>
        <p:sp>
          <p:nvSpPr>
            <p:cNvPr id="243877" name="Oval 232"/>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78" name="Line 23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8" name="Group 234"/>
          <p:cNvGrpSpPr>
            <a:grpSpLocks/>
          </p:cNvGrpSpPr>
          <p:nvPr/>
        </p:nvGrpSpPr>
        <p:grpSpPr bwMode="auto">
          <a:xfrm>
            <a:off x="3419475" y="3359150"/>
            <a:ext cx="144463" cy="144463"/>
            <a:chOff x="5420" y="3215"/>
            <a:chExt cx="91" cy="91"/>
          </a:xfrm>
        </p:grpSpPr>
        <p:sp>
          <p:nvSpPr>
            <p:cNvPr id="243875" name="Oval 23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76" name="Line 23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59" name="Group 237"/>
          <p:cNvGrpSpPr>
            <a:grpSpLocks/>
          </p:cNvGrpSpPr>
          <p:nvPr/>
        </p:nvGrpSpPr>
        <p:grpSpPr bwMode="auto">
          <a:xfrm>
            <a:off x="3419475" y="3214688"/>
            <a:ext cx="144463" cy="144462"/>
            <a:chOff x="5420" y="3215"/>
            <a:chExt cx="91" cy="91"/>
          </a:xfrm>
        </p:grpSpPr>
        <p:sp>
          <p:nvSpPr>
            <p:cNvPr id="243873" name="Oval 238"/>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74" name="Line 239"/>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0" name="Group 240"/>
          <p:cNvGrpSpPr>
            <a:grpSpLocks/>
          </p:cNvGrpSpPr>
          <p:nvPr/>
        </p:nvGrpSpPr>
        <p:grpSpPr bwMode="auto">
          <a:xfrm>
            <a:off x="3275013" y="3790950"/>
            <a:ext cx="144462" cy="144463"/>
            <a:chOff x="5420" y="3215"/>
            <a:chExt cx="91" cy="91"/>
          </a:xfrm>
        </p:grpSpPr>
        <p:sp>
          <p:nvSpPr>
            <p:cNvPr id="243871" name="Oval 24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72" name="Line 24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1" name="Group 243"/>
          <p:cNvGrpSpPr>
            <a:grpSpLocks/>
          </p:cNvGrpSpPr>
          <p:nvPr/>
        </p:nvGrpSpPr>
        <p:grpSpPr bwMode="auto">
          <a:xfrm>
            <a:off x="3275013" y="3935413"/>
            <a:ext cx="144462" cy="144462"/>
            <a:chOff x="5420" y="3215"/>
            <a:chExt cx="91" cy="91"/>
          </a:xfrm>
        </p:grpSpPr>
        <p:sp>
          <p:nvSpPr>
            <p:cNvPr id="243869" name="Oval 244"/>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70" name="Line 245"/>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2" name="Group 246"/>
          <p:cNvGrpSpPr>
            <a:grpSpLocks/>
          </p:cNvGrpSpPr>
          <p:nvPr/>
        </p:nvGrpSpPr>
        <p:grpSpPr bwMode="auto">
          <a:xfrm>
            <a:off x="3275013" y="3646488"/>
            <a:ext cx="144462" cy="144462"/>
            <a:chOff x="5420" y="3215"/>
            <a:chExt cx="91" cy="91"/>
          </a:xfrm>
        </p:grpSpPr>
        <p:sp>
          <p:nvSpPr>
            <p:cNvPr id="243867" name="Oval 24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68" name="Line 24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3" name="Group 249"/>
          <p:cNvGrpSpPr>
            <a:grpSpLocks/>
          </p:cNvGrpSpPr>
          <p:nvPr/>
        </p:nvGrpSpPr>
        <p:grpSpPr bwMode="auto">
          <a:xfrm>
            <a:off x="3275013" y="3503613"/>
            <a:ext cx="144462" cy="144462"/>
            <a:chOff x="5420" y="3215"/>
            <a:chExt cx="91" cy="91"/>
          </a:xfrm>
        </p:grpSpPr>
        <p:sp>
          <p:nvSpPr>
            <p:cNvPr id="243865" name="Oval 250"/>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66" name="Line 251"/>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4" name="Group 252"/>
          <p:cNvGrpSpPr>
            <a:grpSpLocks/>
          </p:cNvGrpSpPr>
          <p:nvPr/>
        </p:nvGrpSpPr>
        <p:grpSpPr bwMode="auto">
          <a:xfrm>
            <a:off x="3275013" y="3359150"/>
            <a:ext cx="144462" cy="144463"/>
            <a:chOff x="5420" y="3215"/>
            <a:chExt cx="91" cy="91"/>
          </a:xfrm>
        </p:grpSpPr>
        <p:sp>
          <p:nvSpPr>
            <p:cNvPr id="243863" name="Oval 25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64" name="Line 25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5" name="Group 255"/>
          <p:cNvGrpSpPr>
            <a:grpSpLocks/>
          </p:cNvGrpSpPr>
          <p:nvPr/>
        </p:nvGrpSpPr>
        <p:grpSpPr bwMode="auto">
          <a:xfrm>
            <a:off x="3275013" y="3214688"/>
            <a:ext cx="144462" cy="144462"/>
            <a:chOff x="5420" y="3215"/>
            <a:chExt cx="91" cy="91"/>
          </a:xfrm>
        </p:grpSpPr>
        <p:sp>
          <p:nvSpPr>
            <p:cNvPr id="243861" name="Oval 256"/>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62" name="Line 257"/>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6" name="Group 258"/>
          <p:cNvGrpSpPr>
            <a:grpSpLocks/>
          </p:cNvGrpSpPr>
          <p:nvPr/>
        </p:nvGrpSpPr>
        <p:grpSpPr bwMode="auto">
          <a:xfrm>
            <a:off x="4286250" y="3214688"/>
            <a:ext cx="144463" cy="144462"/>
            <a:chOff x="5420" y="3215"/>
            <a:chExt cx="91" cy="91"/>
          </a:xfrm>
        </p:grpSpPr>
        <p:sp>
          <p:nvSpPr>
            <p:cNvPr id="243858" name="Oval 25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59" name="Line 26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60" name="Line 261"/>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7" name="Group 262"/>
          <p:cNvGrpSpPr>
            <a:grpSpLocks/>
          </p:cNvGrpSpPr>
          <p:nvPr/>
        </p:nvGrpSpPr>
        <p:grpSpPr bwMode="auto">
          <a:xfrm>
            <a:off x="4284663" y="3359150"/>
            <a:ext cx="144462" cy="144463"/>
            <a:chOff x="5420" y="3215"/>
            <a:chExt cx="91" cy="91"/>
          </a:xfrm>
        </p:grpSpPr>
        <p:sp>
          <p:nvSpPr>
            <p:cNvPr id="243855" name="Oval 26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56" name="Line 26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57" name="Line 265"/>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8" name="Group 266"/>
          <p:cNvGrpSpPr>
            <a:grpSpLocks/>
          </p:cNvGrpSpPr>
          <p:nvPr/>
        </p:nvGrpSpPr>
        <p:grpSpPr bwMode="auto">
          <a:xfrm>
            <a:off x="4286250" y="3503613"/>
            <a:ext cx="144463" cy="144462"/>
            <a:chOff x="5420" y="3215"/>
            <a:chExt cx="91" cy="91"/>
          </a:xfrm>
        </p:grpSpPr>
        <p:sp>
          <p:nvSpPr>
            <p:cNvPr id="243852" name="Oval 26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53" name="Line 26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54" name="Line 26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69" name="Group 270"/>
          <p:cNvGrpSpPr>
            <a:grpSpLocks/>
          </p:cNvGrpSpPr>
          <p:nvPr/>
        </p:nvGrpSpPr>
        <p:grpSpPr bwMode="auto">
          <a:xfrm>
            <a:off x="4286250" y="3648075"/>
            <a:ext cx="144463" cy="144463"/>
            <a:chOff x="5420" y="3215"/>
            <a:chExt cx="91" cy="91"/>
          </a:xfrm>
        </p:grpSpPr>
        <p:sp>
          <p:nvSpPr>
            <p:cNvPr id="243849" name="Oval 27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50" name="Line 27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51" name="Line 273"/>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0" name="Group 274"/>
          <p:cNvGrpSpPr>
            <a:grpSpLocks/>
          </p:cNvGrpSpPr>
          <p:nvPr/>
        </p:nvGrpSpPr>
        <p:grpSpPr bwMode="auto">
          <a:xfrm>
            <a:off x="4286250" y="3935413"/>
            <a:ext cx="144463" cy="144462"/>
            <a:chOff x="5420" y="3215"/>
            <a:chExt cx="91" cy="91"/>
          </a:xfrm>
        </p:grpSpPr>
        <p:sp>
          <p:nvSpPr>
            <p:cNvPr id="243846" name="Oval 27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47" name="Line 27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48" name="Line 277"/>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1" name="Group 278"/>
          <p:cNvGrpSpPr>
            <a:grpSpLocks/>
          </p:cNvGrpSpPr>
          <p:nvPr/>
        </p:nvGrpSpPr>
        <p:grpSpPr bwMode="auto">
          <a:xfrm>
            <a:off x="4286250" y="3790950"/>
            <a:ext cx="144463" cy="144463"/>
            <a:chOff x="5420" y="3215"/>
            <a:chExt cx="91" cy="91"/>
          </a:xfrm>
        </p:grpSpPr>
        <p:sp>
          <p:nvSpPr>
            <p:cNvPr id="243843" name="Oval 27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44" name="Line 28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45" name="Line 281"/>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2" name="Group 282"/>
          <p:cNvGrpSpPr>
            <a:grpSpLocks/>
          </p:cNvGrpSpPr>
          <p:nvPr/>
        </p:nvGrpSpPr>
        <p:grpSpPr bwMode="auto">
          <a:xfrm>
            <a:off x="4429125" y="3214688"/>
            <a:ext cx="144463" cy="144462"/>
            <a:chOff x="5420" y="3215"/>
            <a:chExt cx="91" cy="91"/>
          </a:xfrm>
        </p:grpSpPr>
        <p:sp>
          <p:nvSpPr>
            <p:cNvPr id="243840" name="Oval 28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41" name="Line 28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42" name="Line 285"/>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3" name="Group 286"/>
          <p:cNvGrpSpPr>
            <a:grpSpLocks/>
          </p:cNvGrpSpPr>
          <p:nvPr/>
        </p:nvGrpSpPr>
        <p:grpSpPr bwMode="auto">
          <a:xfrm>
            <a:off x="4427538" y="3359150"/>
            <a:ext cx="144462" cy="144463"/>
            <a:chOff x="5420" y="3215"/>
            <a:chExt cx="91" cy="91"/>
          </a:xfrm>
        </p:grpSpPr>
        <p:sp>
          <p:nvSpPr>
            <p:cNvPr id="243837" name="Oval 28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38" name="Line 28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39" name="Line 28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4" name="Group 290"/>
          <p:cNvGrpSpPr>
            <a:grpSpLocks/>
          </p:cNvGrpSpPr>
          <p:nvPr/>
        </p:nvGrpSpPr>
        <p:grpSpPr bwMode="auto">
          <a:xfrm>
            <a:off x="4429125" y="3503613"/>
            <a:ext cx="144463" cy="144462"/>
            <a:chOff x="5420" y="3215"/>
            <a:chExt cx="91" cy="91"/>
          </a:xfrm>
        </p:grpSpPr>
        <p:sp>
          <p:nvSpPr>
            <p:cNvPr id="243834" name="Oval 29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35" name="Line 29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36" name="Line 293"/>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5" name="Group 294"/>
          <p:cNvGrpSpPr>
            <a:grpSpLocks/>
          </p:cNvGrpSpPr>
          <p:nvPr/>
        </p:nvGrpSpPr>
        <p:grpSpPr bwMode="auto">
          <a:xfrm>
            <a:off x="4429125" y="3648075"/>
            <a:ext cx="144463" cy="144463"/>
            <a:chOff x="5420" y="3215"/>
            <a:chExt cx="91" cy="91"/>
          </a:xfrm>
        </p:grpSpPr>
        <p:sp>
          <p:nvSpPr>
            <p:cNvPr id="243831" name="Oval 29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32" name="Line 29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33" name="Line 297"/>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6" name="Group 298"/>
          <p:cNvGrpSpPr>
            <a:grpSpLocks/>
          </p:cNvGrpSpPr>
          <p:nvPr/>
        </p:nvGrpSpPr>
        <p:grpSpPr bwMode="auto">
          <a:xfrm>
            <a:off x="4429125" y="3935413"/>
            <a:ext cx="144463" cy="144462"/>
            <a:chOff x="5420" y="3215"/>
            <a:chExt cx="91" cy="91"/>
          </a:xfrm>
        </p:grpSpPr>
        <p:sp>
          <p:nvSpPr>
            <p:cNvPr id="243828" name="Oval 29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29" name="Line 30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30" name="Line 301"/>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7" name="Group 302"/>
          <p:cNvGrpSpPr>
            <a:grpSpLocks/>
          </p:cNvGrpSpPr>
          <p:nvPr/>
        </p:nvGrpSpPr>
        <p:grpSpPr bwMode="auto">
          <a:xfrm>
            <a:off x="4429125" y="3790950"/>
            <a:ext cx="144463" cy="144463"/>
            <a:chOff x="5420" y="3215"/>
            <a:chExt cx="91" cy="91"/>
          </a:xfrm>
        </p:grpSpPr>
        <p:sp>
          <p:nvSpPr>
            <p:cNvPr id="243825" name="Oval 30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26" name="Line 30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27" name="Line 305"/>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8" name="Group 306"/>
          <p:cNvGrpSpPr>
            <a:grpSpLocks/>
          </p:cNvGrpSpPr>
          <p:nvPr/>
        </p:nvGrpSpPr>
        <p:grpSpPr bwMode="auto">
          <a:xfrm>
            <a:off x="4573588" y="3213100"/>
            <a:ext cx="144462" cy="144463"/>
            <a:chOff x="5420" y="3215"/>
            <a:chExt cx="91" cy="91"/>
          </a:xfrm>
        </p:grpSpPr>
        <p:sp>
          <p:nvSpPr>
            <p:cNvPr id="243822" name="Oval 30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23" name="Line 30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24" name="Line 30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79" name="Group 310"/>
          <p:cNvGrpSpPr>
            <a:grpSpLocks/>
          </p:cNvGrpSpPr>
          <p:nvPr/>
        </p:nvGrpSpPr>
        <p:grpSpPr bwMode="auto">
          <a:xfrm>
            <a:off x="4572000" y="3357563"/>
            <a:ext cx="144463" cy="144462"/>
            <a:chOff x="5420" y="3215"/>
            <a:chExt cx="91" cy="91"/>
          </a:xfrm>
        </p:grpSpPr>
        <p:sp>
          <p:nvSpPr>
            <p:cNvPr id="243819" name="Oval 31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20" name="Line 31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21" name="Line 313"/>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80" name="Group 314"/>
          <p:cNvGrpSpPr>
            <a:grpSpLocks/>
          </p:cNvGrpSpPr>
          <p:nvPr/>
        </p:nvGrpSpPr>
        <p:grpSpPr bwMode="auto">
          <a:xfrm>
            <a:off x="4573588" y="3502025"/>
            <a:ext cx="144462" cy="144463"/>
            <a:chOff x="5420" y="3215"/>
            <a:chExt cx="91" cy="91"/>
          </a:xfrm>
        </p:grpSpPr>
        <p:sp>
          <p:nvSpPr>
            <p:cNvPr id="243816" name="Oval 31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17" name="Line 31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18" name="Line 317"/>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81" name="Group 318"/>
          <p:cNvGrpSpPr>
            <a:grpSpLocks/>
          </p:cNvGrpSpPr>
          <p:nvPr/>
        </p:nvGrpSpPr>
        <p:grpSpPr bwMode="auto">
          <a:xfrm>
            <a:off x="4573588" y="3646488"/>
            <a:ext cx="144462" cy="144462"/>
            <a:chOff x="5420" y="3215"/>
            <a:chExt cx="91" cy="91"/>
          </a:xfrm>
        </p:grpSpPr>
        <p:sp>
          <p:nvSpPr>
            <p:cNvPr id="243813" name="Oval 31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14" name="Line 32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15" name="Line 321"/>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82" name="Group 322"/>
          <p:cNvGrpSpPr>
            <a:grpSpLocks/>
          </p:cNvGrpSpPr>
          <p:nvPr/>
        </p:nvGrpSpPr>
        <p:grpSpPr bwMode="auto">
          <a:xfrm>
            <a:off x="4573588" y="3933825"/>
            <a:ext cx="144462" cy="144463"/>
            <a:chOff x="5420" y="3215"/>
            <a:chExt cx="91" cy="91"/>
          </a:xfrm>
        </p:grpSpPr>
        <p:sp>
          <p:nvSpPr>
            <p:cNvPr id="243810" name="Oval 32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11" name="Line 32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12" name="Line 325"/>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3783" name="Group 326"/>
          <p:cNvGrpSpPr>
            <a:grpSpLocks/>
          </p:cNvGrpSpPr>
          <p:nvPr/>
        </p:nvGrpSpPr>
        <p:grpSpPr bwMode="auto">
          <a:xfrm>
            <a:off x="4573588" y="3789363"/>
            <a:ext cx="144462" cy="144462"/>
            <a:chOff x="5420" y="3215"/>
            <a:chExt cx="91" cy="91"/>
          </a:xfrm>
        </p:grpSpPr>
        <p:sp>
          <p:nvSpPr>
            <p:cNvPr id="243807" name="Oval 32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3808" name="Line 32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09" name="Line 32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3784" name="Line 330"/>
          <p:cNvSpPr>
            <a:spLocks noChangeShapeType="1"/>
          </p:cNvSpPr>
          <p:nvPr/>
        </p:nvSpPr>
        <p:spPr bwMode="auto">
          <a:xfrm>
            <a:off x="3924300" y="4724400"/>
            <a:ext cx="0" cy="144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85" name="Line 331"/>
          <p:cNvSpPr>
            <a:spLocks noChangeShapeType="1"/>
          </p:cNvSpPr>
          <p:nvPr/>
        </p:nvSpPr>
        <p:spPr bwMode="auto">
          <a:xfrm>
            <a:off x="3924300" y="4868863"/>
            <a:ext cx="0" cy="144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86" name="Line 335"/>
          <p:cNvSpPr>
            <a:spLocks noChangeShapeType="1"/>
          </p:cNvSpPr>
          <p:nvPr/>
        </p:nvSpPr>
        <p:spPr bwMode="auto">
          <a:xfrm>
            <a:off x="4068763" y="4868863"/>
            <a:ext cx="0" cy="288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87" name="Line 336"/>
          <p:cNvSpPr>
            <a:spLocks noChangeShapeType="1"/>
          </p:cNvSpPr>
          <p:nvPr/>
        </p:nvSpPr>
        <p:spPr bwMode="auto">
          <a:xfrm>
            <a:off x="4068763" y="4579938"/>
            <a:ext cx="0" cy="288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88" name="Line 338"/>
          <p:cNvSpPr>
            <a:spLocks noChangeShapeType="1"/>
          </p:cNvSpPr>
          <p:nvPr/>
        </p:nvSpPr>
        <p:spPr bwMode="auto">
          <a:xfrm flipH="1">
            <a:off x="2339975" y="4870450"/>
            <a:ext cx="15843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89" name="Line 339"/>
          <p:cNvSpPr>
            <a:spLocks noChangeShapeType="1"/>
          </p:cNvSpPr>
          <p:nvPr/>
        </p:nvSpPr>
        <p:spPr bwMode="auto">
          <a:xfrm flipH="1">
            <a:off x="2339975" y="3646488"/>
            <a:ext cx="0" cy="12239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90" name="Line 341"/>
          <p:cNvSpPr>
            <a:spLocks noChangeShapeType="1"/>
          </p:cNvSpPr>
          <p:nvPr/>
        </p:nvSpPr>
        <p:spPr bwMode="auto">
          <a:xfrm flipH="1">
            <a:off x="2339975" y="3646488"/>
            <a:ext cx="215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91" name="Line 342"/>
          <p:cNvSpPr>
            <a:spLocks noChangeShapeType="1"/>
          </p:cNvSpPr>
          <p:nvPr/>
        </p:nvSpPr>
        <p:spPr bwMode="auto">
          <a:xfrm flipH="1">
            <a:off x="4067175" y="4870450"/>
            <a:ext cx="15843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92" name="Line 343"/>
          <p:cNvSpPr>
            <a:spLocks noChangeShapeType="1"/>
          </p:cNvSpPr>
          <p:nvPr/>
        </p:nvSpPr>
        <p:spPr bwMode="auto">
          <a:xfrm flipH="1">
            <a:off x="5653088" y="3646488"/>
            <a:ext cx="0" cy="12239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93" name="Line 344"/>
          <p:cNvSpPr>
            <a:spLocks noChangeShapeType="1"/>
          </p:cNvSpPr>
          <p:nvPr/>
        </p:nvSpPr>
        <p:spPr bwMode="auto">
          <a:xfrm flipH="1">
            <a:off x="5435600" y="3646488"/>
            <a:ext cx="215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94" name="Rectangle 345"/>
          <p:cNvSpPr>
            <a:spLocks noChangeArrowheads="1"/>
          </p:cNvSpPr>
          <p:nvPr/>
        </p:nvSpPr>
        <p:spPr bwMode="auto">
          <a:xfrm>
            <a:off x="4067175" y="4870450"/>
            <a:ext cx="431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V</a:t>
            </a:r>
            <a:r>
              <a:rPr lang="en-US" sz="2000" b="0" baseline="-25000"/>
              <a:t>a</a:t>
            </a:r>
            <a:endParaRPr lang="el-GR" sz="2000" b="0" baseline="-25000"/>
          </a:p>
        </p:txBody>
      </p:sp>
      <p:sp>
        <p:nvSpPr>
          <p:cNvPr id="243795" name="Rectangle 346"/>
          <p:cNvSpPr>
            <a:spLocks noChangeArrowheads="1"/>
          </p:cNvSpPr>
          <p:nvPr/>
        </p:nvSpPr>
        <p:spPr bwMode="auto">
          <a:xfrm>
            <a:off x="6156325" y="4797425"/>
            <a:ext cx="2808288"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Ηλεκτρικό πεδίο εντός της επαφής υπό καθεστώς ανάστροφης πόλωσης</a:t>
            </a:r>
          </a:p>
        </p:txBody>
      </p:sp>
      <p:sp>
        <p:nvSpPr>
          <p:cNvPr id="243796" name="Line 347"/>
          <p:cNvSpPr>
            <a:spLocks noChangeShapeType="1"/>
          </p:cNvSpPr>
          <p:nvPr/>
        </p:nvSpPr>
        <p:spPr bwMode="auto">
          <a:xfrm flipV="1">
            <a:off x="2339975" y="5013325"/>
            <a:ext cx="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97" name="Line 348"/>
          <p:cNvSpPr>
            <a:spLocks noChangeShapeType="1"/>
          </p:cNvSpPr>
          <p:nvPr/>
        </p:nvSpPr>
        <p:spPr bwMode="auto">
          <a:xfrm>
            <a:off x="2268538" y="51577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798" name="Rectangle 349"/>
          <p:cNvSpPr>
            <a:spLocks noChangeArrowheads="1"/>
          </p:cNvSpPr>
          <p:nvPr/>
        </p:nvSpPr>
        <p:spPr bwMode="auto">
          <a:xfrm>
            <a:off x="720725" y="5084763"/>
            <a:ext cx="12588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Ηλεκτρικό πεδίο</a:t>
            </a:r>
          </a:p>
        </p:txBody>
      </p:sp>
      <p:sp>
        <p:nvSpPr>
          <p:cNvPr id="243799" name="Rectangle 350"/>
          <p:cNvSpPr>
            <a:spLocks noChangeArrowheads="1"/>
          </p:cNvSpPr>
          <p:nvPr/>
        </p:nvSpPr>
        <p:spPr bwMode="auto">
          <a:xfrm>
            <a:off x="1979613" y="4941888"/>
            <a:ext cx="2889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0</a:t>
            </a:r>
            <a:endParaRPr lang="el-GR" sz="2000" b="0" i="0"/>
          </a:p>
        </p:txBody>
      </p:sp>
      <p:sp>
        <p:nvSpPr>
          <p:cNvPr id="243800" name="Line 352"/>
          <p:cNvSpPr>
            <a:spLocks noChangeShapeType="1"/>
          </p:cNvSpPr>
          <p:nvPr/>
        </p:nvSpPr>
        <p:spPr bwMode="auto">
          <a:xfrm>
            <a:off x="2555875" y="5157788"/>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01" name="Line 353"/>
          <p:cNvSpPr>
            <a:spLocks noChangeShapeType="1"/>
          </p:cNvSpPr>
          <p:nvPr/>
        </p:nvSpPr>
        <p:spPr bwMode="auto">
          <a:xfrm>
            <a:off x="4714875" y="5157788"/>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02" name="Line 354"/>
          <p:cNvSpPr>
            <a:spLocks noChangeShapeType="1"/>
          </p:cNvSpPr>
          <p:nvPr/>
        </p:nvSpPr>
        <p:spPr bwMode="auto">
          <a:xfrm flipH="1">
            <a:off x="3995738" y="5157788"/>
            <a:ext cx="7207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03" name="Line 356"/>
          <p:cNvSpPr>
            <a:spLocks noChangeShapeType="1"/>
          </p:cNvSpPr>
          <p:nvPr/>
        </p:nvSpPr>
        <p:spPr bwMode="auto">
          <a:xfrm>
            <a:off x="3276600" y="5157788"/>
            <a:ext cx="7207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04" name="Line 357"/>
          <p:cNvSpPr>
            <a:spLocks noChangeShapeType="1"/>
          </p:cNvSpPr>
          <p:nvPr/>
        </p:nvSpPr>
        <p:spPr bwMode="auto">
          <a:xfrm flipH="1">
            <a:off x="5795963" y="5300663"/>
            <a:ext cx="28892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3805" name="Rectangle 359"/>
          <p:cNvSpPr>
            <a:spLocks noChangeArrowheads="1"/>
          </p:cNvSpPr>
          <p:nvPr/>
        </p:nvSpPr>
        <p:spPr bwMode="auto">
          <a:xfrm>
            <a:off x="2700338" y="3357563"/>
            <a:ext cx="4318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t>p</a:t>
            </a:r>
            <a:endParaRPr lang="el-GR" sz="2000"/>
          </a:p>
        </p:txBody>
      </p:sp>
      <p:sp>
        <p:nvSpPr>
          <p:cNvPr id="243806" name="Rectangle 360"/>
          <p:cNvSpPr>
            <a:spLocks noChangeArrowheads="1"/>
          </p:cNvSpPr>
          <p:nvPr/>
        </p:nvSpPr>
        <p:spPr bwMode="auto">
          <a:xfrm>
            <a:off x="4860925" y="3357563"/>
            <a:ext cx="4318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t>n</a:t>
            </a:r>
            <a:endParaRPr lang="el-GR" sz="2000"/>
          </a:p>
        </p:txBody>
      </p:sp>
    </p:spTree>
    <p:extLst>
      <p:ext uri="{BB962C8B-B14F-4D97-AF65-F5344CB8AC3E}">
        <p14:creationId xmlns:p14="http://schemas.microsoft.com/office/powerpoint/2010/main" val="23888995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44741" name="Rectangle 3"/>
          <p:cNvSpPr>
            <a:spLocks noGrp="1" noChangeArrowheads="1"/>
          </p:cNvSpPr>
          <p:nvPr>
            <p:ph idx="1"/>
          </p:nvPr>
        </p:nvSpPr>
        <p:spPr>
          <a:xfrm>
            <a:off x="179388" y="908050"/>
            <a:ext cx="8785225" cy="649288"/>
          </a:xfrm>
        </p:spPr>
        <p:txBody>
          <a:bodyPr/>
          <a:lstStyle/>
          <a:p>
            <a:pPr eaLnBrk="1" hangingPunct="1">
              <a:lnSpc>
                <a:spcPct val="80000"/>
              </a:lnSpc>
            </a:pPr>
            <a:r>
              <a:rPr lang="el-GR" sz="2000"/>
              <a:t>Βοηθητική είναι η απεικόνιση των διαγραμμάτων ενεργειακών καταστάσεων χωρίς και με ανάστροφη τάση πόλωσης μίας επαφής </a:t>
            </a:r>
            <a:r>
              <a:rPr lang="en-US" sz="2000" i="1"/>
              <a:t>pn</a:t>
            </a:r>
          </a:p>
        </p:txBody>
      </p:sp>
      <p:sp>
        <p:nvSpPr>
          <p:cNvPr id="244742" name="Rectangle 243"/>
          <p:cNvSpPr>
            <a:spLocks noChangeArrowheads="1"/>
          </p:cNvSpPr>
          <p:nvPr/>
        </p:nvSpPr>
        <p:spPr bwMode="auto">
          <a:xfrm>
            <a:off x="971550" y="1916113"/>
            <a:ext cx="1439863" cy="865187"/>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a:p>
        </p:txBody>
      </p:sp>
      <p:sp>
        <p:nvSpPr>
          <p:cNvPr id="244743" name="Rectangle 244"/>
          <p:cNvSpPr>
            <a:spLocks noChangeArrowheads="1"/>
          </p:cNvSpPr>
          <p:nvPr/>
        </p:nvSpPr>
        <p:spPr bwMode="auto">
          <a:xfrm>
            <a:off x="2411413" y="1916113"/>
            <a:ext cx="1439862" cy="865187"/>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a:p>
        </p:txBody>
      </p:sp>
      <p:sp>
        <p:nvSpPr>
          <p:cNvPr id="244744" name="Line 245"/>
          <p:cNvSpPr>
            <a:spLocks noChangeShapeType="1"/>
          </p:cNvSpPr>
          <p:nvPr/>
        </p:nvSpPr>
        <p:spPr bwMode="auto">
          <a:xfrm>
            <a:off x="1114425" y="2205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45" name="Line 246"/>
          <p:cNvSpPr>
            <a:spLocks noChangeShapeType="1"/>
          </p:cNvSpPr>
          <p:nvPr/>
        </p:nvSpPr>
        <p:spPr bwMode="auto">
          <a:xfrm>
            <a:off x="1330325" y="2205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46" name="Line 247"/>
          <p:cNvSpPr>
            <a:spLocks noChangeShapeType="1"/>
          </p:cNvSpPr>
          <p:nvPr/>
        </p:nvSpPr>
        <p:spPr bwMode="auto">
          <a:xfrm>
            <a:off x="1544638" y="2205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47" name="Line 248"/>
          <p:cNvSpPr>
            <a:spLocks noChangeShapeType="1"/>
          </p:cNvSpPr>
          <p:nvPr/>
        </p:nvSpPr>
        <p:spPr bwMode="auto">
          <a:xfrm>
            <a:off x="1762125" y="2205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48" name="Line 257"/>
          <p:cNvSpPr>
            <a:spLocks noChangeShapeType="1"/>
          </p:cNvSpPr>
          <p:nvPr/>
        </p:nvSpPr>
        <p:spPr bwMode="auto">
          <a:xfrm>
            <a:off x="1114425" y="2492375"/>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49" name="Line 258"/>
          <p:cNvSpPr>
            <a:spLocks noChangeShapeType="1"/>
          </p:cNvSpPr>
          <p:nvPr/>
        </p:nvSpPr>
        <p:spPr bwMode="auto">
          <a:xfrm>
            <a:off x="1330325" y="2492375"/>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50" name="Line 259"/>
          <p:cNvSpPr>
            <a:spLocks noChangeShapeType="1"/>
          </p:cNvSpPr>
          <p:nvPr/>
        </p:nvSpPr>
        <p:spPr bwMode="auto">
          <a:xfrm>
            <a:off x="1544638" y="2492375"/>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51" name="Line 260"/>
          <p:cNvSpPr>
            <a:spLocks noChangeShapeType="1"/>
          </p:cNvSpPr>
          <p:nvPr/>
        </p:nvSpPr>
        <p:spPr bwMode="auto">
          <a:xfrm>
            <a:off x="1762125" y="2492375"/>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44752" name="Group 261"/>
          <p:cNvGrpSpPr>
            <a:grpSpLocks/>
          </p:cNvGrpSpPr>
          <p:nvPr/>
        </p:nvGrpSpPr>
        <p:grpSpPr bwMode="auto">
          <a:xfrm>
            <a:off x="2411413" y="1916113"/>
            <a:ext cx="144462" cy="144462"/>
            <a:chOff x="5420" y="3215"/>
            <a:chExt cx="91" cy="91"/>
          </a:xfrm>
        </p:grpSpPr>
        <p:sp>
          <p:nvSpPr>
            <p:cNvPr id="244986" name="Oval 262"/>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87" name="Line 26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88" name="Line 264"/>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53" name="Group 265"/>
          <p:cNvGrpSpPr>
            <a:grpSpLocks/>
          </p:cNvGrpSpPr>
          <p:nvPr/>
        </p:nvGrpSpPr>
        <p:grpSpPr bwMode="auto">
          <a:xfrm>
            <a:off x="2411413" y="2060575"/>
            <a:ext cx="144462" cy="144463"/>
            <a:chOff x="5420" y="3215"/>
            <a:chExt cx="91" cy="91"/>
          </a:xfrm>
        </p:grpSpPr>
        <p:sp>
          <p:nvSpPr>
            <p:cNvPr id="244983" name="Oval 266"/>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84" name="Line 267"/>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85" name="Line 268"/>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54" name="Group 269"/>
          <p:cNvGrpSpPr>
            <a:grpSpLocks/>
          </p:cNvGrpSpPr>
          <p:nvPr/>
        </p:nvGrpSpPr>
        <p:grpSpPr bwMode="auto">
          <a:xfrm>
            <a:off x="2411413" y="2205038"/>
            <a:ext cx="144462" cy="144462"/>
            <a:chOff x="5420" y="3215"/>
            <a:chExt cx="91" cy="91"/>
          </a:xfrm>
        </p:grpSpPr>
        <p:sp>
          <p:nvSpPr>
            <p:cNvPr id="244980" name="Oval 270"/>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81" name="Line 271"/>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82" name="Line 272"/>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55" name="Group 273"/>
          <p:cNvGrpSpPr>
            <a:grpSpLocks/>
          </p:cNvGrpSpPr>
          <p:nvPr/>
        </p:nvGrpSpPr>
        <p:grpSpPr bwMode="auto">
          <a:xfrm>
            <a:off x="2411413" y="2349500"/>
            <a:ext cx="144462" cy="144463"/>
            <a:chOff x="5420" y="3215"/>
            <a:chExt cx="91" cy="91"/>
          </a:xfrm>
        </p:grpSpPr>
        <p:sp>
          <p:nvSpPr>
            <p:cNvPr id="244977" name="Oval 274"/>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78" name="Line 275"/>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79" name="Line 276"/>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56" name="Group 277"/>
          <p:cNvGrpSpPr>
            <a:grpSpLocks/>
          </p:cNvGrpSpPr>
          <p:nvPr/>
        </p:nvGrpSpPr>
        <p:grpSpPr bwMode="auto">
          <a:xfrm>
            <a:off x="2411413" y="2636838"/>
            <a:ext cx="144462" cy="144462"/>
            <a:chOff x="5420" y="3215"/>
            <a:chExt cx="91" cy="91"/>
          </a:xfrm>
        </p:grpSpPr>
        <p:sp>
          <p:nvSpPr>
            <p:cNvPr id="244974" name="Oval 278"/>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75" name="Line 279"/>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76" name="Line 280"/>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57" name="Group 281"/>
          <p:cNvGrpSpPr>
            <a:grpSpLocks/>
          </p:cNvGrpSpPr>
          <p:nvPr/>
        </p:nvGrpSpPr>
        <p:grpSpPr bwMode="auto">
          <a:xfrm>
            <a:off x="2411413" y="2492375"/>
            <a:ext cx="144462" cy="144463"/>
            <a:chOff x="5420" y="3215"/>
            <a:chExt cx="91" cy="91"/>
          </a:xfrm>
        </p:grpSpPr>
        <p:sp>
          <p:nvSpPr>
            <p:cNvPr id="244971" name="Oval 282"/>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72" name="Line 28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73" name="Line 284"/>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58" name="Group 285"/>
          <p:cNvGrpSpPr>
            <a:grpSpLocks/>
          </p:cNvGrpSpPr>
          <p:nvPr/>
        </p:nvGrpSpPr>
        <p:grpSpPr bwMode="auto">
          <a:xfrm>
            <a:off x="2555875" y="1916113"/>
            <a:ext cx="144463" cy="144462"/>
            <a:chOff x="5420" y="3215"/>
            <a:chExt cx="91" cy="91"/>
          </a:xfrm>
        </p:grpSpPr>
        <p:sp>
          <p:nvSpPr>
            <p:cNvPr id="244968" name="Oval 286"/>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69" name="Line 287"/>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70" name="Line 288"/>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59" name="Group 289"/>
          <p:cNvGrpSpPr>
            <a:grpSpLocks/>
          </p:cNvGrpSpPr>
          <p:nvPr/>
        </p:nvGrpSpPr>
        <p:grpSpPr bwMode="auto">
          <a:xfrm>
            <a:off x="2554288" y="2060575"/>
            <a:ext cx="144462" cy="144463"/>
            <a:chOff x="5420" y="3215"/>
            <a:chExt cx="91" cy="91"/>
          </a:xfrm>
        </p:grpSpPr>
        <p:sp>
          <p:nvSpPr>
            <p:cNvPr id="244965" name="Oval 290"/>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66" name="Line 291"/>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67" name="Line 292"/>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0" name="Group 293"/>
          <p:cNvGrpSpPr>
            <a:grpSpLocks/>
          </p:cNvGrpSpPr>
          <p:nvPr/>
        </p:nvGrpSpPr>
        <p:grpSpPr bwMode="auto">
          <a:xfrm>
            <a:off x="2555875" y="2205038"/>
            <a:ext cx="144463" cy="144462"/>
            <a:chOff x="5420" y="3215"/>
            <a:chExt cx="91" cy="91"/>
          </a:xfrm>
        </p:grpSpPr>
        <p:sp>
          <p:nvSpPr>
            <p:cNvPr id="244962" name="Oval 294"/>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63" name="Line 295"/>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64" name="Line 296"/>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1" name="Group 297"/>
          <p:cNvGrpSpPr>
            <a:grpSpLocks/>
          </p:cNvGrpSpPr>
          <p:nvPr/>
        </p:nvGrpSpPr>
        <p:grpSpPr bwMode="auto">
          <a:xfrm>
            <a:off x="2555875" y="2349500"/>
            <a:ext cx="144463" cy="144463"/>
            <a:chOff x="5420" y="3215"/>
            <a:chExt cx="91" cy="91"/>
          </a:xfrm>
        </p:grpSpPr>
        <p:sp>
          <p:nvSpPr>
            <p:cNvPr id="244959" name="Oval 298"/>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60" name="Line 299"/>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61" name="Line 300"/>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2" name="Group 301"/>
          <p:cNvGrpSpPr>
            <a:grpSpLocks/>
          </p:cNvGrpSpPr>
          <p:nvPr/>
        </p:nvGrpSpPr>
        <p:grpSpPr bwMode="auto">
          <a:xfrm>
            <a:off x="2555875" y="2636838"/>
            <a:ext cx="144463" cy="144462"/>
            <a:chOff x="5420" y="3215"/>
            <a:chExt cx="91" cy="91"/>
          </a:xfrm>
        </p:grpSpPr>
        <p:sp>
          <p:nvSpPr>
            <p:cNvPr id="244956" name="Oval 302"/>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57" name="Line 30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58" name="Line 304"/>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3" name="Group 305"/>
          <p:cNvGrpSpPr>
            <a:grpSpLocks/>
          </p:cNvGrpSpPr>
          <p:nvPr/>
        </p:nvGrpSpPr>
        <p:grpSpPr bwMode="auto">
          <a:xfrm>
            <a:off x="2555875" y="2492375"/>
            <a:ext cx="144463" cy="144463"/>
            <a:chOff x="5420" y="3215"/>
            <a:chExt cx="91" cy="91"/>
          </a:xfrm>
        </p:grpSpPr>
        <p:sp>
          <p:nvSpPr>
            <p:cNvPr id="244953" name="Oval 306"/>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54" name="Line 307"/>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55" name="Line 308"/>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4" name="Group 309"/>
          <p:cNvGrpSpPr>
            <a:grpSpLocks/>
          </p:cNvGrpSpPr>
          <p:nvPr/>
        </p:nvGrpSpPr>
        <p:grpSpPr bwMode="auto">
          <a:xfrm>
            <a:off x="2266950" y="1916113"/>
            <a:ext cx="144463" cy="144462"/>
            <a:chOff x="5420" y="3215"/>
            <a:chExt cx="91" cy="91"/>
          </a:xfrm>
        </p:grpSpPr>
        <p:sp>
          <p:nvSpPr>
            <p:cNvPr id="244951" name="Oval 310"/>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52" name="Line 311"/>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5" name="Group 312"/>
          <p:cNvGrpSpPr>
            <a:grpSpLocks/>
          </p:cNvGrpSpPr>
          <p:nvPr/>
        </p:nvGrpSpPr>
        <p:grpSpPr bwMode="auto">
          <a:xfrm>
            <a:off x="2266950" y="2060575"/>
            <a:ext cx="144463" cy="144463"/>
            <a:chOff x="5420" y="3215"/>
            <a:chExt cx="91" cy="91"/>
          </a:xfrm>
        </p:grpSpPr>
        <p:sp>
          <p:nvSpPr>
            <p:cNvPr id="244949" name="Oval 31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50" name="Line 31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6" name="Group 315"/>
          <p:cNvGrpSpPr>
            <a:grpSpLocks/>
          </p:cNvGrpSpPr>
          <p:nvPr/>
        </p:nvGrpSpPr>
        <p:grpSpPr bwMode="auto">
          <a:xfrm>
            <a:off x="2266950" y="2205038"/>
            <a:ext cx="144463" cy="144462"/>
            <a:chOff x="5420" y="3215"/>
            <a:chExt cx="91" cy="91"/>
          </a:xfrm>
        </p:grpSpPr>
        <p:sp>
          <p:nvSpPr>
            <p:cNvPr id="244947" name="Oval 316"/>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48" name="Line 317"/>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7" name="Group 318"/>
          <p:cNvGrpSpPr>
            <a:grpSpLocks/>
          </p:cNvGrpSpPr>
          <p:nvPr/>
        </p:nvGrpSpPr>
        <p:grpSpPr bwMode="auto">
          <a:xfrm>
            <a:off x="2266950" y="2349500"/>
            <a:ext cx="144463" cy="144463"/>
            <a:chOff x="5420" y="3215"/>
            <a:chExt cx="91" cy="91"/>
          </a:xfrm>
        </p:grpSpPr>
        <p:sp>
          <p:nvSpPr>
            <p:cNvPr id="244945" name="Oval 31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46" name="Line 32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8" name="Group 321"/>
          <p:cNvGrpSpPr>
            <a:grpSpLocks/>
          </p:cNvGrpSpPr>
          <p:nvPr/>
        </p:nvGrpSpPr>
        <p:grpSpPr bwMode="auto">
          <a:xfrm>
            <a:off x="2266950" y="2511425"/>
            <a:ext cx="144463" cy="144463"/>
            <a:chOff x="5420" y="3215"/>
            <a:chExt cx="91" cy="91"/>
          </a:xfrm>
        </p:grpSpPr>
        <p:sp>
          <p:nvSpPr>
            <p:cNvPr id="244943" name="Oval 322"/>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44" name="Line 32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69" name="Group 324"/>
          <p:cNvGrpSpPr>
            <a:grpSpLocks/>
          </p:cNvGrpSpPr>
          <p:nvPr/>
        </p:nvGrpSpPr>
        <p:grpSpPr bwMode="auto">
          <a:xfrm>
            <a:off x="2266950" y="2636838"/>
            <a:ext cx="144463" cy="144462"/>
            <a:chOff x="5420" y="3215"/>
            <a:chExt cx="91" cy="91"/>
          </a:xfrm>
        </p:grpSpPr>
        <p:sp>
          <p:nvSpPr>
            <p:cNvPr id="244941" name="Oval 325"/>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42" name="Line 32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70" name="Group 327"/>
          <p:cNvGrpSpPr>
            <a:grpSpLocks/>
          </p:cNvGrpSpPr>
          <p:nvPr/>
        </p:nvGrpSpPr>
        <p:grpSpPr bwMode="auto">
          <a:xfrm>
            <a:off x="2122488" y="2492375"/>
            <a:ext cx="144462" cy="144463"/>
            <a:chOff x="5420" y="3215"/>
            <a:chExt cx="91" cy="91"/>
          </a:xfrm>
        </p:grpSpPr>
        <p:sp>
          <p:nvSpPr>
            <p:cNvPr id="244939" name="Oval 328"/>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40" name="Line 329"/>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71" name="Group 330"/>
          <p:cNvGrpSpPr>
            <a:grpSpLocks/>
          </p:cNvGrpSpPr>
          <p:nvPr/>
        </p:nvGrpSpPr>
        <p:grpSpPr bwMode="auto">
          <a:xfrm>
            <a:off x="2122488" y="2636838"/>
            <a:ext cx="144462" cy="144462"/>
            <a:chOff x="5420" y="3215"/>
            <a:chExt cx="91" cy="91"/>
          </a:xfrm>
        </p:grpSpPr>
        <p:sp>
          <p:nvSpPr>
            <p:cNvPr id="244937" name="Oval 331"/>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38" name="Line 332"/>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72" name="Group 333"/>
          <p:cNvGrpSpPr>
            <a:grpSpLocks/>
          </p:cNvGrpSpPr>
          <p:nvPr/>
        </p:nvGrpSpPr>
        <p:grpSpPr bwMode="auto">
          <a:xfrm>
            <a:off x="2122488" y="2347913"/>
            <a:ext cx="144462" cy="144462"/>
            <a:chOff x="5420" y="3215"/>
            <a:chExt cx="91" cy="91"/>
          </a:xfrm>
        </p:grpSpPr>
        <p:sp>
          <p:nvSpPr>
            <p:cNvPr id="244935" name="Oval 334"/>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36" name="Line 335"/>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73" name="Group 336"/>
          <p:cNvGrpSpPr>
            <a:grpSpLocks/>
          </p:cNvGrpSpPr>
          <p:nvPr/>
        </p:nvGrpSpPr>
        <p:grpSpPr bwMode="auto">
          <a:xfrm>
            <a:off x="2122488" y="2205038"/>
            <a:ext cx="144462" cy="144462"/>
            <a:chOff x="5420" y="3215"/>
            <a:chExt cx="91" cy="91"/>
          </a:xfrm>
        </p:grpSpPr>
        <p:sp>
          <p:nvSpPr>
            <p:cNvPr id="244933" name="Oval 33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34" name="Line 33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74" name="Group 339"/>
          <p:cNvGrpSpPr>
            <a:grpSpLocks/>
          </p:cNvGrpSpPr>
          <p:nvPr/>
        </p:nvGrpSpPr>
        <p:grpSpPr bwMode="auto">
          <a:xfrm>
            <a:off x="2122488" y="2060575"/>
            <a:ext cx="144462" cy="144463"/>
            <a:chOff x="5420" y="3215"/>
            <a:chExt cx="91" cy="91"/>
          </a:xfrm>
        </p:grpSpPr>
        <p:sp>
          <p:nvSpPr>
            <p:cNvPr id="244931" name="Oval 340"/>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32" name="Line 341"/>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4775" name="Group 342"/>
          <p:cNvGrpSpPr>
            <a:grpSpLocks/>
          </p:cNvGrpSpPr>
          <p:nvPr/>
        </p:nvGrpSpPr>
        <p:grpSpPr bwMode="auto">
          <a:xfrm>
            <a:off x="2122488" y="1916113"/>
            <a:ext cx="144462" cy="144462"/>
            <a:chOff x="5420" y="3215"/>
            <a:chExt cx="91" cy="91"/>
          </a:xfrm>
        </p:grpSpPr>
        <p:sp>
          <p:nvSpPr>
            <p:cNvPr id="244929" name="Oval 343"/>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30" name="Line 34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4776" name="Line 345"/>
          <p:cNvSpPr>
            <a:spLocks noChangeShapeType="1"/>
          </p:cNvSpPr>
          <p:nvPr/>
        </p:nvSpPr>
        <p:spPr bwMode="auto">
          <a:xfrm>
            <a:off x="2122488" y="2925763"/>
            <a:ext cx="576262"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77" name="Rectangle 346"/>
          <p:cNvSpPr>
            <a:spLocks noChangeArrowheads="1"/>
          </p:cNvSpPr>
          <p:nvPr/>
        </p:nvSpPr>
        <p:spPr bwMode="auto">
          <a:xfrm>
            <a:off x="1042988" y="2924175"/>
            <a:ext cx="27368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Περιοχή Απογύμνωσης</a:t>
            </a:r>
            <a:endParaRPr lang="el-GR" sz="2000" b="0"/>
          </a:p>
        </p:txBody>
      </p:sp>
      <p:sp>
        <p:nvSpPr>
          <p:cNvPr id="244778" name="Rectangle 347"/>
          <p:cNvSpPr>
            <a:spLocks noChangeArrowheads="1"/>
          </p:cNvSpPr>
          <p:nvPr/>
        </p:nvSpPr>
        <p:spPr bwMode="auto">
          <a:xfrm>
            <a:off x="4572000" y="1844675"/>
            <a:ext cx="4248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Συγκέντρωση φορέων </a:t>
            </a:r>
            <a:r>
              <a:rPr lang="el-GR" sz="2000" i="0" u="sng"/>
              <a:t>μειονότητας</a:t>
            </a:r>
            <a:r>
              <a:rPr lang="el-GR" sz="2000" b="0" i="0"/>
              <a:t> και περιοχή απογύμνωσης </a:t>
            </a:r>
            <a:r>
              <a:rPr lang="el-GR" sz="2000" i="0" u="sng"/>
              <a:t>χωρίς εφαρμογή</a:t>
            </a:r>
            <a:r>
              <a:rPr lang="el-GR" sz="2000" b="0" i="0"/>
              <a:t> τάσης πόλωσης</a:t>
            </a:r>
            <a:r>
              <a:rPr lang="en-US" sz="2000" b="0" i="0"/>
              <a:t> (</a:t>
            </a:r>
            <a:r>
              <a:rPr lang="el-GR" sz="2000" b="0" i="0"/>
              <a:t>ανοιχτό κύκλωμα</a:t>
            </a:r>
            <a:r>
              <a:rPr lang="en-US" sz="2000" b="0" i="0"/>
              <a:t>)</a:t>
            </a:r>
            <a:endParaRPr lang="el-GR" sz="2000" b="0"/>
          </a:p>
        </p:txBody>
      </p:sp>
      <p:sp>
        <p:nvSpPr>
          <p:cNvPr id="244779" name="Line 348"/>
          <p:cNvSpPr>
            <a:spLocks noChangeShapeType="1"/>
          </p:cNvSpPr>
          <p:nvPr/>
        </p:nvSpPr>
        <p:spPr bwMode="auto">
          <a:xfrm flipH="1">
            <a:off x="3995738" y="2349500"/>
            <a:ext cx="50482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80" name="Line 349"/>
          <p:cNvSpPr>
            <a:spLocks noChangeShapeType="1"/>
          </p:cNvSpPr>
          <p:nvPr/>
        </p:nvSpPr>
        <p:spPr bwMode="auto">
          <a:xfrm>
            <a:off x="971550" y="1773238"/>
            <a:ext cx="14398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81" name="Line 350"/>
          <p:cNvSpPr>
            <a:spLocks noChangeShapeType="1"/>
          </p:cNvSpPr>
          <p:nvPr/>
        </p:nvSpPr>
        <p:spPr bwMode="auto">
          <a:xfrm>
            <a:off x="2411413" y="1771650"/>
            <a:ext cx="14398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82" name="Rectangle 351"/>
          <p:cNvSpPr>
            <a:spLocks noChangeArrowheads="1"/>
          </p:cNvSpPr>
          <p:nvPr/>
        </p:nvSpPr>
        <p:spPr bwMode="auto">
          <a:xfrm>
            <a:off x="1116013" y="1412875"/>
            <a:ext cx="11509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Τύπου </a:t>
            </a:r>
            <a:r>
              <a:rPr lang="en-US" sz="2000"/>
              <a:t>p</a:t>
            </a:r>
            <a:endParaRPr lang="el-GR" sz="2000"/>
          </a:p>
        </p:txBody>
      </p:sp>
      <p:sp>
        <p:nvSpPr>
          <p:cNvPr id="244783" name="Rectangle 352"/>
          <p:cNvSpPr>
            <a:spLocks noChangeArrowheads="1"/>
          </p:cNvSpPr>
          <p:nvPr/>
        </p:nvSpPr>
        <p:spPr bwMode="auto">
          <a:xfrm>
            <a:off x="2555875" y="1412875"/>
            <a:ext cx="11509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Τύπου </a:t>
            </a:r>
            <a:r>
              <a:rPr lang="en-US" sz="2000"/>
              <a:t>n</a:t>
            </a:r>
            <a:endParaRPr lang="el-GR" sz="2000"/>
          </a:p>
        </p:txBody>
      </p:sp>
      <p:sp>
        <p:nvSpPr>
          <p:cNvPr id="244784" name="Oval 382"/>
          <p:cNvSpPr>
            <a:spLocks noChangeArrowheads="1"/>
          </p:cNvSpPr>
          <p:nvPr/>
        </p:nvSpPr>
        <p:spPr bwMode="auto">
          <a:xfrm>
            <a:off x="3565525" y="2420938"/>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785" name="Line 385"/>
          <p:cNvSpPr>
            <a:spLocks noChangeShapeType="1"/>
          </p:cNvSpPr>
          <p:nvPr/>
        </p:nvSpPr>
        <p:spPr bwMode="auto">
          <a:xfrm>
            <a:off x="2122488" y="3860800"/>
            <a:ext cx="576262"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86" name="Rectangle 386"/>
          <p:cNvSpPr>
            <a:spLocks noChangeArrowheads="1"/>
          </p:cNvSpPr>
          <p:nvPr/>
        </p:nvSpPr>
        <p:spPr bwMode="auto">
          <a:xfrm>
            <a:off x="1042988" y="3429000"/>
            <a:ext cx="27368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Περιοχή Απογύμνωσης</a:t>
            </a:r>
            <a:endParaRPr lang="el-GR" sz="2000" b="0"/>
          </a:p>
        </p:txBody>
      </p:sp>
      <p:sp>
        <p:nvSpPr>
          <p:cNvPr id="244787" name="Line 387"/>
          <p:cNvSpPr>
            <a:spLocks noChangeShapeType="1"/>
          </p:cNvSpPr>
          <p:nvPr/>
        </p:nvSpPr>
        <p:spPr bwMode="auto">
          <a:xfrm>
            <a:off x="2124075" y="3789363"/>
            <a:ext cx="0" cy="13668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88" name="Line 389"/>
          <p:cNvSpPr>
            <a:spLocks noChangeShapeType="1"/>
          </p:cNvSpPr>
          <p:nvPr/>
        </p:nvSpPr>
        <p:spPr bwMode="auto">
          <a:xfrm>
            <a:off x="2700338" y="3789363"/>
            <a:ext cx="0" cy="13668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89" name="Line 390"/>
          <p:cNvSpPr>
            <a:spLocks noChangeShapeType="1"/>
          </p:cNvSpPr>
          <p:nvPr/>
        </p:nvSpPr>
        <p:spPr bwMode="auto">
          <a:xfrm>
            <a:off x="2411413" y="3789363"/>
            <a:ext cx="0" cy="13668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90" name="Line 392"/>
          <p:cNvSpPr>
            <a:spLocks noChangeShapeType="1"/>
          </p:cNvSpPr>
          <p:nvPr/>
        </p:nvSpPr>
        <p:spPr bwMode="auto">
          <a:xfrm>
            <a:off x="971550" y="4221163"/>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91" name="Line 397"/>
          <p:cNvSpPr>
            <a:spLocks noChangeShapeType="1"/>
          </p:cNvSpPr>
          <p:nvPr/>
        </p:nvSpPr>
        <p:spPr bwMode="auto">
          <a:xfrm>
            <a:off x="2700338" y="4437063"/>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92" name="Line 398"/>
          <p:cNvSpPr>
            <a:spLocks noChangeShapeType="1"/>
          </p:cNvSpPr>
          <p:nvPr/>
        </p:nvSpPr>
        <p:spPr bwMode="auto">
          <a:xfrm>
            <a:off x="971550" y="4579938"/>
            <a:ext cx="2879725" cy="0"/>
          </a:xfrm>
          <a:prstGeom prst="line">
            <a:avLst/>
          </a:prstGeom>
          <a:noFill/>
          <a:ln w="9525">
            <a:solidFill>
              <a:srgbClr val="FF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93" name="Freeform 406"/>
          <p:cNvSpPr>
            <a:spLocks/>
          </p:cNvSpPr>
          <p:nvPr/>
        </p:nvSpPr>
        <p:spPr bwMode="auto">
          <a:xfrm>
            <a:off x="2124075" y="4221163"/>
            <a:ext cx="576263" cy="215900"/>
          </a:xfrm>
          <a:custGeom>
            <a:avLst/>
            <a:gdLst>
              <a:gd name="T0" fmla="*/ 0 w 1452"/>
              <a:gd name="T1" fmla="*/ 0 h 454"/>
              <a:gd name="T2" fmla="*/ 64421600 w 1452"/>
              <a:gd name="T3" fmla="*/ 10402671 h 454"/>
              <a:gd name="T4" fmla="*/ 121440283 w 1452"/>
              <a:gd name="T5" fmla="*/ 51335694 h 454"/>
              <a:gd name="T6" fmla="*/ 178616527 w 1452"/>
              <a:gd name="T7" fmla="*/ 92494604 h 454"/>
              <a:gd name="T8" fmla="*/ 228704577 w 1452"/>
              <a:gd name="T9" fmla="*/ 102671388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2" h="454">
                <a:moveTo>
                  <a:pt x="0" y="0"/>
                </a:moveTo>
                <a:cubicBezTo>
                  <a:pt x="140" y="4"/>
                  <a:pt x="281" y="8"/>
                  <a:pt x="409" y="46"/>
                </a:cubicBezTo>
                <a:cubicBezTo>
                  <a:pt x="537" y="84"/>
                  <a:pt x="650" y="167"/>
                  <a:pt x="771" y="227"/>
                </a:cubicBezTo>
                <a:cubicBezTo>
                  <a:pt x="892" y="287"/>
                  <a:pt x="1020" y="371"/>
                  <a:pt x="1134" y="409"/>
                </a:cubicBezTo>
                <a:cubicBezTo>
                  <a:pt x="1248" y="447"/>
                  <a:pt x="1350" y="450"/>
                  <a:pt x="1452" y="4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94" name="Line 409"/>
          <p:cNvSpPr>
            <a:spLocks noChangeShapeType="1"/>
          </p:cNvSpPr>
          <p:nvPr/>
        </p:nvSpPr>
        <p:spPr bwMode="auto">
          <a:xfrm>
            <a:off x="971550" y="47244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95" name="Freeform 411"/>
          <p:cNvSpPr>
            <a:spLocks/>
          </p:cNvSpPr>
          <p:nvPr/>
        </p:nvSpPr>
        <p:spPr bwMode="auto">
          <a:xfrm>
            <a:off x="2124075" y="4724400"/>
            <a:ext cx="576263" cy="215900"/>
          </a:xfrm>
          <a:custGeom>
            <a:avLst/>
            <a:gdLst>
              <a:gd name="T0" fmla="*/ 0 w 1452"/>
              <a:gd name="T1" fmla="*/ 0 h 454"/>
              <a:gd name="T2" fmla="*/ 64421600 w 1452"/>
              <a:gd name="T3" fmla="*/ 10402671 h 454"/>
              <a:gd name="T4" fmla="*/ 121440283 w 1452"/>
              <a:gd name="T5" fmla="*/ 51335694 h 454"/>
              <a:gd name="T6" fmla="*/ 178616527 w 1452"/>
              <a:gd name="T7" fmla="*/ 92494604 h 454"/>
              <a:gd name="T8" fmla="*/ 228704577 w 1452"/>
              <a:gd name="T9" fmla="*/ 102671388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2" h="454">
                <a:moveTo>
                  <a:pt x="0" y="0"/>
                </a:moveTo>
                <a:cubicBezTo>
                  <a:pt x="140" y="4"/>
                  <a:pt x="281" y="8"/>
                  <a:pt x="409" y="46"/>
                </a:cubicBezTo>
                <a:cubicBezTo>
                  <a:pt x="537" y="84"/>
                  <a:pt x="650" y="167"/>
                  <a:pt x="771" y="227"/>
                </a:cubicBezTo>
                <a:cubicBezTo>
                  <a:pt x="892" y="287"/>
                  <a:pt x="1020" y="371"/>
                  <a:pt x="1134" y="409"/>
                </a:cubicBezTo>
                <a:cubicBezTo>
                  <a:pt x="1248" y="447"/>
                  <a:pt x="1350" y="450"/>
                  <a:pt x="1452" y="4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96" name="Line 412"/>
          <p:cNvSpPr>
            <a:spLocks noChangeShapeType="1"/>
          </p:cNvSpPr>
          <p:nvPr/>
        </p:nvSpPr>
        <p:spPr bwMode="auto">
          <a:xfrm>
            <a:off x="2700338" y="4940300"/>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797" name="Oval 481"/>
          <p:cNvSpPr>
            <a:spLocks noChangeArrowheads="1"/>
          </p:cNvSpPr>
          <p:nvPr/>
        </p:nvSpPr>
        <p:spPr bwMode="auto">
          <a:xfrm>
            <a:off x="1908175" y="49403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798" name="Rectangle 484"/>
          <p:cNvSpPr>
            <a:spLocks noChangeArrowheads="1"/>
          </p:cNvSpPr>
          <p:nvPr/>
        </p:nvSpPr>
        <p:spPr bwMode="auto">
          <a:xfrm rot="-5400000">
            <a:off x="-323850" y="4148138"/>
            <a:ext cx="1511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Ενέργεια Ηλεκτρονίων</a:t>
            </a:r>
            <a:endParaRPr lang="el-GR" sz="2000" b="0"/>
          </a:p>
        </p:txBody>
      </p:sp>
      <p:sp>
        <p:nvSpPr>
          <p:cNvPr id="244799" name="Line 485"/>
          <p:cNvSpPr>
            <a:spLocks noChangeShapeType="1"/>
          </p:cNvSpPr>
          <p:nvPr/>
        </p:nvSpPr>
        <p:spPr bwMode="auto">
          <a:xfrm flipH="1" flipV="1">
            <a:off x="755650" y="3789363"/>
            <a:ext cx="1588" cy="13668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00" name="Rectangle 558"/>
          <p:cNvSpPr>
            <a:spLocks noChangeArrowheads="1"/>
          </p:cNvSpPr>
          <p:nvPr/>
        </p:nvSpPr>
        <p:spPr bwMode="auto">
          <a:xfrm>
            <a:off x="233363" y="3111500"/>
            <a:ext cx="10096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solidFill>
                  <a:srgbClr val="FF0000"/>
                </a:solidFill>
              </a:rPr>
              <a:t>Στάθμη </a:t>
            </a:r>
            <a:r>
              <a:rPr lang="en-US" sz="2000" b="0" i="0" dirty="0">
                <a:solidFill>
                  <a:srgbClr val="FF0000"/>
                </a:solidFill>
              </a:rPr>
              <a:t>Fermi</a:t>
            </a:r>
            <a:endParaRPr lang="el-GR" sz="2000" b="0" dirty="0">
              <a:solidFill>
                <a:srgbClr val="FF0000"/>
              </a:solidFill>
            </a:endParaRPr>
          </a:p>
        </p:txBody>
      </p:sp>
      <p:sp>
        <p:nvSpPr>
          <p:cNvPr id="244801" name="Oval 559"/>
          <p:cNvSpPr>
            <a:spLocks noChangeArrowheads="1"/>
          </p:cNvSpPr>
          <p:nvPr/>
        </p:nvSpPr>
        <p:spPr bwMode="auto">
          <a:xfrm>
            <a:off x="3348038" y="24209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02" name="Oval 560"/>
          <p:cNvSpPr>
            <a:spLocks noChangeArrowheads="1"/>
          </p:cNvSpPr>
          <p:nvPr/>
        </p:nvSpPr>
        <p:spPr bwMode="auto">
          <a:xfrm>
            <a:off x="3132138" y="24209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03" name="Oval 561"/>
          <p:cNvSpPr>
            <a:spLocks noChangeArrowheads="1"/>
          </p:cNvSpPr>
          <p:nvPr/>
        </p:nvSpPr>
        <p:spPr bwMode="auto">
          <a:xfrm>
            <a:off x="2916238" y="24209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04" name="Oval 562"/>
          <p:cNvSpPr>
            <a:spLocks noChangeArrowheads="1"/>
          </p:cNvSpPr>
          <p:nvPr/>
        </p:nvSpPr>
        <p:spPr bwMode="auto">
          <a:xfrm>
            <a:off x="3565525" y="2132013"/>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05" name="Oval 563"/>
          <p:cNvSpPr>
            <a:spLocks noChangeArrowheads="1"/>
          </p:cNvSpPr>
          <p:nvPr/>
        </p:nvSpPr>
        <p:spPr bwMode="auto">
          <a:xfrm>
            <a:off x="3348038" y="2132013"/>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06" name="Oval 564"/>
          <p:cNvSpPr>
            <a:spLocks noChangeArrowheads="1"/>
          </p:cNvSpPr>
          <p:nvPr/>
        </p:nvSpPr>
        <p:spPr bwMode="auto">
          <a:xfrm>
            <a:off x="3132138" y="2132013"/>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07" name="Oval 565"/>
          <p:cNvSpPr>
            <a:spLocks noChangeArrowheads="1"/>
          </p:cNvSpPr>
          <p:nvPr/>
        </p:nvSpPr>
        <p:spPr bwMode="auto">
          <a:xfrm>
            <a:off x="2916238" y="2132013"/>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08" name="Line 570"/>
          <p:cNvSpPr>
            <a:spLocks noChangeShapeType="1"/>
          </p:cNvSpPr>
          <p:nvPr/>
        </p:nvSpPr>
        <p:spPr bwMode="auto">
          <a:xfrm>
            <a:off x="1042988"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09" name="Line 571"/>
          <p:cNvSpPr>
            <a:spLocks noChangeShapeType="1"/>
          </p:cNvSpPr>
          <p:nvPr/>
        </p:nvSpPr>
        <p:spPr bwMode="auto">
          <a:xfrm>
            <a:off x="1331913"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10" name="Line 572"/>
          <p:cNvSpPr>
            <a:spLocks noChangeShapeType="1"/>
          </p:cNvSpPr>
          <p:nvPr/>
        </p:nvSpPr>
        <p:spPr bwMode="auto">
          <a:xfrm>
            <a:off x="1617663"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11" name="Line 573"/>
          <p:cNvSpPr>
            <a:spLocks noChangeShapeType="1"/>
          </p:cNvSpPr>
          <p:nvPr/>
        </p:nvSpPr>
        <p:spPr bwMode="auto">
          <a:xfrm>
            <a:off x="1906588"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12" name="Oval 574"/>
          <p:cNvSpPr>
            <a:spLocks noChangeArrowheads="1"/>
          </p:cNvSpPr>
          <p:nvPr/>
        </p:nvSpPr>
        <p:spPr bwMode="auto">
          <a:xfrm>
            <a:off x="1763713" y="49403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13" name="Oval 575"/>
          <p:cNvSpPr>
            <a:spLocks noChangeArrowheads="1"/>
          </p:cNvSpPr>
          <p:nvPr/>
        </p:nvSpPr>
        <p:spPr bwMode="auto">
          <a:xfrm>
            <a:off x="1619250" y="49403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14" name="Oval 576"/>
          <p:cNvSpPr>
            <a:spLocks noChangeArrowheads="1"/>
          </p:cNvSpPr>
          <p:nvPr/>
        </p:nvSpPr>
        <p:spPr bwMode="auto">
          <a:xfrm>
            <a:off x="1474788" y="49403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15" name="Oval 578"/>
          <p:cNvSpPr>
            <a:spLocks noChangeArrowheads="1"/>
          </p:cNvSpPr>
          <p:nvPr/>
        </p:nvSpPr>
        <p:spPr bwMode="auto">
          <a:xfrm>
            <a:off x="1331913" y="49403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16" name="Oval 579"/>
          <p:cNvSpPr>
            <a:spLocks noChangeArrowheads="1"/>
          </p:cNvSpPr>
          <p:nvPr/>
        </p:nvSpPr>
        <p:spPr bwMode="auto">
          <a:xfrm>
            <a:off x="1187450" y="49403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17" name="Oval 580"/>
          <p:cNvSpPr>
            <a:spLocks noChangeArrowheads="1"/>
          </p:cNvSpPr>
          <p:nvPr/>
        </p:nvSpPr>
        <p:spPr bwMode="auto">
          <a:xfrm>
            <a:off x="1042988" y="49403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18" name="Oval 581"/>
          <p:cNvSpPr>
            <a:spLocks noChangeArrowheads="1"/>
          </p:cNvSpPr>
          <p:nvPr/>
        </p:nvSpPr>
        <p:spPr bwMode="auto">
          <a:xfrm>
            <a:off x="1908175" y="4795838"/>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19" name="Oval 582"/>
          <p:cNvSpPr>
            <a:spLocks noChangeArrowheads="1"/>
          </p:cNvSpPr>
          <p:nvPr/>
        </p:nvSpPr>
        <p:spPr bwMode="auto">
          <a:xfrm>
            <a:off x="1763713" y="47958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0" name="Oval 583"/>
          <p:cNvSpPr>
            <a:spLocks noChangeArrowheads="1"/>
          </p:cNvSpPr>
          <p:nvPr/>
        </p:nvSpPr>
        <p:spPr bwMode="auto">
          <a:xfrm>
            <a:off x="1619250" y="4795838"/>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1" name="Oval 584"/>
          <p:cNvSpPr>
            <a:spLocks noChangeArrowheads="1"/>
          </p:cNvSpPr>
          <p:nvPr/>
        </p:nvSpPr>
        <p:spPr bwMode="auto">
          <a:xfrm>
            <a:off x="1474788" y="47958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2" name="Oval 585"/>
          <p:cNvSpPr>
            <a:spLocks noChangeArrowheads="1"/>
          </p:cNvSpPr>
          <p:nvPr/>
        </p:nvSpPr>
        <p:spPr bwMode="auto">
          <a:xfrm>
            <a:off x="1331913" y="47958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3" name="Oval 586"/>
          <p:cNvSpPr>
            <a:spLocks noChangeArrowheads="1"/>
          </p:cNvSpPr>
          <p:nvPr/>
        </p:nvSpPr>
        <p:spPr bwMode="auto">
          <a:xfrm>
            <a:off x="1187450" y="4795838"/>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4" name="Oval 587"/>
          <p:cNvSpPr>
            <a:spLocks noChangeArrowheads="1"/>
          </p:cNvSpPr>
          <p:nvPr/>
        </p:nvSpPr>
        <p:spPr bwMode="auto">
          <a:xfrm>
            <a:off x="1042988" y="47958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5" name="Oval 588"/>
          <p:cNvSpPr>
            <a:spLocks noChangeArrowheads="1"/>
          </p:cNvSpPr>
          <p:nvPr/>
        </p:nvSpPr>
        <p:spPr bwMode="auto">
          <a:xfrm>
            <a:off x="3635375" y="5013325"/>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6" name="Oval 589"/>
          <p:cNvSpPr>
            <a:spLocks noChangeArrowheads="1"/>
          </p:cNvSpPr>
          <p:nvPr/>
        </p:nvSpPr>
        <p:spPr bwMode="auto">
          <a:xfrm>
            <a:off x="3348038" y="5013325"/>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7" name="Oval 590"/>
          <p:cNvSpPr>
            <a:spLocks noChangeArrowheads="1"/>
          </p:cNvSpPr>
          <p:nvPr/>
        </p:nvSpPr>
        <p:spPr bwMode="auto">
          <a:xfrm>
            <a:off x="3060700" y="5013325"/>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8" name="Oval 591"/>
          <p:cNvSpPr>
            <a:spLocks noChangeArrowheads="1"/>
          </p:cNvSpPr>
          <p:nvPr/>
        </p:nvSpPr>
        <p:spPr bwMode="auto">
          <a:xfrm>
            <a:off x="2771775" y="5013325"/>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29" name="Line 592"/>
          <p:cNvSpPr>
            <a:spLocks noChangeShapeType="1"/>
          </p:cNvSpPr>
          <p:nvPr/>
        </p:nvSpPr>
        <p:spPr bwMode="auto">
          <a:xfrm>
            <a:off x="2770188" y="41481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0" name="Line 593"/>
          <p:cNvSpPr>
            <a:spLocks noChangeShapeType="1"/>
          </p:cNvSpPr>
          <p:nvPr/>
        </p:nvSpPr>
        <p:spPr bwMode="auto">
          <a:xfrm>
            <a:off x="2914650" y="41481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1" name="Line 594"/>
          <p:cNvSpPr>
            <a:spLocks noChangeShapeType="1"/>
          </p:cNvSpPr>
          <p:nvPr/>
        </p:nvSpPr>
        <p:spPr bwMode="auto">
          <a:xfrm>
            <a:off x="3057525" y="41481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2" name="Line 595"/>
          <p:cNvSpPr>
            <a:spLocks noChangeShapeType="1"/>
          </p:cNvSpPr>
          <p:nvPr/>
        </p:nvSpPr>
        <p:spPr bwMode="auto">
          <a:xfrm>
            <a:off x="3201988" y="41481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3" name="Line 596"/>
          <p:cNvSpPr>
            <a:spLocks noChangeShapeType="1"/>
          </p:cNvSpPr>
          <p:nvPr/>
        </p:nvSpPr>
        <p:spPr bwMode="auto">
          <a:xfrm>
            <a:off x="3346450" y="41481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4" name="Line 597"/>
          <p:cNvSpPr>
            <a:spLocks noChangeShapeType="1"/>
          </p:cNvSpPr>
          <p:nvPr/>
        </p:nvSpPr>
        <p:spPr bwMode="auto">
          <a:xfrm>
            <a:off x="3490913" y="41481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5" name="Line 598"/>
          <p:cNvSpPr>
            <a:spLocks noChangeShapeType="1"/>
          </p:cNvSpPr>
          <p:nvPr/>
        </p:nvSpPr>
        <p:spPr bwMode="auto">
          <a:xfrm>
            <a:off x="3633788" y="41481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6" name="Line 599"/>
          <p:cNvSpPr>
            <a:spLocks noChangeShapeType="1"/>
          </p:cNvSpPr>
          <p:nvPr/>
        </p:nvSpPr>
        <p:spPr bwMode="auto">
          <a:xfrm>
            <a:off x="3778250" y="41481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7" name="Line 600"/>
          <p:cNvSpPr>
            <a:spLocks noChangeShapeType="1"/>
          </p:cNvSpPr>
          <p:nvPr/>
        </p:nvSpPr>
        <p:spPr bwMode="auto">
          <a:xfrm>
            <a:off x="2771775" y="42926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8" name="Line 601"/>
          <p:cNvSpPr>
            <a:spLocks noChangeShapeType="1"/>
          </p:cNvSpPr>
          <p:nvPr/>
        </p:nvSpPr>
        <p:spPr bwMode="auto">
          <a:xfrm>
            <a:off x="2916238" y="42926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39" name="Line 602"/>
          <p:cNvSpPr>
            <a:spLocks noChangeShapeType="1"/>
          </p:cNvSpPr>
          <p:nvPr/>
        </p:nvSpPr>
        <p:spPr bwMode="auto">
          <a:xfrm>
            <a:off x="3059113" y="42926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40" name="Line 603"/>
          <p:cNvSpPr>
            <a:spLocks noChangeShapeType="1"/>
          </p:cNvSpPr>
          <p:nvPr/>
        </p:nvSpPr>
        <p:spPr bwMode="auto">
          <a:xfrm>
            <a:off x="3203575" y="42926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41" name="Line 604"/>
          <p:cNvSpPr>
            <a:spLocks noChangeShapeType="1"/>
          </p:cNvSpPr>
          <p:nvPr/>
        </p:nvSpPr>
        <p:spPr bwMode="auto">
          <a:xfrm>
            <a:off x="3348038" y="42926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42" name="Line 605"/>
          <p:cNvSpPr>
            <a:spLocks noChangeShapeType="1"/>
          </p:cNvSpPr>
          <p:nvPr/>
        </p:nvSpPr>
        <p:spPr bwMode="auto">
          <a:xfrm>
            <a:off x="3492500" y="42926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43" name="Line 606"/>
          <p:cNvSpPr>
            <a:spLocks noChangeShapeType="1"/>
          </p:cNvSpPr>
          <p:nvPr/>
        </p:nvSpPr>
        <p:spPr bwMode="auto">
          <a:xfrm>
            <a:off x="3635375" y="42926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44" name="Line 607"/>
          <p:cNvSpPr>
            <a:spLocks noChangeShapeType="1"/>
          </p:cNvSpPr>
          <p:nvPr/>
        </p:nvSpPr>
        <p:spPr bwMode="auto">
          <a:xfrm>
            <a:off x="3779838" y="42926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44845" name="AutoShape 608"/>
          <p:cNvCxnSpPr>
            <a:cxnSpLocks noChangeShapeType="1"/>
            <a:stCxn id="244800" idx="2"/>
            <a:endCxn id="244792" idx="0"/>
          </p:cNvCxnSpPr>
          <p:nvPr/>
        </p:nvCxnSpPr>
        <p:spPr bwMode="auto">
          <a:xfrm>
            <a:off x="738188" y="3687763"/>
            <a:ext cx="233362" cy="892175"/>
          </a:xfrm>
          <a:prstGeom prst="straightConnector1">
            <a:avLst/>
          </a:prstGeom>
          <a:noFill/>
          <a:ln w="254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846" name="Line 609"/>
          <p:cNvSpPr>
            <a:spLocks noChangeShapeType="1"/>
          </p:cNvSpPr>
          <p:nvPr/>
        </p:nvSpPr>
        <p:spPr bwMode="auto">
          <a:xfrm>
            <a:off x="3995738" y="4437063"/>
            <a:ext cx="0" cy="5032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47" name="Rectangle 610"/>
          <p:cNvSpPr>
            <a:spLocks noChangeArrowheads="1"/>
          </p:cNvSpPr>
          <p:nvPr/>
        </p:nvSpPr>
        <p:spPr bwMode="auto">
          <a:xfrm>
            <a:off x="3995738" y="4508500"/>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E</a:t>
            </a:r>
            <a:r>
              <a:rPr lang="en-US" sz="2000" b="0" baseline="-25000"/>
              <a:t>g</a:t>
            </a:r>
            <a:endParaRPr lang="el-GR" sz="2000" b="0" baseline="-25000"/>
          </a:p>
        </p:txBody>
      </p:sp>
      <p:sp>
        <p:nvSpPr>
          <p:cNvPr id="244848" name="Rectangle 615"/>
          <p:cNvSpPr>
            <a:spLocks noChangeArrowheads="1"/>
          </p:cNvSpPr>
          <p:nvPr/>
        </p:nvSpPr>
        <p:spPr bwMode="auto">
          <a:xfrm>
            <a:off x="179388" y="5229225"/>
            <a:ext cx="41052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Διάγραμμα ενεργειακών καταστάσεων </a:t>
            </a:r>
            <a:r>
              <a:rPr lang="el-GR" sz="2000" i="0"/>
              <a:t>χωρίς εφαρμογή</a:t>
            </a:r>
            <a:r>
              <a:rPr lang="el-GR" sz="2000" b="0" i="0"/>
              <a:t> τάσης πόλωσης</a:t>
            </a:r>
            <a:endParaRPr lang="el-GR" sz="2000" b="0"/>
          </a:p>
        </p:txBody>
      </p:sp>
      <p:sp>
        <p:nvSpPr>
          <p:cNvPr id="244849" name="Line 616"/>
          <p:cNvSpPr>
            <a:spLocks noChangeShapeType="1"/>
          </p:cNvSpPr>
          <p:nvPr/>
        </p:nvSpPr>
        <p:spPr bwMode="auto">
          <a:xfrm>
            <a:off x="6229350" y="3429000"/>
            <a:ext cx="1150938"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50" name="Rectangle 617"/>
          <p:cNvSpPr>
            <a:spLocks noChangeArrowheads="1"/>
          </p:cNvSpPr>
          <p:nvPr/>
        </p:nvSpPr>
        <p:spPr bwMode="auto">
          <a:xfrm>
            <a:off x="5435600" y="2997200"/>
            <a:ext cx="27368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Περιοχή Απογύμνωσης</a:t>
            </a:r>
            <a:endParaRPr lang="el-GR" sz="2000" b="0"/>
          </a:p>
        </p:txBody>
      </p:sp>
      <p:sp>
        <p:nvSpPr>
          <p:cNvPr id="244851" name="Line 621"/>
          <p:cNvSpPr>
            <a:spLocks noChangeShapeType="1"/>
          </p:cNvSpPr>
          <p:nvPr/>
        </p:nvSpPr>
        <p:spPr bwMode="auto">
          <a:xfrm>
            <a:off x="5364163" y="3789363"/>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52" name="Line 622"/>
          <p:cNvSpPr>
            <a:spLocks noChangeShapeType="1"/>
          </p:cNvSpPr>
          <p:nvPr/>
        </p:nvSpPr>
        <p:spPr bwMode="auto">
          <a:xfrm>
            <a:off x="7380288" y="4365625"/>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53" name="Line 623"/>
          <p:cNvSpPr>
            <a:spLocks noChangeShapeType="1"/>
          </p:cNvSpPr>
          <p:nvPr/>
        </p:nvSpPr>
        <p:spPr bwMode="auto">
          <a:xfrm>
            <a:off x="5364163" y="4294188"/>
            <a:ext cx="865187" cy="1587"/>
          </a:xfrm>
          <a:prstGeom prst="line">
            <a:avLst/>
          </a:prstGeom>
          <a:noFill/>
          <a:ln w="9525">
            <a:solidFill>
              <a:srgbClr val="FF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54" name="Line 625"/>
          <p:cNvSpPr>
            <a:spLocks noChangeShapeType="1"/>
          </p:cNvSpPr>
          <p:nvPr/>
        </p:nvSpPr>
        <p:spPr bwMode="auto">
          <a:xfrm>
            <a:off x="5364163" y="4437063"/>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55" name="Line 627"/>
          <p:cNvSpPr>
            <a:spLocks noChangeShapeType="1"/>
          </p:cNvSpPr>
          <p:nvPr/>
        </p:nvSpPr>
        <p:spPr bwMode="auto">
          <a:xfrm flipV="1">
            <a:off x="7380288" y="5013325"/>
            <a:ext cx="863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56" name="Rectangle 631"/>
          <p:cNvSpPr>
            <a:spLocks noChangeArrowheads="1"/>
          </p:cNvSpPr>
          <p:nvPr/>
        </p:nvSpPr>
        <p:spPr bwMode="auto">
          <a:xfrm>
            <a:off x="4211638" y="2924175"/>
            <a:ext cx="122396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b="0" i="0">
                <a:solidFill>
                  <a:srgbClr val="FF0000"/>
                </a:solidFill>
              </a:rPr>
              <a:t>Στάθμη </a:t>
            </a:r>
            <a:r>
              <a:rPr lang="en-US" sz="1800" b="0" i="0">
                <a:solidFill>
                  <a:srgbClr val="FF0000"/>
                </a:solidFill>
              </a:rPr>
              <a:t>Fermi</a:t>
            </a:r>
            <a:r>
              <a:rPr lang="el-GR" sz="1800" b="0" i="0">
                <a:solidFill>
                  <a:srgbClr val="FF0000"/>
                </a:solidFill>
              </a:rPr>
              <a:t> του τμήματος </a:t>
            </a:r>
            <a:r>
              <a:rPr lang="en-US" sz="1800" b="0">
                <a:solidFill>
                  <a:srgbClr val="FF0000"/>
                </a:solidFill>
              </a:rPr>
              <a:t>p</a:t>
            </a:r>
            <a:endParaRPr lang="el-GR" sz="1800" b="0">
              <a:solidFill>
                <a:srgbClr val="FF0000"/>
              </a:solidFill>
            </a:endParaRPr>
          </a:p>
        </p:txBody>
      </p:sp>
      <p:sp>
        <p:nvSpPr>
          <p:cNvPr id="244857" name="Line 632"/>
          <p:cNvSpPr>
            <a:spLocks noChangeShapeType="1"/>
          </p:cNvSpPr>
          <p:nvPr/>
        </p:nvSpPr>
        <p:spPr bwMode="auto">
          <a:xfrm>
            <a:off x="5435600" y="36449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58" name="Line 633"/>
          <p:cNvSpPr>
            <a:spLocks noChangeShapeType="1"/>
          </p:cNvSpPr>
          <p:nvPr/>
        </p:nvSpPr>
        <p:spPr bwMode="auto">
          <a:xfrm>
            <a:off x="5724525" y="36449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59" name="Line 634"/>
          <p:cNvSpPr>
            <a:spLocks noChangeShapeType="1"/>
          </p:cNvSpPr>
          <p:nvPr/>
        </p:nvSpPr>
        <p:spPr bwMode="auto">
          <a:xfrm>
            <a:off x="6010275" y="36449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60" name="Oval 637"/>
          <p:cNvSpPr>
            <a:spLocks noChangeArrowheads="1"/>
          </p:cNvSpPr>
          <p:nvPr/>
        </p:nvSpPr>
        <p:spPr bwMode="auto">
          <a:xfrm>
            <a:off x="6011863" y="4652963"/>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61" name="Oval 638"/>
          <p:cNvSpPr>
            <a:spLocks noChangeArrowheads="1"/>
          </p:cNvSpPr>
          <p:nvPr/>
        </p:nvSpPr>
        <p:spPr bwMode="auto">
          <a:xfrm>
            <a:off x="5867400" y="4652963"/>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62" name="Oval 639"/>
          <p:cNvSpPr>
            <a:spLocks noChangeArrowheads="1"/>
          </p:cNvSpPr>
          <p:nvPr/>
        </p:nvSpPr>
        <p:spPr bwMode="auto">
          <a:xfrm>
            <a:off x="5724525" y="4652963"/>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63" name="Oval 640"/>
          <p:cNvSpPr>
            <a:spLocks noChangeArrowheads="1"/>
          </p:cNvSpPr>
          <p:nvPr/>
        </p:nvSpPr>
        <p:spPr bwMode="auto">
          <a:xfrm>
            <a:off x="5580063" y="4652963"/>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64" name="Oval 641"/>
          <p:cNvSpPr>
            <a:spLocks noChangeArrowheads="1"/>
          </p:cNvSpPr>
          <p:nvPr/>
        </p:nvSpPr>
        <p:spPr bwMode="auto">
          <a:xfrm>
            <a:off x="5435600" y="4652963"/>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65" name="Oval 644"/>
          <p:cNvSpPr>
            <a:spLocks noChangeArrowheads="1"/>
          </p:cNvSpPr>
          <p:nvPr/>
        </p:nvSpPr>
        <p:spPr bwMode="auto">
          <a:xfrm>
            <a:off x="6011863" y="45085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66" name="Oval 645"/>
          <p:cNvSpPr>
            <a:spLocks noChangeArrowheads="1"/>
          </p:cNvSpPr>
          <p:nvPr/>
        </p:nvSpPr>
        <p:spPr bwMode="auto">
          <a:xfrm>
            <a:off x="5867400" y="45085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67" name="Oval 646"/>
          <p:cNvSpPr>
            <a:spLocks noChangeArrowheads="1"/>
          </p:cNvSpPr>
          <p:nvPr/>
        </p:nvSpPr>
        <p:spPr bwMode="auto">
          <a:xfrm>
            <a:off x="5724525" y="45085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68" name="Oval 647"/>
          <p:cNvSpPr>
            <a:spLocks noChangeArrowheads="1"/>
          </p:cNvSpPr>
          <p:nvPr/>
        </p:nvSpPr>
        <p:spPr bwMode="auto">
          <a:xfrm>
            <a:off x="5580063" y="45085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69" name="Oval 648"/>
          <p:cNvSpPr>
            <a:spLocks noChangeArrowheads="1"/>
          </p:cNvSpPr>
          <p:nvPr/>
        </p:nvSpPr>
        <p:spPr bwMode="auto">
          <a:xfrm>
            <a:off x="5435600" y="45085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70" name="Oval 649"/>
          <p:cNvSpPr>
            <a:spLocks noChangeArrowheads="1"/>
          </p:cNvSpPr>
          <p:nvPr/>
        </p:nvSpPr>
        <p:spPr bwMode="auto">
          <a:xfrm>
            <a:off x="8027988" y="5084763"/>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71" name="Oval 650"/>
          <p:cNvSpPr>
            <a:spLocks noChangeArrowheads="1"/>
          </p:cNvSpPr>
          <p:nvPr/>
        </p:nvSpPr>
        <p:spPr bwMode="auto">
          <a:xfrm>
            <a:off x="7740650" y="5084763"/>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72" name="Oval 651"/>
          <p:cNvSpPr>
            <a:spLocks noChangeArrowheads="1"/>
          </p:cNvSpPr>
          <p:nvPr/>
        </p:nvSpPr>
        <p:spPr bwMode="auto">
          <a:xfrm>
            <a:off x="7453313" y="5084763"/>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873" name="Line 655"/>
          <p:cNvSpPr>
            <a:spLocks noChangeShapeType="1"/>
          </p:cNvSpPr>
          <p:nvPr/>
        </p:nvSpPr>
        <p:spPr bwMode="auto">
          <a:xfrm>
            <a:off x="7450138"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74" name="Line 656"/>
          <p:cNvSpPr>
            <a:spLocks noChangeShapeType="1"/>
          </p:cNvSpPr>
          <p:nvPr/>
        </p:nvSpPr>
        <p:spPr bwMode="auto">
          <a:xfrm>
            <a:off x="7594600"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75" name="Line 657"/>
          <p:cNvSpPr>
            <a:spLocks noChangeShapeType="1"/>
          </p:cNvSpPr>
          <p:nvPr/>
        </p:nvSpPr>
        <p:spPr bwMode="auto">
          <a:xfrm>
            <a:off x="7739063"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76" name="Line 658"/>
          <p:cNvSpPr>
            <a:spLocks noChangeShapeType="1"/>
          </p:cNvSpPr>
          <p:nvPr/>
        </p:nvSpPr>
        <p:spPr bwMode="auto">
          <a:xfrm>
            <a:off x="7883525"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77" name="Line 659"/>
          <p:cNvSpPr>
            <a:spLocks noChangeShapeType="1"/>
          </p:cNvSpPr>
          <p:nvPr/>
        </p:nvSpPr>
        <p:spPr bwMode="auto">
          <a:xfrm>
            <a:off x="8026400"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78" name="Line 660"/>
          <p:cNvSpPr>
            <a:spLocks noChangeShapeType="1"/>
          </p:cNvSpPr>
          <p:nvPr/>
        </p:nvSpPr>
        <p:spPr bwMode="auto">
          <a:xfrm>
            <a:off x="8170863" y="40767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79" name="Line 663"/>
          <p:cNvSpPr>
            <a:spLocks noChangeShapeType="1"/>
          </p:cNvSpPr>
          <p:nvPr/>
        </p:nvSpPr>
        <p:spPr bwMode="auto">
          <a:xfrm>
            <a:off x="7451725" y="4221163"/>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80" name="Line 664"/>
          <p:cNvSpPr>
            <a:spLocks noChangeShapeType="1"/>
          </p:cNvSpPr>
          <p:nvPr/>
        </p:nvSpPr>
        <p:spPr bwMode="auto">
          <a:xfrm>
            <a:off x="7596188" y="4221163"/>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81" name="Line 665"/>
          <p:cNvSpPr>
            <a:spLocks noChangeShapeType="1"/>
          </p:cNvSpPr>
          <p:nvPr/>
        </p:nvSpPr>
        <p:spPr bwMode="auto">
          <a:xfrm>
            <a:off x="7740650" y="4221163"/>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82" name="Line 666"/>
          <p:cNvSpPr>
            <a:spLocks noChangeShapeType="1"/>
          </p:cNvSpPr>
          <p:nvPr/>
        </p:nvSpPr>
        <p:spPr bwMode="auto">
          <a:xfrm>
            <a:off x="7885113" y="4221163"/>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83" name="Line 667"/>
          <p:cNvSpPr>
            <a:spLocks noChangeShapeType="1"/>
          </p:cNvSpPr>
          <p:nvPr/>
        </p:nvSpPr>
        <p:spPr bwMode="auto">
          <a:xfrm>
            <a:off x="8027988" y="4221163"/>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84" name="Line 668"/>
          <p:cNvSpPr>
            <a:spLocks noChangeShapeType="1"/>
          </p:cNvSpPr>
          <p:nvPr/>
        </p:nvSpPr>
        <p:spPr bwMode="auto">
          <a:xfrm>
            <a:off x="8172450" y="4221163"/>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44885" name="AutoShape 669"/>
          <p:cNvCxnSpPr>
            <a:cxnSpLocks noChangeShapeType="1"/>
            <a:stCxn id="244856" idx="2"/>
            <a:endCxn id="244853" idx="0"/>
          </p:cNvCxnSpPr>
          <p:nvPr/>
        </p:nvCxnSpPr>
        <p:spPr bwMode="auto">
          <a:xfrm>
            <a:off x="4824413" y="3787775"/>
            <a:ext cx="539750" cy="506413"/>
          </a:xfrm>
          <a:prstGeom prst="straightConnector1">
            <a:avLst/>
          </a:prstGeom>
          <a:noFill/>
          <a:ln w="254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886" name="Rectangle 672"/>
          <p:cNvSpPr>
            <a:spLocks noChangeArrowheads="1"/>
          </p:cNvSpPr>
          <p:nvPr/>
        </p:nvSpPr>
        <p:spPr bwMode="auto">
          <a:xfrm>
            <a:off x="4356100" y="5301208"/>
            <a:ext cx="45370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Διάγραμμα ενεργειακών καταστάσεων υπό την </a:t>
            </a:r>
            <a:r>
              <a:rPr lang="el-GR" sz="2000" i="0" dirty="0"/>
              <a:t>εφαρμογή ανάστροφης</a:t>
            </a:r>
            <a:r>
              <a:rPr lang="el-GR" sz="2000" b="0" i="0" dirty="0"/>
              <a:t> τάσης πόλωσης</a:t>
            </a:r>
            <a:endParaRPr lang="el-GR" sz="2000" b="0" dirty="0"/>
          </a:p>
        </p:txBody>
      </p:sp>
      <p:sp>
        <p:nvSpPr>
          <p:cNvPr id="244887" name="Line 673"/>
          <p:cNvSpPr>
            <a:spLocks noChangeShapeType="1"/>
          </p:cNvSpPr>
          <p:nvPr/>
        </p:nvSpPr>
        <p:spPr bwMode="auto">
          <a:xfrm>
            <a:off x="7380288" y="4508500"/>
            <a:ext cx="865187" cy="1588"/>
          </a:xfrm>
          <a:prstGeom prst="line">
            <a:avLst/>
          </a:prstGeom>
          <a:noFill/>
          <a:ln w="9525">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88" name="Line 675"/>
          <p:cNvSpPr>
            <a:spLocks noChangeShapeType="1"/>
          </p:cNvSpPr>
          <p:nvPr/>
        </p:nvSpPr>
        <p:spPr bwMode="auto">
          <a:xfrm flipH="1">
            <a:off x="6227763" y="3357563"/>
            <a:ext cx="1587" cy="1871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89" name="Line 676"/>
          <p:cNvSpPr>
            <a:spLocks noChangeShapeType="1"/>
          </p:cNvSpPr>
          <p:nvPr/>
        </p:nvSpPr>
        <p:spPr bwMode="auto">
          <a:xfrm flipH="1">
            <a:off x="6804025" y="3357563"/>
            <a:ext cx="1588" cy="1871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890" name="Line 677"/>
          <p:cNvSpPr>
            <a:spLocks noChangeShapeType="1"/>
          </p:cNvSpPr>
          <p:nvPr/>
        </p:nvSpPr>
        <p:spPr bwMode="auto">
          <a:xfrm>
            <a:off x="7380288" y="3357563"/>
            <a:ext cx="0" cy="1871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44891" name="AutoShape 678"/>
          <p:cNvCxnSpPr>
            <a:cxnSpLocks noChangeShapeType="1"/>
            <a:stCxn id="244887" idx="0"/>
            <a:endCxn id="244853" idx="1"/>
          </p:cNvCxnSpPr>
          <p:nvPr/>
        </p:nvCxnSpPr>
        <p:spPr bwMode="auto">
          <a:xfrm flipH="1" flipV="1">
            <a:off x="6229350" y="4295775"/>
            <a:ext cx="1150938" cy="212725"/>
          </a:xfrm>
          <a:prstGeom prst="straightConnector1">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92" name="AutoShape 679"/>
          <p:cNvCxnSpPr>
            <a:cxnSpLocks noChangeShapeType="1"/>
            <a:stCxn id="244851" idx="1"/>
            <a:endCxn id="244852" idx="0"/>
          </p:cNvCxnSpPr>
          <p:nvPr/>
        </p:nvCxnSpPr>
        <p:spPr bwMode="auto">
          <a:xfrm>
            <a:off x="6229350" y="3789363"/>
            <a:ext cx="1150938" cy="5762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93" name="AutoShape 680"/>
          <p:cNvCxnSpPr>
            <a:cxnSpLocks noChangeShapeType="1"/>
            <a:stCxn id="244854" idx="1"/>
            <a:endCxn id="244855" idx="0"/>
          </p:cNvCxnSpPr>
          <p:nvPr/>
        </p:nvCxnSpPr>
        <p:spPr bwMode="auto">
          <a:xfrm>
            <a:off x="6229350" y="4437063"/>
            <a:ext cx="1150938" cy="579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894" name="Rectangle 681"/>
          <p:cNvSpPr>
            <a:spLocks noChangeArrowheads="1"/>
          </p:cNvSpPr>
          <p:nvPr/>
        </p:nvSpPr>
        <p:spPr bwMode="auto">
          <a:xfrm>
            <a:off x="7885113" y="2998788"/>
            <a:ext cx="1150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b="0" i="0">
                <a:solidFill>
                  <a:srgbClr val="FF0000"/>
                </a:solidFill>
              </a:rPr>
              <a:t>Στάθμη </a:t>
            </a:r>
            <a:r>
              <a:rPr lang="en-US" sz="1800" b="0" i="0">
                <a:solidFill>
                  <a:srgbClr val="FF0000"/>
                </a:solidFill>
              </a:rPr>
              <a:t>Fermi</a:t>
            </a:r>
            <a:r>
              <a:rPr lang="el-GR" sz="1800" b="0" i="0">
                <a:solidFill>
                  <a:srgbClr val="FF0000"/>
                </a:solidFill>
              </a:rPr>
              <a:t> του τμήματος </a:t>
            </a:r>
            <a:r>
              <a:rPr lang="en-US" sz="1800" b="0">
                <a:solidFill>
                  <a:srgbClr val="FF0000"/>
                </a:solidFill>
              </a:rPr>
              <a:t>n</a:t>
            </a:r>
            <a:endParaRPr lang="el-GR" sz="1800" b="0">
              <a:solidFill>
                <a:srgbClr val="FF0000"/>
              </a:solidFill>
            </a:endParaRPr>
          </a:p>
        </p:txBody>
      </p:sp>
      <p:cxnSp>
        <p:nvCxnSpPr>
          <p:cNvPr id="244895" name="AutoShape 682"/>
          <p:cNvCxnSpPr>
            <a:cxnSpLocks noChangeShapeType="1"/>
            <a:stCxn id="244894" idx="2"/>
            <a:endCxn id="244887" idx="1"/>
          </p:cNvCxnSpPr>
          <p:nvPr/>
        </p:nvCxnSpPr>
        <p:spPr bwMode="auto">
          <a:xfrm flipH="1">
            <a:off x="8245475" y="4005263"/>
            <a:ext cx="215900" cy="504825"/>
          </a:xfrm>
          <a:prstGeom prst="straightConnector1">
            <a:avLst/>
          </a:prstGeom>
          <a:noFill/>
          <a:ln w="254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0018" name="Group 690"/>
          <p:cNvGrpSpPr>
            <a:grpSpLocks/>
          </p:cNvGrpSpPr>
          <p:nvPr/>
        </p:nvGrpSpPr>
        <p:grpSpPr bwMode="auto">
          <a:xfrm>
            <a:off x="5797550" y="3933825"/>
            <a:ext cx="647700" cy="215900"/>
            <a:chOff x="2699" y="3113"/>
            <a:chExt cx="725" cy="181"/>
          </a:xfrm>
        </p:grpSpPr>
        <p:grpSp>
          <p:nvGrpSpPr>
            <p:cNvPr id="244922" name="Group 683"/>
            <p:cNvGrpSpPr>
              <a:grpSpLocks/>
            </p:cNvGrpSpPr>
            <p:nvPr/>
          </p:nvGrpSpPr>
          <p:grpSpPr bwMode="auto">
            <a:xfrm>
              <a:off x="2789" y="3113"/>
              <a:ext cx="635" cy="181"/>
              <a:chOff x="3424" y="2840"/>
              <a:chExt cx="2268" cy="726"/>
            </a:xfrm>
          </p:grpSpPr>
          <p:sp>
            <p:nvSpPr>
              <p:cNvPr id="244924" name="Freeform 684"/>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25" name="Freeform 685"/>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26" name="Freeform 686"/>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27" name="Freeform 687"/>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28" name="Line 688"/>
              <p:cNvSpPr>
                <a:spLocks noChangeShapeType="1"/>
              </p:cNvSpPr>
              <p:nvPr/>
            </p:nvSpPr>
            <p:spPr bwMode="auto">
              <a:xfrm>
                <a:off x="5239" y="3203"/>
                <a:ext cx="45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4923" name="Line 689"/>
            <p:cNvSpPr>
              <a:spLocks noChangeShapeType="1"/>
            </p:cNvSpPr>
            <p:nvPr/>
          </p:nvSpPr>
          <p:spPr bwMode="auto">
            <a:xfrm>
              <a:off x="2699" y="3203"/>
              <a:ext cx="90" cy="0"/>
            </a:xfrm>
            <a:prstGeom prst="line">
              <a:avLst/>
            </a:prstGeom>
            <a:noFill/>
            <a:ln w="9525">
              <a:solidFill>
                <a:srgbClr val="0000FF"/>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0019" name="Oval 691"/>
          <p:cNvSpPr>
            <a:spLocks noChangeArrowheads="1"/>
          </p:cNvSpPr>
          <p:nvPr/>
        </p:nvSpPr>
        <p:spPr bwMode="auto">
          <a:xfrm>
            <a:off x="6445250" y="4725988"/>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0021" name="Line 693"/>
          <p:cNvSpPr>
            <a:spLocks noChangeShapeType="1"/>
          </p:cNvSpPr>
          <p:nvPr/>
        </p:nvSpPr>
        <p:spPr bwMode="auto">
          <a:xfrm flipH="1" flipV="1">
            <a:off x="6300788" y="4706938"/>
            <a:ext cx="1444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0023" name="Line 695"/>
          <p:cNvSpPr>
            <a:spLocks noChangeShapeType="1"/>
          </p:cNvSpPr>
          <p:nvPr/>
        </p:nvSpPr>
        <p:spPr bwMode="auto">
          <a:xfrm>
            <a:off x="6588125" y="3717925"/>
            <a:ext cx="1444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40024" name="Group 696"/>
          <p:cNvGrpSpPr>
            <a:grpSpLocks/>
          </p:cNvGrpSpPr>
          <p:nvPr/>
        </p:nvGrpSpPr>
        <p:grpSpPr bwMode="auto">
          <a:xfrm>
            <a:off x="6443663" y="3644900"/>
            <a:ext cx="144462" cy="144463"/>
            <a:chOff x="5420" y="3215"/>
            <a:chExt cx="91" cy="91"/>
          </a:xfrm>
        </p:grpSpPr>
        <p:sp>
          <p:nvSpPr>
            <p:cNvPr id="244920" name="Oval 697"/>
            <p:cNvSpPr>
              <a:spLocks noChangeArrowheads="1"/>
            </p:cNvSpPr>
            <p:nvPr/>
          </p:nvSpPr>
          <p:spPr bwMode="auto">
            <a:xfrm>
              <a:off x="5420" y="3215"/>
              <a:ext cx="91" cy="91"/>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21" name="Line 69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0027" name="Rectangle 699"/>
          <p:cNvSpPr>
            <a:spLocks noChangeArrowheads="1"/>
          </p:cNvSpPr>
          <p:nvPr/>
        </p:nvSpPr>
        <p:spPr bwMode="auto">
          <a:xfrm>
            <a:off x="5437188" y="3717925"/>
            <a:ext cx="43021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a:solidFill>
                  <a:srgbClr val="0000FF"/>
                </a:solidFill>
              </a:rPr>
              <a:t>hf</a:t>
            </a:r>
            <a:endParaRPr lang="el-GR" sz="1800">
              <a:solidFill>
                <a:srgbClr val="0000FF"/>
              </a:solidFill>
            </a:endParaRPr>
          </a:p>
        </p:txBody>
      </p:sp>
      <p:sp>
        <p:nvSpPr>
          <p:cNvPr id="740028" name="Oval 700"/>
          <p:cNvSpPr>
            <a:spLocks noChangeArrowheads="1"/>
          </p:cNvSpPr>
          <p:nvPr/>
        </p:nvSpPr>
        <p:spPr bwMode="auto">
          <a:xfrm>
            <a:off x="7021513" y="4943475"/>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0030" name="Line 702"/>
          <p:cNvSpPr>
            <a:spLocks noChangeShapeType="1"/>
          </p:cNvSpPr>
          <p:nvPr/>
        </p:nvSpPr>
        <p:spPr bwMode="auto">
          <a:xfrm flipH="1" flipV="1">
            <a:off x="6877050" y="4922838"/>
            <a:ext cx="1444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0031" name="Line 703"/>
          <p:cNvSpPr>
            <a:spLocks noChangeShapeType="1"/>
          </p:cNvSpPr>
          <p:nvPr/>
        </p:nvSpPr>
        <p:spPr bwMode="auto">
          <a:xfrm>
            <a:off x="7164388" y="3954463"/>
            <a:ext cx="1444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40032" name="Group 704"/>
          <p:cNvGrpSpPr>
            <a:grpSpLocks/>
          </p:cNvGrpSpPr>
          <p:nvPr/>
        </p:nvGrpSpPr>
        <p:grpSpPr bwMode="auto">
          <a:xfrm>
            <a:off x="7019925" y="3862388"/>
            <a:ext cx="144463" cy="144462"/>
            <a:chOff x="5420" y="3215"/>
            <a:chExt cx="91" cy="91"/>
          </a:xfrm>
        </p:grpSpPr>
        <p:sp>
          <p:nvSpPr>
            <p:cNvPr id="244918" name="Oval 705"/>
            <p:cNvSpPr>
              <a:spLocks noChangeArrowheads="1"/>
            </p:cNvSpPr>
            <p:nvPr/>
          </p:nvSpPr>
          <p:spPr bwMode="auto">
            <a:xfrm>
              <a:off x="5420" y="3215"/>
              <a:ext cx="91" cy="91"/>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4919" name="Line 70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740044" name="Group 716"/>
          <p:cNvGrpSpPr>
            <a:grpSpLocks/>
          </p:cNvGrpSpPr>
          <p:nvPr/>
        </p:nvGrpSpPr>
        <p:grpSpPr bwMode="auto">
          <a:xfrm>
            <a:off x="6372225" y="4294188"/>
            <a:ext cx="647700" cy="215900"/>
            <a:chOff x="2699" y="3113"/>
            <a:chExt cx="725" cy="181"/>
          </a:xfrm>
        </p:grpSpPr>
        <p:grpSp>
          <p:nvGrpSpPr>
            <p:cNvPr id="244911" name="Group 717"/>
            <p:cNvGrpSpPr>
              <a:grpSpLocks/>
            </p:cNvGrpSpPr>
            <p:nvPr/>
          </p:nvGrpSpPr>
          <p:grpSpPr bwMode="auto">
            <a:xfrm>
              <a:off x="2789" y="3113"/>
              <a:ext cx="635" cy="181"/>
              <a:chOff x="3424" y="2840"/>
              <a:chExt cx="2268" cy="726"/>
            </a:xfrm>
          </p:grpSpPr>
          <p:sp>
            <p:nvSpPr>
              <p:cNvPr id="244913" name="Freeform 718"/>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14" name="Freeform 719"/>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15" name="Freeform 720"/>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16" name="Freeform 721"/>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4917" name="Line 722"/>
              <p:cNvSpPr>
                <a:spLocks noChangeShapeType="1"/>
              </p:cNvSpPr>
              <p:nvPr/>
            </p:nvSpPr>
            <p:spPr bwMode="auto">
              <a:xfrm>
                <a:off x="5239" y="3203"/>
                <a:ext cx="45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4912" name="Line 723"/>
            <p:cNvSpPr>
              <a:spLocks noChangeShapeType="1"/>
            </p:cNvSpPr>
            <p:nvPr/>
          </p:nvSpPr>
          <p:spPr bwMode="auto">
            <a:xfrm>
              <a:off x="2699" y="3203"/>
              <a:ext cx="90" cy="0"/>
            </a:xfrm>
            <a:prstGeom prst="line">
              <a:avLst/>
            </a:prstGeom>
            <a:noFill/>
            <a:ln w="9525">
              <a:solidFill>
                <a:srgbClr val="0000FF"/>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0052" name="Rectangle 724"/>
          <p:cNvSpPr>
            <a:spLocks noChangeArrowheads="1"/>
          </p:cNvSpPr>
          <p:nvPr/>
        </p:nvSpPr>
        <p:spPr bwMode="auto">
          <a:xfrm>
            <a:off x="6011863" y="4078288"/>
            <a:ext cx="4302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a:solidFill>
                  <a:srgbClr val="0000FF"/>
                </a:solidFill>
              </a:rPr>
              <a:t>hf</a:t>
            </a:r>
            <a:endParaRPr lang="el-GR" sz="1800">
              <a:solidFill>
                <a:srgbClr val="0000FF"/>
              </a:solidFill>
            </a:endParaRPr>
          </a:p>
        </p:txBody>
      </p:sp>
      <p:cxnSp>
        <p:nvCxnSpPr>
          <p:cNvPr id="740054" name="AutoShape 726"/>
          <p:cNvCxnSpPr>
            <a:cxnSpLocks noChangeShapeType="1"/>
            <a:stCxn id="740019" idx="0"/>
            <a:endCxn id="244920" idx="4"/>
          </p:cNvCxnSpPr>
          <p:nvPr/>
        </p:nvCxnSpPr>
        <p:spPr bwMode="auto">
          <a:xfrm flipH="1" flipV="1">
            <a:off x="6516688" y="3789363"/>
            <a:ext cx="1587" cy="936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0057" name="AutoShape 729"/>
          <p:cNvCxnSpPr>
            <a:cxnSpLocks noChangeShapeType="1"/>
            <a:stCxn id="740028" idx="0"/>
            <a:endCxn id="244918" idx="4"/>
          </p:cNvCxnSpPr>
          <p:nvPr/>
        </p:nvCxnSpPr>
        <p:spPr bwMode="auto">
          <a:xfrm flipH="1" flipV="1">
            <a:off x="7092950" y="4006850"/>
            <a:ext cx="1588" cy="936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910" name="AutoShape 731"/>
          <p:cNvSpPr>
            <a:spLocks noChangeArrowheads="1"/>
          </p:cNvSpPr>
          <p:nvPr/>
        </p:nvSpPr>
        <p:spPr bwMode="auto">
          <a:xfrm>
            <a:off x="4284663" y="4221163"/>
            <a:ext cx="358775" cy="360362"/>
          </a:xfrm>
          <a:prstGeom prst="rightArrow">
            <a:avLst>
              <a:gd name="adj1" fmla="val 49778"/>
              <a:gd name="adj2" fmla="val 53981"/>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559996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0027"/>
                                        </p:tgtEl>
                                        <p:attrNameLst>
                                          <p:attrName>style.visibility</p:attrName>
                                        </p:attrNameLst>
                                      </p:cBhvr>
                                      <p:to>
                                        <p:strVal val="visible"/>
                                      </p:to>
                                    </p:set>
                                    <p:animEffect transition="in" filter="wipe(left)">
                                      <p:cBhvr>
                                        <p:cTn id="7" dur="500"/>
                                        <p:tgtEl>
                                          <p:spTgt spid="74002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40018"/>
                                        </p:tgtEl>
                                        <p:attrNameLst>
                                          <p:attrName>style.visibility</p:attrName>
                                        </p:attrNameLst>
                                      </p:cBhvr>
                                      <p:to>
                                        <p:strVal val="visible"/>
                                      </p:to>
                                    </p:set>
                                    <p:animEffect transition="in" filter="wipe(left)">
                                      <p:cBhvr>
                                        <p:cTn id="11" dur="500"/>
                                        <p:tgtEl>
                                          <p:spTgt spid="7400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740019"/>
                                        </p:tgtEl>
                                        <p:attrNameLst>
                                          <p:attrName>style.visibility</p:attrName>
                                        </p:attrNameLst>
                                      </p:cBhvr>
                                      <p:to>
                                        <p:strVal val="visible"/>
                                      </p:to>
                                    </p:set>
                                    <p:animEffect transition="in" filter="wipe(right)">
                                      <p:cBhvr>
                                        <p:cTn id="16" dur="500"/>
                                        <p:tgtEl>
                                          <p:spTgt spid="740019"/>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740054"/>
                                        </p:tgtEl>
                                        <p:attrNameLst>
                                          <p:attrName>style.visibility</p:attrName>
                                        </p:attrNameLst>
                                      </p:cBhvr>
                                      <p:to>
                                        <p:strVal val="visible"/>
                                      </p:to>
                                    </p:set>
                                    <p:animEffect transition="in" filter="wipe(down)">
                                      <p:cBhvr>
                                        <p:cTn id="20" dur="500"/>
                                        <p:tgtEl>
                                          <p:spTgt spid="740054"/>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740024"/>
                                        </p:tgtEl>
                                        <p:attrNameLst>
                                          <p:attrName>style.visibility</p:attrName>
                                        </p:attrNameLst>
                                      </p:cBhvr>
                                      <p:to>
                                        <p:strVal val="visible"/>
                                      </p:to>
                                    </p:set>
                                    <p:animEffect transition="in" filter="wipe(left)">
                                      <p:cBhvr>
                                        <p:cTn id="24" dur="500"/>
                                        <p:tgtEl>
                                          <p:spTgt spid="740024"/>
                                        </p:tgtEl>
                                      </p:cBhvr>
                                    </p:animEffect>
                                  </p:childTnLst>
                                </p:cTn>
                              </p:par>
                            </p:childTnLst>
                          </p:cTn>
                        </p:par>
                        <p:par>
                          <p:cTn id="25" fill="hold" nodeType="afterGroup">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740021"/>
                                        </p:tgtEl>
                                        <p:attrNameLst>
                                          <p:attrName>style.visibility</p:attrName>
                                        </p:attrNameLst>
                                      </p:cBhvr>
                                      <p:to>
                                        <p:strVal val="visible"/>
                                      </p:to>
                                    </p:set>
                                    <p:animEffect transition="in" filter="wipe(right)">
                                      <p:cBhvr>
                                        <p:cTn id="28" dur="500"/>
                                        <p:tgtEl>
                                          <p:spTgt spid="7400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40023"/>
                                        </p:tgtEl>
                                        <p:attrNameLst>
                                          <p:attrName>style.visibility</p:attrName>
                                        </p:attrNameLst>
                                      </p:cBhvr>
                                      <p:to>
                                        <p:strVal val="visible"/>
                                      </p:to>
                                    </p:set>
                                    <p:animEffect transition="in" filter="wipe(left)">
                                      <p:cBhvr>
                                        <p:cTn id="31" dur="500"/>
                                        <p:tgtEl>
                                          <p:spTgt spid="7400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40052"/>
                                        </p:tgtEl>
                                        <p:attrNameLst>
                                          <p:attrName>style.visibility</p:attrName>
                                        </p:attrNameLst>
                                      </p:cBhvr>
                                      <p:to>
                                        <p:strVal val="visible"/>
                                      </p:to>
                                    </p:set>
                                    <p:animEffect transition="in" filter="wipe(left)">
                                      <p:cBhvr>
                                        <p:cTn id="36" dur="500"/>
                                        <p:tgtEl>
                                          <p:spTgt spid="740052"/>
                                        </p:tgtEl>
                                      </p:cBhvr>
                                    </p:animEffect>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740044"/>
                                        </p:tgtEl>
                                        <p:attrNameLst>
                                          <p:attrName>style.visibility</p:attrName>
                                        </p:attrNameLst>
                                      </p:cBhvr>
                                      <p:to>
                                        <p:strVal val="visible"/>
                                      </p:to>
                                    </p:set>
                                    <p:animEffect transition="in" filter="wipe(left)">
                                      <p:cBhvr>
                                        <p:cTn id="40" dur="500"/>
                                        <p:tgtEl>
                                          <p:spTgt spid="74004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40028"/>
                                        </p:tgtEl>
                                        <p:attrNameLst>
                                          <p:attrName>style.visibility</p:attrName>
                                        </p:attrNameLst>
                                      </p:cBhvr>
                                      <p:to>
                                        <p:strVal val="visible"/>
                                      </p:to>
                                    </p:set>
                                    <p:animEffect transition="in" filter="wipe(right)">
                                      <p:cBhvr>
                                        <p:cTn id="45" dur="500"/>
                                        <p:tgtEl>
                                          <p:spTgt spid="740028"/>
                                        </p:tgtEl>
                                      </p:cBhvr>
                                    </p:animEffect>
                                  </p:childTnLst>
                                </p:cTn>
                              </p:par>
                            </p:childTnLst>
                          </p:cTn>
                        </p:par>
                        <p:par>
                          <p:cTn id="46" fill="hold" nodeType="afterGroup">
                            <p:stCondLst>
                              <p:cond delay="500"/>
                            </p:stCondLst>
                            <p:childTnLst>
                              <p:par>
                                <p:cTn id="47" presetID="22" presetClass="entr" presetSubtype="4" fill="hold" nodeType="afterEffect">
                                  <p:stCondLst>
                                    <p:cond delay="0"/>
                                  </p:stCondLst>
                                  <p:childTnLst>
                                    <p:set>
                                      <p:cBhvr>
                                        <p:cTn id="48" dur="1" fill="hold">
                                          <p:stCondLst>
                                            <p:cond delay="0"/>
                                          </p:stCondLst>
                                        </p:cTn>
                                        <p:tgtEl>
                                          <p:spTgt spid="740057"/>
                                        </p:tgtEl>
                                        <p:attrNameLst>
                                          <p:attrName>style.visibility</p:attrName>
                                        </p:attrNameLst>
                                      </p:cBhvr>
                                      <p:to>
                                        <p:strVal val="visible"/>
                                      </p:to>
                                    </p:set>
                                    <p:animEffect transition="in" filter="wipe(down)">
                                      <p:cBhvr>
                                        <p:cTn id="49" dur="500"/>
                                        <p:tgtEl>
                                          <p:spTgt spid="740057"/>
                                        </p:tgtEl>
                                      </p:cBhvr>
                                    </p:animEffect>
                                  </p:childTnLst>
                                </p:cTn>
                              </p:par>
                            </p:childTnLst>
                          </p:cTn>
                        </p:par>
                        <p:par>
                          <p:cTn id="50" fill="hold" nodeType="afterGroup">
                            <p:stCondLst>
                              <p:cond delay="1000"/>
                            </p:stCondLst>
                            <p:childTnLst>
                              <p:par>
                                <p:cTn id="51" presetID="22" presetClass="entr" presetSubtype="8" fill="hold" nodeType="afterEffect">
                                  <p:stCondLst>
                                    <p:cond delay="0"/>
                                  </p:stCondLst>
                                  <p:childTnLst>
                                    <p:set>
                                      <p:cBhvr>
                                        <p:cTn id="52" dur="1" fill="hold">
                                          <p:stCondLst>
                                            <p:cond delay="0"/>
                                          </p:stCondLst>
                                        </p:cTn>
                                        <p:tgtEl>
                                          <p:spTgt spid="740032"/>
                                        </p:tgtEl>
                                        <p:attrNameLst>
                                          <p:attrName>style.visibility</p:attrName>
                                        </p:attrNameLst>
                                      </p:cBhvr>
                                      <p:to>
                                        <p:strVal val="visible"/>
                                      </p:to>
                                    </p:set>
                                    <p:animEffect transition="in" filter="wipe(left)">
                                      <p:cBhvr>
                                        <p:cTn id="53" dur="500"/>
                                        <p:tgtEl>
                                          <p:spTgt spid="740032"/>
                                        </p:tgtEl>
                                      </p:cBhvr>
                                    </p:animEffect>
                                  </p:childTnLst>
                                </p:cTn>
                              </p:par>
                            </p:childTnLst>
                          </p:cTn>
                        </p:par>
                        <p:par>
                          <p:cTn id="54" fill="hold" nodeType="afterGroup">
                            <p:stCondLst>
                              <p:cond delay="1500"/>
                            </p:stCondLst>
                            <p:childTnLst>
                              <p:par>
                                <p:cTn id="55" presetID="22" presetClass="entr" presetSubtype="2" fill="hold" grpId="0" nodeType="afterEffect">
                                  <p:stCondLst>
                                    <p:cond delay="0"/>
                                  </p:stCondLst>
                                  <p:childTnLst>
                                    <p:set>
                                      <p:cBhvr>
                                        <p:cTn id="56" dur="1" fill="hold">
                                          <p:stCondLst>
                                            <p:cond delay="0"/>
                                          </p:stCondLst>
                                        </p:cTn>
                                        <p:tgtEl>
                                          <p:spTgt spid="740030"/>
                                        </p:tgtEl>
                                        <p:attrNameLst>
                                          <p:attrName>style.visibility</p:attrName>
                                        </p:attrNameLst>
                                      </p:cBhvr>
                                      <p:to>
                                        <p:strVal val="visible"/>
                                      </p:to>
                                    </p:set>
                                    <p:animEffect transition="in" filter="wipe(right)">
                                      <p:cBhvr>
                                        <p:cTn id="57" dur="500"/>
                                        <p:tgtEl>
                                          <p:spTgt spid="74003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40031"/>
                                        </p:tgtEl>
                                        <p:attrNameLst>
                                          <p:attrName>style.visibility</p:attrName>
                                        </p:attrNameLst>
                                      </p:cBhvr>
                                      <p:to>
                                        <p:strVal val="visible"/>
                                      </p:to>
                                    </p:set>
                                    <p:animEffect transition="in" filter="wipe(left)">
                                      <p:cBhvr>
                                        <p:cTn id="60" dur="500"/>
                                        <p:tgtEl>
                                          <p:spTgt spid="740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019" grpId="0" animBg="1"/>
      <p:bldP spid="740021" grpId="0" animBg="1"/>
      <p:bldP spid="740023" grpId="0" animBg="1"/>
      <p:bldP spid="740027" grpId="0"/>
      <p:bldP spid="740028" grpId="0" animBg="1"/>
      <p:bldP spid="740030" grpId="0" animBg="1"/>
      <p:bldP spid="740031" grpId="0" animBg="1"/>
      <p:bldP spid="74005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45765" name="Rectangle 3"/>
          <p:cNvSpPr>
            <a:spLocks noGrp="1" noChangeArrowheads="1"/>
          </p:cNvSpPr>
          <p:nvPr>
            <p:ph idx="1"/>
          </p:nvPr>
        </p:nvSpPr>
        <p:spPr>
          <a:xfrm>
            <a:off x="179388" y="979289"/>
            <a:ext cx="8785225" cy="3025775"/>
          </a:xfrm>
        </p:spPr>
        <p:txBody>
          <a:bodyPr/>
          <a:lstStyle/>
          <a:p>
            <a:pPr eaLnBrk="1" hangingPunct="1">
              <a:lnSpc>
                <a:spcPct val="80000"/>
              </a:lnSpc>
            </a:pPr>
            <a:r>
              <a:rPr lang="el-GR" sz="2000" b="1" dirty="0"/>
              <a:t>Για να βελτιωθεί η αποδοτικότητα του </a:t>
            </a:r>
            <a:r>
              <a:rPr lang="el-GR" sz="2000" b="1" dirty="0" err="1"/>
              <a:t>φωτοφωρατή</a:t>
            </a:r>
            <a:r>
              <a:rPr lang="el-GR" sz="2000" b="1" dirty="0"/>
              <a:t>, εισάγεται εσωτερικά (</a:t>
            </a:r>
            <a:r>
              <a:rPr lang="en-US" sz="2000" b="1" i="1" dirty="0"/>
              <a:t>intrinsic</a:t>
            </a:r>
            <a:r>
              <a:rPr lang="el-GR" sz="2000" b="1" dirty="0"/>
              <a:t>) μεταξύ των ημιαγωγών τύπου </a:t>
            </a:r>
            <a:r>
              <a:rPr lang="en-US" sz="2000" b="1" i="1" dirty="0"/>
              <a:t>p</a:t>
            </a:r>
            <a:r>
              <a:rPr lang="en-US" sz="2000" b="1" dirty="0"/>
              <a:t> </a:t>
            </a:r>
            <a:r>
              <a:rPr lang="el-GR" sz="2000" b="1" dirty="0"/>
              <a:t>και </a:t>
            </a:r>
            <a:r>
              <a:rPr lang="en-US" sz="2000" b="1" i="1" dirty="0"/>
              <a:t>n</a:t>
            </a:r>
            <a:r>
              <a:rPr lang="el-GR" sz="2000" b="1" dirty="0"/>
              <a:t> ένας ημιαγωγός </a:t>
            </a:r>
            <a:r>
              <a:rPr lang="el-GR" sz="2000" b="1" u="sng" dirty="0"/>
              <a:t>ελαφρώς ντοπαρισμένος</a:t>
            </a:r>
            <a:endParaRPr lang="en-US" sz="2000" b="1" i="1" u="sng" dirty="0"/>
          </a:p>
          <a:p>
            <a:pPr eaLnBrk="1" hangingPunct="1">
              <a:lnSpc>
                <a:spcPct val="80000"/>
              </a:lnSpc>
            </a:pPr>
            <a:r>
              <a:rPr lang="el-GR" sz="2000" dirty="0"/>
              <a:t>Τέτοιες </a:t>
            </a:r>
            <a:r>
              <a:rPr lang="el-GR" sz="2000" dirty="0" err="1"/>
              <a:t>φωτοδίοδοι</a:t>
            </a:r>
            <a:r>
              <a:rPr lang="el-GR" sz="2000" dirty="0"/>
              <a:t> καλούνται </a:t>
            </a:r>
            <a:r>
              <a:rPr lang="en-US" sz="2000" i="1" dirty="0"/>
              <a:t>pin</a:t>
            </a:r>
            <a:r>
              <a:rPr lang="en-US" sz="2000" dirty="0"/>
              <a:t> </a:t>
            </a:r>
            <a:r>
              <a:rPr lang="el-GR" sz="2000" dirty="0" err="1"/>
              <a:t>φωτοδίοδοι</a:t>
            </a:r>
            <a:r>
              <a:rPr lang="el-GR" sz="2000" dirty="0"/>
              <a:t>, όπου το </a:t>
            </a:r>
            <a:r>
              <a:rPr lang="en-US" sz="2000" i="1" dirty="0"/>
              <a:t>i</a:t>
            </a:r>
            <a:r>
              <a:rPr lang="en-US" sz="2000" dirty="0"/>
              <a:t> </a:t>
            </a:r>
            <a:r>
              <a:rPr lang="el-GR" sz="2000" dirty="0"/>
              <a:t>στο </a:t>
            </a:r>
            <a:r>
              <a:rPr lang="en-US" sz="2000" dirty="0"/>
              <a:t>pin </a:t>
            </a:r>
            <a:r>
              <a:rPr lang="el-GR" sz="2000" dirty="0"/>
              <a:t>αντιστοιχεί στο </a:t>
            </a:r>
            <a:r>
              <a:rPr lang="en-US" sz="2000" b="1" dirty="0"/>
              <a:t>intrinsic</a:t>
            </a:r>
            <a:r>
              <a:rPr lang="el-GR" sz="2000" b="1" dirty="0"/>
              <a:t> - ενδογενής</a:t>
            </a:r>
          </a:p>
          <a:p>
            <a:pPr eaLnBrk="1" hangingPunct="1">
              <a:lnSpc>
                <a:spcPct val="80000"/>
              </a:lnSpc>
            </a:pPr>
            <a:r>
              <a:rPr lang="el-GR" sz="2000" dirty="0"/>
              <a:t>Σ’ αυτές τις </a:t>
            </a:r>
            <a:r>
              <a:rPr lang="el-GR" sz="2000" dirty="0" err="1"/>
              <a:t>φωτοδιόδους</a:t>
            </a:r>
            <a:r>
              <a:rPr lang="el-GR" sz="2000" dirty="0"/>
              <a:t>, η </a:t>
            </a:r>
            <a:r>
              <a:rPr lang="el-GR" sz="2000" b="1" dirty="0"/>
              <a:t>περιοχή απογύμνωσης εκτείνεται πλήρως εντός της περιοχής του εσωτερικού ημιαγωγού</a:t>
            </a:r>
          </a:p>
          <a:p>
            <a:pPr eaLnBrk="1" hangingPunct="1">
              <a:lnSpc>
                <a:spcPct val="80000"/>
              </a:lnSpc>
            </a:pPr>
            <a:r>
              <a:rPr lang="el-GR" sz="2000" dirty="0"/>
              <a:t>Το </a:t>
            </a:r>
            <a:r>
              <a:rPr lang="el-GR" sz="2000" b="1" dirty="0"/>
              <a:t>μήκος των ημιαγωγών τύπου </a:t>
            </a:r>
            <a:r>
              <a:rPr lang="en-US" sz="2000" b="1" i="1" dirty="0"/>
              <a:t>p</a:t>
            </a:r>
            <a:r>
              <a:rPr lang="en-US" sz="2000" b="1" dirty="0"/>
              <a:t> </a:t>
            </a:r>
            <a:r>
              <a:rPr lang="el-GR" sz="2000" b="1" dirty="0"/>
              <a:t>και </a:t>
            </a:r>
            <a:r>
              <a:rPr lang="en-US" sz="2000" b="1" i="1" dirty="0"/>
              <a:t>n</a:t>
            </a:r>
            <a:r>
              <a:rPr lang="en-US" sz="2000" b="1" dirty="0"/>
              <a:t> </a:t>
            </a:r>
            <a:r>
              <a:rPr lang="el-GR" sz="2000" b="1" dirty="0"/>
              <a:t>είναι μικρό </a:t>
            </a:r>
            <a:r>
              <a:rPr lang="el-GR" sz="2000" dirty="0"/>
              <a:t>σε σχέση με την εσωτερική περιοχή, ώστε η </a:t>
            </a:r>
            <a:r>
              <a:rPr lang="el-GR" sz="2000" b="1" dirty="0"/>
              <a:t>περισσότερη απορρόφηση φωτός να συμβαίνει εντός της εσωτερική περιοχής. </a:t>
            </a:r>
            <a:r>
              <a:rPr lang="el-GR" sz="2000" dirty="0"/>
              <a:t>Αυτό </a:t>
            </a:r>
            <a:r>
              <a:rPr lang="el-GR" sz="2000" b="1" dirty="0"/>
              <a:t>αυξάνει την αποδοτικότητα και την </a:t>
            </a:r>
            <a:r>
              <a:rPr lang="el-GR" sz="2000" b="1" dirty="0" err="1"/>
              <a:t>αποκρισιμότητα</a:t>
            </a:r>
            <a:r>
              <a:rPr lang="el-GR" sz="2000" b="1" dirty="0"/>
              <a:t> της </a:t>
            </a:r>
            <a:r>
              <a:rPr lang="el-GR" sz="2000" b="1" dirty="0" err="1"/>
              <a:t>φωτοδιόδου</a:t>
            </a:r>
            <a:endParaRPr lang="el-GR" sz="2000" b="1" dirty="0"/>
          </a:p>
        </p:txBody>
      </p:sp>
      <p:sp>
        <p:nvSpPr>
          <p:cNvPr id="245766" name="Rectangle 9"/>
          <p:cNvSpPr>
            <a:spLocks noChangeArrowheads="1"/>
          </p:cNvSpPr>
          <p:nvPr/>
        </p:nvSpPr>
        <p:spPr bwMode="auto">
          <a:xfrm>
            <a:off x="4143375" y="4076700"/>
            <a:ext cx="574675" cy="71913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0"/>
              <a:t>p</a:t>
            </a:r>
            <a:br>
              <a:rPr lang="en-US" sz="2000" b="0" i="0"/>
            </a:br>
            <a:r>
              <a:rPr lang="en-US" sz="2000" b="0" i="0"/>
              <a:t>InP</a:t>
            </a:r>
            <a:endParaRPr lang="el-GR" sz="2000" b="0" i="0"/>
          </a:p>
        </p:txBody>
      </p:sp>
      <p:sp>
        <p:nvSpPr>
          <p:cNvPr id="245767" name="Rectangle 12"/>
          <p:cNvSpPr>
            <a:spLocks noChangeArrowheads="1"/>
          </p:cNvSpPr>
          <p:nvPr/>
        </p:nvSpPr>
        <p:spPr bwMode="auto">
          <a:xfrm>
            <a:off x="7526338" y="4078288"/>
            <a:ext cx="574675" cy="719137"/>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0"/>
              <a:t>n</a:t>
            </a:r>
            <a:br>
              <a:rPr lang="en-US" sz="2000" b="0" i="0"/>
            </a:br>
            <a:r>
              <a:rPr lang="en-US" sz="2000" b="0" i="0"/>
              <a:t>InP</a:t>
            </a:r>
            <a:endParaRPr lang="el-GR" sz="2000" b="0" i="0"/>
          </a:p>
        </p:txBody>
      </p:sp>
      <p:sp>
        <p:nvSpPr>
          <p:cNvPr id="245768" name="Rectangle 13"/>
          <p:cNvSpPr>
            <a:spLocks noChangeArrowheads="1"/>
          </p:cNvSpPr>
          <p:nvPr/>
        </p:nvSpPr>
        <p:spPr bwMode="auto">
          <a:xfrm>
            <a:off x="4718050" y="4078288"/>
            <a:ext cx="2808288" cy="719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0"/>
              <a:t>i</a:t>
            </a:r>
            <a:br>
              <a:rPr lang="en-US" sz="2000" b="0" i="0"/>
            </a:br>
            <a:r>
              <a:rPr lang="en-US" sz="2000" b="0" i="0"/>
              <a:t>InGaAs</a:t>
            </a:r>
            <a:endParaRPr lang="el-GR" sz="2000" b="0" i="0"/>
          </a:p>
        </p:txBody>
      </p:sp>
      <p:sp>
        <p:nvSpPr>
          <p:cNvPr id="245769" name="Rectangle 15"/>
          <p:cNvSpPr>
            <a:spLocks noChangeArrowheads="1"/>
          </p:cNvSpPr>
          <p:nvPr/>
        </p:nvSpPr>
        <p:spPr bwMode="auto">
          <a:xfrm>
            <a:off x="107950" y="3933825"/>
            <a:ext cx="3132138"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Μία φωτοδίοδος </a:t>
            </a:r>
            <a:r>
              <a:rPr lang="en-US" sz="2000" b="0" i="0" dirty="0"/>
              <a:t>PIN</a:t>
            </a:r>
            <a:r>
              <a:rPr lang="el-GR" sz="2000" b="0" i="0" dirty="0"/>
              <a:t> βασισμένη σε ετεροδομή. Οι περιοχές τύπου </a:t>
            </a:r>
            <a:r>
              <a:rPr lang="en-US" sz="2000" b="1" dirty="0"/>
              <a:t>p</a:t>
            </a:r>
            <a:r>
              <a:rPr lang="en-US" sz="2000" b="1" i="0" dirty="0"/>
              <a:t> </a:t>
            </a:r>
            <a:r>
              <a:rPr lang="el-GR" sz="2000" b="1" i="0" dirty="0"/>
              <a:t>και τύπου </a:t>
            </a:r>
            <a:r>
              <a:rPr lang="en-US" sz="2000" b="1" dirty="0"/>
              <a:t>n</a:t>
            </a:r>
            <a:r>
              <a:rPr lang="el-GR" sz="2000" b="1" i="0" dirty="0"/>
              <a:t> είναι από υλικό </a:t>
            </a:r>
            <a:r>
              <a:rPr lang="en-US" sz="2000" b="1" i="0" dirty="0" err="1"/>
              <a:t>InP</a:t>
            </a:r>
            <a:r>
              <a:rPr lang="en-US" sz="2000" b="1" i="0" dirty="0"/>
              <a:t> </a:t>
            </a:r>
            <a:r>
              <a:rPr lang="el-GR" sz="2000" b="1" i="0" dirty="0"/>
              <a:t>που είναι διαφανές στις μπάντες των 1310 </a:t>
            </a:r>
            <a:r>
              <a:rPr lang="en-US" sz="2000" b="1" dirty="0"/>
              <a:t>nm</a:t>
            </a:r>
            <a:r>
              <a:rPr lang="en-US" sz="2000" b="1" i="0" dirty="0"/>
              <a:t> </a:t>
            </a:r>
            <a:r>
              <a:rPr lang="el-GR" sz="2000" b="1" i="0" dirty="0"/>
              <a:t>και 1550 </a:t>
            </a:r>
            <a:r>
              <a:rPr lang="en-US" sz="2000" b="1" dirty="0"/>
              <a:t>nm</a:t>
            </a:r>
            <a:endParaRPr lang="el-GR" sz="2000" b="1" i="0" dirty="0"/>
          </a:p>
        </p:txBody>
      </p:sp>
      <p:sp>
        <p:nvSpPr>
          <p:cNvPr id="245770" name="Rectangle 16"/>
          <p:cNvSpPr>
            <a:spLocks noChangeArrowheads="1"/>
          </p:cNvSpPr>
          <p:nvPr/>
        </p:nvSpPr>
        <p:spPr bwMode="auto">
          <a:xfrm>
            <a:off x="3348038" y="4868863"/>
            <a:ext cx="56165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Η εσωτερική περιοχή είναι από </a:t>
            </a:r>
            <a:r>
              <a:rPr lang="el-GR" sz="2000" b="1" i="0" dirty="0"/>
              <a:t>υλικό </a:t>
            </a:r>
            <a:r>
              <a:rPr lang="en-US" sz="2000" b="1" i="0" dirty="0" err="1"/>
              <a:t>InGaAs</a:t>
            </a:r>
            <a:r>
              <a:rPr lang="el-GR" sz="2000" b="1" i="0" dirty="0"/>
              <a:t>, το οποίο απορροφά ισχυρά τα μήκη κύματος στις μπάντες των 1310 </a:t>
            </a:r>
            <a:r>
              <a:rPr lang="en-US" sz="2000" b="1" dirty="0"/>
              <a:t>nm</a:t>
            </a:r>
            <a:r>
              <a:rPr lang="en-US" sz="2000" b="1" i="0" dirty="0"/>
              <a:t> </a:t>
            </a:r>
            <a:r>
              <a:rPr lang="el-GR" sz="2000" b="1" i="0" dirty="0"/>
              <a:t>και 1550 </a:t>
            </a:r>
            <a:r>
              <a:rPr lang="en-US" sz="2000" b="1" dirty="0"/>
              <a:t>nm</a:t>
            </a:r>
            <a:endParaRPr lang="el-GR" sz="2000" b="1" dirty="0"/>
          </a:p>
        </p:txBody>
      </p:sp>
    </p:spTree>
    <p:extLst>
      <p:ext uri="{BB962C8B-B14F-4D97-AF65-F5344CB8AC3E}">
        <p14:creationId xmlns:p14="http://schemas.microsoft.com/office/powerpoint/2010/main" val="11569925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46789" name="Rectangle 3"/>
          <p:cNvSpPr>
            <a:spLocks noGrp="1" noChangeArrowheads="1"/>
          </p:cNvSpPr>
          <p:nvPr>
            <p:ph idx="1"/>
          </p:nvPr>
        </p:nvSpPr>
        <p:spPr>
          <a:xfrm>
            <a:off x="179388" y="908050"/>
            <a:ext cx="8785225" cy="649288"/>
          </a:xfrm>
        </p:spPr>
        <p:txBody>
          <a:bodyPr/>
          <a:lstStyle/>
          <a:p>
            <a:pPr eaLnBrk="1" hangingPunct="1">
              <a:lnSpc>
                <a:spcPct val="80000"/>
              </a:lnSpc>
            </a:pPr>
            <a:r>
              <a:rPr lang="el-GR" sz="2000" dirty="0"/>
              <a:t>Φωτοδίοδος </a:t>
            </a:r>
            <a:r>
              <a:rPr lang="en-US" sz="2000" i="1" dirty="0"/>
              <a:t>pin</a:t>
            </a:r>
            <a:r>
              <a:rPr lang="en-US" sz="2000" dirty="0"/>
              <a:t> </a:t>
            </a:r>
            <a:r>
              <a:rPr lang="el-GR" sz="2000" dirty="0"/>
              <a:t>με διευρυμένη περιοχή απογύμνωσης με ανάστροφη πόλωση και αντίστοιχο διάγραμμα ενεργειακών καταστάσεων</a:t>
            </a:r>
            <a:endParaRPr lang="en-US" sz="2000" dirty="0"/>
          </a:p>
        </p:txBody>
      </p:sp>
      <p:sp>
        <p:nvSpPr>
          <p:cNvPr id="246790" name="Rectangle 4"/>
          <p:cNvSpPr>
            <a:spLocks noChangeArrowheads="1"/>
          </p:cNvSpPr>
          <p:nvPr/>
        </p:nvSpPr>
        <p:spPr bwMode="auto">
          <a:xfrm>
            <a:off x="898525" y="1916113"/>
            <a:ext cx="1439863" cy="865187"/>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a:p>
        </p:txBody>
      </p:sp>
      <p:sp>
        <p:nvSpPr>
          <p:cNvPr id="246791" name="Rectangle 5"/>
          <p:cNvSpPr>
            <a:spLocks noChangeArrowheads="1"/>
          </p:cNvSpPr>
          <p:nvPr/>
        </p:nvSpPr>
        <p:spPr bwMode="auto">
          <a:xfrm>
            <a:off x="6875463" y="1916113"/>
            <a:ext cx="1439862" cy="865187"/>
          </a:xfrm>
          <a:prstGeom prst="rect">
            <a:avLst/>
          </a:prstGeom>
          <a:gradFill rotWithShape="1">
            <a:gsLst>
              <a:gs pos="0">
                <a:srgbClr val="FFFF00"/>
              </a:gs>
              <a:gs pos="50000">
                <a:srgbClr val="FFFFFF"/>
              </a:gs>
              <a:gs pos="100000">
                <a:srgbClr val="FFFF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a:p>
        </p:txBody>
      </p:sp>
      <p:sp>
        <p:nvSpPr>
          <p:cNvPr id="246792" name="Line 98"/>
          <p:cNvSpPr>
            <a:spLocks noChangeShapeType="1"/>
          </p:cNvSpPr>
          <p:nvPr/>
        </p:nvSpPr>
        <p:spPr bwMode="auto">
          <a:xfrm flipV="1">
            <a:off x="1762125" y="2924175"/>
            <a:ext cx="5688013"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793" name="Rectangle 99"/>
          <p:cNvSpPr>
            <a:spLocks noChangeArrowheads="1"/>
          </p:cNvSpPr>
          <p:nvPr/>
        </p:nvSpPr>
        <p:spPr bwMode="auto">
          <a:xfrm>
            <a:off x="2266950" y="2924175"/>
            <a:ext cx="46815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Διευρυμένη Περιοχή Απογύμνωσης</a:t>
            </a:r>
            <a:endParaRPr lang="el-GR" sz="2000" b="0"/>
          </a:p>
        </p:txBody>
      </p:sp>
      <p:sp>
        <p:nvSpPr>
          <p:cNvPr id="246794" name="Line 102"/>
          <p:cNvSpPr>
            <a:spLocks noChangeShapeType="1"/>
          </p:cNvSpPr>
          <p:nvPr/>
        </p:nvSpPr>
        <p:spPr bwMode="auto">
          <a:xfrm>
            <a:off x="827088" y="1773238"/>
            <a:ext cx="14398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795" name="Line 103"/>
          <p:cNvSpPr>
            <a:spLocks noChangeShapeType="1"/>
          </p:cNvSpPr>
          <p:nvPr/>
        </p:nvSpPr>
        <p:spPr bwMode="auto">
          <a:xfrm>
            <a:off x="6875463" y="1771650"/>
            <a:ext cx="14398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796" name="Rectangle 104"/>
          <p:cNvSpPr>
            <a:spLocks noChangeArrowheads="1"/>
          </p:cNvSpPr>
          <p:nvPr/>
        </p:nvSpPr>
        <p:spPr bwMode="auto">
          <a:xfrm>
            <a:off x="971550" y="1412875"/>
            <a:ext cx="11509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Τύπου </a:t>
            </a:r>
            <a:r>
              <a:rPr lang="en-US" sz="2000"/>
              <a:t>p</a:t>
            </a:r>
            <a:endParaRPr lang="el-GR" sz="2000"/>
          </a:p>
        </p:txBody>
      </p:sp>
      <p:sp>
        <p:nvSpPr>
          <p:cNvPr id="246797" name="Rectangle 105"/>
          <p:cNvSpPr>
            <a:spLocks noChangeArrowheads="1"/>
          </p:cNvSpPr>
          <p:nvPr/>
        </p:nvSpPr>
        <p:spPr bwMode="auto">
          <a:xfrm>
            <a:off x="7019925" y="1412875"/>
            <a:ext cx="11509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Τύπου </a:t>
            </a:r>
            <a:r>
              <a:rPr lang="en-US" sz="2000"/>
              <a:t>n</a:t>
            </a:r>
            <a:endParaRPr lang="el-GR" sz="2000"/>
          </a:p>
        </p:txBody>
      </p:sp>
      <p:sp>
        <p:nvSpPr>
          <p:cNvPr id="740603" name="Rectangle 251"/>
          <p:cNvSpPr>
            <a:spLocks noChangeArrowheads="1"/>
          </p:cNvSpPr>
          <p:nvPr/>
        </p:nvSpPr>
        <p:spPr bwMode="auto">
          <a:xfrm>
            <a:off x="2338388" y="1916113"/>
            <a:ext cx="4537075" cy="865187"/>
          </a:xfrm>
          <a:prstGeom prst="rect">
            <a:avLst/>
          </a:prstGeom>
          <a:gradFill rotWithShape="1">
            <a:gsLst>
              <a:gs pos="0">
                <a:srgbClr val="CCFFFF"/>
              </a:gs>
              <a:gs pos="50000">
                <a:schemeClr val="bg1"/>
              </a:gs>
              <a:gs pos="100000">
                <a:srgbClr val="CCFF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l-GR"/>
          </a:p>
        </p:txBody>
      </p:sp>
      <p:sp>
        <p:nvSpPr>
          <p:cNvPr id="246799" name="Line 254"/>
          <p:cNvSpPr>
            <a:spLocks noChangeShapeType="1"/>
          </p:cNvSpPr>
          <p:nvPr/>
        </p:nvSpPr>
        <p:spPr bwMode="auto">
          <a:xfrm>
            <a:off x="2266950" y="1773238"/>
            <a:ext cx="46815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00" name="Rectangle 255"/>
          <p:cNvSpPr>
            <a:spLocks noChangeArrowheads="1"/>
          </p:cNvSpPr>
          <p:nvPr/>
        </p:nvSpPr>
        <p:spPr bwMode="auto">
          <a:xfrm>
            <a:off x="3922713" y="1412875"/>
            <a:ext cx="13684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t>Intrinsic</a:t>
            </a:r>
            <a:endParaRPr lang="el-GR" sz="2000"/>
          </a:p>
        </p:txBody>
      </p:sp>
      <p:sp>
        <p:nvSpPr>
          <p:cNvPr id="246801" name="Line 258"/>
          <p:cNvSpPr>
            <a:spLocks noChangeShapeType="1"/>
          </p:cNvSpPr>
          <p:nvPr/>
        </p:nvSpPr>
        <p:spPr bwMode="auto">
          <a:xfrm>
            <a:off x="896938" y="4076700"/>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02" name="Line 259"/>
          <p:cNvSpPr>
            <a:spLocks noChangeShapeType="1"/>
          </p:cNvSpPr>
          <p:nvPr/>
        </p:nvSpPr>
        <p:spPr bwMode="auto">
          <a:xfrm>
            <a:off x="7450138" y="465296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03" name="Line 260"/>
          <p:cNvSpPr>
            <a:spLocks noChangeShapeType="1"/>
          </p:cNvSpPr>
          <p:nvPr/>
        </p:nvSpPr>
        <p:spPr bwMode="auto">
          <a:xfrm>
            <a:off x="896938" y="4581525"/>
            <a:ext cx="865187" cy="1588"/>
          </a:xfrm>
          <a:prstGeom prst="line">
            <a:avLst/>
          </a:prstGeom>
          <a:noFill/>
          <a:ln w="9525">
            <a:solidFill>
              <a:srgbClr val="FF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04" name="Line 261"/>
          <p:cNvSpPr>
            <a:spLocks noChangeShapeType="1"/>
          </p:cNvSpPr>
          <p:nvPr/>
        </p:nvSpPr>
        <p:spPr bwMode="auto">
          <a:xfrm>
            <a:off x="896938" y="4724400"/>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05" name="Line 262"/>
          <p:cNvSpPr>
            <a:spLocks noChangeShapeType="1"/>
          </p:cNvSpPr>
          <p:nvPr/>
        </p:nvSpPr>
        <p:spPr bwMode="auto">
          <a:xfrm flipV="1">
            <a:off x="7450138" y="5300663"/>
            <a:ext cx="8636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06" name="Rectangle 263"/>
          <p:cNvSpPr>
            <a:spLocks noChangeArrowheads="1"/>
          </p:cNvSpPr>
          <p:nvPr/>
        </p:nvSpPr>
        <p:spPr bwMode="auto">
          <a:xfrm>
            <a:off x="107950" y="5013325"/>
            <a:ext cx="1081088"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b="0" i="0">
                <a:solidFill>
                  <a:srgbClr val="FF0000"/>
                </a:solidFill>
              </a:rPr>
              <a:t>Στάθμη </a:t>
            </a:r>
            <a:r>
              <a:rPr lang="en-US" sz="1800" b="0" i="0">
                <a:solidFill>
                  <a:srgbClr val="FF0000"/>
                </a:solidFill>
              </a:rPr>
              <a:t>Fermi</a:t>
            </a:r>
            <a:r>
              <a:rPr lang="el-GR" sz="1800" b="0" i="0">
                <a:solidFill>
                  <a:srgbClr val="FF0000"/>
                </a:solidFill>
              </a:rPr>
              <a:t> του τμήματος </a:t>
            </a:r>
            <a:r>
              <a:rPr lang="en-US" sz="1800" b="0">
                <a:solidFill>
                  <a:srgbClr val="FF0000"/>
                </a:solidFill>
              </a:rPr>
              <a:t>p</a:t>
            </a:r>
            <a:endParaRPr lang="el-GR" sz="1800" b="0">
              <a:solidFill>
                <a:srgbClr val="FF0000"/>
              </a:solidFill>
            </a:endParaRPr>
          </a:p>
        </p:txBody>
      </p:sp>
      <p:sp>
        <p:nvSpPr>
          <p:cNvPr id="246807" name="Line 264"/>
          <p:cNvSpPr>
            <a:spLocks noChangeShapeType="1"/>
          </p:cNvSpPr>
          <p:nvPr/>
        </p:nvSpPr>
        <p:spPr bwMode="auto">
          <a:xfrm>
            <a:off x="968375" y="39322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08" name="Line 265"/>
          <p:cNvSpPr>
            <a:spLocks noChangeShapeType="1"/>
          </p:cNvSpPr>
          <p:nvPr/>
        </p:nvSpPr>
        <p:spPr bwMode="auto">
          <a:xfrm>
            <a:off x="1257300" y="39322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09" name="Line 266"/>
          <p:cNvSpPr>
            <a:spLocks noChangeShapeType="1"/>
          </p:cNvSpPr>
          <p:nvPr/>
        </p:nvSpPr>
        <p:spPr bwMode="auto">
          <a:xfrm>
            <a:off x="1543050" y="39322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10" name="Oval 267"/>
          <p:cNvSpPr>
            <a:spLocks noChangeArrowheads="1"/>
          </p:cNvSpPr>
          <p:nvPr/>
        </p:nvSpPr>
        <p:spPr bwMode="auto">
          <a:xfrm>
            <a:off x="1544638" y="49403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11" name="Oval 268"/>
          <p:cNvSpPr>
            <a:spLocks noChangeArrowheads="1"/>
          </p:cNvSpPr>
          <p:nvPr/>
        </p:nvSpPr>
        <p:spPr bwMode="auto">
          <a:xfrm>
            <a:off x="1400175" y="49403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12" name="Oval 269"/>
          <p:cNvSpPr>
            <a:spLocks noChangeArrowheads="1"/>
          </p:cNvSpPr>
          <p:nvPr/>
        </p:nvSpPr>
        <p:spPr bwMode="auto">
          <a:xfrm>
            <a:off x="1257300" y="49403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13" name="Oval 270"/>
          <p:cNvSpPr>
            <a:spLocks noChangeArrowheads="1"/>
          </p:cNvSpPr>
          <p:nvPr/>
        </p:nvSpPr>
        <p:spPr bwMode="auto">
          <a:xfrm>
            <a:off x="1112838" y="49403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14" name="Oval 271"/>
          <p:cNvSpPr>
            <a:spLocks noChangeArrowheads="1"/>
          </p:cNvSpPr>
          <p:nvPr/>
        </p:nvSpPr>
        <p:spPr bwMode="auto">
          <a:xfrm>
            <a:off x="968375" y="49403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15" name="Oval 272"/>
          <p:cNvSpPr>
            <a:spLocks noChangeArrowheads="1"/>
          </p:cNvSpPr>
          <p:nvPr/>
        </p:nvSpPr>
        <p:spPr bwMode="auto">
          <a:xfrm>
            <a:off x="1544638" y="47958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16" name="Oval 273"/>
          <p:cNvSpPr>
            <a:spLocks noChangeArrowheads="1"/>
          </p:cNvSpPr>
          <p:nvPr/>
        </p:nvSpPr>
        <p:spPr bwMode="auto">
          <a:xfrm>
            <a:off x="1400175" y="4795838"/>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17" name="Oval 274"/>
          <p:cNvSpPr>
            <a:spLocks noChangeArrowheads="1"/>
          </p:cNvSpPr>
          <p:nvPr/>
        </p:nvSpPr>
        <p:spPr bwMode="auto">
          <a:xfrm>
            <a:off x="1257300" y="4795838"/>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18" name="Oval 275"/>
          <p:cNvSpPr>
            <a:spLocks noChangeArrowheads="1"/>
          </p:cNvSpPr>
          <p:nvPr/>
        </p:nvSpPr>
        <p:spPr bwMode="auto">
          <a:xfrm>
            <a:off x="1112838" y="47958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19" name="Oval 276"/>
          <p:cNvSpPr>
            <a:spLocks noChangeArrowheads="1"/>
          </p:cNvSpPr>
          <p:nvPr/>
        </p:nvSpPr>
        <p:spPr bwMode="auto">
          <a:xfrm>
            <a:off x="968375" y="4795838"/>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20" name="Oval 277"/>
          <p:cNvSpPr>
            <a:spLocks noChangeArrowheads="1"/>
          </p:cNvSpPr>
          <p:nvPr/>
        </p:nvSpPr>
        <p:spPr bwMode="auto">
          <a:xfrm>
            <a:off x="8097838" y="53721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21" name="Oval 278"/>
          <p:cNvSpPr>
            <a:spLocks noChangeArrowheads="1"/>
          </p:cNvSpPr>
          <p:nvPr/>
        </p:nvSpPr>
        <p:spPr bwMode="auto">
          <a:xfrm>
            <a:off x="7810500" y="5372100"/>
            <a:ext cx="144463"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22" name="Oval 279"/>
          <p:cNvSpPr>
            <a:spLocks noChangeArrowheads="1"/>
          </p:cNvSpPr>
          <p:nvPr/>
        </p:nvSpPr>
        <p:spPr bwMode="auto">
          <a:xfrm>
            <a:off x="7523163" y="5372100"/>
            <a:ext cx="144462" cy="1444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823" name="Line 280"/>
          <p:cNvSpPr>
            <a:spLocks noChangeShapeType="1"/>
          </p:cNvSpPr>
          <p:nvPr/>
        </p:nvSpPr>
        <p:spPr bwMode="auto">
          <a:xfrm>
            <a:off x="7519988" y="4364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24" name="Line 281"/>
          <p:cNvSpPr>
            <a:spLocks noChangeShapeType="1"/>
          </p:cNvSpPr>
          <p:nvPr/>
        </p:nvSpPr>
        <p:spPr bwMode="auto">
          <a:xfrm>
            <a:off x="7664450" y="4364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25" name="Line 282"/>
          <p:cNvSpPr>
            <a:spLocks noChangeShapeType="1"/>
          </p:cNvSpPr>
          <p:nvPr/>
        </p:nvSpPr>
        <p:spPr bwMode="auto">
          <a:xfrm>
            <a:off x="7808913" y="4364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26" name="Line 283"/>
          <p:cNvSpPr>
            <a:spLocks noChangeShapeType="1"/>
          </p:cNvSpPr>
          <p:nvPr/>
        </p:nvSpPr>
        <p:spPr bwMode="auto">
          <a:xfrm>
            <a:off x="7953375" y="4364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27" name="Line 284"/>
          <p:cNvSpPr>
            <a:spLocks noChangeShapeType="1"/>
          </p:cNvSpPr>
          <p:nvPr/>
        </p:nvSpPr>
        <p:spPr bwMode="auto">
          <a:xfrm>
            <a:off x="8096250" y="4364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28" name="Line 285"/>
          <p:cNvSpPr>
            <a:spLocks noChangeShapeType="1"/>
          </p:cNvSpPr>
          <p:nvPr/>
        </p:nvSpPr>
        <p:spPr bwMode="auto">
          <a:xfrm>
            <a:off x="8240713" y="4364038"/>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29" name="Line 286"/>
          <p:cNvSpPr>
            <a:spLocks noChangeShapeType="1"/>
          </p:cNvSpPr>
          <p:nvPr/>
        </p:nvSpPr>
        <p:spPr bwMode="auto">
          <a:xfrm>
            <a:off x="7521575" y="45085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30" name="Line 287"/>
          <p:cNvSpPr>
            <a:spLocks noChangeShapeType="1"/>
          </p:cNvSpPr>
          <p:nvPr/>
        </p:nvSpPr>
        <p:spPr bwMode="auto">
          <a:xfrm>
            <a:off x="7666038" y="45085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31" name="Line 288"/>
          <p:cNvSpPr>
            <a:spLocks noChangeShapeType="1"/>
          </p:cNvSpPr>
          <p:nvPr/>
        </p:nvSpPr>
        <p:spPr bwMode="auto">
          <a:xfrm>
            <a:off x="7810500" y="45085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32" name="Line 289"/>
          <p:cNvSpPr>
            <a:spLocks noChangeShapeType="1"/>
          </p:cNvSpPr>
          <p:nvPr/>
        </p:nvSpPr>
        <p:spPr bwMode="auto">
          <a:xfrm>
            <a:off x="7954963" y="45085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33" name="Line 290"/>
          <p:cNvSpPr>
            <a:spLocks noChangeShapeType="1"/>
          </p:cNvSpPr>
          <p:nvPr/>
        </p:nvSpPr>
        <p:spPr bwMode="auto">
          <a:xfrm>
            <a:off x="8097838" y="45085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34" name="Line 291"/>
          <p:cNvSpPr>
            <a:spLocks noChangeShapeType="1"/>
          </p:cNvSpPr>
          <p:nvPr/>
        </p:nvSpPr>
        <p:spPr bwMode="auto">
          <a:xfrm>
            <a:off x="8242300" y="4508500"/>
            <a:ext cx="730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46835" name="AutoShape 292"/>
          <p:cNvCxnSpPr>
            <a:cxnSpLocks noChangeShapeType="1"/>
            <a:stCxn id="246806" idx="0"/>
            <a:endCxn id="246803" idx="0"/>
          </p:cNvCxnSpPr>
          <p:nvPr/>
        </p:nvCxnSpPr>
        <p:spPr bwMode="auto">
          <a:xfrm flipV="1">
            <a:off x="649288" y="4581525"/>
            <a:ext cx="247650" cy="431800"/>
          </a:xfrm>
          <a:prstGeom prst="straightConnector1">
            <a:avLst/>
          </a:prstGeom>
          <a:noFill/>
          <a:ln w="254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36" name="Line 294"/>
          <p:cNvSpPr>
            <a:spLocks noChangeShapeType="1"/>
          </p:cNvSpPr>
          <p:nvPr/>
        </p:nvSpPr>
        <p:spPr bwMode="auto">
          <a:xfrm>
            <a:off x="7450138" y="4795838"/>
            <a:ext cx="865187" cy="1587"/>
          </a:xfrm>
          <a:prstGeom prst="line">
            <a:avLst/>
          </a:prstGeom>
          <a:noFill/>
          <a:ln w="9525">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37" name="Line 295"/>
          <p:cNvSpPr>
            <a:spLocks noChangeShapeType="1"/>
          </p:cNvSpPr>
          <p:nvPr/>
        </p:nvSpPr>
        <p:spPr bwMode="auto">
          <a:xfrm flipH="1">
            <a:off x="1762125" y="1916113"/>
            <a:ext cx="0" cy="36734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38" name="Line 296"/>
          <p:cNvSpPr>
            <a:spLocks noChangeShapeType="1"/>
          </p:cNvSpPr>
          <p:nvPr/>
        </p:nvSpPr>
        <p:spPr bwMode="auto">
          <a:xfrm flipH="1">
            <a:off x="4605338" y="3716338"/>
            <a:ext cx="1587" cy="1871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39" name="Line 297"/>
          <p:cNvSpPr>
            <a:spLocks noChangeShapeType="1"/>
          </p:cNvSpPr>
          <p:nvPr/>
        </p:nvSpPr>
        <p:spPr bwMode="auto">
          <a:xfrm>
            <a:off x="7450138" y="1916113"/>
            <a:ext cx="0" cy="36734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46840" name="AutoShape 298"/>
          <p:cNvCxnSpPr>
            <a:cxnSpLocks noChangeShapeType="1"/>
            <a:stCxn id="246836" idx="0"/>
            <a:endCxn id="246803" idx="1"/>
          </p:cNvCxnSpPr>
          <p:nvPr/>
        </p:nvCxnSpPr>
        <p:spPr bwMode="auto">
          <a:xfrm flipH="1" flipV="1">
            <a:off x="1762125" y="4583113"/>
            <a:ext cx="5688013" cy="212725"/>
          </a:xfrm>
          <a:prstGeom prst="straightConnector1">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841" name="AutoShape 299"/>
          <p:cNvCxnSpPr>
            <a:cxnSpLocks noChangeShapeType="1"/>
            <a:stCxn id="246801" idx="1"/>
            <a:endCxn id="246802" idx="0"/>
          </p:cNvCxnSpPr>
          <p:nvPr/>
        </p:nvCxnSpPr>
        <p:spPr bwMode="auto">
          <a:xfrm>
            <a:off x="1762125" y="4076700"/>
            <a:ext cx="5688013" cy="5762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842" name="AutoShape 300"/>
          <p:cNvCxnSpPr>
            <a:cxnSpLocks noChangeShapeType="1"/>
            <a:stCxn id="246804" idx="1"/>
            <a:endCxn id="246805" idx="0"/>
          </p:cNvCxnSpPr>
          <p:nvPr/>
        </p:nvCxnSpPr>
        <p:spPr bwMode="auto">
          <a:xfrm>
            <a:off x="1762125" y="4724400"/>
            <a:ext cx="5688013" cy="5794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43" name="Rectangle 301"/>
          <p:cNvSpPr>
            <a:spLocks noChangeArrowheads="1"/>
          </p:cNvSpPr>
          <p:nvPr/>
        </p:nvSpPr>
        <p:spPr bwMode="auto">
          <a:xfrm>
            <a:off x="7956550" y="3359150"/>
            <a:ext cx="1079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b="0" i="0">
                <a:solidFill>
                  <a:srgbClr val="FF0000"/>
                </a:solidFill>
              </a:rPr>
              <a:t>Στάθμη </a:t>
            </a:r>
            <a:r>
              <a:rPr lang="en-US" sz="1800" b="0" i="0">
                <a:solidFill>
                  <a:srgbClr val="FF0000"/>
                </a:solidFill>
              </a:rPr>
              <a:t>Fermi</a:t>
            </a:r>
            <a:r>
              <a:rPr lang="el-GR" sz="1800" b="0" i="0">
                <a:solidFill>
                  <a:srgbClr val="FF0000"/>
                </a:solidFill>
              </a:rPr>
              <a:t> του τμήματος </a:t>
            </a:r>
            <a:r>
              <a:rPr lang="en-US" sz="1800" b="0">
                <a:solidFill>
                  <a:srgbClr val="FF0000"/>
                </a:solidFill>
              </a:rPr>
              <a:t>n</a:t>
            </a:r>
            <a:endParaRPr lang="el-GR" sz="1800" b="0">
              <a:solidFill>
                <a:srgbClr val="FF0000"/>
              </a:solidFill>
            </a:endParaRPr>
          </a:p>
        </p:txBody>
      </p:sp>
      <p:cxnSp>
        <p:nvCxnSpPr>
          <p:cNvPr id="246844" name="AutoShape 302"/>
          <p:cNvCxnSpPr>
            <a:cxnSpLocks noChangeShapeType="1"/>
            <a:stCxn id="246843" idx="2"/>
            <a:endCxn id="246836" idx="1"/>
          </p:cNvCxnSpPr>
          <p:nvPr/>
        </p:nvCxnSpPr>
        <p:spPr bwMode="auto">
          <a:xfrm flipH="1">
            <a:off x="8315325" y="4365625"/>
            <a:ext cx="180975" cy="431800"/>
          </a:xfrm>
          <a:prstGeom prst="straightConnector1">
            <a:avLst/>
          </a:prstGeom>
          <a:noFill/>
          <a:ln w="254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0655" name="Group 303"/>
          <p:cNvGrpSpPr>
            <a:grpSpLocks/>
          </p:cNvGrpSpPr>
          <p:nvPr/>
        </p:nvGrpSpPr>
        <p:grpSpPr bwMode="auto">
          <a:xfrm>
            <a:off x="2052638" y="4219575"/>
            <a:ext cx="647700" cy="215900"/>
            <a:chOff x="2699" y="3113"/>
            <a:chExt cx="725" cy="181"/>
          </a:xfrm>
        </p:grpSpPr>
        <p:grpSp>
          <p:nvGrpSpPr>
            <p:cNvPr id="246930" name="Group 304"/>
            <p:cNvGrpSpPr>
              <a:grpSpLocks/>
            </p:cNvGrpSpPr>
            <p:nvPr/>
          </p:nvGrpSpPr>
          <p:grpSpPr bwMode="auto">
            <a:xfrm>
              <a:off x="2789" y="3113"/>
              <a:ext cx="635" cy="181"/>
              <a:chOff x="3424" y="2840"/>
              <a:chExt cx="2268" cy="726"/>
            </a:xfrm>
          </p:grpSpPr>
          <p:sp>
            <p:nvSpPr>
              <p:cNvPr id="246932" name="Freeform 305"/>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33" name="Freeform 306"/>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34" name="Freeform 307"/>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35" name="Freeform 308"/>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36" name="Line 309"/>
              <p:cNvSpPr>
                <a:spLocks noChangeShapeType="1"/>
              </p:cNvSpPr>
              <p:nvPr/>
            </p:nvSpPr>
            <p:spPr bwMode="auto">
              <a:xfrm>
                <a:off x="5239" y="3203"/>
                <a:ext cx="45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6931" name="Line 310"/>
            <p:cNvSpPr>
              <a:spLocks noChangeShapeType="1"/>
            </p:cNvSpPr>
            <p:nvPr/>
          </p:nvSpPr>
          <p:spPr bwMode="auto">
            <a:xfrm>
              <a:off x="2699" y="3203"/>
              <a:ext cx="90" cy="0"/>
            </a:xfrm>
            <a:prstGeom prst="line">
              <a:avLst/>
            </a:prstGeom>
            <a:noFill/>
            <a:ln w="9525">
              <a:solidFill>
                <a:srgbClr val="0000FF"/>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0663" name="Oval 311"/>
          <p:cNvSpPr>
            <a:spLocks noChangeArrowheads="1"/>
          </p:cNvSpPr>
          <p:nvPr/>
        </p:nvSpPr>
        <p:spPr bwMode="auto">
          <a:xfrm>
            <a:off x="2700338" y="50117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0664" name="Line 312"/>
          <p:cNvSpPr>
            <a:spLocks noChangeShapeType="1"/>
          </p:cNvSpPr>
          <p:nvPr/>
        </p:nvSpPr>
        <p:spPr bwMode="auto">
          <a:xfrm flipH="1" flipV="1">
            <a:off x="2555875" y="4992688"/>
            <a:ext cx="1444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0665" name="Line 313"/>
          <p:cNvSpPr>
            <a:spLocks noChangeShapeType="1"/>
          </p:cNvSpPr>
          <p:nvPr/>
        </p:nvSpPr>
        <p:spPr bwMode="auto">
          <a:xfrm>
            <a:off x="2843213" y="4003675"/>
            <a:ext cx="1444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40666" name="Group 314"/>
          <p:cNvGrpSpPr>
            <a:grpSpLocks/>
          </p:cNvGrpSpPr>
          <p:nvPr/>
        </p:nvGrpSpPr>
        <p:grpSpPr bwMode="auto">
          <a:xfrm>
            <a:off x="2698750" y="3930650"/>
            <a:ext cx="144463" cy="144463"/>
            <a:chOff x="5420" y="3215"/>
            <a:chExt cx="91" cy="91"/>
          </a:xfrm>
        </p:grpSpPr>
        <p:sp>
          <p:nvSpPr>
            <p:cNvPr id="246928" name="Oval 315"/>
            <p:cNvSpPr>
              <a:spLocks noChangeArrowheads="1"/>
            </p:cNvSpPr>
            <p:nvPr/>
          </p:nvSpPr>
          <p:spPr bwMode="auto">
            <a:xfrm>
              <a:off x="5420" y="3215"/>
              <a:ext cx="91" cy="91"/>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929" name="Line 31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0669" name="Rectangle 317"/>
          <p:cNvSpPr>
            <a:spLocks noChangeArrowheads="1"/>
          </p:cNvSpPr>
          <p:nvPr/>
        </p:nvSpPr>
        <p:spPr bwMode="auto">
          <a:xfrm>
            <a:off x="1692275" y="4002088"/>
            <a:ext cx="4302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a:solidFill>
                  <a:srgbClr val="0000FF"/>
                </a:solidFill>
              </a:rPr>
              <a:t>hf</a:t>
            </a:r>
            <a:endParaRPr lang="el-GR" sz="1800">
              <a:solidFill>
                <a:srgbClr val="0000FF"/>
              </a:solidFill>
            </a:endParaRPr>
          </a:p>
        </p:txBody>
      </p:sp>
      <p:sp>
        <p:nvSpPr>
          <p:cNvPr id="740670" name="Oval 318"/>
          <p:cNvSpPr>
            <a:spLocks noChangeArrowheads="1"/>
          </p:cNvSpPr>
          <p:nvPr/>
        </p:nvSpPr>
        <p:spPr bwMode="auto">
          <a:xfrm>
            <a:off x="3781425" y="5084763"/>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0671" name="Line 319"/>
          <p:cNvSpPr>
            <a:spLocks noChangeShapeType="1"/>
          </p:cNvSpPr>
          <p:nvPr/>
        </p:nvSpPr>
        <p:spPr bwMode="auto">
          <a:xfrm flipH="1" flipV="1">
            <a:off x="3636963" y="5064125"/>
            <a:ext cx="1444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0672" name="Line 320"/>
          <p:cNvSpPr>
            <a:spLocks noChangeShapeType="1"/>
          </p:cNvSpPr>
          <p:nvPr/>
        </p:nvSpPr>
        <p:spPr bwMode="auto">
          <a:xfrm>
            <a:off x="3924300" y="4095750"/>
            <a:ext cx="1444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40673" name="Group 321"/>
          <p:cNvGrpSpPr>
            <a:grpSpLocks/>
          </p:cNvGrpSpPr>
          <p:nvPr/>
        </p:nvGrpSpPr>
        <p:grpSpPr bwMode="auto">
          <a:xfrm>
            <a:off x="3779838" y="4003675"/>
            <a:ext cx="144462" cy="144463"/>
            <a:chOff x="5420" y="3215"/>
            <a:chExt cx="91" cy="91"/>
          </a:xfrm>
        </p:grpSpPr>
        <p:sp>
          <p:nvSpPr>
            <p:cNvPr id="246926" name="Oval 322"/>
            <p:cNvSpPr>
              <a:spLocks noChangeArrowheads="1"/>
            </p:cNvSpPr>
            <p:nvPr/>
          </p:nvSpPr>
          <p:spPr bwMode="auto">
            <a:xfrm>
              <a:off x="5420" y="3215"/>
              <a:ext cx="91" cy="91"/>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927" name="Line 32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740676" name="Group 324"/>
          <p:cNvGrpSpPr>
            <a:grpSpLocks/>
          </p:cNvGrpSpPr>
          <p:nvPr/>
        </p:nvGrpSpPr>
        <p:grpSpPr bwMode="auto">
          <a:xfrm>
            <a:off x="3132138" y="4435475"/>
            <a:ext cx="647700" cy="215900"/>
            <a:chOff x="2699" y="3113"/>
            <a:chExt cx="725" cy="181"/>
          </a:xfrm>
        </p:grpSpPr>
        <p:grpSp>
          <p:nvGrpSpPr>
            <p:cNvPr id="246919" name="Group 325"/>
            <p:cNvGrpSpPr>
              <a:grpSpLocks/>
            </p:cNvGrpSpPr>
            <p:nvPr/>
          </p:nvGrpSpPr>
          <p:grpSpPr bwMode="auto">
            <a:xfrm>
              <a:off x="2789" y="3113"/>
              <a:ext cx="635" cy="181"/>
              <a:chOff x="3424" y="2840"/>
              <a:chExt cx="2268" cy="726"/>
            </a:xfrm>
          </p:grpSpPr>
          <p:sp>
            <p:nvSpPr>
              <p:cNvPr id="246921" name="Freeform 326"/>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22" name="Freeform 327"/>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23" name="Freeform 328"/>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24" name="Freeform 329"/>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25" name="Line 330"/>
              <p:cNvSpPr>
                <a:spLocks noChangeShapeType="1"/>
              </p:cNvSpPr>
              <p:nvPr/>
            </p:nvSpPr>
            <p:spPr bwMode="auto">
              <a:xfrm>
                <a:off x="5239" y="3203"/>
                <a:ext cx="45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6920" name="Line 331"/>
            <p:cNvSpPr>
              <a:spLocks noChangeShapeType="1"/>
            </p:cNvSpPr>
            <p:nvPr/>
          </p:nvSpPr>
          <p:spPr bwMode="auto">
            <a:xfrm>
              <a:off x="2699" y="3203"/>
              <a:ext cx="90" cy="0"/>
            </a:xfrm>
            <a:prstGeom prst="line">
              <a:avLst/>
            </a:prstGeom>
            <a:noFill/>
            <a:ln w="9525">
              <a:solidFill>
                <a:srgbClr val="0000FF"/>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0684" name="Rectangle 332"/>
          <p:cNvSpPr>
            <a:spLocks noChangeArrowheads="1"/>
          </p:cNvSpPr>
          <p:nvPr/>
        </p:nvSpPr>
        <p:spPr bwMode="auto">
          <a:xfrm>
            <a:off x="2771775" y="4219575"/>
            <a:ext cx="43021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a:solidFill>
                  <a:srgbClr val="0000FF"/>
                </a:solidFill>
              </a:rPr>
              <a:t>hf</a:t>
            </a:r>
            <a:endParaRPr lang="el-GR" sz="1800">
              <a:solidFill>
                <a:srgbClr val="0000FF"/>
              </a:solidFill>
            </a:endParaRPr>
          </a:p>
        </p:txBody>
      </p:sp>
      <p:cxnSp>
        <p:nvCxnSpPr>
          <p:cNvPr id="740685" name="AutoShape 333"/>
          <p:cNvCxnSpPr>
            <a:cxnSpLocks noChangeShapeType="1"/>
            <a:stCxn id="740663" idx="0"/>
            <a:endCxn id="246928" idx="4"/>
          </p:cNvCxnSpPr>
          <p:nvPr/>
        </p:nvCxnSpPr>
        <p:spPr bwMode="auto">
          <a:xfrm flipH="1" flipV="1">
            <a:off x="2771775" y="4075113"/>
            <a:ext cx="1588" cy="936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0686" name="AutoShape 334"/>
          <p:cNvCxnSpPr>
            <a:cxnSpLocks noChangeShapeType="1"/>
            <a:stCxn id="740670" idx="0"/>
            <a:endCxn id="246926" idx="4"/>
          </p:cNvCxnSpPr>
          <p:nvPr/>
        </p:nvCxnSpPr>
        <p:spPr bwMode="auto">
          <a:xfrm flipH="1" flipV="1">
            <a:off x="3852863" y="4148138"/>
            <a:ext cx="1587" cy="936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0691" name="Oval 339"/>
          <p:cNvSpPr>
            <a:spLocks noChangeArrowheads="1"/>
          </p:cNvSpPr>
          <p:nvPr/>
        </p:nvSpPr>
        <p:spPr bwMode="auto">
          <a:xfrm>
            <a:off x="4932363" y="5227638"/>
            <a:ext cx="144462"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0692" name="Line 340"/>
          <p:cNvSpPr>
            <a:spLocks noChangeShapeType="1"/>
          </p:cNvSpPr>
          <p:nvPr/>
        </p:nvSpPr>
        <p:spPr bwMode="auto">
          <a:xfrm flipH="1" flipV="1">
            <a:off x="4787900" y="5207000"/>
            <a:ext cx="1444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0693" name="Line 341"/>
          <p:cNvSpPr>
            <a:spLocks noChangeShapeType="1"/>
          </p:cNvSpPr>
          <p:nvPr/>
        </p:nvSpPr>
        <p:spPr bwMode="auto">
          <a:xfrm>
            <a:off x="5075238" y="4238625"/>
            <a:ext cx="1444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40694" name="Group 342"/>
          <p:cNvGrpSpPr>
            <a:grpSpLocks/>
          </p:cNvGrpSpPr>
          <p:nvPr/>
        </p:nvGrpSpPr>
        <p:grpSpPr bwMode="auto">
          <a:xfrm>
            <a:off x="4930775" y="4146550"/>
            <a:ext cx="144463" cy="144463"/>
            <a:chOff x="5420" y="3215"/>
            <a:chExt cx="91" cy="91"/>
          </a:xfrm>
        </p:grpSpPr>
        <p:sp>
          <p:nvSpPr>
            <p:cNvPr id="246917" name="Oval 343"/>
            <p:cNvSpPr>
              <a:spLocks noChangeArrowheads="1"/>
            </p:cNvSpPr>
            <p:nvPr/>
          </p:nvSpPr>
          <p:spPr bwMode="auto">
            <a:xfrm>
              <a:off x="5420" y="3215"/>
              <a:ext cx="91" cy="91"/>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918" name="Line 344"/>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740697" name="Group 345"/>
          <p:cNvGrpSpPr>
            <a:grpSpLocks/>
          </p:cNvGrpSpPr>
          <p:nvPr/>
        </p:nvGrpSpPr>
        <p:grpSpPr bwMode="auto">
          <a:xfrm>
            <a:off x="4283075" y="4508500"/>
            <a:ext cx="647700" cy="215900"/>
            <a:chOff x="2699" y="3113"/>
            <a:chExt cx="725" cy="181"/>
          </a:xfrm>
        </p:grpSpPr>
        <p:grpSp>
          <p:nvGrpSpPr>
            <p:cNvPr id="246910" name="Group 346"/>
            <p:cNvGrpSpPr>
              <a:grpSpLocks/>
            </p:cNvGrpSpPr>
            <p:nvPr/>
          </p:nvGrpSpPr>
          <p:grpSpPr bwMode="auto">
            <a:xfrm>
              <a:off x="2789" y="3113"/>
              <a:ext cx="635" cy="181"/>
              <a:chOff x="3424" y="2840"/>
              <a:chExt cx="2268" cy="726"/>
            </a:xfrm>
          </p:grpSpPr>
          <p:sp>
            <p:nvSpPr>
              <p:cNvPr id="246912" name="Freeform 347"/>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13" name="Freeform 348"/>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14" name="Freeform 349"/>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15" name="Freeform 350"/>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16" name="Line 351"/>
              <p:cNvSpPr>
                <a:spLocks noChangeShapeType="1"/>
              </p:cNvSpPr>
              <p:nvPr/>
            </p:nvSpPr>
            <p:spPr bwMode="auto">
              <a:xfrm>
                <a:off x="5239" y="3203"/>
                <a:ext cx="45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6911" name="Line 352"/>
            <p:cNvSpPr>
              <a:spLocks noChangeShapeType="1"/>
            </p:cNvSpPr>
            <p:nvPr/>
          </p:nvSpPr>
          <p:spPr bwMode="auto">
            <a:xfrm>
              <a:off x="2699" y="3203"/>
              <a:ext cx="90" cy="0"/>
            </a:xfrm>
            <a:prstGeom prst="line">
              <a:avLst/>
            </a:prstGeom>
            <a:noFill/>
            <a:ln w="9525">
              <a:solidFill>
                <a:srgbClr val="0000FF"/>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0705" name="Rectangle 353"/>
          <p:cNvSpPr>
            <a:spLocks noChangeArrowheads="1"/>
          </p:cNvSpPr>
          <p:nvPr/>
        </p:nvSpPr>
        <p:spPr bwMode="auto">
          <a:xfrm>
            <a:off x="3922713" y="4292600"/>
            <a:ext cx="43021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a:solidFill>
                  <a:srgbClr val="0000FF"/>
                </a:solidFill>
              </a:rPr>
              <a:t>hf</a:t>
            </a:r>
            <a:endParaRPr lang="el-GR" sz="1800">
              <a:solidFill>
                <a:srgbClr val="0000FF"/>
              </a:solidFill>
            </a:endParaRPr>
          </a:p>
        </p:txBody>
      </p:sp>
      <p:cxnSp>
        <p:nvCxnSpPr>
          <p:cNvPr id="740706" name="AutoShape 354"/>
          <p:cNvCxnSpPr>
            <a:cxnSpLocks noChangeShapeType="1"/>
            <a:stCxn id="740691" idx="0"/>
            <a:endCxn id="246917" idx="4"/>
          </p:cNvCxnSpPr>
          <p:nvPr/>
        </p:nvCxnSpPr>
        <p:spPr bwMode="auto">
          <a:xfrm flipH="1" flipV="1">
            <a:off x="5003800" y="4291013"/>
            <a:ext cx="1588" cy="936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0707" name="Oval 355"/>
          <p:cNvSpPr>
            <a:spLocks noChangeArrowheads="1"/>
          </p:cNvSpPr>
          <p:nvPr/>
        </p:nvSpPr>
        <p:spPr bwMode="auto">
          <a:xfrm>
            <a:off x="6013450" y="5300663"/>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0708" name="Line 356"/>
          <p:cNvSpPr>
            <a:spLocks noChangeShapeType="1"/>
          </p:cNvSpPr>
          <p:nvPr/>
        </p:nvSpPr>
        <p:spPr bwMode="auto">
          <a:xfrm flipH="1" flipV="1">
            <a:off x="5868988" y="5280025"/>
            <a:ext cx="1444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0709" name="Line 357"/>
          <p:cNvSpPr>
            <a:spLocks noChangeShapeType="1"/>
          </p:cNvSpPr>
          <p:nvPr/>
        </p:nvSpPr>
        <p:spPr bwMode="auto">
          <a:xfrm>
            <a:off x="6156325" y="4311650"/>
            <a:ext cx="1444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40710" name="Group 358"/>
          <p:cNvGrpSpPr>
            <a:grpSpLocks/>
          </p:cNvGrpSpPr>
          <p:nvPr/>
        </p:nvGrpSpPr>
        <p:grpSpPr bwMode="auto">
          <a:xfrm>
            <a:off x="6011863" y="4219575"/>
            <a:ext cx="144462" cy="144463"/>
            <a:chOff x="5420" y="3215"/>
            <a:chExt cx="91" cy="91"/>
          </a:xfrm>
        </p:grpSpPr>
        <p:sp>
          <p:nvSpPr>
            <p:cNvPr id="246908" name="Oval 359"/>
            <p:cNvSpPr>
              <a:spLocks noChangeArrowheads="1"/>
            </p:cNvSpPr>
            <p:nvPr/>
          </p:nvSpPr>
          <p:spPr bwMode="auto">
            <a:xfrm>
              <a:off x="5420" y="3215"/>
              <a:ext cx="91" cy="91"/>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909" name="Line 36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740713" name="Group 361"/>
          <p:cNvGrpSpPr>
            <a:grpSpLocks/>
          </p:cNvGrpSpPr>
          <p:nvPr/>
        </p:nvGrpSpPr>
        <p:grpSpPr bwMode="auto">
          <a:xfrm>
            <a:off x="5364163" y="4651375"/>
            <a:ext cx="647700" cy="215900"/>
            <a:chOff x="2699" y="3113"/>
            <a:chExt cx="725" cy="181"/>
          </a:xfrm>
        </p:grpSpPr>
        <p:grpSp>
          <p:nvGrpSpPr>
            <p:cNvPr id="246901" name="Group 362"/>
            <p:cNvGrpSpPr>
              <a:grpSpLocks/>
            </p:cNvGrpSpPr>
            <p:nvPr/>
          </p:nvGrpSpPr>
          <p:grpSpPr bwMode="auto">
            <a:xfrm>
              <a:off x="2789" y="3113"/>
              <a:ext cx="635" cy="181"/>
              <a:chOff x="3424" y="2840"/>
              <a:chExt cx="2268" cy="726"/>
            </a:xfrm>
          </p:grpSpPr>
          <p:sp>
            <p:nvSpPr>
              <p:cNvPr id="246903" name="Freeform 363"/>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04" name="Freeform 364"/>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05" name="Freeform 365"/>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06" name="Freeform 366"/>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907" name="Line 367"/>
              <p:cNvSpPr>
                <a:spLocks noChangeShapeType="1"/>
              </p:cNvSpPr>
              <p:nvPr/>
            </p:nvSpPr>
            <p:spPr bwMode="auto">
              <a:xfrm>
                <a:off x="5239" y="3203"/>
                <a:ext cx="45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6902" name="Line 368"/>
            <p:cNvSpPr>
              <a:spLocks noChangeShapeType="1"/>
            </p:cNvSpPr>
            <p:nvPr/>
          </p:nvSpPr>
          <p:spPr bwMode="auto">
            <a:xfrm>
              <a:off x="2699" y="3203"/>
              <a:ext cx="90" cy="0"/>
            </a:xfrm>
            <a:prstGeom prst="line">
              <a:avLst/>
            </a:prstGeom>
            <a:noFill/>
            <a:ln w="9525">
              <a:solidFill>
                <a:srgbClr val="0000FF"/>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0721" name="Rectangle 369"/>
          <p:cNvSpPr>
            <a:spLocks noChangeArrowheads="1"/>
          </p:cNvSpPr>
          <p:nvPr/>
        </p:nvSpPr>
        <p:spPr bwMode="auto">
          <a:xfrm>
            <a:off x="5003800" y="4435475"/>
            <a:ext cx="43021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a:solidFill>
                  <a:srgbClr val="0000FF"/>
                </a:solidFill>
              </a:rPr>
              <a:t>hf</a:t>
            </a:r>
            <a:endParaRPr lang="el-GR" sz="1800">
              <a:solidFill>
                <a:srgbClr val="0000FF"/>
              </a:solidFill>
            </a:endParaRPr>
          </a:p>
        </p:txBody>
      </p:sp>
      <p:cxnSp>
        <p:nvCxnSpPr>
          <p:cNvPr id="740722" name="AutoShape 370"/>
          <p:cNvCxnSpPr>
            <a:cxnSpLocks noChangeShapeType="1"/>
            <a:stCxn id="740707" idx="0"/>
            <a:endCxn id="246908" idx="4"/>
          </p:cNvCxnSpPr>
          <p:nvPr/>
        </p:nvCxnSpPr>
        <p:spPr bwMode="auto">
          <a:xfrm flipH="1" flipV="1">
            <a:off x="6084888" y="4364038"/>
            <a:ext cx="1587" cy="936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0723" name="Oval 371"/>
          <p:cNvSpPr>
            <a:spLocks noChangeArrowheads="1"/>
          </p:cNvSpPr>
          <p:nvPr/>
        </p:nvSpPr>
        <p:spPr bwMode="auto">
          <a:xfrm>
            <a:off x="7092950" y="5373688"/>
            <a:ext cx="144463" cy="144462"/>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0724" name="Line 372"/>
          <p:cNvSpPr>
            <a:spLocks noChangeShapeType="1"/>
          </p:cNvSpPr>
          <p:nvPr/>
        </p:nvSpPr>
        <p:spPr bwMode="auto">
          <a:xfrm flipH="1" flipV="1">
            <a:off x="6948488" y="5353050"/>
            <a:ext cx="1444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0725" name="Line 373"/>
          <p:cNvSpPr>
            <a:spLocks noChangeShapeType="1"/>
          </p:cNvSpPr>
          <p:nvPr/>
        </p:nvSpPr>
        <p:spPr bwMode="auto">
          <a:xfrm>
            <a:off x="7235825" y="4384675"/>
            <a:ext cx="1444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40726" name="Group 374"/>
          <p:cNvGrpSpPr>
            <a:grpSpLocks/>
          </p:cNvGrpSpPr>
          <p:nvPr/>
        </p:nvGrpSpPr>
        <p:grpSpPr bwMode="auto">
          <a:xfrm>
            <a:off x="7091363" y="4292600"/>
            <a:ext cx="144462" cy="144463"/>
            <a:chOff x="5420" y="3215"/>
            <a:chExt cx="91" cy="91"/>
          </a:xfrm>
        </p:grpSpPr>
        <p:sp>
          <p:nvSpPr>
            <p:cNvPr id="246899" name="Oval 375"/>
            <p:cNvSpPr>
              <a:spLocks noChangeArrowheads="1"/>
            </p:cNvSpPr>
            <p:nvPr/>
          </p:nvSpPr>
          <p:spPr bwMode="auto">
            <a:xfrm>
              <a:off x="5420" y="3215"/>
              <a:ext cx="91" cy="91"/>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6900" name="Line 376"/>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740729" name="Group 377"/>
          <p:cNvGrpSpPr>
            <a:grpSpLocks/>
          </p:cNvGrpSpPr>
          <p:nvPr/>
        </p:nvGrpSpPr>
        <p:grpSpPr bwMode="auto">
          <a:xfrm>
            <a:off x="6443663" y="4940300"/>
            <a:ext cx="647700" cy="215900"/>
            <a:chOff x="2699" y="3113"/>
            <a:chExt cx="725" cy="181"/>
          </a:xfrm>
        </p:grpSpPr>
        <p:grpSp>
          <p:nvGrpSpPr>
            <p:cNvPr id="246892" name="Group 378"/>
            <p:cNvGrpSpPr>
              <a:grpSpLocks/>
            </p:cNvGrpSpPr>
            <p:nvPr/>
          </p:nvGrpSpPr>
          <p:grpSpPr bwMode="auto">
            <a:xfrm>
              <a:off x="2789" y="3113"/>
              <a:ext cx="635" cy="181"/>
              <a:chOff x="3424" y="2840"/>
              <a:chExt cx="2268" cy="726"/>
            </a:xfrm>
          </p:grpSpPr>
          <p:sp>
            <p:nvSpPr>
              <p:cNvPr id="246894" name="Freeform 379"/>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95" name="Freeform 380"/>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96" name="Freeform 381"/>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97" name="Freeform 382"/>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98" name="Line 383"/>
              <p:cNvSpPr>
                <a:spLocks noChangeShapeType="1"/>
              </p:cNvSpPr>
              <p:nvPr/>
            </p:nvSpPr>
            <p:spPr bwMode="auto">
              <a:xfrm>
                <a:off x="5239" y="3203"/>
                <a:ext cx="45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6893" name="Line 384"/>
            <p:cNvSpPr>
              <a:spLocks noChangeShapeType="1"/>
            </p:cNvSpPr>
            <p:nvPr/>
          </p:nvSpPr>
          <p:spPr bwMode="auto">
            <a:xfrm>
              <a:off x="2699" y="3203"/>
              <a:ext cx="90" cy="0"/>
            </a:xfrm>
            <a:prstGeom prst="line">
              <a:avLst/>
            </a:prstGeom>
            <a:noFill/>
            <a:ln w="9525">
              <a:solidFill>
                <a:srgbClr val="0000FF"/>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0737" name="Rectangle 385"/>
          <p:cNvSpPr>
            <a:spLocks noChangeArrowheads="1"/>
          </p:cNvSpPr>
          <p:nvPr/>
        </p:nvSpPr>
        <p:spPr bwMode="auto">
          <a:xfrm>
            <a:off x="6084888" y="4724400"/>
            <a:ext cx="43021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a:solidFill>
                  <a:srgbClr val="0000FF"/>
                </a:solidFill>
              </a:rPr>
              <a:t>hf</a:t>
            </a:r>
            <a:endParaRPr lang="el-GR" sz="1800">
              <a:solidFill>
                <a:srgbClr val="0000FF"/>
              </a:solidFill>
            </a:endParaRPr>
          </a:p>
        </p:txBody>
      </p:sp>
      <p:cxnSp>
        <p:nvCxnSpPr>
          <p:cNvPr id="740738" name="AutoShape 386"/>
          <p:cNvCxnSpPr>
            <a:cxnSpLocks noChangeShapeType="1"/>
            <a:stCxn id="740723" idx="0"/>
            <a:endCxn id="246899" idx="4"/>
          </p:cNvCxnSpPr>
          <p:nvPr/>
        </p:nvCxnSpPr>
        <p:spPr bwMode="auto">
          <a:xfrm flipH="1" flipV="1">
            <a:off x="7164388" y="4437063"/>
            <a:ext cx="1587" cy="936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80" name="Line 387"/>
          <p:cNvSpPr>
            <a:spLocks noChangeShapeType="1"/>
          </p:cNvSpPr>
          <p:nvPr/>
        </p:nvSpPr>
        <p:spPr bwMode="auto">
          <a:xfrm flipH="1">
            <a:off x="2339975" y="2781300"/>
            <a:ext cx="0" cy="2808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81" name="Line 388"/>
          <p:cNvSpPr>
            <a:spLocks noChangeShapeType="1"/>
          </p:cNvSpPr>
          <p:nvPr/>
        </p:nvSpPr>
        <p:spPr bwMode="auto">
          <a:xfrm flipH="1">
            <a:off x="6875463" y="2781300"/>
            <a:ext cx="0" cy="2808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82" name="Line 389"/>
          <p:cNvSpPr>
            <a:spLocks noChangeShapeType="1"/>
          </p:cNvSpPr>
          <p:nvPr/>
        </p:nvSpPr>
        <p:spPr bwMode="auto">
          <a:xfrm>
            <a:off x="4498975" y="33559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83" name="Line 390"/>
          <p:cNvSpPr>
            <a:spLocks noChangeShapeType="1"/>
          </p:cNvSpPr>
          <p:nvPr/>
        </p:nvSpPr>
        <p:spPr bwMode="auto">
          <a:xfrm>
            <a:off x="4643438" y="3284538"/>
            <a:ext cx="0" cy="2873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84" name="Line 391"/>
          <p:cNvSpPr>
            <a:spLocks noChangeShapeType="1"/>
          </p:cNvSpPr>
          <p:nvPr/>
        </p:nvSpPr>
        <p:spPr bwMode="auto">
          <a:xfrm flipV="1">
            <a:off x="682625" y="3427413"/>
            <a:ext cx="38163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85" name="Line 396"/>
          <p:cNvSpPr>
            <a:spLocks noChangeShapeType="1"/>
          </p:cNvSpPr>
          <p:nvPr/>
        </p:nvSpPr>
        <p:spPr bwMode="auto">
          <a:xfrm flipV="1">
            <a:off x="682625" y="2349500"/>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46886" name="AutoShape 397"/>
          <p:cNvCxnSpPr>
            <a:cxnSpLocks noChangeShapeType="1"/>
            <a:stCxn id="246885" idx="1"/>
            <a:endCxn id="246790" idx="1"/>
          </p:cNvCxnSpPr>
          <p:nvPr/>
        </p:nvCxnSpPr>
        <p:spPr bwMode="auto">
          <a:xfrm>
            <a:off x="682625" y="2349500"/>
            <a:ext cx="215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87" name="Line 398"/>
          <p:cNvSpPr>
            <a:spLocks noChangeShapeType="1"/>
          </p:cNvSpPr>
          <p:nvPr/>
        </p:nvSpPr>
        <p:spPr bwMode="auto">
          <a:xfrm flipV="1">
            <a:off x="8531225" y="2349500"/>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46888" name="AutoShape 399"/>
          <p:cNvCxnSpPr>
            <a:cxnSpLocks noChangeShapeType="1"/>
            <a:stCxn id="246887" idx="1"/>
            <a:endCxn id="246791" idx="3"/>
          </p:cNvCxnSpPr>
          <p:nvPr/>
        </p:nvCxnSpPr>
        <p:spPr bwMode="auto">
          <a:xfrm flipH="1">
            <a:off x="8315325" y="2349500"/>
            <a:ext cx="215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89" name="Line 400"/>
          <p:cNvSpPr>
            <a:spLocks noChangeShapeType="1"/>
          </p:cNvSpPr>
          <p:nvPr/>
        </p:nvSpPr>
        <p:spPr bwMode="auto">
          <a:xfrm flipV="1">
            <a:off x="4643438" y="3429000"/>
            <a:ext cx="3887787"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6890" name="Rectangle 401"/>
          <p:cNvSpPr>
            <a:spLocks noChangeArrowheads="1"/>
          </p:cNvSpPr>
          <p:nvPr/>
        </p:nvSpPr>
        <p:spPr bwMode="auto">
          <a:xfrm>
            <a:off x="1116013" y="2060575"/>
            <a:ext cx="431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t>p</a:t>
            </a:r>
            <a:endParaRPr lang="el-GR" sz="2000"/>
          </a:p>
        </p:txBody>
      </p:sp>
      <p:sp>
        <p:nvSpPr>
          <p:cNvPr id="246891" name="Rectangle 402"/>
          <p:cNvSpPr>
            <a:spLocks noChangeArrowheads="1"/>
          </p:cNvSpPr>
          <p:nvPr/>
        </p:nvSpPr>
        <p:spPr bwMode="auto">
          <a:xfrm>
            <a:off x="7667625" y="2060575"/>
            <a:ext cx="431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t>n</a:t>
            </a:r>
            <a:endParaRPr lang="el-GR" sz="2000"/>
          </a:p>
        </p:txBody>
      </p:sp>
    </p:spTree>
    <p:extLst>
      <p:ext uri="{BB962C8B-B14F-4D97-AF65-F5344CB8AC3E}">
        <p14:creationId xmlns:p14="http://schemas.microsoft.com/office/powerpoint/2010/main" val="83547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0669"/>
                                        </p:tgtEl>
                                        <p:attrNameLst>
                                          <p:attrName>style.visibility</p:attrName>
                                        </p:attrNameLst>
                                      </p:cBhvr>
                                      <p:to>
                                        <p:strVal val="visible"/>
                                      </p:to>
                                    </p:set>
                                    <p:animEffect transition="in" filter="wipe(left)">
                                      <p:cBhvr>
                                        <p:cTn id="7" dur="500"/>
                                        <p:tgtEl>
                                          <p:spTgt spid="74066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40655"/>
                                        </p:tgtEl>
                                        <p:attrNameLst>
                                          <p:attrName>style.visibility</p:attrName>
                                        </p:attrNameLst>
                                      </p:cBhvr>
                                      <p:to>
                                        <p:strVal val="visible"/>
                                      </p:to>
                                    </p:set>
                                    <p:animEffect transition="in" filter="wipe(left)">
                                      <p:cBhvr>
                                        <p:cTn id="11" dur="500"/>
                                        <p:tgtEl>
                                          <p:spTgt spid="7406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740663"/>
                                        </p:tgtEl>
                                        <p:attrNameLst>
                                          <p:attrName>style.visibility</p:attrName>
                                        </p:attrNameLst>
                                      </p:cBhvr>
                                      <p:to>
                                        <p:strVal val="visible"/>
                                      </p:to>
                                    </p:set>
                                    <p:animEffect transition="in" filter="wipe(right)">
                                      <p:cBhvr>
                                        <p:cTn id="16" dur="500"/>
                                        <p:tgtEl>
                                          <p:spTgt spid="740663"/>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740685"/>
                                        </p:tgtEl>
                                        <p:attrNameLst>
                                          <p:attrName>style.visibility</p:attrName>
                                        </p:attrNameLst>
                                      </p:cBhvr>
                                      <p:to>
                                        <p:strVal val="visible"/>
                                      </p:to>
                                    </p:set>
                                    <p:animEffect transition="in" filter="wipe(down)">
                                      <p:cBhvr>
                                        <p:cTn id="20" dur="500"/>
                                        <p:tgtEl>
                                          <p:spTgt spid="740685"/>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740666"/>
                                        </p:tgtEl>
                                        <p:attrNameLst>
                                          <p:attrName>style.visibility</p:attrName>
                                        </p:attrNameLst>
                                      </p:cBhvr>
                                      <p:to>
                                        <p:strVal val="visible"/>
                                      </p:to>
                                    </p:set>
                                    <p:animEffect transition="in" filter="wipe(left)">
                                      <p:cBhvr>
                                        <p:cTn id="24" dur="500"/>
                                        <p:tgtEl>
                                          <p:spTgt spid="740666"/>
                                        </p:tgtEl>
                                      </p:cBhvr>
                                    </p:animEffect>
                                  </p:childTnLst>
                                </p:cTn>
                              </p:par>
                            </p:childTnLst>
                          </p:cTn>
                        </p:par>
                        <p:par>
                          <p:cTn id="25" fill="hold" nodeType="afterGroup">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740664"/>
                                        </p:tgtEl>
                                        <p:attrNameLst>
                                          <p:attrName>style.visibility</p:attrName>
                                        </p:attrNameLst>
                                      </p:cBhvr>
                                      <p:to>
                                        <p:strVal val="visible"/>
                                      </p:to>
                                    </p:set>
                                    <p:animEffect transition="in" filter="wipe(right)">
                                      <p:cBhvr>
                                        <p:cTn id="28" dur="500"/>
                                        <p:tgtEl>
                                          <p:spTgt spid="74066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40665"/>
                                        </p:tgtEl>
                                        <p:attrNameLst>
                                          <p:attrName>style.visibility</p:attrName>
                                        </p:attrNameLst>
                                      </p:cBhvr>
                                      <p:to>
                                        <p:strVal val="visible"/>
                                      </p:to>
                                    </p:set>
                                    <p:animEffect transition="in" filter="wipe(left)">
                                      <p:cBhvr>
                                        <p:cTn id="31" dur="500"/>
                                        <p:tgtEl>
                                          <p:spTgt spid="7406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40684"/>
                                        </p:tgtEl>
                                        <p:attrNameLst>
                                          <p:attrName>style.visibility</p:attrName>
                                        </p:attrNameLst>
                                      </p:cBhvr>
                                      <p:to>
                                        <p:strVal val="visible"/>
                                      </p:to>
                                    </p:set>
                                    <p:animEffect transition="in" filter="wipe(left)">
                                      <p:cBhvr>
                                        <p:cTn id="36" dur="500"/>
                                        <p:tgtEl>
                                          <p:spTgt spid="740684"/>
                                        </p:tgtEl>
                                      </p:cBhvr>
                                    </p:animEffect>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740676"/>
                                        </p:tgtEl>
                                        <p:attrNameLst>
                                          <p:attrName>style.visibility</p:attrName>
                                        </p:attrNameLst>
                                      </p:cBhvr>
                                      <p:to>
                                        <p:strVal val="visible"/>
                                      </p:to>
                                    </p:set>
                                    <p:animEffect transition="in" filter="wipe(left)">
                                      <p:cBhvr>
                                        <p:cTn id="40" dur="500"/>
                                        <p:tgtEl>
                                          <p:spTgt spid="74067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40670"/>
                                        </p:tgtEl>
                                        <p:attrNameLst>
                                          <p:attrName>style.visibility</p:attrName>
                                        </p:attrNameLst>
                                      </p:cBhvr>
                                      <p:to>
                                        <p:strVal val="visible"/>
                                      </p:to>
                                    </p:set>
                                    <p:animEffect transition="in" filter="wipe(right)">
                                      <p:cBhvr>
                                        <p:cTn id="45" dur="500"/>
                                        <p:tgtEl>
                                          <p:spTgt spid="740670"/>
                                        </p:tgtEl>
                                      </p:cBhvr>
                                    </p:animEffect>
                                  </p:childTnLst>
                                </p:cTn>
                              </p:par>
                            </p:childTnLst>
                          </p:cTn>
                        </p:par>
                        <p:par>
                          <p:cTn id="46" fill="hold" nodeType="afterGroup">
                            <p:stCondLst>
                              <p:cond delay="500"/>
                            </p:stCondLst>
                            <p:childTnLst>
                              <p:par>
                                <p:cTn id="47" presetID="22" presetClass="entr" presetSubtype="4" fill="hold" nodeType="afterEffect">
                                  <p:stCondLst>
                                    <p:cond delay="0"/>
                                  </p:stCondLst>
                                  <p:childTnLst>
                                    <p:set>
                                      <p:cBhvr>
                                        <p:cTn id="48" dur="1" fill="hold">
                                          <p:stCondLst>
                                            <p:cond delay="0"/>
                                          </p:stCondLst>
                                        </p:cTn>
                                        <p:tgtEl>
                                          <p:spTgt spid="740686"/>
                                        </p:tgtEl>
                                        <p:attrNameLst>
                                          <p:attrName>style.visibility</p:attrName>
                                        </p:attrNameLst>
                                      </p:cBhvr>
                                      <p:to>
                                        <p:strVal val="visible"/>
                                      </p:to>
                                    </p:set>
                                    <p:animEffect transition="in" filter="wipe(down)">
                                      <p:cBhvr>
                                        <p:cTn id="49" dur="500"/>
                                        <p:tgtEl>
                                          <p:spTgt spid="740686"/>
                                        </p:tgtEl>
                                      </p:cBhvr>
                                    </p:animEffect>
                                  </p:childTnLst>
                                </p:cTn>
                              </p:par>
                            </p:childTnLst>
                          </p:cTn>
                        </p:par>
                        <p:par>
                          <p:cTn id="50" fill="hold" nodeType="afterGroup">
                            <p:stCondLst>
                              <p:cond delay="1000"/>
                            </p:stCondLst>
                            <p:childTnLst>
                              <p:par>
                                <p:cTn id="51" presetID="22" presetClass="entr" presetSubtype="8" fill="hold" nodeType="afterEffect">
                                  <p:stCondLst>
                                    <p:cond delay="0"/>
                                  </p:stCondLst>
                                  <p:childTnLst>
                                    <p:set>
                                      <p:cBhvr>
                                        <p:cTn id="52" dur="1" fill="hold">
                                          <p:stCondLst>
                                            <p:cond delay="0"/>
                                          </p:stCondLst>
                                        </p:cTn>
                                        <p:tgtEl>
                                          <p:spTgt spid="740673"/>
                                        </p:tgtEl>
                                        <p:attrNameLst>
                                          <p:attrName>style.visibility</p:attrName>
                                        </p:attrNameLst>
                                      </p:cBhvr>
                                      <p:to>
                                        <p:strVal val="visible"/>
                                      </p:to>
                                    </p:set>
                                    <p:animEffect transition="in" filter="wipe(left)">
                                      <p:cBhvr>
                                        <p:cTn id="53" dur="500"/>
                                        <p:tgtEl>
                                          <p:spTgt spid="740673"/>
                                        </p:tgtEl>
                                      </p:cBhvr>
                                    </p:animEffect>
                                  </p:childTnLst>
                                </p:cTn>
                              </p:par>
                            </p:childTnLst>
                          </p:cTn>
                        </p:par>
                        <p:par>
                          <p:cTn id="54" fill="hold" nodeType="afterGroup">
                            <p:stCondLst>
                              <p:cond delay="1500"/>
                            </p:stCondLst>
                            <p:childTnLst>
                              <p:par>
                                <p:cTn id="55" presetID="22" presetClass="entr" presetSubtype="2" fill="hold" grpId="0" nodeType="afterEffect">
                                  <p:stCondLst>
                                    <p:cond delay="0"/>
                                  </p:stCondLst>
                                  <p:childTnLst>
                                    <p:set>
                                      <p:cBhvr>
                                        <p:cTn id="56" dur="1" fill="hold">
                                          <p:stCondLst>
                                            <p:cond delay="0"/>
                                          </p:stCondLst>
                                        </p:cTn>
                                        <p:tgtEl>
                                          <p:spTgt spid="740671"/>
                                        </p:tgtEl>
                                        <p:attrNameLst>
                                          <p:attrName>style.visibility</p:attrName>
                                        </p:attrNameLst>
                                      </p:cBhvr>
                                      <p:to>
                                        <p:strVal val="visible"/>
                                      </p:to>
                                    </p:set>
                                    <p:animEffect transition="in" filter="wipe(right)">
                                      <p:cBhvr>
                                        <p:cTn id="57" dur="500"/>
                                        <p:tgtEl>
                                          <p:spTgt spid="74067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40672"/>
                                        </p:tgtEl>
                                        <p:attrNameLst>
                                          <p:attrName>style.visibility</p:attrName>
                                        </p:attrNameLst>
                                      </p:cBhvr>
                                      <p:to>
                                        <p:strVal val="visible"/>
                                      </p:to>
                                    </p:set>
                                    <p:animEffect transition="in" filter="wipe(left)">
                                      <p:cBhvr>
                                        <p:cTn id="60" dur="500"/>
                                        <p:tgtEl>
                                          <p:spTgt spid="74067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40705"/>
                                        </p:tgtEl>
                                        <p:attrNameLst>
                                          <p:attrName>style.visibility</p:attrName>
                                        </p:attrNameLst>
                                      </p:cBhvr>
                                      <p:to>
                                        <p:strVal val="visible"/>
                                      </p:to>
                                    </p:set>
                                    <p:animEffect transition="in" filter="wipe(left)">
                                      <p:cBhvr>
                                        <p:cTn id="65" dur="500"/>
                                        <p:tgtEl>
                                          <p:spTgt spid="740705"/>
                                        </p:tgtEl>
                                      </p:cBhvr>
                                    </p:animEffect>
                                  </p:childTnLst>
                                </p:cTn>
                              </p:par>
                            </p:childTnLst>
                          </p:cTn>
                        </p:par>
                        <p:par>
                          <p:cTn id="66" fill="hold" nodeType="afterGroup">
                            <p:stCondLst>
                              <p:cond delay="500"/>
                            </p:stCondLst>
                            <p:childTnLst>
                              <p:par>
                                <p:cTn id="67" presetID="22" presetClass="entr" presetSubtype="8" fill="hold" nodeType="afterEffect">
                                  <p:stCondLst>
                                    <p:cond delay="0"/>
                                  </p:stCondLst>
                                  <p:childTnLst>
                                    <p:set>
                                      <p:cBhvr>
                                        <p:cTn id="68" dur="1" fill="hold">
                                          <p:stCondLst>
                                            <p:cond delay="0"/>
                                          </p:stCondLst>
                                        </p:cTn>
                                        <p:tgtEl>
                                          <p:spTgt spid="740697"/>
                                        </p:tgtEl>
                                        <p:attrNameLst>
                                          <p:attrName>style.visibility</p:attrName>
                                        </p:attrNameLst>
                                      </p:cBhvr>
                                      <p:to>
                                        <p:strVal val="visible"/>
                                      </p:to>
                                    </p:set>
                                    <p:animEffect transition="in" filter="wipe(left)">
                                      <p:cBhvr>
                                        <p:cTn id="69" dur="500"/>
                                        <p:tgtEl>
                                          <p:spTgt spid="74069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740691"/>
                                        </p:tgtEl>
                                        <p:attrNameLst>
                                          <p:attrName>style.visibility</p:attrName>
                                        </p:attrNameLst>
                                      </p:cBhvr>
                                      <p:to>
                                        <p:strVal val="visible"/>
                                      </p:to>
                                    </p:set>
                                    <p:animEffect transition="in" filter="wipe(right)">
                                      <p:cBhvr>
                                        <p:cTn id="74" dur="500"/>
                                        <p:tgtEl>
                                          <p:spTgt spid="740691"/>
                                        </p:tgtEl>
                                      </p:cBhvr>
                                    </p:animEffect>
                                  </p:childTnLst>
                                </p:cTn>
                              </p:par>
                            </p:childTnLst>
                          </p:cTn>
                        </p:par>
                        <p:par>
                          <p:cTn id="75" fill="hold" nodeType="afterGroup">
                            <p:stCondLst>
                              <p:cond delay="500"/>
                            </p:stCondLst>
                            <p:childTnLst>
                              <p:par>
                                <p:cTn id="76" presetID="22" presetClass="entr" presetSubtype="4" fill="hold" nodeType="afterEffect">
                                  <p:stCondLst>
                                    <p:cond delay="0"/>
                                  </p:stCondLst>
                                  <p:childTnLst>
                                    <p:set>
                                      <p:cBhvr>
                                        <p:cTn id="77" dur="1" fill="hold">
                                          <p:stCondLst>
                                            <p:cond delay="0"/>
                                          </p:stCondLst>
                                        </p:cTn>
                                        <p:tgtEl>
                                          <p:spTgt spid="740706"/>
                                        </p:tgtEl>
                                        <p:attrNameLst>
                                          <p:attrName>style.visibility</p:attrName>
                                        </p:attrNameLst>
                                      </p:cBhvr>
                                      <p:to>
                                        <p:strVal val="visible"/>
                                      </p:to>
                                    </p:set>
                                    <p:animEffect transition="in" filter="wipe(down)">
                                      <p:cBhvr>
                                        <p:cTn id="78" dur="500"/>
                                        <p:tgtEl>
                                          <p:spTgt spid="740706"/>
                                        </p:tgtEl>
                                      </p:cBhvr>
                                    </p:animEffect>
                                  </p:childTnLst>
                                </p:cTn>
                              </p:par>
                            </p:childTnLst>
                          </p:cTn>
                        </p:par>
                        <p:par>
                          <p:cTn id="79" fill="hold" nodeType="afterGroup">
                            <p:stCondLst>
                              <p:cond delay="1000"/>
                            </p:stCondLst>
                            <p:childTnLst>
                              <p:par>
                                <p:cTn id="80" presetID="22" presetClass="entr" presetSubtype="8" fill="hold" nodeType="afterEffect">
                                  <p:stCondLst>
                                    <p:cond delay="0"/>
                                  </p:stCondLst>
                                  <p:childTnLst>
                                    <p:set>
                                      <p:cBhvr>
                                        <p:cTn id="81" dur="1" fill="hold">
                                          <p:stCondLst>
                                            <p:cond delay="0"/>
                                          </p:stCondLst>
                                        </p:cTn>
                                        <p:tgtEl>
                                          <p:spTgt spid="740694"/>
                                        </p:tgtEl>
                                        <p:attrNameLst>
                                          <p:attrName>style.visibility</p:attrName>
                                        </p:attrNameLst>
                                      </p:cBhvr>
                                      <p:to>
                                        <p:strVal val="visible"/>
                                      </p:to>
                                    </p:set>
                                    <p:animEffect transition="in" filter="wipe(left)">
                                      <p:cBhvr>
                                        <p:cTn id="82" dur="500"/>
                                        <p:tgtEl>
                                          <p:spTgt spid="740694"/>
                                        </p:tgtEl>
                                      </p:cBhvr>
                                    </p:animEffect>
                                  </p:childTnLst>
                                </p:cTn>
                              </p:par>
                            </p:childTnLst>
                          </p:cTn>
                        </p:par>
                        <p:par>
                          <p:cTn id="83" fill="hold" nodeType="afterGroup">
                            <p:stCondLst>
                              <p:cond delay="1500"/>
                            </p:stCondLst>
                            <p:childTnLst>
                              <p:par>
                                <p:cTn id="84" presetID="22" presetClass="entr" presetSubtype="2" fill="hold" grpId="0" nodeType="afterEffect">
                                  <p:stCondLst>
                                    <p:cond delay="0"/>
                                  </p:stCondLst>
                                  <p:childTnLst>
                                    <p:set>
                                      <p:cBhvr>
                                        <p:cTn id="85" dur="1" fill="hold">
                                          <p:stCondLst>
                                            <p:cond delay="0"/>
                                          </p:stCondLst>
                                        </p:cTn>
                                        <p:tgtEl>
                                          <p:spTgt spid="740692"/>
                                        </p:tgtEl>
                                        <p:attrNameLst>
                                          <p:attrName>style.visibility</p:attrName>
                                        </p:attrNameLst>
                                      </p:cBhvr>
                                      <p:to>
                                        <p:strVal val="visible"/>
                                      </p:to>
                                    </p:set>
                                    <p:animEffect transition="in" filter="wipe(right)">
                                      <p:cBhvr>
                                        <p:cTn id="86" dur="500"/>
                                        <p:tgtEl>
                                          <p:spTgt spid="74069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40693"/>
                                        </p:tgtEl>
                                        <p:attrNameLst>
                                          <p:attrName>style.visibility</p:attrName>
                                        </p:attrNameLst>
                                      </p:cBhvr>
                                      <p:to>
                                        <p:strVal val="visible"/>
                                      </p:to>
                                    </p:set>
                                    <p:animEffect transition="in" filter="wipe(left)">
                                      <p:cBhvr>
                                        <p:cTn id="89" dur="500"/>
                                        <p:tgtEl>
                                          <p:spTgt spid="74069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40721"/>
                                        </p:tgtEl>
                                        <p:attrNameLst>
                                          <p:attrName>style.visibility</p:attrName>
                                        </p:attrNameLst>
                                      </p:cBhvr>
                                      <p:to>
                                        <p:strVal val="visible"/>
                                      </p:to>
                                    </p:set>
                                    <p:animEffect transition="in" filter="wipe(left)">
                                      <p:cBhvr>
                                        <p:cTn id="94" dur="500"/>
                                        <p:tgtEl>
                                          <p:spTgt spid="740721"/>
                                        </p:tgtEl>
                                      </p:cBhvr>
                                    </p:animEffect>
                                  </p:childTnLst>
                                </p:cTn>
                              </p:par>
                            </p:childTnLst>
                          </p:cTn>
                        </p:par>
                        <p:par>
                          <p:cTn id="95" fill="hold" nodeType="afterGroup">
                            <p:stCondLst>
                              <p:cond delay="500"/>
                            </p:stCondLst>
                            <p:childTnLst>
                              <p:par>
                                <p:cTn id="96" presetID="22" presetClass="entr" presetSubtype="8" fill="hold" nodeType="afterEffect">
                                  <p:stCondLst>
                                    <p:cond delay="0"/>
                                  </p:stCondLst>
                                  <p:childTnLst>
                                    <p:set>
                                      <p:cBhvr>
                                        <p:cTn id="97" dur="1" fill="hold">
                                          <p:stCondLst>
                                            <p:cond delay="0"/>
                                          </p:stCondLst>
                                        </p:cTn>
                                        <p:tgtEl>
                                          <p:spTgt spid="740713"/>
                                        </p:tgtEl>
                                        <p:attrNameLst>
                                          <p:attrName>style.visibility</p:attrName>
                                        </p:attrNameLst>
                                      </p:cBhvr>
                                      <p:to>
                                        <p:strVal val="visible"/>
                                      </p:to>
                                    </p:set>
                                    <p:animEffect transition="in" filter="wipe(left)">
                                      <p:cBhvr>
                                        <p:cTn id="98" dur="500"/>
                                        <p:tgtEl>
                                          <p:spTgt spid="74071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2" fill="hold" grpId="0" nodeType="clickEffect">
                                  <p:stCondLst>
                                    <p:cond delay="0"/>
                                  </p:stCondLst>
                                  <p:childTnLst>
                                    <p:set>
                                      <p:cBhvr>
                                        <p:cTn id="102" dur="1" fill="hold">
                                          <p:stCondLst>
                                            <p:cond delay="0"/>
                                          </p:stCondLst>
                                        </p:cTn>
                                        <p:tgtEl>
                                          <p:spTgt spid="740707"/>
                                        </p:tgtEl>
                                        <p:attrNameLst>
                                          <p:attrName>style.visibility</p:attrName>
                                        </p:attrNameLst>
                                      </p:cBhvr>
                                      <p:to>
                                        <p:strVal val="visible"/>
                                      </p:to>
                                    </p:set>
                                    <p:animEffect transition="in" filter="wipe(right)">
                                      <p:cBhvr>
                                        <p:cTn id="103" dur="500"/>
                                        <p:tgtEl>
                                          <p:spTgt spid="740707"/>
                                        </p:tgtEl>
                                      </p:cBhvr>
                                    </p:animEffect>
                                  </p:childTnLst>
                                </p:cTn>
                              </p:par>
                            </p:childTnLst>
                          </p:cTn>
                        </p:par>
                        <p:par>
                          <p:cTn id="104" fill="hold" nodeType="afterGroup">
                            <p:stCondLst>
                              <p:cond delay="500"/>
                            </p:stCondLst>
                            <p:childTnLst>
                              <p:par>
                                <p:cTn id="105" presetID="22" presetClass="entr" presetSubtype="4" fill="hold" nodeType="afterEffect">
                                  <p:stCondLst>
                                    <p:cond delay="0"/>
                                  </p:stCondLst>
                                  <p:childTnLst>
                                    <p:set>
                                      <p:cBhvr>
                                        <p:cTn id="106" dur="1" fill="hold">
                                          <p:stCondLst>
                                            <p:cond delay="0"/>
                                          </p:stCondLst>
                                        </p:cTn>
                                        <p:tgtEl>
                                          <p:spTgt spid="740722"/>
                                        </p:tgtEl>
                                        <p:attrNameLst>
                                          <p:attrName>style.visibility</p:attrName>
                                        </p:attrNameLst>
                                      </p:cBhvr>
                                      <p:to>
                                        <p:strVal val="visible"/>
                                      </p:to>
                                    </p:set>
                                    <p:animEffect transition="in" filter="wipe(down)">
                                      <p:cBhvr>
                                        <p:cTn id="107" dur="500"/>
                                        <p:tgtEl>
                                          <p:spTgt spid="740722"/>
                                        </p:tgtEl>
                                      </p:cBhvr>
                                    </p:animEffect>
                                  </p:childTnLst>
                                </p:cTn>
                              </p:par>
                            </p:childTnLst>
                          </p:cTn>
                        </p:par>
                        <p:par>
                          <p:cTn id="108" fill="hold" nodeType="afterGroup">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740710"/>
                                        </p:tgtEl>
                                        <p:attrNameLst>
                                          <p:attrName>style.visibility</p:attrName>
                                        </p:attrNameLst>
                                      </p:cBhvr>
                                      <p:to>
                                        <p:strVal val="visible"/>
                                      </p:to>
                                    </p:set>
                                    <p:animEffect transition="in" filter="wipe(left)">
                                      <p:cBhvr>
                                        <p:cTn id="111" dur="500"/>
                                        <p:tgtEl>
                                          <p:spTgt spid="740710"/>
                                        </p:tgtEl>
                                      </p:cBhvr>
                                    </p:animEffect>
                                  </p:childTnLst>
                                </p:cTn>
                              </p:par>
                            </p:childTnLst>
                          </p:cTn>
                        </p:par>
                        <p:par>
                          <p:cTn id="112" fill="hold" nodeType="afterGroup">
                            <p:stCondLst>
                              <p:cond delay="1500"/>
                            </p:stCondLst>
                            <p:childTnLst>
                              <p:par>
                                <p:cTn id="113" presetID="22" presetClass="entr" presetSubtype="2" fill="hold" grpId="0" nodeType="afterEffect">
                                  <p:stCondLst>
                                    <p:cond delay="0"/>
                                  </p:stCondLst>
                                  <p:childTnLst>
                                    <p:set>
                                      <p:cBhvr>
                                        <p:cTn id="114" dur="1" fill="hold">
                                          <p:stCondLst>
                                            <p:cond delay="0"/>
                                          </p:stCondLst>
                                        </p:cTn>
                                        <p:tgtEl>
                                          <p:spTgt spid="740708"/>
                                        </p:tgtEl>
                                        <p:attrNameLst>
                                          <p:attrName>style.visibility</p:attrName>
                                        </p:attrNameLst>
                                      </p:cBhvr>
                                      <p:to>
                                        <p:strVal val="visible"/>
                                      </p:to>
                                    </p:set>
                                    <p:animEffect transition="in" filter="wipe(right)">
                                      <p:cBhvr>
                                        <p:cTn id="115" dur="500"/>
                                        <p:tgtEl>
                                          <p:spTgt spid="740708"/>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740709"/>
                                        </p:tgtEl>
                                        <p:attrNameLst>
                                          <p:attrName>style.visibility</p:attrName>
                                        </p:attrNameLst>
                                      </p:cBhvr>
                                      <p:to>
                                        <p:strVal val="visible"/>
                                      </p:to>
                                    </p:set>
                                    <p:animEffect transition="in" filter="wipe(left)">
                                      <p:cBhvr>
                                        <p:cTn id="118" dur="500"/>
                                        <p:tgtEl>
                                          <p:spTgt spid="740709"/>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740737"/>
                                        </p:tgtEl>
                                        <p:attrNameLst>
                                          <p:attrName>style.visibility</p:attrName>
                                        </p:attrNameLst>
                                      </p:cBhvr>
                                      <p:to>
                                        <p:strVal val="visible"/>
                                      </p:to>
                                    </p:set>
                                    <p:animEffect transition="in" filter="wipe(left)">
                                      <p:cBhvr>
                                        <p:cTn id="123" dur="500"/>
                                        <p:tgtEl>
                                          <p:spTgt spid="740737"/>
                                        </p:tgtEl>
                                      </p:cBhvr>
                                    </p:animEffect>
                                  </p:childTnLst>
                                </p:cTn>
                              </p:par>
                            </p:childTnLst>
                          </p:cTn>
                        </p:par>
                        <p:par>
                          <p:cTn id="124" fill="hold" nodeType="afterGroup">
                            <p:stCondLst>
                              <p:cond delay="500"/>
                            </p:stCondLst>
                            <p:childTnLst>
                              <p:par>
                                <p:cTn id="125" presetID="22" presetClass="entr" presetSubtype="8" fill="hold" nodeType="afterEffect">
                                  <p:stCondLst>
                                    <p:cond delay="0"/>
                                  </p:stCondLst>
                                  <p:childTnLst>
                                    <p:set>
                                      <p:cBhvr>
                                        <p:cTn id="126" dur="1" fill="hold">
                                          <p:stCondLst>
                                            <p:cond delay="0"/>
                                          </p:stCondLst>
                                        </p:cTn>
                                        <p:tgtEl>
                                          <p:spTgt spid="740729"/>
                                        </p:tgtEl>
                                        <p:attrNameLst>
                                          <p:attrName>style.visibility</p:attrName>
                                        </p:attrNameLst>
                                      </p:cBhvr>
                                      <p:to>
                                        <p:strVal val="visible"/>
                                      </p:to>
                                    </p:set>
                                    <p:animEffect transition="in" filter="wipe(left)">
                                      <p:cBhvr>
                                        <p:cTn id="127" dur="500"/>
                                        <p:tgtEl>
                                          <p:spTgt spid="74072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740723"/>
                                        </p:tgtEl>
                                        <p:attrNameLst>
                                          <p:attrName>style.visibility</p:attrName>
                                        </p:attrNameLst>
                                      </p:cBhvr>
                                      <p:to>
                                        <p:strVal val="visible"/>
                                      </p:to>
                                    </p:set>
                                    <p:animEffect transition="in" filter="wipe(right)">
                                      <p:cBhvr>
                                        <p:cTn id="132" dur="500"/>
                                        <p:tgtEl>
                                          <p:spTgt spid="740723"/>
                                        </p:tgtEl>
                                      </p:cBhvr>
                                    </p:animEffect>
                                  </p:childTnLst>
                                </p:cTn>
                              </p:par>
                            </p:childTnLst>
                          </p:cTn>
                        </p:par>
                        <p:par>
                          <p:cTn id="133" fill="hold" nodeType="afterGroup">
                            <p:stCondLst>
                              <p:cond delay="500"/>
                            </p:stCondLst>
                            <p:childTnLst>
                              <p:par>
                                <p:cTn id="134" presetID="22" presetClass="entr" presetSubtype="4" fill="hold" nodeType="afterEffect">
                                  <p:stCondLst>
                                    <p:cond delay="0"/>
                                  </p:stCondLst>
                                  <p:childTnLst>
                                    <p:set>
                                      <p:cBhvr>
                                        <p:cTn id="135" dur="1" fill="hold">
                                          <p:stCondLst>
                                            <p:cond delay="0"/>
                                          </p:stCondLst>
                                        </p:cTn>
                                        <p:tgtEl>
                                          <p:spTgt spid="740738"/>
                                        </p:tgtEl>
                                        <p:attrNameLst>
                                          <p:attrName>style.visibility</p:attrName>
                                        </p:attrNameLst>
                                      </p:cBhvr>
                                      <p:to>
                                        <p:strVal val="visible"/>
                                      </p:to>
                                    </p:set>
                                    <p:animEffect transition="in" filter="wipe(down)">
                                      <p:cBhvr>
                                        <p:cTn id="136" dur="500"/>
                                        <p:tgtEl>
                                          <p:spTgt spid="740738"/>
                                        </p:tgtEl>
                                      </p:cBhvr>
                                    </p:animEffect>
                                  </p:childTnLst>
                                </p:cTn>
                              </p:par>
                            </p:childTnLst>
                          </p:cTn>
                        </p:par>
                        <p:par>
                          <p:cTn id="137" fill="hold" nodeType="afterGroup">
                            <p:stCondLst>
                              <p:cond delay="1000"/>
                            </p:stCondLst>
                            <p:childTnLst>
                              <p:par>
                                <p:cTn id="138" presetID="22" presetClass="entr" presetSubtype="8" fill="hold" nodeType="afterEffect">
                                  <p:stCondLst>
                                    <p:cond delay="0"/>
                                  </p:stCondLst>
                                  <p:childTnLst>
                                    <p:set>
                                      <p:cBhvr>
                                        <p:cTn id="139" dur="1" fill="hold">
                                          <p:stCondLst>
                                            <p:cond delay="0"/>
                                          </p:stCondLst>
                                        </p:cTn>
                                        <p:tgtEl>
                                          <p:spTgt spid="740726"/>
                                        </p:tgtEl>
                                        <p:attrNameLst>
                                          <p:attrName>style.visibility</p:attrName>
                                        </p:attrNameLst>
                                      </p:cBhvr>
                                      <p:to>
                                        <p:strVal val="visible"/>
                                      </p:to>
                                    </p:set>
                                    <p:animEffect transition="in" filter="wipe(left)">
                                      <p:cBhvr>
                                        <p:cTn id="140" dur="500"/>
                                        <p:tgtEl>
                                          <p:spTgt spid="740726"/>
                                        </p:tgtEl>
                                      </p:cBhvr>
                                    </p:animEffect>
                                  </p:childTnLst>
                                </p:cTn>
                              </p:par>
                            </p:childTnLst>
                          </p:cTn>
                        </p:par>
                        <p:par>
                          <p:cTn id="141" fill="hold" nodeType="afterGroup">
                            <p:stCondLst>
                              <p:cond delay="1500"/>
                            </p:stCondLst>
                            <p:childTnLst>
                              <p:par>
                                <p:cTn id="142" presetID="22" presetClass="entr" presetSubtype="2" fill="hold" grpId="0" nodeType="afterEffect">
                                  <p:stCondLst>
                                    <p:cond delay="0"/>
                                  </p:stCondLst>
                                  <p:childTnLst>
                                    <p:set>
                                      <p:cBhvr>
                                        <p:cTn id="143" dur="1" fill="hold">
                                          <p:stCondLst>
                                            <p:cond delay="0"/>
                                          </p:stCondLst>
                                        </p:cTn>
                                        <p:tgtEl>
                                          <p:spTgt spid="740724"/>
                                        </p:tgtEl>
                                        <p:attrNameLst>
                                          <p:attrName>style.visibility</p:attrName>
                                        </p:attrNameLst>
                                      </p:cBhvr>
                                      <p:to>
                                        <p:strVal val="visible"/>
                                      </p:to>
                                    </p:set>
                                    <p:animEffect transition="in" filter="wipe(right)">
                                      <p:cBhvr>
                                        <p:cTn id="144" dur="500"/>
                                        <p:tgtEl>
                                          <p:spTgt spid="740724"/>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740725"/>
                                        </p:tgtEl>
                                        <p:attrNameLst>
                                          <p:attrName>style.visibility</p:attrName>
                                        </p:attrNameLst>
                                      </p:cBhvr>
                                      <p:to>
                                        <p:strVal val="visible"/>
                                      </p:to>
                                    </p:set>
                                    <p:animEffect transition="in" filter="wipe(left)">
                                      <p:cBhvr>
                                        <p:cTn id="147" dur="500"/>
                                        <p:tgtEl>
                                          <p:spTgt spid="74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663" grpId="0" animBg="1"/>
      <p:bldP spid="740664" grpId="0" animBg="1"/>
      <p:bldP spid="740665" grpId="0" animBg="1"/>
      <p:bldP spid="740669" grpId="0"/>
      <p:bldP spid="740670" grpId="0" animBg="1"/>
      <p:bldP spid="740671" grpId="0" animBg="1"/>
      <p:bldP spid="740672" grpId="0" animBg="1"/>
      <p:bldP spid="740684" grpId="0"/>
      <p:bldP spid="740691" grpId="0" animBg="1"/>
      <p:bldP spid="740692" grpId="0" animBg="1"/>
      <p:bldP spid="740693" grpId="0" animBg="1"/>
      <p:bldP spid="740705" grpId="0"/>
      <p:bldP spid="740707" grpId="0" animBg="1"/>
      <p:bldP spid="740708" grpId="0" animBg="1"/>
      <p:bldP spid="740709" grpId="0" animBg="1"/>
      <p:bldP spid="740721" grpId="0"/>
      <p:bldP spid="740723" grpId="0" animBg="1"/>
      <p:bldP spid="740724" grpId="0" animBg="1"/>
      <p:bldP spid="740725" grpId="0" animBg="1"/>
      <p:bldP spid="7407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8245" name="Rectangle 3"/>
          <p:cNvSpPr>
            <a:spLocks noGrp="1" noChangeArrowheads="1"/>
          </p:cNvSpPr>
          <p:nvPr>
            <p:ph idx="1"/>
          </p:nvPr>
        </p:nvSpPr>
        <p:spPr>
          <a:xfrm>
            <a:off x="179388" y="908050"/>
            <a:ext cx="8785225" cy="2952750"/>
          </a:xfrm>
        </p:spPr>
        <p:txBody>
          <a:bodyPr/>
          <a:lstStyle/>
          <a:p>
            <a:pPr eaLnBrk="1" hangingPunct="1">
              <a:lnSpc>
                <a:spcPct val="80000"/>
              </a:lnSpc>
            </a:pPr>
            <a:r>
              <a:rPr lang="el-GR" sz="2000" dirty="0"/>
              <a:t>Στο </a:t>
            </a:r>
            <a:r>
              <a:rPr lang="en-US" sz="2000" dirty="0"/>
              <a:t>Fabry-Perot laser</a:t>
            </a:r>
            <a:r>
              <a:rPr lang="el-GR" sz="2000" dirty="0"/>
              <a:t>,</a:t>
            </a:r>
            <a:r>
              <a:rPr lang="en-US" sz="2000" dirty="0"/>
              <a:t> </a:t>
            </a:r>
            <a:r>
              <a:rPr lang="el-GR" sz="2000" dirty="0"/>
              <a:t>η ανάδραση του φωτός συμβαίνει από την ανάκλαση στις έδρες της κοιλότητας</a:t>
            </a:r>
          </a:p>
          <a:p>
            <a:pPr lvl="1" eaLnBrk="1" hangingPunct="1">
              <a:lnSpc>
                <a:spcPct val="80000"/>
              </a:lnSpc>
            </a:pPr>
            <a:r>
              <a:rPr lang="el-GR" sz="1800" dirty="0"/>
              <a:t>Η ανάδραση μπορεί να θεωρηθεί ότι είναι περιορισμένη (</a:t>
            </a:r>
            <a:r>
              <a:rPr lang="en-US" sz="1800" i="1" dirty="0"/>
              <a:t>localized</a:t>
            </a:r>
            <a:r>
              <a:rPr lang="el-GR" sz="1800" dirty="0"/>
              <a:t>)</a:t>
            </a:r>
            <a:r>
              <a:rPr lang="en-US" sz="1800" dirty="0"/>
              <a:t> </a:t>
            </a:r>
            <a:r>
              <a:rPr lang="el-GR" sz="1800" dirty="0"/>
              <a:t>μεταξύ των εδρών</a:t>
            </a:r>
          </a:p>
          <a:p>
            <a:pPr eaLnBrk="1" hangingPunct="1">
              <a:lnSpc>
                <a:spcPct val="80000"/>
              </a:lnSpc>
            </a:pPr>
            <a:r>
              <a:rPr lang="el-GR" sz="2000" b="1" dirty="0"/>
              <a:t>Η ανάδραση του φωτός μπορεί να παρασχεθεί και κατά ένα κατανεμημένο (</a:t>
            </a:r>
            <a:r>
              <a:rPr lang="en-US" sz="2000" b="1" i="1" dirty="0"/>
              <a:t>distributed</a:t>
            </a:r>
            <a:r>
              <a:rPr lang="el-GR" sz="2000" b="1" dirty="0"/>
              <a:t>) τρόπο από μία σειρά ανακλαστήρων σε κοντινή απόσταση μεταξύ τους</a:t>
            </a:r>
          </a:p>
          <a:p>
            <a:pPr lvl="1" eaLnBrk="1" hangingPunct="1">
              <a:lnSpc>
                <a:spcPct val="80000"/>
              </a:lnSpc>
            </a:pPr>
            <a:r>
              <a:rPr lang="el-GR" sz="1800" dirty="0"/>
              <a:t>Ο πιο κοινός τρόπος </a:t>
            </a:r>
            <a:r>
              <a:rPr lang="el-GR" sz="1800" b="1" dirty="0"/>
              <a:t>επίτευξης ανάδρασης με κατανεμημένο τρόπο </a:t>
            </a:r>
            <a:r>
              <a:rPr lang="el-GR" sz="1800" dirty="0"/>
              <a:t>είναι με τη χρήση </a:t>
            </a:r>
            <a:r>
              <a:rPr lang="el-GR" sz="1800" b="1" dirty="0"/>
              <a:t>περιοδικής μεταβολής του πλάτους της κοιλότητας</a:t>
            </a:r>
          </a:p>
          <a:p>
            <a:pPr eaLnBrk="1" hangingPunct="1">
              <a:lnSpc>
                <a:spcPct val="80000"/>
              </a:lnSpc>
            </a:pPr>
            <a:r>
              <a:rPr lang="el-GR" sz="2000" dirty="0"/>
              <a:t>Στο τμήμα με τις αυλακώσεις (</a:t>
            </a:r>
            <a:r>
              <a:rPr lang="en-US" sz="2000" i="1" dirty="0"/>
              <a:t>corrugated version</a:t>
            </a:r>
            <a:r>
              <a:rPr lang="el-GR" sz="2000" dirty="0"/>
              <a:t>)</a:t>
            </a:r>
            <a:r>
              <a:rPr lang="en-US" sz="2000" dirty="0"/>
              <a:t> </a:t>
            </a:r>
            <a:r>
              <a:rPr lang="el-GR" sz="2000" dirty="0"/>
              <a:t>της κοιλότητας, το προσπίπτον κύμα υφίσταται μία σειρά ανακλάσεων</a:t>
            </a:r>
          </a:p>
        </p:txBody>
      </p:sp>
      <p:sp>
        <p:nvSpPr>
          <p:cNvPr id="138246" name="Rectangle 31"/>
          <p:cNvSpPr>
            <a:spLocks noChangeArrowheads="1"/>
          </p:cNvSpPr>
          <p:nvPr/>
        </p:nvSpPr>
        <p:spPr bwMode="auto">
          <a:xfrm>
            <a:off x="4645025" y="5373688"/>
            <a:ext cx="31686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Λ: περίοδος της αυλάκωσης</a:t>
            </a:r>
          </a:p>
        </p:txBody>
      </p:sp>
      <p:sp>
        <p:nvSpPr>
          <p:cNvPr id="138247" name="Rectangle 32"/>
          <p:cNvSpPr>
            <a:spLocks noChangeArrowheads="1"/>
          </p:cNvSpPr>
          <p:nvPr/>
        </p:nvSpPr>
        <p:spPr bwMode="auto">
          <a:xfrm>
            <a:off x="1547813" y="5084763"/>
            <a:ext cx="2376487" cy="5762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8248" name="Rectangle 33"/>
          <p:cNvSpPr>
            <a:spLocks noChangeArrowheads="1"/>
          </p:cNvSpPr>
          <p:nvPr/>
        </p:nvSpPr>
        <p:spPr bwMode="auto">
          <a:xfrm>
            <a:off x="1979613" y="4868863"/>
            <a:ext cx="215900" cy="21748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8249" name="Rectangle 34"/>
          <p:cNvSpPr>
            <a:spLocks noChangeArrowheads="1"/>
          </p:cNvSpPr>
          <p:nvPr/>
        </p:nvSpPr>
        <p:spPr bwMode="auto">
          <a:xfrm>
            <a:off x="2413000" y="4868863"/>
            <a:ext cx="215900" cy="21748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8250" name="Rectangle 35"/>
          <p:cNvSpPr>
            <a:spLocks noChangeArrowheads="1"/>
          </p:cNvSpPr>
          <p:nvPr/>
        </p:nvSpPr>
        <p:spPr bwMode="auto">
          <a:xfrm>
            <a:off x="2844800" y="4870450"/>
            <a:ext cx="215900" cy="21748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8251" name="Rectangle 36"/>
          <p:cNvSpPr>
            <a:spLocks noChangeArrowheads="1"/>
          </p:cNvSpPr>
          <p:nvPr/>
        </p:nvSpPr>
        <p:spPr bwMode="auto">
          <a:xfrm>
            <a:off x="3276600" y="4868863"/>
            <a:ext cx="215900" cy="21748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8252" name="Rectangle 37"/>
          <p:cNvSpPr>
            <a:spLocks noChangeArrowheads="1"/>
          </p:cNvSpPr>
          <p:nvPr/>
        </p:nvSpPr>
        <p:spPr bwMode="auto">
          <a:xfrm>
            <a:off x="3708400" y="4868863"/>
            <a:ext cx="792163" cy="7921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8253" name="Rectangle 38"/>
          <p:cNvSpPr>
            <a:spLocks noChangeArrowheads="1"/>
          </p:cNvSpPr>
          <p:nvPr/>
        </p:nvSpPr>
        <p:spPr bwMode="auto">
          <a:xfrm>
            <a:off x="971550" y="4868863"/>
            <a:ext cx="792163" cy="7921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8254" name="Line 39"/>
          <p:cNvSpPr>
            <a:spLocks noChangeShapeType="1"/>
          </p:cNvSpPr>
          <p:nvPr/>
        </p:nvSpPr>
        <p:spPr bwMode="auto">
          <a:xfrm>
            <a:off x="2193925" y="4725988"/>
            <a:ext cx="4333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8255" name="Rectangle 40"/>
          <p:cNvSpPr>
            <a:spLocks noChangeArrowheads="1"/>
          </p:cNvSpPr>
          <p:nvPr/>
        </p:nvSpPr>
        <p:spPr bwMode="auto">
          <a:xfrm>
            <a:off x="2232025" y="4294188"/>
            <a:ext cx="3222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Λ</a:t>
            </a:r>
          </a:p>
        </p:txBody>
      </p:sp>
      <p:sp>
        <p:nvSpPr>
          <p:cNvPr id="138256" name="Rectangle 41"/>
          <p:cNvSpPr>
            <a:spLocks noChangeArrowheads="1"/>
          </p:cNvSpPr>
          <p:nvPr/>
        </p:nvSpPr>
        <p:spPr bwMode="auto">
          <a:xfrm>
            <a:off x="1189038" y="5157788"/>
            <a:ext cx="31686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Μέσο που εισάγει κέρδος</a:t>
            </a:r>
          </a:p>
        </p:txBody>
      </p:sp>
      <p:sp>
        <p:nvSpPr>
          <p:cNvPr id="138257" name="Line 42"/>
          <p:cNvSpPr>
            <a:spLocks noChangeShapeType="1"/>
          </p:cNvSpPr>
          <p:nvPr/>
        </p:nvSpPr>
        <p:spPr bwMode="auto">
          <a:xfrm>
            <a:off x="4573588" y="5157788"/>
            <a:ext cx="16557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8258" name="Rectangle 43"/>
          <p:cNvSpPr>
            <a:spLocks noChangeArrowheads="1"/>
          </p:cNvSpPr>
          <p:nvPr/>
        </p:nvSpPr>
        <p:spPr bwMode="auto">
          <a:xfrm>
            <a:off x="4572000" y="4725988"/>
            <a:ext cx="1728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Εκπομπή φωτός</a:t>
            </a:r>
          </a:p>
        </p:txBody>
      </p:sp>
    </p:spTree>
    <p:extLst>
      <p:ext uri="{BB962C8B-B14F-4D97-AF65-F5344CB8AC3E}">
        <p14:creationId xmlns:p14="http://schemas.microsoft.com/office/powerpoint/2010/main" val="35383865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47813" name="Rectangle 3"/>
          <p:cNvSpPr>
            <a:spLocks noGrp="1" noChangeArrowheads="1"/>
          </p:cNvSpPr>
          <p:nvPr>
            <p:ph idx="1"/>
          </p:nvPr>
        </p:nvSpPr>
        <p:spPr>
          <a:xfrm>
            <a:off x="179388" y="979488"/>
            <a:ext cx="8785225" cy="5545856"/>
          </a:xfrm>
        </p:spPr>
        <p:txBody>
          <a:bodyPr/>
          <a:lstStyle/>
          <a:p>
            <a:pPr eaLnBrk="1" hangingPunct="1">
              <a:lnSpc>
                <a:spcPct val="80000"/>
              </a:lnSpc>
            </a:pPr>
            <a:r>
              <a:rPr lang="el-GR" sz="2000" dirty="0"/>
              <a:t>Μία πιο αποδοτική μέθοδος για να συμβαίνει περισσότερη απορρόφηση εντός της εσωτερικής περιοχής είναι η χρήση ημιαγωγικού υλικού που είναι διαφανές στο μήκος κύματος ενδιαφέροντος για τους ημιαγωγούς τύπου </a:t>
            </a:r>
            <a:r>
              <a:rPr lang="en-US" sz="2000" i="1" dirty="0"/>
              <a:t>p</a:t>
            </a:r>
            <a:r>
              <a:rPr lang="en-US" sz="2000" dirty="0"/>
              <a:t> </a:t>
            </a:r>
            <a:r>
              <a:rPr lang="el-GR" sz="2000" dirty="0"/>
              <a:t>και </a:t>
            </a:r>
            <a:r>
              <a:rPr lang="en-US" sz="2000" i="1" dirty="0"/>
              <a:t>n</a:t>
            </a:r>
            <a:r>
              <a:rPr lang="el-GR" sz="2000" dirty="0"/>
              <a:t>. Τότε το μήκος κύματος που μας ενδιαφέρει (π.χ. κάποιο μήκος κύματος στη μπάντα 1530–1565 </a:t>
            </a:r>
            <a:r>
              <a:rPr lang="en-US" sz="2000" dirty="0"/>
              <a:t>nm </a:t>
            </a:r>
            <a:r>
              <a:rPr lang="el-GR" sz="2000" dirty="0"/>
              <a:t>στην οποία πραγματοποιούνται επικοινωνίες με </a:t>
            </a:r>
            <a:r>
              <a:rPr lang="en-US" sz="2000" dirty="0"/>
              <a:t>WDM</a:t>
            </a:r>
            <a:r>
              <a:rPr lang="el-GR" sz="2000" dirty="0"/>
              <a:t> μεταδόσεις) είναι μεγαλύτερο από το μήκος κύματος αποκοπής αυτού του ημιαγωγού και δε συμβαίνει απορρόφηση σ’ αυτές τις περιοχές</a:t>
            </a:r>
          </a:p>
          <a:p>
            <a:pPr eaLnBrk="1" hangingPunct="1">
              <a:lnSpc>
                <a:spcPct val="80000"/>
              </a:lnSpc>
            </a:pPr>
            <a:r>
              <a:rPr lang="el-GR" sz="2000" dirty="0"/>
              <a:t>Μπορεί να χρησιμοποιηθεί </a:t>
            </a:r>
            <a:r>
              <a:rPr lang="el-GR" sz="2000" b="1" dirty="0"/>
              <a:t>το υλικό </a:t>
            </a:r>
            <a:r>
              <a:rPr lang="en-US" sz="2000" b="1" dirty="0" err="1"/>
              <a:t>InP</a:t>
            </a:r>
            <a:r>
              <a:rPr lang="el-GR" sz="2000" b="1" dirty="0"/>
              <a:t> για τις περιοχές τύπου </a:t>
            </a:r>
            <a:r>
              <a:rPr lang="en-US" sz="2000" b="1" i="1" dirty="0"/>
              <a:t>p</a:t>
            </a:r>
            <a:r>
              <a:rPr lang="en-US" sz="2000" b="1" dirty="0"/>
              <a:t> </a:t>
            </a:r>
            <a:r>
              <a:rPr lang="el-GR" sz="2000" b="1" dirty="0"/>
              <a:t>και </a:t>
            </a:r>
            <a:r>
              <a:rPr lang="en-US" sz="2000" b="1" i="1" dirty="0"/>
              <a:t>n</a:t>
            </a:r>
            <a:r>
              <a:rPr lang="en-US" sz="2000" b="1" dirty="0"/>
              <a:t> </a:t>
            </a:r>
            <a:r>
              <a:rPr lang="el-GR" sz="2000" b="1" dirty="0"/>
              <a:t>και </a:t>
            </a:r>
            <a:r>
              <a:rPr lang="en-US" sz="2000" b="1" dirty="0" err="1"/>
              <a:t>InGaAs</a:t>
            </a:r>
            <a:r>
              <a:rPr lang="el-GR" sz="2000" b="1" dirty="0"/>
              <a:t> για την εσωτερική περιοχή</a:t>
            </a:r>
            <a:r>
              <a:rPr lang="el-GR" sz="2000" dirty="0"/>
              <a:t>. Μία τέτοια </a:t>
            </a:r>
            <a:r>
              <a:rPr lang="en-US" sz="2000" i="1" dirty="0"/>
              <a:t>pin</a:t>
            </a:r>
            <a:r>
              <a:rPr lang="el-GR" sz="2000" dirty="0"/>
              <a:t> φωτοδίοδος καλείται </a:t>
            </a:r>
            <a:r>
              <a:rPr lang="el-GR" sz="2000" b="1" dirty="0"/>
              <a:t>διπλή ετεροεπαφή (</a:t>
            </a:r>
            <a:r>
              <a:rPr lang="en-US" sz="2000" b="1" i="1" dirty="0"/>
              <a:t>double heterojunction</a:t>
            </a:r>
            <a:r>
              <a:rPr lang="el-GR" sz="2000" b="1" dirty="0"/>
              <a:t>)</a:t>
            </a:r>
            <a:r>
              <a:rPr lang="en-US" sz="2000" b="1" dirty="0"/>
              <a:t> </a:t>
            </a:r>
            <a:r>
              <a:rPr lang="el-GR" sz="2000" b="1" dirty="0"/>
              <a:t>ή ετεροδομή (</a:t>
            </a:r>
            <a:r>
              <a:rPr lang="en-US" sz="2000" b="1" i="1" dirty="0" err="1"/>
              <a:t>heterostructure</a:t>
            </a:r>
            <a:r>
              <a:rPr lang="el-GR" sz="2000" b="1" dirty="0"/>
              <a:t>)</a:t>
            </a:r>
            <a:r>
              <a:rPr lang="en-US" sz="2000" dirty="0"/>
              <a:t>, </a:t>
            </a:r>
            <a:r>
              <a:rPr lang="el-GR" sz="2000" dirty="0"/>
              <a:t>αφού αποτελείται από δύο επαφές (</a:t>
            </a:r>
            <a:r>
              <a:rPr lang="en-US" sz="2000" i="1" dirty="0"/>
              <a:t>p</a:t>
            </a:r>
            <a:r>
              <a:rPr lang="en-US" sz="2000" dirty="0"/>
              <a:t>–</a:t>
            </a:r>
            <a:r>
              <a:rPr lang="en-US" sz="2000" i="1" dirty="0"/>
              <a:t>intrinsic </a:t>
            </a:r>
            <a:r>
              <a:rPr lang="el-GR" sz="2000" i="1" dirty="0"/>
              <a:t>υλικό</a:t>
            </a:r>
            <a:r>
              <a:rPr lang="el-GR" sz="2000" dirty="0"/>
              <a:t> και </a:t>
            </a:r>
            <a:r>
              <a:rPr lang="en-US" sz="2000" i="1" dirty="0"/>
              <a:t>intrinsic </a:t>
            </a:r>
            <a:r>
              <a:rPr lang="el-GR" sz="2000" i="1" dirty="0"/>
              <a:t>υλικό</a:t>
            </a:r>
            <a:r>
              <a:rPr lang="en-US" sz="2000" dirty="0"/>
              <a:t>–</a:t>
            </a:r>
            <a:r>
              <a:rPr lang="en-US" sz="2000" i="1" dirty="0"/>
              <a:t>n</a:t>
            </a:r>
            <a:r>
              <a:rPr lang="el-GR" sz="2000" dirty="0"/>
              <a:t>) εντελώς διαφορετικών ημιαγωγικών υλικών</a:t>
            </a:r>
          </a:p>
          <a:p>
            <a:pPr eaLnBrk="1" hangingPunct="1">
              <a:lnSpc>
                <a:spcPct val="80000"/>
              </a:lnSpc>
            </a:pPr>
            <a:r>
              <a:rPr lang="el-GR" sz="2000" b="1" dirty="0"/>
              <a:t>Το μήκος κύματος αποκοπής για το </a:t>
            </a:r>
            <a:r>
              <a:rPr lang="en-US" sz="2000" b="1" dirty="0" err="1"/>
              <a:t>InP</a:t>
            </a:r>
            <a:r>
              <a:rPr lang="en-US" sz="2000" b="1" dirty="0"/>
              <a:t> </a:t>
            </a:r>
            <a:r>
              <a:rPr lang="el-GR" sz="2000" b="1" dirty="0"/>
              <a:t>είναι</a:t>
            </a:r>
            <a:r>
              <a:rPr lang="en-US" sz="2000" b="1" dirty="0"/>
              <a:t> 0.92</a:t>
            </a:r>
            <a:r>
              <a:rPr lang="el-GR" sz="2000" b="1" dirty="0"/>
              <a:t>μ</a:t>
            </a:r>
            <a:r>
              <a:rPr lang="en-US" sz="2000" b="1" dirty="0"/>
              <a:t>m </a:t>
            </a:r>
            <a:r>
              <a:rPr lang="el-GR" sz="2000" b="1" dirty="0"/>
              <a:t>και για το </a:t>
            </a:r>
            <a:r>
              <a:rPr lang="en-US" sz="2000" b="1" dirty="0" err="1"/>
              <a:t>InGaAs</a:t>
            </a:r>
            <a:r>
              <a:rPr lang="en-US" sz="2000" b="1" dirty="0"/>
              <a:t> </a:t>
            </a:r>
            <a:r>
              <a:rPr lang="el-GR" sz="2000" b="1" dirty="0"/>
              <a:t>είναι 1.65μ</a:t>
            </a:r>
            <a:r>
              <a:rPr lang="en-US" sz="2000" b="1" dirty="0"/>
              <a:t>m</a:t>
            </a:r>
            <a:endParaRPr lang="el-GR" sz="2000" b="1" dirty="0"/>
          </a:p>
          <a:p>
            <a:pPr lvl="1" eaLnBrk="1" hangingPunct="1">
              <a:lnSpc>
                <a:spcPct val="80000"/>
              </a:lnSpc>
            </a:pPr>
            <a:r>
              <a:rPr lang="el-GR" sz="1800" dirty="0"/>
              <a:t>Φαίνεται ότι οι περιοχές </a:t>
            </a:r>
            <a:r>
              <a:rPr lang="el-GR" sz="1800" b="1" dirty="0"/>
              <a:t>τύπου </a:t>
            </a:r>
            <a:r>
              <a:rPr lang="en-US" sz="1800" b="1" i="1" dirty="0"/>
              <a:t>p</a:t>
            </a:r>
            <a:r>
              <a:rPr lang="en-US" sz="1800" b="1" dirty="0"/>
              <a:t> </a:t>
            </a:r>
            <a:r>
              <a:rPr lang="el-GR" sz="1800" b="1" dirty="0"/>
              <a:t>και </a:t>
            </a:r>
            <a:r>
              <a:rPr lang="en-US" sz="1800" b="1" i="1" dirty="0"/>
              <a:t>n</a:t>
            </a:r>
            <a:r>
              <a:rPr lang="en-US" sz="1800" b="1" dirty="0"/>
              <a:t> </a:t>
            </a:r>
            <a:r>
              <a:rPr lang="el-GR" sz="1800" b="1" dirty="0"/>
              <a:t>είναι διαφανείς στην περιοχή 1.3-1.6μ</a:t>
            </a:r>
            <a:r>
              <a:rPr lang="en-US" sz="1800" b="1" dirty="0"/>
              <a:t>m</a:t>
            </a:r>
            <a:r>
              <a:rPr lang="el-GR" sz="1800" b="1" dirty="0"/>
              <a:t>, ενώ εξαλείφεται πλήρως η συνιστώσα διάχυσης του φωτορεύματος, δηλαδή εξαφανίζεται το ρεύμα διάχυσης</a:t>
            </a:r>
            <a:endParaRPr lang="en-US" sz="1800" b="1" dirty="0"/>
          </a:p>
        </p:txBody>
      </p:sp>
    </p:spTree>
    <p:extLst>
      <p:ext uri="{BB962C8B-B14F-4D97-AF65-F5344CB8AC3E}">
        <p14:creationId xmlns:p14="http://schemas.microsoft.com/office/powerpoint/2010/main" val="35238220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dirty="0"/>
              <a:t>Φωτοδίοδος </a:t>
            </a:r>
            <a:r>
              <a:rPr lang="en-US" i="1" dirty="0"/>
              <a:t>pin</a:t>
            </a:r>
            <a:endParaRPr lang="el-GR"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2960" y="1935163"/>
            <a:ext cx="8138080"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1939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a:t>
            </a:r>
            <a:r>
              <a:rPr lang="el-GR"/>
              <a:t> </a:t>
            </a:r>
            <a:r>
              <a:rPr lang="en-US"/>
              <a:t>– Photodetectors</a:t>
            </a:r>
          </a:p>
        </p:txBody>
      </p:sp>
      <p:sp>
        <p:nvSpPr>
          <p:cNvPr id="248837" name="Rectangle 3"/>
          <p:cNvSpPr>
            <a:spLocks noGrp="1" noChangeArrowheads="1"/>
          </p:cNvSpPr>
          <p:nvPr>
            <p:ph idx="1"/>
          </p:nvPr>
        </p:nvSpPr>
        <p:spPr>
          <a:xfrm>
            <a:off x="179388" y="981074"/>
            <a:ext cx="8785225" cy="5544269"/>
          </a:xfrm>
        </p:spPr>
        <p:txBody>
          <a:bodyPr/>
          <a:lstStyle/>
          <a:p>
            <a:pPr eaLnBrk="1" hangingPunct="1">
              <a:lnSpc>
                <a:spcPct val="80000"/>
              </a:lnSpc>
            </a:pPr>
            <a:r>
              <a:rPr lang="el-GR" sz="2000" b="1" dirty="0"/>
              <a:t>Οι αποκρισιμότητες των φωτοφωρατών που έχουν περιγραφεί ως τώρα έχουν περιοριστεί σε μικρές τιμές (ακόμα και για τις φωτοδιόδους </a:t>
            </a:r>
            <a:r>
              <a:rPr lang="en-US" sz="2000" b="1" i="1" dirty="0"/>
              <a:t>pin</a:t>
            </a:r>
            <a:r>
              <a:rPr lang="en-US" sz="2000" b="1" dirty="0"/>
              <a:t> </a:t>
            </a:r>
            <a:r>
              <a:rPr lang="el-GR" sz="2000" b="1" dirty="0"/>
              <a:t>που αποτελούν βαλτίωση της απλής επαφής </a:t>
            </a:r>
            <a:r>
              <a:rPr lang="en-US" sz="2000" b="1" i="1" dirty="0" err="1"/>
              <a:t>pn</a:t>
            </a:r>
            <a:r>
              <a:rPr lang="el-GR" sz="2000" b="1" dirty="0"/>
              <a:t>) εξαιτίας του γεγονότος ότι </a:t>
            </a:r>
            <a:r>
              <a:rPr lang="el-GR" sz="2000" b="1" u="sng" dirty="0"/>
              <a:t>ένα φωτόνιο, όταν αυτό απορροφηθεί από τη φωτοδίοδο, μπορεί να παράξει ένα μόνο ηλεκτρόνιο</a:t>
            </a:r>
          </a:p>
          <a:p>
            <a:pPr eaLnBrk="1" hangingPunct="1">
              <a:lnSpc>
                <a:spcPct val="80000"/>
              </a:lnSpc>
            </a:pPr>
            <a:r>
              <a:rPr lang="el-GR" sz="2000" b="1" dirty="0"/>
              <a:t>Αν το παραγόμενο ηλεκτρόνιο υπόκειται σε πολύ υψηλό ηλεκτρικό πεδίο, μπορεί να αποκτήσει επαρκή ενέργεια ώστε να συγκρουστεί με περισσότερα ηλεκτρόνια</a:t>
            </a:r>
            <a:r>
              <a:rPr lang="en-US" sz="2000" b="1" dirty="0"/>
              <a:t> </a:t>
            </a:r>
            <a:r>
              <a:rPr lang="el-GR" sz="2000" b="1" dirty="0"/>
              <a:t>και να τα οδηγήσει από τη ζώνη σθένους στη ζώνη αγωγιμότητας. Τα δευτερεύοντα ζεύγη ηλεκτρονίων-οπών μπορούν να παράξουν επιπλέον ζεύγη ηλεκτρόνιων-οπών όταν επιταχυνθούν σε επαρκή επίπεδα. Αυτή η διαδικασία καλείται </a:t>
            </a:r>
            <a:r>
              <a:rPr lang="el-GR" sz="2000" b="1" u="sng" dirty="0"/>
              <a:t>πολλαπλασιασμός χιονοστιβάδας </a:t>
            </a:r>
            <a:r>
              <a:rPr lang="el-GR" sz="2000" b="1" dirty="0"/>
              <a:t>(</a:t>
            </a:r>
            <a:r>
              <a:rPr lang="en-US" sz="2000" b="1" i="1" dirty="0"/>
              <a:t>avalanche multiplication</a:t>
            </a:r>
            <a:r>
              <a:rPr lang="el-GR" sz="2000" b="1" dirty="0"/>
              <a:t>) και η αντίστοιχη φωτοδίοδος καλείται φωτοδίοδος χιονοστιβάδας (</a:t>
            </a:r>
            <a:r>
              <a:rPr lang="en-US" sz="2000" b="1" i="1" dirty="0"/>
              <a:t>Avalanche Photo-Diode – APD</a:t>
            </a:r>
            <a:r>
              <a:rPr lang="el-GR" sz="2000" b="1" dirty="0"/>
              <a:t>)</a:t>
            </a:r>
            <a:endParaRPr lang="en-US" sz="2000" b="1" dirty="0"/>
          </a:p>
          <a:p>
            <a:pPr eaLnBrk="1" hangingPunct="1">
              <a:lnSpc>
                <a:spcPct val="80000"/>
              </a:lnSpc>
            </a:pPr>
            <a:r>
              <a:rPr lang="el-GR" sz="2000" dirty="0"/>
              <a:t>Το πλήθος των δευτερευόντων ζευγών ηλεκτρονίων-οπών που παράχθηκε από τη διαδικασία του πολλαπλασιασμού χιονοστιβάδας από ένα αρχικό ηλεκτρόνιο είναι τυχαίο και η μέση τιμή αυτού του αριθμού ορίζεται ως πολλαπλασιαστικό κέρδος και δηλώνεται ως </a:t>
            </a:r>
            <a:r>
              <a:rPr lang="en-US" sz="2000" i="1" dirty="0"/>
              <a:t>G</a:t>
            </a:r>
            <a:r>
              <a:rPr lang="en-US" sz="2000" i="1" baseline="-25000" dirty="0"/>
              <a:t>m</a:t>
            </a:r>
            <a:endParaRPr lang="el-GR" sz="2000" i="1" baseline="-25000" dirty="0"/>
          </a:p>
        </p:txBody>
      </p:sp>
    </p:spTree>
    <p:extLst>
      <p:ext uri="{BB962C8B-B14F-4D97-AF65-F5344CB8AC3E}">
        <p14:creationId xmlns:p14="http://schemas.microsoft.com/office/powerpoint/2010/main" val="10299663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Line 2"/>
          <p:cNvSpPr>
            <a:spLocks noChangeShapeType="1"/>
          </p:cNvSpPr>
          <p:nvPr/>
        </p:nvSpPr>
        <p:spPr bwMode="auto">
          <a:xfrm flipH="1">
            <a:off x="2052638" y="5300663"/>
            <a:ext cx="1655762" cy="433387"/>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61" name="Line 3"/>
          <p:cNvSpPr>
            <a:spLocks noChangeShapeType="1"/>
          </p:cNvSpPr>
          <p:nvPr/>
        </p:nvSpPr>
        <p:spPr bwMode="auto">
          <a:xfrm>
            <a:off x="2557463" y="4724400"/>
            <a:ext cx="1582737" cy="4333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62" name="Line 4"/>
          <p:cNvSpPr>
            <a:spLocks noChangeShapeType="1"/>
          </p:cNvSpPr>
          <p:nvPr/>
        </p:nvSpPr>
        <p:spPr bwMode="auto">
          <a:xfrm flipH="1">
            <a:off x="2052638" y="5229225"/>
            <a:ext cx="503237" cy="144463"/>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63" name="Line 5"/>
          <p:cNvSpPr>
            <a:spLocks noChangeShapeType="1"/>
          </p:cNvSpPr>
          <p:nvPr/>
        </p:nvSpPr>
        <p:spPr bwMode="auto">
          <a:xfrm flipH="1">
            <a:off x="2052638" y="4511675"/>
            <a:ext cx="1727200" cy="430213"/>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64" name="Line 6"/>
          <p:cNvSpPr>
            <a:spLocks noChangeShapeType="1"/>
          </p:cNvSpPr>
          <p:nvPr/>
        </p:nvSpPr>
        <p:spPr bwMode="auto">
          <a:xfrm flipH="1">
            <a:off x="2052638" y="4725988"/>
            <a:ext cx="1439862" cy="36036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65" name="Line 7"/>
          <p:cNvSpPr>
            <a:spLocks noChangeShapeType="1"/>
          </p:cNvSpPr>
          <p:nvPr/>
        </p:nvSpPr>
        <p:spPr bwMode="auto">
          <a:xfrm flipH="1">
            <a:off x="2052638" y="4365625"/>
            <a:ext cx="215900" cy="7143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66" name="Rectangle 8"/>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a:t>
            </a:r>
            <a:r>
              <a:rPr lang="el-GR"/>
              <a:t> </a:t>
            </a:r>
            <a:r>
              <a:rPr lang="en-US"/>
              <a:t>– Photodetectors</a:t>
            </a:r>
          </a:p>
        </p:txBody>
      </p:sp>
      <p:sp>
        <p:nvSpPr>
          <p:cNvPr id="249867" name="Rectangle 9"/>
          <p:cNvSpPr>
            <a:spLocks noGrp="1" noChangeArrowheads="1"/>
          </p:cNvSpPr>
          <p:nvPr>
            <p:ph idx="1"/>
          </p:nvPr>
        </p:nvSpPr>
        <p:spPr>
          <a:xfrm>
            <a:off x="179388" y="981075"/>
            <a:ext cx="8785225" cy="2808288"/>
          </a:xfrm>
        </p:spPr>
        <p:txBody>
          <a:bodyPr/>
          <a:lstStyle/>
          <a:p>
            <a:pPr eaLnBrk="1" hangingPunct="1">
              <a:lnSpc>
                <a:spcPct val="80000"/>
              </a:lnSpc>
            </a:pPr>
            <a:r>
              <a:rPr lang="el-GR" sz="2000" dirty="0"/>
              <a:t>Το πολλαπλασιαστικό κέρδος μίας </a:t>
            </a:r>
            <a:r>
              <a:rPr lang="en-US" sz="2000" dirty="0"/>
              <a:t>APD</a:t>
            </a:r>
            <a:r>
              <a:rPr lang="el-GR" sz="2000" dirty="0"/>
              <a:t> μπορεί να γίνει σχετικά υψηλό ακόμα και απεριόριστο, μία συνθήκη που καλείται κατάρρευση χιονοστιβάδας (</a:t>
            </a:r>
            <a:r>
              <a:rPr lang="en-US" sz="2000" i="1" dirty="0"/>
              <a:t>avalanche breakdown</a:t>
            </a:r>
            <a:r>
              <a:rPr lang="el-GR" sz="2000" dirty="0"/>
              <a:t>)</a:t>
            </a:r>
          </a:p>
          <a:p>
            <a:pPr eaLnBrk="1" hangingPunct="1">
              <a:lnSpc>
                <a:spcPct val="80000"/>
              </a:lnSpc>
            </a:pPr>
            <a:r>
              <a:rPr lang="el-GR" sz="2000" dirty="0"/>
              <a:t>Μία </a:t>
            </a:r>
            <a:r>
              <a:rPr lang="el-GR" sz="2000" b="1" dirty="0"/>
              <a:t>μεγάλη τιμή για το </a:t>
            </a:r>
            <a:r>
              <a:rPr lang="en-US" sz="2000" b="1" i="1" dirty="0"/>
              <a:t>G</a:t>
            </a:r>
            <a:r>
              <a:rPr lang="en-US" sz="2000" b="1" i="1" baseline="-25000" dirty="0"/>
              <a:t>m</a:t>
            </a:r>
            <a:r>
              <a:rPr lang="el-GR" sz="2000" b="1" i="1" baseline="-25000" dirty="0"/>
              <a:t> </a:t>
            </a:r>
            <a:r>
              <a:rPr lang="el-GR" sz="2000" dirty="0"/>
              <a:t>συνοδεύεται και από </a:t>
            </a:r>
            <a:r>
              <a:rPr lang="el-GR" sz="2000" b="1" dirty="0"/>
              <a:t>υψηλή διακύμανση</a:t>
            </a:r>
            <a:r>
              <a:rPr lang="el-GR" sz="2000" dirty="0"/>
              <a:t> του παραγόμενου φωτορεύματος, που επηρεάζει δυσμενώς τις επιδόσεις της </a:t>
            </a:r>
            <a:r>
              <a:rPr lang="en-US" sz="2000" dirty="0"/>
              <a:t>APD </a:t>
            </a:r>
            <a:r>
              <a:rPr lang="el-GR" sz="2000" dirty="0"/>
              <a:t>ως προς το </a:t>
            </a:r>
            <a:r>
              <a:rPr lang="el-GR" sz="2000" b="1" dirty="0"/>
              <a:t>θόρυβο</a:t>
            </a:r>
          </a:p>
          <a:p>
            <a:pPr eaLnBrk="1" hangingPunct="1">
              <a:lnSpc>
                <a:spcPct val="80000"/>
              </a:lnSpc>
            </a:pPr>
            <a:r>
              <a:rPr lang="el-GR" sz="2000" dirty="0"/>
              <a:t>Τίθεται θέμα συμβιβασμού μεταξύ του πολλαπλασιαστικού κέρδους και του παράγοντα θορύβου</a:t>
            </a:r>
          </a:p>
          <a:p>
            <a:pPr eaLnBrk="1" hangingPunct="1">
              <a:lnSpc>
                <a:spcPct val="80000"/>
              </a:lnSpc>
            </a:pPr>
            <a:r>
              <a:rPr lang="el-GR" sz="2000" dirty="0"/>
              <a:t>Συνήθως οι </a:t>
            </a:r>
            <a:r>
              <a:rPr lang="en-US" sz="2000" dirty="0"/>
              <a:t>APDs </a:t>
            </a:r>
            <a:r>
              <a:rPr lang="el-GR" sz="2000" dirty="0"/>
              <a:t>σχεδιάζονται ώστε να έχουν μέτρια τιμή για το πολλαπλασιαστικό κέρδος ώστε να βελτιστοποιείται η απόδοσή τους</a:t>
            </a:r>
          </a:p>
        </p:txBody>
      </p:sp>
      <p:sp>
        <p:nvSpPr>
          <p:cNvPr id="249868" name="Line 10"/>
          <p:cNvSpPr>
            <a:spLocks noChangeShapeType="1"/>
          </p:cNvSpPr>
          <p:nvPr/>
        </p:nvSpPr>
        <p:spPr bwMode="auto">
          <a:xfrm flipH="1" flipV="1">
            <a:off x="2051050" y="3862388"/>
            <a:ext cx="1588" cy="194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69" name="Line 11"/>
          <p:cNvSpPr>
            <a:spLocks noChangeShapeType="1"/>
          </p:cNvSpPr>
          <p:nvPr/>
        </p:nvSpPr>
        <p:spPr bwMode="auto">
          <a:xfrm flipV="1">
            <a:off x="4140200" y="3860800"/>
            <a:ext cx="0" cy="1944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70" name="Line 12"/>
          <p:cNvSpPr>
            <a:spLocks noChangeShapeType="1"/>
          </p:cNvSpPr>
          <p:nvPr/>
        </p:nvSpPr>
        <p:spPr bwMode="auto">
          <a:xfrm>
            <a:off x="2773363" y="5805488"/>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71" name="Rectangle 13"/>
          <p:cNvSpPr>
            <a:spLocks noChangeArrowheads="1"/>
          </p:cNvSpPr>
          <p:nvPr/>
        </p:nvSpPr>
        <p:spPr bwMode="auto">
          <a:xfrm>
            <a:off x="2916238" y="5445125"/>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x</a:t>
            </a:r>
            <a:endParaRPr lang="el-GR" sz="2000" b="0"/>
          </a:p>
        </p:txBody>
      </p:sp>
      <p:sp>
        <p:nvSpPr>
          <p:cNvPr id="249872" name="Oval 14"/>
          <p:cNvSpPr>
            <a:spLocks noChangeArrowheads="1"/>
          </p:cNvSpPr>
          <p:nvPr/>
        </p:nvSpPr>
        <p:spPr bwMode="auto">
          <a:xfrm>
            <a:off x="2197100" y="3789363"/>
            <a:ext cx="142875" cy="1428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873" name="Line 15"/>
          <p:cNvSpPr>
            <a:spLocks noChangeShapeType="1"/>
          </p:cNvSpPr>
          <p:nvPr/>
        </p:nvSpPr>
        <p:spPr bwMode="auto">
          <a:xfrm>
            <a:off x="2052638" y="4076700"/>
            <a:ext cx="2087562"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74" name="Rectangle 16"/>
          <p:cNvSpPr>
            <a:spLocks noChangeArrowheads="1"/>
          </p:cNvSpPr>
          <p:nvPr/>
        </p:nvSpPr>
        <p:spPr bwMode="auto">
          <a:xfrm>
            <a:off x="73025" y="3573463"/>
            <a:ext cx="15478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Έγχυση ενός ηλεκτρονίου</a:t>
            </a:r>
          </a:p>
        </p:txBody>
      </p:sp>
      <p:cxnSp>
        <p:nvCxnSpPr>
          <p:cNvPr id="249875" name="AutoShape 17"/>
          <p:cNvCxnSpPr>
            <a:cxnSpLocks noChangeShapeType="1"/>
            <a:stCxn id="249874" idx="3"/>
            <a:endCxn id="249873" idx="0"/>
          </p:cNvCxnSpPr>
          <p:nvPr/>
        </p:nvCxnSpPr>
        <p:spPr bwMode="auto">
          <a:xfrm>
            <a:off x="1620838" y="3933825"/>
            <a:ext cx="431800" cy="1428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76" name="Line 18"/>
          <p:cNvSpPr>
            <a:spLocks noChangeShapeType="1"/>
          </p:cNvSpPr>
          <p:nvPr/>
        </p:nvSpPr>
        <p:spPr bwMode="auto">
          <a:xfrm flipV="1">
            <a:off x="2268538" y="4149725"/>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77" name="Line 19"/>
          <p:cNvSpPr>
            <a:spLocks noChangeShapeType="1"/>
          </p:cNvSpPr>
          <p:nvPr/>
        </p:nvSpPr>
        <p:spPr bwMode="auto">
          <a:xfrm>
            <a:off x="2268538" y="3933825"/>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78" name="Line 20"/>
          <p:cNvSpPr>
            <a:spLocks noChangeShapeType="1"/>
          </p:cNvSpPr>
          <p:nvPr/>
        </p:nvSpPr>
        <p:spPr bwMode="auto">
          <a:xfrm>
            <a:off x="2268538" y="39322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79" name="Oval 21"/>
          <p:cNvSpPr>
            <a:spLocks noChangeArrowheads="1"/>
          </p:cNvSpPr>
          <p:nvPr/>
        </p:nvSpPr>
        <p:spPr bwMode="auto">
          <a:xfrm>
            <a:off x="3421063" y="4654550"/>
            <a:ext cx="142875" cy="142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880" name="Oval 22"/>
          <p:cNvSpPr>
            <a:spLocks noChangeArrowheads="1"/>
          </p:cNvSpPr>
          <p:nvPr/>
        </p:nvSpPr>
        <p:spPr bwMode="auto">
          <a:xfrm>
            <a:off x="3421063" y="4149725"/>
            <a:ext cx="142875" cy="1428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881" name="Line 23"/>
          <p:cNvSpPr>
            <a:spLocks noChangeShapeType="1"/>
          </p:cNvSpPr>
          <p:nvPr/>
        </p:nvSpPr>
        <p:spPr bwMode="auto">
          <a:xfrm flipV="1">
            <a:off x="3492500" y="451008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82" name="Line 24"/>
          <p:cNvSpPr>
            <a:spLocks noChangeShapeType="1"/>
          </p:cNvSpPr>
          <p:nvPr/>
        </p:nvSpPr>
        <p:spPr bwMode="auto">
          <a:xfrm>
            <a:off x="3492500" y="429418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83" name="Line 25"/>
          <p:cNvSpPr>
            <a:spLocks noChangeShapeType="1"/>
          </p:cNvSpPr>
          <p:nvPr/>
        </p:nvSpPr>
        <p:spPr bwMode="auto">
          <a:xfrm>
            <a:off x="3492500" y="4292600"/>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84" name="Line 26"/>
          <p:cNvSpPr>
            <a:spLocks noChangeShapeType="1"/>
          </p:cNvSpPr>
          <p:nvPr/>
        </p:nvSpPr>
        <p:spPr bwMode="auto">
          <a:xfrm>
            <a:off x="2268538" y="3862388"/>
            <a:ext cx="1871662"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85" name="Oval 27"/>
          <p:cNvSpPr>
            <a:spLocks noChangeArrowheads="1"/>
          </p:cNvSpPr>
          <p:nvPr/>
        </p:nvSpPr>
        <p:spPr bwMode="auto">
          <a:xfrm>
            <a:off x="3708400" y="4438650"/>
            <a:ext cx="142875" cy="142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886" name="Oval 28"/>
          <p:cNvSpPr>
            <a:spLocks noChangeArrowheads="1"/>
          </p:cNvSpPr>
          <p:nvPr/>
        </p:nvSpPr>
        <p:spPr bwMode="auto">
          <a:xfrm>
            <a:off x="3708400" y="3933825"/>
            <a:ext cx="142875" cy="1428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887" name="Line 29"/>
          <p:cNvSpPr>
            <a:spLocks noChangeShapeType="1"/>
          </p:cNvSpPr>
          <p:nvPr/>
        </p:nvSpPr>
        <p:spPr bwMode="auto">
          <a:xfrm flipV="1">
            <a:off x="3779838" y="429418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88" name="Line 30"/>
          <p:cNvSpPr>
            <a:spLocks noChangeShapeType="1"/>
          </p:cNvSpPr>
          <p:nvPr/>
        </p:nvSpPr>
        <p:spPr bwMode="auto">
          <a:xfrm>
            <a:off x="3779838" y="407828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89" name="Line 31"/>
          <p:cNvSpPr>
            <a:spLocks noChangeShapeType="1"/>
          </p:cNvSpPr>
          <p:nvPr/>
        </p:nvSpPr>
        <p:spPr bwMode="auto">
          <a:xfrm>
            <a:off x="3779838" y="4076700"/>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90" name="Line 32"/>
          <p:cNvSpPr>
            <a:spLocks noChangeShapeType="1"/>
          </p:cNvSpPr>
          <p:nvPr/>
        </p:nvSpPr>
        <p:spPr bwMode="auto">
          <a:xfrm>
            <a:off x="3781425" y="4005263"/>
            <a:ext cx="358775" cy="730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91" name="Line 33"/>
          <p:cNvSpPr>
            <a:spLocks noChangeShapeType="1"/>
          </p:cNvSpPr>
          <p:nvPr/>
        </p:nvSpPr>
        <p:spPr bwMode="auto">
          <a:xfrm>
            <a:off x="3492500" y="4221163"/>
            <a:ext cx="64770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92" name="Oval 34"/>
          <p:cNvSpPr>
            <a:spLocks noChangeArrowheads="1"/>
          </p:cNvSpPr>
          <p:nvPr/>
        </p:nvSpPr>
        <p:spPr bwMode="auto">
          <a:xfrm>
            <a:off x="2197100" y="4294188"/>
            <a:ext cx="142875" cy="142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893" name="Oval 35"/>
          <p:cNvSpPr>
            <a:spLocks noChangeArrowheads="1"/>
          </p:cNvSpPr>
          <p:nvPr/>
        </p:nvSpPr>
        <p:spPr bwMode="auto">
          <a:xfrm>
            <a:off x="2484438" y="5157788"/>
            <a:ext cx="142875" cy="142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894" name="Oval 36"/>
          <p:cNvSpPr>
            <a:spLocks noChangeArrowheads="1"/>
          </p:cNvSpPr>
          <p:nvPr/>
        </p:nvSpPr>
        <p:spPr bwMode="auto">
          <a:xfrm>
            <a:off x="2484438" y="4652963"/>
            <a:ext cx="142875" cy="1428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895" name="Line 37"/>
          <p:cNvSpPr>
            <a:spLocks noChangeShapeType="1"/>
          </p:cNvSpPr>
          <p:nvPr/>
        </p:nvSpPr>
        <p:spPr bwMode="auto">
          <a:xfrm flipV="1">
            <a:off x="2555875" y="5013325"/>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96" name="Line 38"/>
          <p:cNvSpPr>
            <a:spLocks noChangeShapeType="1"/>
          </p:cNvSpPr>
          <p:nvPr/>
        </p:nvSpPr>
        <p:spPr bwMode="auto">
          <a:xfrm>
            <a:off x="2555875" y="4797425"/>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97" name="Line 39"/>
          <p:cNvSpPr>
            <a:spLocks noChangeShapeType="1"/>
          </p:cNvSpPr>
          <p:nvPr/>
        </p:nvSpPr>
        <p:spPr bwMode="auto">
          <a:xfrm>
            <a:off x="2555875" y="47958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898" name="Oval 40"/>
          <p:cNvSpPr>
            <a:spLocks noChangeArrowheads="1"/>
          </p:cNvSpPr>
          <p:nvPr/>
        </p:nvSpPr>
        <p:spPr bwMode="auto">
          <a:xfrm>
            <a:off x="3638550" y="5230813"/>
            <a:ext cx="142875" cy="142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899" name="Oval 41"/>
          <p:cNvSpPr>
            <a:spLocks noChangeArrowheads="1"/>
          </p:cNvSpPr>
          <p:nvPr/>
        </p:nvSpPr>
        <p:spPr bwMode="auto">
          <a:xfrm>
            <a:off x="3638550" y="4725988"/>
            <a:ext cx="142875" cy="1428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900" name="Line 42"/>
          <p:cNvSpPr>
            <a:spLocks noChangeShapeType="1"/>
          </p:cNvSpPr>
          <p:nvPr/>
        </p:nvSpPr>
        <p:spPr bwMode="auto">
          <a:xfrm flipV="1">
            <a:off x="3709988" y="5086350"/>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901" name="Line 43"/>
          <p:cNvSpPr>
            <a:spLocks noChangeShapeType="1"/>
          </p:cNvSpPr>
          <p:nvPr/>
        </p:nvSpPr>
        <p:spPr bwMode="auto">
          <a:xfrm>
            <a:off x="3709988" y="4870450"/>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902" name="Line 44"/>
          <p:cNvSpPr>
            <a:spLocks noChangeShapeType="1"/>
          </p:cNvSpPr>
          <p:nvPr/>
        </p:nvSpPr>
        <p:spPr bwMode="auto">
          <a:xfrm>
            <a:off x="3709988" y="48688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903" name="Line 45"/>
          <p:cNvSpPr>
            <a:spLocks noChangeShapeType="1"/>
          </p:cNvSpPr>
          <p:nvPr/>
        </p:nvSpPr>
        <p:spPr bwMode="auto">
          <a:xfrm>
            <a:off x="3708400" y="4797425"/>
            <a:ext cx="431800" cy="1444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904" name="AutoShape 46"/>
          <p:cNvSpPr>
            <a:spLocks/>
          </p:cNvSpPr>
          <p:nvPr/>
        </p:nvSpPr>
        <p:spPr bwMode="auto">
          <a:xfrm>
            <a:off x="4213225" y="4005263"/>
            <a:ext cx="215900" cy="1223962"/>
          </a:xfrm>
          <a:prstGeom prst="rightBrace">
            <a:avLst>
              <a:gd name="adj1" fmla="val 4724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905" name="AutoShape 47"/>
          <p:cNvSpPr>
            <a:spLocks/>
          </p:cNvSpPr>
          <p:nvPr/>
        </p:nvSpPr>
        <p:spPr bwMode="auto">
          <a:xfrm flipH="1">
            <a:off x="1692275" y="4365625"/>
            <a:ext cx="288925" cy="1439863"/>
          </a:xfrm>
          <a:prstGeom prst="rightBrace">
            <a:avLst>
              <a:gd name="adj1" fmla="val 4152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9906" name="Rectangle 48"/>
          <p:cNvSpPr>
            <a:spLocks noChangeArrowheads="1"/>
          </p:cNvSpPr>
          <p:nvPr/>
        </p:nvSpPr>
        <p:spPr bwMode="auto">
          <a:xfrm>
            <a:off x="252413" y="4724400"/>
            <a:ext cx="14033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Επέστρεψαν 5 οπές</a:t>
            </a:r>
          </a:p>
        </p:txBody>
      </p:sp>
      <p:sp>
        <p:nvSpPr>
          <p:cNvPr id="249907" name="Rectangle 49"/>
          <p:cNvSpPr>
            <a:spLocks noChangeArrowheads="1"/>
          </p:cNvSpPr>
          <p:nvPr/>
        </p:nvSpPr>
        <p:spPr bwMode="auto">
          <a:xfrm>
            <a:off x="4429125" y="4221163"/>
            <a:ext cx="16557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Διαβιβάστηκαν 6 ηλεκτρόνια</a:t>
            </a:r>
          </a:p>
        </p:txBody>
      </p:sp>
      <p:sp>
        <p:nvSpPr>
          <p:cNvPr id="249908" name="Rectangle 50"/>
          <p:cNvSpPr>
            <a:spLocks noChangeArrowheads="1"/>
          </p:cNvSpPr>
          <p:nvPr/>
        </p:nvSpPr>
        <p:spPr bwMode="auto">
          <a:xfrm>
            <a:off x="4932363" y="3860800"/>
            <a:ext cx="10080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Χρόνος</a:t>
            </a:r>
          </a:p>
        </p:txBody>
      </p:sp>
      <p:sp>
        <p:nvSpPr>
          <p:cNvPr id="249909" name="Line 51"/>
          <p:cNvSpPr>
            <a:spLocks noChangeShapeType="1"/>
          </p:cNvSpPr>
          <p:nvPr/>
        </p:nvSpPr>
        <p:spPr bwMode="auto">
          <a:xfrm>
            <a:off x="4860925" y="386080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9910" name="Rectangle 52"/>
          <p:cNvSpPr>
            <a:spLocks noChangeArrowheads="1"/>
          </p:cNvSpPr>
          <p:nvPr/>
        </p:nvSpPr>
        <p:spPr bwMode="auto">
          <a:xfrm>
            <a:off x="6156325" y="3717032"/>
            <a:ext cx="280828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b="0" i="0" dirty="0"/>
              <a:t>Χρονοδιάγραμμα που δείχνει τις συγκρούσεις και παράγει μία χιονοστιβάδα από 5 πρόσθετα ζεύγη ηλεκτρονίων οπών</a:t>
            </a:r>
          </a:p>
        </p:txBody>
      </p:sp>
      <p:sp>
        <p:nvSpPr>
          <p:cNvPr id="249911" name="Rectangle 53"/>
          <p:cNvSpPr>
            <a:spLocks noChangeArrowheads="1"/>
          </p:cNvSpPr>
          <p:nvPr/>
        </p:nvSpPr>
        <p:spPr bwMode="auto">
          <a:xfrm>
            <a:off x="4284663" y="5229225"/>
            <a:ext cx="44640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Με την πρόσπτωση ενός μόνο φωτονίου, οδηγούμαστε σε ενίσχυση </a:t>
            </a:r>
            <a:r>
              <a:rPr lang="el-GR" sz="2000"/>
              <a:t>G</a:t>
            </a:r>
            <a:r>
              <a:rPr lang="el-GR" sz="2000" baseline="-25000"/>
              <a:t>m</a:t>
            </a:r>
            <a:r>
              <a:rPr lang="el-GR" sz="2000" i="0"/>
              <a:t> = 6</a:t>
            </a:r>
          </a:p>
        </p:txBody>
      </p:sp>
    </p:spTree>
    <p:extLst>
      <p:ext uri="{BB962C8B-B14F-4D97-AF65-F5344CB8AC3E}">
        <p14:creationId xmlns:p14="http://schemas.microsoft.com/office/powerpoint/2010/main" val="2839103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333" descr="Small confetti"/>
          <p:cNvSpPr>
            <a:spLocks noChangeArrowheads="1"/>
          </p:cNvSpPr>
          <p:nvPr/>
        </p:nvSpPr>
        <p:spPr bwMode="auto">
          <a:xfrm>
            <a:off x="3779838" y="1341438"/>
            <a:ext cx="5221287" cy="4535487"/>
          </a:xfrm>
          <a:prstGeom prst="rect">
            <a:avLst/>
          </a:prstGeom>
          <a:pattFill prst="smConfetti">
            <a:fgClr>
              <a:srgbClr val="00CCFF"/>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885" name="Rectangle 332" descr="Small confetti"/>
          <p:cNvSpPr>
            <a:spLocks noChangeArrowheads="1"/>
          </p:cNvSpPr>
          <p:nvPr/>
        </p:nvSpPr>
        <p:spPr bwMode="auto">
          <a:xfrm>
            <a:off x="73025" y="1341438"/>
            <a:ext cx="3635375" cy="4535487"/>
          </a:xfrm>
          <a:prstGeom prst="rect">
            <a:avLst/>
          </a:prstGeom>
          <a:pattFill prst="smConfetti">
            <a:fgClr>
              <a:srgbClr val="FF00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886" name="Rectangle 77"/>
          <p:cNvSpPr>
            <a:spLocks noChangeArrowheads="1"/>
          </p:cNvSpPr>
          <p:nvPr/>
        </p:nvSpPr>
        <p:spPr bwMode="auto">
          <a:xfrm>
            <a:off x="179388" y="3286125"/>
            <a:ext cx="2808287" cy="1368425"/>
          </a:xfrm>
          <a:prstGeom prst="rect">
            <a:avLst/>
          </a:prstGeom>
          <a:solidFill>
            <a:srgbClr val="F8F8F8"/>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887"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a:t>
            </a:r>
            <a:r>
              <a:rPr lang="el-GR"/>
              <a:t> </a:t>
            </a:r>
            <a:r>
              <a:rPr lang="en-US"/>
              <a:t>– Photodetectors</a:t>
            </a:r>
          </a:p>
        </p:txBody>
      </p:sp>
      <p:sp>
        <p:nvSpPr>
          <p:cNvPr id="250888" name="Rectangle 3"/>
          <p:cNvSpPr>
            <a:spLocks noGrp="1" noChangeArrowheads="1"/>
          </p:cNvSpPr>
          <p:nvPr>
            <p:ph idx="1"/>
          </p:nvPr>
        </p:nvSpPr>
        <p:spPr>
          <a:xfrm>
            <a:off x="179388" y="981075"/>
            <a:ext cx="8785225" cy="431800"/>
          </a:xfrm>
        </p:spPr>
        <p:txBody>
          <a:bodyPr/>
          <a:lstStyle/>
          <a:p>
            <a:pPr eaLnBrk="1" hangingPunct="1">
              <a:lnSpc>
                <a:spcPct val="80000"/>
              </a:lnSpc>
            </a:pPr>
            <a:r>
              <a:rPr lang="el-GR" sz="2000"/>
              <a:t>Συγκριτική ποιοτική απεικόνιση φωτοδιόδων </a:t>
            </a:r>
            <a:r>
              <a:rPr lang="en-US" sz="2000"/>
              <a:t>pin </a:t>
            </a:r>
            <a:r>
              <a:rPr lang="el-GR" sz="2000"/>
              <a:t>και χιονοστιβάδας</a:t>
            </a:r>
          </a:p>
        </p:txBody>
      </p:sp>
      <p:sp>
        <p:nvSpPr>
          <p:cNvPr id="250889" name="Rectangle 71"/>
          <p:cNvSpPr>
            <a:spLocks noChangeArrowheads="1"/>
          </p:cNvSpPr>
          <p:nvPr/>
        </p:nvSpPr>
        <p:spPr bwMode="auto">
          <a:xfrm>
            <a:off x="395288" y="5445125"/>
            <a:ext cx="3587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V</a:t>
            </a:r>
            <a:endParaRPr lang="el-GR" sz="2000" b="0"/>
          </a:p>
        </p:txBody>
      </p:sp>
      <p:sp>
        <p:nvSpPr>
          <p:cNvPr id="250890" name="Rectangle 72"/>
          <p:cNvSpPr>
            <a:spLocks noChangeArrowheads="1"/>
          </p:cNvSpPr>
          <p:nvPr/>
        </p:nvSpPr>
        <p:spPr bwMode="auto">
          <a:xfrm>
            <a:off x="2195513" y="1558925"/>
            <a:ext cx="1439862"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Αντι-ανακλαστική επίστρωση</a:t>
            </a:r>
          </a:p>
        </p:txBody>
      </p:sp>
      <p:sp>
        <p:nvSpPr>
          <p:cNvPr id="250891" name="Rectangle 78"/>
          <p:cNvSpPr>
            <a:spLocks noChangeArrowheads="1"/>
          </p:cNvSpPr>
          <p:nvPr/>
        </p:nvSpPr>
        <p:spPr bwMode="auto">
          <a:xfrm>
            <a:off x="179388" y="4654550"/>
            <a:ext cx="2808287" cy="431800"/>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892" name="Rectangle 79"/>
          <p:cNvSpPr>
            <a:spLocks noChangeArrowheads="1"/>
          </p:cNvSpPr>
          <p:nvPr/>
        </p:nvSpPr>
        <p:spPr bwMode="auto">
          <a:xfrm>
            <a:off x="395288" y="4654550"/>
            <a:ext cx="1114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Τύπου </a:t>
            </a:r>
            <a:r>
              <a:rPr lang="en-US" sz="2000" b="0"/>
              <a:t>n</a:t>
            </a:r>
            <a:endParaRPr lang="el-GR" sz="2000" b="0"/>
          </a:p>
        </p:txBody>
      </p:sp>
      <p:sp>
        <p:nvSpPr>
          <p:cNvPr id="250893" name="AutoShape 80"/>
          <p:cNvSpPr>
            <a:spLocks noChangeArrowheads="1"/>
          </p:cNvSpPr>
          <p:nvPr/>
        </p:nvSpPr>
        <p:spPr bwMode="auto">
          <a:xfrm rot="5400000">
            <a:off x="1332706" y="2277269"/>
            <a:ext cx="503238" cy="2520950"/>
          </a:xfrm>
          <a:prstGeom prst="flowChartDelay">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894" name="Rectangle 17"/>
          <p:cNvSpPr>
            <a:spLocks noChangeArrowheads="1"/>
          </p:cNvSpPr>
          <p:nvPr/>
        </p:nvSpPr>
        <p:spPr bwMode="auto">
          <a:xfrm>
            <a:off x="395288" y="3286125"/>
            <a:ext cx="1114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Τύπου </a:t>
            </a:r>
            <a:r>
              <a:rPr lang="en-US" sz="2000" b="0"/>
              <a:t>p</a:t>
            </a:r>
            <a:endParaRPr lang="el-GR" sz="2000" b="0"/>
          </a:p>
        </p:txBody>
      </p:sp>
      <p:sp>
        <p:nvSpPr>
          <p:cNvPr id="250895" name="Rectangle 81"/>
          <p:cNvSpPr>
            <a:spLocks noChangeArrowheads="1"/>
          </p:cNvSpPr>
          <p:nvPr/>
        </p:nvSpPr>
        <p:spPr bwMode="auto">
          <a:xfrm>
            <a:off x="179388" y="3214688"/>
            <a:ext cx="792162" cy="71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896" name="Rectangle 83"/>
          <p:cNvSpPr>
            <a:spLocks noChangeArrowheads="1"/>
          </p:cNvSpPr>
          <p:nvPr/>
        </p:nvSpPr>
        <p:spPr bwMode="auto">
          <a:xfrm>
            <a:off x="179388" y="5087938"/>
            <a:ext cx="792162" cy="71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50897" name="AutoShape 84"/>
          <p:cNvCxnSpPr>
            <a:cxnSpLocks noChangeShapeType="1"/>
            <a:stCxn id="250896" idx="2"/>
            <a:endCxn id="250889" idx="0"/>
          </p:cNvCxnSpPr>
          <p:nvPr/>
        </p:nvCxnSpPr>
        <p:spPr bwMode="auto">
          <a:xfrm flipH="1">
            <a:off x="574675" y="5159375"/>
            <a:ext cx="1588" cy="285750"/>
          </a:xfrm>
          <a:prstGeom prst="straightConnector1">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898" name="Rectangle 85"/>
          <p:cNvSpPr>
            <a:spLocks noChangeArrowheads="1"/>
          </p:cNvSpPr>
          <p:nvPr/>
        </p:nvSpPr>
        <p:spPr bwMode="auto">
          <a:xfrm>
            <a:off x="395288" y="2493963"/>
            <a:ext cx="3587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a:t>
            </a:r>
            <a:r>
              <a:rPr lang="en-US" sz="2000" b="0"/>
              <a:t>V</a:t>
            </a:r>
            <a:endParaRPr lang="el-GR" sz="2000" b="0"/>
          </a:p>
        </p:txBody>
      </p:sp>
      <p:cxnSp>
        <p:nvCxnSpPr>
          <p:cNvPr id="250899" name="AutoShape 86"/>
          <p:cNvCxnSpPr>
            <a:cxnSpLocks noChangeShapeType="1"/>
            <a:stCxn id="250895" idx="0"/>
            <a:endCxn id="250898" idx="2"/>
          </p:cNvCxnSpPr>
          <p:nvPr/>
        </p:nvCxnSpPr>
        <p:spPr bwMode="auto">
          <a:xfrm flipH="1" flipV="1">
            <a:off x="574675" y="2927350"/>
            <a:ext cx="1588" cy="287338"/>
          </a:xfrm>
          <a:prstGeom prst="straightConnector1">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900" name="Rectangle 87"/>
          <p:cNvSpPr>
            <a:spLocks noChangeArrowheads="1"/>
          </p:cNvSpPr>
          <p:nvPr/>
        </p:nvSpPr>
        <p:spPr bwMode="auto">
          <a:xfrm>
            <a:off x="2195513" y="5086350"/>
            <a:ext cx="792162" cy="714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01" name="Rectangle 88"/>
          <p:cNvSpPr>
            <a:spLocks noChangeArrowheads="1"/>
          </p:cNvSpPr>
          <p:nvPr/>
        </p:nvSpPr>
        <p:spPr bwMode="auto">
          <a:xfrm>
            <a:off x="971550" y="5086350"/>
            <a:ext cx="1296988" cy="714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02" name="Rectangle 89"/>
          <p:cNvSpPr>
            <a:spLocks noChangeArrowheads="1"/>
          </p:cNvSpPr>
          <p:nvPr/>
        </p:nvSpPr>
        <p:spPr bwMode="auto">
          <a:xfrm>
            <a:off x="2195513" y="3214688"/>
            <a:ext cx="792162" cy="71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03" name="Rectangle 90"/>
          <p:cNvSpPr>
            <a:spLocks noChangeArrowheads="1"/>
          </p:cNvSpPr>
          <p:nvPr/>
        </p:nvSpPr>
        <p:spPr bwMode="auto">
          <a:xfrm>
            <a:off x="1044575" y="3214688"/>
            <a:ext cx="1079500" cy="71437"/>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04" name="Rectangle 91"/>
          <p:cNvSpPr>
            <a:spLocks noChangeArrowheads="1"/>
          </p:cNvSpPr>
          <p:nvPr/>
        </p:nvSpPr>
        <p:spPr bwMode="auto">
          <a:xfrm>
            <a:off x="395288" y="3933825"/>
            <a:ext cx="1114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intrinsic</a:t>
            </a:r>
            <a:endParaRPr lang="el-GR" sz="2000" b="0"/>
          </a:p>
        </p:txBody>
      </p:sp>
      <p:sp>
        <p:nvSpPr>
          <p:cNvPr id="250905" name="Rectangle 92"/>
          <p:cNvSpPr>
            <a:spLocks noChangeArrowheads="1"/>
          </p:cNvSpPr>
          <p:nvPr/>
        </p:nvSpPr>
        <p:spPr bwMode="auto">
          <a:xfrm>
            <a:off x="755650" y="2133600"/>
            <a:ext cx="165576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solidFill>
                  <a:srgbClr val="0000FF"/>
                </a:solidFill>
              </a:rPr>
              <a:t>Εισερχόμενο οπτικό σήμα</a:t>
            </a:r>
          </a:p>
        </p:txBody>
      </p:sp>
      <p:cxnSp>
        <p:nvCxnSpPr>
          <p:cNvPr id="250906" name="AutoShape 93"/>
          <p:cNvCxnSpPr>
            <a:cxnSpLocks noChangeShapeType="1"/>
            <a:stCxn id="250905" idx="2"/>
            <a:endCxn id="250903" idx="0"/>
          </p:cNvCxnSpPr>
          <p:nvPr/>
        </p:nvCxnSpPr>
        <p:spPr bwMode="auto">
          <a:xfrm>
            <a:off x="1584325" y="2782888"/>
            <a:ext cx="0" cy="431800"/>
          </a:xfrm>
          <a:prstGeom prst="straightConnector1">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907" name="Line 288"/>
          <p:cNvSpPr>
            <a:spLocks noChangeShapeType="1"/>
          </p:cNvSpPr>
          <p:nvPr/>
        </p:nvSpPr>
        <p:spPr bwMode="auto">
          <a:xfrm flipH="1">
            <a:off x="1908175" y="2927350"/>
            <a:ext cx="576263" cy="214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50908" name="AutoShape 289"/>
          <p:cNvCxnSpPr>
            <a:cxnSpLocks noChangeShapeType="1"/>
            <a:stCxn id="250907" idx="0"/>
            <a:endCxn id="250890" idx="2"/>
          </p:cNvCxnSpPr>
          <p:nvPr/>
        </p:nvCxnSpPr>
        <p:spPr bwMode="auto">
          <a:xfrm flipV="1">
            <a:off x="2486025" y="2568575"/>
            <a:ext cx="430213" cy="358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909" name="Rectangle 290"/>
          <p:cNvSpPr>
            <a:spLocks noChangeArrowheads="1"/>
          </p:cNvSpPr>
          <p:nvPr/>
        </p:nvSpPr>
        <p:spPr bwMode="auto">
          <a:xfrm>
            <a:off x="684213" y="1341438"/>
            <a:ext cx="20161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Φωτοδίοδος </a:t>
            </a:r>
            <a:r>
              <a:rPr lang="en-US" sz="2000" i="0"/>
              <a:t>pin</a:t>
            </a:r>
            <a:endParaRPr lang="el-GR" sz="2000" i="0"/>
          </a:p>
        </p:txBody>
      </p:sp>
      <p:sp>
        <p:nvSpPr>
          <p:cNvPr id="250910" name="Rectangle 291"/>
          <p:cNvSpPr>
            <a:spLocks noChangeArrowheads="1"/>
          </p:cNvSpPr>
          <p:nvPr/>
        </p:nvSpPr>
        <p:spPr bwMode="auto">
          <a:xfrm>
            <a:off x="5364163" y="1341438"/>
            <a:ext cx="20161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Φωτοδίοδος </a:t>
            </a:r>
            <a:r>
              <a:rPr lang="en-US" sz="2000" i="0"/>
              <a:t>APD</a:t>
            </a:r>
            <a:endParaRPr lang="el-GR" sz="2000" i="0"/>
          </a:p>
        </p:txBody>
      </p:sp>
      <p:sp>
        <p:nvSpPr>
          <p:cNvPr id="250911" name="Rectangle 292"/>
          <p:cNvSpPr>
            <a:spLocks noChangeArrowheads="1"/>
          </p:cNvSpPr>
          <p:nvPr/>
        </p:nvSpPr>
        <p:spPr bwMode="auto">
          <a:xfrm>
            <a:off x="3924300" y="2782888"/>
            <a:ext cx="2808288" cy="1368425"/>
          </a:xfrm>
          <a:prstGeom prst="rect">
            <a:avLst/>
          </a:prstGeom>
          <a:solidFill>
            <a:srgbClr val="F8F8F8"/>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12" name="Rectangle 293"/>
          <p:cNvSpPr>
            <a:spLocks noChangeArrowheads="1"/>
          </p:cNvSpPr>
          <p:nvPr/>
        </p:nvSpPr>
        <p:spPr bwMode="auto">
          <a:xfrm>
            <a:off x="4140200" y="5446713"/>
            <a:ext cx="3587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V</a:t>
            </a:r>
            <a:endParaRPr lang="el-GR" sz="2000" b="0"/>
          </a:p>
        </p:txBody>
      </p:sp>
      <p:sp>
        <p:nvSpPr>
          <p:cNvPr id="250913" name="Rectangle 294"/>
          <p:cNvSpPr>
            <a:spLocks noChangeArrowheads="1"/>
          </p:cNvSpPr>
          <p:nvPr/>
        </p:nvSpPr>
        <p:spPr bwMode="auto">
          <a:xfrm>
            <a:off x="6732588" y="1774825"/>
            <a:ext cx="20161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Αντι-ανακλαστική επίστρωση</a:t>
            </a:r>
          </a:p>
        </p:txBody>
      </p:sp>
      <p:sp>
        <p:nvSpPr>
          <p:cNvPr id="250914" name="Rectangle 295"/>
          <p:cNvSpPr>
            <a:spLocks noChangeArrowheads="1"/>
          </p:cNvSpPr>
          <p:nvPr/>
        </p:nvSpPr>
        <p:spPr bwMode="auto">
          <a:xfrm>
            <a:off x="3924300" y="4656138"/>
            <a:ext cx="2808288" cy="431800"/>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15" name="Rectangle 296"/>
          <p:cNvSpPr>
            <a:spLocks noChangeArrowheads="1"/>
          </p:cNvSpPr>
          <p:nvPr/>
        </p:nvSpPr>
        <p:spPr bwMode="auto">
          <a:xfrm>
            <a:off x="4140200" y="4656138"/>
            <a:ext cx="1114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Τύπου </a:t>
            </a:r>
            <a:r>
              <a:rPr lang="en-US" sz="2000" b="0"/>
              <a:t>n+</a:t>
            </a:r>
            <a:endParaRPr lang="el-GR" sz="2000" b="0"/>
          </a:p>
        </p:txBody>
      </p:sp>
      <p:sp>
        <p:nvSpPr>
          <p:cNvPr id="250916" name="AutoShape 297"/>
          <p:cNvSpPr>
            <a:spLocks noChangeArrowheads="1"/>
          </p:cNvSpPr>
          <p:nvPr/>
        </p:nvSpPr>
        <p:spPr bwMode="auto">
          <a:xfrm rot="5400000">
            <a:off x="5077619" y="1774032"/>
            <a:ext cx="503237" cy="2520950"/>
          </a:xfrm>
          <a:prstGeom prst="flowChartDelay">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17" name="Rectangle 298"/>
          <p:cNvSpPr>
            <a:spLocks noChangeArrowheads="1"/>
          </p:cNvSpPr>
          <p:nvPr/>
        </p:nvSpPr>
        <p:spPr bwMode="auto">
          <a:xfrm>
            <a:off x="4140200" y="2782888"/>
            <a:ext cx="1114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Τύπου </a:t>
            </a:r>
            <a:r>
              <a:rPr lang="en-US" sz="2000" b="0"/>
              <a:t>p+</a:t>
            </a:r>
            <a:endParaRPr lang="el-GR" sz="2000" b="0"/>
          </a:p>
        </p:txBody>
      </p:sp>
      <p:sp>
        <p:nvSpPr>
          <p:cNvPr id="250918" name="Rectangle 299"/>
          <p:cNvSpPr>
            <a:spLocks noChangeArrowheads="1"/>
          </p:cNvSpPr>
          <p:nvPr/>
        </p:nvSpPr>
        <p:spPr bwMode="auto">
          <a:xfrm>
            <a:off x="3924300" y="2711450"/>
            <a:ext cx="792163" cy="714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19" name="Rectangle 300"/>
          <p:cNvSpPr>
            <a:spLocks noChangeArrowheads="1"/>
          </p:cNvSpPr>
          <p:nvPr/>
        </p:nvSpPr>
        <p:spPr bwMode="auto">
          <a:xfrm>
            <a:off x="3924300" y="5089525"/>
            <a:ext cx="792163" cy="714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50920" name="AutoShape 301"/>
          <p:cNvCxnSpPr>
            <a:cxnSpLocks noChangeShapeType="1"/>
            <a:stCxn id="250919" idx="2"/>
            <a:endCxn id="250912" idx="0"/>
          </p:cNvCxnSpPr>
          <p:nvPr/>
        </p:nvCxnSpPr>
        <p:spPr bwMode="auto">
          <a:xfrm flipH="1">
            <a:off x="4319588" y="5160963"/>
            <a:ext cx="1587" cy="285750"/>
          </a:xfrm>
          <a:prstGeom prst="straightConnector1">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921" name="Rectangle 302"/>
          <p:cNvSpPr>
            <a:spLocks noChangeArrowheads="1"/>
          </p:cNvSpPr>
          <p:nvPr/>
        </p:nvSpPr>
        <p:spPr bwMode="auto">
          <a:xfrm>
            <a:off x="4140200" y="1990725"/>
            <a:ext cx="3587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a:t>
            </a:r>
            <a:r>
              <a:rPr lang="en-US" sz="2000" b="0"/>
              <a:t>V</a:t>
            </a:r>
            <a:endParaRPr lang="el-GR" sz="2000" b="0"/>
          </a:p>
        </p:txBody>
      </p:sp>
      <p:cxnSp>
        <p:nvCxnSpPr>
          <p:cNvPr id="250922" name="AutoShape 303"/>
          <p:cNvCxnSpPr>
            <a:cxnSpLocks noChangeShapeType="1"/>
            <a:stCxn id="250918" idx="0"/>
            <a:endCxn id="250921" idx="2"/>
          </p:cNvCxnSpPr>
          <p:nvPr/>
        </p:nvCxnSpPr>
        <p:spPr bwMode="auto">
          <a:xfrm flipH="1" flipV="1">
            <a:off x="4319588" y="2424113"/>
            <a:ext cx="1587" cy="287337"/>
          </a:xfrm>
          <a:prstGeom prst="straightConnector1">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923" name="Rectangle 304"/>
          <p:cNvSpPr>
            <a:spLocks noChangeArrowheads="1"/>
          </p:cNvSpPr>
          <p:nvPr/>
        </p:nvSpPr>
        <p:spPr bwMode="auto">
          <a:xfrm>
            <a:off x="5940425" y="5087938"/>
            <a:ext cx="792163" cy="71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24" name="Rectangle 305"/>
          <p:cNvSpPr>
            <a:spLocks noChangeArrowheads="1"/>
          </p:cNvSpPr>
          <p:nvPr/>
        </p:nvSpPr>
        <p:spPr bwMode="auto">
          <a:xfrm>
            <a:off x="4716463" y="5087938"/>
            <a:ext cx="1296987" cy="71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25" name="Rectangle 306"/>
          <p:cNvSpPr>
            <a:spLocks noChangeArrowheads="1"/>
          </p:cNvSpPr>
          <p:nvPr/>
        </p:nvSpPr>
        <p:spPr bwMode="auto">
          <a:xfrm>
            <a:off x="5940425" y="2711450"/>
            <a:ext cx="792163" cy="714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26" name="Rectangle 307"/>
          <p:cNvSpPr>
            <a:spLocks noChangeArrowheads="1"/>
          </p:cNvSpPr>
          <p:nvPr/>
        </p:nvSpPr>
        <p:spPr bwMode="auto">
          <a:xfrm>
            <a:off x="4789488" y="2711450"/>
            <a:ext cx="1079500" cy="7143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27" name="Rectangle 308"/>
          <p:cNvSpPr>
            <a:spLocks noChangeArrowheads="1"/>
          </p:cNvSpPr>
          <p:nvPr/>
        </p:nvSpPr>
        <p:spPr bwMode="auto">
          <a:xfrm>
            <a:off x="4140200" y="3429000"/>
            <a:ext cx="11144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intrinsic</a:t>
            </a:r>
            <a:endParaRPr lang="el-GR" sz="2000" b="0"/>
          </a:p>
        </p:txBody>
      </p:sp>
      <p:sp>
        <p:nvSpPr>
          <p:cNvPr id="250928" name="Rectangle 309"/>
          <p:cNvSpPr>
            <a:spLocks noChangeArrowheads="1"/>
          </p:cNvSpPr>
          <p:nvPr/>
        </p:nvSpPr>
        <p:spPr bwMode="auto">
          <a:xfrm>
            <a:off x="4500563" y="1630363"/>
            <a:ext cx="1655762"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solidFill>
                  <a:srgbClr val="0000FF"/>
                </a:solidFill>
              </a:rPr>
              <a:t>Εισερχόμενο οπτικό σήμα</a:t>
            </a:r>
          </a:p>
        </p:txBody>
      </p:sp>
      <p:cxnSp>
        <p:nvCxnSpPr>
          <p:cNvPr id="250929" name="AutoShape 310"/>
          <p:cNvCxnSpPr>
            <a:cxnSpLocks noChangeShapeType="1"/>
            <a:stCxn id="250928" idx="2"/>
            <a:endCxn id="250926" idx="0"/>
          </p:cNvCxnSpPr>
          <p:nvPr/>
        </p:nvCxnSpPr>
        <p:spPr bwMode="auto">
          <a:xfrm>
            <a:off x="5329238" y="2279650"/>
            <a:ext cx="0" cy="431800"/>
          </a:xfrm>
          <a:prstGeom prst="straightConnector1">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0930" name="Group 311"/>
          <p:cNvGrpSpPr>
            <a:grpSpLocks/>
          </p:cNvGrpSpPr>
          <p:nvPr/>
        </p:nvGrpSpPr>
        <p:grpSpPr bwMode="auto">
          <a:xfrm>
            <a:off x="5651500" y="3719513"/>
            <a:ext cx="144463" cy="144462"/>
            <a:chOff x="5420" y="3215"/>
            <a:chExt cx="91" cy="91"/>
          </a:xfrm>
        </p:grpSpPr>
        <p:sp>
          <p:nvSpPr>
            <p:cNvPr id="250953" name="Oval 312"/>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54" name="Line 313"/>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50931" name="Line 318"/>
          <p:cNvSpPr>
            <a:spLocks noChangeShapeType="1"/>
          </p:cNvSpPr>
          <p:nvPr/>
        </p:nvSpPr>
        <p:spPr bwMode="auto">
          <a:xfrm flipH="1">
            <a:off x="5653088" y="2135188"/>
            <a:ext cx="576262"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50932" name="AutoShape 319"/>
          <p:cNvCxnSpPr>
            <a:cxnSpLocks noChangeShapeType="1"/>
            <a:stCxn id="250931" idx="0"/>
            <a:endCxn id="250913" idx="1"/>
          </p:cNvCxnSpPr>
          <p:nvPr/>
        </p:nvCxnSpPr>
        <p:spPr bwMode="auto">
          <a:xfrm>
            <a:off x="6230938" y="2135188"/>
            <a:ext cx="5016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933" name="Rectangle 320" descr="Dark upward diagonal"/>
          <p:cNvSpPr>
            <a:spLocks noChangeArrowheads="1"/>
          </p:cNvSpPr>
          <p:nvPr/>
        </p:nvSpPr>
        <p:spPr bwMode="auto">
          <a:xfrm>
            <a:off x="3924300" y="4151313"/>
            <a:ext cx="2808288" cy="503237"/>
          </a:xfrm>
          <a:prstGeom prst="rect">
            <a:avLst/>
          </a:prstGeom>
          <a:pattFill prst="dkUpDiag">
            <a:fgClr>
              <a:srgbClr val="FFCC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34" name="Rectangle 321"/>
          <p:cNvSpPr>
            <a:spLocks noChangeArrowheads="1"/>
          </p:cNvSpPr>
          <p:nvPr/>
        </p:nvSpPr>
        <p:spPr bwMode="auto">
          <a:xfrm>
            <a:off x="4140200" y="4151313"/>
            <a:ext cx="1114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Τύπου </a:t>
            </a:r>
            <a:r>
              <a:rPr lang="en-US" sz="2000" b="0"/>
              <a:t>p</a:t>
            </a:r>
            <a:endParaRPr lang="el-GR" sz="2000" b="0"/>
          </a:p>
        </p:txBody>
      </p:sp>
      <p:grpSp>
        <p:nvGrpSpPr>
          <p:cNvPr id="250935" name="Group 278"/>
          <p:cNvGrpSpPr>
            <a:grpSpLocks/>
          </p:cNvGrpSpPr>
          <p:nvPr/>
        </p:nvGrpSpPr>
        <p:grpSpPr bwMode="auto">
          <a:xfrm>
            <a:off x="5651500" y="3503613"/>
            <a:ext cx="144463" cy="144462"/>
            <a:chOff x="5420" y="3215"/>
            <a:chExt cx="91" cy="91"/>
          </a:xfrm>
        </p:grpSpPr>
        <p:sp>
          <p:nvSpPr>
            <p:cNvPr id="250950" name="Oval 279"/>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0951" name="Line 280"/>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52" name="Line 281"/>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50936" name="Line 322"/>
          <p:cNvSpPr>
            <a:spLocks noChangeShapeType="1"/>
          </p:cNvSpPr>
          <p:nvPr/>
        </p:nvSpPr>
        <p:spPr bwMode="auto">
          <a:xfrm flipV="1">
            <a:off x="5722938" y="32877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37" name="Line 323"/>
          <p:cNvSpPr>
            <a:spLocks noChangeShapeType="1"/>
          </p:cNvSpPr>
          <p:nvPr/>
        </p:nvSpPr>
        <p:spPr bwMode="auto">
          <a:xfrm>
            <a:off x="5724525" y="38639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38" name="Line 324"/>
          <p:cNvSpPr>
            <a:spLocks noChangeShapeType="1"/>
          </p:cNvSpPr>
          <p:nvPr/>
        </p:nvSpPr>
        <p:spPr bwMode="auto">
          <a:xfrm>
            <a:off x="5221288" y="3287713"/>
            <a:ext cx="15113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39" name="Rectangle 325"/>
          <p:cNvSpPr>
            <a:spLocks noChangeArrowheads="1"/>
          </p:cNvSpPr>
          <p:nvPr/>
        </p:nvSpPr>
        <p:spPr bwMode="auto">
          <a:xfrm>
            <a:off x="7092950" y="3359150"/>
            <a:ext cx="18716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solidFill>
                  <a:srgbClr val="008000"/>
                </a:solidFill>
              </a:rPr>
              <a:t>Περιοχή Απορρόφησης</a:t>
            </a:r>
          </a:p>
        </p:txBody>
      </p:sp>
      <p:sp>
        <p:nvSpPr>
          <p:cNvPr id="250940" name="Line 326"/>
          <p:cNvSpPr>
            <a:spLocks noChangeShapeType="1"/>
          </p:cNvSpPr>
          <p:nvPr/>
        </p:nvSpPr>
        <p:spPr bwMode="auto">
          <a:xfrm flipV="1">
            <a:off x="6732588" y="4151313"/>
            <a:ext cx="28892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41" name="Line 327"/>
          <p:cNvSpPr>
            <a:spLocks noChangeShapeType="1"/>
          </p:cNvSpPr>
          <p:nvPr/>
        </p:nvSpPr>
        <p:spPr bwMode="auto">
          <a:xfrm>
            <a:off x="6877050" y="3287713"/>
            <a:ext cx="0" cy="863600"/>
          </a:xfrm>
          <a:prstGeom prst="line">
            <a:avLst/>
          </a:prstGeom>
          <a:noFill/>
          <a:ln w="254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42" name="Line 328"/>
          <p:cNvSpPr>
            <a:spLocks noChangeShapeType="1"/>
          </p:cNvSpPr>
          <p:nvPr/>
        </p:nvSpPr>
        <p:spPr bwMode="auto">
          <a:xfrm flipV="1">
            <a:off x="6732588" y="3287713"/>
            <a:ext cx="28892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43" name="Line 329"/>
          <p:cNvSpPr>
            <a:spLocks noChangeShapeType="1"/>
          </p:cNvSpPr>
          <p:nvPr/>
        </p:nvSpPr>
        <p:spPr bwMode="auto">
          <a:xfrm flipV="1">
            <a:off x="6732588" y="4583113"/>
            <a:ext cx="28892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44" name="Line 330"/>
          <p:cNvSpPr>
            <a:spLocks noChangeShapeType="1"/>
          </p:cNvSpPr>
          <p:nvPr/>
        </p:nvSpPr>
        <p:spPr bwMode="auto">
          <a:xfrm>
            <a:off x="6877050" y="4151313"/>
            <a:ext cx="0" cy="431800"/>
          </a:xfrm>
          <a:prstGeom prst="line">
            <a:avLst/>
          </a:prstGeom>
          <a:noFill/>
          <a:ln w="25400">
            <a:solidFill>
              <a:srgbClr val="CC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45" name="Rectangle 331"/>
          <p:cNvSpPr>
            <a:spLocks noChangeArrowheads="1"/>
          </p:cNvSpPr>
          <p:nvPr/>
        </p:nvSpPr>
        <p:spPr bwMode="auto">
          <a:xfrm>
            <a:off x="7056438" y="4006850"/>
            <a:ext cx="19081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solidFill>
                  <a:srgbClr val="CC00CC"/>
                </a:solidFill>
              </a:rPr>
              <a:t>Περιοχή Πολλαπλασιασμού</a:t>
            </a:r>
          </a:p>
        </p:txBody>
      </p:sp>
      <p:sp>
        <p:nvSpPr>
          <p:cNvPr id="250946" name="Line 334"/>
          <p:cNvSpPr>
            <a:spLocks noChangeShapeType="1"/>
          </p:cNvSpPr>
          <p:nvPr/>
        </p:nvSpPr>
        <p:spPr bwMode="auto">
          <a:xfrm>
            <a:off x="5580063" y="2565400"/>
            <a:ext cx="0" cy="1150938"/>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0947" name="Rectangle 335"/>
          <p:cNvSpPr>
            <a:spLocks noChangeArrowheads="1"/>
          </p:cNvSpPr>
          <p:nvPr/>
        </p:nvSpPr>
        <p:spPr bwMode="auto">
          <a:xfrm>
            <a:off x="5219700" y="3357563"/>
            <a:ext cx="288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solidFill>
                  <a:srgbClr val="0000FF"/>
                </a:solidFill>
              </a:rPr>
              <a:t>hf</a:t>
            </a:r>
            <a:endParaRPr lang="el-GR" sz="2000">
              <a:solidFill>
                <a:srgbClr val="0000FF"/>
              </a:solidFill>
            </a:endParaRPr>
          </a:p>
        </p:txBody>
      </p:sp>
      <p:sp>
        <p:nvSpPr>
          <p:cNvPr id="250948" name="Rectangle 336"/>
          <p:cNvSpPr>
            <a:spLocks noChangeArrowheads="1"/>
          </p:cNvSpPr>
          <p:nvPr/>
        </p:nvSpPr>
        <p:spPr bwMode="auto">
          <a:xfrm>
            <a:off x="6877050" y="2492375"/>
            <a:ext cx="194468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Το </a:t>
            </a:r>
            <a:r>
              <a:rPr lang="en-US" sz="2000" i="0"/>
              <a:t>“</a:t>
            </a:r>
            <a:r>
              <a:rPr lang="el-GR" sz="2000" i="0"/>
              <a:t>+</a:t>
            </a:r>
            <a:r>
              <a:rPr lang="en-US" sz="2000" i="0"/>
              <a:t>” </a:t>
            </a:r>
            <a:r>
              <a:rPr lang="el-GR" sz="2000" i="0"/>
              <a:t>δηλώνει ισχυρή νόθευση</a:t>
            </a:r>
          </a:p>
        </p:txBody>
      </p:sp>
      <p:sp>
        <p:nvSpPr>
          <p:cNvPr id="250949" name="Rectangle 337"/>
          <p:cNvSpPr>
            <a:spLocks noChangeArrowheads="1"/>
          </p:cNvSpPr>
          <p:nvPr/>
        </p:nvSpPr>
        <p:spPr bwMode="auto">
          <a:xfrm>
            <a:off x="6588125" y="5157788"/>
            <a:ext cx="23050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Η </a:t>
            </a:r>
            <a:r>
              <a:rPr lang="en-US" sz="2000" i="0"/>
              <a:t>intrinsic</a:t>
            </a:r>
            <a:r>
              <a:rPr lang="el-GR" sz="2000" i="0"/>
              <a:t> περιοχή έχει χαμηλή νόθευση</a:t>
            </a:r>
          </a:p>
        </p:txBody>
      </p:sp>
    </p:spTree>
    <p:extLst>
      <p:ext uri="{BB962C8B-B14F-4D97-AF65-F5344CB8AC3E}">
        <p14:creationId xmlns:p14="http://schemas.microsoft.com/office/powerpoint/2010/main" val="39822556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ΧΑΡΑΚΤΗΡΙΣΤΙΚΑ</a:t>
            </a:r>
            <a:br>
              <a:rPr lang="el-GR" dirty="0"/>
            </a:br>
            <a:r>
              <a:rPr lang="el-GR" dirty="0"/>
              <a:t>ΕΜΠΟΡΙΚΩΝ ΦΩΤΟΔΙΟΔΩΝ</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77" y="1700808"/>
            <a:ext cx="80772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3835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Front-End Amplifiers</a:t>
            </a:r>
          </a:p>
        </p:txBody>
      </p:sp>
      <p:sp>
        <p:nvSpPr>
          <p:cNvPr id="253957" name="Rectangle 3"/>
          <p:cNvSpPr>
            <a:spLocks noGrp="1" noChangeArrowheads="1"/>
          </p:cNvSpPr>
          <p:nvPr>
            <p:ph idx="1"/>
          </p:nvPr>
        </p:nvSpPr>
        <p:spPr>
          <a:xfrm>
            <a:off x="179388" y="908050"/>
            <a:ext cx="8785225" cy="1152525"/>
          </a:xfrm>
        </p:spPr>
        <p:txBody>
          <a:bodyPr/>
          <a:lstStyle/>
          <a:p>
            <a:pPr eaLnBrk="1" hangingPunct="1">
              <a:lnSpc>
                <a:spcPct val="80000"/>
              </a:lnSpc>
            </a:pPr>
            <a:r>
              <a:rPr lang="el-GR" sz="2000"/>
              <a:t>Στα συστήματα οπτικών επικοινωνιών χρησιμοποιούνται δύο είδη </a:t>
            </a:r>
            <a:r>
              <a:rPr lang="en-US" sz="2000"/>
              <a:t>front-end </a:t>
            </a:r>
            <a:r>
              <a:rPr lang="el-GR" sz="2000"/>
              <a:t>ενισχυτών:</a:t>
            </a:r>
          </a:p>
          <a:p>
            <a:pPr lvl="1" eaLnBrk="1" hangingPunct="1">
              <a:lnSpc>
                <a:spcPct val="80000"/>
              </a:lnSpc>
            </a:pPr>
            <a:r>
              <a:rPr lang="el-GR" sz="1800"/>
              <a:t>Υψηλής σύνθετης αντίστασης (</a:t>
            </a:r>
            <a:r>
              <a:rPr lang="en-US" sz="1800" i="1"/>
              <a:t>high-impedance</a:t>
            </a:r>
            <a:r>
              <a:rPr lang="el-GR" sz="1800"/>
              <a:t>) </a:t>
            </a:r>
            <a:r>
              <a:rPr lang="en-US" sz="1800"/>
              <a:t>front-end </a:t>
            </a:r>
            <a:r>
              <a:rPr lang="el-GR" sz="1800"/>
              <a:t>ενισχυτής</a:t>
            </a:r>
            <a:endParaRPr lang="en-US" sz="1800"/>
          </a:p>
          <a:p>
            <a:pPr lvl="1" eaLnBrk="1" hangingPunct="1">
              <a:lnSpc>
                <a:spcPct val="80000"/>
              </a:lnSpc>
            </a:pPr>
            <a:r>
              <a:rPr lang="en-US" sz="1800"/>
              <a:t>front-end </a:t>
            </a:r>
            <a:r>
              <a:rPr lang="el-GR" sz="1800"/>
              <a:t>ενισχυτής</a:t>
            </a:r>
            <a:r>
              <a:rPr lang="en-US" sz="1800"/>
              <a:t> </a:t>
            </a:r>
            <a:r>
              <a:rPr lang="el-GR" sz="1800"/>
              <a:t>«διαντίστασης» </a:t>
            </a:r>
            <a:r>
              <a:rPr lang="en-US" sz="1800"/>
              <a:t>(</a:t>
            </a:r>
            <a:r>
              <a:rPr lang="en-US" sz="1800" i="1"/>
              <a:t>transimpedance</a:t>
            </a:r>
            <a:r>
              <a:rPr lang="en-US" sz="1800"/>
              <a:t>)</a:t>
            </a:r>
          </a:p>
        </p:txBody>
      </p:sp>
      <p:sp>
        <p:nvSpPr>
          <p:cNvPr id="253958" name="Rectangle 15"/>
          <p:cNvSpPr>
            <a:spLocks noChangeArrowheads="1"/>
          </p:cNvSpPr>
          <p:nvPr/>
        </p:nvSpPr>
        <p:spPr bwMode="auto">
          <a:xfrm>
            <a:off x="179388" y="4652963"/>
            <a:ext cx="87852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nSpc>
                <a:spcPct val="80000"/>
              </a:lnSpc>
              <a:spcBef>
                <a:spcPct val="20000"/>
              </a:spcBef>
              <a:buFontTx/>
              <a:buChar char="•"/>
            </a:pPr>
            <a:r>
              <a:rPr lang="el-GR" sz="2000" b="0" i="0" dirty="0"/>
              <a:t>Η χωρητικότητα </a:t>
            </a:r>
            <a:r>
              <a:rPr lang="en-US" sz="2000" b="0" dirty="0"/>
              <a:t>C</a:t>
            </a:r>
            <a:r>
              <a:rPr lang="el-GR" sz="2000" b="0" i="0" dirty="0"/>
              <a:t> περιλαμβάνει</a:t>
            </a:r>
          </a:p>
          <a:p>
            <a:pPr lvl="1">
              <a:lnSpc>
                <a:spcPct val="80000"/>
              </a:lnSpc>
              <a:spcBef>
                <a:spcPct val="20000"/>
              </a:spcBef>
              <a:buFontTx/>
              <a:buChar char="–"/>
            </a:pPr>
            <a:r>
              <a:rPr lang="el-GR" sz="1800" b="0" i="0" dirty="0"/>
              <a:t>τη χωρητικότητα της φωτοδιόδου</a:t>
            </a:r>
          </a:p>
          <a:p>
            <a:pPr lvl="1">
              <a:lnSpc>
                <a:spcPct val="80000"/>
              </a:lnSpc>
              <a:spcBef>
                <a:spcPct val="20000"/>
              </a:spcBef>
              <a:buFontTx/>
              <a:buChar char="–"/>
            </a:pPr>
            <a:r>
              <a:rPr lang="el-GR" sz="1800" b="0" i="0" dirty="0"/>
              <a:t>τη χωρητικότητα εισόδου του ενισχυτή</a:t>
            </a:r>
          </a:p>
          <a:p>
            <a:pPr lvl="1">
              <a:lnSpc>
                <a:spcPct val="80000"/>
              </a:lnSpc>
              <a:spcBef>
                <a:spcPct val="20000"/>
              </a:spcBef>
              <a:buFontTx/>
              <a:buChar char="–"/>
            </a:pPr>
            <a:r>
              <a:rPr lang="el-GR" sz="1800" b="0" i="0" dirty="0"/>
              <a:t>άλλες παρασιτικές χωρητικότητες</a:t>
            </a:r>
          </a:p>
        </p:txBody>
      </p:sp>
      <p:sp>
        <p:nvSpPr>
          <p:cNvPr id="253959" name="Line 20"/>
          <p:cNvSpPr>
            <a:spLocks noChangeShapeType="1"/>
          </p:cNvSpPr>
          <p:nvPr/>
        </p:nvSpPr>
        <p:spPr bwMode="auto">
          <a:xfrm>
            <a:off x="973138" y="2782888"/>
            <a:ext cx="1444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60" name="AutoShape 21"/>
          <p:cNvSpPr>
            <a:spLocks noChangeArrowheads="1"/>
          </p:cNvSpPr>
          <p:nvPr/>
        </p:nvSpPr>
        <p:spPr bwMode="auto">
          <a:xfrm>
            <a:off x="973138" y="2782888"/>
            <a:ext cx="287337" cy="287337"/>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3961" name="Line 25"/>
          <p:cNvSpPr>
            <a:spLocks noChangeShapeType="1"/>
          </p:cNvSpPr>
          <p:nvPr/>
        </p:nvSpPr>
        <p:spPr bwMode="auto">
          <a:xfrm flipV="1">
            <a:off x="1117600" y="2782888"/>
            <a:ext cx="1444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53962" name="Group 45"/>
          <p:cNvGrpSpPr>
            <a:grpSpLocks/>
          </p:cNvGrpSpPr>
          <p:nvPr/>
        </p:nvGrpSpPr>
        <p:grpSpPr bwMode="auto">
          <a:xfrm rot="5400000">
            <a:off x="1837531" y="2782094"/>
            <a:ext cx="576263" cy="288925"/>
            <a:chOff x="3696" y="3339"/>
            <a:chExt cx="1452" cy="273"/>
          </a:xfrm>
        </p:grpSpPr>
        <p:sp>
          <p:nvSpPr>
            <p:cNvPr id="254049" name="Line 26"/>
            <p:cNvSpPr>
              <a:spLocks noChangeShapeType="1"/>
            </p:cNvSpPr>
            <p:nvPr/>
          </p:nvSpPr>
          <p:spPr bwMode="auto">
            <a:xfrm flipV="1">
              <a:off x="3696"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0" name="Line 27"/>
            <p:cNvSpPr>
              <a:spLocks noChangeShapeType="1"/>
            </p:cNvSpPr>
            <p:nvPr/>
          </p:nvSpPr>
          <p:spPr bwMode="auto">
            <a:xfrm flipV="1">
              <a:off x="3969" y="3476"/>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1" name="Line 28"/>
            <p:cNvSpPr>
              <a:spLocks noChangeShapeType="1"/>
            </p:cNvSpPr>
            <p:nvPr/>
          </p:nvSpPr>
          <p:spPr bwMode="auto">
            <a:xfrm flipH="1" flipV="1">
              <a:off x="3787"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2" name="Line 29"/>
            <p:cNvSpPr>
              <a:spLocks noChangeShapeType="1"/>
            </p:cNvSpPr>
            <p:nvPr/>
          </p:nvSpPr>
          <p:spPr bwMode="auto">
            <a:xfrm flipH="1" flipV="1">
              <a:off x="4241"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3" name="Line 30"/>
            <p:cNvSpPr>
              <a:spLocks noChangeShapeType="1"/>
            </p:cNvSpPr>
            <p:nvPr/>
          </p:nvSpPr>
          <p:spPr bwMode="auto">
            <a:xfrm flipV="1">
              <a:off x="4059"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4" name="Line 31"/>
            <p:cNvSpPr>
              <a:spLocks noChangeShapeType="1"/>
            </p:cNvSpPr>
            <p:nvPr/>
          </p:nvSpPr>
          <p:spPr bwMode="auto">
            <a:xfrm flipV="1">
              <a:off x="4332" y="3476"/>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5" name="Line 32"/>
            <p:cNvSpPr>
              <a:spLocks noChangeShapeType="1"/>
            </p:cNvSpPr>
            <p:nvPr/>
          </p:nvSpPr>
          <p:spPr bwMode="auto">
            <a:xfrm flipH="1" flipV="1">
              <a:off x="4150"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6" name="Line 33"/>
            <p:cNvSpPr>
              <a:spLocks noChangeShapeType="1"/>
            </p:cNvSpPr>
            <p:nvPr/>
          </p:nvSpPr>
          <p:spPr bwMode="auto">
            <a:xfrm flipH="1" flipV="1">
              <a:off x="4513"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7" name="Line 36"/>
            <p:cNvSpPr>
              <a:spLocks noChangeShapeType="1"/>
            </p:cNvSpPr>
            <p:nvPr/>
          </p:nvSpPr>
          <p:spPr bwMode="auto">
            <a:xfrm flipH="1" flipV="1">
              <a:off x="3878"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8" name="Line 37"/>
            <p:cNvSpPr>
              <a:spLocks noChangeShapeType="1"/>
            </p:cNvSpPr>
            <p:nvPr/>
          </p:nvSpPr>
          <p:spPr bwMode="auto">
            <a:xfrm flipV="1">
              <a:off x="4422"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59" name="Line 38"/>
            <p:cNvSpPr>
              <a:spLocks noChangeShapeType="1"/>
            </p:cNvSpPr>
            <p:nvPr/>
          </p:nvSpPr>
          <p:spPr bwMode="auto">
            <a:xfrm flipV="1">
              <a:off x="4695"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60" name="Line 39"/>
            <p:cNvSpPr>
              <a:spLocks noChangeShapeType="1"/>
            </p:cNvSpPr>
            <p:nvPr/>
          </p:nvSpPr>
          <p:spPr bwMode="auto">
            <a:xfrm flipH="1" flipV="1">
              <a:off x="4604"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61" name="Line 40"/>
            <p:cNvSpPr>
              <a:spLocks noChangeShapeType="1"/>
            </p:cNvSpPr>
            <p:nvPr/>
          </p:nvSpPr>
          <p:spPr bwMode="auto">
            <a:xfrm flipH="1" flipV="1">
              <a:off x="4876"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62" name="Line 41"/>
            <p:cNvSpPr>
              <a:spLocks noChangeShapeType="1"/>
            </p:cNvSpPr>
            <p:nvPr/>
          </p:nvSpPr>
          <p:spPr bwMode="auto">
            <a:xfrm flipV="1">
              <a:off x="4785"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63" name="Line 42"/>
            <p:cNvSpPr>
              <a:spLocks noChangeShapeType="1"/>
            </p:cNvSpPr>
            <p:nvPr/>
          </p:nvSpPr>
          <p:spPr bwMode="auto">
            <a:xfrm flipH="1" flipV="1">
              <a:off x="4967"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64" name="Line 44"/>
            <p:cNvSpPr>
              <a:spLocks noChangeShapeType="1"/>
            </p:cNvSpPr>
            <p:nvPr/>
          </p:nvSpPr>
          <p:spPr bwMode="auto">
            <a:xfrm flipV="1">
              <a:off x="5057" y="3476"/>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53963" name="Line 46"/>
          <p:cNvSpPr>
            <a:spLocks noChangeShapeType="1"/>
          </p:cNvSpPr>
          <p:nvPr/>
        </p:nvSpPr>
        <p:spPr bwMode="auto">
          <a:xfrm flipV="1">
            <a:off x="2124075" y="2351088"/>
            <a:ext cx="0" cy="287337"/>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64" name="Line 49"/>
          <p:cNvSpPr>
            <a:spLocks noChangeShapeType="1"/>
          </p:cNvSpPr>
          <p:nvPr/>
        </p:nvSpPr>
        <p:spPr bwMode="auto">
          <a:xfrm flipV="1">
            <a:off x="1116013"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65" name="Line 51"/>
          <p:cNvSpPr>
            <a:spLocks noChangeShapeType="1"/>
          </p:cNvSpPr>
          <p:nvPr/>
        </p:nvSpPr>
        <p:spPr bwMode="auto">
          <a:xfrm>
            <a:off x="1116013" y="2349500"/>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66" name="Line 52"/>
          <p:cNvSpPr>
            <a:spLocks noChangeShapeType="1"/>
          </p:cNvSpPr>
          <p:nvPr/>
        </p:nvSpPr>
        <p:spPr bwMode="auto">
          <a:xfrm flipV="1">
            <a:off x="2124075" y="3214688"/>
            <a:ext cx="0" cy="287337"/>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67" name="Line 53"/>
          <p:cNvSpPr>
            <a:spLocks noChangeShapeType="1"/>
          </p:cNvSpPr>
          <p:nvPr/>
        </p:nvSpPr>
        <p:spPr bwMode="auto">
          <a:xfrm flipV="1">
            <a:off x="1116013" y="30702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68" name="Line 54"/>
          <p:cNvSpPr>
            <a:spLocks noChangeShapeType="1"/>
          </p:cNvSpPr>
          <p:nvPr/>
        </p:nvSpPr>
        <p:spPr bwMode="auto">
          <a:xfrm>
            <a:off x="1116013" y="35020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69" name="Line 55"/>
          <p:cNvSpPr>
            <a:spLocks noChangeShapeType="1"/>
          </p:cNvSpPr>
          <p:nvPr/>
        </p:nvSpPr>
        <p:spPr bwMode="auto">
          <a:xfrm flipV="1">
            <a:off x="1331913" y="2636838"/>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70" name="Rectangle 56"/>
          <p:cNvSpPr>
            <a:spLocks noChangeArrowheads="1"/>
          </p:cNvSpPr>
          <p:nvPr/>
        </p:nvSpPr>
        <p:spPr bwMode="auto">
          <a:xfrm>
            <a:off x="1331913" y="2709863"/>
            <a:ext cx="3603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I</a:t>
            </a:r>
            <a:r>
              <a:rPr lang="en-US" sz="2000" b="0" baseline="-25000"/>
              <a:t>p</a:t>
            </a:r>
            <a:endParaRPr lang="el-GR" sz="2000" b="0" baseline="-25000"/>
          </a:p>
        </p:txBody>
      </p:sp>
      <p:sp>
        <p:nvSpPr>
          <p:cNvPr id="253971" name="Rectangle 57"/>
          <p:cNvSpPr>
            <a:spLocks noChangeArrowheads="1"/>
          </p:cNvSpPr>
          <p:nvPr/>
        </p:nvSpPr>
        <p:spPr bwMode="auto">
          <a:xfrm>
            <a:off x="2268538" y="2709863"/>
            <a:ext cx="3603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dirty="0"/>
              <a:t>R</a:t>
            </a:r>
            <a:r>
              <a:rPr lang="en-US" sz="2000" b="0" baseline="-25000" dirty="0"/>
              <a:t>L</a:t>
            </a:r>
            <a:endParaRPr lang="el-GR" sz="2000" b="0" baseline="-25000" dirty="0"/>
          </a:p>
        </p:txBody>
      </p:sp>
      <p:sp>
        <p:nvSpPr>
          <p:cNvPr id="253972" name="Line 58"/>
          <p:cNvSpPr>
            <a:spLocks noChangeShapeType="1"/>
          </p:cNvSpPr>
          <p:nvPr/>
        </p:nvSpPr>
        <p:spPr bwMode="auto">
          <a:xfrm>
            <a:off x="2774950" y="285432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73" name="Line 59"/>
          <p:cNvSpPr>
            <a:spLocks noChangeShapeType="1"/>
          </p:cNvSpPr>
          <p:nvPr/>
        </p:nvSpPr>
        <p:spPr bwMode="auto">
          <a:xfrm>
            <a:off x="2917825" y="285432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74" name="Line 60"/>
          <p:cNvSpPr>
            <a:spLocks noChangeShapeType="1"/>
          </p:cNvSpPr>
          <p:nvPr/>
        </p:nvSpPr>
        <p:spPr bwMode="auto">
          <a:xfrm>
            <a:off x="2773363" y="2997200"/>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75" name="Line 61"/>
          <p:cNvSpPr>
            <a:spLocks noChangeShapeType="1"/>
          </p:cNvSpPr>
          <p:nvPr/>
        </p:nvSpPr>
        <p:spPr bwMode="auto">
          <a:xfrm>
            <a:off x="2916238" y="2997200"/>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76" name="Line 62"/>
          <p:cNvSpPr>
            <a:spLocks noChangeShapeType="1"/>
          </p:cNvSpPr>
          <p:nvPr/>
        </p:nvSpPr>
        <p:spPr bwMode="auto">
          <a:xfrm>
            <a:off x="2916238" y="2997200"/>
            <a:ext cx="0" cy="5048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77" name="Line 63"/>
          <p:cNvSpPr>
            <a:spLocks noChangeShapeType="1"/>
          </p:cNvSpPr>
          <p:nvPr/>
        </p:nvSpPr>
        <p:spPr bwMode="auto">
          <a:xfrm flipV="1">
            <a:off x="2916238" y="2349500"/>
            <a:ext cx="0" cy="5048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78" name="Line 64"/>
          <p:cNvSpPr>
            <a:spLocks noChangeShapeType="1"/>
          </p:cNvSpPr>
          <p:nvPr/>
        </p:nvSpPr>
        <p:spPr bwMode="auto">
          <a:xfrm>
            <a:off x="2124075" y="23495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79" name="Line 65"/>
          <p:cNvSpPr>
            <a:spLocks noChangeShapeType="1"/>
          </p:cNvSpPr>
          <p:nvPr/>
        </p:nvSpPr>
        <p:spPr bwMode="auto">
          <a:xfrm>
            <a:off x="2124075" y="350202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80" name="Rectangle 66"/>
          <p:cNvSpPr>
            <a:spLocks noChangeArrowheads="1"/>
          </p:cNvSpPr>
          <p:nvPr/>
        </p:nvSpPr>
        <p:spPr bwMode="auto">
          <a:xfrm>
            <a:off x="3060700" y="2709863"/>
            <a:ext cx="3603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C</a:t>
            </a:r>
            <a:endParaRPr lang="el-GR" sz="2000" b="0" baseline="-25000"/>
          </a:p>
        </p:txBody>
      </p:sp>
      <p:sp>
        <p:nvSpPr>
          <p:cNvPr id="231491" name="AutoShape 67"/>
          <p:cNvSpPr>
            <a:spLocks noChangeArrowheads="1"/>
          </p:cNvSpPr>
          <p:nvPr/>
        </p:nvSpPr>
        <p:spPr bwMode="auto">
          <a:xfrm rot="5400000">
            <a:off x="3672681" y="2602707"/>
            <a:ext cx="719137" cy="647700"/>
          </a:xfrm>
          <a:prstGeom prst="triangle">
            <a:avLst>
              <a:gd name="adj" fmla="val 50000"/>
            </a:avLst>
          </a:prstGeom>
          <a:gradFill rotWithShape="1">
            <a:gsLst>
              <a:gs pos="0">
                <a:srgbClr val="FFCC00"/>
              </a:gs>
              <a:gs pos="50000">
                <a:schemeClr val="bg1"/>
              </a:gs>
              <a:gs pos="100000">
                <a:srgbClr val="FFCC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l-GR"/>
          </a:p>
        </p:txBody>
      </p:sp>
      <p:sp>
        <p:nvSpPr>
          <p:cNvPr id="253982" name="Line 68"/>
          <p:cNvSpPr>
            <a:spLocks noChangeShapeType="1"/>
          </p:cNvSpPr>
          <p:nvPr/>
        </p:nvSpPr>
        <p:spPr bwMode="auto">
          <a:xfrm>
            <a:off x="3492500" y="28543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83" name="Line 69"/>
          <p:cNvSpPr>
            <a:spLocks noChangeShapeType="1"/>
          </p:cNvSpPr>
          <p:nvPr/>
        </p:nvSpPr>
        <p:spPr bwMode="auto">
          <a:xfrm>
            <a:off x="3492500" y="30702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84" name="Rectangle 70"/>
          <p:cNvSpPr>
            <a:spLocks noChangeArrowheads="1"/>
          </p:cNvSpPr>
          <p:nvPr/>
        </p:nvSpPr>
        <p:spPr bwMode="auto">
          <a:xfrm>
            <a:off x="3708400" y="2709863"/>
            <a:ext cx="28733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i="0"/>
              <a:t>+</a:t>
            </a:r>
            <a:endParaRPr lang="el-GR" sz="2000" i="0"/>
          </a:p>
        </p:txBody>
      </p:sp>
      <p:sp>
        <p:nvSpPr>
          <p:cNvPr id="253985" name="Rectangle 71"/>
          <p:cNvSpPr>
            <a:spLocks noChangeArrowheads="1"/>
          </p:cNvSpPr>
          <p:nvPr/>
        </p:nvSpPr>
        <p:spPr bwMode="auto">
          <a:xfrm>
            <a:off x="3708400" y="2925763"/>
            <a:ext cx="28733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i="0"/>
              <a:t>– </a:t>
            </a:r>
            <a:endParaRPr lang="el-GR" sz="2000" i="0"/>
          </a:p>
        </p:txBody>
      </p:sp>
      <p:sp>
        <p:nvSpPr>
          <p:cNvPr id="253986" name="Line 73"/>
          <p:cNvSpPr>
            <a:spLocks noChangeShapeType="1"/>
          </p:cNvSpPr>
          <p:nvPr/>
        </p:nvSpPr>
        <p:spPr bwMode="auto">
          <a:xfrm>
            <a:off x="2916238" y="3502025"/>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53987" name="AutoShape 74"/>
          <p:cNvCxnSpPr>
            <a:cxnSpLocks noChangeShapeType="1"/>
            <a:stCxn id="253983" idx="0"/>
            <a:endCxn id="253986" idx="1"/>
          </p:cNvCxnSpPr>
          <p:nvPr/>
        </p:nvCxnSpPr>
        <p:spPr bwMode="auto">
          <a:xfrm flipH="1">
            <a:off x="3490913" y="3070225"/>
            <a:ext cx="1587" cy="431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3988" name="Line 75"/>
          <p:cNvSpPr>
            <a:spLocks noChangeShapeType="1"/>
          </p:cNvSpPr>
          <p:nvPr/>
        </p:nvSpPr>
        <p:spPr bwMode="auto">
          <a:xfrm>
            <a:off x="2917825" y="2351088"/>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53989" name="AutoShape 76"/>
          <p:cNvCxnSpPr>
            <a:cxnSpLocks noChangeShapeType="1"/>
            <a:stCxn id="253988" idx="1"/>
            <a:endCxn id="253982" idx="0"/>
          </p:cNvCxnSpPr>
          <p:nvPr/>
        </p:nvCxnSpPr>
        <p:spPr bwMode="auto">
          <a:xfrm>
            <a:off x="3492500" y="2351088"/>
            <a:ext cx="0" cy="5032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3990" name="Line 77"/>
          <p:cNvSpPr>
            <a:spLocks noChangeShapeType="1"/>
          </p:cNvSpPr>
          <p:nvPr/>
        </p:nvSpPr>
        <p:spPr bwMode="auto">
          <a:xfrm>
            <a:off x="4356100" y="2925763"/>
            <a:ext cx="215900"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91" name="Rectangle 79"/>
          <p:cNvSpPr>
            <a:spLocks noChangeArrowheads="1"/>
          </p:cNvSpPr>
          <p:nvPr/>
        </p:nvSpPr>
        <p:spPr bwMode="auto">
          <a:xfrm>
            <a:off x="323849" y="3424345"/>
            <a:ext cx="1368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Φωτοδίοδος</a:t>
            </a:r>
          </a:p>
        </p:txBody>
      </p:sp>
      <p:sp>
        <p:nvSpPr>
          <p:cNvPr id="253992" name="Rectangle 80"/>
          <p:cNvSpPr>
            <a:spLocks noChangeArrowheads="1"/>
          </p:cNvSpPr>
          <p:nvPr/>
        </p:nvSpPr>
        <p:spPr bwMode="auto">
          <a:xfrm>
            <a:off x="3421063" y="2206625"/>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Ενισχυτής</a:t>
            </a:r>
          </a:p>
        </p:txBody>
      </p:sp>
      <p:sp>
        <p:nvSpPr>
          <p:cNvPr id="253993" name="Rectangle 81"/>
          <p:cNvSpPr>
            <a:spLocks noChangeArrowheads="1"/>
          </p:cNvSpPr>
          <p:nvPr/>
        </p:nvSpPr>
        <p:spPr bwMode="auto">
          <a:xfrm>
            <a:off x="3852863" y="2711450"/>
            <a:ext cx="3603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a:t>Α</a:t>
            </a:r>
          </a:p>
        </p:txBody>
      </p:sp>
      <p:sp>
        <p:nvSpPr>
          <p:cNvPr id="253994" name="Line 82"/>
          <p:cNvSpPr>
            <a:spLocks noChangeShapeType="1"/>
          </p:cNvSpPr>
          <p:nvPr/>
        </p:nvSpPr>
        <p:spPr bwMode="auto">
          <a:xfrm flipV="1">
            <a:off x="973138" y="3143250"/>
            <a:ext cx="7143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95" name="Line 83"/>
          <p:cNvSpPr>
            <a:spLocks noChangeShapeType="1"/>
          </p:cNvSpPr>
          <p:nvPr/>
        </p:nvSpPr>
        <p:spPr bwMode="auto">
          <a:xfrm>
            <a:off x="5294313" y="3214688"/>
            <a:ext cx="1444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3996" name="AutoShape 84"/>
          <p:cNvSpPr>
            <a:spLocks noChangeArrowheads="1"/>
          </p:cNvSpPr>
          <p:nvPr/>
        </p:nvSpPr>
        <p:spPr bwMode="auto">
          <a:xfrm>
            <a:off x="5294313" y="3214688"/>
            <a:ext cx="287337" cy="287337"/>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3997" name="Line 85"/>
          <p:cNvSpPr>
            <a:spLocks noChangeShapeType="1"/>
          </p:cNvSpPr>
          <p:nvPr/>
        </p:nvSpPr>
        <p:spPr bwMode="auto">
          <a:xfrm flipV="1">
            <a:off x="5438775" y="3214688"/>
            <a:ext cx="1444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53998" name="Group 86"/>
          <p:cNvGrpSpPr>
            <a:grpSpLocks/>
          </p:cNvGrpSpPr>
          <p:nvPr/>
        </p:nvGrpSpPr>
        <p:grpSpPr bwMode="auto">
          <a:xfrm>
            <a:off x="7523163" y="2133600"/>
            <a:ext cx="576262" cy="288925"/>
            <a:chOff x="3696" y="3339"/>
            <a:chExt cx="1452" cy="273"/>
          </a:xfrm>
        </p:grpSpPr>
        <p:sp>
          <p:nvSpPr>
            <p:cNvPr id="254033" name="Line 87"/>
            <p:cNvSpPr>
              <a:spLocks noChangeShapeType="1"/>
            </p:cNvSpPr>
            <p:nvPr/>
          </p:nvSpPr>
          <p:spPr bwMode="auto">
            <a:xfrm flipV="1">
              <a:off x="3696"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34" name="Line 88"/>
            <p:cNvSpPr>
              <a:spLocks noChangeShapeType="1"/>
            </p:cNvSpPr>
            <p:nvPr/>
          </p:nvSpPr>
          <p:spPr bwMode="auto">
            <a:xfrm flipV="1">
              <a:off x="3969" y="3476"/>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35" name="Line 89"/>
            <p:cNvSpPr>
              <a:spLocks noChangeShapeType="1"/>
            </p:cNvSpPr>
            <p:nvPr/>
          </p:nvSpPr>
          <p:spPr bwMode="auto">
            <a:xfrm flipH="1" flipV="1">
              <a:off x="3787"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36" name="Line 90"/>
            <p:cNvSpPr>
              <a:spLocks noChangeShapeType="1"/>
            </p:cNvSpPr>
            <p:nvPr/>
          </p:nvSpPr>
          <p:spPr bwMode="auto">
            <a:xfrm flipH="1" flipV="1">
              <a:off x="4241"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37" name="Line 91"/>
            <p:cNvSpPr>
              <a:spLocks noChangeShapeType="1"/>
            </p:cNvSpPr>
            <p:nvPr/>
          </p:nvSpPr>
          <p:spPr bwMode="auto">
            <a:xfrm flipV="1">
              <a:off x="4059"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38" name="Line 92"/>
            <p:cNvSpPr>
              <a:spLocks noChangeShapeType="1"/>
            </p:cNvSpPr>
            <p:nvPr/>
          </p:nvSpPr>
          <p:spPr bwMode="auto">
            <a:xfrm flipV="1">
              <a:off x="4332" y="3476"/>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39" name="Line 93"/>
            <p:cNvSpPr>
              <a:spLocks noChangeShapeType="1"/>
            </p:cNvSpPr>
            <p:nvPr/>
          </p:nvSpPr>
          <p:spPr bwMode="auto">
            <a:xfrm flipH="1" flipV="1">
              <a:off x="4150"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40" name="Line 94"/>
            <p:cNvSpPr>
              <a:spLocks noChangeShapeType="1"/>
            </p:cNvSpPr>
            <p:nvPr/>
          </p:nvSpPr>
          <p:spPr bwMode="auto">
            <a:xfrm flipH="1" flipV="1">
              <a:off x="4513"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41" name="Line 95"/>
            <p:cNvSpPr>
              <a:spLocks noChangeShapeType="1"/>
            </p:cNvSpPr>
            <p:nvPr/>
          </p:nvSpPr>
          <p:spPr bwMode="auto">
            <a:xfrm flipH="1" flipV="1">
              <a:off x="3878"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42" name="Line 96"/>
            <p:cNvSpPr>
              <a:spLocks noChangeShapeType="1"/>
            </p:cNvSpPr>
            <p:nvPr/>
          </p:nvSpPr>
          <p:spPr bwMode="auto">
            <a:xfrm flipV="1">
              <a:off x="4422"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43" name="Line 97"/>
            <p:cNvSpPr>
              <a:spLocks noChangeShapeType="1"/>
            </p:cNvSpPr>
            <p:nvPr/>
          </p:nvSpPr>
          <p:spPr bwMode="auto">
            <a:xfrm flipV="1">
              <a:off x="4695"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44" name="Line 98"/>
            <p:cNvSpPr>
              <a:spLocks noChangeShapeType="1"/>
            </p:cNvSpPr>
            <p:nvPr/>
          </p:nvSpPr>
          <p:spPr bwMode="auto">
            <a:xfrm flipH="1" flipV="1">
              <a:off x="4604"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45" name="Line 99"/>
            <p:cNvSpPr>
              <a:spLocks noChangeShapeType="1"/>
            </p:cNvSpPr>
            <p:nvPr/>
          </p:nvSpPr>
          <p:spPr bwMode="auto">
            <a:xfrm flipH="1" flipV="1">
              <a:off x="4876"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46" name="Line 100"/>
            <p:cNvSpPr>
              <a:spLocks noChangeShapeType="1"/>
            </p:cNvSpPr>
            <p:nvPr/>
          </p:nvSpPr>
          <p:spPr bwMode="auto">
            <a:xfrm flipV="1">
              <a:off x="4785" y="3339"/>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47" name="Line 101"/>
            <p:cNvSpPr>
              <a:spLocks noChangeShapeType="1"/>
            </p:cNvSpPr>
            <p:nvPr/>
          </p:nvSpPr>
          <p:spPr bwMode="auto">
            <a:xfrm flipH="1" flipV="1">
              <a:off x="4967" y="3475"/>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48" name="Line 102"/>
            <p:cNvSpPr>
              <a:spLocks noChangeShapeType="1"/>
            </p:cNvSpPr>
            <p:nvPr/>
          </p:nvSpPr>
          <p:spPr bwMode="auto">
            <a:xfrm flipV="1">
              <a:off x="5057" y="3476"/>
              <a:ext cx="91" cy="1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53999" name="Line 104"/>
          <p:cNvSpPr>
            <a:spLocks noChangeShapeType="1"/>
          </p:cNvSpPr>
          <p:nvPr/>
        </p:nvSpPr>
        <p:spPr bwMode="auto">
          <a:xfrm flipV="1">
            <a:off x="5437188" y="27813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00" name="Line 105"/>
          <p:cNvSpPr>
            <a:spLocks noChangeShapeType="1"/>
          </p:cNvSpPr>
          <p:nvPr/>
        </p:nvSpPr>
        <p:spPr bwMode="auto">
          <a:xfrm>
            <a:off x="5437188" y="2781300"/>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01" name="Line 107"/>
          <p:cNvSpPr>
            <a:spLocks noChangeShapeType="1"/>
          </p:cNvSpPr>
          <p:nvPr/>
        </p:nvSpPr>
        <p:spPr bwMode="auto">
          <a:xfrm flipV="1">
            <a:off x="5437188" y="35020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02" name="Line 108"/>
          <p:cNvSpPr>
            <a:spLocks noChangeShapeType="1"/>
          </p:cNvSpPr>
          <p:nvPr/>
        </p:nvSpPr>
        <p:spPr bwMode="auto">
          <a:xfrm>
            <a:off x="5437188" y="39338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03" name="Line 109"/>
          <p:cNvSpPr>
            <a:spLocks noChangeShapeType="1"/>
          </p:cNvSpPr>
          <p:nvPr/>
        </p:nvSpPr>
        <p:spPr bwMode="auto">
          <a:xfrm flipV="1">
            <a:off x="5653088" y="3068638"/>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04" name="Rectangle 110"/>
          <p:cNvSpPr>
            <a:spLocks noChangeArrowheads="1"/>
          </p:cNvSpPr>
          <p:nvPr/>
        </p:nvSpPr>
        <p:spPr bwMode="auto">
          <a:xfrm>
            <a:off x="5653088" y="3141663"/>
            <a:ext cx="3603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I</a:t>
            </a:r>
            <a:r>
              <a:rPr lang="en-US" sz="2000" b="0" baseline="-25000"/>
              <a:t>p</a:t>
            </a:r>
            <a:endParaRPr lang="el-GR" sz="2000" b="0" baseline="-25000"/>
          </a:p>
        </p:txBody>
      </p:sp>
      <p:sp>
        <p:nvSpPr>
          <p:cNvPr id="254005" name="Rectangle 111"/>
          <p:cNvSpPr>
            <a:spLocks noChangeArrowheads="1"/>
          </p:cNvSpPr>
          <p:nvPr/>
        </p:nvSpPr>
        <p:spPr bwMode="auto">
          <a:xfrm>
            <a:off x="7596188" y="1701800"/>
            <a:ext cx="5048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R</a:t>
            </a:r>
            <a:r>
              <a:rPr lang="en-US" sz="2000" b="0" baseline="-25000"/>
              <a:t>L</a:t>
            </a:r>
            <a:endParaRPr lang="el-GR" sz="2000" b="0" baseline="-25000"/>
          </a:p>
        </p:txBody>
      </p:sp>
      <p:sp>
        <p:nvSpPr>
          <p:cNvPr id="254006" name="Line 112"/>
          <p:cNvSpPr>
            <a:spLocks noChangeShapeType="1"/>
          </p:cNvSpPr>
          <p:nvPr/>
        </p:nvSpPr>
        <p:spPr bwMode="auto">
          <a:xfrm>
            <a:off x="6302375" y="328612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07" name="Line 113"/>
          <p:cNvSpPr>
            <a:spLocks noChangeShapeType="1"/>
          </p:cNvSpPr>
          <p:nvPr/>
        </p:nvSpPr>
        <p:spPr bwMode="auto">
          <a:xfrm>
            <a:off x="6445250" y="328612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08" name="Line 114"/>
          <p:cNvSpPr>
            <a:spLocks noChangeShapeType="1"/>
          </p:cNvSpPr>
          <p:nvPr/>
        </p:nvSpPr>
        <p:spPr bwMode="auto">
          <a:xfrm>
            <a:off x="6300788" y="3429000"/>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09" name="Line 115"/>
          <p:cNvSpPr>
            <a:spLocks noChangeShapeType="1"/>
          </p:cNvSpPr>
          <p:nvPr/>
        </p:nvSpPr>
        <p:spPr bwMode="auto">
          <a:xfrm>
            <a:off x="6443663" y="3429000"/>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10" name="Line 116"/>
          <p:cNvSpPr>
            <a:spLocks noChangeShapeType="1"/>
          </p:cNvSpPr>
          <p:nvPr/>
        </p:nvSpPr>
        <p:spPr bwMode="auto">
          <a:xfrm>
            <a:off x="6443663" y="3429000"/>
            <a:ext cx="0" cy="5048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11" name="Line 117"/>
          <p:cNvSpPr>
            <a:spLocks noChangeShapeType="1"/>
          </p:cNvSpPr>
          <p:nvPr/>
        </p:nvSpPr>
        <p:spPr bwMode="auto">
          <a:xfrm flipV="1">
            <a:off x="6443663" y="2781300"/>
            <a:ext cx="0" cy="5048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12" name="Line 118"/>
          <p:cNvSpPr>
            <a:spLocks noChangeShapeType="1"/>
          </p:cNvSpPr>
          <p:nvPr/>
        </p:nvSpPr>
        <p:spPr bwMode="auto">
          <a:xfrm>
            <a:off x="6445250" y="27813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13" name="Line 119"/>
          <p:cNvSpPr>
            <a:spLocks noChangeShapeType="1"/>
          </p:cNvSpPr>
          <p:nvPr/>
        </p:nvSpPr>
        <p:spPr bwMode="auto">
          <a:xfrm>
            <a:off x="6445250" y="393382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14" name="Rectangle 120"/>
          <p:cNvSpPr>
            <a:spLocks noChangeArrowheads="1"/>
          </p:cNvSpPr>
          <p:nvPr/>
        </p:nvSpPr>
        <p:spPr bwMode="auto">
          <a:xfrm>
            <a:off x="6588125" y="3141663"/>
            <a:ext cx="3603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C</a:t>
            </a:r>
            <a:endParaRPr lang="el-GR" sz="2000" b="0" baseline="-25000"/>
          </a:p>
        </p:txBody>
      </p:sp>
      <p:sp>
        <p:nvSpPr>
          <p:cNvPr id="231545" name="AutoShape 121"/>
          <p:cNvSpPr>
            <a:spLocks noChangeArrowheads="1"/>
          </p:cNvSpPr>
          <p:nvPr/>
        </p:nvSpPr>
        <p:spPr bwMode="auto">
          <a:xfrm rot="5400000">
            <a:off x="7489031" y="2529682"/>
            <a:ext cx="719137" cy="647700"/>
          </a:xfrm>
          <a:prstGeom prst="triangle">
            <a:avLst>
              <a:gd name="adj" fmla="val 50000"/>
            </a:avLst>
          </a:prstGeom>
          <a:gradFill rotWithShape="1">
            <a:gsLst>
              <a:gs pos="0">
                <a:srgbClr val="FFCC00"/>
              </a:gs>
              <a:gs pos="50000">
                <a:schemeClr val="bg1"/>
              </a:gs>
              <a:gs pos="100000">
                <a:srgbClr val="FFCC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l-GR"/>
          </a:p>
        </p:txBody>
      </p:sp>
      <p:sp>
        <p:nvSpPr>
          <p:cNvPr id="254016" name="Line 122"/>
          <p:cNvSpPr>
            <a:spLocks noChangeShapeType="1"/>
          </p:cNvSpPr>
          <p:nvPr/>
        </p:nvSpPr>
        <p:spPr bwMode="auto">
          <a:xfrm>
            <a:off x="7237413" y="2781300"/>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17" name="Line 123"/>
          <p:cNvSpPr>
            <a:spLocks noChangeShapeType="1"/>
          </p:cNvSpPr>
          <p:nvPr/>
        </p:nvSpPr>
        <p:spPr bwMode="auto">
          <a:xfrm>
            <a:off x="7237413" y="2997200"/>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18" name="Rectangle 124"/>
          <p:cNvSpPr>
            <a:spLocks noChangeArrowheads="1"/>
          </p:cNvSpPr>
          <p:nvPr/>
        </p:nvSpPr>
        <p:spPr bwMode="auto">
          <a:xfrm>
            <a:off x="7524750" y="2854325"/>
            <a:ext cx="2873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i="0"/>
              <a:t>+</a:t>
            </a:r>
            <a:endParaRPr lang="el-GR" sz="2000" i="0"/>
          </a:p>
        </p:txBody>
      </p:sp>
      <p:sp>
        <p:nvSpPr>
          <p:cNvPr id="254019" name="Rectangle 125"/>
          <p:cNvSpPr>
            <a:spLocks noChangeArrowheads="1"/>
          </p:cNvSpPr>
          <p:nvPr/>
        </p:nvSpPr>
        <p:spPr bwMode="auto">
          <a:xfrm>
            <a:off x="7524750" y="2565400"/>
            <a:ext cx="2873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i="0"/>
              <a:t>– </a:t>
            </a:r>
            <a:endParaRPr lang="el-GR" sz="2000" i="0"/>
          </a:p>
        </p:txBody>
      </p:sp>
      <p:sp>
        <p:nvSpPr>
          <p:cNvPr id="254020" name="Line 126"/>
          <p:cNvSpPr>
            <a:spLocks noChangeShapeType="1"/>
          </p:cNvSpPr>
          <p:nvPr/>
        </p:nvSpPr>
        <p:spPr bwMode="auto">
          <a:xfrm>
            <a:off x="7237413" y="2278063"/>
            <a:ext cx="0" cy="5032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21" name="Line 130"/>
          <p:cNvSpPr>
            <a:spLocks noChangeShapeType="1"/>
          </p:cNvSpPr>
          <p:nvPr/>
        </p:nvSpPr>
        <p:spPr bwMode="auto">
          <a:xfrm>
            <a:off x="8172450" y="2852738"/>
            <a:ext cx="215900"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22" name="Rectangle 131"/>
          <p:cNvSpPr>
            <a:spLocks noChangeArrowheads="1"/>
          </p:cNvSpPr>
          <p:nvPr/>
        </p:nvSpPr>
        <p:spPr bwMode="auto">
          <a:xfrm>
            <a:off x="4645024" y="3933825"/>
            <a:ext cx="143914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Φωτοδίοδος</a:t>
            </a:r>
          </a:p>
        </p:txBody>
      </p:sp>
      <p:sp>
        <p:nvSpPr>
          <p:cNvPr id="254023" name="Rectangle 132"/>
          <p:cNvSpPr>
            <a:spLocks noChangeArrowheads="1"/>
          </p:cNvSpPr>
          <p:nvPr/>
        </p:nvSpPr>
        <p:spPr bwMode="auto">
          <a:xfrm>
            <a:off x="7597775" y="3070225"/>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Ενισχυτής</a:t>
            </a:r>
          </a:p>
        </p:txBody>
      </p:sp>
      <p:sp>
        <p:nvSpPr>
          <p:cNvPr id="254024" name="Rectangle 133"/>
          <p:cNvSpPr>
            <a:spLocks noChangeArrowheads="1"/>
          </p:cNvSpPr>
          <p:nvPr/>
        </p:nvSpPr>
        <p:spPr bwMode="auto">
          <a:xfrm>
            <a:off x="7669213" y="2638425"/>
            <a:ext cx="3603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a:t>Α</a:t>
            </a:r>
          </a:p>
        </p:txBody>
      </p:sp>
      <p:sp>
        <p:nvSpPr>
          <p:cNvPr id="254025" name="Line 134"/>
          <p:cNvSpPr>
            <a:spLocks noChangeShapeType="1"/>
          </p:cNvSpPr>
          <p:nvPr/>
        </p:nvSpPr>
        <p:spPr bwMode="auto">
          <a:xfrm flipV="1">
            <a:off x="5294313" y="3575050"/>
            <a:ext cx="7143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26" name="Line 135"/>
          <p:cNvSpPr>
            <a:spLocks noChangeShapeType="1"/>
          </p:cNvSpPr>
          <p:nvPr/>
        </p:nvSpPr>
        <p:spPr bwMode="auto">
          <a:xfrm>
            <a:off x="8388350" y="2852738"/>
            <a:ext cx="431800"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54027" name="AutoShape 136"/>
          <p:cNvCxnSpPr>
            <a:cxnSpLocks noChangeShapeType="1"/>
            <a:stCxn id="254017" idx="0"/>
            <a:endCxn id="254013" idx="1"/>
          </p:cNvCxnSpPr>
          <p:nvPr/>
        </p:nvCxnSpPr>
        <p:spPr bwMode="auto">
          <a:xfrm>
            <a:off x="7237413" y="2997200"/>
            <a:ext cx="0" cy="9366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028" name="Line 139"/>
          <p:cNvSpPr>
            <a:spLocks noChangeShapeType="1"/>
          </p:cNvSpPr>
          <p:nvPr/>
        </p:nvSpPr>
        <p:spPr bwMode="auto">
          <a:xfrm>
            <a:off x="7237413" y="2278063"/>
            <a:ext cx="287337"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29" name="Line 141"/>
          <p:cNvSpPr>
            <a:spLocks noChangeShapeType="1"/>
          </p:cNvSpPr>
          <p:nvPr/>
        </p:nvSpPr>
        <p:spPr bwMode="auto">
          <a:xfrm>
            <a:off x="8388350" y="227806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30" name="Line 142"/>
          <p:cNvSpPr>
            <a:spLocks noChangeShapeType="1"/>
          </p:cNvSpPr>
          <p:nvPr/>
        </p:nvSpPr>
        <p:spPr bwMode="auto">
          <a:xfrm>
            <a:off x="8101013" y="2278063"/>
            <a:ext cx="287337" cy="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4031" name="Rectangle 144"/>
          <p:cNvSpPr>
            <a:spLocks noChangeArrowheads="1"/>
          </p:cNvSpPr>
          <p:nvPr/>
        </p:nvSpPr>
        <p:spPr bwMode="auto">
          <a:xfrm>
            <a:off x="179388" y="3860800"/>
            <a:ext cx="432117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Ισοδύναμο κύκλωμα για ένα υψηλής σύνθετης αντίστασης front-end ενισχυτής</a:t>
            </a:r>
          </a:p>
        </p:txBody>
      </p:sp>
      <p:sp>
        <p:nvSpPr>
          <p:cNvPr id="254032" name="Rectangle 145"/>
          <p:cNvSpPr>
            <a:spLocks noChangeArrowheads="1"/>
          </p:cNvSpPr>
          <p:nvPr/>
        </p:nvSpPr>
        <p:spPr bwMode="auto">
          <a:xfrm>
            <a:off x="4643438" y="4292600"/>
            <a:ext cx="432117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Ισοδύναμο κύκλωμα για ένα front-end ενισχυτής «διαντίστασης»</a:t>
            </a:r>
          </a:p>
        </p:txBody>
      </p:sp>
      <p:cxnSp>
        <p:nvCxnSpPr>
          <p:cNvPr id="3" name="Straight Arrow Connector 2"/>
          <p:cNvCxnSpPr/>
          <p:nvPr/>
        </p:nvCxnSpPr>
        <p:spPr>
          <a:xfrm flipV="1">
            <a:off x="2448719" y="2351088"/>
            <a:ext cx="5074444" cy="4137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9624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Front-End Amplifiers</a:t>
            </a:r>
          </a:p>
        </p:txBody>
      </p:sp>
      <p:sp>
        <p:nvSpPr>
          <p:cNvPr id="254981" name="Rectangle 3"/>
          <p:cNvSpPr>
            <a:spLocks noGrp="1" noChangeArrowheads="1"/>
          </p:cNvSpPr>
          <p:nvPr>
            <p:ph idx="1"/>
          </p:nvPr>
        </p:nvSpPr>
        <p:spPr>
          <a:xfrm>
            <a:off x="179388" y="981074"/>
            <a:ext cx="8785225" cy="5616278"/>
          </a:xfrm>
        </p:spPr>
        <p:txBody>
          <a:bodyPr>
            <a:normAutofit/>
          </a:bodyPr>
          <a:lstStyle/>
          <a:p>
            <a:pPr eaLnBrk="1" hangingPunct="1">
              <a:lnSpc>
                <a:spcPct val="80000"/>
              </a:lnSpc>
            </a:pPr>
            <a:r>
              <a:rPr lang="el-GR" sz="2000" dirty="0"/>
              <a:t>Το κύριο θέμα κατά το σχεδιασμό είναι η επιλογή της αντίστασης φόρτου </a:t>
            </a:r>
            <a:r>
              <a:rPr lang="en-US" sz="2000" i="1" dirty="0"/>
              <a:t>R</a:t>
            </a:r>
            <a:r>
              <a:rPr lang="en-US" sz="2000" i="1" baseline="-25000" dirty="0"/>
              <a:t>L</a:t>
            </a:r>
          </a:p>
          <a:p>
            <a:pPr eaLnBrk="1" hangingPunct="1">
              <a:lnSpc>
                <a:spcPct val="80000"/>
              </a:lnSpc>
            </a:pPr>
            <a:r>
              <a:rPr lang="el-GR" sz="2000" dirty="0"/>
              <a:t>Το </a:t>
            </a:r>
            <a:r>
              <a:rPr lang="el-GR" sz="2000" b="1" dirty="0"/>
              <a:t>ρεύμα θερμικού θορύβου </a:t>
            </a:r>
            <a:r>
              <a:rPr lang="el-GR" sz="2000" dirty="0"/>
              <a:t>(</a:t>
            </a:r>
            <a:r>
              <a:rPr lang="en-US" sz="2000" i="1" dirty="0"/>
              <a:t>thermal noise current</a:t>
            </a:r>
            <a:r>
              <a:rPr lang="el-GR" sz="2000" dirty="0"/>
              <a:t>)</a:t>
            </a:r>
            <a:r>
              <a:rPr lang="en-US" sz="2000" dirty="0"/>
              <a:t> </a:t>
            </a:r>
            <a:r>
              <a:rPr lang="el-GR" sz="2000" dirty="0"/>
              <a:t>που εμφανίζεται εξαιτίας της τυχαίας κίνησης ηλεκτρονίων και «μολύνει» το φωτόρευμα είναι </a:t>
            </a:r>
            <a:r>
              <a:rPr lang="el-GR" sz="2000" b="1" dirty="0"/>
              <a:t>αντίστροφα ανάλογο της αντίστασης φόρτου</a:t>
            </a:r>
          </a:p>
          <a:p>
            <a:pPr lvl="1" eaLnBrk="1" hangingPunct="1">
              <a:lnSpc>
                <a:spcPct val="80000"/>
              </a:lnSpc>
            </a:pPr>
            <a:r>
              <a:rPr lang="el-GR" sz="1800" u="sng" dirty="0"/>
              <a:t>Για την ελαχιστοποίηση του θερμικού θορύβου, πρέπει η </a:t>
            </a:r>
            <a:r>
              <a:rPr lang="en-US" sz="1800" i="1" u="sng" dirty="0"/>
              <a:t>R</a:t>
            </a:r>
            <a:r>
              <a:rPr lang="en-US" sz="1800" i="1" u="sng" baseline="-25000" dirty="0"/>
              <a:t>L</a:t>
            </a:r>
            <a:r>
              <a:rPr lang="el-GR" sz="1800" u="sng" dirty="0"/>
              <a:t> να γίνει μεγάλη</a:t>
            </a:r>
          </a:p>
          <a:p>
            <a:pPr eaLnBrk="1" hangingPunct="1">
              <a:lnSpc>
                <a:spcPct val="80000"/>
              </a:lnSpc>
            </a:pPr>
            <a:r>
              <a:rPr lang="el-GR" sz="2000" dirty="0"/>
              <a:t>Το </a:t>
            </a:r>
            <a:r>
              <a:rPr lang="el-GR" sz="2000" b="1" dirty="0"/>
              <a:t>εύρος ζώνης </a:t>
            </a:r>
            <a:r>
              <a:rPr lang="el-GR" sz="2000" dirty="0"/>
              <a:t>της φωτοδιόδου, το οποίο ορίζει το άνω όριο του ρυθμού των </a:t>
            </a:r>
            <a:r>
              <a:rPr lang="en-US" sz="2000" dirty="0"/>
              <a:t>bits, </a:t>
            </a:r>
            <a:r>
              <a:rPr lang="el-GR" sz="2000" b="1" dirty="0"/>
              <a:t>είναι αντίστροφα ανάλογο της αντίστασης φόρτου εξόδου </a:t>
            </a:r>
            <a:r>
              <a:rPr lang="el-GR" sz="2000" dirty="0"/>
              <a:t>που «βλέπει» η φωτοδίοδος, η οποία δηλώνεται ως </a:t>
            </a:r>
            <a:r>
              <a:rPr lang="en-US" sz="2000" i="1" dirty="0" err="1"/>
              <a:t>R</a:t>
            </a:r>
            <a:r>
              <a:rPr lang="en-US" sz="2000" i="1" baseline="-25000" dirty="0" err="1"/>
              <a:t>p</a:t>
            </a:r>
            <a:endParaRPr lang="en-US" sz="2000" i="1" baseline="-25000" dirty="0"/>
          </a:p>
          <a:p>
            <a:pPr eaLnBrk="1" hangingPunct="1">
              <a:lnSpc>
                <a:spcPct val="80000"/>
              </a:lnSpc>
            </a:pPr>
            <a:r>
              <a:rPr lang="el-GR" sz="2000" b="1" u="sng" dirty="0"/>
              <a:t>Για την περίπτωση του </a:t>
            </a:r>
            <a:r>
              <a:rPr lang="en-US" sz="2000" b="1" u="sng" dirty="0"/>
              <a:t>front-end </a:t>
            </a:r>
            <a:r>
              <a:rPr lang="el-GR" sz="2000" b="1" u="sng" dirty="0"/>
              <a:t>ενισχυτή υψηλής σύνθετης αντίστασης</a:t>
            </a:r>
            <a:r>
              <a:rPr lang="el-GR" sz="2000" dirty="0"/>
              <a:t>, </a:t>
            </a:r>
            <a:r>
              <a:rPr lang="en-US" sz="2000" i="1" dirty="0" err="1"/>
              <a:t>R</a:t>
            </a:r>
            <a:r>
              <a:rPr lang="en-US" sz="2000" i="1" baseline="-25000" dirty="0" err="1"/>
              <a:t>p</a:t>
            </a:r>
            <a:r>
              <a:rPr lang="el-GR" sz="2000" dirty="0"/>
              <a:t> = </a:t>
            </a:r>
            <a:r>
              <a:rPr lang="en-US" sz="2000" i="1" dirty="0"/>
              <a:t>R</a:t>
            </a:r>
            <a:r>
              <a:rPr lang="en-US" sz="2000" i="1" baseline="-25000" dirty="0"/>
              <a:t>L</a:t>
            </a:r>
            <a:r>
              <a:rPr lang="el-GR" sz="2000" dirty="0"/>
              <a:t> και επιλέγεται αρκετά μικρή </a:t>
            </a:r>
            <a:r>
              <a:rPr lang="en-US" sz="2000" i="1" dirty="0"/>
              <a:t>R</a:t>
            </a:r>
            <a:r>
              <a:rPr lang="en-US" sz="2000" i="1" baseline="-25000" dirty="0"/>
              <a:t>L</a:t>
            </a:r>
            <a:r>
              <a:rPr lang="el-GR" sz="2000" dirty="0"/>
              <a:t> ώστε να εξυπηρετείται ο</a:t>
            </a:r>
            <a:r>
              <a:rPr lang="en-US" sz="2000" dirty="0"/>
              <a:t> </a:t>
            </a:r>
            <a:r>
              <a:rPr lang="el-GR" sz="2000" dirty="0"/>
              <a:t>ρυθμός </a:t>
            </a:r>
            <a:r>
              <a:rPr lang="en-US" sz="2000" dirty="0"/>
              <a:t>bits </a:t>
            </a:r>
            <a:r>
              <a:rPr lang="el-GR" sz="2000" dirty="0"/>
              <a:t>του συστήματος. Τίθεται θέμα συμβιβασμού μεταξύ του (ηλεκτρικού) εύρους ζώνης της φωτοδιόδου και των επιδόσεών της ως προς το θόρυβο</a:t>
            </a:r>
          </a:p>
          <a:p>
            <a:pPr eaLnBrk="1" hangingPunct="1">
              <a:lnSpc>
                <a:spcPct val="80000"/>
              </a:lnSpc>
            </a:pPr>
            <a:r>
              <a:rPr lang="el-GR" sz="2000" b="1" u="sng" dirty="0"/>
              <a:t>Για την περίπτωση του </a:t>
            </a:r>
            <a:r>
              <a:rPr lang="en-US" sz="2000" b="1" u="sng" dirty="0"/>
              <a:t>front-end </a:t>
            </a:r>
            <a:r>
              <a:rPr lang="el-GR" sz="2000" b="1" u="sng" dirty="0"/>
              <a:t>ενισχυτή διαντίστασης</a:t>
            </a:r>
            <a:r>
              <a:rPr lang="el-GR" sz="2000" dirty="0"/>
              <a:t> για τον οποίο </a:t>
            </a:r>
            <a:r>
              <a:rPr lang="en-US" sz="2000" i="1" dirty="0" err="1"/>
              <a:t>R</a:t>
            </a:r>
            <a:r>
              <a:rPr lang="en-US" sz="2000" i="1" baseline="-25000" dirty="0" err="1"/>
              <a:t>p</a:t>
            </a:r>
            <a:r>
              <a:rPr lang="el-GR" sz="2000" dirty="0"/>
              <a:t> = </a:t>
            </a:r>
            <a:r>
              <a:rPr lang="en-US" sz="2000" i="1" dirty="0"/>
              <a:t>R</a:t>
            </a:r>
            <a:r>
              <a:rPr lang="en-US" sz="2000" i="1" baseline="-25000" dirty="0"/>
              <a:t>L</a:t>
            </a:r>
            <a:r>
              <a:rPr lang="el-GR" sz="2000" dirty="0"/>
              <a:t>/(</a:t>
            </a:r>
            <a:r>
              <a:rPr lang="el-GR" sz="2000" i="1" dirty="0"/>
              <a:t>Α</a:t>
            </a:r>
            <a:r>
              <a:rPr lang="el-GR" sz="2000" dirty="0"/>
              <a:t>+1), όπου </a:t>
            </a:r>
            <a:r>
              <a:rPr lang="el-GR" sz="2000" i="1" dirty="0"/>
              <a:t>Α</a:t>
            </a:r>
            <a:r>
              <a:rPr lang="el-GR" sz="2000" dirty="0"/>
              <a:t> είναι το κέρδος του ενισχυτή, το εύρος ζώνης αυξάνεται κατά παράγοντα </a:t>
            </a:r>
            <a:r>
              <a:rPr lang="el-GR" sz="2000" i="1" dirty="0"/>
              <a:t>Α</a:t>
            </a:r>
            <a:r>
              <a:rPr lang="el-GR" sz="2000" dirty="0"/>
              <a:t>+1 για την ίδια αντίσταση φόρτου</a:t>
            </a:r>
          </a:p>
          <a:p>
            <a:pPr lvl="1" eaLnBrk="1" hangingPunct="1">
              <a:lnSpc>
                <a:spcPct val="80000"/>
              </a:lnSpc>
            </a:pPr>
            <a:r>
              <a:rPr lang="el-GR" sz="1800" dirty="0"/>
              <a:t>Ωστόσο, το ρεύμα θερμικού θορύβου είναι επίσης αρκετά υψηλότερο από αυτό ενός ενισχυτή υψηλής σύνθετης αντίστασης με την ίδια </a:t>
            </a:r>
            <a:r>
              <a:rPr lang="en-US" sz="1800" i="1" dirty="0"/>
              <a:t>R</a:t>
            </a:r>
            <a:r>
              <a:rPr lang="en-US" sz="1800" i="1" baseline="-25000" dirty="0"/>
              <a:t>L</a:t>
            </a:r>
            <a:r>
              <a:rPr lang="el-GR" sz="1800" dirty="0"/>
              <a:t>, αλλά αυτή η αύξηση είναι κάπως μέτρια και είναι ένας παράγοντας συνήθως μικρότερος από 2</a:t>
            </a:r>
            <a:endParaRPr lang="en-US" sz="1800" dirty="0"/>
          </a:p>
        </p:txBody>
      </p:sp>
    </p:spTree>
    <p:extLst>
      <p:ext uri="{BB962C8B-B14F-4D97-AF65-F5344CB8AC3E}">
        <p14:creationId xmlns:p14="http://schemas.microsoft.com/office/powerpoint/2010/main" val="1726785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Front-End Amplifiers</a:t>
            </a:r>
          </a:p>
        </p:txBody>
      </p:sp>
      <p:sp>
        <p:nvSpPr>
          <p:cNvPr id="256005" name="Rectangle 3"/>
          <p:cNvSpPr>
            <a:spLocks noGrp="1" noChangeArrowheads="1"/>
          </p:cNvSpPr>
          <p:nvPr>
            <p:ph idx="1"/>
          </p:nvPr>
        </p:nvSpPr>
        <p:spPr>
          <a:xfrm>
            <a:off x="179388" y="981075"/>
            <a:ext cx="8785225" cy="4968875"/>
          </a:xfrm>
        </p:spPr>
        <p:txBody>
          <a:bodyPr>
            <a:normAutofit fontScale="92500"/>
          </a:bodyPr>
          <a:lstStyle/>
          <a:p>
            <a:pPr eaLnBrk="1" hangingPunct="1">
              <a:lnSpc>
                <a:spcPct val="90000"/>
              </a:lnSpc>
            </a:pPr>
            <a:r>
              <a:rPr lang="el-GR" sz="2400" dirty="0"/>
              <a:t>Φαίνεται ότι είναι </a:t>
            </a:r>
            <a:r>
              <a:rPr lang="el-GR" sz="2400" b="1" dirty="0"/>
              <a:t>καλύτερο να επιλεγούν οι </a:t>
            </a:r>
            <a:r>
              <a:rPr lang="en-US" sz="2400" b="1" dirty="0"/>
              <a:t>front-end </a:t>
            </a:r>
            <a:r>
              <a:rPr lang="el-GR" sz="2400" b="1" dirty="0"/>
              <a:t>ενισχυτές διαντίστασης από τους </a:t>
            </a:r>
            <a:r>
              <a:rPr lang="en-US" sz="2400" b="1" dirty="0"/>
              <a:t>front-end </a:t>
            </a:r>
            <a:r>
              <a:rPr lang="el-GR" sz="2400" b="1" dirty="0"/>
              <a:t>ενισχυτές υψηλής σύνθετης αντίστασης</a:t>
            </a:r>
            <a:r>
              <a:rPr lang="el-GR" sz="2400" dirty="0"/>
              <a:t> για τα περισσότερα οπτικά συστήματα επικοινωνιών</a:t>
            </a:r>
          </a:p>
          <a:p>
            <a:pPr eaLnBrk="1" hangingPunct="1">
              <a:lnSpc>
                <a:spcPct val="90000"/>
              </a:lnSpc>
            </a:pPr>
            <a:r>
              <a:rPr lang="el-GR" sz="2400" dirty="0"/>
              <a:t>Υπάρχει και ένα άλλο θέμα στην επιλογή ενός </a:t>
            </a:r>
            <a:r>
              <a:rPr lang="en-US" sz="2400" dirty="0"/>
              <a:t>front-end </a:t>
            </a:r>
            <a:r>
              <a:rPr lang="el-GR" sz="2400" dirty="0"/>
              <a:t>ενισχυτή και αυτό είναι η </a:t>
            </a:r>
            <a:r>
              <a:rPr lang="el-GR" sz="2400" b="1" dirty="0"/>
              <a:t>δυναμική περιοχή </a:t>
            </a:r>
            <a:r>
              <a:rPr lang="el-GR" sz="2400" dirty="0"/>
              <a:t>(</a:t>
            </a:r>
            <a:r>
              <a:rPr lang="en-US" sz="2400" b="1" i="1" dirty="0"/>
              <a:t>dynamic range</a:t>
            </a:r>
            <a:r>
              <a:rPr lang="el-GR" sz="2400" dirty="0"/>
              <a:t>)</a:t>
            </a:r>
            <a:endParaRPr lang="en-US" sz="2400" dirty="0"/>
          </a:p>
          <a:p>
            <a:pPr eaLnBrk="1" hangingPunct="1">
              <a:lnSpc>
                <a:spcPct val="90000"/>
              </a:lnSpc>
            </a:pPr>
            <a:r>
              <a:rPr lang="el-GR" sz="2400" dirty="0"/>
              <a:t>Η δυναμική περιοχή είναι η διαφορά μεταξύ του μεγαλύτερου και του μικρότερου επιπέδου σήματος που ο </a:t>
            </a:r>
            <a:r>
              <a:rPr lang="en-US" sz="2400" dirty="0"/>
              <a:t>front-end </a:t>
            </a:r>
            <a:r>
              <a:rPr lang="el-GR" sz="2400" dirty="0"/>
              <a:t>ενισχυτής μπορεί να χειριστεί. Αυτός μπορεί να μην είναι σημαντικός παράγοντας για πολλές οπτικές ζεύξεις, αφού το </a:t>
            </a:r>
            <a:r>
              <a:rPr lang="el-GR" sz="2400" b="1" dirty="0"/>
              <a:t>επίπεδο ισχύος </a:t>
            </a:r>
            <a:r>
              <a:rPr lang="el-GR" sz="2400" dirty="0"/>
              <a:t>που «βλέπουν» οι δέκτες είναι συνήθως </a:t>
            </a:r>
            <a:r>
              <a:rPr lang="el-GR" sz="2400" b="1" dirty="0"/>
              <a:t>σχεδόν σταθερό</a:t>
            </a:r>
          </a:p>
          <a:p>
            <a:pPr eaLnBrk="1" hangingPunct="1">
              <a:lnSpc>
                <a:spcPct val="90000"/>
              </a:lnSpc>
            </a:pPr>
            <a:r>
              <a:rPr lang="el-GR" sz="2400" dirty="0"/>
              <a:t>Η </a:t>
            </a:r>
            <a:r>
              <a:rPr lang="el-GR" sz="2400" b="1" dirty="0"/>
              <a:t>δυναμική περιοχή </a:t>
            </a:r>
            <a:r>
              <a:rPr lang="el-GR" sz="2400" dirty="0"/>
              <a:t>των δεκτών πρέπει να ληφθεί υπόψιν στην περίπτωση </a:t>
            </a:r>
            <a:r>
              <a:rPr lang="el-GR" sz="2400" b="1" dirty="0"/>
              <a:t>δικτύων όπου το επίπεδο του λαμβανόμενου σήματος μπορεί να μεταβάλλεται κατά κάποιες τάξεις μεγέθους</a:t>
            </a:r>
            <a:r>
              <a:rPr lang="el-GR" sz="2400" dirty="0"/>
              <a:t>, εξαρτώμενο από τη θέση της πηγής στο δίκτυο</a:t>
            </a:r>
            <a:endParaRPr lang="en-US" sz="2400" dirty="0"/>
          </a:p>
        </p:txBody>
      </p:sp>
    </p:spTree>
    <p:extLst>
      <p:ext uri="{BB962C8B-B14F-4D97-AF65-F5344CB8AC3E}">
        <p14:creationId xmlns:p14="http://schemas.microsoft.com/office/powerpoint/2010/main" val="19992555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Front-End Amplifiers</a:t>
            </a:r>
          </a:p>
        </p:txBody>
      </p:sp>
      <p:sp>
        <p:nvSpPr>
          <p:cNvPr id="257029" name="Rectangle 3"/>
          <p:cNvSpPr>
            <a:spLocks noGrp="1" noChangeArrowheads="1"/>
          </p:cNvSpPr>
          <p:nvPr>
            <p:ph idx="1"/>
          </p:nvPr>
        </p:nvSpPr>
        <p:spPr>
          <a:xfrm>
            <a:off x="179388" y="981075"/>
            <a:ext cx="8785225" cy="5472261"/>
          </a:xfrm>
        </p:spPr>
        <p:txBody>
          <a:bodyPr/>
          <a:lstStyle/>
          <a:p>
            <a:pPr eaLnBrk="1" hangingPunct="1">
              <a:lnSpc>
                <a:spcPct val="80000"/>
              </a:lnSpc>
            </a:pPr>
            <a:r>
              <a:rPr lang="el-GR" sz="2000" b="1" dirty="0"/>
              <a:t>Ο </a:t>
            </a:r>
            <a:r>
              <a:rPr lang="en-US" sz="2000" b="1" dirty="0"/>
              <a:t>front-end </a:t>
            </a:r>
            <a:r>
              <a:rPr lang="el-GR" sz="2000" b="1" dirty="0"/>
              <a:t>ενισχυτής διαντίστασης έχει σημαντικά υψηλότερη δυναμική περιοχή από τον αντίστοιχο </a:t>
            </a:r>
            <a:r>
              <a:rPr lang="en-US" sz="2000" b="1" dirty="0"/>
              <a:t>front-end </a:t>
            </a:r>
            <a:r>
              <a:rPr lang="el-GR" sz="2000" b="1" dirty="0"/>
              <a:t>ενισχυτή υψηλής σύνθετης αντίστασης </a:t>
            </a:r>
            <a:r>
              <a:rPr lang="el-GR" sz="2000" dirty="0"/>
              <a:t>και αυτός είναι ένας άλλος παράγοντας που ευνοεί την επιλογή του </a:t>
            </a:r>
            <a:r>
              <a:rPr lang="en-US" sz="2000" dirty="0"/>
              <a:t>front-end </a:t>
            </a:r>
            <a:r>
              <a:rPr lang="el-GR" sz="2000" dirty="0"/>
              <a:t>ενισχυτή διαντίστασης</a:t>
            </a:r>
          </a:p>
          <a:p>
            <a:pPr lvl="1" eaLnBrk="1" hangingPunct="1">
              <a:lnSpc>
                <a:spcPct val="80000"/>
              </a:lnSpc>
            </a:pPr>
            <a:r>
              <a:rPr lang="el-GR" sz="1800" dirty="0"/>
              <a:t>Η υψηλότερη δυναμική περιοχή προκύπτει επειδή μεγάλες μεταβολές στο φωτόρευμα </a:t>
            </a:r>
            <a:r>
              <a:rPr lang="en-US" sz="1800" i="1" dirty="0" err="1"/>
              <a:t>I</a:t>
            </a:r>
            <a:r>
              <a:rPr lang="en-US" sz="1800" i="1" baseline="-25000" dirty="0" err="1"/>
              <a:t>p</a:t>
            </a:r>
            <a:r>
              <a:rPr lang="en-US" sz="1800" dirty="0"/>
              <a:t> </a:t>
            </a:r>
            <a:r>
              <a:rPr lang="el-GR" sz="1800" dirty="0"/>
              <a:t>μεταφράζονται σε πολύ μικρότερες μεταβολές στην είσοδο του ενισχυτή, ιδιαίτερα αν το κέρδος του ενισχυτή είναι μεγάλο</a:t>
            </a:r>
          </a:p>
          <a:p>
            <a:pPr lvl="1" eaLnBrk="1" hangingPunct="1">
              <a:lnSpc>
                <a:spcPct val="80000"/>
              </a:lnSpc>
            </a:pPr>
            <a:r>
              <a:rPr lang="el-GR" sz="1800" dirty="0"/>
              <a:t>Μία μεταβολή Δ</a:t>
            </a:r>
            <a:r>
              <a:rPr lang="en-US" sz="1800" i="1" dirty="0" err="1"/>
              <a:t>I</a:t>
            </a:r>
            <a:r>
              <a:rPr lang="en-US" sz="1800" i="1" baseline="-25000" dirty="0" err="1"/>
              <a:t>p</a:t>
            </a:r>
            <a:r>
              <a:rPr lang="el-GR" sz="1800" dirty="0"/>
              <a:t> στο φωτόρευμα προκαλεί μεταβολή στην τάση στα άκρα της </a:t>
            </a:r>
            <a:r>
              <a:rPr lang="en-US" sz="1800" i="1" dirty="0"/>
              <a:t>R</a:t>
            </a:r>
            <a:r>
              <a:rPr lang="en-US" sz="1800" i="1" baseline="-25000" dirty="0"/>
              <a:t>L</a:t>
            </a:r>
            <a:r>
              <a:rPr lang="el-GR" sz="1800" dirty="0"/>
              <a:t> κατά Δ</a:t>
            </a:r>
            <a:r>
              <a:rPr lang="en-US" sz="1800" i="1" dirty="0" err="1"/>
              <a:t>I</a:t>
            </a:r>
            <a:r>
              <a:rPr lang="en-US" sz="1800" i="1" baseline="-25000" dirty="0" err="1"/>
              <a:t>p</a:t>
            </a:r>
            <a:r>
              <a:rPr lang="en-US" sz="1800" i="1" dirty="0" err="1"/>
              <a:t>R</a:t>
            </a:r>
            <a:r>
              <a:rPr lang="en-US" sz="1800" i="1" baseline="-25000" dirty="0" err="1"/>
              <a:t>L</a:t>
            </a:r>
            <a:r>
              <a:rPr lang="el-GR" sz="1800" dirty="0"/>
              <a:t> (αγνοώντας το ρεύμα που περνά από τη χωρητικότητα). Μ’ αυτό τον τρόπο προκαλείται μεταβολή στην τάση στην είσοδο του ενισχυτή κατά μόνο Δ</a:t>
            </a:r>
            <a:r>
              <a:rPr lang="en-US" sz="1800" i="1" dirty="0" err="1"/>
              <a:t>I</a:t>
            </a:r>
            <a:r>
              <a:rPr lang="en-US" sz="1800" i="1" baseline="-25000" dirty="0" err="1"/>
              <a:t>p</a:t>
            </a:r>
            <a:r>
              <a:rPr lang="en-US" sz="1800" i="1" dirty="0" err="1"/>
              <a:t>R</a:t>
            </a:r>
            <a:r>
              <a:rPr lang="en-US" sz="1800" i="1" baseline="-25000" dirty="0" err="1"/>
              <a:t>L</a:t>
            </a:r>
            <a:r>
              <a:rPr lang="el-GR" sz="1800" dirty="0"/>
              <a:t>/(</a:t>
            </a:r>
            <a:r>
              <a:rPr lang="el-GR" sz="1800" i="1" dirty="0"/>
              <a:t>Α</a:t>
            </a:r>
            <a:r>
              <a:rPr lang="el-GR" sz="1800" dirty="0"/>
              <a:t>+1). Με μεγάλη τιμή για το κέρδος </a:t>
            </a:r>
            <a:r>
              <a:rPr lang="en-US" sz="1800" i="1" dirty="0"/>
              <a:t>A</a:t>
            </a:r>
            <a:r>
              <a:rPr lang="en-US" sz="1800" dirty="0"/>
              <a:t> </a:t>
            </a:r>
            <a:r>
              <a:rPr lang="el-GR" sz="1800" dirty="0"/>
              <a:t>η μεταβολή στην τάση είναι μικρή</a:t>
            </a:r>
            <a:endParaRPr lang="el-GR" dirty="0"/>
          </a:p>
          <a:p>
            <a:pPr eaLnBrk="1" hangingPunct="1">
              <a:lnSpc>
                <a:spcPct val="80000"/>
              </a:lnSpc>
            </a:pPr>
            <a:r>
              <a:rPr lang="el-GR" sz="2000" dirty="0"/>
              <a:t>Στην περίπτωση του </a:t>
            </a:r>
            <a:r>
              <a:rPr lang="en-US" sz="2000" dirty="0"/>
              <a:t>front-end </a:t>
            </a:r>
            <a:r>
              <a:rPr lang="el-GR" sz="2000" dirty="0"/>
              <a:t>ενισχυτή υψηλής σύνθετης αντίστασης, η μεταβολή στην τάση στην είσοδο του ενισχυτή θα είναι ίση με Δ</a:t>
            </a:r>
            <a:r>
              <a:rPr lang="en-US" sz="2000" i="1" dirty="0" err="1"/>
              <a:t>I</a:t>
            </a:r>
            <a:r>
              <a:rPr lang="en-US" sz="2000" i="1" baseline="-25000" dirty="0" err="1"/>
              <a:t>p</a:t>
            </a:r>
            <a:r>
              <a:rPr lang="en-US" sz="2000" i="1" dirty="0" err="1"/>
              <a:t>R</a:t>
            </a:r>
            <a:r>
              <a:rPr lang="en-US" sz="2000" i="1" baseline="-25000" dirty="0" err="1"/>
              <a:t>L</a:t>
            </a:r>
            <a:r>
              <a:rPr lang="el-GR" sz="2000" dirty="0"/>
              <a:t> (αγνοώντας και πάλι το ρεύμα που διέρχεται από τη χωρητικότητα </a:t>
            </a:r>
            <a:r>
              <a:rPr lang="en-US" sz="2000" i="1" dirty="0"/>
              <a:t>C</a:t>
            </a:r>
            <a:r>
              <a:rPr lang="el-GR" sz="2000" dirty="0"/>
              <a:t>)</a:t>
            </a:r>
            <a:endParaRPr lang="en-US" sz="2000" dirty="0"/>
          </a:p>
          <a:p>
            <a:pPr eaLnBrk="1" hangingPunct="1">
              <a:lnSpc>
                <a:spcPct val="80000"/>
              </a:lnSpc>
            </a:pPr>
            <a:r>
              <a:rPr lang="el-GR" sz="2000" b="1" dirty="0"/>
              <a:t>Ένα </a:t>
            </a:r>
            <a:r>
              <a:rPr lang="en-US" sz="2000" b="1" dirty="0"/>
              <a:t>Field-Effect Transistor (</a:t>
            </a:r>
            <a:r>
              <a:rPr lang="en-US" sz="2000" b="1" i="1" dirty="0"/>
              <a:t>FET</a:t>
            </a:r>
            <a:r>
              <a:rPr lang="en-US" sz="2000" b="1" dirty="0"/>
              <a:t>) </a:t>
            </a:r>
            <a:r>
              <a:rPr lang="el-GR" sz="2000" b="1" dirty="0"/>
              <a:t>έχει πολύ υψηλή σύνθετη αντίσταση εισόδου </a:t>
            </a:r>
            <a:r>
              <a:rPr lang="el-GR" sz="2000" dirty="0"/>
              <a:t>και γι’ αυτό το λόγο χρησιμοποιείται συχνά σαν </a:t>
            </a:r>
            <a:r>
              <a:rPr lang="en-US" sz="2000" dirty="0"/>
              <a:t>front-end </a:t>
            </a:r>
            <a:r>
              <a:rPr lang="el-GR" sz="2000" dirty="0"/>
              <a:t>ενισχυτής</a:t>
            </a:r>
          </a:p>
          <a:p>
            <a:pPr eaLnBrk="1" hangingPunct="1">
              <a:lnSpc>
                <a:spcPct val="80000"/>
              </a:lnSpc>
            </a:pPr>
            <a:r>
              <a:rPr lang="el-GR" sz="2000" dirty="0"/>
              <a:t>Μία </a:t>
            </a:r>
            <a:r>
              <a:rPr lang="en-US" sz="2000" b="1" i="1" dirty="0"/>
              <a:t>pin</a:t>
            </a:r>
            <a:r>
              <a:rPr lang="en-US" sz="2000" b="1" dirty="0"/>
              <a:t> </a:t>
            </a:r>
            <a:r>
              <a:rPr lang="el-GR" sz="2000" b="1" dirty="0"/>
              <a:t>φωτοδίοδος και ένα </a:t>
            </a:r>
            <a:r>
              <a:rPr lang="en-US" sz="2000" b="1" dirty="0"/>
              <a:t>FET </a:t>
            </a:r>
            <a:r>
              <a:rPr lang="el-GR" sz="2000" dirty="0"/>
              <a:t>ολοκληρώνονται συχνά στο ίδιο ημιαγωγικό υπόστρωμα, με όλη αυτή τη διάταξη να καλείται </a:t>
            </a:r>
            <a:r>
              <a:rPr lang="en-US" sz="2000" b="1" i="1" dirty="0" err="1"/>
              <a:t>pin</a:t>
            </a:r>
            <a:r>
              <a:rPr lang="en-US" sz="2000" b="1" dirty="0" err="1"/>
              <a:t>FET</a:t>
            </a:r>
            <a:endParaRPr lang="en-US" sz="2000" b="1" dirty="0"/>
          </a:p>
        </p:txBody>
      </p:sp>
    </p:spTree>
    <p:extLst>
      <p:ext uri="{BB962C8B-B14F-4D97-AF65-F5344CB8AC3E}">
        <p14:creationId xmlns:p14="http://schemas.microsoft.com/office/powerpoint/2010/main" val="151604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E3563C-B81B-D3D1-7FB9-E97D6661D55C}"/>
              </a:ext>
            </a:extLst>
          </p:cNvPr>
          <p:cNvPicPr>
            <a:picLocks noChangeAspect="1"/>
          </p:cNvPicPr>
          <p:nvPr/>
        </p:nvPicPr>
        <p:blipFill>
          <a:blip r:embed="rId2"/>
          <a:stretch>
            <a:fillRect/>
          </a:stretch>
        </p:blipFill>
        <p:spPr>
          <a:xfrm>
            <a:off x="6950674" y="4508500"/>
            <a:ext cx="1581766" cy="577470"/>
          </a:xfrm>
          <a:prstGeom prst="rect">
            <a:avLst/>
          </a:prstGeom>
          <a:solidFill>
            <a:schemeClr val="accent1">
              <a:alpha val="19000"/>
            </a:schemeClr>
          </a:solidFill>
          <a:ln w="41275">
            <a:solidFill>
              <a:srgbClr val="0070C0"/>
            </a:solidFill>
          </a:ln>
        </p:spPr>
      </p:pic>
      <p:sp>
        <p:nvSpPr>
          <p:cNvPr id="13926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9269" name="Rectangle 3"/>
          <p:cNvSpPr>
            <a:spLocks noGrp="1" noChangeArrowheads="1"/>
          </p:cNvSpPr>
          <p:nvPr>
            <p:ph idx="1"/>
          </p:nvPr>
        </p:nvSpPr>
        <p:spPr>
          <a:xfrm>
            <a:off x="179388" y="908050"/>
            <a:ext cx="8785225" cy="3600450"/>
          </a:xfrm>
        </p:spPr>
        <p:txBody>
          <a:bodyPr>
            <a:normAutofit lnSpcReduction="10000"/>
          </a:bodyPr>
          <a:lstStyle/>
          <a:p>
            <a:pPr eaLnBrk="1" hangingPunct="1">
              <a:lnSpc>
                <a:spcPct val="80000"/>
              </a:lnSpc>
            </a:pPr>
            <a:r>
              <a:rPr lang="el-GR" sz="2000" b="1" dirty="0"/>
              <a:t>Οι συνεισφορές από κάθε ένα από αυτά τα κύματα που ανακλάστηκαν από την κοιλότητα στο επακόλουθο μεταδιδόμενο κύμα συμβάλλουν σε φάση </a:t>
            </a:r>
            <a:r>
              <a:rPr lang="el-GR" sz="2000" b="1" u="sng" dirty="0"/>
              <a:t>αν η περίοδος των αυλακώσεων </a:t>
            </a:r>
            <a:r>
              <a:rPr lang="en-US" sz="2000" b="1" u="sng" dirty="0"/>
              <a:t>(</a:t>
            </a:r>
            <a:r>
              <a:rPr lang="el-GR" sz="2000" b="1" u="sng" dirty="0"/>
              <a:t>Λ</a:t>
            </a:r>
            <a:r>
              <a:rPr lang="en-US" sz="2000" b="1" u="sng" dirty="0"/>
              <a:t>) </a:t>
            </a:r>
            <a:r>
              <a:rPr lang="el-GR" sz="2000" b="1" u="sng" dirty="0"/>
              <a:t>είναι ακέραιο πολλαπλάσιο του μισού του μήκους κύματος στην κοιλότητα</a:t>
            </a:r>
          </a:p>
          <a:p>
            <a:pPr lvl="1" eaLnBrk="1" hangingPunct="1">
              <a:lnSpc>
                <a:spcPct val="80000"/>
              </a:lnSpc>
            </a:pPr>
            <a:r>
              <a:rPr lang="el-GR" sz="1800" dirty="0"/>
              <a:t>Η αιτιολόγηση γι’ αυτή τη συνθήκη είναι ίδια με αυτή που χρησιμοποιήθηκε για την κοιλότητα </a:t>
            </a:r>
            <a:r>
              <a:rPr lang="en-US" sz="1800" dirty="0"/>
              <a:t>Fabry-Perot</a:t>
            </a:r>
          </a:p>
          <a:p>
            <a:pPr lvl="1" eaLnBrk="1" hangingPunct="1">
              <a:lnSpc>
                <a:spcPct val="80000"/>
              </a:lnSpc>
            </a:pPr>
            <a:r>
              <a:rPr lang="el-GR" sz="1800" dirty="0"/>
              <a:t>Αυτή η συνθήκη καλείται </a:t>
            </a:r>
            <a:r>
              <a:rPr lang="el-GR" sz="1800" b="1" dirty="0"/>
              <a:t>συνθήκη </a:t>
            </a:r>
            <a:r>
              <a:rPr lang="en-US" sz="1800" b="1" dirty="0"/>
              <a:t>Bragg</a:t>
            </a:r>
            <a:r>
              <a:rPr lang="el-GR" sz="1800" dirty="0"/>
              <a:t> και θα ικανοποιείται για ένα πλήθος μηκών κυματος, </a:t>
            </a:r>
            <a:r>
              <a:rPr lang="el-GR" sz="1800" b="1" dirty="0"/>
              <a:t>αλλά το ισχυρότερο μεταδιδόμενο κύμα αντιστοιχεί σε μήκος κύματος για το οποίο η περίοδος κυμάτωσης είναι ακριβώς ίση με το μισό του μήκους κύματος</a:t>
            </a:r>
            <a:r>
              <a:rPr lang="el-GR" sz="1800" dirty="0"/>
              <a:t>, απ’ ότι κάποιο ακέραιο πολλαπλάσιο αυτού. Έτσι, αυτό το μήκος κύματος ενισχύεται κατά προνομιακό τρόπο σε βάρος των άλλων μηκών κύματος</a:t>
            </a:r>
            <a:endParaRPr lang="en-US" sz="1800" dirty="0"/>
          </a:p>
          <a:p>
            <a:pPr lvl="1" eaLnBrk="1" hangingPunct="1">
              <a:lnSpc>
                <a:spcPct val="80000"/>
              </a:lnSpc>
            </a:pPr>
            <a:r>
              <a:rPr lang="el-GR" sz="1800" dirty="0"/>
              <a:t>Αν δεν υπήρχε το τμήμα με τις αυλακώσεις, τότε θα είχαμε ένα </a:t>
            </a:r>
            <a:r>
              <a:rPr lang="en-US" sz="1800" dirty="0"/>
              <a:t>Fabry-Perot laser</a:t>
            </a:r>
            <a:r>
              <a:rPr lang="el-GR" sz="1800" dirty="0"/>
              <a:t> από το οποίο θα προέκυπταν πολλαπλοί τρόποι (πολλά μήκη κύματος) στην έξοδο του </a:t>
            </a:r>
            <a:r>
              <a:rPr lang="en-US" sz="1800" dirty="0"/>
              <a:t>laser </a:t>
            </a:r>
            <a:r>
              <a:rPr lang="el-GR" sz="1800" dirty="0"/>
              <a:t>λόγω των ταλαντώσεων σε ολόκληρη την κοιλότητα</a:t>
            </a:r>
            <a:endParaRPr lang="en-US" sz="1800" dirty="0"/>
          </a:p>
        </p:txBody>
      </p:sp>
      <p:sp>
        <p:nvSpPr>
          <p:cNvPr id="139270" name="Rectangle 9"/>
          <p:cNvSpPr>
            <a:spLocks noChangeArrowheads="1"/>
          </p:cNvSpPr>
          <p:nvPr/>
        </p:nvSpPr>
        <p:spPr bwMode="auto">
          <a:xfrm>
            <a:off x="4645025" y="5373688"/>
            <a:ext cx="31686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Λ: περίοδος της αυλάκωσης</a:t>
            </a:r>
          </a:p>
        </p:txBody>
      </p:sp>
      <p:sp>
        <p:nvSpPr>
          <p:cNvPr id="139271" name="Rectangle 10"/>
          <p:cNvSpPr>
            <a:spLocks noChangeArrowheads="1"/>
          </p:cNvSpPr>
          <p:nvPr/>
        </p:nvSpPr>
        <p:spPr bwMode="auto">
          <a:xfrm>
            <a:off x="1547813" y="5084763"/>
            <a:ext cx="2376487" cy="5762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9272" name="Rectangle 11"/>
          <p:cNvSpPr>
            <a:spLocks noChangeArrowheads="1"/>
          </p:cNvSpPr>
          <p:nvPr/>
        </p:nvSpPr>
        <p:spPr bwMode="auto">
          <a:xfrm>
            <a:off x="1979613" y="4868863"/>
            <a:ext cx="215900" cy="21748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9273" name="Rectangle 12"/>
          <p:cNvSpPr>
            <a:spLocks noChangeArrowheads="1"/>
          </p:cNvSpPr>
          <p:nvPr/>
        </p:nvSpPr>
        <p:spPr bwMode="auto">
          <a:xfrm>
            <a:off x="2413000" y="4868863"/>
            <a:ext cx="215900" cy="21748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9274" name="Rectangle 13"/>
          <p:cNvSpPr>
            <a:spLocks noChangeArrowheads="1"/>
          </p:cNvSpPr>
          <p:nvPr/>
        </p:nvSpPr>
        <p:spPr bwMode="auto">
          <a:xfrm>
            <a:off x="2844800" y="4870450"/>
            <a:ext cx="215900" cy="21748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9275" name="Rectangle 14"/>
          <p:cNvSpPr>
            <a:spLocks noChangeArrowheads="1"/>
          </p:cNvSpPr>
          <p:nvPr/>
        </p:nvSpPr>
        <p:spPr bwMode="auto">
          <a:xfrm>
            <a:off x="3276600" y="4868863"/>
            <a:ext cx="215900" cy="21748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9276" name="Rectangle 15"/>
          <p:cNvSpPr>
            <a:spLocks noChangeArrowheads="1"/>
          </p:cNvSpPr>
          <p:nvPr/>
        </p:nvSpPr>
        <p:spPr bwMode="auto">
          <a:xfrm>
            <a:off x="3708400" y="4868863"/>
            <a:ext cx="792163" cy="7921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9277" name="Rectangle 16"/>
          <p:cNvSpPr>
            <a:spLocks noChangeArrowheads="1"/>
          </p:cNvSpPr>
          <p:nvPr/>
        </p:nvSpPr>
        <p:spPr bwMode="auto">
          <a:xfrm>
            <a:off x="971550" y="4868863"/>
            <a:ext cx="792163" cy="7921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9278" name="Line 17"/>
          <p:cNvSpPr>
            <a:spLocks noChangeShapeType="1"/>
          </p:cNvSpPr>
          <p:nvPr/>
        </p:nvSpPr>
        <p:spPr bwMode="auto">
          <a:xfrm>
            <a:off x="2193925" y="4725988"/>
            <a:ext cx="4333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9279" name="Rectangle 18"/>
          <p:cNvSpPr>
            <a:spLocks noChangeArrowheads="1"/>
          </p:cNvSpPr>
          <p:nvPr/>
        </p:nvSpPr>
        <p:spPr bwMode="auto">
          <a:xfrm>
            <a:off x="2232025" y="4294188"/>
            <a:ext cx="3222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Λ</a:t>
            </a:r>
          </a:p>
        </p:txBody>
      </p:sp>
      <p:sp>
        <p:nvSpPr>
          <p:cNvPr id="139280" name="Rectangle 19"/>
          <p:cNvSpPr>
            <a:spLocks noChangeArrowheads="1"/>
          </p:cNvSpPr>
          <p:nvPr/>
        </p:nvSpPr>
        <p:spPr bwMode="auto">
          <a:xfrm>
            <a:off x="1189038" y="5157788"/>
            <a:ext cx="31686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Μέσο που εισάγει κέρδος</a:t>
            </a:r>
          </a:p>
        </p:txBody>
      </p:sp>
      <p:sp>
        <p:nvSpPr>
          <p:cNvPr id="139281" name="Line 20"/>
          <p:cNvSpPr>
            <a:spLocks noChangeShapeType="1"/>
          </p:cNvSpPr>
          <p:nvPr/>
        </p:nvSpPr>
        <p:spPr bwMode="auto">
          <a:xfrm>
            <a:off x="4573588" y="5157788"/>
            <a:ext cx="16557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9282" name="Rectangle 21"/>
          <p:cNvSpPr>
            <a:spLocks noChangeArrowheads="1"/>
          </p:cNvSpPr>
          <p:nvPr/>
        </p:nvSpPr>
        <p:spPr bwMode="auto">
          <a:xfrm>
            <a:off x="4572000" y="4725988"/>
            <a:ext cx="1728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Εκπομπή φωτός</a:t>
            </a:r>
          </a:p>
        </p:txBody>
      </p:sp>
    </p:spTree>
    <p:extLst>
      <p:ext uri="{BB962C8B-B14F-4D97-AF65-F5344CB8AC3E}">
        <p14:creationId xmlns:p14="http://schemas.microsoft.com/office/powerpoint/2010/main" val="7535441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μεγέθη και παραμέτροι</a:t>
            </a:r>
            <a:br>
              <a:rPr lang="el-GR" dirty="0"/>
            </a:br>
            <a:endParaRPr lang="en-US" dirty="0"/>
          </a:p>
        </p:txBody>
      </p:sp>
      <p:sp>
        <p:nvSpPr>
          <p:cNvPr id="3" name="Content Placeholder 2"/>
          <p:cNvSpPr>
            <a:spLocks noGrp="1"/>
          </p:cNvSpPr>
          <p:nvPr>
            <p:ph idx="1"/>
          </p:nvPr>
        </p:nvSpPr>
        <p:spPr>
          <a:xfrm>
            <a:off x="446856" y="1412776"/>
            <a:ext cx="8229600" cy="4525963"/>
          </a:xfrm>
        </p:spPr>
        <p:txBody>
          <a:bodyPr>
            <a:normAutofit/>
          </a:bodyPr>
          <a:lstStyle/>
          <a:p>
            <a:r>
              <a:rPr lang="el-GR" sz="2000" dirty="0"/>
              <a:t>Ισοδύναμη ισχύς θορύβου ΝΕP </a:t>
            </a:r>
          </a:p>
          <a:p>
            <a:r>
              <a:rPr lang="el-GR" sz="2000" dirty="0"/>
              <a:t>Μεγάλη σημασία έχει η ευαισθησία του φωτοφωρατή, δηλαδή πόσο μικρό οπτικό σήμα μπορεί να αντιληφθεί και να αποκριθεί δίνοντας αναγνωρίσιμη έξοδο </a:t>
            </a:r>
          </a:p>
          <a:p>
            <a:r>
              <a:rPr lang="el-GR" sz="2000" dirty="0"/>
              <a:t>Το ελάχιστο φωράσιμο σήμα εξαρτάται από τους περιρισμούς που θέτει ο εσωτερικός θόρυβος του φωρατή </a:t>
            </a:r>
          </a:p>
          <a:p>
            <a:r>
              <a:rPr lang="el-GR" sz="2000" b="1" dirty="0"/>
              <a:t>H NEP ορίζεται ως το ελάχιστο σήμα που δίνει στην έξοδο του φωρατή SNR=1, σε εύρος ζώνης 1 </a:t>
            </a:r>
            <a:r>
              <a:rPr lang="en-US" sz="2000" b="1" dirty="0"/>
              <a:t>Hz</a:t>
            </a:r>
            <a:r>
              <a:rPr lang="el-GR" sz="2000" b="1" dirty="0"/>
              <a:t>:</a:t>
            </a:r>
          </a:p>
          <a:p>
            <a:endParaRPr lang="el-GR" sz="2000" dirty="0"/>
          </a:p>
          <a:p>
            <a:endParaRPr lang="el-GR" sz="2000" dirty="0"/>
          </a:p>
          <a:p>
            <a:pPr marL="0" indent="0">
              <a:buNone/>
            </a:pPr>
            <a:endParaRPr lang="el-GR" sz="2000" dirty="0"/>
          </a:p>
          <a:p>
            <a:pPr marL="0" indent="0">
              <a:buNone/>
            </a:pPr>
            <a:r>
              <a:rPr lang="el-GR" sz="2000" dirty="0"/>
              <a:t>		Β: το εύρος ζώνης του σήματος</a:t>
            </a:r>
            <a:endParaRPr lang="en-US" sz="2000"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69" b="-1"/>
          <a:stretch/>
        </p:blipFill>
        <p:spPr bwMode="auto">
          <a:xfrm>
            <a:off x="2339752" y="4221088"/>
            <a:ext cx="3744417" cy="9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4545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8229600" cy="706090"/>
          </a:xfrm>
        </p:spPr>
        <p:txBody>
          <a:bodyPr>
            <a:normAutofit fontScale="90000"/>
          </a:bodyPr>
          <a:lstStyle/>
          <a:p>
            <a:r>
              <a:rPr lang="el-GR" b="1" dirty="0"/>
              <a:t>Ο θόρυβος</a:t>
            </a:r>
            <a:br>
              <a:rPr lang="el-GR" b="1" dirty="0"/>
            </a:br>
            <a:endParaRPr lang="en-US" dirty="0"/>
          </a:p>
        </p:txBody>
      </p:sp>
      <p:sp>
        <p:nvSpPr>
          <p:cNvPr id="3" name="Content Placeholder 2"/>
          <p:cNvSpPr>
            <a:spLocks noGrp="1"/>
          </p:cNvSpPr>
          <p:nvPr>
            <p:ph idx="1"/>
          </p:nvPr>
        </p:nvSpPr>
        <p:spPr>
          <a:xfrm>
            <a:off x="467544" y="1340768"/>
            <a:ext cx="8229600" cy="4525963"/>
          </a:xfrm>
        </p:spPr>
        <p:txBody>
          <a:bodyPr>
            <a:normAutofit lnSpcReduction="10000"/>
          </a:bodyPr>
          <a:lstStyle/>
          <a:p>
            <a:r>
              <a:rPr lang="el-GR" dirty="0"/>
              <a:t>Στις </a:t>
            </a:r>
            <a:r>
              <a:rPr lang="el-GR" u="sng" dirty="0"/>
              <a:t>ραδιοηλεκτρικές συχνό</a:t>
            </a:r>
            <a:r>
              <a:rPr lang="el-GR" dirty="0"/>
              <a:t>τητες κυριαρχεί ο θερμικός θόρυβος: Ν</a:t>
            </a:r>
            <a:r>
              <a:rPr lang="en-GB" baseline="-25000" dirty="0"/>
              <a:t>t</a:t>
            </a:r>
            <a:r>
              <a:rPr lang="en-GB" dirty="0"/>
              <a:t>=KTRB</a:t>
            </a:r>
            <a:endParaRPr lang="el-GR" dirty="0"/>
          </a:p>
          <a:p>
            <a:r>
              <a:rPr lang="el-GR" dirty="0"/>
              <a:t>Στην </a:t>
            </a:r>
            <a:r>
              <a:rPr lang="el-GR" u="sng" dirty="0"/>
              <a:t>οπτική περιοχή </a:t>
            </a:r>
            <a:r>
              <a:rPr lang="el-GR" dirty="0"/>
              <a:t>επειδή </a:t>
            </a:r>
            <a:r>
              <a:rPr lang="el-GR" dirty="0" err="1"/>
              <a:t>hν</a:t>
            </a:r>
            <a:r>
              <a:rPr lang="el-GR" dirty="0"/>
              <a:t> &gt;&gt; ΚΤ και για </a:t>
            </a:r>
            <a:r>
              <a:rPr lang="el-GR" u="sng" dirty="0"/>
              <a:t>δεδομένο ποσό ενέργειας σε δεδομένο χρόνο </a:t>
            </a:r>
            <a:r>
              <a:rPr lang="el-GR" dirty="0"/>
              <a:t>τα φωτόνια που φτάνουν σε ένα φ-φωρατή είναι </a:t>
            </a:r>
            <a:r>
              <a:rPr lang="el-GR" u="sng" dirty="0"/>
              <a:t>πολυ λιγότερα </a:t>
            </a:r>
            <a:r>
              <a:rPr lang="el-GR" dirty="0"/>
              <a:t>από τα αντίστοιχα κβάντα που φτάνουν σε ένα ραδιοηλεκτρικό φωρατή. Ο </a:t>
            </a:r>
            <a:r>
              <a:rPr lang="el-GR" u="sng" dirty="0"/>
              <a:t>μικρός αριθμός </a:t>
            </a:r>
            <a:r>
              <a:rPr lang="el-GR" dirty="0"/>
              <a:t>των λαμβανομένων </a:t>
            </a:r>
            <a:r>
              <a:rPr lang="el-GR" u="sng" dirty="0"/>
              <a:t>φωτονίων</a:t>
            </a:r>
            <a:r>
              <a:rPr lang="el-GR" dirty="0"/>
              <a:t> έχει σαν αποτέλεσμα η άφιξη τους στον PD να παρουσιάζει </a:t>
            </a:r>
            <a:r>
              <a:rPr lang="el-GR" u="sng" dirty="0" err="1"/>
              <a:t>τυχαιότητα</a:t>
            </a:r>
            <a:r>
              <a:rPr lang="el-GR" dirty="0"/>
              <a:t> → Κβαντικός θόρυβος που οδηγεί στο αντίστοιχο </a:t>
            </a:r>
            <a:r>
              <a:rPr lang="el-GR" dirty="0" err="1"/>
              <a:t>ηλ</a:t>
            </a:r>
            <a:r>
              <a:rPr lang="el-GR" dirty="0"/>
              <a:t>. μέγεθος να παρουσιάζει </a:t>
            </a:r>
            <a:r>
              <a:rPr lang="el-GR" u="sng" dirty="0"/>
              <a:t>θόρυβο βολής</a:t>
            </a:r>
            <a:r>
              <a:rPr lang="el-GR" dirty="0"/>
              <a:t>.</a:t>
            </a:r>
          </a:p>
        </p:txBody>
      </p:sp>
    </p:spTree>
    <p:extLst>
      <p:ext uri="{BB962C8B-B14F-4D97-AF65-F5344CB8AC3E}">
        <p14:creationId xmlns:p14="http://schemas.microsoft.com/office/powerpoint/2010/main" val="36953398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l-GR" b="1" dirty="0"/>
              <a:t>Βασικοί μηχανισμοί Θορύβου:</a:t>
            </a:r>
            <a:br>
              <a:rPr lang="el-GR" b="1" dirty="0"/>
            </a:br>
            <a:endParaRPr lang="el-GR" dirty="0"/>
          </a:p>
        </p:txBody>
      </p:sp>
      <p:sp>
        <p:nvSpPr>
          <p:cNvPr id="3" name="Content Placeholder 2"/>
          <p:cNvSpPr>
            <a:spLocks noGrp="1"/>
          </p:cNvSpPr>
          <p:nvPr>
            <p:ph idx="1"/>
          </p:nvPr>
        </p:nvSpPr>
        <p:spPr>
          <a:xfrm>
            <a:off x="457200" y="836712"/>
            <a:ext cx="8229600" cy="5904656"/>
          </a:xfrm>
        </p:spPr>
        <p:txBody>
          <a:bodyPr/>
          <a:lstStyle/>
          <a:p>
            <a:r>
              <a:rPr lang="el-GR" dirty="0"/>
              <a:t>ΘΟΡΥΒΟΣ ΒΟΛΗΣ (</a:t>
            </a:r>
            <a:r>
              <a:rPr lang="en-GB" dirty="0"/>
              <a:t>shot noise)</a:t>
            </a:r>
          </a:p>
          <a:p>
            <a:endParaRPr lang="en-US" dirty="0"/>
          </a:p>
          <a:p>
            <a:endParaRPr lang="en-US" dirty="0"/>
          </a:p>
          <a:p>
            <a:endParaRPr lang="en-US" dirty="0"/>
          </a:p>
          <a:p>
            <a:endParaRPr lang="en-US" dirty="0"/>
          </a:p>
          <a:p>
            <a:endParaRPr lang="en-US" dirty="0"/>
          </a:p>
          <a:p>
            <a:pPr marL="0" indent="0">
              <a:buNone/>
            </a:pP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6" y="1472157"/>
            <a:ext cx="5491658" cy="2748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5344943"/>
            <a:ext cx="1881200" cy="584775"/>
          </a:xfrm>
          <a:prstGeom prst="rect">
            <a:avLst/>
          </a:prstGeom>
          <a:noFill/>
        </p:spPr>
        <p:txBody>
          <a:bodyPr wrap="square" rtlCol="0">
            <a:spAutoFit/>
          </a:bodyPr>
          <a:lstStyle/>
          <a:p>
            <a:r>
              <a:rPr lang="el-GR" sz="3200" dirty="0"/>
              <a:t>Για </a:t>
            </a:r>
            <a:r>
              <a:rPr lang="en-US" sz="3200" dirty="0"/>
              <a:t>APDs:</a:t>
            </a:r>
            <a:endParaRPr lang="el-GR" sz="3200"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959914"/>
            <a:ext cx="4796347" cy="135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descr="https://upload.wikimedia.org/wikipedia/commons/thumb/1/16/Poisson_pmf.svg/1280px-Poisson_pmf.sv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40"/>
          <a:stretch/>
        </p:blipFill>
        <p:spPr bwMode="auto">
          <a:xfrm>
            <a:off x="5123814" y="2021607"/>
            <a:ext cx="3993867" cy="3312367"/>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5380458"/>
            <a:ext cx="2876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010275" y="733493"/>
            <a:ext cx="3026221" cy="1477328"/>
          </a:xfrm>
          <a:prstGeom prst="rect">
            <a:avLst/>
          </a:prstGeom>
        </p:spPr>
        <p:txBody>
          <a:bodyPr wrap="square">
            <a:spAutoFit/>
          </a:bodyPr>
          <a:lstStyle/>
          <a:p>
            <a:r>
              <a:rPr lang="en-US" dirty="0"/>
              <a:t>The Poisson distribution is modeling the </a:t>
            </a:r>
            <a:r>
              <a:rPr lang="en-US" i="1" dirty="0"/>
              <a:t>number of times an event</a:t>
            </a:r>
            <a:r>
              <a:rPr lang="el-GR" i="1" dirty="0"/>
              <a:t> – </a:t>
            </a:r>
            <a:r>
              <a:rPr lang="en-US" i="1" dirty="0"/>
              <a:t>photons hitting the PD</a:t>
            </a:r>
            <a:r>
              <a:rPr lang="el-GR" i="1" dirty="0"/>
              <a:t> –</a:t>
            </a:r>
            <a:r>
              <a:rPr lang="en-US" i="1" dirty="0"/>
              <a:t> occurs in an interval of time</a:t>
            </a:r>
            <a:endParaRPr lang="el-GR" dirty="0"/>
          </a:p>
        </p:txBody>
      </p:sp>
      <p:pic>
        <p:nvPicPr>
          <p:cNvPr id="174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838" y="5966246"/>
            <a:ext cx="13049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407763" y="5906764"/>
            <a:ext cx="709918" cy="584775"/>
          </a:xfrm>
          <a:prstGeom prst="rect">
            <a:avLst/>
          </a:prstGeom>
          <a:noFill/>
        </p:spPr>
        <p:txBody>
          <a:bodyPr wrap="square" rtlCol="0">
            <a:spAutoFit/>
          </a:bodyPr>
          <a:lstStyle/>
          <a:p>
            <a:r>
              <a:rPr lang="el-GR" sz="3200" dirty="0"/>
              <a:t>λ</a:t>
            </a:r>
            <a:r>
              <a:rPr lang="el-GR" sz="3200" baseline="30000" dirty="0"/>
              <a:t>2</a:t>
            </a:r>
            <a:endParaRPr lang="el-GR" sz="3200" dirty="0"/>
          </a:p>
        </p:txBody>
      </p:sp>
    </p:spTree>
    <p:extLst>
      <p:ext uri="{BB962C8B-B14F-4D97-AF65-F5344CB8AC3E}">
        <p14:creationId xmlns:p14="http://schemas.microsoft.com/office/powerpoint/2010/main" val="40475397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hotodetector Shot Noise  The shot noise generated in the photodetection process is physically due to the “quantum   gran..."/>
          <p:cNvPicPr>
            <a:picLocks noChangeAspect="1" noChangeArrowheads="1"/>
          </p:cNvPicPr>
          <p:nvPr/>
        </p:nvPicPr>
        <p:blipFill rotWithShape="1">
          <a:blip r:embed="rId2">
            <a:extLst>
              <a:ext uri="{28A0092B-C50C-407E-A947-70E740481C1C}">
                <a14:useLocalDpi xmlns:a14="http://schemas.microsoft.com/office/drawing/2010/main" val="0"/>
              </a:ext>
            </a:extLst>
          </a:blip>
          <a:srcRect l="8854" t="12645" r="4687" b="12058"/>
          <a:stretch/>
        </p:blipFill>
        <p:spPr bwMode="auto">
          <a:xfrm>
            <a:off x="0" y="332655"/>
            <a:ext cx="9148030" cy="61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233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l-GR" b="1" dirty="0"/>
              <a:t>Βασικοί μηχανισμοί Θορύβου:</a:t>
            </a:r>
            <a:br>
              <a:rPr lang="el-GR" b="1" dirty="0"/>
            </a:br>
            <a:endParaRPr lang="el-GR" dirty="0"/>
          </a:p>
        </p:txBody>
      </p:sp>
      <p:sp>
        <p:nvSpPr>
          <p:cNvPr id="3" name="Content Placeholder 2"/>
          <p:cNvSpPr>
            <a:spLocks noGrp="1"/>
          </p:cNvSpPr>
          <p:nvPr>
            <p:ph idx="1"/>
          </p:nvPr>
        </p:nvSpPr>
        <p:spPr>
          <a:xfrm>
            <a:off x="457200" y="836712"/>
            <a:ext cx="8229600" cy="5904656"/>
          </a:xfrm>
        </p:spPr>
        <p:txBody>
          <a:bodyPr/>
          <a:lstStyle/>
          <a:p>
            <a:r>
              <a:rPr lang="el-GR" dirty="0"/>
              <a:t>ΘΕΡΜΙΚΟΣ ΘΟΡΥΒΟΣ (</a:t>
            </a:r>
            <a:r>
              <a:rPr lang="en-GB" dirty="0"/>
              <a:t>thermal noise)</a:t>
            </a:r>
          </a:p>
          <a:p>
            <a:endParaRPr lang="en-US" dirty="0"/>
          </a:p>
          <a:p>
            <a:endParaRPr lang="en-US" dirty="0"/>
          </a:p>
          <a:p>
            <a:endParaRPr lang="en-US" dirty="0"/>
          </a:p>
          <a:p>
            <a:endParaRPr lang="en-US" dirty="0"/>
          </a:p>
          <a:p>
            <a:endParaRPr lang="en-US" dirty="0"/>
          </a:p>
          <a:p>
            <a:pPr marL="0" indent="0">
              <a:buNone/>
            </a:pP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3"/>
            <a:ext cx="7558970" cy="424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descr="Images/noise 10 1 - Thermal Noise - Free Transparent PNG Download ..."/>
          <p:cNvPicPr>
            <a:picLocks noChangeAspect="1" noChangeArrowheads="1"/>
          </p:cNvPicPr>
          <p:nvPr/>
        </p:nvPicPr>
        <p:blipFill rotWithShape="1">
          <a:blip r:embed="rId3">
            <a:extLst>
              <a:ext uri="{28A0092B-C50C-407E-A947-70E740481C1C}">
                <a14:useLocalDpi xmlns:a14="http://schemas.microsoft.com/office/drawing/2010/main" val="0"/>
              </a:ext>
            </a:extLst>
          </a:blip>
          <a:srcRect l="16999" t="4330" r="17050" b="4634"/>
          <a:stretch/>
        </p:blipFill>
        <p:spPr bwMode="auto">
          <a:xfrm>
            <a:off x="4398263" y="1412777"/>
            <a:ext cx="315744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821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l-GR" dirty="0"/>
              <a:t>ΣΥΝΟΛΙΚΗ ΕΠΙΠΤΩΣΗ ΘΟΡΥΒΟΥ</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87" y="5229200"/>
            <a:ext cx="5802263" cy="149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descr="The noise associated with the amplifier, iamp can be combined with&#10;the thermal noise from the load resistor it using the n..."/>
          <p:cNvPicPr>
            <a:picLocks noChangeAspect="1" noChangeArrowheads="1"/>
          </p:cNvPicPr>
          <p:nvPr/>
        </p:nvPicPr>
        <p:blipFill rotWithShape="1">
          <a:blip r:embed="rId3">
            <a:extLst>
              <a:ext uri="{28A0092B-C50C-407E-A947-70E740481C1C}">
                <a14:useLocalDpi xmlns:a14="http://schemas.microsoft.com/office/drawing/2010/main" val="0"/>
              </a:ext>
            </a:extLst>
          </a:blip>
          <a:srcRect l="6504" t="6897" r="3836" b="6773"/>
          <a:stretch/>
        </p:blipFill>
        <p:spPr bwMode="auto">
          <a:xfrm>
            <a:off x="1496801" y="832495"/>
            <a:ext cx="6447049" cy="42980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516" y="5589240"/>
            <a:ext cx="1923071" cy="646331"/>
          </a:xfrm>
          <a:prstGeom prst="rect">
            <a:avLst/>
          </a:prstGeom>
          <a:noFill/>
        </p:spPr>
        <p:txBody>
          <a:bodyPr wrap="square" rtlCol="0">
            <a:spAutoFit/>
          </a:bodyPr>
          <a:lstStyle/>
          <a:p>
            <a:r>
              <a:rPr lang="el-GR" sz="3600" dirty="0"/>
              <a:t>Ή (</a:t>
            </a:r>
            <a:r>
              <a:rPr lang="en-US" sz="3600" dirty="0"/>
              <a:t>APD)</a:t>
            </a:r>
            <a:endParaRPr lang="el-GR" sz="3600" dirty="0"/>
          </a:p>
        </p:txBody>
      </p:sp>
    </p:spTree>
    <p:extLst>
      <p:ext uri="{BB962C8B-B14F-4D97-AF65-F5344CB8AC3E}">
        <p14:creationId xmlns:p14="http://schemas.microsoft.com/office/powerpoint/2010/main" val="367384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41317" name="Rectangle 3"/>
          <p:cNvSpPr>
            <a:spLocks noGrp="1" noChangeArrowheads="1"/>
          </p:cNvSpPr>
          <p:nvPr>
            <p:ph idx="1"/>
          </p:nvPr>
        </p:nvSpPr>
        <p:spPr>
          <a:xfrm>
            <a:off x="179388" y="836712"/>
            <a:ext cx="8785225" cy="2160488"/>
          </a:xfrm>
        </p:spPr>
        <p:txBody>
          <a:bodyPr>
            <a:noAutofit/>
          </a:bodyPr>
          <a:lstStyle/>
          <a:p>
            <a:pPr eaLnBrk="1" hangingPunct="1">
              <a:lnSpc>
                <a:spcPct val="80000"/>
              </a:lnSpc>
            </a:pPr>
            <a:r>
              <a:rPr lang="el-GR" sz="1800" dirty="0"/>
              <a:t>Το κύριο πλεονέκτημα των </a:t>
            </a:r>
            <a:r>
              <a:rPr lang="en-US" sz="1800" dirty="0" err="1"/>
              <a:t>DBR</a:t>
            </a:r>
            <a:r>
              <a:rPr lang="en-US" sz="1800" dirty="0"/>
              <a:t> lasers </a:t>
            </a:r>
            <a:r>
              <a:rPr lang="el-GR" sz="1800" dirty="0"/>
              <a:t>είναι ότι γίνεται </a:t>
            </a:r>
            <a:r>
              <a:rPr lang="el-GR" sz="1800" dirty="0" err="1"/>
              <a:t>αποσύζευξη</a:t>
            </a:r>
            <a:r>
              <a:rPr lang="el-GR" sz="1800" dirty="0"/>
              <a:t> της περιοχής κέρδους  από την περιοχή επιλογής μήκους κύματος. </a:t>
            </a:r>
            <a:r>
              <a:rPr lang="el-GR" sz="1800" b="1" dirty="0"/>
              <a:t>Μ’ αυτό τον τρόπο είναι δυνατός ο ανεξάρτητος έλεγχος των δύο περιοχών</a:t>
            </a:r>
          </a:p>
          <a:p>
            <a:pPr lvl="1" eaLnBrk="1" hangingPunct="1">
              <a:lnSpc>
                <a:spcPct val="80000"/>
              </a:lnSpc>
            </a:pPr>
            <a:r>
              <a:rPr lang="el-GR" sz="1600" b="1" dirty="0"/>
              <a:t>Αλλάζοντας το δείκτη διάθλασης της περιοχής επιλογής μήκους κύματος, το </a:t>
            </a:r>
            <a:r>
              <a:rPr lang="en-US" sz="1600" b="1" dirty="0"/>
              <a:t>laser </a:t>
            </a:r>
            <a:r>
              <a:rPr lang="el-GR" sz="1600" b="1" dirty="0"/>
              <a:t>μπορεί να συντονιστεί σε άλλο μήκος κύματος</a:t>
            </a:r>
            <a:r>
              <a:rPr lang="el-GR" sz="1600" dirty="0"/>
              <a:t> χωρίς να επηρεάζονται οι άλλες παράμετροι λειτουργίας. Μ’ αυτό τον τρόπο κατασκευάζονται τα περισσότερα από τα </a:t>
            </a:r>
            <a:r>
              <a:rPr lang="el-GR" sz="1600" b="1" dirty="0" err="1"/>
              <a:t>συντονιζόμενα</a:t>
            </a:r>
            <a:r>
              <a:rPr lang="el-GR" sz="1600" b="1" dirty="0"/>
              <a:t> </a:t>
            </a:r>
            <a:r>
              <a:rPr lang="en-US" sz="1600" b="1" dirty="0"/>
              <a:t>lasers</a:t>
            </a:r>
          </a:p>
          <a:p>
            <a:pPr lvl="1" eaLnBrk="1" hangingPunct="1">
              <a:lnSpc>
                <a:spcPct val="80000"/>
              </a:lnSpc>
            </a:pPr>
            <a:r>
              <a:rPr lang="el-GR" sz="1600" dirty="0"/>
              <a:t>Επιπλέον, στα </a:t>
            </a:r>
            <a:r>
              <a:rPr lang="en-US" sz="1600" dirty="0"/>
              <a:t>DFB lasers, </a:t>
            </a:r>
            <a:r>
              <a:rPr lang="el-GR" sz="1600" dirty="0"/>
              <a:t>είτε με αλλαγές στο ρεύμα πόλωσης είτε με αλλαγές στο ρεύμα λόγω άμεσης διαμόρφωσης </a:t>
            </a:r>
            <a:r>
              <a:rPr lang="en-US" sz="1600" dirty="0"/>
              <a:t>On-Off Keying </a:t>
            </a:r>
            <a:r>
              <a:rPr lang="el-GR" sz="1600" dirty="0"/>
              <a:t>(</a:t>
            </a:r>
            <a:r>
              <a:rPr lang="en-US" sz="1600" dirty="0"/>
              <a:t>OOK</a:t>
            </a:r>
            <a:r>
              <a:rPr lang="el-GR" sz="1600" dirty="0"/>
              <a:t>),</a:t>
            </a:r>
            <a:r>
              <a:rPr lang="en-US" sz="1600" dirty="0"/>
              <a:t> </a:t>
            </a:r>
            <a:r>
              <a:rPr lang="el-GR" sz="1600" dirty="0"/>
              <a:t>μεταβάλλεται και το μήκος κύματος εκπομπής. Αυτό αποφεύγεται (όταν είναι ανεπιθύμητο) με τα </a:t>
            </a:r>
            <a:r>
              <a:rPr lang="en-US" sz="1600" dirty="0"/>
              <a:t>DBR lasers </a:t>
            </a:r>
            <a:r>
              <a:rPr lang="el-GR" sz="1600" dirty="0"/>
              <a:t>με την </a:t>
            </a:r>
            <a:r>
              <a:rPr lang="el-GR" sz="1600" dirty="0" err="1"/>
              <a:t>αποσύζευξη</a:t>
            </a:r>
            <a:r>
              <a:rPr lang="el-GR" sz="1600" dirty="0"/>
              <a:t> των δύο περιοχών</a:t>
            </a:r>
            <a:endParaRPr lang="en-US" sz="1600" dirty="0"/>
          </a:p>
        </p:txBody>
      </p:sp>
      <p:sp>
        <p:nvSpPr>
          <p:cNvPr id="141318" name="Rectangle 4"/>
          <p:cNvSpPr>
            <a:spLocks noChangeArrowheads="1"/>
          </p:cNvSpPr>
          <p:nvPr/>
        </p:nvSpPr>
        <p:spPr bwMode="auto">
          <a:xfrm>
            <a:off x="5724525" y="4076700"/>
            <a:ext cx="31686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Λ: περίοδος της αυλάκωσης</a:t>
            </a:r>
          </a:p>
        </p:txBody>
      </p:sp>
      <p:sp>
        <p:nvSpPr>
          <p:cNvPr id="141319" name="Rectangle 5"/>
          <p:cNvSpPr>
            <a:spLocks noChangeArrowheads="1"/>
          </p:cNvSpPr>
          <p:nvPr/>
        </p:nvSpPr>
        <p:spPr bwMode="auto">
          <a:xfrm>
            <a:off x="4211638" y="3427413"/>
            <a:ext cx="2376487" cy="5762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20" name="Rectangle 6"/>
          <p:cNvSpPr>
            <a:spLocks noChangeArrowheads="1"/>
          </p:cNvSpPr>
          <p:nvPr/>
        </p:nvSpPr>
        <p:spPr bwMode="auto">
          <a:xfrm>
            <a:off x="4643438" y="3211513"/>
            <a:ext cx="215900" cy="21748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21" name="Rectangle 7"/>
          <p:cNvSpPr>
            <a:spLocks noChangeArrowheads="1"/>
          </p:cNvSpPr>
          <p:nvPr/>
        </p:nvSpPr>
        <p:spPr bwMode="auto">
          <a:xfrm>
            <a:off x="5076825" y="3211513"/>
            <a:ext cx="215900" cy="21748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22" name="Rectangle 8"/>
          <p:cNvSpPr>
            <a:spLocks noChangeArrowheads="1"/>
          </p:cNvSpPr>
          <p:nvPr/>
        </p:nvSpPr>
        <p:spPr bwMode="auto">
          <a:xfrm>
            <a:off x="5508625" y="3213100"/>
            <a:ext cx="215900" cy="21748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23" name="Rectangle 9"/>
          <p:cNvSpPr>
            <a:spLocks noChangeArrowheads="1"/>
          </p:cNvSpPr>
          <p:nvPr/>
        </p:nvSpPr>
        <p:spPr bwMode="auto">
          <a:xfrm>
            <a:off x="5940425" y="3211513"/>
            <a:ext cx="215900" cy="21748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24" name="Rectangle 10"/>
          <p:cNvSpPr>
            <a:spLocks noChangeArrowheads="1"/>
          </p:cNvSpPr>
          <p:nvPr/>
        </p:nvSpPr>
        <p:spPr bwMode="auto">
          <a:xfrm>
            <a:off x="6372225" y="3211513"/>
            <a:ext cx="792163" cy="7921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25" name="Rectangle 11"/>
          <p:cNvSpPr>
            <a:spLocks noChangeArrowheads="1"/>
          </p:cNvSpPr>
          <p:nvPr/>
        </p:nvSpPr>
        <p:spPr bwMode="auto">
          <a:xfrm>
            <a:off x="3635375" y="3211513"/>
            <a:ext cx="792163" cy="7921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26" name="Line 12"/>
          <p:cNvSpPr>
            <a:spLocks noChangeShapeType="1"/>
          </p:cNvSpPr>
          <p:nvPr/>
        </p:nvSpPr>
        <p:spPr bwMode="auto">
          <a:xfrm>
            <a:off x="4857750" y="3068638"/>
            <a:ext cx="4333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1327" name="Rectangle 13"/>
          <p:cNvSpPr>
            <a:spLocks noChangeArrowheads="1"/>
          </p:cNvSpPr>
          <p:nvPr/>
        </p:nvSpPr>
        <p:spPr bwMode="auto">
          <a:xfrm>
            <a:off x="4895850" y="2636838"/>
            <a:ext cx="3222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Λ</a:t>
            </a:r>
          </a:p>
        </p:txBody>
      </p:sp>
      <p:sp>
        <p:nvSpPr>
          <p:cNvPr id="141328" name="Rectangle 14"/>
          <p:cNvSpPr>
            <a:spLocks noChangeArrowheads="1"/>
          </p:cNvSpPr>
          <p:nvPr/>
        </p:nvSpPr>
        <p:spPr bwMode="auto">
          <a:xfrm>
            <a:off x="3852863" y="3500438"/>
            <a:ext cx="31686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Μέσο που εισάγει κέρδος</a:t>
            </a:r>
          </a:p>
        </p:txBody>
      </p:sp>
      <p:sp>
        <p:nvSpPr>
          <p:cNvPr id="141329" name="Line 15"/>
          <p:cNvSpPr>
            <a:spLocks noChangeShapeType="1"/>
          </p:cNvSpPr>
          <p:nvPr/>
        </p:nvSpPr>
        <p:spPr bwMode="auto">
          <a:xfrm>
            <a:off x="7237413" y="3500438"/>
            <a:ext cx="16557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1330" name="Rectangle 16"/>
          <p:cNvSpPr>
            <a:spLocks noChangeArrowheads="1"/>
          </p:cNvSpPr>
          <p:nvPr/>
        </p:nvSpPr>
        <p:spPr bwMode="auto">
          <a:xfrm>
            <a:off x="7235825" y="3068638"/>
            <a:ext cx="1728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Εκπομπή φωτός</a:t>
            </a:r>
          </a:p>
        </p:txBody>
      </p:sp>
      <p:sp>
        <p:nvSpPr>
          <p:cNvPr id="141331" name="Rectangle 18"/>
          <p:cNvSpPr>
            <a:spLocks noChangeArrowheads="1"/>
          </p:cNvSpPr>
          <p:nvPr/>
        </p:nvSpPr>
        <p:spPr bwMode="auto">
          <a:xfrm>
            <a:off x="3636963" y="4867275"/>
            <a:ext cx="1296987" cy="57626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32" name="Rectangle 19"/>
          <p:cNvSpPr>
            <a:spLocks noChangeArrowheads="1"/>
          </p:cNvSpPr>
          <p:nvPr/>
        </p:nvSpPr>
        <p:spPr bwMode="auto">
          <a:xfrm>
            <a:off x="3636963" y="4651375"/>
            <a:ext cx="215900" cy="21748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33" name="Rectangle 20"/>
          <p:cNvSpPr>
            <a:spLocks noChangeArrowheads="1"/>
          </p:cNvSpPr>
          <p:nvPr/>
        </p:nvSpPr>
        <p:spPr bwMode="auto">
          <a:xfrm>
            <a:off x="4068763" y="4652963"/>
            <a:ext cx="215900" cy="21748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34" name="Rectangle 21"/>
          <p:cNvSpPr>
            <a:spLocks noChangeArrowheads="1"/>
          </p:cNvSpPr>
          <p:nvPr/>
        </p:nvSpPr>
        <p:spPr bwMode="auto">
          <a:xfrm>
            <a:off x="4500563" y="4652963"/>
            <a:ext cx="215900" cy="21748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35" name="Rectangle 24"/>
          <p:cNvSpPr>
            <a:spLocks noChangeArrowheads="1"/>
          </p:cNvSpPr>
          <p:nvPr/>
        </p:nvSpPr>
        <p:spPr bwMode="auto">
          <a:xfrm>
            <a:off x="4933950" y="4652963"/>
            <a:ext cx="935038" cy="7921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36" name="Line 25"/>
          <p:cNvSpPr>
            <a:spLocks noChangeShapeType="1"/>
          </p:cNvSpPr>
          <p:nvPr/>
        </p:nvSpPr>
        <p:spPr bwMode="auto">
          <a:xfrm>
            <a:off x="4068763" y="4508500"/>
            <a:ext cx="4333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1337" name="Rectangle 26"/>
          <p:cNvSpPr>
            <a:spLocks noChangeArrowheads="1"/>
          </p:cNvSpPr>
          <p:nvPr/>
        </p:nvSpPr>
        <p:spPr bwMode="auto">
          <a:xfrm>
            <a:off x="6154738" y="5445125"/>
            <a:ext cx="28098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Μέσο που εισάγει κέρδος</a:t>
            </a:r>
          </a:p>
        </p:txBody>
      </p:sp>
      <p:sp>
        <p:nvSpPr>
          <p:cNvPr id="141338" name="Line 27"/>
          <p:cNvSpPr>
            <a:spLocks noChangeShapeType="1"/>
          </p:cNvSpPr>
          <p:nvPr/>
        </p:nvSpPr>
        <p:spPr bwMode="auto">
          <a:xfrm>
            <a:off x="7237413" y="4940300"/>
            <a:ext cx="16557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1339" name="Rectangle 28"/>
          <p:cNvSpPr>
            <a:spLocks noChangeArrowheads="1"/>
          </p:cNvSpPr>
          <p:nvPr/>
        </p:nvSpPr>
        <p:spPr bwMode="auto">
          <a:xfrm>
            <a:off x="7235825" y="4508500"/>
            <a:ext cx="1728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Εκπομπή φωτός</a:t>
            </a:r>
          </a:p>
        </p:txBody>
      </p:sp>
      <p:sp>
        <p:nvSpPr>
          <p:cNvPr id="141340" name="Rectangle 32"/>
          <p:cNvSpPr>
            <a:spLocks noChangeArrowheads="1"/>
          </p:cNvSpPr>
          <p:nvPr/>
        </p:nvSpPr>
        <p:spPr bwMode="auto">
          <a:xfrm>
            <a:off x="5868988" y="4868863"/>
            <a:ext cx="1296987" cy="576262"/>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41" name="Rectangle 33"/>
          <p:cNvSpPr>
            <a:spLocks noChangeArrowheads="1"/>
          </p:cNvSpPr>
          <p:nvPr/>
        </p:nvSpPr>
        <p:spPr bwMode="auto">
          <a:xfrm>
            <a:off x="6086475" y="4652963"/>
            <a:ext cx="215900" cy="217487"/>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42" name="Rectangle 34"/>
          <p:cNvSpPr>
            <a:spLocks noChangeArrowheads="1"/>
          </p:cNvSpPr>
          <p:nvPr/>
        </p:nvSpPr>
        <p:spPr bwMode="auto">
          <a:xfrm>
            <a:off x="6518275" y="4654550"/>
            <a:ext cx="215900" cy="21748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43" name="Rectangle 35"/>
          <p:cNvSpPr>
            <a:spLocks noChangeArrowheads="1"/>
          </p:cNvSpPr>
          <p:nvPr/>
        </p:nvSpPr>
        <p:spPr bwMode="auto">
          <a:xfrm>
            <a:off x="6950075" y="4654550"/>
            <a:ext cx="215900" cy="21748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1344" name="Rectangle 37"/>
          <p:cNvSpPr>
            <a:spLocks noChangeArrowheads="1"/>
          </p:cNvSpPr>
          <p:nvPr/>
        </p:nvSpPr>
        <p:spPr bwMode="auto">
          <a:xfrm>
            <a:off x="4106863" y="4076700"/>
            <a:ext cx="3222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Λ</a:t>
            </a:r>
          </a:p>
        </p:txBody>
      </p:sp>
      <p:cxnSp>
        <p:nvCxnSpPr>
          <p:cNvPr id="141345" name="AutoShape 38"/>
          <p:cNvCxnSpPr>
            <a:cxnSpLocks noChangeShapeType="1"/>
            <a:stCxn id="141335" idx="2"/>
            <a:endCxn id="141337" idx="1"/>
          </p:cNvCxnSpPr>
          <p:nvPr/>
        </p:nvCxnSpPr>
        <p:spPr bwMode="auto">
          <a:xfrm rot="16200000" flipH="1">
            <a:off x="5670551" y="5176837"/>
            <a:ext cx="215900" cy="7524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346" name="Rectangle 39"/>
          <p:cNvSpPr>
            <a:spLocks noChangeArrowheads="1"/>
          </p:cNvSpPr>
          <p:nvPr/>
        </p:nvSpPr>
        <p:spPr bwMode="auto">
          <a:xfrm>
            <a:off x="82451" y="3272632"/>
            <a:ext cx="33845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Δομή ενός </a:t>
            </a:r>
            <a:r>
              <a:rPr lang="en-US" sz="2000" b="0" i="0" dirty="0"/>
              <a:t>DFB laser. </a:t>
            </a:r>
            <a:r>
              <a:rPr lang="el-GR" sz="2000" b="0" i="0" dirty="0"/>
              <a:t>Το κέρδος και το μήκος κύματος εκπομπής αποκτώνται στην ίδια περιοχή</a:t>
            </a:r>
          </a:p>
        </p:txBody>
      </p:sp>
      <p:sp>
        <p:nvSpPr>
          <p:cNvPr id="141347" name="Rectangle 41"/>
          <p:cNvSpPr>
            <a:spLocks noChangeArrowheads="1"/>
          </p:cNvSpPr>
          <p:nvPr/>
        </p:nvSpPr>
        <p:spPr bwMode="auto">
          <a:xfrm>
            <a:off x="107950" y="4525963"/>
            <a:ext cx="33845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Δομή ενός </a:t>
            </a:r>
            <a:r>
              <a:rPr lang="en-US" sz="2000" b="0" i="0" dirty="0"/>
              <a:t>DBR laser. </a:t>
            </a:r>
            <a:r>
              <a:rPr lang="el-GR" sz="2000" b="0" i="0" dirty="0"/>
              <a:t>Η περιοχή επιλογής του μήκους κύματος είναι εκτός της περιοχής κέρδους</a:t>
            </a:r>
          </a:p>
        </p:txBody>
      </p:sp>
    </p:spTree>
    <p:extLst>
      <p:ext uri="{BB962C8B-B14F-4D97-AF65-F5344CB8AC3E}">
        <p14:creationId xmlns:p14="http://schemas.microsoft.com/office/powerpoint/2010/main" val="165514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04" y="1268760"/>
            <a:ext cx="7524328" cy="482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25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40293" name="Rectangle 3"/>
          <p:cNvSpPr>
            <a:spLocks noGrp="1" noChangeArrowheads="1"/>
          </p:cNvSpPr>
          <p:nvPr>
            <p:ph idx="1"/>
          </p:nvPr>
        </p:nvSpPr>
        <p:spPr>
          <a:xfrm>
            <a:off x="179389" y="764704"/>
            <a:ext cx="4896668" cy="5904656"/>
          </a:xfrm>
        </p:spPr>
        <p:txBody>
          <a:bodyPr>
            <a:normAutofit fontScale="92500" lnSpcReduction="20000"/>
          </a:bodyPr>
          <a:lstStyle/>
          <a:p>
            <a:pPr eaLnBrk="1" hangingPunct="1">
              <a:lnSpc>
                <a:spcPct val="80000"/>
              </a:lnSpc>
            </a:pPr>
            <a:r>
              <a:rPr lang="el-GR" sz="2000" dirty="0"/>
              <a:t>Με κατάλληλο σχεδιασμό της διάταξης, αυτό το φαινόμενο που περιγράφηκε μπορεί να χρησιμοποιηθεί για να καταστείλει όλους τους άλλους διαμήκεις τρόπους ώστε το </a:t>
            </a:r>
            <a:r>
              <a:rPr lang="en-US" sz="2000" dirty="0"/>
              <a:t>laser </a:t>
            </a:r>
            <a:r>
              <a:rPr lang="el-GR" sz="2000" dirty="0"/>
              <a:t>να ταλαντώνεται μονότροπα με μήκος κύματος εκπομπής ίσο με το διπλάσιο της περιόδου των αυλακώσεων</a:t>
            </a:r>
          </a:p>
          <a:p>
            <a:pPr lvl="1" eaLnBrk="1" hangingPunct="1">
              <a:lnSpc>
                <a:spcPct val="80000"/>
              </a:lnSpc>
            </a:pPr>
            <a:r>
              <a:rPr lang="el-GR" sz="1800" dirty="0"/>
              <a:t>Μεταβάλλοντας την περίοδο των αυλακώσεων κατά τη διάρκεια της κατασκευής, μπορούν να αποκτηθούν διαφορετικά μήκη κύματος</a:t>
            </a:r>
          </a:p>
          <a:p>
            <a:pPr eaLnBrk="1" hangingPunct="1">
              <a:lnSpc>
                <a:spcPct val="80000"/>
              </a:lnSpc>
            </a:pPr>
            <a:r>
              <a:rPr lang="el-GR" sz="2000" b="1" dirty="0"/>
              <a:t>Οποιοδήποτε </a:t>
            </a:r>
            <a:r>
              <a:rPr lang="en-US" sz="2000" b="1" dirty="0"/>
              <a:t>laser </a:t>
            </a:r>
            <a:r>
              <a:rPr lang="el-GR" sz="2000" b="1" dirty="0"/>
              <a:t>χρησιμοποιεί ένα κυματοδηγό με αυλακώσεις για να επιτύχει </a:t>
            </a:r>
            <a:r>
              <a:rPr lang="el-GR" sz="2000" b="1" u="sng" dirty="0"/>
              <a:t>μονότροπη</a:t>
            </a:r>
            <a:r>
              <a:rPr lang="el-GR" sz="2000" b="1" dirty="0"/>
              <a:t> λειτουργία καλείται </a:t>
            </a:r>
            <a:r>
              <a:rPr lang="en-US" sz="2000" b="1" dirty="0"/>
              <a:t>laser </a:t>
            </a:r>
            <a:r>
              <a:rPr lang="el-GR" sz="2000" b="1" dirty="0"/>
              <a:t>κατανεμημένης ανάδρασης (</a:t>
            </a:r>
            <a:r>
              <a:rPr lang="en-US" sz="2000" b="1" i="1" dirty="0"/>
              <a:t>Distributed Feed-Back – DFB</a:t>
            </a:r>
            <a:r>
              <a:rPr lang="el-GR" sz="2000" b="1" dirty="0"/>
              <a:t>)</a:t>
            </a:r>
            <a:endParaRPr lang="en-US" sz="2000" b="1" dirty="0"/>
          </a:p>
          <a:p>
            <a:pPr eaLnBrk="1" hangingPunct="1">
              <a:lnSpc>
                <a:spcPct val="80000"/>
              </a:lnSpc>
            </a:pPr>
            <a:r>
              <a:rPr lang="el-GR" sz="2000" dirty="0"/>
              <a:t>Ωστόσο, το ακρωνύμιο </a:t>
            </a:r>
            <a:r>
              <a:rPr lang="en-US" sz="2000" dirty="0"/>
              <a:t>DFB laser </a:t>
            </a:r>
            <a:r>
              <a:rPr lang="el-GR" sz="2000" dirty="0"/>
              <a:t>χρησιμοποιείται μόνο όταν οι αυλακώσεις υπάρχουν εντός της περιοχής της κοιλότητας που αποδίδει κέρδος (ενεργός περιοχή)</a:t>
            </a:r>
          </a:p>
          <a:p>
            <a:pPr eaLnBrk="1" hangingPunct="1">
              <a:lnSpc>
                <a:spcPct val="80000"/>
              </a:lnSpc>
            </a:pPr>
            <a:r>
              <a:rPr lang="el-GR" sz="2000" b="1" dirty="0"/>
              <a:t>Όταν οι αυλακώσεις βρίσκονται εκτός της περιοχής κέρδους, το </a:t>
            </a:r>
            <a:r>
              <a:rPr lang="en-US" sz="2000" b="1" dirty="0"/>
              <a:t>laser </a:t>
            </a:r>
            <a:r>
              <a:rPr lang="el-GR" sz="2000" b="1" dirty="0"/>
              <a:t>καλείται </a:t>
            </a:r>
            <a:r>
              <a:rPr lang="en-US" sz="2000" b="1" dirty="0"/>
              <a:t>laser </a:t>
            </a:r>
            <a:r>
              <a:rPr lang="el-GR" sz="2000" b="1" dirty="0"/>
              <a:t>κατανεμημένου</a:t>
            </a:r>
            <a:r>
              <a:rPr lang="en-US" sz="2000" b="1" dirty="0"/>
              <a:t> </a:t>
            </a:r>
            <a:r>
              <a:rPr lang="el-GR" sz="2000" b="1" dirty="0"/>
              <a:t>ανακλαστήρα </a:t>
            </a:r>
            <a:r>
              <a:rPr lang="en-US" sz="2000" b="1" dirty="0"/>
              <a:t>Bragg</a:t>
            </a:r>
            <a:r>
              <a:rPr lang="el-GR" sz="2000" b="1" dirty="0"/>
              <a:t> (</a:t>
            </a:r>
            <a:r>
              <a:rPr lang="en-US" sz="2000" b="1" i="1" dirty="0"/>
              <a:t>Distributed Bragg Reflector – DBR</a:t>
            </a:r>
            <a:r>
              <a:rPr lang="el-GR" sz="2000" b="1" dirty="0"/>
              <a:t>)</a:t>
            </a:r>
          </a:p>
          <a:p>
            <a:pPr eaLnBrk="1" hangingPunct="1">
              <a:lnSpc>
                <a:spcPct val="80000"/>
              </a:lnSpc>
            </a:pPr>
            <a:r>
              <a:rPr lang="en-US" sz="2000" dirty="0"/>
              <a:t>DFB </a:t>
            </a:r>
            <a:r>
              <a:rPr lang="el-GR" sz="2000" dirty="0"/>
              <a:t>και </a:t>
            </a:r>
            <a:r>
              <a:rPr lang="en-US" sz="2000" dirty="0"/>
              <a:t>DBR </a:t>
            </a:r>
            <a:r>
              <a:rPr lang="el-GR" sz="2000" dirty="0"/>
              <a:t>είναι </a:t>
            </a:r>
            <a:r>
              <a:rPr lang="el-GR" sz="2000" dirty="0" err="1"/>
              <a:t>ημιαγωγικές</a:t>
            </a:r>
            <a:r>
              <a:rPr lang="el-GR" sz="2000" dirty="0"/>
              <a:t> δίοδοι </a:t>
            </a:r>
            <a:r>
              <a:rPr lang="en-US" sz="2000" dirty="0"/>
              <a:t>laser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737" y="764704"/>
            <a:ext cx="413385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3867150"/>
            <a:ext cx="40862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32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42341" name="Rectangle 3"/>
          <p:cNvSpPr>
            <a:spLocks noGrp="1" noChangeArrowheads="1"/>
          </p:cNvSpPr>
          <p:nvPr>
            <p:ph idx="1"/>
          </p:nvPr>
        </p:nvSpPr>
        <p:spPr>
          <a:xfrm>
            <a:off x="179388" y="981075"/>
            <a:ext cx="8785225" cy="4895850"/>
          </a:xfrm>
        </p:spPr>
        <p:txBody>
          <a:bodyPr>
            <a:normAutofit lnSpcReduction="10000"/>
          </a:bodyPr>
          <a:lstStyle/>
          <a:p>
            <a:pPr eaLnBrk="1" hangingPunct="1">
              <a:lnSpc>
                <a:spcPct val="80000"/>
              </a:lnSpc>
            </a:pPr>
            <a:r>
              <a:rPr lang="el-GR" sz="2000" dirty="0"/>
              <a:t>Τα </a:t>
            </a:r>
            <a:r>
              <a:rPr lang="en-US" sz="2000" b="1" dirty="0"/>
              <a:t>DFB lasers</a:t>
            </a:r>
            <a:r>
              <a:rPr lang="el-GR" sz="2000" b="1" dirty="0"/>
              <a:t> είναι πιο σύνθετα </a:t>
            </a:r>
            <a:r>
              <a:rPr lang="el-GR" sz="2000" dirty="0"/>
              <a:t>στην κατασκευή από τα </a:t>
            </a:r>
            <a:r>
              <a:rPr lang="en-US" sz="2000" dirty="0"/>
              <a:t>FP lasers </a:t>
            </a:r>
            <a:r>
              <a:rPr lang="el-GR" sz="2000" dirty="0"/>
              <a:t>και έτσι, είναι σχετικά </a:t>
            </a:r>
            <a:r>
              <a:rPr lang="el-GR" sz="2000" b="1" dirty="0"/>
              <a:t>ακριβότερα</a:t>
            </a:r>
            <a:r>
              <a:rPr lang="el-GR" sz="2000" dirty="0"/>
              <a:t>. Τα </a:t>
            </a:r>
            <a:r>
              <a:rPr lang="en-US" sz="2000" dirty="0"/>
              <a:t>DFB lasers </a:t>
            </a:r>
            <a:r>
              <a:rPr lang="el-GR" sz="2000" b="1" dirty="0"/>
              <a:t>απαιτούνται σήμερα σχεδόν σε όλα τα συστήματα με μεταδόσεις υψηλών ταχυτήτων</a:t>
            </a:r>
          </a:p>
          <a:p>
            <a:pPr eaLnBrk="1" hangingPunct="1">
              <a:lnSpc>
                <a:spcPct val="80000"/>
              </a:lnSpc>
            </a:pPr>
            <a:r>
              <a:rPr lang="el-GR" sz="2000" dirty="0"/>
              <a:t>Τα </a:t>
            </a:r>
            <a:r>
              <a:rPr lang="en-US" sz="2000" b="1" dirty="0"/>
              <a:t>FP lasers </a:t>
            </a:r>
            <a:r>
              <a:rPr lang="el-GR" sz="2000" dirty="0"/>
              <a:t>χρησιμοποιούνται σε εφαρμογές μεταδόσεων σε </a:t>
            </a:r>
            <a:r>
              <a:rPr lang="el-GR" sz="2000" b="1" dirty="0"/>
              <a:t>μικρές σχετικά αποστάσεις</a:t>
            </a:r>
            <a:r>
              <a:rPr lang="el-GR" sz="2000" dirty="0"/>
              <a:t>. Χαρακτηριστικό παράδειγμα είναι τα οπτικά δίκτυα πρόσβασης</a:t>
            </a:r>
          </a:p>
          <a:p>
            <a:pPr eaLnBrk="1" hangingPunct="1">
              <a:lnSpc>
                <a:spcPct val="80000"/>
              </a:lnSpc>
            </a:pPr>
            <a:r>
              <a:rPr lang="el-GR" sz="2000" dirty="0"/>
              <a:t>Οι ανακλάσεις σε ένα </a:t>
            </a:r>
            <a:r>
              <a:rPr lang="en-US" sz="2000" dirty="0"/>
              <a:t>DFB laser </a:t>
            </a:r>
            <a:r>
              <a:rPr lang="el-GR" sz="2000" dirty="0"/>
              <a:t>προκαλούν τη διακύμανση του μήκους κύματος και της ισχύος του. Εμποδίζονται συσκευάζοντας το </a:t>
            </a:r>
            <a:r>
              <a:rPr lang="en-US" sz="2000" b="1" dirty="0"/>
              <a:t>laser </a:t>
            </a:r>
            <a:r>
              <a:rPr lang="el-GR" sz="2000" b="1" dirty="0"/>
              <a:t>με ένα απομονωτή μπροστά του</a:t>
            </a:r>
          </a:p>
          <a:p>
            <a:pPr eaLnBrk="1" hangingPunct="1">
              <a:lnSpc>
                <a:spcPct val="80000"/>
              </a:lnSpc>
            </a:pPr>
            <a:r>
              <a:rPr lang="el-GR" sz="2000" dirty="0"/>
              <a:t>Το </a:t>
            </a:r>
            <a:r>
              <a:rPr lang="en-US" sz="2000" dirty="0"/>
              <a:t>laser </a:t>
            </a:r>
            <a:r>
              <a:rPr lang="el-GR" sz="2000" dirty="0"/>
              <a:t>είναι συνήθως </a:t>
            </a:r>
            <a:r>
              <a:rPr lang="el-GR" sz="2000" b="1" dirty="0"/>
              <a:t>συσκευασμένο με ένα θερμοηλεκτρικό </a:t>
            </a:r>
            <a:r>
              <a:rPr lang="el-GR" sz="2000" dirty="0"/>
              <a:t>(</a:t>
            </a:r>
            <a:r>
              <a:rPr lang="en-US" sz="2000" i="1" dirty="0"/>
              <a:t>Thermo-Electric – TE</a:t>
            </a:r>
            <a:r>
              <a:rPr lang="el-GR" sz="2000" dirty="0"/>
              <a:t>)</a:t>
            </a:r>
            <a:r>
              <a:rPr lang="en-US" sz="2000" dirty="0"/>
              <a:t> </a:t>
            </a:r>
            <a:r>
              <a:rPr lang="el-GR" sz="2000" dirty="0"/>
              <a:t>σύστημα ψύξης και ένα </a:t>
            </a:r>
            <a:r>
              <a:rPr lang="el-GR" sz="2000" b="1" dirty="0"/>
              <a:t>φωτοφωρατή </a:t>
            </a:r>
            <a:r>
              <a:rPr lang="el-GR" sz="2000" dirty="0"/>
              <a:t>επισυνημμένο</a:t>
            </a:r>
            <a:r>
              <a:rPr lang="el-GR" sz="2000" b="1" dirty="0"/>
              <a:t> </a:t>
            </a:r>
            <a:r>
              <a:rPr lang="el-GR" sz="2000" dirty="0"/>
              <a:t>στην οπίσθια έδρα του</a:t>
            </a:r>
          </a:p>
          <a:p>
            <a:pPr lvl="1" eaLnBrk="1" hangingPunct="1">
              <a:lnSpc>
                <a:spcPct val="80000"/>
              </a:lnSpc>
            </a:pPr>
            <a:r>
              <a:rPr lang="el-GR" sz="1800" dirty="0"/>
              <a:t>Το </a:t>
            </a:r>
            <a:r>
              <a:rPr lang="en-US" sz="1800" dirty="0"/>
              <a:t>TE </a:t>
            </a:r>
            <a:r>
              <a:rPr lang="el-GR" sz="1800" dirty="0"/>
              <a:t>σύστημα ψύξης είναι απαραίτητο για τη διατήρηση του </a:t>
            </a:r>
            <a:r>
              <a:rPr lang="en-US" sz="1800" dirty="0"/>
              <a:t>laser </a:t>
            </a:r>
            <a:r>
              <a:rPr lang="el-GR" sz="1800" dirty="0"/>
              <a:t>σε μία σταθερή θερμοκρασία λειτουργίας ώστε να αποφευχθούν πιθανές μετακινήσεις του μήκους κύματος</a:t>
            </a:r>
          </a:p>
          <a:p>
            <a:pPr lvl="1" eaLnBrk="1" hangingPunct="1">
              <a:lnSpc>
                <a:spcPct val="80000"/>
              </a:lnSpc>
            </a:pPr>
            <a:r>
              <a:rPr lang="el-GR" sz="1800" dirty="0"/>
              <a:t>Η ευαισθησία ως προς τη θερμοκρασία ενός ημιαγωγικού </a:t>
            </a:r>
            <a:r>
              <a:rPr lang="en-US" sz="1800" dirty="0"/>
              <a:t>DFB laser </a:t>
            </a:r>
            <a:r>
              <a:rPr lang="el-GR" sz="1800" dirty="0"/>
              <a:t>που λειτουργεί στην περιοχή των </a:t>
            </a:r>
            <a:r>
              <a:rPr lang="en-US" sz="1800" dirty="0"/>
              <a:t>1550nm</a:t>
            </a:r>
            <a:r>
              <a:rPr lang="el-GR" sz="1800" dirty="0"/>
              <a:t> είναι περίπου 0.1</a:t>
            </a:r>
            <a:r>
              <a:rPr lang="en-US" sz="1800" dirty="0"/>
              <a:t>nm/</a:t>
            </a:r>
            <a:r>
              <a:rPr lang="en-US" sz="1800" baseline="30000" dirty="0" err="1"/>
              <a:t>o</a:t>
            </a:r>
            <a:r>
              <a:rPr lang="en-US" sz="1800" dirty="0" err="1"/>
              <a:t>C</a:t>
            </a:r>
            <a:endParaRPr lang="el-GR" sz="1800" dirty="0"/>
          </a:p>
          <a:p>
            <a:pPr lvl="1" eaLnBrk="1" hangingPunct="1">
              <a:lnSpc>
                <a:spcPct val="80000"/>
              </a:lnSpc>
            </a:pPr>
            <a:r>
              <a:rPr lang="el-GR" sz="1800" dirty="0"/>
              <a:t>Ο φωτοφωρατής ελέγχει την οπτική ισχύ που «διαρρέει» από την πίσω έδρα, που είναι ανάλογη με την οπτική ισχύ που εξέρχεται από το </a:t>
            </a:r>
            <a:r>
              <a:rPr lang="en-US" sz="1800" dirty="0"/>
              <a:t>laser</a:t>
            </a:r>
          </a:p>
        </p:txBody>
      </p:sp>
    </p:spTree>
    <p:extLst>
      <p:ext uri="{BB962C8B-B14F-4D97-AF65-F5344CB8AC3E}">
        <p14:creationId xmlns:p14="http://schemas.microsoft.com/office/powerpoint/2010/main" val="90688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43365" name="Rectangle 3"/>
          <p:cNvSpPr>
            <a:spLocks noGrp="1" noChangeArrowheads="1"/>
          </p:cNvSpPr>
          <p:nvPr>
            <p:ph idx="1"/>
          </p:nvPr>
        </p:nvSpPr>
        <p:spPr>
          <a:xfrm>
            <a:off x="179388" y="909638"/>
            <a:ext cx="8785225" cy="5040312"/>
          </a:xfrm>
        </p:spPr>
        <p:txBody>
          <a:bodyPr/>
          <a:lstStyle/>
          <a:p>
            <a:pPr eaLnBrk="1" hangingPunct="1">
              <a:lnSpc>
                <a:spcPct val="80000"/>
              </a:lnSpc>
            </a:pPr>
            <a:r>
              <a:rPr lang="el-GR" sz="2000" dirty="0"/>
              <a:t>Η </a:t>
            </a:r>
            <a:r>
              <a:rPr lang="el-GR" sz="2000" b="1" dirty="0"/>
              <a:t>συσκευασία</a:t>
            </a:r>
            <a:r>
              <a:rPr lang="el-GR" sz="2000" dirty="0"/>
              <a:t> του </a:t>
            </a:r>
            <a:r>
              <a:rPr lang="en-US" sz="2000" dirty="0"/>
              <a:t>laser </a:t>
            </a:r>
            <a:r>
              <a:rPr lang="el-GR" sz="2000" dirty="0"/>
              <a:t>αποτελεί ένα </a:t>
            </a:r>
            <a:r>
              <a:rPr lang="el-GR" sz="2000" b="1" dirty="0"/>
              <a:t>σημαντικό κλάσμα του ολικού κόστους </a:t>
            </a:r>
            <a:r>
              <a:rPr lang="el-GR" sz="2000" dirty="0"/>
              <a:t>της διάταξης</a:t>
            </a:r>
          </a:p>
          <a:p>
            <a:pPr eaLnBrk="1" hangingPunct="1">
              <a:lnSpc>
                <a:spcPct val="80000"/>
              </a:lnSpc>
            </a:pPr>
            <a:r>
              <a:rPr lang="el-GR" sz="2000" dirty="0"/>
              <a:t>Για </a:t>
            </a:r>
            <a:r>
              <a:rPr lang="en-US" sz="2000" dirty="0"/>
              <a:t>WDM </a:t>
            </a:r>
            <a:r>
              <a:rPr lang="el-GR" sz="2000" dirty="0"/>
              <a:t>συστήματα είναι πολύ χρήσιμη η ομαδοποίηση πολλών </a:t>
            </a:r>
            <a:r>
              <a:rPr lang="en-US" sz="2000" dirty="0"/>
              <a:t>DFB lasers </a:t>
            </a:r>
            <a:r>
              <a:rPr lang="el-GR" sz="2000" dirty="0"/>
              <a:t>σε διαφορετικά μήκη κύματος σε μία μόνο συσκευασία</a:t>
            </a:r>
          </a:p>
          <a:p>
            <a:pPr lvl="1" eaLnBrk="1" hangingPunct="1">
              <a:lnSpc>
                <a:spcPct val="80000"/>
              </a:lnSpc>
            </a:pPr>
            <a:r>
              <a:rPr lang="el-GR" sz="1800" dirty="0"/>
              <a:t>Μία τέτοια διάταξη με ομαδοποιημένα </a:t>
            </a:r>
            <a:r>
              <a:rPr lang="en-US" sz="1800" dirty="0"/>
              <a:t>DFBs</a:t>
            </a:r>
            <a:r>
              <a:rPr lang="el-GR" sz="1800" dirty="0"/>
              <a:t> μπορεί να λειτουργήσει σαν πηγή πολλαπλών μηκών κύματος ή εναλλακτικά σα συντονιζόμενο </a:t>
            </a:r>
            <a:r>
              <a:rPr lang="en-US" sz="1800" dirty="0"/>
              <a:t>laser (</a:t>
            </a:r>
            <a:r>
              <a:rPr lang="el-GR" sz="1800" dirty="0"/>
              <a:t>μόνο ένα από τα </a:t>
            </a:r>
            <a:r>
              <a:rPr lang="en-US" sz="1800" dirty="0"/>
              <a:t>laser </a:t>
            </a:r>
            <a:r>
              <a:rPr lang="el-GR" sz="1800" dirty="0"/>
              <a:t>της διάταξης ανάβει, με βάση το επιθυμητό μήκος κύματος</a:t>
            </a:r>
            <a:r>
              <a:rPr lang="en-US" sz="1800" dirty="0"/>
              <a:t>)</a:t>
            </a:r>
          </a:p>
          <a:p>
            <a:pPr lvl="1" eaLnBrk="1" hangingPunct="1">
              <a:lnSpc>
                <a:spcPct val="80000"/>
              </a:lnSpc>
            </a:pPr>
            <a:r>
              <a:rPr lang="el-GR" sz="1800" dirty="0"/>
              <a:t>Τέτοια </a:t>
            </a:r>
            <a:r>
              <a:rPr lang="en-US" sz="1800" dirty="0"/>
              <a:t>lasers </a:t>
            </a:r>
            <a:r>
              <a:rPr lang="el-GR" sz="1800" dirty="0"/>
              <a:t>μπορούν να αναπτυχθούν όλα στο ίδιο υπόστρωμα</a:t>
            </a:r>
            <a:endParaRPr lang="en-US" sz="1800" dirty="0"/>
          </a:p>
          <a:p>
            <a:pPr lvl="1" eaLnBrk="1" hangingPunct="1">
              <a:lnSpc>
                <a:spcPct val="80000"/>
              </a:lnSpc>
            </a:pPr>
            <a:r>
              <a:rPr lang="el-GR" sz="1800" dirty="0"/>
              <a:t>Το μειονέκτημα είναι ότι αν κάποιο από τα </a:t>
            </a:r>
            <a:r>
              <a:rPr lang="en-US" sz="1800" dirty="0"/>
              <a:t>lasers </a:t>
            </a:r>
            <a:r>
              <a:rPr lang="el-GR" sz="1800" dirty="0"/>
              <a:t>δεν ανταποκρίνεται στις προδιαγραφές λόγω κατασκευαστικής αστοχίας, πρέπει να απορριφθεί ολόκληρη η διάταξη</a:t>
            </a:r>
          </a:p>
          <a:p>
            <a:pPr eaLnBrk="1" hangingPunct="1">
              <a:lnSpc>
                <a:spcPct val="80000"/>
              </a:lnSpc>
            </a:pPr>
            <a:r>
              <a:rPr lang="el-GR" sz="2000" b="1" dirty="0"/>
              <a:t>Η κβαντική άντληση στα διοδικά (ημιαγωγικά) </a:t>
            </a:r>
            <a:r>
              <a:rPr lang="en-US" sz="2000" b="1" dirty="0"/>
              <a:t>laser </a:t>
            </a:r>
            <a:r>
              <a:rPr lang="el-GR" sz="2000" b="1" dirty="0"/>
              <a:t>γίνεται με την έγχυση ρεύματος ορθής φοράς, ώστε να επιτευχθεί και να διατηρηθεί η αντιστροφή πληθυσμού</a:t>
            </a:r>
          </a:p>
          <a:p>
            <a:pPr lvl="1" eaLnBrk="1" hangingPunct="1">
              <a:lnSpc>
                <a:spcPct val="80000"/>
              </a:lnSpc>
            </a:pPr>
            <a:r>
              <a:rPr lang="el-GR" sz="1800" dirty="0"/>
              <a:t>Όσο το ρεύμα ορθής φοράς παραμένει σε χαμηλά επίπεδα, η δίοδος λειτουργεί σα μία τυπική </a:t>
            </a:r>
            <a:r>
              <a:rPr lang="en-US" sz="1800" dirty="0"/>
              <a:t>LED</a:t>
            </a:r>
            <a:endParaRPr lang="el-GR" sz="1800" dirty="0"/>
          </a:p>
          <a:p>
            <a:pPr lvl="2" eaLnBrk="1" hangingPunct="1">
              <a:lnSpc>
                <a:spcPct val="80000"/>
              </a:lnSpc>
            </a:pPr>
            <a:r>
              <a:rPr lang="el-GR" sz="1600" dirty="0"/>
              <a:t>Σ’ αυτό το καθεστώς απελευθερώνονται στο περιβάλλον στην πλειοψηφία τους ασύμφωνα φωτόνια</a:t>
            </a:r>
            <a:endParaRPr lang="en-US" sz="1600" dirty="0"/>
          </a:p>
        </p:txBody>
      </p:sp>
    </p:spTree>
    <p:extLst>
      <p:ext uri="{BB962C8B-B14F-4D97-AF65-F5344CB8AC3E}">
        <p14:creationId xmlns:p14="http://schemas.microsoft.com/office/powerpoint/2010/main" val="297015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44389" name="Rectangle 3"/>
          <p:cNvSpPr>
            <a:spLocks noGrp="1" noChangeArrowheads="1"/>
          </p:cNvSpPr>
          <p:nvPr>
            <p:ph idx="1"/>
          </p:nvPr>
        </p:nvSpPr>
        <p:spPr>
          <a:xfrm>
            <a:off x="179388" y="909638"/>
            <a:ext cx="8785225" cy="2303462"/>
          </a:xfrm>
        </p:spPr>
        <p:txBody>
          <a:bodyPr/>
          <a:lstStyle/>
          <a:p>
            <a:pPr eaLnBrk="1" hangingPunct="1">
              <a:lnSpc>
                <a:spcPct val="80000"/>
              </a:lnSpc>
            </a:pPr>
            <a:r>
              <a:rPr lang="el-GR" sz="2000" b="1" dirty="0"/>
              <a:t>Η κβαντική άντληση στα διοδικά (ημιαγωγικά) </a:t>
            </a:r>
            <a:r>
              <a:rPr lang="en-US" sz="2000" b="1" dirty="0"/>
              <a:t>laser </a:t>
            </a:r>
            <a:r>
              <a:rPr lang="el-GR" sz="2000" b="1" dirty="0"/>
              <a:t>γίνεται με την έγχυση ρεύματος ορθής φοράς, ώστε να επιτευχθεί και να διατηρηθεί η αντιστροφή πληθυσμού</a:t>
            </a:r>
            <a:endParaRPr lang="el-GR" sz="2000" dirty="0"/>
          </a:p>
          <a:p>
            <a:pPr lvl="1" eaLnBrk="1" hangingPunct="1">
              <a:lnSpc>
                <a:spcPct val="80000"/>
              </a:lnSpc>
            </a:pPr>
            <a:r>
              <a:rPr lang="el-GR" sz="1800" dirty="0"/>
              <a:t>Όταν αυξηθεί το ρεύμα περαιτέρω και ξεπεραστεί ένα </a:t>
            </a:r>
            <a:r>
              <a:rPr lang="el-GR" sz="1800" b="1" dirty="0"/>
              <a:t>κατώφλι ρεύματος </a:t>
            </a:r>
            <a:r>
              <a:rPr lang="en-US" sz="1800" b="1" i="1" dirty="0" err="1"/>
              <a:t>I</a:t>
            </a:r>
            <a:r>
              <a:rPr lang="en-US" sz="1800" b="1" i="1" baseline="-25000" dirty="0" err="1"/>
              <a:t>th</a:t>
            </a:r>
            <a:r>
              <a:rPr lang="en-US" sz="1800" dirty="0"/>
              <a:t>, </a:t>
            </a:r>
            <a:r>
              <a:rPr lang="el-GR" sz="1800" dirty="0"/>
              <a:t>ο αποικισμός της ζώνης αγωγιμότητας με ηλεκτρόνια γίνεται τόσο πυκνός ώστε να δημιουργείται </a:t>
            </a:r>
            <a:r>
              <a:rPr lang="el-GR" sz="1800" b="1" dirty="0"/>
              <a:t>αντιστροφή πληθυσμού </a:t>
            </a:r>
            <a:r>
              <a:rPr lang="el-GR" sz="1800" dirty="0"/>
              <a:t>στη ζώνη αυτή σε σχέση με τις στάθμες της ζώνης σθένους</a:t>
            </a:r>
            <a:endParaRPr lang="en-US" sz="1800" dirty="0"/>
          </a:p>
          <a:p>
            <a:pPr lvl="2" eaLnBrk="1" hangingPunct="1">
              <a:lnSpc>
                <a:spcPct val="80000"/>
              </a:lnSpc>
            </a:pPr>
            <a:r>
              <a:rPr lang="el-GR" sz="1600" dirty="0"/>
              <a:t>Αν συνυπάρχει και η κατάλληλη οπτική κοιλότητα, π.χ. με την ύπαρξη των αυλακώσεων στα </a:t>
            </a:r>
            <a:r>
              <a:rPr lang="en-US" sz="1600" dirty="0"/>
              <a:t>DFB laser</a:t>
            </a:r>
            <a:r>
              <a:rPr lang="el-GR" sz="1600" dirty="0"/>
              <a:t>, το αποτέλεσμα θα είναι η έναυση της δέσμης </a:t>
            </a:r>
            <a:r>
              <a:rPr lang="en-US" sz="1600" dirty="0"/>
              <a:t>laser</a:t>
            </a:r>
          </a:p>
        </p:txBody>
      </p:sp>
      <p:sp>
        <p:nvSpPr>
          <p:cNvPr id="144390" name="Line 9"/>
          <p:cNvSpPr>
            <a:spLocks noChangeShapeType="1"/>
          </p:cNvSpPr>
          <p:nvPr/>
        </p:nvSpPr>
        <p:spPr bwMode="auto">
          <a:xfrm>
            <a:off x="3205163" y="551815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391" name="Line 10"/>
          <p:cNvSpPr>
            <a:spLocks noChangeShapeType="1"/>
          </p:cNvSpPr>
          <p:nvPr/>
        </p:nvSpPr>
        <p:spPr bwMode="auto">
          <a:xfrm flipV="1">
            <a:off x="3421063" y="3141663"/>
            <a:ext cx="0" cy="2592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392" name="Rectangle 15"/>
          <p:cNvSpPr>
            <a:spLocks noChangeArrowheads="1"/>
          </p:cNvSpPr>
          <p:nvPr/>
        </p:nvSpPr>
        <p:spPr bwMode="auto">
          <a:xfrm>
            <a:off x="5581650" y="5518150"/>
            <a:ext cx="395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Ι</a:t>
            </a:r>
          </a:p>
        </p:txBody>
      </p:sp>
      <p:sp>
        <p:nvSpPr>
          <p:cNvPr id="144393" name="Rectangle 16"/>
          <p:cNvSpPr>
            <a:spLocks noChangeArrowheads="1"/>
          </p:cNvSpPr>
          <p:nvPr/>
        </p:nvSpPr>
        <p:spPr bwMode="auto">
          <a:xfrm>
            <a:off x="2987675" y="2997200"/>
            <a:ext cx="395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endParaRPr lang="el-GR" sz="2000" b="0"/>
          </a:p>
        </p:txBody>
      </p:sp>
      <p:sp>
        <p:nvSpPr>
          <p:cNvPr id="144394" name="Rectangle 17"/>
          <p:cNvSpPr>
            <a:spLocks noChangeArrowheads="1"/>
          </p:cNvSpPr>
          <p:nvPr/>
        </p:nvSpPr>
        <p:spPr bwMode="auto">
          <a:xfrm>
            <a:off x="4033838" y="5518150"/>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I</a:t>
            </a:r>
            <a:r>
              <a:rPr lang="en-US" sz="2000" b="0" baseline="-25000"/>
              <a:t>th</a:t>
            </a:r>
            <a:endParaRPr lang="el-GR" sz="2000" b="0"/>
          </a:p>
        </p:txBody>
      </p:sp>
      <p:sp>
        <p:nvSpPr>
          <p:cNvPr id="144395" name="Line 18"/>
          <p:cNvSpPr>
            <a:spLocks noChangeShapeType="1"/>
          </p:cNvSpPr>
          <p:nvPr/>
        </p:nvSpPr>
        <p:spPr bwMode="auto">
          <a:xfrm>
            <a:off x="4213225" y="5302250"/>
            <a:ext cx="0" cy="215900"/>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396" name="Line 23"/>
          <p:cNvSpPr>
            <a:spLocks noChangeShapeType="1"/>
          </p:cNvSpPr>
          <p:nvPr/>
        </p:nvSpPr>
        <p:spPr bwMode="auto">
          <a:xfrm flipV="1">
            <a:off x="3421063" y="5302250"/>
            <a:ext cx="7921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397" name="Line 24"/>
          <p:cNvSpPr>
            <a:spLocks noChangeShapeType="1"/>
          </p:cNvSpPr>
          <p:nvPr/>
        </p:nvSpPr>
        <p:spPr bwMode="auto">
          <a:xfrm flipV="1">
            <a:off x="4213225" y="3717925"/>
            <a:ext cx="64770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398" name="Arc 29"/>
          <p:cNvSpPr>
            <a:spLocks/>
          </p:cNvSpPr>
          <p:nvPr/>
        </p:nvSpPr>
        <p:spPr bwMode="auto">
          <a:xfrm rot="-4239521">
            <a:off x="4672800" y="3402807"/>
            <a:ext cx="776287" cy="234950"/>
          </a:xfrm>
          <a:custGeom>
            <a:avLst/>
            <a:gdLst>
              <a:gd name="T0" fmla="*/ 5339025 w 19819"/>
              <a:gd name="T1" fmla="*/ 0 h 21318"/>
              <a:gd name="T2" fmla="*/ 30406252 w 19819"/>
              <a:gd name="T3" fmla="*/ 1546154 h 21318"/>
              <a:gd name="T4" fmla="*/ 0 w 19819"/>
              <a:gd name="T5" fmla="*/ 2589432 h 21318"/>
              <a:gd name="T6" fmla="*/ 0 60000 65536"/>
              <a:gd name="T7" fmla="*/ 0 60000 65536"/>
              <a:gd name="T8" fmla="*/ 0 60000 65536"/>
            </a:gdLst>
            <a:ahLst/>
            <a:cxnLst>
              <a:cxn ang="T6">
                <a:pos x="T0" y="T1"/>
              </a:cxn>
              <a:cxn ang="T7">
                <a:pos x="T2" y="T3"/>
              </a:cxn>
              <a:cxn ang="T8">
                <a:pos x="T4" y="T5"/>
              </a:cxn>
            </a:cxnLst>
            <a:rect l="0" t="0" r="r" b="b"/>
            <a:pathLst>
              <a:path w="19819" h="21318" fill="none" extrusionOk="0">
                <a:moveTo>
                  <a:pt x="3479" y="0"/>
                </a:moveTo>
                <a:cubicBezTo>
                  <a:pt x="10738" y="1184"/>
                  <a:pt x="16894" y="5981"/>
                  <a:pt x="19818" y="12729"/>
                </a:cubicBezTo>
              </a:path>
              <a:path w="19819" h="21318" stroke="0" extrusionOk="0">
                <a:moveTo>
                  <a:pt x="3479" y="0"/>
                </a:moveTo>
                <a:cubicBezTo>
                  <a:pt x="10738" y="1184"/>
                  <a:pt x="16894" y="5981"/>
                  <a:pt x="19818" y="12729"/>
                </a:cubicBezTo>
                <a:lnTo>
                  <a:pt x="0" y="21318"/>
                </a:lnTo>
                <a:lnTo>
                  <a:pt x="3479"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4399" name="Rectangle 30"/>
          <p:cNvSpPr>
            <a:spLocks noChangeArrowheads="1"/>
          </p:cNvSpPr>
          <p:nvPr/>
        </p:nvSpPr>
        <p:spPr bwMode="auto">
          <a:xfrm>
            <a:off x="3419475" y="4149725"/>
            <a:ext cx="86518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Δράση </a:t>
            </a:r>
            <a:r>
              <a:rPr lang="en-US" sz="2000" b="0" i="0"/>
              <a:t>LED</a:t>
            </a:r>
            <a:endParaRPr lang="el-GR" sz="2000" b="0" i="0"/>
          </a:p>
        </p:txBody>
      </p:sp>
      <p:sp>
        <p:nvSpPr>
          <p:cNvPr id="144400" name="Line 31"/>
          <p:cNvSpPr>
            <a:spLocks noChangeShapeType="1"/>
          </p:cNvSpPr>
          <p:nvPr/>
        </p:nvSpPr>
        <p:spPr bwMode="auto">
          <a:xfrm>
            <a:off x="3852863" y="4868863"/>
            <a:ext cx="0" cy="431800"/>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401" name="Rectangle 32"/>
          <p:cNvSpPr>
            <a:spLocks noChangeArrowheads="1"/>
          </p:cNvSpPr>
          <p:nvPr/>
        </p:nvSpPr>
        <p:spPr bwMode="auto">
          <a:xfrm>
            <a:off x="5075238" y="4078288"/>
            <a:ext cx="8651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Δράση </a:t>
            </a:r>
            <a:r>
              <a:rPr lang="en-US" sz="2000" b="0" i="0"/>
              <a:t>Laser</a:t>
            </a:r>
            <a:endParaRPr lang="el-GR" sz="2000" b="0" i="0"/>
          </a:p>
        </p:txBody>
      </p:sp>
      <p:sp>
        <p:nvSpPr>
          <p:cNvPr id="144402" name="Line 33"/>
          <p:cNvSpPr>
            <a:spLocks noChangeShapeType="1"/>
          </p:cNvSpPr>
          <p:nvPr/>
        </p:nvSpPr>
        <p:spPr bwMode="auto">
          <a:xfrm rot="5400000">
            <a:off x="4860925" y="4221163"/>
            <a:ext cx="0" cy="431800"/>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403" name="Rectangle 34"/>
          <p:cNvSpPr>
            <a:spLocks noChangeArrowheads="1"/>
          </p:cNvSpPr>
          <p:nvPr/>
        </p:nvSpPr>
        <p:spPr bwMode="auto">
          <a:xfrm>
            <a:off x="5073650" y="4943475"/>
            <a:ext cx="10826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Κατώφλι</a:t>
            </a:r>
          </a:p>
        </p:txBody>
      </p:sp>
      <p:sp>
        <p:nvSpPr>
          <p:cNvPr id="144404" name="Line 36"/>
          <p:cNvSpPr>
            <a:spLocks noChangeShapeType="1"/>
          </p:cNvSpPr>
          <p:nvPr/>
        </p:nvSpPr>
        <p:spPr bwMode="auto">
          <a:xfrm rot="5400000">
            <a:off x="4608513" y="4833938"/>
            <a:ext cx="144462" cy="792162"/>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405" name="Rectangle 38"/>
          <p:cNvSpPr>
            <a:spLocks noChangeArrowheads="1"/>
          </p:cNvSpPr>
          <p:nvPr/>
        </p:nvSpPr>
        <p:spPr bwMode="auto">
          <a:xfrm>
            <a:off x="5508625" y="3070225"/>
            <a:ext cx="259238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Από κάποιο ρεύμα και μετά έρχεται κορεσμός</a:t>
            </a:r>
          </a:p>
        </p:txBody>
      </p:sp>
      <p:sp>
        <p:nvSpPr>
          <p:cNvPr id="144406" name="Line 39"/>
          <p:cNvSpPr>
            <a:spLocks noChangeShapeType="1"/>
          </p:cNvSpPr>
          <p:nvPr/>
        </p:nvSpPr>
        <p:spPr bwMode="auto">
          <a:xfrm rot="5400000">
            <a:off x="5294313" y="3213100"/>
            <a:ext cx="0" cy="431800"/>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407" name="Rectangle 40"/>
          <p:cNvSpPr>
            <a:spLocks noChangeArrowheads="1"/>
          </p:cNvSpPr>
          <p:nvPr/>
        </p:nvSpPr>
        <p:spPr bwMode="auto">
          <a:xfrm>
            <a:off x="179388" y="3213100"/>
            <a:ext cx="2808287"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dirty="0">
                <a:solidFill>
                  <a:srgbClr val="0000FF"/>
                </a:solidFill>
              </a:rPr>
              <a:t>Όταν έχουμε δράση </a:t>
            </a:r>
            <a:r>
              <a:rPr lang="en-US" sz="2000" i="0" dirty="0">
                <a:solidFill>
                  <a:srgbClr val="0000FF"/>
                </a:solidFill>
              </a:rPr>
              <a:t>laser, </a:t>
            </a:r>
            <a:r>
              <a:rPr lang="el-GR" sz="2000" i="0" dirty="0">
                <a:solidFill>
                  <a:srgbClr val="0000FF"/>
                </a:solidFill>
              </a:rPr>
              <a:t>η</a:t>
            </a:r>
            <a:r>
              <a:rPr lang="en-US" sz="2000" i="0" dirty="0">
                <a:solidFill>
                  <a:srgbClr val="0000FF"/>
                </a:solidFill>
              </a:rPr>
              <a:t> </a:t>
            </a:r>
            <a:r>
              <a:rPr lang="el-GR" sz="2000" i="0" dirty="0">
                <a:solidFill>
                  <a:srgbClr val="0000FF"/>
                </a:solidFill>
              </a:rPr>
              <a:t>εκπεμπόμενη φωτεινή ισχύς αυξάνεται απότομα και αυτό φαίνεται από την αλλαγή της κλίσης της καμπύλης </a:t>
            </a:r>
            <a:r>
              <a:rPr lang="en-US" sz="2000" i="0" dirty="0">
                <a:solidFill>
                  <a:srgbClr val="0000FF"/>
                </a:solidFill>
              </a:rPr>
              <a:t>P–I</a:t>
            </a:r>
            <a:endParaRPr lang="el-GR" sz="2000" i="0" dirty="0">
              <a:solidFill>
                <a:srgbClr val="0000FF"/>
              </a:solidFill>
            </a:endParaRPr>
          </a:p>
        </p:txBody>
      </p:sp>
      <p:sp>
        <p:nvSpPr>
          <p:cNvPr id="144408" name="Line 41"/>
          <p:cNvSpPr>
            <a:spLocks noChangeShapeType="1"/>
          </p:cNvSpPr>
          <p:nvPr/>
        </p:nvSpPr>
        <p:spPr bwMode="auto">
          <a:xfrm>
            <a:off x="3059113" y="4076700"/>
            <a:ext cx="1514475" cy="0"/>
          </a:xfrm>
          <a:prstGeom prst="line">
            <a:avLst/>
          </a:prstGeom>
          <a:noFill/>
          <a:ln w="254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4409" name="Line 42"/>
          <p:cNvSpPr>
            <a:spLocks noChangeShapeType="1"/>
          </p:cNvSpPr>
          <p:nvPr/>
        </p:nvSpPr>
        <p:spPr bwMode="auto">
          <a:xfrm>
            <a:off x="3059113" y="4076700"/>
            <a:ext cx="577850" cy="1223963"/>
          </a:xfrm>
          <a:prstGeom prst="line">
            <a:avLst/>
          </a:prstGeom>
          <a:noFill/>
          <a:ln w="254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253589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45413" name="Rectangle 3"/>
          <p:cNvSpPr>
            <a:spLocks noGrp="1" noChangeArrowheads="1"/>
          </p:cNvSpPr>
          <p:nvPr>
            <p:ph idx="1"/>
          </p:nvPr>
        </p:nvSpPr>
        <p:spPr>
          <a:xfrm>
            <a:off x="107950" y="981075"/>
            <a:ext cx="2336800" cy="2592388"/>
          </a:xfrm>
        </p:spPr>
        <p:txBody>
          <a:bodyPr/>
          <a:lstStyle/>
          <a:p>
            <a:pPr eaLnBrk="1" hangingPunct="1">
              <a:lnSpc>
                <a:spcPct val="80000"/>
              </a:lnSpc>
            </a:pPr>
            <a:r>
              <a:rPr lang="el-GR" sz="2000" b="1" dirty="0"/>
              <a:t>Η κβαντική άντληση σε </a:t>
            </a:r>
            <a:r>
              <a:rPr lang="el-GR" sz="2000" b="1" dirty="0" err="1"/>
              <a:t>διοδικά</a:t>
            </a:r>
            <a:r>
              <a:rPr lang="el-GR" sz="2000" b="1" dirty="0"/>
              <a:t> (</a:t>
            </a:r>
            <a:r>
              <a:rPr lang="el-GR" sz="2000" b="1" dirty="0" err="1"/>
              <a:t>ημιαγωγικά</a:t>
            </a:r>
            <a:r>
              <a:rPr lang="el-GR" sz="2000" b="1" dirty="0"/>
              <a:t>) </a:t>
            </a:r>
            <a:r>
              <a:rPr lang="en-US" sz="2000" b="1" dirty="0"/>
              <a:t>laser</a:t>
            </a:r>
            <a:r>
              <a:rPr lang="el-GR" sz="2000" b="1" dirty="0"/>
              <a:t> και η σύνδεση με τα φασματικά χαρακτηριστικά της εξόδου του </a:t>
            </a:r>
            <a:r>
              <a:rPr lang="en-US" sz="2000" b="1" dirty="0"/>
              <a:t>laser</a:t>
            </a:r>
          </a:p>
        </p:txBody>
      </p:sp>
      <p:sp>
        <p:nvSpPr>
          <p:cNvPr id="145414" name="Line 21"/>
          <p:cNvSpPr>
            <a:spLocks noChangeShapeType="1"/>
          </p:cNvSpPr>
          <p:nvPr/>
        </p:nvSpPr>
        <p:spPr bwMode="auto">
          <a:xfrm>
            <a:off x="2266950" y="36449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15" name="Line 22"/>
          <p:cNvSpPr>
            <a:spLocks noChangeShapeType="1"/>
          </p:cNvSpPr>
          <p:nvPr/>
        </p:nvSpPr>
        <p:spPr bwMode="auto">
          <a:xfrm flipV="1">
            <a:off x="2482850" y="1268413"/>
            <a:ext cx="0" cy="2592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16" name="Rectangle 23"/>
          <p:cNvSpPr>
            <a:spLocks noChangeArrowheads="1"/>
          </p:cNvSpPr>
          <p:nvPr/>
        </p:nvSpPr>
        <p:spPr bwMode="auto">
          <a:xfrm>
            <a:off x="4643438" y="3644900"/>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Ι</a:t>
            </a:r>
          </a:p>
        </p:txBody>
      </p:sp>
      <p:sp>
        <p:nvSpPr>
          <p:cNvPr id="145417" name="Rectangle 24"/>
          <p:cNvSpPr>
            <a:spLocks noChangeArrowheads="1"/>
          </p:cNvSpPr>
          <p:nvPr/>
        </p:nvSpPr>
        <p:spPr bwMode="auto">
          <a:xfrm>
            <a:off x="2049463" y="1123950"/>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endParaRPr lang="el-GR" sz="2000" b="0"/>
          </a:p>
        </p:txBody>
      </p:sp>
      <p:sp>
        <p:nvSpPr>
          <p:cNvPr id="145418" name="Rectangle 25"/>
          <p:cNvSpPr>
            <a:spLocks noChangeArrowheads="1"/>
          </p:cNvSpPr>
          <p:nvPr/>
        </p:nvSpPr>
        <p:spPr bwMode="auto">
          <a:xfrm>
            <a:off x="3095625" y="3644900"/>
            <a:ext cx="395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I</a:t>
            </a:r>
            <a:r>
              <a:rPr lang="en-US" sz="2000" b="0" baseline="-25000"/>
              <a:t>th</a:t>
            </a:r>
            <a:endParaRPr lang="el-GR" sz="2000" b="0"/>
          </a:p>
        </p:txBody>
      </p:sp>
      <p:sp>
        <p:nvSpPr>
          <p:cNvPr id="145419" name="Line 26"/>
          <p:cNvSpPr>
            <a:spLocks noChangeShapeType="1"/>
          </p:cNvSpPr>
          <p:nvPr/>
        </p:nvSpPr>
        <p:spPr bwMode="auto">
          <a:xfrm>
            <a:off x="3275013" y="3429000"/>
            <a:ext cx="0" cy="215900"/>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20" name="Line 27"/>
          <p:cNvSpPr>
            <a:spLocks noChangeShapeType="1"/>
          </p:cNvSpPr>
          <p:nvPr/>
        </p:nvSpPr>
        <p:spPr bwMode="auto">
          <a:xfrm flipV="1">
            <a:off x="2482850" y="3429000"/>
            <a:ext cx="7921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21" name="Line 28"/>
          <p:cNvSpPr>
            <a:spLocks noChangeShapeType="1"/>
          </p:cNvSpPr>
          <p:nvPr/>
        </p:nvSpPr>
        <p:spPr bwMode="auto">
          <a:xfrm flipV="1">
            <a:off x="3275013" y="1844675"/>
            <a:ext cx="64770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22" name="Arc 29"/>
          <p:cNvSpPr>
            <a:spLocks/>
          </p:cNvSpPr>
          <p:nvPr/>
        </p:nvSpPr>
        <p:spPr bwMode="auto">
          <a:xfrm rot="-4239521">
            <a:off x="3744000" y="1529557"/>
            <a:ext cx="776287" cy="234950"/>
          </a:xfrm>
          <a:custGeom>
            <a:avLst/>
            <a:gdLst>
              <a:gd name="T0" fmla="*/ 5339025 w 19819"/>
              <a:gd name="T1" fmla="*/ 0 h 21318"/>
              <a:gd name="T2" fmla="*/ 30406252 w 19819"/>
              <a:gd name="T3" fmla="*/ 1546154 h 21318"/>
              <a:gd name="T4" fmla="*/ 0 w 19819"/>
              <a:gd name="T5" fmla="*/ 2589432 h 21318"/>
              <a:gd name="T6" fmla="*/ 0 60000 65536"/>
              <a:gd name="T7" fmla="*/ 0 60000 65536"/>
              <a:gd name="T8" fmla="*/ 0 60000 65536"/>
            </a:gdLst>
            <a:ahLst/>
            <a:cxnLst>
              <a:cxn ang="T6">
                <a:pos x="T0" y="T1"/>
              </a:cxn>
              <a:cxn ang="T7">
                <a:pos x="T2" y="T3"/>
              </a:cxn>
              <a:cxn ang="T8">
                <a:pos x="T4" y="T5"/>
              </a:cxn>
            </a:cxnLst>
            <a:rect l="0" t="0" r="r" b="b"/>
            <a:pathLst>
              <a:path w="19819" h="21318" fill="none" extrusionOk="0">
                <a:moveTo>
                  <a:pt x="3479" y="0"/>
                </a:moveTo>
                <a:cubicBezTo>
                  <a:pt x="10738" y="1184"/>
                  <a:pt x="16894" y="5981"/>
                  <a:pt x="19818" y="12729"/>
                </a:cubicBezTo>
              </a:path>
              <a:path w="19819" h="21318" stroke="0" extrusionOk="0">
                <a:moveTo>
                  <a:pt x="3479" y="0"/>
                </a:moveTo>
                <a:cubicBezTo>
                  <a:pt x="10738" y="1184"/>
                  <a:pt x="16894" y="5981"/>
                  <a:pt x="19818" y="12729"/>
                </a:cubicBezTo>
                <a:lnTo>
                  <a:pt x="0" y="21318"/>
                </a:lnTo>
                <a:lnTo>
                  <a:pt x="3479"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9742" name="Rectangle 30"/>
          <p:cNvSpPr>
            <a:spLocks noChangeArrowheads="1"/>
          </p:cNvSpPr>
          <p:nvPr/>
        </p:nvSpPr>
        <p:spPr bwMode="auto">
          <a:xfrm>
            <a:off x="2481263" y="2276475"/>
            <a:ext cx="86518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Δράση </a:t>
            </a:r>
            <a:r>
              <a:rPr lang="en-US" sz="2000" b="0" i="0"/>
              <a:t>LED</a:t>
            </a:r>
            <a:endParaRPr lang="el-GR" sz="2000" b="0" i="0"/>
          </a:p>
        </p:txBody>
      </p:sp>
      <p:sp>
        <p:nvSpPr>
          <p:cNvPr id="499743" name="Line 31"/>
          <p:cNvSpPr>
            <a:spLocks noChangeShapeType="1"/>
          </p:cNvSpPr>
          <p:nvPr/>
        </p:nvSpPr>
        <p:spPr bwMode="auto">
          <a:xfrm>
            <a:off x="2914650" y="2995613"/>
            <a:ext cx="0" cy="431800"/>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44" name="Rectangle 32"/>
          <p:cNvSpPr>
            <a:spLocks noChangeArrowheads="1"/>
          </p:cNvSpPr>
          <p:nvPr/>
        </p:nvSpPr>
        <p:spPr bwMode="auto">
          <a:xfrm>
            <a:off x="4137025" y="2205038"/>
            <a:ext cx="86518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Δράση </a:t>
            </a:r>
            <a:r>
              <a:rPr lang="en-US" sz="2000" b="0" i="0"/>
              <a:t>Laser</a:t>
            </a:r>
            <a:endParaRPr lang="el-GR" sz="2000" b="0" i="0"/>
          </a:p>
        </p:txBody>
      </p:sp>
      <p:sp>
        <p:nvSpPr>
          <p:cNvPr id="499745" name="Line 33"/>
          <p:cNvSpPr>
            <a:spLocks noChangeShapeType="1"/>
          </p:cNvSpPr>
          <p:nvPr/>
        </p:nvSpPr>
        <p:spPr bwMode="auto">
          <a:xfrm rot="5400000">
            <a:off x="3922713" y="2347913"/>
            <a:ext cx="0" cy="431800"/>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27" name="Rectangle 34"/>
          <p:cNvSpPr>
            <a:spLocks noChangeArrowheads="1"/>
          </p:cNvSpPr>
          <p:nvPr/>
        </p:nvSpPr>
        <p:spPr bwMode="auto">
          <a:xfrm>
            <a:off x="3203575" y="4149725"/>
            <a:ext cx="10826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Κατώφλι</a:t>
            </a:r>
          </a:p>
        </p:txBody>
      </p:sp>
      <p:sp>
        <p:nvSpPr>
          <p:cNvPr id="145428" name="Line 35"/>
          <p:cNvSpPr>
            <a:spLocks noChangeShapeType="1"/>
          </p:cNvSpPr>
          <p:nvPr/>
        </p:nvSpPr>
        <p:spPr bwMode="auto">
          <a:xfrm rot="16200000" flipV="1">
            <a:off x="3201988" y="3644900"/>
            <a:ext cx="647700" cy="358775"/>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48" name="Rectangle 36"/>
          <p:cNvSpPr>
            <a:spLocks noChangeArrowheads="1"/>
          </p:cNvSpPr>
          <p:nvPr/>
        </p:nvSpPr>
        <p:spPr bwMode="auto">
          <a:xfrm>
            <a:off x="2481263" y="1339850"/>
            <a:ext cx="12255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Κορεσμός</a:t>
            </a:r>
          </a:p>
        </p:txBody>
      </p:sp>
      <p:sp>
        <p:nvSpPr>
          <p:cNvPr id="499749" name="Line 37"/>
          <p:cNvSpPr>
            <a:spLocks noChangeShapeType="1"/>
          </p:cNvSpPr>
          <p:nvPr/>
        </p:nvSpPr>
        <p:spPr bwMode="auto">
          <a:xfrm rot="16200000" flipH="1">
            <a:off x="3850482" y="1410493"/>
            <a:ext cx="0" cy="290513"/>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50" name="Line 38"/>
          <p:cNvSpPr>
            <a:spLocks noChangeShapeType="1"/>
          </p:cNvSpPr>
          <p:nvPr/>
        </p:nvSpPr>
        <p:spPr bwMode="auto">
          <a:xfrm flipV="1">
            <a:off x="1112838" y="4006850"/>
            <a:ext cx="0" cy="1222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51" name="Line 39"/>
          <p:cNvSpPr>
            <a:spLocks noChangeShapeType="1"/>
          </p:cNvSpPr>
          <p:nvPr/>
        </p:nvSpPr>
        <p:spPr bwMode="auto">
          <a:xfrm>
            <a:off x="823913" y="4941888"/>
            <a:ext cx="1800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52" name="Rectangle 40"/>
          <p:cNvSpPr>
            <a:spLocks noChangeArrowheads="1"/>
          </p:cNvSpPr>
          <p:nvPr/>
        </p:nvSpPr>
        <p:spPr bwMode="auto">
          <a:xfrm>
            <a:off x="2408238" y="4941888"/>
            <a:ext cx="3619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λ</a:t>
            </a:r>
          </a:p>
        </p:txBody>
      </p:sp>
      <p:sp>
        <p:nvSpPr>
          <p:cNvPr id="499753" name="Rectangle 41"/>
          <p:cNvSpPr>
            <a:spLocks noChangeArrowheads="1"/>
          </p:cNvSpPr>
          <p:nvPr/>
        </p:nvSpPr>
        <p:spPr bwMode="auto">
          <a:xfrm>
            <a:off x="107950" y="3500438"/>
            <a:ext cx="11509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Φασματική πυκνότητα ισχύος</a:t>
            </a:r>
          </a:p>
        </p:txBody>
      </p:sp>
      <p:sp>
        <p:nvSpPr>
          <p:cNvPr id="499754" name="Freeform 42"/>
          <p:cNvSpPr>
            <a:spLocks/>
          </p:cNvSpPr>
          <p:nvPr/>
        </p:nvSpPr>
        <p:spPr bwMode="auto">
          <a:xfrm>
            <a:off x="1257300" y="4654550"/>
            <a:ext cx="1152525" cy="288925"/>
          </a:xfrm>
          <a:custGeom>
            <a:avLst/>
            <a:gdLst>
              <a:gd name="T0" fmla="*/ 0 w 726"/>
              <a:gd name="T1" fmla="*/ 458668438 h 182"/>
              <a:gd name="T2" fmla="*/ 456149075 w 726"/>
              <a:gd name="T3" fmla="*/ 115927188 h 182"/>
              <a:gd name="T4" fmla="*/ 914817513 w 726"/>
              <a:gd name="T5" fmla="*/ 0 h 182"/>
              <a:gd name="T6" fmla="*/ 1370965000 w 726"/>
              <a:gd name="T7" fmla="*/ 115927188 h 182"/>
              <a:gd name="T8" fmla="*/ 1829633438 w 726"/>
              <a:gd name="T9" fmla="*/ 458668438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182">
                <a:moveTo>
                  <a:pt x="0" y="182"/>
                </a:moveTo>
                <a:cubicBezTo>
                  <a:pt x="60" y="129"/>
                  <a:pt x="121" y="76"/>
                  <a:pt x="181" y="46"/>
                </a:cubicBezTo>
                <a:cubicBezTo>
                  <a:pt x="241" y="16"/>
                  <a:pt x="303" y="0"/>
                  <a:pt x="363" y="0"/>
                </a:cubicBezTo>
                <a:cubicBezTo>
                  <a:pt x="423" y="0"/>
                  <a:pt x="484" y="16"/>
                  <a:pt x="544" y="46"/>
                </a:cubicBezTo>
                <a:cubicBezTo>
                  <a:pt x="604" y="76"/>
                  <a:pt x="665" y="129"/>
                  <a:pt x="726"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55" name="AutoShape 43"/>
          <p:cNvSpPr>
            <a:spLocks/>
          </p:cNvSpPr>
          <p:nvPr/>
        </p:nvSpPr>
        <p:spPr bwMode="auto">
          <a:xfrm rot="5400000">
            <a:off x="2697956" y="3861594"/>
            <a:ext cx="144463" cy="574675"/>
          </a:xfrm>
          <a:prstGeom prst="rightBrace">
            <a:avLst>
              <a:gd name="adj1" fmla="val 3315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9756" name="Line 44"/>
          <p:cNvSpPr>
            <a:spLocks noChangeShapeType="1"/>
          </p:cNvSpPr>
          <p:nvPr/>
        </p:nvSpPr>
        <p:spPr bwMode="auto">
          <a:xfrm flipV="1">
            <a:off x="3057525" y="3500438"/>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57" name="Line 45"/>
          <p:cNvSpPr>
            <a:spLocks noChangeShapeType="1"/>
          </p:cNvSpPr>
          <p:nvPr/>
        </p:nvSpPr>
        <p:spPr bwMode="auto">
          <a:xfrm>
            <a:off x="3057525" y="3500438"/>
            <a:ext cx="23050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58" name="Line 46"/>
          <p:cNvSpPr>
            <a:spLocks noChangeShapeType="1"/>
          </p:cNvSpPr>
          <p:nvPr/>
        </p:nvSpPr>
        <p:spPr bwMode="auto">
          <a:xfrm>
            <a:off x="2770188" y="4292600"/>
            <a:ext cx="0" cy="215900"/>
          </a:xfrm>
          <a:prstGeom prst="line">
            <a:avLst/>
          </a:prstGeom>
          <a:noFill/>
          <a:ln w="5080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59" name="Line 47"/>
          <p:cNvSpPr>
            <a:spLocks noChangeShapeType="1"/>
          </p:cNvSpPr>
          <p:nvPr/>
        </p:nvSpPr>
        <p:spPr bwMode="auto">
          <a:xfrm flipH="1">
            <a:off x="2338388" y="4508500"/>
            <a:ext cx="431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60" name="Line 48"/>
          <p:cNvSpPr>
            <a:spLocks noChangeShapeType="1"/>
          </p:cNvSpPr>
          <p:nvPr/>
        </p:nvSpPr>
        <p:spPr bwMode="auto">
          <a:xfrm>
            <a:off x="3417888" y="3211513"/>
            <a:ext cx="19446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61" name="Line 49"/>
          <p:cNvSpPr>
            <a:spLocks noChangeShapeType="1"/>
          </p:cNvSpPr>
          <p:nvPr/>
        </p:nvSpPr>
        <p:spPr bwMode="auto">
          <a:xfrm flipH="1" flipV="1">
            <a:off x="2481263" y="3857625"/>
            <a:ext cx="0" cy="2190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62" name="AutoShape 50"/>
          <p:cNvSpPr>
            <a:spLocks/>
          </p:cNvSpPr>
          <p:nvPr/>
        </p:nvSpPr>
        <p:spPr bwMode="auto">
          <a:xfrm>
            <a:off x="5362575" y="3211513"/>
            <a:ext cx="142875" cy="287337"/>
          </a:xfrm>
          <a:prstGeom prst="rightBrace">
            <a:avLst>
              <a:gd name="adj1" fmla="val 16759"/>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9763" name="Rectangle 51"/>
          <p:cNvSpPr>
            <a:spLocks noChangeArrowheads="1"/>
          </p:cNvSpPr>
          <p:nvPr/>
        </p:nvSpPr>
        <p:spPr bwMode="auto">
          <a:xfrm>
            <a:off x="1474788" y="3573016"/>
            <a:ext cx="9382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dirty="0"/>
              <a:t>Φάσμα του </a:t>
            </a:r>
            <a:r>
              <a:rPr lang="en-US" sz="1600" i="0" dirty="0"/>
              <a:t>Laser</a:t>
            </a:r>
            <a:r>
              <a:rPr lang="el-GR" sz="1600" i="0" dirty="0"/>
              <a:t> (</a:t>
            </a:r>
            <a:r>
              <a:rPr lang="en-US" sz="1600" i="0" dirty="0"/>
              <a:t>LED)</a:t>
            </a:r>
            <a:endParaRPr lang="el-GR" sz="1600" i="0" dirty="0"/>
          </a:p>
        </p:txBody>
      </p:sp>
      <p:sp>
        <p:nvSpPr>
          <p:cNvPr id="499764" name="Line 52"/>
          <p:cNvSpPr>
            <a:spLocks noChangeShapeType="1"/>
          </p:cNvSpPr>
          <p:nvPr/>
        </p:nvSpPr>
        <p:spPr bwMode="auto">
          <a:xfrm flipH="1">
            <a:off x="1836738" y="4221163"/>
            <a:ext cx="71437" cy="358775"/>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65" name="Line 53"/>
          <p:cNvSpPr>
            <a:spLocks noChangeShapeType="1"/>
          </p:cNvSpPr>
          <p:nvPr/>
        </p:nvSpPr>
        <p:spPr bwMode="auto">
          <a:xfrm flipV="1">
            <a:off x="6800850" y="1701800"/>
            <a:ext cx="0" cy="1222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66" name="Line 54"/>
          <p:cNvSpPr>
            <a:spLocks noChangeShapeType="1"/>
          </p:cNvSpPr>
          <p:nvPr/>
        </p:nvSpPr>
        <p:spPr bwMode="auto">
          <a:xfrm>
            <a:off x="6511925" y="2636838"/>
            <a:ext cx="1800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67" name="Rectangle 55"/>
          <p:cNvSpPr>
            <a:spLocks noChangeArrowheads="1"/>
          </p:cNvSpPr>
          <p:nvPr/>
        </p:nvSpPr>
        <p:spPr bwMode="auto">
          <a:xfrm>
            <a:off x="8096250" y="2636838"/>
            <a:ext cx="3619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λ</a:t>
            </a:r>
          </a:p>
        </p:txBody>
      </p:sp>
      <p:sp>
        <p:nvSpPr>
          <p:cNvPr id="499768" name="Rectangle 56"/>
          <p:cNvSpPr>
            <a:spLocks noChangeArrowheads="1"/>
          </p:cNvSpPr>
          <p:nvPr/>
        </p:nvSpPr>
        <p:spPr bwMode="auto">
          <a:xfrm>
            <a:off x="5795963" y="1195388"/>
            <a:ext cx="115093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Φασματική πυκνότητα ισχύος</a:t>
            </a:r>
          </a:p>
        </p:txBody>
      </p:sp>
      <p:sp>
        <p:nvSpPr>
          <p:cNvPr id="499769" name="Rectangle 57"/>
          <p:cNvSpPr>
            <a:spLocks noChangeArrowheads="1"/>
          </p:cNvSpPr>
          <p:nvPr/>
        </p:nvSpPr>
        <p:spPr bwMode="auto">
          <a:xfrm>
            <a:off x="7380288" y="908050"/>
            <a:ext cx="15843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Αναδείχθηκε ο μοναδικός τρόπος του </a:t>
            </a:r>
            <a:r>
              <a:rPr lang="en-US" sz="1600" i="0"/>
              <a:t>DFB</a:t>
            </a:r>
            <a:endParaRPr lang="el-GR" sz="1600" i="0"/>
          </a:p>
        </p:txBody>
      </p:sp>
      <p:sp>
        <p:nvSpPr>
          <p:cNvPr id="499770" name="Line 58"/>
          <p:cNvSpPr>
            <a:spLocks noChangeShapeType="1"/>
          </p:cNvSpPr>
          <p:nvPr/>
        </p:nvSpPr>
        <p:spPr bwMode="auto">
          <a:xfrm flipH="1">
            <a:off x="7667625" y="1700213"/>
            <a:ext cx="433388" cy="287337"/>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71" name="Line 59"/>
          <p:cNvSpPr>
            <a:spLocks noChangeShapeType="1"/>
          </p:cNvSpPr>
          <p:nvPr/>
        </p:nvSpPr>
        <p:spPr bwMode="auto">
          <a:xfrm flipV="1">
            <a:off x="6799263" y="4006850"/>
            <a:ext cx="0" cy="1222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72" name="Line 60"/>
          <p:cNvSpPr>
            <a:spLocks noChangeShapeType="1"/>
          </p:cNvSpPr>
          <p:nvPr/>
        </p:nvSpPr>
        <p:spPr bwMode="auto">
          <a:xfrm>
            <a:off x="6510338" y="4941888"/>
            <a:ext cx="1800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73" name="Rectangle 61"/>
          <p:cNvSpPr>
            <a:spLocks noChangeArrowheads="1"/>
          </p:cNvSpPr>
          <p:nvPr/>
        </p:nvSpPr>
        <p:spPr bwMode="auto">
          <a:xfrm>
            <a:off x="8094663" y="4941888"/>
            <a:ext cx="3619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λ</a:t>
            </a:r>
          </a:p>
        </p:txBody>
      </p:sp>
      <p:sp>
        <p:nvSpPr>
          <p:cNvPr id="499774" name="Rectangle 62"/>
          <p:cNvSpPr>
            <a:spLocks noChangeArrowheads="1"/>
          </p:cNvSpPr>
          <p:nvPr/>
        </p:nvSpPr>
        <p:spPr bwMode="auto">
          <a:xfrm>
            <a:off x="5794375" y="3500438"/>
            <a:ext cx="11509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Φασματική πυκνότητα ισχύος</a:t>
            </a:r>
          </a:p>
        </p:txBody>
      </p:sp>
      <p:sp>
        <p:nvSpPr>
          <p:cNvPr id="499775" name="Rectangle 63"/>
          <p:cNvSpPr>
            <a:spLocks noChangeArrowheads="1"/>
          </p:cNvSpPr>
          <p:nvPr/>
        </p:nvSpPr>
        <p:spPr bwMode="auto">
          <a:xfrm>
            <a:off x="7524750" y="3284538"/>
            <a:ext cx="144303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«Αρχίζει» να επικρατεί ένας τρόπος του </a:t>
            </a:r>
            <a:r>
              <a:rPr lang="en-US" sz="1600" i="0"/>
              <a:t>DFB</a:t>
            </a:r>
            <a:endParaRPr lang="el-GR" sz="1600" i="0"/>
          </a:p>
        </p:txBody>
      </p:sp>
      <p:sp>
        <p:nvSpPr>
          <p:cNvPr id="499776" name="Line 64"/>
          <p:cNvSpPr>
            <a:spLocks noChangeShapeType="1"/>
          </p:cNvSpPr>
          <p:nvPr/>
        </p:nvSpPr>
        <p:spPr bwMode="auto">
          <a:xfrm flipH="1">
            <a:off x="7594600" y="4076700"/>
            <a:ext cx="649288" cy="214313"/>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499777" name="Group 65"/>
          <p:cNvGrpSpPr>
            <a:grpSpLocks/>
          </p:cNvGrpSpPr>
          <p:nvPr/>
        </p:nvGrpSpPr>
        <p:grpSpPr bwMode="auto">
          <a:xfrm>
            <a:off x="6946900" y="4364038"/>
            <a:ext cx="1150938" cy="576262"/>
            <a:chOff x="4376" y="3702"/>
            <a:chExt cx="725" cy="363"/>
          </a:xfrm>
        </p:grpSpPr>
        <p:sp>
          <p:nvSpPr>
            <p:cNvPr id="145485" name="Freeform 66"/>
            <p:cNvSpPr>
              <a:spLocks/>
            </p:cNvSpPr>
            <p:nvPr/>
          </p:nvSpPr>
          <p:spPr bwMode="auto">
            <a:xfrm>
              <a:off x="4738" y="3702"/>
              <a:ext cx="41" cy="363"/>
            </a:xfrm>
            <a:custGeom>
              <a:avLst/>
              <a:gdLst>
                <a:gd name="T0" fmla="*/ 0 w 272"/>
                <a:gd name="T1" fmla="*/ 0 h 408"/>
                <a:gd name="T2" fmla="*/ 2 w 272"/>
                <a:gd name="T3" fmla="*/ 251 h 408"/>
                <a:gd name="T4" fmla="*/ 6 w 272"/>
                <a:gd name="T5" fmla="*/ 32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86" name="Freeform 67"/>
            <p:cNvSpPr>
              <a:spLocks/>
            </p:cNvSpPr>
            <p:nvPr/>
          </p:nvSpPr>
          <p:spPr bwMode="auto">
            <a:xfrm flipH="1">
              <a:off x="4779" y="3825"/>
              <a:ext cx="40" cy="240"/>
            </a:xfrm>
            <a:custGeom>
              <a:avLst/>
              <a:gdLst>
                <a:gd name="T0" fmla="*/ 0 w 272"/>
                <a:gd name="T1" fmla="*/ 0 h 408"/>
                <a:gd name="T2" fmla="*/ 2 w 272"/>
                <a:gd name="T3" fmla="*/ 109 h 408"/>
                <a:gd name="T4" fmla="*/ 6 w 272"/>
                <a:gd name="T5" fmla="*/ 141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87" name="Freeform 68"/>
            <p:cNvSpPr>
              <a:spLocks/>
            </p:cNvSpPr>
            <p:nvPr/>
          </p:nvSpPr>
          <p:spPr bwMode="auto">
            <a:xfrm>
              <a:off x="4819" y="3825"/>
              <a:ext cx="40" cy="240"/>
            </a:xfrm>
            <a:custGeom>
              <a:avLst/>
              <a:gdLst>
                <a:gd name="T0" fmla="*/ 0 w 272"/>
                <a:gd name="T1" fmla="*/ 0 h 408"/>
                <a:gd name="T2" fmla="*/ 2 w 272"/>
                <a:gd name="T3" fmla="*/ 109 h 408"/>
                <a:gd name="T4" fmla="*/ 6 w 272"/>
                <a:gd name="T5" fmla="*/ 141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88" name="Freeform 69"/>
            <p:cNvSpPr>
              <a:spLocks/>
            </p:cNvSpPr>
            <p:nvPr/>
          </p:nvSpPr>
          <p:spPr bwMode="auto">
            <a:xfrm flipH="1">
              <a:off x="4859" y="3870"/>
              <a:ext cx="41" cy="195"/>
            </a:xfrm>
            <a:custGeom>
              <a:avLst/>
              <a:gdLst>
                <a:gd name="T0" fmla="*/ 0 w 272"/>
                <a:gd name="T1" fmla="*/ 0 h 408"/>
                <a:gd name="T2" fmla="*/ 2 w 272"/>
                <a:gd name="T3" fmla="*/ 73 h 408"/>
                <a:gd name="T4" fmla="*/ 6 w 272"/>
                <a:gd name="T5" fmla="*/ 9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89" name="Freeform 70"/>
            <p:cNvSpPr>
              <a:spLocks/>
            </p:cNvSpPr>
            <p:nvPr/>
          </p:nvSpPr>
          <p:spPr bwMode="auto">
            <a:xfrm>
              <a:off x="4900" y="3870"/>
              <a:ext cx="40" cy="195"/>
            </a:xfrm>
            <a:custGeom>
              <a:avLst/>
              <a:gdLst>
                <a:gd name="T0" fmla="*/ 0 w 272"/>
                <a:gd name="T1" fmla="*/ 0 h 408"/>
                <a:gd name="T2" fmla="*/ 2 w 272"/>
                <a:gd name="T3" fmla="*/ 73 h 408"/>
                <a:gd name="T4" fmla="*/ 6 w 272"/>
                <a:gd name="T5" fmla="*/ 9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0" name="Freeform 71"/>
            <p:cNvSpPr>
              <a:spLocks/>
            </p:cNvSpPr>
            <p:nvPr/>
          </p:nvSpPr>
          <p:spPr bwMode="auto">
            <a:xfrm flipH="1">
              <a:off x="4940" y="3915"/>
              <a:ext cx="40" cy="150"/>
            </a:xfrm>
            <a:custGeom>
              <a:avLst/>
              <a:gdLst>
                <a:gd name="T0" fmla="*/ 0 w 272"/>
                <a:gd name="T1" fmla="*/ 0 h 408"/>
                <a:gd name="T2" fmla="*/ 2 w 272"/>
                <a:gd name="T3" fmla="*/ 43 h 408"/>
                <a:gd name="T4" fmla="*/ 6 w 272"/>
                <a:gd name="T5" fmla="*/ 55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1" name="Freeform 72"/>
            <p:cNvSpPr>
              <a:spLocks/>
            </p:cNvSpPr>
            <p:nvPr/>
          </p:nvSpPr>
          <p:spPr bwMode="auto">
            <a:xfrm>
              <a:off x="4980" y="3915"/>
              <a:ext cx="40" cy="150"/>
            </a:xfrm>
            <a:custGeom>
              <a:avLst/>
              <a:gdLst>
                <a:gd name="T0" fmla="*/ 0 w 272"/>
                <a:gd name="T1" fmla="*/ 0 h 408"/>
                <a:gd name="T2" fmla="*/ 2 w 272"/>
                <a:gd name="T3" fmla="*/ 43 h 408"/>
                <a:gd name="T4" fmla="*/ 6 w 272"/>
                <a:gd name="T5" fmla="*/ 55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2" name="Freeform 73"/>
            <p:cNvSpPr>
              <a:spLocks/>
            </p:cNvSpPr>
            <p:nvPr/>
          </p:nvSpPr>
          <p:spPr bwMode="auto">
            <a:xfrm flipH="1">
              <a:off x="5021" y="3961"/>
              <a:ext cx="40" cy="104"/>
            </a:xfrm>
            <a:custGeom>
              <a:avLst/>
              <a:gdLst>
                <a:gd name="T0" fmla="*/ 0 w 272"/>
                <a:gd name="T1" fmla="*/ 0 h 408"/>
                <a:gd name="T2" fmla="*/ 2 w 272"/>
                <a:gd name="T3" fmla="*/ 21 h 408"/>
                <a:gd name="T4" fmla="*/ 6 w 272"/>
                <a:gd name="T5" fmla="*/ 2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3" name="Freeform 74"/>
            <p:cNvSpPr>
              <a:spLocks/>
            </p:cNvSpPr>
            <p:nvPr/>
          </p:nvSpPr>
          <p:spPr bwMode="auto">
            <a:xfrm>
              <a:off x="5061" y="3961"/>
              <a:ext cx="40" cy="104"/>
            </a:xfrm>
            <a:custGeom>
              <a:avLst/>
              <a:gdLst>
                <a:gd name="T0" fmla="*/ 0 w 272"/>
                <a:gd name="T1" fmla="*/ 0 h 408"/>
                <a:gd name="T2" fmla="*/ 2 w 272"/>
                <a:gd name="T3" fmla="*/ 21 h 408"/>
                <a:gd name="T4" fmla="*/ 6 w 272"/>
                <a:gd name="T5" fmla="*/ 2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4" name="Freeform 75"/>
            <p:cNvSpPr>
              <a:spLocks/>
            </p:cNvSpPr>
            <p:nvPr/>
          </p:nvSpPr>
          <p:spPr bwMode="auto">
            <a:xfrm flipH="1">
              <a:off x="4376" y="3961"/>
              <a:ext cx="40" cy="104"/>
            </a:xfrm>
            <a:custGeom>
              <a:avLst/>
              <a:gdLst>
                <a:gd name="T0" fmla="*/ 0 w 272"/>
                <a:gd name="T1" fmla="*/ 0 h 408"/>
                <a:gd name="T2" fmla="*/ 2 w 272"/>
                <a:gd name="T3" fmla="*/ 21 h 408"/>
                <a:gd name="T4" fmla="*/ 6 w 272"/>
                <a:gd name="T5" fmla="*/ 2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5" name="Freeform 76"/>
            <p:cNvSpPr>
              <a:spLocks/>
            </p:cNvSpPr>
            <p:nvPr/>
          </p:nvSpPr>
          <p:spPr bwMode="auto">
            <a:xfrm>
              <a:off x="4416" y="3961"/>
              <a:ext cx="40" cy="104"/>
            </a:xfrm>
            <a:custGeom>
              <a:avLst/>
              <a:gdLst>
                <a:gd name="T0" fmla="*/ 0 w 272"/>
                <a:gd name="T1" fmla="*/ 0 h 408"/>
                <a:gd name="T2" fmla="*/ 2 w 272"/>
                <a:gd name="T3" fmla="*/ 21 h 408"/>
                <a:gd name="T4" fmla="*/ 6 w 272"/>
                <a:gd name="T5" fmla="*/ 2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6" name="Freeform 77"/>
            <p:cNvSpPr>
              <a:spLocks/>
            </p:cNvSpPr>
            <p:nvPr/>
          </p:nvSpPr>
          <p:spPr bwMode="auto">
            <a:xfrm flipH="1">
              <a:off x="4457" y="3915"/>
              <a:ext cx="40" cy="150"/>
            </a:xfrm>
            <a:custGeom>
              <a:avLst/>
              <a:gdLst>
                <a:gd name="T0" fmla="*/ 0 w 272"/>
                <a:gd name="T1" fmla="*/ 0 h 408"/>
                <a:gd name="T2" fmla="*/ 2 w 272"/>
                <a:gd name="T3" fmla="*/ 43 h 408"/>
                <a:gd name="T4" fmla="*/ 6 w 272"/>
                <a:gd name="T5" fmla="*/ 55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7" name="Freeform 78"/>
            <p:cNvSpPr>
              <a:spLocks/>
            </p:cNvSpPr>
            <p:nvPr/>
          </p:nvSpPr>
          <p:spPr bwMode="auto">
            <a:xfrm>
              <a:off x="4497" y="3915"/>
              <a:ext cx="40" cy="150"/>
            </a:xfrm>
            <a:custGeom>
              <a:avLst/>
              <a:gdLst>
                <a:gd name="T0" fmla="*/ 0 w 272"/>
                <a:gd name="T1" fmla="*/ 0 h 408"/>
                <a:gd name="T2" fmla="*/ 2 w 272"/>
                <a:gd name="T3" fmla="*/ 43 h 408"/>
                <a:gd name="T4" fmla="*/ 6 w 272"/>
                <a:gd name="T5" fmla="*/ 55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8" name="Freeform 79"/>
            <p:cNvSpPr>
              <a:spLocks/>
            </p:cNvSpPr>
            <p:nvPr/>
          </p:nvSpPr>
          <p:spPr bwMode="auto">
            <a:xfrm flipH="1">
              <a:off x="4537" y="3870"/>
              <a:ext cx="40" cy="195"/>
            </a:xfrm>
            <a:custGeom>
              <a:avLst/>
              <a:gdLst>
                <a:gd name="T0" fmla="*/ 0 w 272"/>
                <a:gd name="T1" fmla="*/ 0 h 408"/>
                <a:gd name="T2" fmla="*/ 2 w 272"/>
                <a:gd name="T3" fmla="*/ 73 h 408"/>
                <a:gd name="T4" fmla="*/ 6 w 272"/>
                <a:gd name="T5" fmla="*/ 9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99" name="Freeform 80"/>
            <p:cNvSpPr>
              <a:spLocks/>
            </p:cNvSpPr>
            <p:nvPr/>
          </p:nvSpPr>
          <p:spPr bwMode="auto">
            <a:xfrm>
              <a:off x="4577" y="3870"/>
              <a:ext cx="41" cy="195"/>
            </a:xfrm>
            <a:custGeom>
              <a:avLst/>
              <a:gdLst>
                <a:gd name="T0" fmla="*/ 0 w 272"/>
                <a:gd name="T1" fmla="*/ 0 h 408"/>
                <a:gd name="T2" fmla="*/ 2 w 272"/>
                <a:gd name="T3" fmla="*/ 73 h 408"/>
                <a:gd name="T4" fmla="*/ 6 w 272"/>
                <a:gd name="T5" fmla="*/ 9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500" name="Freeform 81"/>
            <p:cNvSpPr>
              <a:spLocks/>
            </p:cNvSpPr>
            <p:nvPr/>
          </p:nvSpPr>
          <p:spPr bwMode="auto">
            <a:xfrm flipH="1">
              <a:off x="4618" y="3825"/>
              <a:ext cx="40" cy="240"/>
            </a:xfrm>
            <a:custGeom>
              <a:avLst/>
              <a:gdLst>
                <a:gd name="T0" fmla="*/ 0 w 272"/>
                <a:gd name="T1" fmla="*/ 0 h 408"/>
                <a:gd name="T2" fmla="*/ 2 w 272"/>
                <a:gd name="T3" fmla="*/ 109 h 408"/>
                <a:gd name="T4" fmla="*/ 6 w 272"/>
                <a:gd name="T5" fmla="*/ 141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501" name="Freeform 82"/>
            <p:cNvSpPr>
              <a:spLocks/>
            </p:cNvSpPr>
            <p:nvPr/>
          </p:nvSpPr>
          <p:spPr bwMode="auto">
            <a:xfrm>
              <a:off x="4658" y="3825"/>
              <a:ext cx="40" cy="240"/>
            </a:xfrm>
            <a:custGeom>
              <a:avLst/>
              <a:gdLst>
                <a:gd name="T0" fmla="*/ 0 w 272"/>
                <a:gd name="T1" fmla="*/ 0 h 408"/>
                <a:gd name="T2" fmla="*/ 2 w 272"/>
                <a:gd name="T3" fmla="*/ 109 h 408"/>
                <a:gd name="T4" fmla="*/ 6 w 272"/>
                <a:gd name="T5" fmla="*/ 141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502" name="Freeform 83"/>
            <p:cNvSpPr>
              <a:spLocks/>
            </p:cNvSpPr>
            <p:nvPr/>
          </p:nvSpPr>
          <p:spPr bwMode="auto">
            <a:xfrm flipH="1">
              <a:off x="4698" y="3702"/>
              <a:ext cx="41" cy="363"/>
            </a:xfrm>
            <a:custGeom>
              <a:avLst/>
              <a:gdLst>
                <a:gd name="T0" fmla="*/ 0 w 272"/>
                <a:gd name="T1" fmla="*/ 0 h 408"/>
                <a:gd name="T2" fmla="*/ 2 w 272"/>
                <a:gd name="T3" fmla="*/ 251 h 408"/>
                <a:gd name="T4" fmla="*/ 6 w 272"/>
                <a:gd name="T5" fmla="*/ 32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99796" name="Line 84"/>
          <p:cNvSpPr>
            <a:spLocks noChangeShapeType="1"/>
          </p:cNvSpPr>
          <p:nvPr/>
        </p:nvSpPr>
        <p:spPr bwMode="auto">
          <a:xfrm>
            <a:off x="5578475" y="3355975"/>
            <a:ext cx="1511300" cy="0"/>
          </a:xfrm>
          <a:prstGeom prst="line">
            <a:avLst/>
          </a:prstGeom>
          <a:noFill/>
          <a:ln w="5080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97" name="Line 85"/>
          <p:cNvSpPr>
            <a:spLocks noChangeShapeType="1"/>
          </p:cNvSpPr>
          <p:nvPr/>
        </p:nvSpPr>
        <p:spPr bwMode="auto">
          <a:xfrm flipH="1">
            <a:off x="7089775" y="3355975"/>
            <a:ext cx="0" cy="36036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98" name="Line 86"/>
          <p:cNvSpPr>
            <a:spLocks noChangeShapeType="1"/>
          </p:cNvSpPr>
          <p:nvPr/>
        </p:nvSpPr>
        <p:spPr bwMode="auto">
          <a:xfrm>
            <a:off x="5434013" y="3211513"/>
            <a:ext cx="2159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799" name="Line 87"/>
          <p:cNvSpPr>
            <a:spLocks noChangeShapeType="1"/>
          </p:cNvSpPr>
          <p:nvPr/>
        </p:nvSpPr>
        <p:spPr bwMode="auto">
          <a:xfrm>
            <a:off x="3994150" y="1771650"/>
            <a:ext cx="16557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800" name="AutoShape 88"/>
          <p:cNvSpPr>
            <a:spLocks/>
          </p:cNvSpPr>
          <p:nvPr/>
        </p:nvSpPr>
        <p:spPr bwMode="auto">
          <a:xfrm>
            <a:off x="5649913" y="1771650"/>
            <a:ext cx="144462" cy="1439863"/>
          </a:xfrm>
          <a:prstGeom prst="rightBrace">
            <a:avLst>
              <a:gd name="adj1" fmla="val 83059"/>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9801" name="Line 89"/>
          <p:cNvSpPr>
            <a:spLocks noChangeShapeType="1"/>
          </p:cNvSpPr>
          <p:nvPr/>
        </p:nvSpPr>
        <p:spPr bwMode="auto">
          <a:xfrm>
            <a:off x="5865813" y="2492375"/>
            <a:ext cx="431800" cy="0"/>
          </a:xfrm>
          <a:prstGeom prst="line">
            <a:avLst/>
          </a:prstGeom>
          <a:noFill/>
          <a:ln w="5080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9802" name="Line 90"/>
          <p:cNvSpPr>
            <a:spLocks noChangeShapeType="1"/>
          </p:cNvSpPr>
          <p:nvPr/>
        </p:nvSpPr>
        <p:spPr bwMode="auto">
          <a:xfrm flipV="1">
            <a:off x="6297613" y="2276475"/>
            <a:ext cx="288925" cy="2159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499803" name="Group 91"/>
          <p:cNvGrpSpPr>
            <a:grpSpLocks/>
          </p:cNvGrpSpPr>
          <p:nvPr/>
        </p:nvGrpSpPr>
        <p:grpSpPr bwMode="auto">
          <a:xfrm>
            <a:off x="6891338" y="1484313"/>
            <a:ext cx="1150937" cy="1152525"/>
            <a:chOff x="522" y="-6957"/>
            <a:chExt cx="4898" cy="11249"/>
          </a:xfrm>
        </p:grpSpPr>
        <p:sp>
          <p:nvSpPr>
            <p:cNvPr id="145467" name="Freeform 92"/>
            <p:cNvSpPr>
              <a:spLocks/>
            </p:cNvSpPr>
            <p:nvPr/>
          </p:nvSpPr>
          <p:spPr bwMode="auto">
            <a:xfrm>
              <a:off x="2970" y="-6957"/>
              <a:ext cx="272" cy="11249"/>
            </a:xfrm>
            <a:custGeom>
              <a:avLst/>
              <a:gdLst>
                <a:gd name="T0" fmla="*/ 0 w 272"/>
                <a:gd name="T1" fmla="*/ 0 h 408"/>
                <a:gd name="T2" fmla="*/ 90 w 272"/>
                <a:gd name="T3" fmla="*/ 240971 h 408"/>
                <a:gd name="T4" fmla="*/ 272 w 272"/>
                <a:gd name="T5" fmla="*/ 31014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68" name="Freeform 93"/>
            <p:cNvSpPr>
              <a:spLocks/>
            </p:cNvSpPr>
            <p:nvPr/>
          </p:nvSpPr>
          <p:spPr bwMode="auto">
            <a:xfrm flipH="1">
              <a:off x="3243"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69" name="Freeform 94"/>
            <p:cNvSpPr>
              <a:spLocks/>
            </p:cNvSpPr>
            <p:nvPr/>
          </p:nvSpPr>
          <p:spPr bwMode="auto">
            <a:xfrm>
              <a:off x="3514"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0" name="Freeform 95"/>
            <p:cNvSpPr>
              <a:spLocks/>
            </p:cNvSpPr>
            <p:nvPr/>
          </p:nvSpPr>
          <p:spPr bwMode="auto">
            <a:xfrm flipH="1">
              <a:off x="3787"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1" name="Freeform 96"/>
            <p:cNvSpPr>
              <a:spLocks/>
            </p:cNvSpPr>
            <p:nvPr/>
          </p:nvSpPr>
          <p:spPr bwMode="auto">
            <a:xfrm>
              <a:off x="4059"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2" name="Freeform 97"/>
            <p:cNvSpPr>
              <a:spLocks/>
            </p:cNvSpPr>
            <p:nvPr/>
          </p:nvSpPr>
          <p:spPr bwMode="auto">
            <a:xfrm flipH="1">
              <a:off x="4332"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3" name="Freeform 98"/>
            <p:cNvSpPr>
              <a:spLocks/>
            </p:cNvSpPr>
            <p:nvPr/>
          </p:nvSpPr>
          <p:spPr bwMode="auto">
            <a:xfrm>
              <a:off x="4604"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4" name="Freeform 99"/>
            <p:cNvSpPr>
              <a:spLocks/>
            </p:cNvSpPr>
            <p:nvPr/>
          </p:nvSpPr>
          <p:spPr bwMode="auto">
            <a:xfrm flipH="1">
              <a:off x="4877"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5" name="Freeform 100"/>
            <p:cNvSpPr>
              <a:spLocks/>
            </p:cNvSpPr>
            <p:nvPr/>
          </p:nvSpPr>
          <p:spPr bwMode="auto">
            <a:xfrm>
              <a:off x="5148"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6" name="Freeform 101"/>
            <p:cNvSpPr>
              <a:spLocks/>
            </p:cNvSpPr>
            <p:nvPr/>
          </p:nvSpPr>
          <p:spPr bwMode="auto">
            <a:xfrm flipH="1">
              <a:off x="522"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7" name="Freeform 102"/>
            <p:cNvSpPr>
              <a:spLocks/>
            </p:cNvSpPr>
            <p:nvPr/>
          </p:nvSpPr>
          <p:spPr bwMode="auto">
            <a:xfrm>
              <a:off x="793"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8" name="Freeform 103"/>
            <p:cNvSpPr>
              <a:spLocks/>
            </p:cNvSpPr>
            <p:nvPr/>
          </p:nvSpPr>
          <p:spPr bwMode="auto">
            <a:xfrm flipH="1">
              <a:off x="1066"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79" name="Freeform 104"/>
            <p:cNvSpPr>
              <a:spLocks/>
            </p:cNvSpPr>
            <p:nvPr/>
          </p:nvSpPr>
          <p:spPr bwMode="auto">
            <a:xfrm>
              <a:off x="1338"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80" name="Freeform 105"/>
            <p:cNvSpPr>
              <a:spLocks/>
            </p:cNvSpPr>
            <p:nvPr/>
          </p:nvSpPr>
          <p:spPr bwMode="auto">
            <a:xfrm flipH="1">
              <a:off x="1611"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81" name="Freeform 106"/>
            <p:cNvSpPr>
              <a:spLocks/>
            </p:cNvSpPr>
            <p:nvPr/>
          </p:nvSpPr>
          <p:spPr bwMode="auto">
            <a:xfrm>
              <a:off x="1883"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82" name="Freeform 107"/>
            <p:cNvSpPr>
              <a:spLocks/>
            </p:cNvSpPr>
            <p:nvPr/>
          </p:nvSpPr>
          <p:spPr bwMode="auto">
            <a:xfrm flipH="1">
              <a:off x="2156"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83" name="Freeform 108"/>
            <p:cNvSpPr>
              <a:spLocks/>
            </p:cNvSpPr>
            <p:nvPr/>
          </p:nvSpPr>
          <p:spPr bwMode="auto">
            <a:xfrm>
              <a:off x="2426"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5484" name="Freeform 109"/>
            <p:cNvSpPr>
              <a:spLocks/>
            </p:cNvSpPr>
            <p:nvPr/>
          </p:nvSpPr>
          <p:spPr bwMode="auto">
            <a:xfrm flipH="1">
              <a:off x="2699" y="-6957"/>
              <a:ext cx="272" cy="11249"/>
            </a:xfrm>
            <a:custGeom>
              <a:avLst/>
              <a:gdLst>
                <a:gd name="T0" fmla="*/ 0 w 272"/>
                <a:gd name="T1" fmla="*/ 0 h 408"/>
                <a:gd name="T2" fmla="*/ 90 w 272"/>
                <a:gd name="T3" fmla="*/ 240971 h 408"/>
                <a:gd name="T4" fmla="*/ 272 w 272"/>
                <a:gd name="T5" fmla="*/ 31014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Tree>
    <p:extLst>
      <p:ext uri="{BB962C8B-B14F-4D97-AF65-F5344CB8AC3E}">
        <p14:creationId xmlns:p14="http://schemas.microsoft.com/office/powerpoint/2010/main" val="1995722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9742"/>
                                        </p:tgtEl>
                                        <p:attrNameLst>
                                          <p:attrName>style.visibility</p:attrName>
                                        </p:attrNameLst>
                                      </p:cBhvr>
                                      <p:to>
                                        <p:strVal val="visible"/>
                                      </p:to>
                                    </p:set>
                                    <p:animEffect transition="in" filter="wipe(up)">
                                      <p:cBhvr>
                                        <p:cTn id="7" dur="500"/>
                                        <p:tgtEl>
                                          <p:spTgt spid="49974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9743"/>
                                        </p:tgtEl>
                                        <p:attrNameLst>
                                          <p:attrName>style.visibility</p:attrName>
                                        </p:attrNameLst>
                                      </p:cBhvr>
                                      <p:to>
                                        <p:strVal val="visible"/>
                                      </p:to>
                                    </p:set>
                                    <p:animEffect transition="in" filter="wipe(up)">
                                      <p:cBhvr>
                                        <p:cTn id="11" dur="500"/>
                                        <p:tgtEl>
                                          <p:spTgt spid="499743"/>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99756"/>
                                        </p:tgtEl>
                                        <p:attrNameLst>
                                          <p:attrName>style.visibility</p:attrName>
                                        </p:attrNameLst>
                                      </p:cBhvr>
                                      <p:to>
                                        <p:strVal val="visible"/>
                                      </p:to>
                                    </p:set>
                                    <p:animEffect transition="in" filter="wipe(up)">
                                      <p:cBhvr>
                                        <p:cTn id="15" dur="500"/>
                                        <p:tgtEl>
                                          <p:spTgt spid="49975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99761"/>
                                        </p:tgtEl>
                                        <p:attrNameLst>
                                          <p:attrName>style.visibility</p:attrName>
                                        </p:attrNameLst>
                                      </p:cBhvr>
                                      <p:to>
                                        <p:strVal val="visible"/>
                                      </p:to>
                                    </p:set>
                                    <p:animEffect transition="in" filter="wipe(up)">
                                      <p:cBhvr>
                                        <p:cTn id="18" dur="500"/>
                                        <p:tgtEl>
                                          <p:spTgt spid="499761"/>
                                        </p:tgtEl>
                                      </p:cBhvr>
                                    </p:animEffect>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99755"/>
                                        </p:tgtEl>
                                        <p:attrNameLst>
                                          <p:attrName>style.visibility</p:attrName>
                                        </p:attrNameLst>
                                      </p:cBhvr>
                                      <p:to>
                                        <p:strVal val="visible"/>
                                      </p:to>
                                    </p:set>
                                    <p:animEffect transition="in" filter="wipe(up)">
                                      <p:cBhvr>
                                        <p:cTn id="22" dur="500"/>
                                        <p:tgtEl>
                                          <p:spTgt spid="499755"/>
                                        </p:tgtEl>
                                      </p:cBhvr>
                                    </p:animEffect>
                                  </p:childTnLst>
                                </p:cTn>
                              </p:par>
                            </p:childTnLst>
                          </p:cTn>
                        </p:par>
                        <p:par>
                          <p:cTn id="23" fill="hold" nodeType="afterGroup">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499758"/>
                                        </p:tgtEl>
                                        <p:attrNameLst>
                                          <p:attrName>style.visibility</p:attrName>
                                        </p:attrNameLst>
                                      </p:cBhvr>
                                      <p:to>
                                        <p:strVal val="visible"/>
                                      </p:to>
                                    </p:set>
                                    <p:animEffect transition="in" filter="wipe(up)">
                                      <p:cBhvr>
                                        <p:cTn id="26" dur="500"/>
                                        <p:tgtEl>
                                          <p:spTgt spid="499758"/>
                                        </p:tgtEl>
                                      </p:cBhvr>
                                    </p:animEffect>
                                  </p:childTnLst>
                                </p:cTn>
                              </p:par>
                            </p:childTnLst>
                          </p:cTn>
                        </p:par>
                        <p:par>
                          <p:cTn id="27" fill="hold" nodeType="afterGroup">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499759"/>
                                        </p:tgtEl>
                                        <p:attrNameLst>
                                          <p:attrName>style.visibility</p:attrName>
                                        </p:attrNameLst>
                                      </p:cBhvr>
                                      <p:to>
                                        <p:strVal val="visible"/>
                                      </p:to>
                                    </p:set>
                                    <p:animEffect transition="in" filter="wipe(right)">
                                      <p:cBhvr>
                                        <p:cTn id="30" dur="500"/>
                                        <p:tgtEl>
                                          <p:spTgt spid="499759"/>
                                        </p:tgtEl>
                                      </p:cBhvr>
                                    </p:animEffect>
                                  </p:childTnLst>
                                </p:cTn>
                              </p:par>
                            </p:childTnLst>
                          </p:cTn>
                        </p:par>
                        <p:par>
                          <p:cTn id="31" fill="hold" nodeType="afterGroup">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99751"/>
                                        </p:tgtEl>
                                        <p:attrNameLst>
                                          <p:attrName>style.visibility</p:attrName>
                                        </p:attrNameLst>
                                      </p:cBhvr>
                                      <p:to>
                                        <p:strVal val="visible"/>
                                      </p:to>
                                    </p:set>
                                    <p:animEffect transition="in" filter="wipe(left)">
                                      <p:cBhvr>
                                        <p:cTn id="34" dur="500"/>
                                        <p:tgtEl>
                                          <p:spTgt spid="499751"/>
                                        </p:tgtEl>
                                      </p:cBhvr>
                                    </p:animEffect>
                                  </p:childTnLst>
                                </p:cTn>
                              </p:par>
                            </p:childTnLst>
                          </p:cTn>
                        </p:par>
                        <p:par>
                          <p:cTn id="35" fill="hold" nodeType="afterGroup">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499752"/>
                                        </p:tgtEl>
                                        <p:attrNameLst>
                                          <p:attrName>style.visibility</p:attrName>
                                        </p:attrNameLst>
                                      </p:cBhvr>
                                      <p:to>
                                        <p:strVal val="visible"/>
                                      </p:to>
                                    </p:set>
                                    <p:animEffect transition="in" filter="wipe(left)">
                                      <p:cBhvr>
                                        <p:cTn id="38" dur="500"/>
                                        <p:tgtEl>
                                          <p:spTgt spid="499752"/>
                                        </p:tgtEl>
                                      </p:cBhvr>
                                    </p:animEffect>
                                  </p:childTnLst>
                                </p:cTn>
                              </p:par>
                            </p:childTnLst>
                          </p:cTn>
                        </p:par>
                        <p:par>
                          <p:cTn id="39" fill="hold" nodeType="afterGroup">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499750"/>
                                        </p:tgtEl>
                                        <p:attrNameLst>
                                          <p:attrName>style.visibility</p:attrName>
                                        </p:attrNameLst>
                                      </p:cBhvr>
                                      <p:to>
                                        <p:strVal val="visible"/>
                                      </p:to>
                                    </p:set>
                                    <p:animEffect transition="in" filter="wipe(down)">
                                      <p:cBhvr>
                                        <p:cTn id="42" dur="500"/>
                                        <p:tgtEl>
                                          <p:spTgt spid="499750"/>
                                        </p:tgtEl>
                                      </p:cBhvr>
                                    </p:animEffect>
                                  </p:childTnLst>
                                </p:cTn>
                              </p:par>
                            </p:childTnLst>
                          </p:cTn>
                        </p:par>
                        <p:par>
                          <p:cTn id="43" fill="hold" nodeType="afterGroup">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99753"/>
                                        </p:tgtEl>
                                        <p:attrNameLst>
                                          <p:attrName>style.visibility</p:attrName>
                                        </p:attrNameLst>
                                      </p:cBhvr>
                                      <p:to>
                                        <p:strVal val="visible"/>
                                      </p:to>
                                    </p:set>
                                    <p:animEffect transition="in" filter="wipe(left)">
                                      <p:cBhvr>
                                        <p:cTn id="46" dur="500"/>
                                        <p:tgtEl>
                                          <p:spTgt spid="499753"/>
                                        </p:tgtEl>
                                      </p:cBhvr>
                                    </p:animEffect>
                                  </p:childTnLst>
                                </p:cTn>
                              </p:par>
                            </p:childTnLst>
                          </p:cTn>
                        </p:par>
                        <p:par>
                          <p:cTn id="47" fill="hold" nodeType="afterGroup">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499754"/>
                                        </p:tgtEl>
                                        <p:attrNameLst>
                                          <p:attrName>style.visibility</p:attrName>
                                        </p:attrNameLst>
                                      </p:cBhvr>
                                      <p:to>
                                        <p:strVal val="visible"/>
                                      </p:to>
                                    </p:set>
                                    <p:animEffect transition="in" filter="wipe(down)">
                                      <p:cBhvr>
                                        <p:cTn id="50" dur="500"/>
                                        <p:tgtEl>
                                          <p:spTgt spid="499754"/>
                                        </p:tgtEl>
                                      </p:cBhvr>
                                    </p:animEffect>
                                  </p:childTnLst>
                                </p:cTn>
                              </p:par>
                            </p:childTnLst>
                          </p:cTn>
                        </p:par>
                        <p:par>
                          <p:cTn id="51" fill="hold" nodeType="afterGroup">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499763"/>
                                        </p:tgtEl>
                                        <p:attrNameLst>
                                          <p:attrName>style.visibility</p:attrName>
                                        </p:attrNameLst>
                                      </p:cBhvr>
                                      <p:to>
                                        <p:strVal val="visible"/>
                                      </p:to>
                                    </p:set>
                                    <p:animEffect transition="in" filter="wipe(up)">
                                      <p:cBhvr>
                                        <p:cTn id="54" dur="500"/>
                                        <p:tgtEl>
                                          <p:spTgt spid="499763"/>
                                        </p:tgtEl>
                                      </p:cBhvr>
                                    </p:animEffect>
                                  </p:childTnLst>
                                </p:cTn>
                              </p:par>
                            </p:childTnLst>
                          </p:cTn>
                        </p:par>
                        <p:par>
                          <p:cTn id="55" fill="hold" nodeType="afterGroup">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99764"/>
                                        </p:tgtEl>
                                        <p:attrNameLst>
                                          <p:attrName>style.visibility</p:attrName>
                                        </p:attrNameLst>
                                      </p:cBhvr>
                                      <p:to>
                                        <p:strVal val="visible"/>
                                      </p:to>
                                    </p:set>
                                    <p:animEffect transition="in" filter="wipe(up)">
                                      <p:cBhvr>
                                        <p:cTn id="58" dur="500"/>
                                        <p:tgtEl>
                                          <p:spTgt spid="49976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99757"/>
                                        </p:tgtEl>
                                        <p:attrNameLst>
                                          <p:attrName>style.visibility</p:attrName>
                                        </p:attrNameLst>
                                      </p:cBhvr>
                                      <p:to>
                                        <p:strVal val="visible"/>
                                      </p:to>
                                    </p:set>
                                    <p:animEffect transition="in" filter="wipe(left)">
                                      <p:cBhvr>
                                        <p:cTn id="63" dur="500"/>
                                        <p:tgtEl>
                                          <p:spTgt spid="49975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9760"/>
                                        </p:tgtEl>
                                        <p:attrNameLst>
                                          <p:attrName>style.visibility</p:attrName>
                                        </p:attrNameLst>
                                      </p:cBhvr>
                                      <p:to>
                                        <p:strVal val="visible"/>
                                      </p:to>
                                    </p:set>
                                    <p:animEffect transition="in" filter="wipe(left)">
                                      <p:cBhvr>
                                        <p:cTn id="66" dur="500"/>
                                        <p:tgtEl>
                                          <p:spTgt spid="499760"/>
                                        </p:tgtEl>
                                      </p:cBhvr>
                                    </p:animEffect>
                                  </p:childTnLst>
                                </p:cTn>
                              </p:par>
                            </p:childTnLst>
                          </p:cTn>
                        </p:par>
                        <p:par>
                          <p:cTn id="67" fill="hold" nodeType="afterGroup">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499762"/>
                                        </p:tgtEl>
                                        <p:attrNameLst>
                                          <p:attrName>style.visibility</p:attrName>
                                        </p:attrNameLst>
                                      </p:cBhvr>
                                      <p:to>
                                        <p:strVal val="visible"/>
                                      </p:to>
                                    </p:set>
                                    <p:animEffect transition="in" filter="wipe(left)">
                                      <p:cBhvr>
                                        <p:cTn id="70" dur="500"/>
                                        <p:tgtEl>
                                          <p:spTgt spid="499762"/>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99796"/>
                                        </p:tgtEl>
                                        <p:attrNameLst>
                                          <p:attrName>style.visibility</p:attrName>
                                        </p:attrNameLst>
                                      </p:cBhvr>
                                      <p:to>
                                        <p:strVal val="visible"/>
                                      </p:to>
                                    </p:set>
                                    <p:animEffect transition="in" filter="wipe(left)">
                                      <p:cBhvr>
                                        <p:cTn id="74" dur="500"/>
                                        <p:tgtEl>
                                          <p:spTgt spid="499796"/>
                                        </p:tgtEl>
                                      </p:cBhvr>
                                    </p:animEffect>
                                  </p:childTnLst>
                                </p:cTn>
                              </p:par>
                            </p:childTnLst>
                          </p:cTn>
                        </p:par>
                        <p:par>
                          <p:cTn id="75" fill="hold" nodeType="afterGroup">
                            <p:stCondLst>
                              <p:cond delay="1500"/>
                            </p:stCondLst>
                            <p:childTnLst>
                              <p:par>
                                <p:cTn id="76" presetID="22" presetClass="entr" presetSubtype="1" fill="hold" grpId="0" nodeType="afterEffect">
                                  <p:stCondLst>
                                    <p:cond delay="0"/>
                                  </p:stCondLst>
                                  <p:childTnLst>
                                    <p:set>
                                      <p:cBhvr>
                                        <p:cTn id="77" dur="1" fill="hold">
                                          <p:stCondLst>
                                            <p:cond delay="0"/>
                                          </p:stCondLst>
                                        </p:cTn>
                                        <p:tgtEl>
                                          <p:spTgt spid="499797"/>
                                        </p:tgtEl>
                                        <p:attrNameLst>
                                          <p:attrName>style.visibility</p:attrName>
                                        </p:attrNameLst>
                                      </p:cBhvr>
                                      <p:to>
                                        <p:strVal val="visible"/>
                                      </p:to>
                                    </p:set>
                                    <p:animEffect transition="in" filter="wipe(up)">
                                      <p:cBhvr>
                                        <p:cTn id="78" dur="500"/>
                                        <p:tgtEl>
                                          <p:spTgt spid="499797"/>
                                        </p:tgtEl>
                                      </p:cBhvr>
                                    </p:animEffect>
                                  </p:childTnLst>
                                </p:cTn>
                              </p:par>
                            </p:childTnLst>
                          </p:cTn>
                        </p:par>
                        <p:par>
                          <p:cTn id="79" fill="hold" nodeType="afterGroup">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499772"/>
                                        </p:tgtEl>
                                        <p:attrNameLst>
                                          <p:attrName>style.visibility</p:attrName>
                                        </p:attrNameLst>
                                      </p:cBhvr>
                                      <p:to>
                                        <p:strVal val="visible"/>
                                      </p:to>
                                    </p:set>
                                    <p:animEffect transition="in" filter="wipe(left)">
                                      <p:cBhvr>
                                        <p:cTn id="82" dur="500"/>
                                        <p:tgtEl>
                                          <p:spTgt spid="499772"/>
                                        </p:tgtEl>
                                      </p:cBhvr>
                                    </p:animEffect>
                                  </p:childTnLst>
                                </p:cTn>
                              </p:par>
                            </p:childTnLst>
                          </p:cTn>
                        </p:par>
                        <p:par>
                          <p:cTn id="83" fill="hold" nodeType="afterGroup">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499773"/>
                                        </p:tgtEl>
                                        <p:attrNameLst>
                                          <p:attrName>style.visibility</p:attrName>
                                        </p:attrNameLst>
                                      </p:cBhvr>
                                      <p:to>
                                        <p:strVal val="visible"/>
                                      </p:to>
                                    </p:set>
                                    <p:animEffect transition="in" filter="wipe(left)">
                                      <p:cBhvr>
                                        <p:cTn id="86" dur="500"/>
                                        <p:tgtEl>
                                          <p:spTgt spid="499773"/>
                                        </p:tgtEl>
                                      </p:cBhvr>
                                    </p:animEffect>
                                  </p:childTnLst>
                                </p:cTn>
                              </p:par>
                            </p:childTnLst>
                          </p:cTn>
                        </p:par>
                        <p:par>
                          <p:cTn id="87" fill="hold" nodeType="afterGroup">
                            <p:stCondLst>
                              <p:cond delay="3000"/>
                            </p:stCondLst>
                            <p:childTnLst>
                              <p:par>
                                <p:cTn id="88" presetID="22" presetClass="entr" presetSubtype="4" fill="hold" grpId="0" nodeType="afterEffect">
                                  <p:stCondLst>
                                    <p:cond delay="0"/>
                                  </p:stCondLst>
                                  <p:childTnLst>
                                    <p:set>
                                      <p:cBhvr>
                                        <p:cTn id="89" dur="1" fill="hold">
                                          <p:stCondLst>
                                            <p:cond delay="0"/>
                                          </p:stCondLst>
                                        </p:cTn>
                                        <p:tgtEl>
                                          <p:spTgt spid="499771"/>
                                        </p:tgtEl>
                                        <p:attrNameLst>
                                          <p:attrName>style.visibility</p:attrName>
                                        </p:attrNameLst>
                                      </p:cBhvr>
                                      <p:to>
                                        <p:strVal val="visible"/>
                                      </p:to>
                                    </p:set>
                                    <p:animEffect transition="in" filter="wipe(down)">
                                      <p:cBhvr>
                                        <p:cTn id="90" dur="500"/>
                                        <p:tgtEl>
                                          <p:spTgt spid="499771"/>
                                        </p:tgtEl>
                                      </p:cBhvr>
                                    </p:animEffect>
                                  </p:childTnLst>
                                </p:cTn>
                              </p:par>
                            </p:childTnLst>
                          </p:cTn>
                        </p:par>
                        <p:par>
                          <p:cTn id="91" fill="hold" nodeType="afterGroup">
                            <p:stCondLst>
                              <p:cond delay="3500"/>
                            </p:stCondLst>
                            <p:childTnLst>
                              <p:par>
                                <p:cTn id="92" presetID="22" presetClass="entr" presetSubtype="8" fill="hold" grpId="0" nodeType="afterEffect">
                                  <p:stCondLst>
                                    <p:cond delay="0"/>
                                  </p:stCondLst>
                                  <p:childTnLst>
                                    <p:set>
                                      <p:cBhvr>
                                        <p:cTn id="93" dur="1" fill="hold">
                                          <p:stCondLst>
                                            <p:cond delay="0"/>
                                          </p:stCondLst>
                                        </p:cTn>
                                        <p:tgtEl>
                                          <p:spTgt spid="499774"/>
                                        </p:tgtEl>
                                        <p:attrNameLst>
                                          <p:attrName>style.visibility</p:attrName>
                                        </p:attrNameLst>
                                      </p:cBhvr>
                                      <p:to>
                                        <p:strVal val="visible"/>
                                      </p:to>
                                    </p:set>
                                    <p:animEffect transition="in" filter="wipe(left)">
                                      <p:cBhvr>
                                        <p:cTn id="94" dur="500"/>
                                        <p:tgtEl>
                                          <p:spTgt spid="499774"/>
                                        </p:tgtEl>
                                      </p:cBhvr>
                                    </p:animEffect>
                                  </p:childTnLst>
                                </p:cTn>
                              </p:par>
                            </p:childTnLst>
                          </p:cTn>
                        </p:par>
                        <p:par>
                          <p:cTn id="95" fill="hold" nodeType="afterGroup">
                            <p:stCondLst>
                              <p:cond delay="4000"/>
                            </p:stCondLst>
                            <p:childTnLst>
                              <p:par>
                                <p:cTn id="96" presetID="22" presetClass="entr" presetSubtype="4" fill="hold" nodeType="afterEffect">
                                  <p:stCondLst>
                                    <p:cond delay="0"/>
                                  </p:stCondLst>
                                  <p:childTnLst>
                                    <p:set>
                                      <p:cBhvr>
                                        <p:cTn id="97" dur="1" fill="hold">
                                          <p:stCondLst>
                                            <p:cond delay="0"/>
                                          </p:stCondLst>
                                        </p:cTn>
                                        <p:tgtEl>
                                          <p:spTgt spid="499777"/>
                                        </p:tgtEl>
                                        <p:attrNameLst>
                                          <p:attrName>style.visibility</p:attrName>
                                        </p:attrNameLst>
                                      </p:cBhvr>
                                      <p:to>
                                        <p:strVal val="visible"/>
                                      </p:to>
                                    </p:set>
                                    <p:animEffect transition="in" filter="wipe(down)">
                                      <p:cBhvr>
                                        <p:cTn id="98" dur="500"/>
                                        <p:tgtEl>
                                          <p:spTgt spid="499777"/>
                                        </p:tgtEl>
                                      </p:cBhvr>
                                    </p:animEffect>
                                  </p:childTnLst>
                                </p:cTn>
                              </p:par>
                            </p:childTnLst>
                          </p:cTn>
                        </p:par>
                        <p:par>
                          <p:cTn id="99" fill="hold" nodeType="afterGroup">
                            <p:stCondLst>
                              <p:cond delay="4500"/>
                            </p:stCondLst>
                            <p:childTnLst>
                              <p:par>
                                <p:cTn id="100" presetID="22" presetClass="entr" presetSubtype="1" fill="hold" grpId="0" nodeType="afterEffect">
                                  <p:stCondLst>
                                    <p:cond delay="0"/>
                                  </p:stCondLst>
                                  <p:childTnLst>
                                    <p:set>
                                      <p:cBhvr>
                                        <p:cTn id="101" dur="1" fill="hold">
                                          <p:stCondLst>
                                            <p:cond delay="0"/>
                                          </p:stCondLst>
                                        </p:cTn>
                                        <p:tgtEl>
                                          <p:spTgt spid="499775"/>
                                        </p:tgtEl>
                                        <p:attrNameLst>
                                          <p:attrName>style.visibility</p:attrName>
                                        </p:attrNameLst>
                                      </p:cBhvr>
                                      <p:to>
                                        <p:strVal val="visible"/>
                                      </p:to>
                                    </p:set>
                                    <p:animEffect transition="in" filter="wipe(up)">
                                      <p:cBhvr>
                                        <p:cTn id="102" dur="500"/>
                                        <p:tgtEl>
                                          <p:spTgt spid="499775"/>
                                        </p:tgtEl>
                                      </p:cBhvr>
                                    </p:animEffect>
                                  </p:childTnLst>
                                </p:cTn>
                              </p:par>
                            </p:childTnLst>
                          </p:cTn>
                        </p:par>
                        <p:par>
                          <p:cTn id="103" fill="hold" nodeType="afterGroup">
                            <p:stCondLst>
                              <p:cond delay="5000"/>
                            </p:stCondLst>
                            <p:childTnLst>
                              <p:par>
                                <p:cTn id="104" presetID="22" presetClass="entr" presetSubtype="1" fill="hold" grpId="0" nodeType="afterEffect">
                                  <p:stCondLst>
                                    <p:cond delay="0"/>
                                  </p:stCondLst>
                                  <p:childTnLst>
                                    <p:set>
                                      <p:cBhvr>
                                        <p:cTn id="105" dur="1" fill="hold">
                                          <p:stCondLst>
                                            <p:cond delay="0"/>
                                          </p:stCondLst>
                                        </p:cTn>
                                        <p:tgtEl>
                                          <p:spTgt spid="499776"/>
                                        </p:tgtEl>
                                        <p:attrNameLst>
                                          <p:attrName>style.visibility</p:attrName>
                                        </p:attrNameLst>
                                      </p:cBhvr>
                                      <p:to>
                                        <p:strVal val="visible"/>
                                      </p:to>
                                    </p:set>
                                    <p:animEffect transition="in" filter="wipe(up)">
                                      <p:cBhvr>
                                        <p:cTn id="106" dur="500"/>
                                        <p:tgtEl>
                                          <p:spTgt spid="499776"/>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499744"/>
                                        </p:tgtEl>
                                        <p:attrNameLst>
                                          <p:attrName>style.visibility</p:attrName>
                                        </p:attrNameLst>
                                      </p:cBhvr>
                                      <p:to>
                                        <p:strVal val="visible"/>
                                      </p:to>
                                    </p:set>
                                    <p:animEffect transition="in" filter="wipe(right)">
                                      <p:cBhvr>
                                        <p:cTn id="111" dur="500"/>
                                        <p:tgtEl>
                                          <p:spTgt spid="499744"/>
                                        </p:tgtEl>
                                      </p:cBhvr>
                                    </p:animEffect>
                                  </p:childTnLst>
                                </p:cTn>
                              </p:par>
                            </p:childTnLst>
                          </p:cTn>
                        </p:par>
                        <p:par>
                          <p:cTn id="112" fill="hold" nodeType="afterGroup">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499745"/>
                                        </p:tgtEl>
                                        <p:attrNameLst>
                                          <p:attrName>style.visibility</p:attrName>
                                        </p:attrNameLst>
                                      </p:cBhvr>
                                      <p:to>
                                        <p:strVal val="visible"/>
                                      </p:to>
                                    </p:set>
                                    <p:animEffect transition="in" filter="wipe(right)">
                                      <p:cBhvr>
                                        <p:cTn id="115" dur="500"/>
                                        <p:tgtEl>
                                          <p:spTgt spid="499745"/>
                                        </p:tgtEl>
                                      </p:cBhvr>
                                    </p:animEffect>
                                  </p:childTnLst>
                                </p:cTn>
                              </p:par>
                            </p:childTnLst>
                          </p:cTn>
                        </p:par>
                        <p:par>
                          <p:cTn id="116" fill="hold" nodeType="afterGroup">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499799"/>
                                        </p:tgtEl>
                                        <p:attrNameLst>
                                          <p:attrName>style.visibility</p:attrName>
                                        </p:attrNameLst>
                                      </p:cBhvr>
                                      <p:to>
                                        <p:strVal val="visible"/>
                                      </p:to>
                                    </p:set>
                                    <p:animEffect transition="in" filter="wipe(left)">
                                      <p:cBhvr>
                                        <p:cTn id="119" dur="500"/>
                                        <p:tgtEl>
                                          <p:spTgt spid="499799"/>
                                        </p:tgtEl>
                                      </p:cBhvr>
                                    </p:animEffect>
                                  </p:childTnLst>
                                </p:cTn>
                              </p:par>
                            </p:childTnLst>
                          </p:cTn>
                        </p:par>
                        <p:par>
                          <p:cTn id="120" fill="hold" nodeType="afterGroup">
                            <p:stCondLst>
                              <p:cond delay="1500"/>
                            </p:stCondLst>
                            <p:childTnLst>
                              <p:par>
                                <p:cTn id="121" presetID="22" presetClass="entr" presetSubtype="8" fill="hold" grpId="0" nodeType="afterEffect">
                                  <p:stCondLst>
                                    <p:cond delay="0"/>
                                  </p:stCondLst>
                                  <p:childTnLst>
                                    <p:set>
                                      <p:cBhvr>
                                        <p:cTn id="122" dur="1" fill="hold">
                                          <p:stCondLst>
                                            <p:cond delay="0"/>
                                          </p:stCondLst>
                                        </p:cTn>
                                        <p:tgtEl>
                                          <p:spTgt spid="499798"/>
                                        </p:tgtEl>
                                        <p:attrNameLst>
                                          <p:attrName>style.visibility</p:attrName>
                                        </p:attrNameLst>
                                      </p:cBhvr>
                                      <p:to>
                                        <p:strVal val="visible"/>
                                      </p:to>
                                    </p:set>
                                    <p:animEffect transition="in" filter="wipe(left)">
                                      <p:cBhvr>
                                        <p:cTn id="123" dur="500"/>
                                        <p:tgtEl>
                                          <p:spTgt spid="499798"/>
                                        </p:tgtEl>
                                      </p:cBhvr>
                                    </p:animEffect>
                                  </p:childTnLst>
                                </p:cTn>
                              </p:par>
                            </p:childTnLst>
                          </p:cTn>
                        </p:par>
                        <p:par>
                          <p:cTn id="124" fill="hold" nodeType="afterGroup">
                            <p:stCondLst>
                              <p:cond delay="2000"/>
                            </p:stCondLst>
                            <p:childTnLst>
                              <p:par>
                                <p:cTn id="125" presetID="22" presetClass="entr" presetSubtype="8" fill="hold" grpId="0" nodeType="afterEffect">
                                  <p:stCondLst>
                                    <p:cond delay="0"/>
                                  </p:stCondLst>
                                  <p:childTnLst>
                                    <p:set>
                                      <p:cBhvr>
                                        <p:cTn id="126" dur="1" fill="hold">
                                          <p:stCondLst>
                                            <p:cond delay="0"/>
                                          </p:stCondLst>
                                        </p:cTn>
                                        <p:tgtEl>
                                          <p:spTgt spid="499800"/>
                                        </p:tgtEl>
                                        <p:attrNameLst>
                                          <p:attrName>style.visibility</p:attrName>
                                        </p:attrNameLst>
                                      </p:cBhvr>
                                      <p:to>
                                        <p:strVal val="visible"/>
                                      </p:to>
                                    </p:set>
                                    <p:animEffect transition="in" filter="wipe(left)">
                                      <p:cBhvr>
                                        <p:cTn id="127" dur="500"/>
                                        <p:tgtEl>
                                          <p:spTgt spid="499800"/>
                                        </p:tgtEl>
                                      </p:cBhvr>
                                    </p:animEffect>
                                  </p:childTnLst>
                                </p:cTn>
                              </p:par>
                            </p:childTnLst>
                          </p:cTn>
                        </p:par>
                        <p:par>
                          <p:cTn id="128" fill="hold" nodeType="afterGroup">
                            <p:stCondLst>
                              <p:cond delay="2500"/>
                            </p:stCondLst>
                            <p:childTnLst>
                              <p:par>
                                <p:cTn id="129" presetID="22" presetClass="entr" presetSubtype="8" fill="hold" grpId="0" nodeType="afterEffect">
                                  <p:stCondLst>
                                    <p:cond delay="0"/>
                                  </p:stCondLst>
                                  <p:childTnLst>
                                    <p:set>
                                      <p:cBhvr>
                                        <p:cTn id="130" dur="1" fill="hold">
                                          <p:stCondLst>
                                            <p:cond delay="0"/>
                                          </p:stCondLst>
                                        </p:cTn>
                                        <p:tgtEl>
                                          <p:spTgt spid="499801"/>
                                        </p:tgtEl>
                                        <p:attrNameLst>
                                          <p:attrName>style.visibility</p:attrName>
                                        </p:attrNameLst>
                                      </p:cBhvr>
                                      <p:to>
                                        <p:strVal val="visible"/>
                                      </p:to>
                                    </p:set>
                                    <p:animEffect transition="in" filter="wipe(left)">
                                      <p:cBhvr>
                                        <p:cTn id="131" dur="500"/>
                                        <p:tgtEl>
                                          <p:spTgt spid="499801"/>
                                        </p:tgtEl>
                                      </p:cBhvr>
                                    </p:animEffect>
                                  </p:childTnLst>
                                </p:cTn>
                              </p:par>
                            </p:childTnLst>
                          </p:cTn>
                        </p:par>
                        <p:par>
                          <p:cTn id="132" fill="hold" nodeType="afterGroup">
                            <p:stCondLst>
                              <p:cond delay="3000"/>
                            </p:stCondLst>
                            <p:childTnLst>
                              <p:par>
                                <p:cTn id="133" presetID="22" presetClass="entr" presetSubtype="8" fill="hold" grpId="0" nodeType="afterEffect">
                                  <p:stCondLst>
                                    <p:cond delay="0"/>
                                  </p:stCondLst>
                                  <p:childTnLst>
                                    <p:set>
                                      <p:cBhvr>
                                        <p:cTn id="134" dur="1" fill="hold">
                                          <p:stCondLst>
                                            <p:cond delay="0"/>
                                          </p:stCondLst>
                                        </p:cTn>
                                        <p:tgtEl>
                                          <p:spTgt spid="499802"/>
                                        </p:tgtEl>
                                        <p:attrNameLst>
                                          <p:attrName>style.visibility</p:attrName>
                                        </p:attrNameLst>
                                      </p:cBhvr>
                                      <p:to>
                                        <p:strVal val="visible"/>
                                      </p:to>
                                    </p:set>
                                    <p:animEffect transition="in" filter="wipe(left)">
                                      <p:cBhvr>
                                        <p:cTn id="135" dur="500"/>
                                        <p:tgtEl>
                                          <p:spTgt spid="499802"/>
                                        </p:tgtEl>
                                      </p:cBhvr>
                                    </p:animEffect>
                                  </p:childTnLst>
                                </p:cTn>
                              </p:par>
                            </p:childTnLst>
                          </p:cTn>
                        </p:par>
                        <p:par>
                          <p:cTn id="136" fill="hold" nodeType="afterGroup">
                            <p:stCondLst>
                              <p:cond delay="3500"/>
                            </p:stCondLst>
                            <p:childTnLst>
                              <p:par>
                                <p:cTn id="137" presetID="22" presetClass="entr" presetSubtype="8" fill="hold" grpId="0" nodeType="afterEffect">
                                  <p:stCondLst>
                                    <p:cond delay="0"/>
                                  </p:stCondLst>
                                  <p:childTnLst>
                                    <p:set>
                                      <p:cBhvr>
                                        <p:cTn id="138" dur="1" fill="hold">
                                          <p:stCondLst>
                                            <p:cond delay="0"/>
                                          </p:stCondLst>
                                        </p:cTn>
                                        <p:tgtEl>
                                          <p:spTgt spid="499766"/>
                                        </p:tgtEl>
                                        <p:attrNameLst>
                                          <p:attrName>style.visibility</p:attrName>
                                        </p:attrNameLst>
                                      </p:cBhvr>
                                      <p:to>
                                        <p:strVal val="visible"/>
                                      </p:to>
                                    </p:set>
                                    <p:animEffect transition="in" filter="wipe(left)">
                                      <p:cBhvr>
                                        <p:cTn id="139" dur="500"/>
                                        <p:tgtEl>
                                          <p:spTgt spid="499766"/>
                                        </p:tgtEl>
                                      </p:cBhvr>
                                    </p:animEffect>
                                  </p:childTnLst>
                                </p:cTn>
                              </p:par>
                            </p:childTnLst>
                          </p:cTn>
                        </p:par>
                        <p:par>
                          <p:cTn id="140" fill="hold" nodeType="afterGroup">
                            <p:stCondLst>
                              <p:cond delay="4000"/>
                            </p:stCondLst>
                            <p:childTnLst>
                              <p:par>
                                <p:cTn id="141" presetID="22" presetClass="entr" presetSubtype="8" fill="hold" grpId="0" nodeType="afterEffect">
                                  <p:stCondLst>
                                    <p:cond delay="0"/>
                                  </p:stCondLst>
                                  <p:childTnLst>
                                    <p:set>
                                      <p:cBhvr>
                                        <p:cTn id="142" dur="1" fill="hold">
                                          <p:stCondLst>
                                            <p:cond delay="0"/>
                                          </p:stCondLst>
                                        </p:cTn>
                                        <p:tgtEl>
                                          <p:spTgt spid="499767"/>
                                        </p:tgtEl>
                                        <p:attrNameLst>
                                          <p:attrName>style.visibility</p:attrName>
                                        </p:attrNameLst>
                                      </p:cBhvr>
                                      <p:to>
                                        <p:strVal val="visible"/>
                                      </p:to>
                                    </p:set>
                                    <p:animEffect transition="in" filter="wipe(left)">
                                      <p:cBhvr>
                                        <p:cTn id="143" dur="500"/>
                                        <p:tgtEl>
                                          <p:spTgt spid="499767"/>
                                        </p:tgtEl>
                                      </p:cBhvr>
                                    </p:animEffect>
                                  </p:childTnLst>
                                </p:cTn>
                              </p:par>
                            </p:childTnLst>
                          </p:cTn>
                        </p:par>
                        <p:par>
                          <p:cTn id="144" fill="hold" nodeType="afterGroup">
                            <p:stCondLst>
                              <p:cond delay="4500"/>
                            </p:stCondLst>
                            <p:childTnLst>
                              <p:par>
                                <p:cTn id="145" presetID="22" presetClass="entr" presetSubtype="4" fill="hold" grpId="0" nodeType="afterEffect">
                                  <p:stCondLst>
                                    <p:cond delay="0"/>
                                  </p:stCondLst>
                                  <p:childTnLst>
                                    <p:set>
                                      <p:cBhvr>
                                        <p:cTn id="146" dur="1" fill="hold">
                                          <p:stCondLst>
                                            <p:cond delay="0"/>
                                          </p:stCondLst>
                                        </p:cTn>
                                        <p:tgtEl>
                                          <p:spTgt spid="499765"/>
                                        </p:tgtEl>
                                        <p:attrNameLst>
                                          <p:attrName>style.visibility</p:attrName>
                                        </p:attrNameLst>
                                      </p:cBhvr>
                                      <p:to>
                                        <p:strVal val="visible"/>
                                      </p:to>
                                    </p:set>
                                    <p:animEffect transition="in" filter="wipe(down)">
                                      <p:cBhvr>
                                        <p:cTn id="147" dur="500"/>
                                        <p:tgtEl>
                                          <p:spTgt spid="499765"/>
                                        </p:tgtEl>
                                      </p:cBhvr>
                                    </p:animEffect>
                                  </p:childTnLst>
                                </p:cTn>
                              </p:par>
                            </p:childTnLst>
                          </p:cTn>
                        </p:par>
                        <p:par>
                          <p:cTn id="148" fill="hold" nodeType="afterGroup">
                            <p:stCondLst>
                              <p:cond delay="5000"/>
                            </p:stCondLst>
                            <p:childTnLst>
                              <p:par>
                                <p:cTn id="149" presetID="22" presetClass="entr" presetSubtype="8" fill="hold" grpId="0" nodeType="afterEffect">
                                  <p:stCondLst>
                                    <p:cond delay="0"/>
                                  </p:stCondLst>
                                  <p:childTnLst>
                                    <p:set>
                                      <p:cBhvr>
                                        <p:cTn id="150" dur="1" fill="hold">
                                          <p:stCondLst>
                                            <p:cond delay="0"/>
                                          </p:stCondLst>
                                        </p:cTn>
                                        <p:tgtEl>
                                          <p:spTgt spid="499768"/>
                                        </p:tgtEl>
                                        <p:attrNameLst>
                                          <p:attrName>style.visibility</p:attrName>
                                        </p:attrNameLst>
                                      </p:cBhvr>
                                      <p:to>
                                        <p:strVal val="visible"/>
                                      </p:to>
                                    </p:set>
                                    <p:animEffect transition="in" filter="wipe(left)">
                                      <p:cBhvr>
                                        <p:cTn id="151" dur="500"/>
                                        <p:tgtEl>
                                          <p:spTgt spid="499768"/>
                                        </p:tgtEl>
                                      </p:cBhvr>
                                    </p:animEffect>
                                  </p:childTnLst>
                                </p:cTn>
                              </p:par>
                            </p:childTnLst>
                          </p:cTn>
                        </p:par>
                        <p:par>
                          <p:cTn id="152" fill="hold" nodeType="afterGroup">
                            <p:stCondLst>
                              <p:cond delay="5500"/>
                            </p:stCondLst>
                            <p:childTnLst>
                              <p:par>
                                <p:cTn id="153" presetID="22" presetClass="entr" presetSubtype="4" fill="hold" nodeType="afterEffect">
                                  <p:stCondLst>
                                    <p:cond delay="0"/>
                                  </p:stCondLst>
                                  <p:childTnLst>
                                    <p:set>
                                      <p:cBhvr>
                                        <p:cTn id="154" dur="1" fill="hold">
                                          <p:stCondLst>
                                            <p:cond delay="0"/>
                                          </p:stCondLst>
                                        </p:cTn>
                                        <p:tgtEl>
                                          <p:spTgt spid="499803"/>
                                        </p:tgtEl>
                                        <p:attrNameLst>
                                          <p:attrName>style.visibility</p:attrName>
                                        </p:attrNameLst>
                                      </p:cBhvr>
                                      <p:to>
                                        <p:strVal val="visible"/>
                                      </p:to>
                                    </p:set>
                                    <p:animEffect transition="in" filter="wipe(down)">
                                      <p:cBhvr>
                                        <p:cTn id="155" dur="500"/>
                                        <p:tgtEl>
                                          <p:spTgt spid="499803"/>
                                        </p:tgtEl>
                                      </p:cBhvr>
                                    </p:animEffect>
                                  </p:childTnLst>
                                </p:cTn>
                              </p:par>
                            </p:childTnLst>
                          </p:cTn>
                        </p:par>
                        <p:par>
                          <p:cTn id="156" fill="hold" nodeType="afterGroup">
                            <p:stCondLst>
                              <p:cond delay="6000"/>
                            </p:stCondLst>
                            <p:childTnLst>
                              <p:par>
                                <p:cTn id="157" presetID="22" presetClass="entr" presetSubtype="1" fill="hold" grpId="0" nodeType="afterEffect">
                                  <p:stCondLst>
                                    <p:cond delay="0"/>
                                  </p:stCondLst>
                                  <p:childTnLst>
                                    <p:set>
                                      <p:cBhvr>
                                        <p:cTn id="158" dur="1" fill="hold">
                                          <p:stCondLst>
                                            <p:cond delay="0"/>
                                          </p:stCondLst>
                                        </p:cTn>
                                        <p:tgtEl>
                                          <p:spTgt spid="499769"/>
                                        </p:tgtEl>
                                        <p:attrNameLst>
                                          <p:attrName>style.visibility</p:attrName>
                                        </p:attrNameLst>
                                      </p:cBhvr>
                                      <p:to>
                                        <p:strVal val="visible"/>
                                      </p:to>
                                    </p:set>
                                    <p:animEffect transition="in" filter="wipe(up)">
                                      <p:cBhvr>
                                        <p:cTn id="159" dur="500"/>
                                        <p:tgtEl>
                                          <p:spTgt spid="499769"/>
                                        </p:tgtEl>
                                      </p:cBhvr>
                                    </p:animEffect>
                                  </p:childTnLst>
                                </p:cTn>
                              </p:par>
                            </p:childTnLst>
                          </p:cTn>
                        </p:par>
                        <p:par>
                          <p:cTn id="160" fill="hold" nodeType="afterGroup">
                            <p:stCondLst>
                              <p:cond delay="6500"/>
                            </p:stCondLst>
                            <p:childTnLst>
                              <p:par>
                                <p:cTn id="161" presetID="22" presetClass="entr" presetSubtype="1" fill="hold" grpId="0" nodeType="afterEffect">
                                  <p:stCondLst>
                                    <p:cond delay="0"/>
                                  </p:stCondLst>
                                  <p:childTnLst>
                                    <p:set>
                                      <p:cBhvr>
                                        <p:cTn id="162" dur="1" fill="hold">
                                          <p:stCondLst>
                                            <p:cond delay="0"/>
                                          </p:stCondLst>
                                        </p:cTn>
                                        <p:tgtEl>
                                          <p:spTgt spid="499770"/>
                                        </p:tgtEl>
                                        <p:attrNameLst>
                                          <p:attrName>style.visibility</p:attrName>
                                        </p:attrNameLst>
                                      </p:cBhvr>
                                      <p:to>
                                        <p:strVal val="visible"/>
                                      </p:to>
                                    </p:set>
                                    <p:animEffect transition="in" filter="wipe(up)">
                                      <p:cBhvr>
                                        <p:cTn id="163" dur="500"/>
                                        <p:tgtEl>
                                          <p:spTgt spid="499770"/>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499748"/>
                                        </p:tgtEl>
                                        <p:attrNameLst>
                                          <p:attrName>style.visibility</p:attrName>
                                        </p:attrNameLst>
                                      </p:cBhvr>
                                      <p:to>
                                        <p:strVal val="visible"/>
                                      </p:to>
                                    </p:set>
                                    <p:animEffect transition="in" filter="wipe(left)">
                                      <p:cBhvr>
                                        <p:cTn id="168" dur="500"/>
                                        <p:tgtEl>
                                          <p:spTgt spid="499748"/>
                                        </p:tgtEl>
                                      </p:cBhvr>
                                    </p:animEffect>
                                  </p:childTnLst>
                                </p:cTn>
                              </p:par>
                            </p:childTnLst>
                          </p:cTn>
                        </p:par>
                        <p:par>
                          <p:cTn id="169" fill="hold" nodeType="afterGroup">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499749"/>
                                        </p:tgtEl>
                                        <p:attrNameLst>
                                          <p:attrName>style.visibility</p:attrName>
                                        </p:attrNameLst>
                                      </p:cBhvr>
                                      <p:to>
                                        <p:strVal val="visible"/>
                                      </p:to>
                                    </p:set>
                                    <p:animEffect transition="in" filter="wipe(left)">
                                      <p:cBhvr>
                                        <p:cTn id="172" dur="500"/>
                                        <p:tgtEl>
                                          <p:spTgt spid="49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42" grpId="0"/>
      <p:bldP spid="499743" grpId="0" animBg="1"/>
      <p:bldP spid="499744" grpId="0"/>
      <p:bldP spid="499745" grpId="0" animBg="1"/>
      <p:bldP spid="499748" grpId="0"/>
      <p:bldP spid="499749" grpId="0" animBg="1"/>
      <p:bldP spid="499750" grpId="0" animBg="1"/>
      <p:bldP spid="499751" grpId="0" animBg="1"/>
      <p:bldP spid="499752" grpId="0"/>
      <p:bldP spid="499753" grpId="0"/>
      <p:bldP spid="499754" grpId="0" animBg="1"/>
      <p:bldP spid="499755" grpId="0" animBg="1"/>
      <p:bldP spid="499756" grpId="0" animBg="1"/>
      <p:bldP spid="499757" grpId="0" animBg="1"/>
      <p:bldP spid="499758" grpId="0" animBg="1"/>
      <p:bldP spid="499759" grpId="0" animBg="1"/>
      <p:bldP spid="499760" grpId="0" animBg="1"/>
      <p:bldP spid="499761" grpId="0" animBg="1"/>
      <p:bldP spid="499762" grpId="0" animBg="1"/>
      <p:bldP spid="499763" grpId="0"/>
      <p:bldP spid="499764" grpId="0" animBg="1"/>
      <p:bldP spid="499765" grpId="0" animBg="1"/>
      <p:bldP spid="499766" grpId="0" animBg="1"/>
      <p:bldP spid="499767" grpId="0"/>
      <p:bldP spid="499768" grpId="0"/>
      <p:bldP spid="499769" grpId="0"/>
      <p:bldP spid="499770" grpId="0" animBg="1"/>
      <p:bldP spid="499771" grpId="0" animBg="1"/>
      <p:bldP spid="499772" grpId="0" animBg="1"/>
      <p:bldP spid="499773" grpId="0"/>
      <p:bldP spid="499774" grpId="0"/>
      <p:bldP spid="499775" grpId="0"/>
      <p:bldP spid="499776" grpId="0" animBg="1"/>
      <p:bldP spid="499796" grpId="0" animBg="1"/>
      <p:bldP spid="499797" grpId="0" animBg="1"/>
      <p:bldP spid="499798" grpId="0" animBg="1"/>
      <p:bldP spid="499799" grpId="0" animBg="1"/>
      <p:bldP spid="499800" grpId="0" animBg="1"/>
      <p:bldP spid="499801" grpId="0" animBg="1"/>
      <p:bldP spid="4998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BACE6-4249-74DB-E6F5-239D95E8C203}"/>
              </a:ext>
            </a:extLst>
          </p:cNvPr>
          <p:cNvPicPr>
            <a:picLocks noChangeAspect="1"/>
          </p:cNvPicPr>
          <p:nvPr/>
        </p:nvPicPr>
        <p:blipFill>
          <a:blip r:embed="rId2"/>
          <a:stretch>
            <a:fillRect/>
          </a:stretch>
        </p:blipFill>
        <p:spPr>
          <a:xfrm>
            <a:off x="1069272" y="1844824"/>
            <a:ext cx="7005456" cy="4752528"/>
          </a:xfrm>
          <a:prstGeom prst="rect">
            <a:avLst/>
          </a:prstGeom>
        </p:spPr>
      </p:pic>
      <p:sp>
        <p:nvSpPr>
          <p:cNvPr id="4" name="Rectangle 2">
            <a:extLst>
              <a:ext uri="{FF2B5EF4-FFF2-40B4-BE49-F238E27FC236}">
                <a16:creationId xmlns:a16="http://schemas.microsoft.com/office/drawing/2014/main" id="{8EEA7B1B-A519-89F7-9E5E-D8D73618DE62}"/>
              </a:ext>
            </a:extLst>
          </p:cNvPr>
          <p:cNvSpPr txBox="1">
            <a:spLocks noChangeArrowheads="1"/>
          </p:cNvSpPr>
          <p:nvPr/>
        </p:nvSpPr>
        <p:spPr>
          <a:xfrm>
            <a:off x="107950" y="115888"/>
            <a:ext cx="8928100" cy="720725"/>
          </a:xfrm>
          <a:prstGeom prst="rect">
            <a:avLst/>
          </a:prstGeom>
          <a:noFill/>
        </p:spPr>
        <p:txBody>
          <a:bodyPr spcFirstLastPara="1" vert="horz" wrap="square" lIns="91425" tIns="91425" rIns="91425" bIns="91425" anchor="ctr" anchorCtr="0">
            <a:noAutofit/>
          </a:bodyPr>
          <a:lstStyle>
            <a:lvl1pPr lvl="0" algn="l" rtl="0" eaLnBrk="1" latinLnBrk="0" hangingPunct="1">
              <a:spcBef>
                <a:spcPts val="0"/>
              </a:spcBef>
              <a:spcAft>
                <a:spcPts val="0"/>
              </a:spcAft>
              <a:buSzPts val="5800"/>
              <a:buNone/>
              <a:defRPr kumimoji="0" sz="5800" b="1" kern="1200">
                <a:ln>
                  <a:noFill/>
                </a:ln>
                <a:solidFill>
                  <a:schemeClr val="tx2"/>
                </a:solidFill>
                <a:effectLst/>
                <a:latin typeface="+mj-lt"/>
                <a:ea typeface="+mj-ea"/>
                <a:cs typeface="+mj-cs"/>
              </a:defRPr>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r>
              <a:rPr lang="en-US" sz="3600"/>
              <a:t>Transmitters – </a:t>
            </a:r>
            <a:r>
              <a:rPr lang="en-US" sz="3600" u="sng"/>
              <a:t>Lasers</a:t>
            </a:r>
            <a:r>
              <a:rPr lang="en-US" sz="3600"/>
              <a:t>, LEDs, Tunable Lasers</a:t>
            </a:r>
            <a:endParaRPr lang="en-US" sz="3600" dirty="0"/>
          </a:p>
        </p:txBody>
      </p:sp>
      <p:sp>
        <p:nvSpPr>
          <p:cNvPr id="5" name="TextBox 4">
            <a:extLst>
              <a:ext uri="{FF2B5EF4-FFF2-40B4-BE49-F238E27FC236}">
                <a16:creationId xmlns:a16="http://schemas.microsoft.com/office/drawing/2014/main" id="{14512801-4F61-7E30-2193-19E2E1450FCE}"/>
              </a:ext>
            </a:extLst>
          </p:cNvPr>
          <p:cNvSpPr txBox="1"/>
          <p:nvPr/>
        </p:nvSpPr>
        <p:spPr>
          <a:xfrm>
            <a:off x="1691680" y="1196752"/>
            <a:ext cx="3543278" cy="369332"/>
          </a:xfrm>
          <a:prstGeom prst="rect">
            <a:avLst/>
          </a:prstGeom>
          <a:noFill/>
        </p:spPr>
        <p:txBody>
          <a:bodyPr wrap="none" rtlCol="0">
            <a:spAutoFit/>
          </a:bodyPr>
          <a:lstStyle/>
          <a:p>
            <a:r>
              <a:rPr lang="el-GR" dirty="0" err="1"/>
              <a:t>Επιτρεπ</a:t>
            </a:r>
            <a:r>
              <a:rPr lang="en-US" dirty="0" err="1"/>
              <a:t>ό</a:t>
            </a:r>
            <a:r>
              <a:rPr lang="el-GR" dirty="0" err="1"/>
              <a:t>μενοι</a:t>
            </a:r>
            <a:r>
              <a:rPr lang="el-GR" dirty="0"/>
              <a:t> τρόποι στο </a:t>
            </a:r>
            <a:r>
              <a:rPr lang="en-GB" dirty="0"/>
              <a:t>FP laser</a:t>
            </a:r>
            <a:endParaRPr lang="en-US" dirty="0"/>
          </a:p>
        </p:txBody>
      </p:sp>
    </p:spTree>
    <p:extLst>
      <p:ext uri="{BB962C8B-B14F-4D97-AF65-F5344CB8AC3E}">
        <p14:creationId xmlns:p14="http://schemas.microsoft.com/office/powerpoint/2010/main" val="3706947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Line 2"/>
          <p:cNvSpPr>
            <a:spLocks noChangeShapeType="1"/>
          </p:cNvSpPr>
          <p:nvPr/>
        </p:nvSpPr>
        <p:spPr bwMode="auto">
          <a:xfrm flipV="1">
            <a:off x="7524750" y="1484313"/>
            <a:ext cx="0" cy="3743325"/>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37" name="Rectangle 3"/>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46438" name="Rectangle 4"/>
          <p:cNvSpPr>
            <a:spLocks noGrp="1" noChangeArrowheads="1"/>
          </p:cNvSpPr>
          <p:nvPr>
            <p:ph idx="1"/>
          </p:nvPr>
        </p:nvSpPr>
        <p:spPr>
          <a:xfrm>
            <a:off x="107950" y="981075"/>
            <a:ext cx="2336800" cy="2592388"/>
          </a:xfrm>
        </p:spPr>
        <p:txBody>
          <a:bodyPr/>
          <a:lstStyle/>
          <a:p>
            <a:pPr eaLnBrk="1" hangingPunct="1">
              <a:lnSpc>
                <a:spcPct val="80000"/>
              </a:lnSpc>
            </a:pPr>
            <a:r>
              <a:rPr lang="el-GR" sz="2000" b="1" dirty="0"/>
              <a:t>Η κβαντική άντληση σε </a:t>
            </a:r>
            <a:r>
              <a:rPr lang="el-GR" sz="2000" b="1" dirty="0" err="1"/>
              <a:t>διοδικά</a:t>
            </a:r>
            <a:r>
              <a:rPr lang="el-GR" sz="2000" b="1" dirty="0"/>
              <a:t> (</a:t>
            </a:r>
            <a:r>
              <a:rPr lang="el-GR" sz="2000" b="1" dirty="0" err="1"/>
              <a:t>ημιαγωγικά</a:t>
            </a:r>
            <a:r>
              <a:rPr lang="el-GR" sz="2000" b="1" dirty="0"/>
              <a:t>) </a:t>
            </a:r>
            <a:r>
              <a:rPr lang="en-US" sz="2000" b="1" dirty="0"/>
              <a:t>laser</a:t>
            </a:r>
            <a:r>
              <a:rPr lang="el-GR" sz="2000" b="1" dirty="0"/>
              <a:t> και η σύνδεση με τα φασματικά χαρακτηριστικά της εξόδου του </a:t>
            </a:r>
            <a:r>
              <a:rPr lang="en-US" sz="2000" b="1" dirty="0"/>
              <a:t>laser</a:t>
            </a:r>
          </a:p>
        </p:txBody>
      </p:sp>
      <p:sp>
        <p:nvSpPr>
          <p:cNvPr id="146439" name="Line 5"/>
          <p:cNvSpPr>
            <a:spLocks noChangeShapeType="1"/>
          </p:cNvSpPr>
          <p:nvPr/>
        </p:nvSpPr>
        <p:spPr bwMode="auto">
          <a:xfrm>
            <a:off x="2266950" y="36449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40" name="Line 6"/>
          <p:cNvSpPr>
            <a:spLocks noChangeShapeType="1"/>
          </p:cNvSpPr>
          <p:nvPr/>
        </p:nvSpPr>
        <p:spPr bwMode="auto">
          <a:xfrm flipV="1">
            <a:off x="2482850" y="1268413"/>
            <a:ext cx="0" cy="2592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41" name="Rectangle 7"/>
          <p:cNvSpPr>
            <a:spLocks noChangeArrowheads="1"/>
          </p:cNvSpPr>
          <p:nvPr/>
        </p:nvSpPr>
        <p:spPr bwMode="auto">
          <a:xfrm>
            <a:off x="4643438" y="3644900"/>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Ι</a:t>
            </a:r>
          </a:p>
        </p:txBody>
      </p:sp>
      <p:sp>
        <p:nvSpPr>
          <p:cNvPr id="146442" name="Rectangle 8"/>
          <p:cNvSpPr>
            <a:spLocks noChangeArrowheads="1"/>
          </p:cNvSpPr>
          <p:nvPr/>
        </p:nvSpPr>
        <p:spPr bwMode="auto">
          <a:xfrm>
            <a:off x="2049463" y="1123950"/>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endParaRPr lang="el-GR" sz="2000" b="0"/>
          </a:p>
        </p:txBody>
      </p:sp>
      <p:sp>
        <p:nvSpPr>
          <p:cNvPr id="146443" name="Rectangle 9"/>
          <p:cNvSpPr>
            <a:spLocks noChangeArrowheads="1"/>
          </p:cNvSpPr>
          <p:nvPr/>
        </p:nvSpPr>
        <p:spPr bwMode="auto">
          <a:xfrm>
            <a:off x="3095625" y="3644900"/>
            <a:ext cx="395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I</a:t>
            </a:r>
            <a:r>
              <a:rPr lang="en-US" sz="2000" b="0" baseline="-25000"/>
              <a:t>th</a:t>
            </a:r>
            <a:endParaRPr lang="el-GR" sz="2000" b="0"/>
          </a:p>
        </p:txBody>
      </p:sp>
      <p:sp>
        <p:nvSpPr>
          <p:cNvPr id="146444" name="Line 10"/>
          <p:cNvSpPr>
            <a:spLocks noChangeShapeType="1"/>
          </p:cNvSpPr>
          <p:nvPr/>
        </p:nvSpPr>
        <p:spPr bwMode="auto">
          <a:xfrm>
            <a:off x="3275013" y="3429000"/>
            <a:ext cx="0" cy="215900"/>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45" name="Line 11"/>
          <p:cNvSpPr>
            <a:spLocks noChangeShapeType="1"/>
          </p:cNvSpPr>
          <p:nvPr/>
        </p:nvSpPr>
        <p:spPr bwMode="auto">
          <a:xfrm flipV="1">
            <a:off x="2482850" y="3429000"/>
            <a:ext cx="7921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46" name="Line 12"/>
          <p:cNvSpPr>
            <a:spLocks noChangeShapeType="1"/>
          </p:cNvSpPr>
          <p:nvPr/>
        </p:nvSpPr>
        <p:spPr bwMode="auto">
          <a:xfrm flipV="1">
            <a:off x="3275013" y="1844675"/>
            <a:ext cx="64770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47" name="Arc 13"/>
          <p:cNvSpPr>
            <a:spLocks/>
          </p:cNvSpPr>
          <p:nvPr/>
        </p:nvSpPr>
        <p:spPr bwMode="auto">
          <a:xfrm rot="-4239521">
            <a:off x="3744000" y="1529557"/>
            <a:ext cx="776287" cy="234950"/>
          </a:xfrm>
          <a:custGeom>
            <a:avLst/>
            <a:gdLst>
              <a:gd name="T0" fmla="*/ 5339025 w 19819"/>
              <a:gd name="T1" fmla="*/ 0 h 21318"/>
              <a:gd name="T2" fmla="*/ 30406252 w 19819"/>
              <a:gd name="T3" fmla="*/ 1546154 h 21318"/>
              <a:gd name="T4" fmla="*/ 0 w 19819"/>
              <a:gd name="T5" fmla="*/ 2589432 h 21318"/>
              <a:gd name="T6" fmla="*/ 0 60000 65536"/>
              <a:gd name="T7" fmla="*/ 0 60000 65536"/>
              <a:gd name="T8" fmla="*/ 0 60000 65536"/>
            </a:gdLst>
            <a:ahLst/>
            <a:cxnLst>
              <a:cxn ang="T6">
                <a:pos x="T0" y="T1"/>
              </a:cxn>
              <a:cxn ang="T7">
                <a:pos x="T2" y="T3"/>
              </a:cxn>
              <a:cxn ang="T8">
                <a:pos x="T4" y="T5"/>
              </a:cxn>
            </a:cxnLst>
            <a:rect l="0" t="0" r="r" b="b"/>
            <a:pathLst>
              <a:path w="19819" h="21318" fill="none" extrusionOk="0">
                <a:moveTo>
                  <a:pt x="3479" y="0"/>
                </a:moveTo>
                <a:cubicBezTo>
                  <a:pt x="10738" y="1184"/>
                  <a:pt x="16894" y="5981"/>
                  <a:pt x="19818" y="12729"/>
                </a:cubicBezTo>
              </a:path>
              <a:path w="19819" h="21318" stroke="0" extrusionOk="0">
                <a:moveTo>
                  <a:pt x="3479" y="0"/>
                </a:moveTo>
                <a:cubicBezTo>
                  <a:pt x="10738" y="1184"/>
                  <a:pt x="16894" y="5981"/>
                  <a:pt x="19818" y="12729"/>
                </a:cubicBezTo>
                <a:lnTo>
                  <a:pt x="0" y="21318"/>
                </a:lnTo>
                <a:lnTo>
                  <a:pt x="3479"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6448" name="Rectangle 16"/>
          <p:cNvSpPr>
            <a:spLocks noChangeArrowheads="1"/>
          </p:cNvSpPr>
          <p:nvPr/>
        </p:nvSpPr>
        <p:spPr bwMode="auto">
          <a:xfrm>
            <a:off x="4137025" y="2205038"/>
            <a:ext cx="86518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Δράση </a:t>
            </a:r>
            <a:r>
              <a:rPr lang="en-US" sz="2000" b="0" i="0"/>
              <a:t>Laser</a:t>
            </a:r>
            <a:endParaRPr lang="el-GR" sz="2000" b="0" i="0"/>
          </a:p>
        </p:txBody>
      </p:sp>
      <p:sp>
        <p:nvSpPr>
          <p:cNvPr id="146449" name="Line 17"/>
          <p:cNvSpPr>
            <a:spLocks noChangeShapeType="1"/>
          </p:cNvSpPr>
          <p:nvPr/>
        </p:nvSpPr>
        <p:spPr bwMode="auto">
          <a:xfrm rot="5400000">
            <a:off x="3922713" y="2347913"/>
            <a:ext cx="0" cy="431800"/>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50" name="Rectangle 18"/>
          <p:cNvSpPr>
            <a:spLocks noChangeArrowheads="1"/>
          </p:cNvSpPr>
          <p:nvPr/>
        </p:nvSpPr>
        <p:spPr bwMode="auto">
          <a:xfrm>
            <a:off x="2555875" y="2276475"/>
            <a:ext cx="10826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Κατώφλι</a:t>
            </a:r>
          </a:p>
        </p:txBody>
      </p:sp>
      <p:sp>
        <p:nvSpPr>
          <p:cNvPr id="146451" name="Line 19"/>
          <p:cNvSpPr>
            <a:spLocks noChangeShapeType="1"/>
          </p:cNvSpPr>
          <p:nvPr/>
        </p:nvSpPr>
        <p:spPr bwMode="auto">
          <a:xfrm rot="16200000" flipH="1">
            <a:off x="2807494" y="2888457"/>
            <a:ext cx="647700" cy="144462"/>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52" name="Rectangle 20"/>
          <p:cNvSpPr>
            <a:spLocks noChangeArrowheads="1"/>
          </p:cNvSpPr>
          <p:nvPr/>
        </p:nvSpPr>
        <p:spPr bwMode="auto">
          <a:xfrm>
            <a:off x="2481263" y="1339850"/>
            <a:ext cx="12255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Κορεσμός</a:t>
            </a:r>
          </a:p>
        </p:txBody>
      </p:sp>
      <p:sp>
        <p:nvSpPr>
          <p:cNvPr id="146453" name="Line 21"/>
          <p:cNvSpPr>
            <a:spLocks noChangeShapeType="1"/>
          </p:cNvSpPr>
          <p:nvPr/>
        </p:nvSpPr>
        <p:spPr bwMode="auto">
          <a:xfrm rot="16200000" flipH="1">
            <a:off x="3850482" y="1410493"/>
            <a:ext cx="0" cy="290513"/>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54" name="Line 29"/>
          <p:cNvSpPr>
            <a:spLocks noChangeShapeType="1"/>
          </p:cNvSpPr>
          <p:nvPr/>
        </p:nvSpPr>
        <p:spPr bwMode="auto">
          <a:xfrm>
            <a:off x="3057525" y="3500438"/>
            <a:ext cx="23050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55" name="Line 32"/>
          <p:cNvSpPr>
            <a:spLocks noChangeShapeType="1"/>
          </p:cNvSpPr>
          <p:nvPr/>
        </p:nvSpPr>
        <p:spPr bwMode="auto">
          <a:xfrm>
            <a:off x="3417888" y="3211513"/>
            <a:ext cx="19446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56" name="AutoShape 34"/>
          <p:cNvSpPr>
            <a:spLocks/>
          </p:cNvSpPr>
          <p:nvPr/>
        </p:nvSpPr>
        <p:spPr bwMode="auto">
          <a:xfrm>
            <a:off x="5362575" y="3211513"/>
            <a:ext cx="142875" cy="287337"/>
          </a:xfrm>
          <a:prstGeom prst="rightBrace">
            <a:avLst>
              <a:gd name="adj1" fmla="val 16759"/>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6457" name="Line 37"/>
          <p:cNvSpPr>
            <a:spLocks noChangeShapeType="1"/>
          </p:cNvSpPr>
          <p:nvPr/>
        </p:nvSpPr>
        <p:spPr bwMode="auto">
          <a:xfrm flipV="1">
            <a:off x="6800850" y="1701800"/>
            <a:ext cx="0" cy="1222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58" name="Line 38"/>
          <p:cNvSpPr>
            <a:spLocks noChangeShapeType="1"/>
          </p:cNvSpPr>
          <p:nvPr/>
        </p:nvSpPr>
        <p:spPr bwMode="auto">
          <a:xfrm>
            <a:off x="6511925" y="2636838"/>
            <a:ext cx="1800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59" name="Rectangle 39"/>
          <p:cNvSpPr>
            <a:spLocks noChangeArrowheads="1"/>
          </p:cNvSpPr>
          <p:nvPr/>
        </p:nvSpPr>
        <p:spPr bwMode="auto">
          <a:xfrm>
            <a:off x="8096250" y="2636838"/>
            <a:ext cx="3619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λ</a:t>
            </a:r>
          </a:p>
        </p:txBody>
      </p:sp>
      <p:sp>
        <p:nvSpPr>
          <p:cNvPr id="146460" name="Rectangle 40"/>
          <p:cNvSpPr>
            <a:spLocks noChangeArrowheads="1"/>
          </p:cNvSpPr>
          <p:nvPr/>
        </p:nvSpPr>
        <p:spPr bwMode="auto">
          <a:xfrm>
            <a:off x="5795963" y="1195388"/>
            <a:ext cx="115093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Φασματική πυκνότητα ισχύος</a:t>
            </a:r>
          </a:p>
        </p:txBody>
      </p:sp>
      <p:sp>
        <p:nvSpPr>
          <p:cNvPr id="146461" name="Rectangle 41"/>
          <p:cNvSpPr>
            <a:spLocks noChangeArrowheads="1"/>
          </p:cNvSpPr>
          <p:nvPr/>
        </p:nvSpPr>
        <p:spPr bwMode="auto">
          <a:xfrm>
            <a:off x="7380288" y="908050"/>
            <a:ext cx="15843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Αναδείχθηκε ο μοναδικός τρόπος του </a:t>
            </a:r>
            <a:r>
              <a:rPr lang="en-US" sz="1600" i="0"/>
              <a:t>DFB</a:t>
            </a:r>
            <a:endParaRPr lang="el-GR" sz="1600" i="0"/>
          </a:p>
        </p:txBody>
      </p:sp>
      <p:sp>
        <p:nvSpPr>
          <p:cNvPr id="146462" name="Line 42"/>
          <p:cNvSpPr>
            <a:spLocks noChangeShapeType="1"/>
          </p:cNvSpPr>
          <p:nvPr/>
        </p:nvSpPr>
        <p:spPr bwMode="auto">
          <a:xfrm flipH="1">
            <a:off x="7667625" y="1700213"/>
            <a:ext cx="433388" cy="287337"/>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63" name="Line 43"/>
          <p:cNvSpPr>
            <a:spLocks noChangeShapeType="1"/>
          </p:cNvSpPr>
          <p:nvPr/>
        </p:nvSpPr>
        <p:spPr bwMode="auto">
          <a:xfrm flipV="1">
            <a:off x="6799263" y="4006850"/>
            <a:ext cx="0" cy="1222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64" name="Line 44"/>
          <p:cNvSpPr>
            <a:spLocks noChangeShapeType="1"/>
          </p:cNvSpPr>
          <p:nvPr/>
        </p:nvSpPr>
        <p:spPr bwMode="auto">
          <a:xfrm>
            <a:off x="6510338" y="4941888"/>
            <a:ext cx="1800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65" name="Rectangle 45"/>
          <p:cNvSpPr>
            <a:spLocks noChangeArrowheads="1"/>
          </p:cNvSpPr>
          <p:nvPr/>
        </p:nvSpPr>
        <p:spPr bwMode="auto">
          <a:xfrm>
            <a:off x="8094663" y="4941888"/>
            <a:ext cx="3619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λ</a:t>
            </a:r>
          </a:p>
        </p:txBody>
      </p:sp>
      <p:sp>
        <p:nvSpPr>
          <p:cNvPr id="146466" name="Rectangle 46"/>
          <p:cNvSpPr>
            <a:spLocks noChangeArrowheads="1"/>
          </p:cNvSpPr>
          <p:nvPr/>
        </p:nvSpPr>
        <p:spPr bwMode="auto">
          <a:xfrm>
            <a:off x="5794375" y="3500438"/>
            <a:ext cx="11509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Φασματική πυκνότητα ισχύος</a:t>
            </a:r>
          </a:p>
        </p:txBody>
      </p:sp>
      <p:sp>
        <p:nvSpPr>
          <p:cNvPr id="146467" name="Rectangle 47"/>
          <p:cNvSpPr>
            <a:spLocks noChangeArrowheads="1"/>
          </p:cNvSpPr>
          <p:nvPr/>
        </p:nvSpPr>
        <p:spPr bwMode="auto">
          <a:xfrm>
            <a:off x="7524750" y="3284538"/>
            <a:ext cx="144303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«Αρχίζει» να επικρατεί ένας τρόπος του </a:t>
            </a:r>
            <a:r>
              <a:rPr lang="en-US" sz="1600" i="0"/>
              <a:t>DFB</a:t>
            </a:r>
            <a:endParaRPr lang="el-GR" sz="1600" i="0"/>
          </a:p>
        </p:txBody>
      </p:sp>
      <p:sp>
        <p:nvSpPr>
          <p:cNvPr id="146468" name="Line 48"/>
          <p:cNvSpPr>
            <a:spLocks noChangeShapeType="1"/>
          </p:cNvSpPr>
          <p:nvPr/>
        </p:nvSpPr>
        <p:spPr bwMode="auto">
          <a:xfrm flipH="1">
            <a:off x="7594600" y="4076700"/>
            <a:ext cx="649288" cy="214313"/>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46469" name="Group 49"/>
          <p:cNvGrpSpPr>
            <a:grpSpLocks/>
          </p:cNvGrpSpPr>
          <p:nvPr/>
        </p:nvGrpSpPr>
        <p:grpSpPr bwMode="auto">
          <a:xfrm>
            <a:off x="6946900" y="4364038"/>
            <a:ext cx="1150938" cy="576262"/>
            <a:chOff x="4376" y="3702"/>
            <a:chExt cx="725" cy="363"/>
          </a:xfrm>
        </p:grpSpPr>
        <p:sp>
          <p:nvSpPr>
            <p:cNvPr id="146498" name="Freeform 50"/>
            <p:cNvSpPr>
              <a:spLocks/>
            </p:cNvSpPr>
            <p:nvPr/>
          </p:nvSpPr>
          <p:spPr bwMode="auto">
            <a:xfrm>
              <a:off x="4738" y="3702"/>
              <a:ext cx="41" cy="363"/>
            </a:xfrm>
            <a:custGeom>
              <a:avLst/>
              <a:gdLst>
                <a:gd name="T0" fmla="*/ 0 w 272"/>
                <a:gd name="T1" fmla="*/ 0 h 408"/>
                <a:gd name="T2" fmla="*/ 2 w 272"/>
                <a:gd name="T3" fmla="*/ 251 h 408"/>
                <a:gd name="T4" fmla="*/ 6 w 272"/>
                <a:gd name="T5" fmla="*/ 32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99" name="Freeform 51"/>
            <p:cNvSpPr>
              <a:spLocks/>
            </p:cNvSpPr>
            <p:nvPr/>
          </p:nvSpPr>
          <p:spPr bwMode="auto">
            <a:xfrm flipH="1">
              <a:off x="4779" y="3825"/>
              <a:ext cx="40" cy="240"/>
            </a:xfrm>
            <a:custGeom>
              <a:avLst/>
              <a:gdLst>
                <a:gd name="T0" fmla="*/ 0 w 272"/>
                <a:gd name="T1" fmla="*/ 0 h 408"/>
                <a:gd name="T2" fmla="*/ 2 w 272"/>
                <a:gd name="T3" fmla="*/ 109 h 408"/>
                <a:gd name="T4" fmla="*/ 6 w 272"/>
                <a:gd name="T5" fmla="*/ 141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0" name="Freeform 52"/>
            <p:cNvSpPr>
              <a:spLocks/>
            </p:cNvSpPr>
            <p:nvPr/>
          </p:nvSpPr>
          <p:spPr bwMode="auto">
            <a:xfrm>
              <a:off x="4819" y="3825"/>
              <a:ext cx="40" cy="240"/>
            </a:xfrm>
            <a:custGeom>
              <a:avLst/>
              <a:gdLst>
                <a:gd name="T0" fmla="*/ 0 w 272"/>
                <a:gd name="T1" fmla="*/ 0 h 408"/>
                <a:gd name="T2" fmla="*/ 2 w 272"/>
                <a:gd name="T3" fmla="*/ 109 h 408"/>
                <a:gd name="T4" fmla="*/ 6 w 272"/>
                <a:gd name="T5" fmla="*/ 141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1" name="Freeform 53"/>
            <p:cNvSpPr>
              <a:spLocks/>
            </p:cNvSpPr>
            <p:nvPr/>
          </p:nvSpPr>
          <p:spPr bwMode="auto">
            <a:xfrm flipH="1">
              <a:off x="4859" y="3870"/>
              <a:ext cx="41" cy="195"/>
            </a:xfrm>
            <a:custGeom>
              <a:avLst/>
              <a:gdLst>
                <a:gd name="T0" fmla="*/ 0 w 272"/>
                <a:gd name="T1" fmla="*/ 0 h 408"/>
                <a:gd name="T2" fmla="*/ 2 w 272"/>
                <a:gd name="T3" fmla="*/ 73 h 408"/>
                <a:gd name="T4" fmla="*/ 6 w 272"/>
                <a:gd name="T5" fmla="*/ 9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2" name="Freeform 54"/>
            <p:cNvSpPr>
              <a:spLocks/>
            </p:cNvSpPr>
            <p:nvPr/>
          </p:nvSpPr>
          <p:spPr bwMode="auto">
            <a:xfrm>
              <a:off x="4900" y="3870"/>
              <a:ext cx="40" cy="195"/>
            </a:xfrm>
            <a:custGeom>
              <a:avLst/>
              <a:gdLst>
                <a:gd name="T0" fmla="*/ 0 w 272"/>
                <a:gd name="T1" fmla="*/ 0 h 408"/>
                <a:gd name="T2" fmla="*/ 2 w 272"/>
                <a:gd name="T3" fmla="*/ 73 h 408"/>
                <a:gd name="T4" fmla="*/ 6 w 272"/>
                <a:gd name="T5" fmla="*/ 9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3" name="Freeform 55"/>
            <p:cNvSpPr>
              <a:spLocks/>
            </p:cNvSpPr>
            <p:nvPr/>
          </p:nvSpPr>
          <p:spPr bwMode="auto">
            <a:xfrm flipH="1">
              <a:off x="4940" y="3915"/>
              <a:ext cx="40" cy="150"/>
            </a:xfrm>
            <a:custGeom>
              <a:avLst/>
              <a:gdLst>
                <a:gd name="T0" fmla="*/ 0 w 272"/>
                <a:gd name="T1" fmla="*/ 0 h 408"/>
                <a:gd name="T2" fmla="*/ 2 w 272"/>
                <a:gd name="T3" fmla="*/ 43 h 408"/>
                <a:gd name="T4" fmla="*/ 6 w 272"/>
                <a:gd name="T5" fmla="*/ 55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4" name="Freeform 56"/>
            <p:cNvSpPr>
              <a:spLocks/>
            </p:cNvSpPr>
            <p:nvPr/>
          </p:nvSpPr>
          <p:spPr bwMode="auto">
            <a:xfrm>
              <a:off x="4980" y="3915"/>
              <a:ext cx="40" cy="150"/>
            </a:xfrm>
            <a:custGeom>
              <a:avLst/>
              <a:gdLst>
                <a:gd name="T0" fmla="*/ 0 w 272"/>
                <a:gd name="T1" fmla="*/ 0 h 408"/>
                <a:gd name="T2" fmla="*/ 2 w 272"/>
                <a:gd name="T3" fmla="*/ 43 h 408"/>
                <a:gd name="T4" fmla="*/ 6 w 272"/>
                <a:gd name="T5" fmla="*/ 55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5" name="Freeform 57"/>
            <p:cNvSpPr>
              <a:spLocks/>
            </p:cNvSpPr>
            <p:nvPr/>
          </p:nvSpPr>
          <p:spPr bwMode="auto">
            <a:xfrm flipH="1">
              <a:off x="5021" y="3961"/>
              <a:ext cx="40" cy="104"/>
            </a:xfrm>
            <a:custGeom>
              <a:avLst/>
              <a:gdLst>
                <a:gd name="T0" fmla="*/ 0 w 272"/>
                <a:gd name="T1" fmla="*/ 0 h 408"/>
                <a:gd name="T2" fmla="*/ 2 w 272"/>
                <a:gd name="T3" fmla="*/ 21 h 408"/>
                <a:gd name="T4" fmla="*/ 6 w 272"/>
                <a:gd name="T5" fmla="*/ 2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6" name="Freeform 58"/>
            <p:cNvSpPr>
              <a:spLocks/>
            </p:cNvSpPr>
            <p:nvPr/>
          </p:nvSpPr>
          <p:spPr bwMode="auto">
            <a:xfrm>
              <a:off x="5061" y="3961"/>
              <a:ext cx="40" cy="104"/>
            </a:xfrm>
            <a:custGeom>
              <a:avLst/>
              <a:gdLst>
                <a:gd name="T0" fmla="*/ 0 w 272"/>
                <a:gd name="T1" fmla="*/ 0 h 408"/>
                <a:gd name="T2" fmla="*/ 2 w 272"/>
                <a:gd name="T3" fmla="*/ 21 h 408"/>
                <a:gd name="T4" fmla="*/ 6 w 272"/>
                <a:gd name="T5" fmla="*/ 2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7" name="Freeform 59"/>
            <p:cNvSpPr>
              <a:spLocks/>
            </p:cNvSpPr>
            <p:nvPr/>
          </p:nvSpPr>
          <p:spPr bwMode="auto">
            <a:xfrm flipH="1">
              <a:off x="4376" y="3961"/>
              <a:ext cx="40" cy="104"/>
            </a:xfrm>
            <a:custGeom>
              <a:avLst/>
              <a:gdLst>
                <a:gd name="T0" fmla="*/ 0 w 272"/>
                <a:gd name="T1" fmla="*/ 0 h 408"/>
                <a:gd name="T2" fmla="*/ 2 w 272"/>
                <a:gd name="T3" fmla="*/ 21 h 408"/>
                <a:gd name="T4" fmla="*/ 6 w 272"/>
                <a:gd name="T5" fmla="*/ 2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8" name="Freeform 60"/>
            <p:cNvSpPr>
              <a:spLocks/>
            </p:cNvSpPr>
            <p:nvPr/>
          </p:nvSpPr>
          <p:spPr bwMode="auto">
            <a:xfrm>
              <a:off x="4416" y="3961"/>
              <a:ext cx="40" cy="104"/>
            </a:xfrm>
            <a:custGeom>
              <a:avLst/>
              <a:gdLst>
                <a:gd name="T0" fmla="*/ 0 w 272"/>
                <a:gd name="T1" fmla="*/ 0 h 408"/>
                <a:gd name="T2" fmla="*/ 2 w 272"/>
                <a:gd name="T3" fmla="*/ 21 h 408"/>
                <a:gd name="T4" fmla="*/ 6 w 272"/>
                <a:gd name="T5" fmla="*/ 2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09" name="Freeform 61"/>
            <p:cNvSpPr>
              <a:spLocks/>
            </p:cNvSpPr>
            <p:nvPr/>
          </p:nvSpPr>
          <p:spPr bwMode="auto">
            <a:xfrm flipH="1">
              <a:off x="4457" y="3915"/>
              <a:ext cx="40" cy="150"/>
            </a:xfrm>
            <a:custGeom>
              <a:avLst/>
              <a:gdLst>
                <a:gd name="T0" fmla="*/ 0 w 272"/>
                <a:gd name="T1" fmla="*/ 0 h 408"/>
                <a:gd name="T2" fmla="*/ 2 w 272"/>
                <a:gd name="T3" fmla="*/ 43 h 408"/>
                <a:gd name="T4" fmla="*/ 6 w 272"/>
                <a:gd name="T5" fmla="*/ 55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10" name="Freeform 62"/>
            <p:cNvSpPr>
              <a:spLocks/>
            </p:cNvSpPr>
            <p:nvPr/>
          </p:nvSpPr>
          <p:spPr bwMode="auto">
            <a:xfrm>
              <a:off x="4497" y="3915"/>
              <a:ext cx="40" cy="150"/>
            </a:xfrm>
            <a:custGeom>
              <a:avLst/>
              <a:gdLst>
                <a:gd name="T0" fmla="*/ 0 w 272"/>
                <a:gd name="T1" fmla="*/ 0 h 408"/>
                <a:gd name="T2" fmla="*/ 2 w 272"/>
                <a:gd name="T3" fmla="*/ 43 h 408"/>
                <a:gd name="T4" fmla="*/ 6 w 272"/>
                <a:gd name="T5" fmla="*/ 55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11" name="Freeform 63"/>
            <p:cNvSpPr>
              <a:spLocks/>
            </p:cNvSpPr>
            <p:nvPr/>
          </p:nvSpPr>
          <p:spPr bwMode="auto">
            <a:xfrm flipH="1">
              <a:off x="4537" y="3870"/>
              <a:ext cx="40" cy="195"/>
            </a:xfrm>
            <a:custGeom>
              <a:avLst/>
              <a:gdLst>
                <a:gd name="T0" fmla="*/ 0 w 272"/>
                <a:gd name="T1" fmla="*/ 0 h 408"/>
                <a:gd name="T2" fmla="*/ 2 w 272"/>
                <a:gd name="T3" fmla="*/ 73 h 408"/>
                <a:gd name="T4" fmla="*/ 6 w 272"/>
                <a:gd name="T5" fmla="*/ 9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12" name="Freeform 64"/>
            <p:cNvSpPr>
              <a:spLocks/>
            </p:cNvSpPr>
            <p:nvPr/>
          </p:nvSpPr>
          <p:spPr bwMode="auto">
            <a:xfrm>
              <a:off x="4577" y="3870"/>
              <a:ext cx="41" cy="195"/>
            </a:xfrm>
            <a:custGeom>
              <a:avLst/>
              <a:gdLst>
                <a:gd name="T0" fmla="*/ 0 w 272"/>
                <a:gd name="T1" fmla="*/ 0 h 408"/>
                <a:gd name="T2" fmla="*/ 2 w 272"/>
                <a:gd name="T3" fmla="*/ 73 h 408"/>
                <a:gd name="T4" fmla="*/ 6 w 272"/>
                <a:gd name="T5" fmla="*/ 9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13" name="Freeform 65"/>
            <p:cNvSpPr>
              <a:spLocks/>
            </p:cNvSpPr>
            <p:nvPr/>
          </p:nvSpPr>
          <p:spPr bwMode="auto">
            <a:xfrm flipH="1">
              <a:off x="4618" y="3825"/>
              <a:ext cx="40" cy="240"/>
            </a:xfrm>
            <a:custGeom>
              <a:avLst/>
              <a:gdLst>
                <a:gd name="T0" fmla="*/ 0 w 272"/>
                <a:gd name="T1" fmla="*/ 0 h 408"/>
                <a:gd name="T2" fmla="*/ 2 w 272"/>
                <a:gd name="T3" fmla="*/ 109 h 408"/>
                <a:gd name="T4" fmla="*/ 6 w 272"/>
                <a:gd name="T5" fmla="*/ 141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14" name="Freeform 66"/>
            <p:cNvSpPr>
              <a:spLocks/>
            </p:cNvSpPr>
            <p:nvPr/>
          </p:nvSpPr>
          <p:spPr bwMode="auto">
            <a:xfrm>
              <a:off x="4658" y="3825"/>
              <a:ext cx="40" cy="240"/>
            </a:xfrm>
            <a:custGeom>
              <a:avLst/>
              <a:gdLst>
                <a:gd name="T0" fmla="*/ 0 w 272"/>
                <a:gd name="T1" fmla="*/ 0 h 408"/>
                <a:gd name="T2" fmla="*/ 2 w 272"/>
                <a:gd name="T3" fmla="*/ 109 h 408"/>
                <a:gd name="T4" fmla="*/ 6 w 272"/>
                <a:gd name="T5" fmla="*/ 141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515" name="Freeform 67"/>
            <p:cNvSpPr>
              <a:spLocks/>
            </p:cNvSpPr>
            <p:nvPr/>
          </p:nvSpPr>
          <p:spPr bwMode="auto">
            <a:xfrm flipH="1">
              <a:off x="4698" y="3702"/>
              <a:ext cx="41" cy="363"/>
            </a:xfrm>
            <a:custGeom>
              <a:avLst/>
              <a:gdLst>
                <a:gd name="T0" fmla="*/ 0 w 272"/>
                <a:gd name="T1" fmla="*/ 0 h 408"/>
                <a:gd name="T2" fmla="*/ 2 w 272"/>
                <a:gd name="T3" fmla="*/ 251 h 408"/>
                <a:gd name="T4" fmla="*/ 6 w 272"/>
                <a:gd name="T5" fmla="*/ 323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46470" name="Line 68"/>
          <p:cNvSpPr>
            <a:spLocks noChangeShapeType="1"/>
          </p:cNvSpPr>
          <p:nvPr/>
        </p:nvSpPr>
        <p:spPr bwMode="auto">
          <a:xfrm>
            <a:off x="5578475" y="3355975"/>
            <a:ext cx="1511300" cy="0"/>
          </a:xfrm>
          <a:prstGeom prst="line">
            <a:avLst/>
          </a:prstGeom>
          <a:noFill/>
          <a:ln w="5080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71" name="Line 69"/>
          <p:cNvSpPr>
            <a:spLocks noChangeShapeType="1"/>
          </p:cNvSpPr>
          <p:nvPr/>
        </p:nvSpPr>
        <p:spPr bwMode="auto">
          <a:xfrm flipH="1">
            <a:off x="7089775" y="3355975"/>
            <a:ext cx="0" cy="36036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72" name="Line 70"/>
          <p:cNvSpPr>
            <a:spLocks noChangeShapeType="1"/>
          </p:cNvSpPr>
          <p:nvPr/>
        </p:nvSpPr>
        <p:spPr bwMode="auto">
          <a:xfrm>
            <a:off x="5434013" y="3211513"/>
            <a:ext cx="2159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73" name="Line 71"/>
          <p:cNvSpPr>
            <a:spLocks noChangeShapeType="1"/>
          </p:cNvSpPr>
          <p:nvPr/>
        </p:nvSpPr>
        <p:spPr bwMode="auto">
          <a:xfrm>
            <a:off x="3994150" y="1771650"/>
            <a:ext cx="16557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74" name="AutoShape 72"/>
          <p:cNvSpPr>
            <a:spLocks/>
          </p:cNvSpPr>
          <p:nvPr/>
        </p:nvSpPr>
        <p:spPr bwMode="auto">
          <a:xfrm>
            <a:off x="5649913" y="1771650"/>
            <a:ext cx="144462" cy="1439863"/>
          </a:xfrm>
          <a:prstGeom prst="rightBrace">
            <a:avLst>
              <a:gd name="adj1" fmla="val 83059"/>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6475" name="Line 73"/>
          <p:cNvSpPr>
            <a:spLocks noChangeShapeType="1"/>
          </p:cNvSpPr>
          <p:nvPr/>
        </p:nvSpPr>
        <p:spPr bwMode="auto">
          <a:xfrm>
            <a:off x="5865813" y="2492375"/>
            <a:ext cx="431800" cy="0"/>
          </a:xfrm>
          <a:prstGeom prst="line">
            <a:avLst/>
          </a:prstGeom>
          <a:noFill/>
          <a:ln w="5080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76" name="Line 74"/>
          <p:cNvSpPr>
            <a:spLocks noChangeShapeType="1"/>
          </p:cNvSpPr>
          <p:nvPr/>
        </p:nvSpPr>
        <p:spPr bwMode="auto">
          <a:xfrm flipV="1">
            <a:off x="6297613" y="2276475"/>
            <a:ext cx="288925" cy="2159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46477" name="Group 75"/>
          <p:cNvGrpSpPr>
            <a:grpSpLocks/>
          </p:cNvGrpSpPr>
          <p:nvPr/>
        </p:nvGrpSpPr>
        <p:grpSpPr bwMode="auto">
          <a:xfrm>
            <a:off x="6891338" y="1484313"/>
            <a:ext cx="1150937" cy="1152525"/>
            <a:chOff x="522" y="-6957"/>
            <a:chExt cx="4898" cy="11249"/>
          </a:xfrm>
        </p:grpSpPr>
        <p:sp>
          <p:nvSpPr>
            <p:cNvPr id="146480" name="Freeform 76"/>
            <p:cNvSpPr>
              <a:spLocks/>
            </p:cNvSpPr>
            <p:nvPr/>
          </p:nvSpPr>
          <p:spPr bwMode="auto">
            <a:xfrm>
              <a:off x="2970" y="-6957"/>
              <a:ext cx="272" cy="11249"/>
            </a:xfrm>
            <a:custGeom>
              <a:avLst/>
              <a:gdLst>
                <a:gd name="T0" fmla="*/ 0 w 272"/>
                <a:gd name="T1" fmla="*/ 0 h 408"/>
                <a:gd name="T2" fmla="*/ 90 w 272"/>
                <a:gd name="T3" fmla="*/ 240971 h 408"/>
                <a:gd name="T4" fmla="*/ 272 w 272"/>
                <a:gd name="T5" fmla="*/ 31014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81" name="Freeform 77"/>
            <p:cNvSpPr>
              <a:spLocks/>
            </p:cNvSpPr>
            <p:nvPr/>
          </p:nvSpPr>
          <p:spPr bwMode="auto">
            <a:xfrm flipH="1">
              <a:off x="3243"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82" name="Freeform 78"/>
            <p:cNvSpPr>
              <a:spLocks/>
            </p:cNvSpPr>
            <p:nvPr/>
          </p:nvSpPr>
          <p:spPr bwMode="auto">
            <a:xfrm>
              <a:off x="3514"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83" name="Freeform 79"/>
            <p:cNvSpPr>
              <a:spLocks/>
            </p:cNvSpPr>
            <p:nvPr/>
          </p:nvSpPr>
          <p:spPr bwMode="auto">
            <a:xfrm flipH="1">
              <a:off x="3787"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84" name="Freeform 80"/>
            <p:cNvSpPr>
              <a:spLocks/>
            </p:cNvSpPr>
            <p:nvPr/>
          </p:nvSpPr>
          <p:spPr bwMode="auto">
            <a:xfrm>
              <a:off x="4059"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85" name="Freeform 81"/>
            <p:cNvSpPr>
              <a:spLocks/>
            </p:cNvSpPr>
            <p:nvPr/>
          </p:nvSpPr>
          <p:spPr bwMode="auto">
            <a:xfrm flipH="1">
              <a:off x="4332"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86" name="Freeform 82"/>
            <p:cNvSpPr>
              <a:spLocks/>
            </p:cNvSpPr>
            <p:nvPr/>
          </p:nvSpPr>
          <p:spPr bwMode="auto">
            <a:xfrm>
              <a:off x="4604"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87" name="Freeform 83"/>
            <p:cNvSpPr>
              <a:spLocks/>
            </p:cNvSpPr>
            <p:nvPr/>
          </p:nvSpPr>
          <p:spPr bwMode="auto">
            <a:xfrm flipH="1">
              <a:off x="4877"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88" name="Freeform 84"/>
            <p:cNvSpPr>
              <a:spLocks/>
            </p:cNvSpPr>
            <p:nvPr/>
          </p:nvSpPr>
          <p:spPr bwMode="auto">
            <a:xfrm>
              <a:off x="5148"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89" name="Freeform 85"/>
            <p:cNvSpPr>
              <a:spLocks/>
            </p:cNvSpPr>
            <p:nvPr/>
          </p:nvSpPr>
          <p:spPr bwMode="auto">
            <a:xfrm flipH="1">
              <a:off x="522"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90" name="Freeform 86"/>
            <p:cNvSpPr>
              <a:spLocks/>
            </p:cNvSpPr>
            <p:nvPr/>
          </p:nvSpPr>
          <p:spPr bwMode="auto">
            <a:xfrm>
              <a:off x="793"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91" name="Freeform 87"/>
            <p:cNvSpPr>
              <a:spLocks/>
            </p:cNvSpPr>
            <p:nvPr/>
          </p:nvSpPr>
          <p:spPr bwMode="auto">
            <a:xfrm flipH="1">
              <a:off x="1066"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92" name="Freeform 88"/>
            <p:cNvSpPr>
              <a:spLocks/>
            </p:cNvSpPr>
            <p:nvPr/>
          </p:nvSpPr>
          <p:spPr bwMode="auto">
            <a:xfrm>
              <a:off x="1338"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93" name="Freeform 89"/>
            <p:cNvSpPr>
              <a:spLocks/>
            </p:cNvSpPr>
            <p:nvPr/>
          </p:nvSpPr>
          <p:spPr bwMode="auto">
            <a:xfrm flipH="1">
              <a:off x="1611"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94" name="Freeform 90"/>
            <p:cNvSpPr>
              <a:spLocks/>
            </p:cNvSpPr>
            <p:nvPr/>
          </p:nvSpPr>
          <p:spPr bwMode="auto">
            <a:xfrm>
              <a:off x="1883"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95" name="Freeform 91"/>
            <p:cNvSpPr>
              <a:spLocks/>
            </p:cNvSpPr>
            <p:nvPr/>
          </p:nvSpPr>
          <p:spPr bwMode="auto">
            <a:xfrm flipH="1">
              <a:off x="2156"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96" name="Freeform 92"/>
            <p:cNvSpPr>
              <a:spLocks/>
            </p:cNvSpPr>
            <p:nvPr/>
          </p:nvSpPr>
          <p:spPr bwMode="auto">
            <a:xfrm>
              <a:off x="2426" y="3884"/>
              <a:ext cx="272" cy="408"/>
            </a:xfrm>
            <a:custGeom>
              <a:avLst/>
              <a:gdLst>
                <a:gd name="T0" fmla="*/ 0 w 272"/>
                <a:gd name="T1" fmla="*/ 0 h 408"/>
                <a:gd name="T2" fmla="*/ 90 w 272"/>
                <a:gd name="T3" fmla="*/ 317 h 408"/>
                <a:gd name="T4" fmla="*/ 272 w 272"/>
                <a:gd name="T5" fmla="*/ 408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6497" name="Freeform 93"/>
            <p:cNvSpPr>
              <a:spLocks/>
            </p:cNvSpPr>
            <p:nvPr/>
          </p:nvSpPr>
          <p:spPr bwMode="auto">
            <a:xfrm flipH="1">
              <a:off x="2699" y="-6957"/>
              <a:ext cx="272" cy="11249"/>
            </a:xfrm>
            <a:custGeom>
              <a:avLst/>
              <a:gdLst>
                <a:gd name="T0" fmla="*/ 0 w 272"/>
                <a:gd name="T1" fmla="*/ 0 h 408"/>
                <a:gd name="T2" fmla="*/ 90 w 272"/>
                <a:gd name="T3" fmla="*/ 240971 h 408"/>
                <a:gd name="T4" fmla="*/ 272 w 272"/>
                <a:gd name="T5" fmla="*/ 310147 h 408"/>
                <a:gd name="T6" fmla="*/ 0 60000 65536"/>
                <a:gd name="T7" fmla="*/ 0 60000 65536"/>
                <a:gd name="T8" fmla="*/ 0 60000 65536"/>
              </a:gdLst>
              <a:ahLst/>
              <a:cxnLst>
                <a:cxn ang="T6">
                  <a:pos x="T0" y="T1"/>
                </a:cxn>
                <a:cxn ang="T7">
                  <a:pos x="T2" y="T3"/>
                </a:cxn>
                <a:cxn ang="T8">
                  <a:pos x="T4" y="T5"/>
                </a:cxn>
              </a:cxnLst>
              <a:rect l="0" t="0" r="r" b="b"/>
              <a:pathLst>
                <a:path w="272" h="408">
                  <a:moveTo>
                    <a:pt x="0" y="0"/>
                  </a:moveTo>
                  <a:cubicBezTo>
                    <a:pt x="22" y="124"/>
                    <a:pt x="45" y="249"/>
                    <a:pt x="90" y="317"/>
                  </a:cubicBezTo>
                  <a:cubicBezTo>
                    <a:pt x="135" y="385"/>
                    <a:pt x="203" y="396"/>
                    <a:pt x="272" y="40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46478" name="Rectangle 94"/>
          <p:cNvSpPr>
            <a:spLocks noChangeArrowheads="1"/>
          </p:cNvSpPr>
          <p:nvPr/>
        </p:nvSpPr>
        <p:spPr bwMode="auto">
          <a:xfrm>
            <a:off x="115888" y="4400550"/>
            <a:ext cx="612140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solidFill>
                  <a:srgbClr val="FF0000"/>
                </a:solidFill>
              </a:rPr>
              <a:t>Με πολύ προσεκτικό έλεγχο της θερμοκρασίας, αύξηση του ρεύματος προκαλεί μικρή αύξηση της πυκνότητας φορέων μέσα στην κοιλότητα και κατά συνέπεια μείωση του δείκτη διάθλασης του ενεργού υλικού. Αυτό, όμως, θα έχει σαν αποτέλεσμα τη μικρή ολίσθηση του μήκους κύματος εκπομπής του </a:t>
            </a:r>
            <a:r>
              <a:rPr lang="en-US" sz="2000" b="0" i="0" dirty="0">
                <a:solidFill>
                  <a:srgbClr val="FF0000"/>
                </a:solidFill>
              </a:rPr>
              <a:t>laser </a:t>
            </a:r>
            <a:r>
              <a:rPr lang="el-GR" sz="2000" b="0" i="0" dirty="0">
                <a:solidFill>
                  <a:srgbClr val="FF0000"/>
                </a:solidFill>
              </a:rPr>
              <a:t>προς μικρότερη τιμή (2</a:t>
            </a:r>
            <a:r>
              <a:rPr lang="en-US" sz="2000" b="0" dirty="0">
                <a:solidFill>
                  <a:srgbClr val="FF0000"/>
                </a:solidFill>
              </a:rPr>
              <a:t>n</a:t>
            </a:r>
            <a:r>
              <a:rPr lang="el-GR" sz="2000" b="0" i="0" dirty="0">
                <a:solidFill>
                  <a:srgbClr val="FF0000"/>
                </a:solidFill>
              </a:rPr>
              <a:t>Λ = </a:t>
            </a:r>
            <a:r>
              <a:rPr lang="el-GR" sz="2000" b="0" dirty="0">
                <a:solidFill>
                  <a:srgbClr val="FF0000"/>
                </a:solidFill>
              </a:rPr>
              <a:t>λ</a:t>
            </a:r>
            <a:r>
              <a:rPr lang="el-GR" sz="2000" b="0" i="0" dirty="0">
                <a:solidFill>
                  <a:srgbClr val="FF0000"/>
                </a:solidFill>
              </a:rPr>
              <a:t>)</a:t>
            </a:r>
          </a:p>
        </p:txBody>
      </p:sp>
      <p:sp>
        <p:nvSpPr>
          <p:cNvPr id="146479" name="Line 95"/>
          <p:cNvSpPr>
            <a:spLocks noChangeShapeType="1"/>
          </p:cNvSpPr>
          <p:nvPr/>
        </p:nvSpPr>
        <p:spPr bwMode="auto">
          <a:xfrm flipV="1">
            <a:off x="6156325" y="4148138"/>
            <a:ext cx="1295400" cy="504825"/>
          </a:xfrm>
          <a:prstGeom prst="line">
            <a:avLst/>
          </a:prstGeom>
          <a:noFill/>
          <a:ln w="254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383038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47461" name="Rectangle 3"/>
          <p:cNvSpPr>
            <a:spLocks noGrp="1" noChangeArrowheads="1"/>
          </p:cNvSpPr>
          <p:nvPr>
            <p:ph idx="1"/>
          </p:nvPr>
        </p:nvSpPr>
        <p:spPr>
          <a:xfrm>
            <a:off x="179388" y="981075"/>
            <a:ext cx="6840537" cy="1222375"/>
          </a:xfrm>
        </p:spPr>
        <p:txBody>
          <a:bodyPr>
            <a:normAutofit fontScale="92500"/>
          </a:bodyPr>
          <a:lstStyle/>
          <a:p>
            <a:pPr eaLnBrk="1" hangingPunct="1">
              <a:lnSpc>
                <a:spcPct val="80000"/>
              </a:lnSpc>
            </a:pPr>
            <a:r>
              <a:rPr lang="el-GR" sz="2000"/>
              <a:t>Το ρεύμα κατωφλίου (</a:t>
            </a:r>
            <a:r>
              <a:rPr lang="el-GR" sz="2000" i="1"/>
              <a:t>Ι</a:t>
            </a:r>
            <a:r>
              <a:rPr lang="en-US" sz="2000" i="1" baseline="-25000"/>
              <a:t>th</a:t>
            </a:r>
            <a:r>
              <a:rPr lang="el-GR" sz="2000"/>
              <a:t>) είναι συνάρτηση</a:t>
            </a:r>
          </a:p>
          <a:p>
            <a:pPr lvl="1" eaLnBrk="1" hangingPunct="1">
              <a:lnSpc>
                <a:spcPct val="80000"/>
              </a:lnSpc>
            </a:pPr>
            <a:r>
              <a:rPr lang="el-GR" sz="1800"/>
              <a:t>των διαστάσεων της ενεργού περιοχής</a:t>
            </a:r>
          </a:p>
          <a:p>
            <a:pPr lvl="1" eaLnBrk="1" hangingPunct="1">
              <a:lnSpc>
                <a:spcPct val="80000"/>
              </a:lnSpc>
            </a:pPr>
            <a:r>
              <a:rPr lang="el-GR" sz="1800"/>
              <a:t>του χρόνου ζωής μέχρι την επανασύνδεση των φορέων</a:t>
            </a:r>
          </a:p>
          <a:p>
            <a:pPr eaLnBrk="1" hangingPunct="1">
              <a:lnSpc>
                <a:spcPct val="80000"/>
              </a:lnSpc>
            </a:pPr>
            <a:r>
              <a:rPr lang="el-GR" sz="2000"/>
              <a:t>Η πυκνότητα φορέων στο κατώφλι, </a:t>
            </a:r>
            <a:r>
              <a:rPr lang="en-US" sz="2000" i="1"/>
              <a:t>N</a:t>
            </a:r>
            <a:r>
              <a:rPr lang="en-US" sz="2000" i="1" baseline="-25000"/>
              <a:t>th</a:t>
            </a:r>
            <a:r>
              <a:rPr lang="el-GR" sz="2000"/>
              <a:t>, δίνεται από τη σχέση</a:t>
            </a:r>
            <a:endParaRPr lang="en-US" sz="2000"/>
          </a:p>
        </p:txBody>
      </p:sp>
      <p:graphicFrame>
        <p:nvGraphicFramePr>
          <p:cNvPr id="147462" name="Object 4"/>
          <p:cNvGraphicFramePr>
            <a:graphicFrameLocks noChangeAspect="1"/>
          </p:cNvGraphicFramePr>
          <p:nvPr/>
        </p:nvGraphicFramePr>
        <p:xfrm>
          <a:off x="7026275" y="1663700"/>
          <a:ext cx="1938338" cy="682625"/>
        </p:xfrm>
        <a:graphic>
          <a:graphicData uri="http://schemas.openxmlformats.org/presentationml/2006/ole">
            <mc:AlternateContent xmlns:mc="http://schemas.openxmlformats.org/markup-compatibility/2006">
              <mc:Choice xmlns:v="urn:schemas-microsoft-com:vml" Requires="v">
                <p:oleObj name="Εξίσωση" r:id="rId3" imgW="1117115" imgH="393529" progId="Equation.3">
                  <p:embed/>
                </p:oleObj>
              </mc:Choice>
              <mc:Fallback>
                <p:oleObj name="Εξίσωση" r:id="rId3" imgW="111711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275" y="1663700"/>
                        <a:ext cx="1938338" cy="682625"/>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7463" name="Rectangle 5"/>
          <p:cNvSpPr>
            <a:spLocks noChangeArrowheads="1"/>
          </p:cNvSpPr>
          <p:nvPr/>
        </p:nvSpPr>
        <p:spPr bwMode="auto">
          <a:xfrm>
            <a:off x="107950" y="2422525"/>
            <a:ext cx="89281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just"/>
            <a:r>
              <a:rPr lang="el-GR" sz="2000" b="0" i="0" dirty="0"/>
              <a:t>όπου, </a:t>
            </a:r>
            <a:r>
              <a:rPr lang="el-GR" sz="2000" b="0" dirty="0" err="1"/>
              <a:t>Ν</a:t>
            </a:r>
            <a:r>
              <a:rPr lang="el-GR" sz="2000" b="0" baseline="-25000" dirty="0" err="1"/>
              <a:t>ο</a:t>
            </a:r>
            <a:r>
              <a:rPr lang="el-GR" sz="2000" b="0" i="0" dirty="0"/>
              <a:t> είναι η πυκνότητα φορέων στο σημείο διαφάνειας, Γ ο «παράγοντας σύμπτυξης» που αντιπροσωπεύει το ποσοστό του οπτικού τρόπου που βρίσκεται στο εσωτερικό της ενεργού περιοχής και κυμαίνεται από 0 ως 1 (όσο μεγαλύτερη είναι η σύμπτυξη, τόσο λιγότερα εγχεόμενα ηλεκτρόνια χρειάζονται για να φθάσουμε στο κατώφλι), η ποσότητα </a:t>
            </a:r>
            <a:r>
              <a:rPr lang="en-US" sz="2000" b="0" dirty="0"/>
              <a:t>a</a:t>
            </a:r>
            <a:r>
              <a:rPr lang="el-GR" sz="2000" b="0" i="0" dirty="0"/>
              <a:t> είναι η πραγματική εξασθένιση (απορρόφηση) ανά μονάδα μήκους μέσα στο υλικό και </a:t>
            </a:r>
            <a:r>
              <a:rPr lang="el-GR" sz="2000" b="1" i="1" dirty="0"/>
              <a:t>α</a:t>
            </a:r>
            <a:r>
              <a:rPr lang="en-US" sz="2000" b="1" baseline="-25000" dirty="0"/>
              <a:t>m</a:t>
            </a:r>
            <a:r>
              <a:rPr lang="en-US" sz="2000" b="1" i="0" dirty="0"/>
              <a:t> </a:t>
            </a:r>
            <a:r>
              <a:rPr lang="el-GR" sz="2000" b="1" i="0" dirty="0"/>
              <a:t>είναι μία πλασματική ισοδύναμη απώλεια ανά μονάδα μήκους</a:t>
            </a:r>
            <a:r>
              <a:rPr lang="el-GR" sz="2000" b="0" i="0" dirty="0"/>
              <a:t> λόγω της </a:t>
            </a:r>
            <a:r>
              <a:rPr lang="el-GR" sz="2000" b="1" i="0" dirty="0"/>
              <a:t>διαφυγής ωφέλιμου φωτός </a:t>
            </a:r>
            <a:r>
              <a:rPr lang="el-GR" sz="2000" b="0" i="0" dirty="0"/>
              <a:t>δια μέσου ενός από τα κάτοπτρα της κοιλότητας (γενικά) και για </a:t>
            </a:r>
            <a:r>
              <a:rPr lang="en-US" sz="2000" b="0" i="0" dirty="0"/>
              <a:t>Fabry-Perot laser</a:t>
            </a:r>
            <a:r>
              <a:rPr lang="el-GR" sz="2000" b="0" i="0" dirty="0"/>
              <a:t> είναι ίση με</a:t>
            </a:r>
          </a:p>
        </p:txBody>
      </p:sp>
      <p:graphicFrame>
        <p:nvGraphicFramePr>
          <p:cNvPr id="147464" name="Object 11"/>
          <p:cNvGraphicFramePr>
            <a:graphicFrameLocks noChangeAspect="1"/>
          </p:cNvGraphicFramePr>
          <p:nvPr>
            <p:extLst>
              <p:ext uri="{D42A27DB-BD31-4B8C-83A1-F6EECF244321}">
                <p14:modId xmlns:p14="http://schemas.microsoft.com/office/powerpoint/2010/main" val="1475499304"/>
              </p:ext>
            </p:extLst>
          </p:nvPr>
        </p:nvGraphicFramePr>
        <p:xfrm>
          <a:off x="467544" y="5157192"/>
          <a:ext cx="2708275" cy="747712"/>
        </p:xfrm>
        <a:graphic>
          <a:graphicData uri="http://schemas.openxmlformats.org/presentationml/2006/ole">
            <mc:AlternateContent xmlns:mc="http://schemas.openxmlformats.org/markup-compatibility/2006">
              <mc:Choice xmlns:v="urn:schemas-microsoft-com:vml" Requires="v">
                <p:oleObj name="Εξίσωση" r:id="rId5" imgW="1562100" imgH="431800" progId="Equation.3">
                  <p:embed/>
                </p:oleObj>
              </mc:Choice>
              <mc:Fallback>
                <p:oleObj name="Εξίσωση" r:id="rId5" imgW="15621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5157192"/>
                        <a:ext cx="2708275" cy="747712"/>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7465" name="Rectangle 12"/>
          <p:cNvSpPr>
            <a:spLocks noChangeArrowheads="1"/>
          </p:cNvSpPr>
          <p:nvPr/>
        </p:nvSpPr>
        <p:spPr bwMode="auto">
          <a:xfrm>
            <a:off x="3686175" y="5037138"/>
            <a:ext cx="49688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R</a:t>
            </a:r>
            <a:r>
              <a:rPr lang="en-US" sz="2000" b="0" i="0"/>
              <a:t> </a:t>
            </a:r>
            <a:r>
              <a:rPr lang="el-GR" sz="2000" b="0" i="0"/>
              <a:t>είναι η ανακλαστικότητα κάθε κάτοπτρου και </a:t>
            </a:r>
            <a:r>
              <a:rPr lang="en-US" sz="2000" b="0"/>
              <a:t>L</a:t>
            </a:r>
            <a:r>
              <a:rPr lang="en-US" sz="2000" b="0" i="0"/>
              <a:t> </a:t>
            </a:r>
            <a:r>
              <a:rPr lang="el-GR" sz="2000" b="0" i="0"/>
              <a:t>το μήκος της κοιλότητας</a:t>
            </a:r>
          </a:p>
        </p:txBody>
      </p:sp>
    </p:spTree>
    <p:extLst>
      <p:ext uri="{BB962C8B-B14F-4D97-AF65-F5344CB8AC3E}">
        <p14:creationId xmlns:p14="http://schemas.microsoft.com/office/powerpoint/2010/main" val="3783053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48485" name="Rectangle 3"/>
          <p:cNvSpPr>
            <a:spLocks noGrp="1" noChangeArrowheads="1"/>
          </p:cNvSpPr>
          <p:nvPr>
            <p:ph idx="1"/>
          </p:nvPr>
        </p:nvSpPr>
        <p:spPr>
          <a:xfrm>
            <a:off x="179388" y="908720"/>
            <a:ext cx="9030933" cy="5485645"/>
          </a:xfrm>
        </p:spPr>
        <p:txBody>
          <a:bodyPr>
            <a:normAutofit fontScale="92500" lnSpcReduction="10000"/>
          </a:bodyPr>
          <a:lstStyle/>
          <a:p>
            <a:pPr eaLnBrk="1" hangingPunct="1">
              <a:lnSpc>
                <a:spcPct val="80000"/>
              </a:lnSpc>
            </a:pPr>
            <a:r>
              <a:rPr lang="el-GR" sz="2000" dirty="0"/>
              <a:t>Το χαμηλό ρεύμα κατωφλίου είναι απαραίτητο για την επιτυχία υψηλής φωτεινής ισχύος στην έξοδο του </a:t>
            </a:r>
            <a:r>
              <a:rPr lang="en-US" sz="2000" dirty="0"/>
              <a:t>laser </a:t>
            </a:r>
            <a:r>
              <a:rPr lang="el-GR" sz="2000" dirty="0"/>
              <a:t>με χαμηλό ρεύμα άντλησης</a:t>
            </a:r>
          </a:p>
          <a:p>
            <a:pPr eaLnBrk="1" hangingPunct="1">
              <a:lnSpc>
                <a:spcPct val="80000"/>
              </a:lnSpc>
            </a:pPr>
            <a:r>
              <a:rPr lang="el-GR" sz="2000" b="1" dirty="0"/>
              <a:t>Το ρεύμα κατωφλίου μπορεί να μειωθεί έχοντας</a:t>
            </a:r>
          </a:p>
          <a:p>
            <a:pPr lvl="1" eaLnBrk="1" hangingPunct="1">
              <a:lnSpc>
                <a:spcPct val="80000"/>
              </a:lnSpc>
            </a:pPr>
            <a:r>
              <a:rPr lang="el-GR" sz="1800" dirty="0"/>
              <a:t>μία μικρού μήκους, στενή και χαμηλή (σε ύψος) ενεργό περιοχή</a:t>
            </a:r>
          </a:p>
          <a:p>
            <a:pPr lvl="1" eaLnBrk="1" hangingPunct="1">
              <a:lnSpc>
                <a:spcPct val="80000"/>
              </a:lnSpc>
            </a:pPr>
            <a:r>
              <a:rPr lang="el-GR" sz="1800" dirty="0"/>
              <a:t>ισχυρό περιορισμό του πεδίου μέσα στην ενεργό περιοχή</a:t>
            </a:r>
          </a:p>
          <a:p>
            <a:pPr lvl="1" eaLnBrk="1" hangingPunct="1">
              <a:lnSpc>
                <a:spcPct val="80000"/>
              </a:lnSpc>
            </a:pPr>
            <a:r>
              <a:rPr lang="el-GR" sz="1800" dirty="0"/>
              <a:t>πολύ ανακλαστικά κάτοπτρα στα άκρα</a:t>
            </a:r>
            <a:endParaRPr lang="en-GB" sz="1800" dirty="0"/>
          </a:p>
          <a:p>
            <a:pPr lvl="1" eaLnBrk="1" hangingPunct="1">
              <a:lnSpc>
                <a:spcPct val="80000"/>
              </a:lnSpc>
            </a:pPr>
            <a:endParaRPr lang="en-GB" sz="1800" dirty="0"/>
          </a:p>
          <a:p>
            <a:pPr lvl="1" eaLnBrk="1" hangingPunct="1">
              <a:lnSpc>
                <a:spcPct val="80000"/>
              </a:lnSpc>
            </a:pPr>
            <a:endParaRPr lang="en-GB" sz="1800" dirty="0"/>
          </a:p>
          <a:p>
            <a:pPr lvl="1" eaLnBrk="1" hangingPunct="1">
              <a:lnSpc>
                <a:spcPct val="80000"/>
              </a:lnSpc>
            </a:pPr>
            <a:endParaRPr lang="en-GB" sz="1800" dirty="0"/>
          </a:p>
          <a:p>
            <a:pPr lvl="1" eaLnBrk="1" hangingPunct="1">
              <a:lnSpc>
                <a:spcPct val="80000"/>
              </a:lnSpc>
            </a:pPr>
            <a:endParaRPr lang="en-GB" sz="1800" dirty="0"/>
          </a:p>
          <a:p>
            <a:pPr lvl="1" eaLnBrk="1" hangingPunct="1">
              <a:lnSpc>
                <a:spcPct val="80000"/>
              </a:lnSpc>
            </a:pPr>
            <a:endParaRPr lang="en-GB" sz="1800" dirty="0"/>
          </a:p>
          <a:p>
            <a:pPr lvl="1" eaLnBrk="1" hangingPunct="1">
              <a:lnSpc>
                <a:spcPct val="80000"/>
              </a:lnSpc>
            </a:pPr>
            <a:endParaRPr lang="en-GB" sz="1800" dirty="0"/>
          </a:p>
          <a:p>
            <a:pPr lvl="1" eaLnBrk="1" hangingPunct="1">
              <a:lnSpc>
                <a:spcPct val="80000"/>
              </a:lnSpc>
            </a:pPr>
            <a:endParaRPr lang="en-GB" sz="1800" dirty="0"/>
          </a:p>
          <a:p>
            <a:pPr lvl="1" eaLnBrk="1" hangingPunct="1">
              <a:lnSpc>
                <a:spcPct val="80000"/>
              </a:lnSpc>
            </a:pPr>
            <a:endParaRPr lang="en-GB" sz="1800" dirty="0"/>
          </a:p>
          <a:p>
            <a:pPr lvl="1" eaLnBrk="1" hangingPunct="1">
              <a:lnSpc>
                <a:spcPct val="80000"/>
              </a:lnSpc>
            </a:pPr>
            <a:endParaRPr lang="el-GR" sz="1800" dirty="0"/>
          </a:p>
          <a:p>
            <a:pPr eaLnBrk="1" hangingPunct="1">
              <a:lnSpc>
                <a:spcPct val="80000"/>
              </a:lnSpc>
            </a:pPr>
            <a:r>
              <a:rPr lang="el-GR" sz="2000" dirty="0"/>
              <a:t>Η ποσότητα που εκφράζει την </a:t>
            </a:r>
            <a:r>
              <a:rPr lang="el-GR" sz="2000" b="1" dirty="0"/>
              <a:t>κλίση της καμπύλης </a:t>
            </a:r>
            <a:r>
              <a:rPr lang="en-US" sz="2000" b="1" i="1" dirty="0"/>
              <a:t>P-I</a:t>
            </a:r>
            <a:r>
              <a:rPr lang="en-US" sz="2000" b="1" dirty="0"/>
              <a:t> </a:t>
            </a:r>
            <a:r>
              <a:rPr lang="el-GR" sz="2000" dirty="0"/>
              <a:t>ορίζεται ως </a:t>
            </a:r>
            <a:r>
              <a:rPr lang="el-GR" sz="2000" b="1" dirty="0"/>
              <a:t>εξωτερική κβαντική απόδοση (</a:t>
            </a:r>
            <a:r>
              <a:rPr lang="en-US" sz="2000" b="1" i="1" dirty="0"/>
              <a:t>external quantum efficiency</a:t>
            </a:r>
            <a:r>
              <a:rPr lang="el-GR" sz="2000" b="1" dirty="0"/>
              <a:t>)</a:t>
            </a:r>
            <a:r>
              <a:rPr lang="en-US" sz="2000" b="1" dirty="0"/>
              <a:t> </a:t>
            </a:r>
            <a:r>
              <a:rPr lang="el-GR" sz="2000" dirty="0"/>
              <a:t>όλης της διάταξης, συμβολίζεται ως </a:t>
            </a:r>
            <a:r>
              <a:rPr lang="el-GR" sz="2000" b="1" i="1" dirty="0"/>
              <a:t>η</a:t>
            </a:r>
            <a:r>
              <a:rPr lang="en-US" sz="2000" b="1" i="1" baseline="-25000" dirty="0"/>
              <a:t>d</a:t>
            </a:r>
            <a:r>
              <a:rPr lang="en-US" sz="2000" dirty="0"/>
              <a:t> </a:t>
            </a:r>
            <a:r>
              <a:rPr lang="el-GR" sz="2000" dirty="0"/>
              <a:t>και εκφράζει το ποσοστό των επιπλέον εγχεόμενων ηλεκτρονίων που μετατρέπονται σε ωφέλιμα φωτόνια εξόδου (αριθμός των παραγόμενων φωτονίων που </a:t>
            </a:r>
            <a:r>
              <a:rPr lang="el-GR" sz="2000" b="1" dirty="0"/>
              <a:t>τελικά κατορθώνουν να εξέλθουν</a:t>
            </a:r>
            <a:r>
              <a:rPr lang="el-GR" sz="2000" dirty="0"/>
              <a:t> προς το εξωτερικό περιβάλλον προς αριθμό ηλεκτρονίων που διακινούνται </a:t>
            </a:r>
            <a:r>
              <a:rPr lang="el-GR" sz="2000" b="1" dirty="0"/>
              <a:t>μέσα</a:t>
            </a:r>
            <a:r>
              <a:rPr lang="el-GR" sz="2000" dirty="0"/>
              <a:t> στην επαφή </a:t>
            </a:r>
            <a:r>
              <a:rPr lang="en-US" sz="2000" i="1" dirty="0" err="1"/>
              <a:t>pn</a:t>
            </a:r>
            <a:r>
              <a:rPr lang="el-GR" sz="2000" dirty="0"/>
              <a:t> κατά το ίδιο χρονικό διάστημα)</a:t>
            </a:r>
          </a:p>
          <a:p>
            <a:pPr lvl="1" eaLnBrk="1" hangingPunct="1">
              <a:lnSpc>
                <a:spcPct val="80000"/>
              </a:lnSpc>
            </a:pPr>
            <a:r>
              <a:rPr lang="el-GR" sz="1800" dirty="0"/>
              <a:t>Συχνά εκφράζεται σαν πηλίκο της φωτεινής ισχύος που εκπέμπεται από το </a:t>
            </a:r>
            <a:r>
              <a:rPr lang="en-US" sz="1800" dirty="0"/>
              <a:t>laser</a:t>
            </a:r>
            <a:r>
              <a:rPr lang="el-GR" sz="1800" dirty="0"/>
              <a:t> προς την αντίστοιχη ένταση ρεύματος</a:t>
            </a:r>
          </a:p>
        </p:txBody>
      </p:sp>
      <p:sp>
        <p:nvSpPr>
          <p:cNvPr id="148486" name="Rectangle 7"/>
          <p:cNvSpPr>
            <a:spLocks noChangeArrowheads="1"/>
          </p:cNvSpPr>
          <p:nvPr/>
        </p:nvSpPr>
        <p:spPr bwMode="auto">
          <a:xfrm>
            <a:off x="144463" y="3141663"/>
            <a:ext cx="88566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b="0" i="0"/>
          </a:p>
        </p:txBody>
      </p:sp>
      <p:pic>
        <p:nvPicPr>
          <p:cNvPr id="1026" name="Picture 2" descr="BeamDivergance">
            <a:extLst>
              <a:ext uri="{FF2B5EF4-FFF2-40B4-BE49-F238E27FC236}">
                <a16:creationId xmlns:a16="http://schemas.microsoft.com/office/drawing/2014/main" id="{3FE62B7D-567B-D198-0AF5-9DD8AEA3AD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04" b="16294"/>
          <a:stretch/>
        </p:blipFill>
        <p:spPr bwMode="auto">
          <a:xfrm>
            <a:off x="2879812" y="2420888"/>
            <a:ext cx="3384376" cy="162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08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2"/>
          <p:cNvSpPr>
            <a:spLocks noGrp="1" noChangeArrowheads="1"/>
          </p:cNvSpPr>
          <p:nvPr>
            <p:ph type="title"/>
          </p:nvPr>
        </p:nvSpPr>
        <p:spPr>
          <a:xfrm>
            <a:off x="107950" y="115888"/>
            <a:ext cx="8928100" cy="474662"/>
          </a:xfrm>
          <a:noFill/>
        </p:spPr>
        <p:txBody>
          <a:bodyPr>
            <a:normAutofit fontScale="90000"/>
          </a:bodyPr>
          <a:lstStyle/>
          <a:p>
            <a:pPr eaLnBrk="1" hangingPunct="1"/>
            <a:r>
              <a:rPr lang="en-US" sz="3200"/>
              <a:t>Transmitters – </a:t>
            </a:r>
            <a:r>
              <a:rPr lang="en-US" sz="3200" b="1" u="sng"/>
              <a:t>Lasers</a:t>
            </a:r>
            <a:r>
              <a:rPr lang="en-US" sz="3200"/>
              <a:t>, LEDs, Tunable Lasers</a:t>
            </a:r>
          </a:p>
        </p:txBody>
      </p:sp>
      <p:sp>
        <p:nvSpPr>
          <p:cNvPr id="149509" name="Rectangle 3"/>
          <p:cNvSpPr>
            <a:spLocks noGrp="1" noChangeArrowheads="1"/>
          </p:cNvSpPr>
          <p:nvPr>
            <p:ph idx="1"/>
          </p:nvPr>
        </p:nvSpPr>
        <p:spPr>
          <a:xfrm>
            <a:off x="179388" y="764705"/>
            <a:ext cx="8785225" cy="1872134"/>
          </a:xfrm>
        </p:spPr>
        <p:txBody>
          <a:bodyPr>
            <a:normAutofit/>
          </a:bodyPr>
          <a:lstStyle/>
          <a:p>
            <a:pPr eaLnBrk="1" hangingPunct="1">
              <a:lnSpc>
                <a:spcPct val="80000"/>
              </a:lnSpc>
            </a:pPr>
            <a:r>
              <a:rPr lang="el-GR" sz="2000" dirty="0"/>
              <a:t>Υπάρχει και η ποσότητα </a:t>
            </a:r>
            <a:r>
              <a:rPr lang="el-GR" sz="2000" i="1" dirty="0"/>
              <a:t>η</a:t>
            </a:r>
            <a:r>
              <a:rPr lang="en-US" sz="2000" i="1" baseline="-25000" dirty="0" err="1"/>
              <a:t>i</a:t>
            </a:r>
            <a:r>
              <a:rPr lang="el-GR" sz="2000" dirty="0"/>
              <a:t> που είναι η </a:t>
            </a:r>
            <a:r>
              <a:rPr lang="el-GR" sz="2000" b="1" dirty="0"/>
              <a:t>εσωτερική κβαντική απόδοση (</a:t>
            </a:r>
            <a:r>
              <a:rPr lang="en-US" sz="2000" b="1" i="1" dirty="0"/>
              <a:t>internal quantum efficiency</a:t>
            </a:r>
            <a:r>
              <a:rPr lang="el-GR" sz="2000" b="1" dirty="0"/>
              <a:t>)</a:t>
            </a:r>
            <a:r>
              <a:rPr lang="el-GR" sz="2000" dirty="0"/>
              <a:t> που αντιστοιχεί στο ποσοστό των εγχεόμενων ηλεκτρονίων που παράγουν εξαναγκασμένα φωτόνια, από τα οποία κάποια δε θα φθάσουν στην έξοδο της διάταξης</a:t>
            </a:r>
            <a:r>
              <a:rPr lang="en-US" sz="2000" dirty="0"/>
              <a:t> (</a:t>
            </a:r>
            <a:r>
              <a:rPr lang="el-GR" sz="2000" dirty="0"/>
              <a:t>αριθμός φωτονίων που παράγονται προς αριθμό ηλεκτρονίων που εγχέονται </a:t>
            </a:r>
            <a:r>
              <a:rPr lang="el-GR" sz="2000" b="1" dirty="0"/>
              <a:t>μέσα</a:t>
            </a:r>
            <a:r>
              <a:rPr lang="el-GR" sz="2000" dirty="0"/>
              <a:t> στην επαφή </a:t>
            </a:r>
            <a:r>
              <a:rPr lang="en-US" sz="2000" i="1" dirty="0" err="1"/>
              <a:t>pn</a:t>
            </a:r>
            <a:r>
              <a:rPr lang="en-US" sz="2000" dirty="0"/>
              <a:t> </a:t>
            </a:r>
            <a:r>
              <a:rPr lang="el-GR" sz="2000" dirty="0"/>
              <a:t>στο ίδιο χρονικό διάστημα</a:t>
            </a:r>
            <a:r>
              <a:rPr lang="en-US" sz="2000" dirty="0"/>
              <a:t>)</a:t>
            </a:r>
            <a:endParaRPr lang="el-GR" sz="2000" dirty="0"/>
          </a:p>
          <a:p>
            <a:pPr eaLnBrk="1" hangingPunct="1">
              <a:lnSpc>
                <a:spcPct val="80000"/>
              </a:lnSpc>
            </a:pPr>
            <a:r>
              <a:rPr lang="el-GR" sz="2000" dirty="0"/>
              <a:t>Πάνω από το κατώφλι η ποσότητα </a:t>
            </a:r>
            <a:r>
              <a:rPr lang="el-GR" sz="2000" i="1" dirty="0"/>
              <a:t>η</a:t>
            </a:r>
            <a:r>
              <a:rPr lang="en-US" sz="2000" i="1" baseline="-25000" dirty="0" err="1"/>
              <a:t>i</a:t>
            </a:r>
            <a:r>
              <a:rPr lang="el-GR" sz="2000" dirty="0"/>
              <a:t> μπορεί να προσεγγιστεί με τη μονάδα</a:t>
            </a:r>
            <a:endParaRPr lang="en-US" sz="2000" dirty="0"/>
          </a:p>
        </p:txBody>
      </p:sp>
      <p:graphicFrame>
        <p:nvGraphicFramePr>
          <p:cNvPr id="149510" name="Object 4"/>
          <p:cNvGraphicFramePr>
            <a:graphicFrameLocks noChangeAspect="1"/>
          </p:cNvGraphicFramePr>
          <p:nvPr/>
        </p:nvGraphicFramePr>
        <p:xfrm>
          <a:off x="839788" y="2779713"/>
          <a:ext cx="7466012" cy="747712"/>
        </p:xfrm>
        <a:graphic>
          <a:graphicData uri="http://schemas.openxmlformats.org/presentationml/2006/ole">
            <mc:AlternateContent xmlns:mc="http://schemas.openxmlformats.org/markup-compatibility/2006">
              <mc:Choice xmlns:v="urn:schemas-microsoft-com:vml" Requires="v">
                <p:oleObj name="Εξίσωση" r:id="rId2" imgW="4305300" imgH="431800" progId="Equation.3">
                  <p:embed/>
                </p:oleObj>
              </mc:Choice>
              <mc:Fallback>
                <p:oleObj name="Εξίσωση" r:id="rId2" imgW="43053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2779713"/>
                        <a:ext cx="7466012" cy="747712"/>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511" name="Rectangle 5"/>
          <p:cNvSpPr>
            <a:spLocks noChangeArrowheads="1"/>
          </p:cNvSpPr>
          <p:nvPr/>
        </p:nvSpPr>
        <p:spPr bwMode="auto">
          <a:xfrm>
            <a:off x="107950" y="3716338"/>
            <a:ext cx="89281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Το ρεύμα κατωφλίου εξαρτάται έντονα από τη θερμοκρασία κυρίως στα </a:t>
            </a:r>
            <a:r>
              <a:rPr lang="en-US" sz="2000" b="0" i="0"/>
              <a:t>laser </a:t>
            </a:r>
            <a:r>
              <a:rPr lang="el-GR" sz="2000" b="0" i="0"/>
              <a:t>μεγάλου μήκους κύματος (1300</a:t>
            </a:r>
            <a:r>
              <a:rPr lang="en-US" sz="2000" b="0" i="0"/>
              <a:t> </a:t>
            </a:r>
            <a:r>
              <a:rPr lang="el-GR" sz="2000" b="0" i="0"/>
              <a:t>–</a:t>
            </a:r>
            <a:r>
              <a:rPr lang="en-US" sz="2000" b="0" i="0"/>
              <a:t> </a:t>
            </a:r>
            <a:r>
              <a:rPr lang="el-GR" sz="2000" b="0" i="0"/>
              <a:t>1550 </a:t>
            </a:r>
            <a:r>
              <a:rPr lang="en-US" sz="2000" b="0" i="0"/>
              <a:t>nm</a:t>
            </a:r>
            <a:r>
              <a:rPr lang="el-GR" sz="2000" b="0" i="0"/>
              <a:t>)</a:t>
            </a:r>
            <a:r>
              <a:rPr lang="en-US" sz="2000" b="0" i="0"/>
              <a:t>. </a:t>
            </a:r>
            <a:r>
              <a:rPr lang="el-GR" sz="2000" b="0" i="0"/>
              <a:t>Τα </a:t>
            </a:r>
            <a:r>
              <a:rPr lang="en-US" sz="2000" b="0" i="0"/>
              <a:t>laser </a:t>
            </a:r>
            <a:r>
              <a:rPr lang="el-GR" sz="2000" b="0" i="0"/>
              <a:t>μεγάλου μήκους κύματος περιλαμβάνουν συνήθως εσωτερικά ένα σύστημα ψύξης</a:t>
            </a:r>
            <a:endParaRPr lang="el-GR" sz="2000" b="0"/>
          </a:p>
        </p:txBody>
      </p:sp>
    </p:spTree>
    <p:extLst>
      <p:ext uri="{BB962C8B-B14F-4D97-AF65-F5344CB8AC3E}">
        <p14:creationId xmlns:p14="http://schemas.microsoft.com/office/powerpoint/2010/main" val="894807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50533" name="Rectangle 3"/>
          <p:cNvSpPr>
            <a:spLocks noGrp="1" noChangeArrowheads="1"/>
          </p:cNvSpPr>
          <p:nvPr>
            <p:ph idx="1"/>
          </p:nvPr>
        </p:nvSpPr>
        <p:spPr>
          <a:xfrm>
            <a:off x="179388" y="982663"/>
            <a:ext cx="8785225" cy="1366837"/>
          </a:xfrm>
        </p:spPr>
        <p:txBody>
          <a:bodyPr/>
          <a:lstStyle/>
          <a:p>
            <a:pPr eaLnBrk="1" hangingPunct="1">
              <a:lnSpc>
                <a:spcPct val="80000"/>
              </a:lnSpc>
            </a:pPr>
            <a:r>
              <a:rPr lang="el-GR" sz="2000"/>
              <a:t>Ποιοτικά, οι καμπύλες </a:t>
            </a:r>
            <a:r>
              <a:rPr lang="en-US" sz="2000" i="1"/>
              <a:t>P-I</a:t>
            </a:r>
            <a:r>
              <a:rPr lang="el-GR" sz="2000"/>
              <a:t>, λαμβάνοντας υπόψη και τη θερμοκρασία θα έχουν την παρακάτω μορφή</a:t>
            </a:r>
          </a:p>
          <a:p>
            <a:pPr lvl="1" eaLnBrk="1" hangingPunct="1">
              <a:lnSpc>
                <a:spcPct val="80000"/>
              </a:lnSpc>
            </a:pPr>
            <a:r>
              <a:rPr lang="el-GR" sz="1800"/>
              <a:t>Με την αύξηση της θερμοκρασίας υπάρχει υποβάθμιση στην εκπεμπόμενη ισχύ</a:t>
            </a:r>
            <a:endParaRPr lang="en-US" sz="1800"/>
          </a:p>
          <a:p>
            <a:pPr lvl="1" eaLnBrk="1" hangingPunct="1">
              <a:lnSpc>
                <a:spcPct val="80000"/>
              </a:lnSpc>
            </a:pPr>
            <a:r>
              <a:rPr lang="el-GR" sz="1800"/>
              <a:t>Η απόδοση του </a:t>
            </a:r>
            <a:r>
              <a:rPr lang="en-US" sz="1800"/>
              <a:t>Laser </a:t>
            </a:r>
            <a:r>
              <a:rPr lang="el-GR" sz="1800"/>
              <a:t>μειώνεται λόγω του ότι οι απώλειες αυξάνονται σε βάρος της ακτινοβόλησης φωτονίων</a:t>
            </a:r>
            <a:endParaRPr lang="en-US" sz="1800"/>
          </a:p>
        </p:txBody>
      </p:sp>
      <p:sp>
        <p:nvSpPr>
          <p:cNvPr id="150534" name="Line 4"/>
          <p:cNvSpPr>
            <a:spLocks noChangeShapeType="1"/>
          </p:cNvSpPr>
          <p:nvPr/>
        </p:nvSpPr>
        <p:spPr bwMode="auto">
          <a:xfrm>
            <a:off x="2806700" y="5373688"/>
            <a:ext cx="3527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35" name="Line 5"/>
          <p:cNvSpPr>
            <a:spLocks noChangeShapeType="1"/>
          </p:cNvSpPr>
          <p:nvPr/>
        </p:nvSpPr>
        <p:spPr bwMode="auto">
          <a:xfrm flipV="1">
            <a:off x="3022600" y="2492375"/>
            <a:ext cx="0" cy="3024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36" name="Rectangle 6"/>
          <p:cNvSpPr>
            <a:spLocks noChangeArrowheads="1"/>
          </p:cNvSpPr>
          <p:nvPr/>
        </p:nvSpPr>
        <p:spPr bwMode="auto">
          <a:xfrm>
            <a:off x="4714875" y="2347913"/>
            <a:ext cx="395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Τ</a:t>
            </a:r>
            <a:r>
              <a:rPr lang="el-GR" sz="2000" b="0" i="0" baseline="-25000"/>
              <a:t>0</a:t>
            </a:r>
            <a:endParaRPr lang="el-GR" sz="2000" b="0" i="0"/>
          </a:p>
        </p:txBody>
      </p:sp>
      <p:sp>
        <p:nvSpPr>
          <p:cNvPr id="150537" name="Rectangle 7"/>
          <p:cNvSpPr>
            <a:spLocks noChangeArrowheads="1"/>
          </p:cNvSpPr>
          <p:nvPr/>
        </p:nvSpPr>
        <p:spPr bwMode="auto">
          <a:xfrm>
            <a:off x="5256213" y="2781300"/>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Τ</a:t>
            </a:r>
            <a:r>
              <a:rPr lang="el-GR" sz="2000" b="0" i="0" baseline="-25000"/>
              <a:t>1</a:t>
            </a:r>
            <a:endParaRPr lang="el-GR" sz="2000" b="0" i="0"/>
          </a:p>
        </p:txBody>
      </p:sp>
      <p:sp>
        <p:nvSpPr>
          <p:cNvPr id="150538" name="Rectangle 8"/>
          <p:cNvSpPr>
            <a:spLocks noChangeArrowheads="1"/>
          </p:cNvSpPr>
          <p:nvPr/>
        </p:nvSpPr>
        <p:spPr bwMode="auto">
          <a:xfrm>
            <a:off x="5795963" y="3500438"/>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Τ</a:t>
            </a:r>
            <a:r>
              <a:rPr lang="el-GR" sz="2000" b="0" i="0" baseline="-25000"/>
              <a:t>2</a:t>
            </a:r>
            <a:endParaRPr lang="el-GR" sz="2000" b="0" i="0"/>
          </a:p>
        </p:txBody>
      </p:sp>
      <p:sp>
        <p:nvSpPr>
          <p:cNvPr id="150539" name="Rectangle 9"/>
          <p:cNvSpPr>
            <a:spLocks noChangeArrowheads="1"/>
          </p:cNvSpPr>
          <p:nvPr/>
        </p:nvSpPr>
        <p:spPr bwMode="auto">
          <a:xfrm>
            <a:off x="3165475" y="2924175"/>
            <a:ext cx="12969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Τ</a:t>
            </a:r>
            <a:r>
              <a:rPr lang="el-GR" sz="2000" b="0" i="0" baseline="-25000"/>
              <a:t>0</a:t>
            </a:r>
            <a:r>
              <a:rPr lang="el-GR" sz="2000" b="0"/>
              <a:t> &lt; Τ</a:t>
            </a:r>
            <a:r>
              <a:rPr lang="el-GR" sz="2000" b="0" i="0" baseline="-25000"/>
              <a:t>1</a:t>
            </a:r>
            <a:r>
              <a:rPr lang="el-GR" sz="2000" b="0"/>
              <a:t> &lt; Τ</a:t>
            </a:r>
            <a:r>
              <a:rPr lang="el-GR" sz="2000" b="0" i="0" baseline="-25000"/>
              <a:t>2</a:t>
            </a:r>
          </a:p>
        </p:txBody>
      </p:sp>
      <p:sp>
        <p:nvSpPr>
          <p:cNvPr id="150540" name="Rectangle 10"/>
          <p:cNvSpPr>
            <a:spLocks noChangeArrowheads="1"/>
          </p:cNvSpPr>
          <p:nvPr/>
        </p:nvSpPr>
        <p:spPr bwMode="auto">
          <a:xfrm>
            <a:off x="6084888" y="5373688"/>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Ι</a:t>
            </a:r>
          </a:p>
        </p:txBody>
      </p:sp>
      <p:sp>
        <p:nvSpPr>
          <p:cNvPr id="150541" name="Rectangle 11"/>
          <p:cNvSpPr>
            <a:spLocks noChangeArrowheads="1"/>
          </p:cNvSpPr>
          <p:nvPr/>
        </p:nvSpPr>
        <p:spPr bwMode="auto">
          <a:xfrm>
            <a:off x="2627313" y="2347913"/>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endParaRPr lang="el-GR" sz="2000" b="0"/>
          </a:p>
        </p:txBody>
      </p:sp>
      <p:sp>
        <p:nvSpPr>
          <p:cNvPr id="150542" name="Rectangle 12"/>
          <p:cNvSpPr>
            <a:spLocks noChangeArrowheads="1"/>
          </p:cNvSpPr>
          <p:nvPr/>
        </p:nvSpPr>
        <p:spPr bwMode="auto">
          <a:xfrm>
            <a:off x="3563938" y="5373688"/>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I</a:t>
            </a:r>
            <a:r>
              <a:rPr lang="en-US" sz="2000" b="0" baseline="-25000"/>
              <a:t>th</a:t>
            </a:r>
            <a:r>
              <a:rPr lang="en-US" sz="2000" b="0" i="0" baseline="-25000"/>
              <a:t>,0</a:t>
            </a:r>
            <a:endParaRPr lang="el-GR" sz="2000" b="0" i="0"/>
          </a:p>
        </p:txBody>
      </p:sp>
      <p:sp>
        <p:nvSpPr>
          <p:cNvPr id="150543" name="Line 13"/>
          <p:cNvSpPr>
            <a:spLocks noChangeShapeType="1"/>
          </p:cNvSpPr>
          <p:nvPr/>
        </p:nvSpPr>
        <p:spPr bwMode="auto">
          <a:xfrm>
            <a:off x="3779838" y="5013325"/>
            <a:ext cx="0" cy="360363"/>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44" name="Rectangle 14"/>
          <p:cNvSpPr>
            <a:spLocks noChangeArrowheads="1"/>
          </p:cNvSpPr>
          <p:nvPr/>
        </p:nvSpPr>
        <p:spPr bwMode="auto">
          <a:xfrm>
            <a:off x="4176713" y="5373688"/>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I</a:t>
            </a:r>
            <a:r>
              <a:rPr lang="en-US" sz="2000" b="0" baseline="-25000"/>
              <a:t>th</a:t>
            </a:r>
            <a:r>
              <a:rPr lang="en-US" sz="2000" b="0" i="0" baseline="-25000"/>
              <a:t>,1</a:t>
            </a:r>
            <a:endParaRPr lang="el-GR" sz="2000" b="0" i="0"/>
          </a:p>
        </p:txBody>
      </p:sp>
      <p:sp>
        <p:nvSpPr>
          <p:cNvPr id="150545" name="Line 15"/>
          <p:cNvSpPr>
            <a:spLocks noChangeShapeType="1"/>
          </p:cNvSpPr>
          <p:nvPr/>
        </p:nvSpPr>
        <p:spPr bwMode="auto">
          <a:xfrm>
            <a:off x="4356100" y="5156200"/>
            <a:ext cx="0" cy="217488"/>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46" name="Rectangle 16"/>
          <p:cNvSpPr>
            <a:spLocks noChangeArrowheads="1"/>
          </p:cNvSpPr>
          <p:nvPr/>
        </p:nvSpPr>
        <p:spPr bwMode="auto">
          <a:xfrm>
            <a:off x="4752975" y="5373688"/>
            <a:ext cx="395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I</a:t>
            </a:r>
            <a:r>
              <a:rPr lang="en-US" sz="2000" b="0" baseline="-25000"/>
              <a:t>th</a:t>
            </a:r>
            <a:r>
              <a:rPr lang="en-US" sz="2000" b="0" i="0" baseline="-25000"/>
              <a:t>,2</a:t>
            </a:r>
            <a:endParaRPr lang="el-GR" sz="2000" b="0" i="0"/>
          </a:p>
        </p:txBody>
      </p:sp>
      <p:sp>
        <p:nvSpPr>
          <p:cNvPr id="150547" name="Line 17"/>
          <p:cNvSpPr>
            <a:spLocks noChangeShapeType="1"/>
          </p:cNvSpPr>
          <p:nvPr/>
        </p:nvSpPr>
        <p:spPr bwMode="auto">
          <a:xfrm>
            <a:off x="4932363" y="5229225"/>
            <a:ext cx="0" cy="144463"/>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48" name="Line 18"/>
          <p:cNvSpPr>
            <a:spLocks noChangeShapeType="1"/>
          </p:cNvSpPr>
          <p:nvPr/>
        </p:nvSpPr>
        <p:spPr bwMode="auto">
          <a:xfrm flipV="1">
            <a:off x="2987675" y="5013325"/>
            <a:ext cx="792163"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49" name="Line 19"/>
          <p:cNvSpPr>
            <a:spLocks noChangeShapeType="1"/>
          </p:cNvSpPr>
          <p:nvPr/>
        </p:nvSpPr>
        <p:spPr bwMode="auto">
          <a:xfrm flipV="1">
            <a:off x="3779838" y="2708275"/>
            <a:ext cx="1079500" cy="2303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50" name="Line 20"/>
          <p:cNvSpPr>
            <a:spLocks noChangeShapeType="1"/>
          </p:cNvSpPr>
          <p:nvPr/>
        </p:nvSpPr>
        <p:spPr bwMode="auto">
          <a:xfrm flipV="1">
            <a:off x="2987675" y="5156200"/>
            <a:ext cx="13684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51" name="Line 21"/>
          <p:cNvSpPr>
            <a:spLocks noChangeShapeType="1"/>
          </p:cNvSpPr>
          <p:nvPr/>
        </p:nvSpPr>
        <p:spPr bwMode="auto">
          <a:xfrm flipV="1">
            <a:off x="4356100" y="3140075"/>
            <a:ext cx="107950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52" name="Line 22"/>
          <p:cNvSpPr>
            <a:spLocks noChangeShapeType="1"/>
          </p:cNvSpPr>
          <p:nvPr/>
        </p:nvSpPr>
        <p:spPr bwMode="auto">
          <a:xfrm flipV="1">
            <a:off x="2987675" y="5229225"/>
            <a:ext cx="194468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0553" name="Line 23"/>
          <p:cNvSpPr>
            <a:spLocks noChangeShapeType="1"/>
          </p:cNvSpPr>
          <p:nvPr/>
        </p:nvSpPr>
        <p:spPr bwMode="auto">
          <a:xfrm flipV="1">
            <a:off x="4932363" y="3862388"/>
            <a:ext cx="1008062" cy="1366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06422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3"/>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51557" name="Rectangle 4"/>
          <p:cNvSpPr>
            <a:spLocks noGrp="1" noChangeArrowheads="1"/>
          </p:cNvSpPr>
          <p:nvPr>
            <p:ph idx="1"/>
          </p:nvPr>
        </p:nvSpPr>
        <p:spPr>
          <a:xfrm>
            <a:off x="179388" y="982663"/>
            <a:ext cx="8785225" cy="2446337"/>
          </a:xfrm>
        </p:spPr>
        <p:txBody>
          <a:bodyPr/>
          <a:lstStyle/>
          <a:p>
            <a:pPr eaLnBrk="1" hangingPunct="1">
              <a:lnSpc>
                <a:spcPct val="90000"/>
              </a:lnSpc>
            </a:pPr>
            <a:r>
              <a:rPr lang="el-GR" sz="2400"/>
              <a:t>Αύξηση της θερμοκρασίας προκαλεί αύξηση του δείκτη διάθλασης του υλικού επειδή αλλάζει (μειώνεται) η πυκνότητα φορέων και τότε αυξάνεται ο δείκτης διάθλασης της κοιλότητας</a:t>
            </a:r>
          </a:p>
          <a:p>
            <a:pPr lvl="1" eaLnBrk="1" hangingPunct="1">
              <a:lnSpc>
                <a:spcPct val="90000"/>
              </a:lnSpc>
            </a:pPr>
            <a:r>
              <a:rPr lang="el-GR" sz="2000"/>
              <a:t>για τα </a:t>
            </a:r>
            <a:r>
              <a:rPr lang="en-US" sz="2000"/>
              <a:t>Fabry-Perot laser </a:t>
            </a:r>
            <a:r>
              <a:rPr lang="el-GR" sz="2000"/>
              <a:t>προκύπτει ολίσθηση των τρόπων προς μεγαλύτερα μήκη κύματος (2</a:t>
            </a:r>
            <a:r>
              <a:rPr lang="en-US" sz="2000" i="1"/>
              <a:t>nL</a:t>
            </a:r>
            <a:r>
              <a:rPr lang="en-US" sz="2000"/>
              <a:t> = </a:t>
            </a:r>
            <a:r>
              <a:rPr lang="en-US" sz="2000" i="1"/>
              <a:t>k</a:t>
            </a:r>
            <a:r>
              <a:rPr lang="el-GR" sz="2000" i="1"/>
              <a:t>λ</a:t>
            </a:r>
            <a:r>
              <a:rPr lang="el-GR" sz="2000"/>
              <a:t>)</a:t>
            </a:r>
          </a:p>
          <a:p>
            <a:pPr lvl="1" eaLnBrk="1" hangingPunct="1">
              <a:lnSpc>
                <a:spcPct val="90000"/>
              </a:lnSpc>
            </a:pPr>
            <a:r>
              <a:rPr lang="el-GR" sz="2000"/>
              <a:t>ενώ για ένα </a:t>
            </a:r>
            <a:r>
              <a:rPr lang="en-US" sz="2000"/>
              <a:t>DFB laser </a:t>
            </a:r>
            <a:r>
              <a:rPr lang="el-GR" sz="2000"/>
              <a:t>ο μοναδικός τρόπος θα ολισθήσει προς μεγαλύτερο μήκος κύματος ή όμοια μικρότερη συχνότητα (2</a:t>
            </a:r>
            <a:r>
              <a:rPr lang="en-US" sz="2000" i="1"/>
              <a:t>n</a:t>
            </a:r>
            <a:r>
              <a:rPr lang="el-GR" sz="2000"/>
              <a:t>Λ</a:t>
            </a:r>
            <a:r>
              <a:rPr lang="en-US" sz="2000"/>
              <a:t> = </a:t>
            </a:r>
            <a:r>
              <a:rPr lang="el-GR" sz="2000" i="1"/>
              <a:t>λ</a:t>
            </a:r>
            <a:r>
              <a:rPr lang="el-GR" sz="2000"/>
              <a:t>)</a:t>
            </a:r>
          </a:p>
        </p:txBody>
      </p:sp>
      <p:sp>
        <p:nvSpPr>
          <p:cNvPr id="151558" name="Rectangle 25"/>
          <p:cNvSpPr>
            <a:spLocks noChangeArrowheads="1"/>
          </p:cNvSpPr>
          <p:nvPr/>
        </p:nvSpPr>
        <p:spPr bwMode="auto">
          <a:xfrm>
            <a:off x="3959225" y="1989138"/>
            <a:ext cx="504031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el-GR" sz="2000" b="0" i="0"/>
          </a:p>
        </p:txBody>
      </p:sp>
      <p:sp>
        <p:nvSpPr>
          <p:cNvPr id="151559" name="Line 26"/>
          <p:cNvSpPr>
            <a:spLocks noChangeShapeType="1"/>
          </p:cNvSpPr>
          <p:nvPr/>
        </p:nvSpPr>
        <p:spPr bwMode="auto">
          <a:xfrm>
            <a:off x="3132138" y="5302250"/>
            <a:ext cx="1873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51560" name="Group 27"/>
          <p:cNvGrpSpPr>
            <a:grpSpLocks/>
          </p:cNvGrpSpPr>
          <p:nvPr/>
        </p:nvGrpSpPr>
        <p:grpSpPr bwMode="auto">
          <a:xfrm>
            <a:off x="3563938" y="4078288"/>
            <a:ext cx="720725" cy="1223962"/>
            <a:chOff x="3515" y="2478"/>
            <a:chExt cx="1724" cy="1315"/>
          </a:xfrm>
        </p:grpSpPr>
        <p:sp>
          <p:nvSpPr>
            <p:cNvPr id="151579" name="Freeform 28"/>
            <p:cNvSpPr>
              <a:spLocks/>
            </p:cNvSpPr>
            <p:nvPr/>
          </p:nvSpPr>
          <p:spPr bwMode="auto">
            <a:xfrm>
              <a:off x="3515" y="2478"/>
              <a:ext cx="862" cy="1315"/>
            </a:xfrm>
            <a:custGeom>
              <a:avLst/>
              <a:gdLst>
                <a:gd name="T0" fmla="*/ 0 w 862"/>
                <a:gd name="T1" fmla="*/ 1315 h 1315"/>
                <a:gd name="T2" fmla="*/ 590 w 862"/>
                <a:gd name="T3" fmla="*/ 1088 h 1315"/>
                <a:gd name="T4" fmla="*/ 862 w 862"/>
                <a:gd name="T5" fmla="*/ 0 h 1315"/>
                <a:gd name="T6" fmla="*/ 0 60000 65536"/>
                <a:gd name="T7" fmla="*/ 0 60000 65536"/>
                <a:gd name="T8" fmla="*/ 0 60000 65536"/>
              </a:gdLst>
              <a:ahLst/>
              <a:cxnLst>
                <a:cxn ang="T6">
                  <a:pos x="T0" y="T1"/>
                </a:cxn>
                <a:cxn ang="T7">
                  <a:pos x="T2" y="T3"/>
                </a:cxn>
                <a:cxn ang="T8">
                  <a:pos x="T4" y="T5"/>
                </a:cxn>
              </a:cxnLst>
              <a:rect l="0" t="0" r="r" b="b"/>
              <a:pathLst>
                <a:path w="862" h="1315">
                  <a:moveTo>
                    <a:pt x="0" y="1315"/>
                  </a:moveTo>
                  <a:cubicBezTo>
                    <a:pt x="223" y="1311"/>
                    <a:pt x="446" y="1307"/>
                    <a:pt x="590" y="1088"/>
                  </a:cubicBezTo>
                  <a:cubicBezTo>
                    <a:pt x="734" y="869"/>
                    <a:pt x="798" y="434"/>
                    <a:pt x="862" y="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1580" name="Freeform 29"/>
            <p:cNvSpPr>
              <a:spLocks/>
            </p:cNvSpPr>
            <p:nvPr/>
          </p:nvSpPr>
          <p:spPr bwMode="auto">
            <a:xfrm flipH="1">
              <a:off x="4377" y="2478"/>
              <a:ext cx="862" cy="1315"/>
            </a:xfrm>
            <a:custGeom>
              <a:avLst/>
              <a:gdLst>
                <a:gd name="T0" fmla="*/ 0 w 862"/>
                <a:gd name="T1" fmla="*/ 1315 h 1315"/>
                <a:gd name="T2" fmla="*/ 590 w 862"/>
                <a:gd name="T3" fmla="*/ 1088 h 1315"/>
                <a:gd name="T4" fmla="*/ 862 w 862"/>
                <a:gd name="T5" fmla="*/ 0 h 1315"/>
                <a:gd name="T6" fmla="*/ 0 60000 65536"/>
                <a:gd name="T7" fmla="*/ 0 60000 65536"/>
                <a:gd name="T8" fmla="*/ 0 60000 65536"/>
              </a:gdLst>
              <a:ahLst/>
              <a:cxnLst>
                <a:cxn ang="T6">
                  <a:pos x="T0" y="T1"/>
                </a:cxn>
                <a:cxn ang="T7">
                  <a:pos x="T2" y="T3"/>
                </a:cxn>
                <a:cxn ang="T8">
                  <a:pos x="T4" y="T5"/>
                </a:cxn>
              </a:cxnLst>
              <a:rect l="0" t="0" r="r" b="b"/>
              <a:pathLst>
                <a:path w="862" h="1315">
                  <a:moveTo>
                    <a:pt x="0" y="1315"/>
                  </a:moveTo>
                  <a:cubicBezTo>
                    <a:pt x="223" y="1311"/>
                    <a:pt x="446" y="1307"/>
                    <a:pt x="590" y="1088"/>
                  </a:cubicBezTo>
                  <a:cubicBezTo>
                    <a:pt x="734" y="869"/>
                    <a:pt x="798" y="434"/>
                    <a:pt x="862" y="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51561" name="Group 30"/>
          <p:cNvGrpSpPr>
            <a:grpSpLocks/>
          </p:cNvGrpSpPr>
          <p:nvPr/>
        </p:nvGrpSpPr>
        <p:grpSpPr bwMode="auto">
          <a:xfrm>
            <a:off x="3924300" y="4221163"/>
            <a:ext cx="720725" cy="1081087"/>
            <a:chOff x="3515" y="2478"/>
            <a:chExt cx="1724" cy="1315"/>
          </a:xfrm>
        </p:grpSpPr>
        <p:sp>
          <p:nvSpPr>
            <p:cNvPr id="151577" name="Freeform 31"/>
            <p:cNvSpPr>
              <a:spLocks/>
            </p:cNvSpPr>
            <p:nvPr/>
          </p:nvSpPr>
          <p:spPr bwMode="auto">
            <a:xfrm>
              <a:off x="3515" y="2478"/>
              <a:ext cx="862" cy="1315"/>
            </a:xfrm>
            <a:custGeom>
              <a:avLst/>
              <a:gdLst>
                <a:gd name="T0" fmla="*/ 0 w 862"/>
                <a:gd name="T1" fmla="*/ 1315 h 1315"/>
                <a:gd name="T2" fmla="*/ 590 w 862"/>
                <a:gd name="T3" fmla="*/ 1088 h 1315"/>
                <a:gd name="T4" fmla="*/ 862 w 862"/>
                <a:gd name="T5" fmla="*/ 0 h 1315"/>
                <a:gd name="T6" fmla="*/ 0 60000 65536"/>
                <a:gd name="T7" fmla="*/ 0 60000 65536"/>
                <a:gd name="T8" fmla="*/ 0 60000 65536"/>
              </a:gdLst>
              <a:ahLst/>
              <a:cxnLst>
                <a:cxn ang="T6">
                  <a:pos x="T0" y="T1"/>
                </a:cxn>
                <a:cxn ang="T7">
                  <a:pos x="T2" y="T3"/>
                </a:cxn>
                <a:cxn ang="T8">
                  <a:pos x="T4" y="T5"/>
                </a:cxn>
              </a:cxnLst>
              <a:rect l="0" t="0" r="r" b="b"/>
              <a:pathLst>
                <a:path w="862" h="1315">
                  <a:moveTo>
                    <a:pt x="0" y="1315"/>
                  </a:moveTo>
                  <a:cubicBezTo>
                    <a:pt x="223" y="1311"/>
                    <a:pt x="446" y="1307"/>
                    <a:pt x="590" y="1088"/>
                  </a:cubicBezTo>
                  <a:cubicBezTo>
                    <a:pt x="734" y="869"/>
                    <a:pt x="798" y="434"/>
                    <a:pt x="862"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1578" name="Freeform 32"/>
            <p:cNvSpPr>
              <a:spLocks/>
            </p:cNvSpPr>
            <p:nvPr/>
          </p:nvSpPr>
          <p:spPr bwMode="auto">
            <a:xfrm flipH="1">
              <a:off x="4377" y="2478"/>
              <a:ext cx="862" cy="1315"/>
            </a:xfrm>
            <a:custGeom>
              <a:avLst/>
              <a:gdLst>
                <a:gd name="T0" fmla="*/ 0 w 862"/>
                <a:gd name="T1" fmla="*/ 1315 h 1315"/>
                <a:gd name="T2" fmla="*/ 590 w 862"/>
                <a:gd name="T3" fmla="*/ 1088 h 1315"/>
                <a:gd name="T4" fmla="*/ 862 w 862"/>
                <a:gd name="T5" fmla="*/ 0 h 1315"/>
                <a:gd name="T6" fmla="*/ 0 60000 65536"/>
                <a:gd name="T7" fmla="*/ 0 60000 65536"/>
                <a:gd name="T8" fmla="*/ 0 60000 65536"/>
              </a:gdLst>
              <a:ahLst/>
              <a:cxnLst>
                <a:cxn ang="T6">
                  <a:pos x="T0" y="T1"/>
                </a:cxn>
                <a:cxn ang="T7">
                  <a:pos x="T2" y="T3"/>
                </a:cxn>
                <a:cxn ang="T8">
                  <a:pos x="T4" y="T5"/>
                </a:cxn>
              </a:cxnLst>
              <a:rect l="0" t="0" r="r" b="b"/>
              <a:pathLst>
                <a:path w="862" h="1315">
                  <a:moveTo>
                    <a:pt x="0" y="1315"/>
                  </a:moveTo>
                  <a:cubicBezTo>
                    <a:pt x="223" y="1311"/>
                    <a:pt x="446" y="1307"/>
                    <a:pt x="590" y="1088"/>
                  </a:cubicBezTo>
                  <a:cubicBezTo>
                    <a:pt x="734" y="869"/>
                    <a:pt x="798" y="434"/>
                    <a:pt x="862"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51562" name="Line 33"/>
          <p:cNvSpPr>
            <a:spLocks noChangeShapeType="1"/>
          </p:cNvSpPr>
          <p:nvPr/>
        </p:nvSpPr>
        <p:spPr bwMode="auto">
          <a:xfrm>
            <a:off x="3924300" y="5230813"/>
            <a:ext cx="0" cy="142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151563" name="AutoShape 34"/>
          <p:cNvCxnSpPr>
            <a:cxnSpLocks noChangeShapeType="1"/>
            <a:stCxn id="151562" idx="0"/>
            <a:endCxn id="151580" idx="2"/>
          </p:cNvCxnSpPr>
          <p:nvPr/>
        </p:nvCxnSpPr>
        <p:spPr bwMode="auto">
          <a:xfrm flipV="1">
            <a:off x="3924300" y="4065588"/>
            <a:ext cx="1588" cy="1152525"/>
          </a:xfrm>
          <a:prstGeom prst="straightConnector1">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564" name="Rectangle 35"/>
          <p:cNvSpPr>
            <a:spLocks noChangeArrowheads="1"/>
          </p:cNvSpPr>
          <p:nvPr/>
        </p:nvSpPr>
        <p:spPr bwMode="auto">
          <a:xfrm>
            <a:off x="3744913" y="5373688"/>
            <a:ext cx="3952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λ</a:t>
            </a:r>
            <a:r>
              <a:rPr lang="el-GR" sz="2000" b="0" i="0" baseline="-25000"/>
              <a:t>1</a:t>
            </a:r>
          </a:p>
        </p:txBody>
      </p:sp>
      <p:sp>
        <p:nvSpPr>
          <p:cNvPr id="151565" name="Rectangle 36"/>
          <p:cNvSpPr>
            <a:spLocks noChangeArrowheads="1"/>
          </p:cNvSpPr>
          <p:nvPr/>
        </p:nvSpPr>
        <p:spPr bwMode="auto">
          <a:xfrm>
            <a:off x="4105275" y="5373688"/>
            <a:ext cx="3952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λ</a:t>
            </a:r>
            <a:r>
              <a:rPr lang="el-GR" sz="2000" b="0" i="0" baseline="-25000"/>
              <a:t>2</a:t>
            </a:r>
          </a:p>
        </p:txBody>
      </p:sp>
      <p:sp>
        <p:nvSpPr>
          <p:cNvPr id="151566" name="Line 37"/>
          <p:cNvSpPr>
            <a:spLocks noChangeShapeType="1"/>
          </p:cNvSpPr>
          <p:nvPr/>
        </p:nvSpPr>
        <p:spPr bwMode="auto">
          <a:xfrm>
            <a:off x="4284663" y="5229225"/>
            <a:ext cx="0" cy="142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151567" name="AutoShape 38"/>
          <p:cNvCxnSpPr>
            <a:cxnSpLocks noChangeShapeType="1"/>
            <a:stCxn id="151566" idx="0"/>
            <a:endCxn id="151578" idx="2"/>
          </p:cNvCxnSpPr>
          <p:nvPr/>
        </p:nvCxnSpPr>
        <p:spPr bwMode="auto">
          <a:xfrm flipV="1">
            <a:off x="4284663" y="4208463"/>
            <a:ext cx="1587" cy="1008062"/>
          </a:xfrm>
          <a:prstGeom prst="straightConnector1">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568" name="Rectangle 39"/>
          <p:cNvSpPr>
            <a:spLocks noChangeArrowheads="1"/>
          </p:cNvSpPr>
          <p:nvPr/>
        </p:nvSpPr>
        <p:spPr bwMode="auto">
          <a:xfrm>
            <a:off x="3708400" y="3644900"/>
            <a:ext cx="395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Τ</a:t>
            </a:r>
            <a:r>
              <a:rPr lang="el-GR" sz="2000" b="0" i="0" baseline="-25000"/>
              <a:t>1</a:t>
            </a:r>
            <a:endParaRPr lang="el-GR" sz="2000" b="0" i="0"/>
          </a:p>
        </p:txBody>
      </p:sp>
      <p:sp>
        <p:nvSpPr>
          <p:cNvPr id="151569" name="Rectangle 40"/>
          <p:cNvSpPr>
            <a:spLocks noChangeArrowheads="1"/>
          </p:cNvSpPr>
          <p:nvPr/>
        </p:nvSpPr>
        <p:spPr bwMode="auto">
          <a:xfrm>
            <a:off x="4068763" y="3644900"/>
            <a:ext cx="395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Τ</a:t>
            </a:r>
            <a:r>
              <a:rPr lang="el-GR" sz="2000" b="0" i="0" baseline="-25000"/>
              <a:t>2</a:t>
            </a:r>
            <a:endParaRPr lang="el-GR" sz="2000" b="0" i="0"/>
          </a:p>
        </p:txBody>
      </p:sp>
      <p:sp>
        <p:nvSpPr>
          <p:cNvPr id="151570" name="Rectangle 41"/>
          <p:cNvSpPr>
            <a:spLocks noChangeArrowheads="1"/>
          </p:cNvSpPr>
          <p:nvPr/>
        </p:nvSpPr>
        <p:spPr bwMode="auto">
          <a:xfrm>
            <a:off x="5005388" y="3717925"/>
            <a:ext cx="7921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Τ</a:t>
            </a:r>
            <a:r>
              <a:rPr lang="el-GR" sz="2000" b="0" i="0" baseline="-25000"/>
              <a:t>1</a:t>
            </a:r>
            <a:r>
              <a:rPr lang="el-GR" sz="2000" b="0"/>
              <a:t> &lt; Τ</a:t>
            </a:r>
            <a:r>
              <a:rPr lang="el-GR" sz="2000" b="0" i="0" baseline="-25000"/>
              <a:t>2</a:t>
            </a:r>
          </a:p>
        </p:txBody>
      </p:sp>
      <p:sp>
        <p:nvSpPr>
          <p:cNvPr id="151571" name="Rectangle 42"/>
          <p:cNvSpPr>
            <a:spLocks noChangeArrowheads="1"/>
          </p:cNvSpPr>
          <p:nvPr/>
        </p:nvSpPr>
        <p:spPr bwMode="auto">
          <a:xfrm>
            <a:off x="4789488" y="5373688"/>
            <a:ext cx="3952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λ</a:t>
            </a:r>
            <a:endParaRPr lang="el-GR" sz="2000" b="0" baseline="-25000"/>
          </a:p>
        </p:txBody>
      </p:sp>
      <p:sp>
        <p:nvSpPr>
          <p:cNvPr id="151572" name="Line 43"/>
          <p:cNvSpPr>
            <a:spLocks noChangeShapeType="1"/>
          </p:cNvSpPr>
          <p:nvPr/>
        </p:nvSpPr>
        <p:spPr bwMode="auto">
          <a:xfrm flipV="1">
            <a:off x="3276600" y="3860800"/>
            <a:ext cx="0"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1573" name="Rectangle 44"/>
          <p:cNvSpPr>
            <a:spLocks noChangeArrowheads="1"/>
          </p:cNvSpPr>
          <p:nvPr/>
        </p:nvSpPr>
        <p:spPr bwMode="auto">
          <a:xfrm>
            <a:off x="2268538" y="3573463"/>
            <a:ext cx="1008062"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Οπτικό Φάσμα</a:t>
            </a:r>
            <a:endParaRPr lang="el-GR" sz="2000" b="0" i="0" baseline="-25000"/>
          </a:p>
        </p:txBody>
      </p:sp>
      <p:sp>
        <p:nvSpPr>
          <p:cNvPr id="151574" name="Rectangle 45"/>
          <p:cNvSpPr>
            <a:spLocks noChangeArrowheads="1"/>
          </p:cNvSpPr>
          <p:nvPr/>
        </p:nvSpPr>
        <p:spPr bwMode="auto">
          <a:xfrm>
            <a:off x="4932363" y="4221163"/>
            <a:ext cx="2160587"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solidFill>
                  <a:srgbClr val="FF0000"/>
                </a:solidFill>
              </a:rPr>
              <a:t>Υπάρχει και η υποβάθμιση στην εκπεμπόμενη ισχύ</a:t>
            </a:r>
            <a:r>
              <a:rPr lang="en-US" sz="2000" i="0">
                <a:solidFill>
                  <a:srgbClr val="FF0000"/>
                </a:solidFill>
              </a:rPr>
              <a:t> </a:t>
            </a:r>
            <a:r>
              <a:rPr lang="el-GR" sz="2000" i="0">
                <a:solidFill>
                  <a:srgbClr val="FF0000"/>
                </a:solidFill>
              </a:rPr>
              <a:t>για ίδιο ρεύμα πόλωσης</a:t>
            </a:r>
          </a:p>
        </p:txBody>
      </p:sp>
      <p:sp>
        <p:nvSpPr>
          <p:cNvPr id="151575" name="Line 46"/>
          <p:cNvSpPr>
            <a:spLocks noChangeShapeType="1"/>
          </p:cNvSpPr>
          <p:nvPr/>
        </p:nvSpPr>
        <p:spPr bwMode="auto">
          <a:xfrm flipH="1" flipV="1">
            <a:off x="3997325" y="4221163"/>
            <a:ext cx="1150938"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1576" name="Line 47"/>
          <p:cNvSpPr>
            <a:spLocks noChangeShapeType="1"/>
          </p:cNvSpPr>
          <p:nvPr/>
        </p:nvSpPr>
        <p:spPr bwMode="auto">
          <a:xfrm flipH="1" flipV="1">
            <a:off x="4357688" y="4221163"/>
            <a:ext cx="790575"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87659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155" descr="Small confetti"/>
          <p:cNvSpPr>
            <a:spLocks noChangeArrowheads="1"/>
          </p:cNvSpPr>
          <p:nvPr/>
        </p:nvSpPr>
        <p:spPr bwMode="auto">
          <a:xfrm>
            <a:off x="4643438" y="908050"/>
            <a:ext cx="4356100" cy="5041900"/>
          </a:xfrm>
          <a:prstGeom prst="rect">
            <a:avLst/>
          </a:prstGeom>
          <a:pattFill prst="smConfetti">
            <a:fgClr>
              <a:srgbClr val="FF0000"/>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581" name="AutoShape 76"/>
          <p:cNvSpPr>
            <a:spLocks noChangeArrowheads="1"/>
          </p:cNvSpPr>
          <p:nvPr/>
        </p:nvSpPr>
        <p:spPr bwMode="auto">
          <a:xfrm>
            <a:off x="5180013" y="4799013"/>
            <a:ext cx="2160587" cy="576262"/>
          </a:xfrm>
          <a:prstGeom prst="roundRect">
            <a:avLst>
              <a:gd name="adj" fmla="val 2904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582"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52622" name="Rectangle 3"/>
          <p:cNvSpPr>
            <a:spLocks noGrp="1" noChangeArrowheads="1"/>
          </p:cNvSpPr>
          <p:nvPr>
            <p:ph idx="1"/>
          </p:nvPr>
        </p:nvSpPr>
        <p:spPr>
          <a:xfrm>
            <a:off x="107950" y="908050"/>
            <a:ext cx="4535488" cy="1657350"/>
          </a:xfrm>
        </p:spPr>
        <p:txBody>
          <a:bodyPr/>
          <a:lstStyle/>
          <a:p>
            <a:pPr eaLnBrk="1" hangingPunct="1">
              <a:lnSpc>
                <a:spcPct val="80000"/>
              </a:lnSpc>
            </a:pPr>
            <a:r>
              <a:rPr lang="el-GR" sz="2400" b="1"/>
              <a:t>Πλήρης ποιοτική σχηματική απεικόνιση</a:t>
            </a:r>
          </a:p>
          <a:p>
            <a:pPr lvl="1" eaLnBrk="1" hangingPunct="1">
              <a:lnSpc>
                <a:spcPct val="80000"/>
              </a:lnSpc>
            </a:pPr>
            <a:r>
              <a:rPr lang="el-GR" sz="2000" b="1">
                <a:solidFill>
                  <a:srgbClr val="FF0000"/>
                </a:solidFill>
              </a:rPr>
              <a:t>Ενός </a:t>
            </a:r>
            <a:r>
              <a:rPr lang="en-US" sz="2000" b="1">
                <a:solidFill>
                  <a:srgbClr val="FF0000"/>
                </a:solidFill>
              </a:rPr>
              <a:t>Fabry-Perot Laser</a:t>
            </a:r>
            <a:endParaRPr lang="el-GR" sz="2000" b="1">
              <a:solidFill>
                <a:srgbClr val="FF0000"/>
              </a:solidFill>
            </a:endParaRPr>
          </a:p>
          <a:p>
            <a:pPr lvl="1" eaLnBrk="1" hangingPunct="1">
              <a:lnSpc>
                <a:spcPct val="80000"/>
              </a:lnSpc>
            </a:pPr>
            <a:r>
              <a:rPr lang="el-GR" sz="2000" b="1">
                <a:solidFill>
                  <a:srgbClr val="008000"/>
                </a:solidFill>
              </a:rPr>
              <a:t>Ενός </a:t>
            </a:r>
            <a:r>
              <a:rPr lang="en-US" sz="2000" b="1">
                <a:solidFill>
                  <a:srgbClr val="008000"/>
                </a:solidFill>
              </a:rPr>
              <a:t>DFB laser</a:t>
            </a:r>
            <a:endParaRPr lang="el-GR" sz="2000" b="1">
              <a:solidFill>
                <a:srgbClr val="008000"/>
              </a:solidFill>
            </a:endParaRPr>
          </a:p>
          <a:p>
            <a:pPr lvl="1" eaLnBrk="1" hangingPunct="1">
              <a:lnSpc>
                <a:spcPct val="80000"/>
              </a:lnSpc>
            </a:pPr>
            <a:r>
              <a:rPr lang="el-GR" sz="2000" b="1">
                <a:solidFill>
                  <a:srgbClr val="DDDDDD"/>
                </a:solidFill>
              </a:rPr>
              <a:t>Ενός </a:t>
            </a:r>
            <a:r>
              <a:rPr lang="en-US" sz="2000" b="1">
                <a:solidFill>
                  <a:srgbClr val="DDDDDD"/>
                </a:solidFill>
              </a:rPr>
              <a:t>DBR laser</a:t>
            </a:r>
          </a:p>
        </p:txBody>
      </p:sp>
      <p:sp>
        <p:nvSpPr>
          <p:cNvPr id="152583" name="Rectangle 44"/>
          <p:cNvSpPr>
            <a:spLocks noChangeArrowheads="1"/>
          </p:cNvSpPr>
          <p:nvPr/>
        </p:nvSpPr>
        <p:spPr bwMode="auto">
          <a:xfrm>
            <a:off x="5178425" y="1630363"/>
            <a:ext cx="2160588" cy="503237"/>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584" name="Rectangle 45"/>
          <p:cNvSpPr>
            <a:spLocks noChangeArrowheads="1"/>
          </p:cNvSpPr>
          <p:nvPr/>
        </p:nvSpPr>
        <p:spPr bwMode="auto">
          <a:xfrm>
            <a:off x="5178425" y="2422525"/>
            <a:ext cx="2160588" cy="503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585" name="Rectangle 46"/>
          <p:cNvSpPr>
            <a:spLocks noChangeArrowheads="1"/>
          </p:cNvSpPr>
          <p:nvPr/>
        </p:nvSpPr>
        <p:spPr bwMode="auto">
          <a:xfrm>
            <a:off x="5178425" y="2133600"/>
            <a:ext cx="2160588" cy="28892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586" name="Rectangle 47" descr="Πλατειά διαγώνιος προς τα επάνω"/>
          <p:cNvSpPr>
            <a:spLocks noChangeArrowheads="1"/>
          </p:cNvSpPr>
          <p:nvPr/>
        </p:nvSpPr>
        <p:spPr bwMode="auto">
          <a:xfrm>
            <a:off x="5106988" y="1774825"/>
            <a:ext cx="71437" cy="1008063"/>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587" name="Rectangle 48" descr="Πλατειά διαγώνιος προς τα επάνω"/>
          <p:cNvSpPr>
            <a:spLocks noChangeArrowheads="1"/>
          </p:cNvSpPr>
          <p:nvPr/>
        </p:nvSpPr>
        <p:spPr bwMode="auto">
          <a:xfrm>
            <a:off x="7339013" y="1774825"/>
            <a:ext cx="69850" cy="1008063"/>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588" name="Rectangle 49"/>
          <p:cNvSpPr>
            <a:spLocks noChangeArrowheads="1"/>
          </p:cNvSpPr>
          <p:nvPr/>
        </p:nvSpPr>
        <p:spPr bwMode="auto">
          <a:xfrm>
            <a:off x="5249863" y="1701800"/>
            <a:ext cx="936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r>
              <a:rPr lang="el-GR" sz="2000" b="0" i="0"/>
              <a:t>τύπου</a:t>
            </a:r>
          </a:p>
        </p:txBody>
      </p:sp>
      <p:sp>
        <p:nvSpPr>
          <p:cNvPr id="152589" name="Rectangle 50"/>
          <p:cNvSpPr>
            <a:spLocks noChangeArrowheads="1"/>
          </p:cNvSpPr>
          <p:nvPr/>
        </p:nvSpPr>
        <p:spPr bwMode="auto">
          <a:xfrm>
            <a:off x="5322888" y="2925763"/>
            <a:ext cx="1871662" cy="73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590" name="Rectangle 51"/>
          <p:cNvSpPr>
            <a:spLocks noChangeArrowheads="1"/>
          </p:cNvSpPr>
          <p:nvPr/>
        </p:nvSpPr>
        <p:spPr bwMode="auto">
          <a:xfrm>
            <a:off x="5322888" y="1558925"/>
            <a:ext cx="1871662" cy="730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591" name="Rectangle 52"/>
          <p:cNvSpPr>
            <a:spLocks noChangeArrowheads="1"/>
          </p:cNvSpPr>
          <p:nvPr/>
        </p:nvSpPr>
        <p:spPr bwMode="auto">
          <a:xfrm>
            <a:off x="5251450" y="2566988"/>
            <a:ext cx="9366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l-GR" sz="2000" b="0" i="0"/>
              <a:t>τύπου</a:t>
            </a:r>
          </a:p>
        </p:txBody>
      </p:sp>
      <p:sp>
        <p:nvSpPr>
          <p:cNvPr id="152592" name="Rectangle 53"/>
          <p:cNvSpPr>
            <a:spLocks noChangeArrowheads="1"/>
          </p:cNvSpPr>
          <p:nvPr/>
        </p:nvSpPr>
        <p:spPr bwMode="auto">
          <a:xfrm>
            <a:off x="5251450" y="2133600"/>
            <a:ext cx="151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Ενεργός περιοχή</a:t>
            </a:r>
          </a:p>
        </p:txBody>
      </p:sp>
      <p:sp>
        <p:nvSpPr>
          <p:cNvPr id="152593" name="Rectangle 54"/>
          <p:cNvSpPr>
            <a:spLocks noChangeArrowheads="1"/>
          </p:cNvSpPr>
          <p:nvPr/>
        </p:nvSpPr>
        <p:spPr bwMode="auto">
          <a:xfrm>
            <a:off x="6978650" y="2062163"/>
            <a:ext cx="28733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l-GR" sz="2000" b="0" i="0" baseline="-25000"/>
              <a:t>1</a:t>
            </a:r>
          </a:p>
        </p:txBody>
      </p:sp>
      <p:sp>
        <p:nvSpPr>
          <p:cNvPr id="152594" name="Rectangle 55"/>
          <p:cNvSpPr>
            <a:spLocks noChangeArrowheads="1"/>
          </p:cNvSpPr>
          <p:nvPr/>
        </p:nvSpPr>
        <p:spPr bwMode="auto">
          <a:xfrm>
            <a:off x="6978650" y="2351088"/>
            <a:ext cx="28733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l-GR" sz="2000" b="0" i="0" baseline="-25000"/>
              <a:t>2</a:t>
            </a:r>
          </a:p>
        </p:txBody>
      </p:sp>
      <p:sp>
        <p:nvSpPr>
          <p:cNvPr id="152595" name="Rectangle 56"/>
          <p:cNvSpPr>
            <a:spLocks noChangeArrowheads="1"/>
          </p:cNvSpPr>
          <p:nvPr/>
        </p:nvSpPr>
        <p:spPr bwMode="auto">
          <a:xfrm>
            <a:off x="6978650" y="1774825"/>
            <a:ext cx="2873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l-GR" sz="2000" b="0" i="0" baseline="-25000"/>
              <a:t>3</a:t>
            </a:r>
          </a:p>
        </p:txBody>
      </p:sp>
      <p:sp>
        <p:nvSpPr>
          <p:cNvPr id="152596" name="Rectangle 57"/>
          <p:cNvSpPr>
            <a:spLocks noChangeArrowheads="1"/>
          </p:cNvSpPr>
          <p:nvPr/>
        </p:nvSpPr>
        <p:spPr bwMode="auto">
          <a:xfrm>
            <a:off x="4962525" y="2998788"/>
            <a:ext cx="25923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Έδρες που αντιστοιχούν στα κάτοπτρα</a:t>
            </a:r>
          </a:p>
        </p:txBody>
      </p:sp>
      <p:cxnSp>
        <p:nvCxnSpPr>
          <p:cNvPr id="152597" name="AutoShape 58"/>
          <p:cNvCxnSpPr>
            <a:cxnSpLocks noChangeShapeType="1"/>
            <a:stCxn id="152596" idx="1"/>
            <a:endCxn id="152586" idx="1"/>
          </p:cNvCxnSpPr>
          <p:nvPr/>
        </p:nvCxnSpPr>
        <p:spPr bwMode="auto">
          <a:xfrm rot="10800000" flipH="1">
            <a:off x="4962525" y="2279650"/>
            <a:ext cx="144463" cy="1042988"/>
          </a:xfrm>
          <a:prstGeom prst="bentConnector3">
            <a:avLst>
              <a:gd name="adj1" fmla="val -158241"/>
            </a:avLst>
          </a:prstGeom>
          <a:noFill/>
          <a:ln w="254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598" name="AutoShape 59"/>
          <p:cNvCxnSpPr>
            <a:cxnSpLocks noChangeShapeType="1"/>
            <a:stCxn id="152596" idx="3"/>
            <a:endCxn id="152587" idx="3"/>
          </p:cNvCxnSpPr>
          <p:nvPr/>
        </p:nvCxnSpPr>
        <p:spPr bwMode="auto">
          <a:xfrm flipH="1" flipV="1">
            <a:off x="7408863" y="2279650"/>
            <a:ext cx="146050" cy="1042988"/>
          </a:xfrm>
          <a:prstGeom prst="bentConnector3">
            <a:avLst>
              <a:gd name="adj1" fmla="val -155435"/>
            </a:avLst>
          </a:prstGeom>
          <a:noFill/>
          <a:ln w="254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599" name="AutoShape 60"/>
          <p:cNvSpPr>
            <a:spLocks noChangeArrowheads="1"/>
          </p:cNvSpPr>
          <p:nvPr/>
        </p:nvSpPr>
        <p:spPr bwMode="auto">
          <a:xfrm>
            <a:off x="6043613" y="981075"/>
            <a:ext cx="431800" cy="576263"/>
          </a:xfrm>
          <a:prstGeom prst="downArrow">
            <a:avLst>
              <a:gd name="adj1" fmla="val 50000"/>
              <a:gd name="adj2" fmla="val 58918"/>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00" name="Rectangle 61"/>
          <p:cNvSpPr>
            <a:spLocks noChangeArrowheads="1"/>
          </p:cNvSpPr>
          <p:nvPr/>
        </p:nvSpPr>
        <p:spPr bwMode="auto">
          <a:xfrm>
            <a:off x="6402388" y="908050"/>
            <a:ext cx="16573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Ρεύμα έγχυσης</a:t>
            </a:r>
          </a:p>
        </p:txBody>
      </p:sp>
      <p:sp>
        <p:nvSpPr>
          <p:cNvPr id="152601" name="Rectangle 62"/>
          <p:cNvSpPr>
            <a:spLocks noChangeArrowheads="1"/>
          </p:cNvSpPr>
          <p:nvPr/>
        </p:nvSpPr>
        <p:spPr bwMode="auto">
          <a:xfrm>
            <a:off x="7486650" y="3716338"/>
            <a:ext cx="1404938"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i="0"/>
              <a:t>Fabry-Perot Laser</a:t>
            </a:r>
            <a:endParaRPr lang="el-GR" sz="2000" i="0"/>
          </a:p>
        </p:txBody>
      </p:sp>
      <p:sp>
        <p:nvSpPr>
          <p:cNvPr id="152602" name="Rectangle 64"/>
          <p:cNvSpPr>
            <a:spLocks noChangeArrowheads="1"/>
          </p:cNvSpPr>
          <p:nvPr/>
        </p:nvSpPr>
        <p:spPr bwMode="auto">
          <a:xfrm>
            <a:off x="5106988" y="4583113"/>
            <a:ext cx="71437" cy="10080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03" name="Rectangle 65"/>
          <p:cNvSpPr>
            <a:spLocks noChangeArrowheads="1"/>
          </p:cNvSpPr>
          <p:nvPr/>
        </p:nvSpPr>
        <p:spPr bwMode="auto">
          <a:xfrm>
            <a:off x="7339013" y="4583113"/>
            <a:ext cx="69850" cy="10080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04" name="Rectangle 67"/>
          <p:cNvSpPr>
            <a:spLocks noChangeArrowheads="1"/>
          </p:cNvSpPr>
          <p:nvPr/>
        </p:nvSpPr>
        <p:spPr bwMode="auto">
          <a:xfrm>
            <a:off x="5251450" y="4510088"/>
            <a:ext cx="20161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Ενεργός περιοχή</a:t>
            </a:r>
          </a:p>
        </p:txBody>
      </p:sp>
      <p:sp>
        <p:nvSpPr>
          <p:cNvPr id="152605" name="Rectangle 71"/>
          <p:cNvSpPr>
            <a:spLocks noChangeArrowheads="1"/>
          </p:cNvSpPr>
          <p:nvPr/>
        </p:nvSpPr>
        <p:spPr bwMode="auto">
          <a:xfrm>
            <a:off x="4891088" y="5589588"/>
            <a:ext cx="5778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z</a:t>
            </a:r>
            <a:r>
              <a:rPr lang="en-US" sz="2000" b="0" i="0"/>
              <a:t> = 0</a:t>
            </a:r>
            <a:endParaRPr lang="el-GR" sz="2000" b="0" i="0"/>
          </a:p>
        </p:txBody>
      </p:sp>
      <p:sp>
        <p:nvSpPr>
          <p:cNvPr id="152606" name="Rectangle 72"/>
          <p:cNvSpPr>
            <a:spLocks noChangeArrowheads="1"/>
          </p:cNvSpPr>
          <p:nvPr/>
        </p:nvSpPr>
        <p:spPr bwMode="auto">
          <a:xfrm>
            <a:off x="7121525" y="5589588"/>
            <a:ext cx="5778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z</a:t>
            </a:r>
            <a:r>
              <a:rPr lang="en-US" sz="2000" b="0" i="0"/>
              <a:t> = </a:t>
            </a:r>
            <a:r>
              <a:rPr lang="en-US" sz="2000" b="0"/>
              <a:t>L</a:t>
            </a:r>
            <a:endParaRPr lang="el-GR" sz="2000" b="0"/>
          </a:p>
        </p:txBody>
      </p:sp>
      <p:sp>
        <p:nvSpPr>
          <p:cNvPr id="152607" name="Rectangle 73"/>
          <p:cNvSpPr>
            <a:spLocks noChangeArrowheads="1"/>
          </p:cNvSpPr>
          <p:nvPr/>
        </p:nvSpPr>
        <p:spPr bwMode="auto">
          <a:xfrm>
            <a:off x="5683250" y="5518150"/>
            <a:ext cx="1152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Κάτοπτρα</a:t>
            </a:r>
          </a:p>
        </p:txBody>
      </p:sp>
      <p:sp>
        <p:nvSpPr>
          <p:cNvPr id="152608" name="Line 74"/>
          <p:cNvSpPr>
            <a:spLocks noChangeShapeType="1"/>
          </p:cNvSpPr>
          <p:nvPr/>
        </p:nvSpPr>
        <p:spPr bwMode="auto">
          <a:xfrm flipH="1" flipV="1">
            <a:off x="5180013" y="5445125"/>
            <a:ext cx="431800" cy="144463"/>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09" name="Line 75"/>
          <p:cNvSpPr>
            <a:spLocks noChangeShapeType="1"/>
          </p:cNvSpPr>
          <p:nvPr/>
        </p:nvSpPr>
        <p:spPr bwMode="auto">
          <a:xfrm flipV="1">
            <a:off x="6908800" y="5445125"/>
            <a:ext cx="431800" cy="144463"/>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10" name="Line 77"/>
          <p:cNvSpPr>
            <a:spLocks noChangeShapeType="1"/>
          </p:cNvSpPr>
          <p:nvPr/>
        </p:nvSpPr>
        <p:spPr bwMode="auto">
          <a:xfrm>
            <a:off x="5683250" y="4791600"/>
            <a:ext cx="576263"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11" name="Line 78"/>
          <p:cNvSpPr>
            <a:spLocks noChangeShapeType="1"/>
          </p:cNvSpPr>
          <p:nvPr/>
        </p:nvSpPr>
        <p:spPr bwMode="auto">
          <a:xfrm flipH="1">
            <a:off x="6259513" y="5364000"/>
            <a:ext cx="576262"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12" name="Rectangle 79"/>
          <p:cNvSpPr>
            <a:spLocks noChangeArrowheads="1"/>
          </p:cNvSpPr>
          <p:nvPr/>
        </p:nvSpPr>
        <p:spPr bwMode="auto">
          <a:xfrm>
            <a:off x="4748213" y="4508500"/>
            <a:ext cx="3603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R</a:t>
            </a:r>
            <a:r>
              <a:rPr lang="en-US" sz="2000" b="0" i="0" baseline="-25000"/>
              <a:t>1</a:t>
            </a:r>
            <a:endParaRPr lang="el-GR" sz="2000" b="0" i="0" baseline="-25000"/>
          </a:p>
        </p:txBody>
      </p:sp>
      <p:sp>
        <p:nvSpPr>
          <p:cNvPr id="152613" name="Rectangle 80"/>
          <p:cNvSpPr>
            <a:spLocks noChangeArrowheads="1"/>
          </p:cNvSpPr>
          <p:nvPr/>
        </p:nvSpPr>
        <p:spPr bwMode="auto">
          <a:xfrm>
            <a:off x="7412038" y="4508500"/>
            <a:ext cx="3603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R</a:t>
            </a:r>
            <a:r>
              <a:rPr lang="en-US" sz="2000" b="0" i="0" baseline="-25000"/>
              <a:t>2</a:t>
            </a:r>
            <a:endParaRPr lang="el-GR" sz="2000" b="0" i="0" baseline="-25000"/>
          </a:p>
        </p:txBody>
      </p:sp>
      <p:sp>
        <p:nvSpPr>
          <p:cNvPr id="152614" name="Rectangle 81"/>
          <p:cNvSpPr>
            <a:spLocks noChangeArrowheads="1"/>
          </p:cNvSpPr>
          <p:nvPr/>
        </p:nvSpPr>
        <p:spPr bwMode="auto">
          <a:xfrm>
            <a:off x="5251450" y="4149725"/>
            <a:ext cx="20161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Ανακλαστικότητες</a:t>
            </a:r>
          </a:p>
        </p:txBody>
      </p:sp>
      <p:cxnSp>
        <p:nvCxnSpPr>
          <p:cNvPr id="152615" name="AutoShape 86"/>
          <p:cNvCxnSpPr>
            <a:cxnSpLocks noChangeShapeType="1"/>
            <a:stCxn id="152614" idx="1"/>
            <a:endCxn id="152612" idx="0"/>
          </p:cNvCxnSpPr>
          <p:nvPr/>
        </p:nvCxnSpPr>
        <p:spPr bwMode="auto">
          <a:xfrm rot="10800000" flipV="1">
            <a:off x="4929188" y="4330700"/>
            <a:ext cx="322262" cy="177800"/>
          </a:xfrm>
          <a:prstGeom prst="bentConnector2">
            <a:avLst/>
          </a:prstGeom>
          <a:noFill/>
          <a:ln w="254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6" name="AutoShape 88"/>
          <p:cNvCxnSpPr>
            <a:cxnSpLocks noChangeShapeType="1"/>
            <a:stCxn id="152614" idx="3"/>
            <a:endCxn id="152613" idx="0"/>
          </p:cNvCxnSpPr>
          <p:nvPr/>
        </p:nvCxnSpPr>
        <p:spPr bwMode="auto">
          <a:xfrm>
            <a:off x="7267575" y="4330700"/>
            <a:ext cx="325438" cy="177800"/>
          </a:xfrm>
          <a:prstGeom prst="bentConnector2">
            <a:avLst/>
          </a:prstGeom>
          <a:noFill/>
          <a:ln w="254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617" name="AutoShape 89"/>
          <p:cNvSpPr>
            <a:spLocks/>
          </p:cNvSpPr>
          <p:nvPr/>
        </p:nvSpPr>
        <p:spPr bwMode="auto">
          <a:xfrm rot="5400000">
            <a:off x="6152357" y="3032919"/>
            <a:ext cx="215900" cy="2160587"/>
          </a:xfrm>
          <a:prstGeom prst="rightBrace">
            <a:avLst>
              <a:gd name="adj1" fmla="val 83395"/>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18" name="Oval 92"/>
          <p:cNvSpPr>
            <a:spLocks noChangeArrowheads="1"/>
          </p:cNvSpPr>
          <p:nvPr/>
        </p:nvSpPr>
        <p:spPr bwMode="auto">
          <a:xfrm>
            <a:off x="7988300" y="1916113"/>
            <a:ext cx="215900" cy="720725"/>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19" name="Line 90"/>
          <p:cNvSpPr>
            <a:spLocks noChangeShapeType="1"/>
          </p:cNvSpPr>
          <p:nvPr/>
        </p:nvSpPr>
        <p:spPr bwMode="auto">
          <a:xfrm flipV="1">
            <a:off x="7413625" y="1844675"/>
            <a:ext cx="935038" cy="2873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20" name="Line 93"/>
          <p:cNvSpPr>
            <a:spLocks noChangeShapeType="1"/>
          </p:cNvSpPr>
          <p:nvPr/>
        </p:nvSpPr>
        <p:spPr bwMode="auto">
          <a:xfrm>
            <a:off x="7412038" y="2420938"/>
            <a:ext cx="935037" cy="28733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21" name="Rectangle 160"/>
          <p:cNvSpPr>
            <a:spLocks noChangeArrowheads="1"/>
          </p:cNvSpPr>
          <p:nvPr/>
        </p:nvSpPr>
        <p:spPr bwMode="auto">
          <a:xfrm>
            <a:off x="5111750" y="3644900"/>
            <a:ext cx="22685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Ισοδύναμο μοντέλο</a:t>
            </a:r>
          </a:p>
        </p:txBody>
      </p:sp>
      <p:sp>
        <p:nvSpPr>
          <p:cNvPr id="152623" name="Rectangle 222"/>
          <p:cNvSpPr>
            <a:spLocks noChangeArrowheads="1"/>
          </p:cNvSpPr>
          <p:nvPr/>
        </p:nvSpPr>
        <p:spPr bwMode="auto">
          <a:xfrm>
            <a:off x="7812088" y="2708275"/>
            <a:ext cx="10096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Δέσμη προς την ίνα</a:t>
            </a:r>
          </a:p>
        </p:txBody>
      </p:sp>
      <p:sp>
        <p:nvSpPr>
          <p:cNvPr id="152624" name="Rectangle 223" descr="Dotted diamond"/>
          <p:cNvSpPr>
            <a:spLocks noChangeArrowheads="1"/>
          </p:cNvSpPr>
          <p:nvPr/>
        </p:nvSpPr>
        <p:spPr bwMode="auto">
          <a:xfrm>
            <a:off x="107950" y="2708275"/>
            <a:ext cx="4356100" cy="3168650"/>
          </a:xfrm>
          <a:prstGeom prst="rect">
            <a:avLst/>
          </a:prstGeom>
          <a:pattFill prst="dotDmnd">
            <a:fgClr>
              <a:srgbClr val="008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25" name="Oval 224"/>
          <p:cNvSpPr>
            <a:spLocks noChangeArrowheads="1"/>
          </p:cNvSpPr>
          <p:nvPr/>
        </p:nvSpPr>
        <p:spPr bwMode="auto">
          <a:xfrm>
            <a:off x="3490913" y="3714750"/>
            <a:ext cx="215900" cy="720725"/>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26" name="Rectangle 225"/>
          <p:cNvSpPr>
            <a:spLocks noChangeArrowheads="1"/>
          </p:cNvSpPr>
          <p:nvPr/>
        </p:nvSpPr>
        <p:spPr bwMode="auto">
          <a:xfrm>
            <a:off x="681038" y="3429000"/>
            <a:ext cx="2160587" cy="503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27" name="Rectangle 226"/>
          <p:cNvSpPr>
            <a:spLocks noChangeArrowheads="1"/>
          </p:cNvSpPr>
          <p:nvPr/>
        </p:nvSpPr>
        <p:spPr bwMode="auto">
          <a:xfrm>
            <a:off x="681038" y="4221163"/>
            <a:ext cx="2160587" cy="503237"/>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28" name="Rectangle 227"/>
          <p:cNvSpPr>
            <a:spLocks noChangeArrowheads="1"/>
          </p:cNvSpPr>
          <p:nvPr/>
        </p:nvSpPr>
        <p:spPr bwMode="auto">
          <a:xfrm>
            <a:off x="681038" y="3932238"/>
            <a:ext cx="2160587" cy="28892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29" name="Rectangle 228" descr="Πλατειά διαγώνιος προς τα επάνω"/>
          <p:cNvSpPr>
            <a:spLocks noChangeArrowheads="1"/>
          </p:cNvSpPr>
          <p:nvPr/>
        </p:nvSpPr>
        <p:spPr bwMode="auto">
          <a:xfrm>
            <a:off x="609600" y="3573463"/>
            <a:ext cx="71438" cy="1008062"/>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30" name="Rectangle 229" descr="Πλατειά διαγώνιος προς τα επάνω"/>
          <p:cNvSpPr>
            <a:spLocks noChangeArrowheads="1"/>
          </p:cNvSpPr>
          <p:nvPr/>
        </p:nvSpPr>
        <p:spPr bwMode="auto">
          <a:xfrm>
            <a:off x="2841625" y="3573463"/>
            <a:ext cx="69850" cy="1008062"/>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31" name="Rectangle 230"/>
          <p:cNvSpPr>
            <a:spLocks noChangeArrowheads="1"/>
          </p:cNvSpPr>
          <p:nvPr/>
        </p:nvSpPr>
        <p:spPr bwMode="auto">
          <a:xfrm>
            <a:off x="1041400" y="3500438"/>
            <a:ext cx="9366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r>
              <a:rPr lang="el-GR" sz="2000" b="0" i="0"/>
              <a:t>τύπου</a:t>
            </a:r>
          </a:p>
        </p:txBody>
      </p:sp>
      <p:sp>
        <p:nvSpPr>
          <p:cNvPr id="152632" name="Rectangle 231"/>
          <p:cNvSpPr>
            <a:spLocks noChangeArrowheads="1"/>
          </p:cNvSpPr>
          <p:nvPr/>
        </p:nvSpPr>
        <p:spPr bwMode="auto">
          <a:xfrm>
            <a:off x="825500" y="4724400"/>
            <a:ext cx="1871663" cy="73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33" name="Rectangle 232"/>
          <p:cNvSpPr>
            <a:spLocks noChangeArrowheads="1"/>
          </p:cNvSpPr>
          <p:nvPr/>
        </p:nvSpPr>
        <p:spPr bwMode="auto">
          <a:xfrm>
            <a:off x="825500" y="3357563"/>
            <a:ext cx="1871663" cy="730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34" name="Rectangle 233"/>
          <p:cNvSpPr>
            <a:spLocks noChangeArrowheads="1"/>
          </p:cNvSpPr>
          <p:nvPr/>
        </p:nvSpPr>
        <p:spPr bwMode="auto">
          <a:xfrm>
            <a:off x="1042988" y="4365625"/>
            <a:ext cx="936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l-GR" sz="2000" b="0" i="0"/>
              <a:t>τύπου</a:t>
            </a:r>
          </a:p>
        </p:txBody>
      </p:sp>
      <p:sp>
        <p:nvSpPr>
          <p:cNvPr id="152635" name="Rectangle 234"/>
          <p:cNvSpPr>
            <a:spLocks noChangeArrowheads="1"/>
          </p:cNvSpPr>
          <p:nvPr/>
        </p:nvSpPr>
        <p:spPr bwMode="auto">
          <a:xfrm>
            <a:off x="1260475" y="4219575"/>
            <a:ext cx="151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Ενεργός περιοχή</a:t>
            </a:r>
          </a:p>
        </p:txBody>
      </p:sp>
      <p:sp>
        <p:nvSpPr>
          <p:cNvPr id="152636" name="Rectangle 235"/>
          <p:cNvSpPr>
            <a:spLocks noChangeArrowheads="1"/>
          </p:cNvSpPr>
          <p:nvPr/>
        </p:nvSpPr>
        <p:spPr bwMode="auto">
          <a:xfrm>
            <a:off x="465138" y="4797425"/>
            <a:ext cx="25923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Έδρες που αντιστοιχούν στα κάτοπτρα</a:t>
            </a:r>
          </a:p>
        </p:txBody>
      </p:sp>
      <p:cxnSp>
        <p:nvCxnSpPr>
          <p:cNvPr id="152637" name="AutoShape 236"/>
          <p:cNvCxnSpPr>
            <a:cxnSpLocks noChangeShapeType="1"/>
            <a:stCxn id="152636" idx="1"/>
            <a:endCxn id="152629" idx="1"/>
          </p:cNvCxnSpPr>
          <p:nvPr/>
        </p:nvCxnSpPr>
        <p:spPr bwMode="auto">
          <a:xfrm rot="10800000" flipH="1">
            <a:off x="465138" y="4078288"/>
            <a:ext cx="144462" cy="1042987"/>
          </a:xfrm>
          <a:prstGeom prst="bentConnector3">
            <a:avLst>
              <a:gd name="adj1" fmla="val -158241"/>
            </a:avLst>
          </a:prstGeom>
          <a:noFill/>
          <a:ln w="254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38" name="AutoShape 237"/>
          <p:cNvCxnSpPr>
            <a:cxnSpLocks noChangeShapeType="1"/>
            <a:stCxn id="152636" idx="3"/>
            <a:endCxn id="152630" idx="3"/>
          </p:cNvCxnSpPr>
          <p:nvPr/>
        </p:nvCxnSpPr>
        <p:spPr bwMode="auto">
          <a:xfrm flipH="1" flipV="1">
            <a:off x="2911475" y="4078288"/>
            <a:ext cx="146050" cy="1042987"/>
          </a:xfrm>
          <a:prstGeom prst="bentConnector3">
            <a:avLst>
              <a:gd name="adj1" fmla="val -155435"/>
            </a:avLst>
          </a:prstGeom>
          <a:noFill/>
          <a:ln w="254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639" name="AutoShape 238"/>
          <p:cNvSpPr>
            <a:spLocks noChangeArrowheads="1"/>
          </p:cNvSpPr>
          <p:nvPr/>
        </p:nvSpPr>
        <p:spPr bwMode="auto">
          <a:xfrm>
            <a:off x="1546225" y="2779713"/>
            <a:ext cx="431800" cy="576262"/>
          </a:xfrm>
          <a:prstGeom prst="downArrow">
            <a:avLst>
              <a:gd name="adj1" fmla="val 50000"/>
              <a:gd name="adj2" fmla="val 58918"/>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2640" name="Rectangle 239"/>
          <p:cNvSpPr>
            <a:spLocks noChangeArrowheads="1"/>
          </p:cNvSpPr>
          <p:nvPr/>
        </p:nvSpPr>
        <p:spPr bwMode="auto">
          <a:xfrm>
            <a:off x="1905000" y="2708275"/>
            <a:ext cx="16573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Ρεύμα έγχυσης</a:t>
            </a:r>
          </a:p>
        </p:txBody>
      </p:sp>
      <p:sp>
        <p:nvSpPr>
          <p:cNvPr id="152641" name="Rectangle 240"/>
          <p:cNvSpPr>
            <a:spLocks noChangeArrowheads="1"/>
          </p:cNvSpPr>
          <p:nvPr/>
        </p:nvSpPr>
        <p:spPr bwMode="auto">
          <a:xfrm>
            <a:off x="2916238" y="5445125"/>
            <a:ext cx="14398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i="0"/>
              <a:t>DFB Laser</a:t>
            </a:r>
            <a:endParaRPr lang="el-GR" sz="2000" i="0"/>
          </a:p>
        </p:txBody>
      </p:sp>
      <p:sp>
        <p:nvSpPr>
          <p:cNvPr id="152642" name="Line 241"/>
          <p:cNvSpPr>
            <a:spLocks noChangeShapeType="1"/>
          </p:cNvSpPr>
          <p:nvPr/>
        </p:nvSpPr>
        <p:spPr bwMode="auto">
          <a:xfrm flipV="1">
            <a:off x="2916238" y="3643313"/>
            <a:ext cx="935037" cy="28733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43" name="Line 242"/>
          <p:cNvSpPr>
            <a:spLocks noChangeShapeType="1"/>
          </p:cNvSpPr>
          <p:nvPr/>
        </p:nvSpPr>
        <p:spPr bwMode="auto">
          <a:xfrm>
            <a:off x="2914650" y="4219575"/>
            <a:ext cx="935038" cy="2873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44" name="Line 243"/>
          <p:cNvSpPr>
            <a:spLocks noChangeShapeType="1"/>
          </p:cNvSpPr>
          <p:nvPr/>
        </p:nvSpPr>
        <p:spPr bwMode="auto">
          <a:xfrm>
            <a:off x="682625" y="41481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45" name="Line 244"/>
          <p:cNvSpPr>
            <a:spLocks noChangeShapeType="1"/>
          </p:cNvSpPr>
          <p:nvPr/>
        </p:nvSpPr>
        <p:spPr bwMode="auto">
          <a:xfrm flipV="1">
            <a:off x="825500"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46" name="Line 245"/>
          <p:cNvSpPr>
            <a:spLocks noChangeShapeType="1"/>
          </p:cNvSpPr>
          <p:nvPr/>
        </p:nvSpPr>
        <p:spPr bwMode="auto">
          <a:xfrm>
            <a:off x="825500" y="40036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47" name="Line 246"/>
          <p:cNvSpPr>
            <a:spLocks noChangeShapeType="1"/>
          </p:cNvSpPr>
          <p:nvPr/>
        </p:nvSpPr>
        <p:spPr bwMode="auto">
          <a:xfrm flipV="1">
            <a:off x="969963"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48" name="Line 247"/>
          <p:cNvSpPr>
            <a:spLocks noChangeShapeType="1"/>
          </p:cNvSpPr>
          <p:nvPr/>
        </p:nvSpPr>
        <p:spPr bwMode="auto">
          <a:xfrm>
            <a:off x="969963" y="41481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49" name="Line 248"/>
          <p:cNvSpPr>
            <a:spLocks noChangeShapeType="1"/>
          </p:cNvSpPr>
          <p:nvPr/>
        </p:nvSpPr>
        <p:spPr bwMode="auto">
          <a:xfrm flipV="1">
            <a:off x="1112838"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0" name="Line 249"/>
          <p:cNvSpPr>
            <a:spLocks noChangeShapeType="1"/>
          </p:cNvSpPr>
          <p:nvPr/>
        </p:nvSpPr>
        <p:spPr bwMode="auto">
          <a:xfrm>
            <a:off x="1112838" y="40036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1" name="Line 250"/>
          <p:cNvSpPr>
            <a:spLocks noChangeShapeType="1"/>
          </p:cNvSpPr>
          <p:nvPr/>
        </p:nvSpPr>
        <p:spPr bwMode="auto">
          <a:xfrm flipV="1">
            <a:off x="1257300"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2" name="Line 251"/>
          <p:cNvSpPr>
            <a:spLocks noChangeShapeType="1"/>
          </p:cNvSpPr>
          <p:nvPr/>
        </p:nvSpPr>
        <p:spPr bwMode="auto">
          <a:xfrm>
            <a:off x="1258888" y="41481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3" name="Line 252"/>
          <p:cNvSpPr>
            <a:spLocks noChangeShapeType="1"/>
          </p:cNvSpPr>
          <p:nvPr/>
        </p:nvSpPr>
        <p:spPr bwMode="auto">
          <a:xfrm flipV="1">
            <a:off x="1401763"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4" name="Line 253"/>
          <p:cNvSpPr>
            <a:spLocks noChangeShapeType="1"/>
          </p:cNvSpPr>
          <p:nvPr/>
        </p:nvSpPr>
        <p:spPr bwMode="auto">
          <a:xfrm>
            <a:off x="1401763" y="40036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5" name="Line 254"/>
          <p:cNvSpPr>
            <a:spLocks noChangeShapeType="1"/>
          </p:cNvSpPr>
          <p:nvPr/>
        </p:nvSpPr>
        <p:spPr bwMode="auto">
          <a:xfrm flipV="1">
            <a:off x="1546225"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6" name="Line 255"/>
          <p:cNvSpPr>
            <a:spLocks noChangeShapeType="1"/>
          </p:cNvSpPr>
          <p:nvPr/>
        </p:nvSpPr>
        <p:spPr bwMode="auto">
          <a:xfrm>
            <a:off x="1546225" y="41481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7" name="Line 256"/>
          <p:cNvSpPr>
            <a:spLocks noChangeShapeType="1"/>
          </p:cNvSpPr>
          <p:nvPr/>
        </p:nvSpPr>
        <p:spPr bwMode="auto">
          <a:xfrm flipV="1">
            <a:off x="1689100"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8" name="Line 257"/>
          <p:cNvSpPr>
            <a:spLocks noChangeShapeType="1"/>
          </p:cNvSpPr>
          <p:nvPr/>
        </p:nvSpPr>
        <p:spPr bwMode="auto">
          <a:xfrm>
            <a:off x="1689100" y="40036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59" name="Line 258"/>
          <p:cNvSpPr>
            <a:spLocks noChangeShapeType="1"/>
          </p:cNvSpPr>
          <p:nvPr/>
        </p:nvSpPr>
        <p:spPr bwMode="auto">
          <a:xfrm flipV="1">
            <a:off x="1833563"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0" name="Line 259"/>
          <p:cNvSpPr>
            <a:spLocks noChangeShapeType="1"/>
          </p:cNvSpPr>
          <p:nvPr/>
        </p:nvSpPr>
        <p:spPr bwMode="auto">
          <a:xfrm>
            <a:off x="1836738" y="41481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1" name="Line 260"/>
          <p:cNvSpPr>
            <a:spLocks noChangeShapeType="1"/>
          </p:cNvSpPr>
          <p:nvPr/>
        </p:nvSpPr>
        <p:spPr bwMode="auto">
          <a:xfrm flipV="1">
            <a:off x="1979613"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2" name="Line 261"/>
          <p:cNvSpPr>
            <a:spLocks noChangeShapeType="1"/>
          </p:cNvSpPr>
          <p:nvPr/>
        </p:nvSpPr>
        <p:spPr bwMode="auto">
          <a:xfrm>
            <a:off x="1979613" y="40036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3" name="Line 262"/>
          <p:cNvSpPr>
            <a:spLocks noChangeShapeType="1"/>
          </p:cNvSpPr>
          <p:nvPr/>
        </p:nvSpPr>
        <p:spPr bwMode="auto">
          <a:xfrm flipV="1">
            <a:off x="2124075"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4" name="Line 263"/>
          <p:cNvSpPr>
            <a:spLocks noChangeShapeType="1"/>
          </p:cNvSpPr>
          <p:nvPr/>
        </p:nvSpPr>
        <p:spPr bwMode="auto">
          <a:xfrm>
            <a:off x="2124075" y="41481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5" name="Line 264"/>
          <p:cNvSpPr>
            <a:spLocks noChangeShapeType="1"/>
          </p:cNvSpPr>
          <p:nvPr/>
        </p:nvSpPr>
        <p:spPr bwMode="auto">
          <a:xfrm flipV="1">
            <a:off x="2266950"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6" name="Line 265"/>
          <p:cNvSpPr>
            <a:spLocks noChangeShapeType="1"/>
          </p:cNvSpPr>
          <p:nvPr/>
        </p:nvSpPr>
        <p:spPr bwMode="auto">
          <a:xfrm>
            <a:off x="2268538" y="40036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7" name="Line 266"/>
          <p:cNvSpPr>
            <a:spLocks noChangeShapeType="1"/>
          </p:cNvSpPr>
          <p:nvPr/>
        </p:nvSpPr>
        <p:spPr bwMode="auto">
          <a:xfrm flipV="1">
            <a:off x="2411413"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8" name="Line 267"/>
          <p:cNvSpPr>
            <a:spLocks noChangeShapeType="1"/>
          </p:cNvSpPr>
          <p:nvPr/>
        </p:nvSpPr>
        <p:spPr bwMode="auto">
          <a:xfrm>
            <a:off x="2411413" y="41481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69" name="Line 268"/>
          <p:cNvSpPr>
            <a:spLocks noChangeShapeType="1"/>
          </p:cNvSpPr>
          <p:nvPr/>
        </p:nvSpPr>
        <p:spPr bwMode="auto">
          <a:xfrm flipV="1">
            <a:off x="2554288"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70" name="Line 269"/>
          <p:cNvSpPr>
            <a:spLocks noChangeShapeType="1"/>
          </p:cNvSpPr>
          <p:nvPr/>
        </p:nvSpPr>
        <p:spPr bwMode="auto">
          <a:xfrm>
            <a:off x="2555875" y="40036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71" name="Line 270"/>
          <p:cNvSpPr>
            <a:spLocks noChangeShapeType="1"/>
          </p:cNvSpPr>
          <p:nvPr/>
        </p:nvSpPr>
        <p:spPr bwMode="auto">
          <a:xfrm flipV="1">
            <a:off x="2698750" y="40036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72" name="Line 271"/>
          <p:cNvSpPr>
            <a:spLocks noChangeShapeType="1"/>
          </p:cNvSpPr>
          <p:nvPr/>
        </p:nvSpPr>
        <p:spPr bwMode="auto">
          <a:xfrm>
            <a:off x="2698750" y="41481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73" name="Rectangle 272"/>
          <p:cNvSpPr>
            <a:spLocks noChangeArrowheads="1"/>
          </p:cNvSpPr>
          <p:nvPr/>
        </p:nvSpPr>
        <p:spPr bwMode="auto">
          <a:xfrm>
            <a:off x="180975" y="2709863"/>
            <a:ext cx="863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Φράγμα </a:t>
            </a:r>
            <a:r>
              <a:rPr lang="en-US" sz="2000" b="0" i="0"/>
              <a:t>Bragg</a:t>
            </a:r>
            <a:endParaRPr lang="el-GR" sz="2000" b="0" i="0"/>
          </a:p>
        </p:txBody>
      </p:sp>
      <p:cxnSp>
        <p:nvCxnSpPr>
          <p:cNvPr id="152674" name="AutoShape 273"/>
          <p:cNvCxnSpPr>
            <a:cxnSpLocks noChangeShapeType="1"/>
            <a:stCxn id="152673" idx="2"/>
            <a:endCxn id="152650" idx="0"/>
          </p:cNvCxnSpPr>
          <p:nvPr/>
        </p:nvCxnSpPr>
        <p:spPr bwMode="auto">
          <a:xfrm>
            <a:off x="612775" y="3355975"/>
            <a:ext cx="500063" cy="635000"/>
          </a:xfrm>
          <a:prstGeom prst="straightConnector1">
            <a:avLst/>
          </a:prstGeom>
          <a:noFill/>
          <a:ln w="25400">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675" name="Freeform 274"/>
          <p:cNvSpPr>
            <a:spLocks/>
          </p:cNvSpPr>
          <p:nvPr/>
        </p:nvSpPr>
        <p:spPr bwMode="auto">
          <a:xfrm>
            <a:off x="973138" y="4221163"/>
            <a:ext cx="287337" cy="142875"/>
          </a:xfrm>
          <a:custGeom>
            <a:avLst/>
            <a:gdLst>
              <a:gd name="T0" fmla="*/ 456146694 w 181"/>
              <a:gd name="T1" fmla="*/ 226814063 h 90"/>
              <a:gd name="T2" fmla="*/ 0 w 181"/>
              <a:gd name="T3" fmla="*/ 226814063 h 90"/>
              <a:gd name="T4" fmla="*/ 0 w 181"/>
              <a:gd name="T5" fmla="*/ 0 h 90"/>
              <a:gd name="T6" fmla="*/ 0 60000 65536"/>
              <a:gd name="T7" fmla="*/ 0 60000 65536"/>
              <a:gd name="T8" fmla="*/ 0 60000 65536"/>
            </a:gdLst>
            <a:ahLst/>
            <a:cxnLst>
              <a:cxn ang="T6">
                <a:pos x="T0" y="T1"/>
              </a:cxn>
              <a:cxn ang="T7">
                <a:pos x="T2" y="T3"/>
              </a:cxn>
              <a:cxn ang="T8">
                <a:pos x="T4" y="T5"/>
              </a:cxn>
            </a:cxnLst>
            <a:rect l="0" t="0" r="r" b="b"/>
            <a:pathLst>
              <a:path w="181" h="90">
                <a:moveTo>
                  <a:pt x="181" y="90"/>
                </a:moveTo>
                <a:lnTo>
                  <a:pt x="0" y="90"/>
                </a:lnTo>
                <a:lnTo>
                  <a:pt x="0" y="0"/>
                </a:lnTo>
              </a:path>
            </a:pathLst>
          </a:custGeom>
          <a:noFill/>
          <a:ln w="9525">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2676" name="Rectangle 275"/>
          <p:cNvSpPr>
            <a:spLocks noChangeArrowheads="1"/>
          </p:cNvSpPr>
          <p:nvPr/>
        </p:nvSpPr>
        <p:spPr bwMode="auto">
          <a:xfrm>
            <a:off x="3348038" y="4508500"/>
            <a:ext cx="10096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Δέσμη προς την ίνα</a:t>
            </a:r>
          </a:p>
        </p:txBody>
      </p:sp>
    </p:spTree>
    <p:extLst>
      <p:ext uri="{BB962C8B-B14F-4D97-AF65-F5344CB8AC3E}">
        <p14:creationId xmlns:p14="http://schemas.microsoft.com/office/powerpoint/2010/main" val="85735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8"/>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53605" name="Rectangle 142"/>
          <p:cNvSpPr>
            <a:spLocks noGrp="1" noChangeArrowheads="1"/>
          </p:cNvSpPr>
          <p:nvPr>
            <p:ph idx="1"/>
          </p:nvPr>
        </p:nvSpPr>
        <p:spPr>
          <a:xfrm>
            <a:off x="107950" y="908050"/>
            <a:ext cx="4608513" cy="4752975"/>
          </a:xfrm>
        </p:spPr>
        <p:txBody>
          <a:bodyPr/>
          <a:lstStyle/>
          <a:p>
            <a:pPr eaLnBrk="1" hangingPunct="1">
              <a:lnSpc>
                <a:spcPct val="80000"/>
              </a:lnSpc>
            </a:pPr>
            <a:r>
              <a:rPr lang="el-GR" sz="2400" b="1"/>
              <a:t>Πλήρης ποιοτική σχηματική απεικόνιση</a:t>
            </a:r>
          </a:p>
          <a:p>
            <a:pPr lvl="1" eaLnBrk="1" hangingPunct="1">
              <a:lnSpc>
                <a:spcPct val="80000"/>
              </a:lnSpc>
            </a:pPr>
            <a:r>
              <a:rPr lang="el-GR" sz="2000" b="1">
                <a:solidFill>
                  <a:srgbClr val="DDDDDD"/>
                </a:solidFill>
              </a:rPr>
              <a:t>Ενός </a:t>
            </a:r>
            <a:r>
              <a:rPr lang="en-US" sz="2000" b="1">
                <a:solidFill>
                  <a:srgbClr val="DDDDDD"/>
                </a:solidFill>
              </a:rPr>
              <a:t>Fabry-Perot Laser</a:t>
            </a:r>
            <a:endParaRPr lang="el-GR" sz="2000" b="1">
              <a:solidFill>
                <a:srgbClr val="DDDDDD"/>
              </a:solidFill>
            </a:endParaRPr>
          </a:p>
          <a:p>
            <a:pPr lvl="1" eaLnBrk="1" hangingPunct="1">
              <a:lnSpc>
                <a:spcPct val="80000"/>
              </a:lnSpc>
            </a:pPr>
            <a:r>
              <a:rPr lang="el-GR" sz="2000" b="1">
                <a:solidFill>
                  <a:srgbClr val="DDDDDD"/>
                </a:solidFill>
              </a:rPr>
              <a:t>Ενός </a:t>
            </a:r>
            <a:r>
              <a:rPr lang="en-US" sz="2000" b="1">
                <a:solidFill>
                  <a:srgbClr val="DDDDDD"/>
                </a:solidFill>
              </a:rPr>
              <a:t>DFB laser</a:t>
            </a:r>
            <a:endParaRPr lang="el-GR" sz="2000" b="1">
              <a:solidFill>
                <a:srgbClr val="DDDDDD"/>
              </a:solidFill>
            </a:endParaRPr>
          </a:p>
          <a:p>
            <a:pPr lvl="1" eaLnBrk="1" hangingPunct="1">
              <a:lnSpc>
                <a:spcPct val="80000"/>
              </a:lnSpc>
            </a:pPr>
            <a:r>
              <a:rPr lang="el-GR" sz="2000" b="1">
                <a:solidFill>
                  <a:srgbClr val="990099"/>
                </a:solidFill>
              </a:rPr>
              <a:t>Ενός </a:t>
            </a:r>
            <a:r>
              <a:rPr lang="en-US" sz="2000" b="1">
                <a:solidFill>
                  <a:srgbClr val="990099"/>
                </a:solidFill>
              </a:rPr>
              <a:t>DBR laser</a:t>
            </a:r>
            <a:endParaRPr lang="el-GR" sz="2000" b="1">
              <a:solidFill>
                <a:srgbClr val="990099"/>
              </a:solidFill>
            </a:endParaRPr>
          </a:p>
          <a:p>
            <a:pPr lvl="2" eaLnBrk="1" hangingPunct="1">
              <a:lnSpc>
                <a:spcPct val="80000"/>
              </a:lnSpc>
            </a:pPr>
            <a:r>
              <a:rPr lang="el-GR" sz="1800" b="1">
                <a:solidFill>
                  <a:srgbClr val="990099"/>
                </a:solidFill>
              </a:rPr>
              <a:t>Τα ρεύματα </a:t>
            </a:r>
            <a:r>
              <a:rPr lang="el-GR" sz="1800" b="1" i="1">
                <a:solidFill>
                  <a:srgbClr val="990099"/>
                </a:solidFill>
              </a:rPr>
              <a:t>I</a:t>
            </a:r>
            <a:r>
              <a:rPr lang="el-GR" sz="1800" b="1" i="1" baseline="-25000">
                <a:solidFill>
                  <a:srgbClr val="990099"/>
                </a:solidFill>
              </a:rPr>
              <a:t>b</a:t>
            </a:r>
            <a:r>
              <a:rPr lang="el-GR" sz="1800" b="1" baseline="-25000">
                <a:solidFill>
                  <a:srgbClr val="990099"/>
                </a:solidFill>
              </a:rPr>
              <a:t>1</a:t>
            </a:r>
            <a:r>
              <a:rPr lang="el-GR" sz="1800" b="1">
                <a:solidFill>
                  <a:srgbClr val="990099"/>
                </a:solidFill>
              </a:rPr>
              <a:t> και </a:t>
            </a:r>
            <a:r>
              <a:rPr lang="el-GR" sz="1800" b="1" i="1">
                <a:solidFill>
                  <a:srgbClr val="990099"/>
                </a:solidFill>
              </a:rPr>
              <a:t>I</a:t>
            </a:r>
            <a:r>
              <a:rPr lang="el-GR" sz="1800" b="1" i="1" baseline="-25000">
                <a:solidFill>
                  <a:srgbClr val="990099"/>
                </a:solidFill>
              </a:rPr>
              <a:t>b</a:t>
            </a:r>
            <a:r>
              <a:rPr lang="el-GR" sz="1800" b="1" baseline="-25000">
                <a:solidFill>
                  <a:srgbClr val="990099"/>
                </a:solidFill>
              </a:rPr>
              <a:t>2</a:t>
            </a:r>
            <a:r>
              <a:rPr lang="el-GR" sz="1800" b="1">
                <a:solidFill>
                  <a:srgbClr val="990099"/>
                </a:solidFill>
              </a:rPr>
              <a:t> μπορεί να μην είναι ίδια αν τα δύο φράγματα δεν είναι ακριβώς ίδια (για διαφορετική περίοδο αυλακώσεων)</a:t>
            </a:r>
          </a:p>
          <a:p>
            <a:pPr lvl="2" eaLnBrk="1" hangingPunct="1">
              <a:lnSpc>
                <a:spcPct val="80000"/>
              </a:lnSpc>
            </a:pPr>
            <a:r>
              <a:rPr lang="el-GR" sz="1800" b="1">
                <a:solidFill>
                  <a:srgbClr val="990099"/>
                </a:solidFill>
              </a:rPr>
              <a:t>Κατασκευαστικά, μπορεί να έχουμε μόνο ένα φράγμα </a:t>
            </a:r>
            <a:r>
              <a:rPr lang="en-US" sz="1800" b="1">
                <a:solidFill>
                  <a:srgbClr val="990099"/>
                </a:solidFill>
              </a:rPr>
              <a:t>Bragg </a:t>
            </a:r>
            <a:r>
              <a:rPr lang="el-GR" sz="1800" b="1">
                <a:solidFill>
                  <a:srgbClr val="990099"/>
                </a:solidFill>
              </a:rPr>
              <a:t>μέσω του οποίου καθορίζεται το μήκος κύματος εκπομπής. Σε μία τέτοια περίπτωση θα έχουμε μόνο ένα ρεύμα έγχυσης (</a:t>
            </a:r>
            <a:r>
              <a:rPr lang="el-GR" sz="1800" b="1" i="1">
                <a:solidFill>
                  <a:srgbClr val="990099"/>
                </a:solidFill>
              </a:rPr>
              <a:t>I</a:t>
            </a:r>
            <a:r>
              <a:rPr lang="el-GR" sz="1800" b="1" i="1" baseline="-25000">
                <a:solidFill>
                  <a:srgbClr val="990099"/>
                </a:solidFill>
              </a:rPr>
              <a:t>b</a:t>
            </a:r>
            <a:r>
              <a:rPr lang="el-GR" sz="1800" b="1">
                <a:solidFill>
                  <a:srgbClr val="990099"/>
                </a:solidFill>
              </a:rPr>
              <a:t>) για τη ρύθμιση του μήκους κύματος</a:t>
            </a:r>
            <a:endParaRPr lang="en-US" sz="1800" b="1">
              <a:solidFill>
                <a:srgbClr val="990099"/>
              </a:solidFill>
            </a:endParaRPr>
          </a:p>
        </p:txBody>
      </p:sp>
      <p:sp>
        <p:nvSpPr>
          <p:cNvPr id="153606" name="Rectangle 144" descr="10%"/>
          <p:cNvSpPr>
            <a:spLocks noChangeArrowheads="1"/>
          </p:cNvSpPr>
          <p:nvPr/>
        </p:nvSpPr>
        <p:spPr bwMode="auto">
          <a:xfrm>
            <a:off x="4716463" y="979488"/>
            <a:ext cx="4356100" cy="4897437"/>
          </a:xfrm>
          <a:prstGeom prst="rect">
            <a:avLst/>
          </a:prstGeom>
          <a:pattFill prst="pct10">
            <a:fgClr>
              <a:srgbClr val="990099"/>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07" name="Rectangle 145"/>
          <p:cNvSpPr>
            <a:spLocks noChangeArrowheads="1"/>
          </p:cNvSpPr>
          <p:nvPr/>
        </p:nvSpPr>
        <p:spPr bwMode="auto">
          <a:xfrm>
            <a:off x="5256213" y="3500438"/>
            <a:ext cx="2160587" cy="288925"/>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08" name="Oval 146"/>
          <p:cNvSpPr>
            <a:spLocks noChangeArrowheads="1"/>
          </p:cNvSpPr>
          <p:nvPr/>
        </p:nvSpPr>
        <p:spPr bwMode="auto">
          <a:xfrm>
            <a:off x="8062913" y="3282950"/>
            <a:ext cx="215900" cy="720725"/>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09" name="Rectangle 147"/>
          <p:cNvSpPr>
            <a:spLocks noChangeArrowheads="1"/>
          </p:cNvSpPr>
          <p:nvPr/>
        </p:nvSpPr>
        <p:spPr bwMode="auto">
          <a:xfrm>
            <a:off x="5253038" y="2997200"/>
            <a:ext cx="2160587" cy="503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10" name="Rectangle 148"/>
          <p:cNvSpPr>
            <a:spLocks noChangeArrowheads="1"/>
          </p:cNvSpPr>
          <p:nvPr/>
        </p:nvSpPr>
        <p:spPr bwMode="auto">
          <a:xfrm>
            <a:off x="5253038" y="3789363"/>
            <a:ext cx="2160587" cy="503237"/>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11" name="Rectangle 149"/>
          <p:cNvSpPr>
            <a:spLocks noChangeArrowheads="1"/>
          </p:cNvSpPr>
          <p:nvPr/>
        </p:nvSpPr>
        <p:spPr bwMode="auto">
          <a:xfrm>
            <a:off x="5976938" y="3500438"/>
            <a:ext cx="719137" cy="28892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12" name="Rectangle 150" descr="Πλατειά διαγώνιος προς τα επάνω"/>
          <p:cNvSpPr>
            <a:spLocks noChangeArrowheads="1"/>
          </p:cNvSpPr>
          <p:nvPr/>
        </p:nvSpPr>
        <p:spPr bwMode="auto">
          <a:xfrm>
            <a:off x="5181600" y="3141663"/>
            <a:ext cx="71438" cy="1008062"/>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13" name="Rectangle 151" descr="Πλατειά διαγώνιος προς τα επάνω"/>
          <p:cNvSpPr>
            <a:spLocks noChangeArrowheads="1"/>
          </p:cNvSpPr>
          <p:nvPr/>
        </p:nvSpPr>
        <p:spPr bwMode="auto">
          <a:xfrm>
            <a:off x="7413625" y="3141663"/>
            <a:ext cx="69850" cy="1008062"/>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14" name="Rectangle 152"/>
          <p:cNvSpPr>
            <a:spLocks noChangeArrowheads="1"/>
          </p:cNvSpPr>
          <p:nvPr/>
        </p:nvSpPr>
        <p:spPr bwMode="auto">
          <a:xfrm>
            <a:off x="5761038" y="2995613"/>
            <a:ext cx="9366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r>
              <a:rPr lang="el-GR" sz="2000" b="0" i="0"/>
              <a:t>τύπου</a:t>
            </a:r>
          </a:p>
        </p:txBody>
      </p:sp>
      <p:sp>
        <p:nvSpPr>
          <p:cNvPr id="153615" name="Rectangle 154"/>
          <p:cNvSpPr>
            <a:spLocks noChangeArrowheads="1"/>
          </p:cNvSpPr>
          <p:nvPr/>
        </p:nvSpPr>
        <p:spPr bwMode="auto">
          <a:xfrm>
            <a:off x="5400675" y="2924175"/>
            <a:ext cx="431800" cy="7461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sz="2400" i="0"/>
          </a:p>
        </p:txBody>
      </p:sp>
      <p:sp>
        <p:nvSpPr>
          <p:cNvPr id="153616" name="Rectangle 155"/>
          <p:cNvSpPr>
            <a:spLocks noChangeArrowheads="1"/>
          </p:cNvSpPr>
          <p:nvPr/>
        </p:nvSpPr>
        <p:spPr bwMode="auto">
          <a:xfrm>
            <a:off x="5762625" y="4005263"/>
            <a:ext cx="9366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l-GR" sz="2000" b="0" i="0"/>
              <a:t>τύπου</a:t>
            </a:r>
          </a:p>
        </p:txBody>
      </p:sp>
      <p:sp>
        <p:nvSpPr>
          <p:cNvPr id="153617" name="Rectangle 156"/>
          <p:cNvSpPr>
            <a:spLocks noChangeArrowheads="1"/>
          </p:cNvSpPr>
          <p:nvPr/>
        </p:nvSpPr>
        <p:spPr bwMode="auto">
          <a:xfrm>
            <a:off x="5545138" y="3787775"/>
            <a:ext cx="15843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Ενεργός περιοχή</a:t>
            </a:r>
          </a:p>
        </p:txBody>
      </p:sp>
      <p:sp>
        <p:nvSpPr>
          <p:cNvPr id="153618" name="Rectangle 157"/>
          <p:cNvSpPr>
            <a:spLocks noChangeArrowheads="1"/>
          </p:cNvSpPr>
          <p:nvPr/>
        </p:nvSpPr>
        <p:spPr bwMode="auto">
          <a:xfrm>
            <a:off x="5037138" y="5013325"/>
            <a:ext cx="25923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Έδρες που αντιστοιχούν στα κάτοπτρα</a:t>
            </a:r>
          </a:p>
        </p:txBody>
      </p:sp>
      <p:cxnSp>
        <p:nvCxnSpPr>
          <p:cNvPr id="153619" name="AutoShape 158"/>
          <p:cNvCxnSpPr>
            <a:cxnSpLocks noChangeShapeType="1"/>
            <a:stCxn id="153618" idx="1"/>
            <a:endCxn id="153612" idx="1"/>
          </p:cNvCxnSpPr>
          <p:nvPr/>
        </p:nvCxnSpPr>
        <p:spPr bwMode="auto">
          <a:xfrm rot="10800000" flipH="1">
            <a:off x="5037138" y="3646488"/>
            <a:ext cx="144462" cy="1690687"/>
          </a:xfrm>
          <a:prstGeom prst="bentConnector3">
            <a:avLst>
              <a:gd name="adj1" fmla="val -158241"/>
            </a:avLst>
          </a:prstGeom>
          <a:noFill/>
          <a:ln w="254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20" name="AutoShape 159"/>
          <p:cNvCxnSpPr>
            <a:cxnSpLocks noChangeShapeType="1"/>
            <a:stCxn id="153618" idx="3"/>
            <a:endCxn id="153613" idx="3"/>
          </p:cNvCxnSpPr>
          <p:nvPr/>
        </p:nvCxnSpPr>
        <p:spPr bwMode="auto">
          <a:xfrm flipH="1" flipV="1">
            <a:off x="7483475" y="3646488"/>
            <a:ext cx="146050" cy="1690687"/>
          </a:xfrm>
          <a:prstGeom prst="bentConnector3">
            <a:avLst>
              <a:gd name="adj1" fmla="val -156523"/>
            </a:avLst>
          </a:prstGeom>
          <a:noFill/>
          <a:ln w="254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21" name="AutoShape 160"/>
          <p:cNvSpPr>
            <a:spLocks noChangeArrowheads="1"/>
          </p:cNvSpPr>
          <p:nvPr/>
        </p:nvSpPr>
        <p:spPr bwMode="auto">
          <a:xfrm>
            <a:off x="6118225" y="2347913"/>
            <a:ext cx="431800" cy="576262"/>
          </a:xfrm>
          <a:prstGeom prst="downArrow">
            <a:avLst>
              <a:gd name="adj1" fmla="val 50000"/>
              <a:gd name="adj2" fmla="val 58918"/>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22" name="Rectangle 162"/>
          <p:cNvSpPr>
            <a:spLocks noChangeArrowheads="1"/>
          </p:cNvSpPr>
          <p:nvPr/>
        </p:nvSpPr>
        <p:spPr bwMode="auto">
          <a:xfrm>
            <a:off x="7488238" y="5443538"/>
            <a:ext cx="13684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i="0"/>
              <a:t>DBR Laser</a:t>
            </a:r>
            <a:endParaRPr lang="el-GR" sz="2000" i="0"/>
          </a:p>
        </p:txBody>
      </p:sp>
      <p:sp>
        <p:nvSpPr>
          <p:cNvPr id="153623" name="Line 163"/>
          <p:cNvSpPr>
            <a:spLocks noChangeShapeType="1"/>
          </p:cNvSpPr>
          <p:nvPr/>
        </p:nvSpPr>
        <p:spPr bwMode="auto">
          <a:xfrm flipV="1">
            <a:off x="7488238" y="3211513"/>
            <a:ext cx="935037" cy="28733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24" name="Line 164"/>
          <p:cNvSpPr>
            <a:spLocks noChangeShapeType="1"/>
          </p:cNvSpPr>
          <p:nvPr/>
        </p:nvSpPr>
        <p:spPr bwMode="auto">
          <a:xfrm>
            <a:off x="7486650" y="3787775"/>
            <a:ext cx="935038" cy="2873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25" name="Line 165"/>
          <p:cNvSpPr>
            <a:spLocks noChangeShapeType="1"/>
          </p:cNvSpPr>
          <p:nvPr/>
        </p:nvSpPr>
        <p:spPr bwMode="auto">
          <a:xfrm>
            <a:off x="5254625" y="37163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26" name="Line 166"/>
          <p:cNvSpPr>
            <a:spLocks noChangeShapeType="1"/>
          </p:cNvSpPr>
          <p:nvPr/>
        </p:nvSpPr>
        <p:spPr bwMode="auto">
          <a:xfrm flipV="1">
            <a:off x="5397500" y="35718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27" name="Line 167"/>
          <p:cNvSpPr>
            <a:spLocks noChangeShapeType="1"/>
          </p:cNvSpPr>
          <p:nvPr/>
        </p:nvSpPr>
        <p:spPr bwMode="auto">
          <a:xfrm>
            <a:off x="5397500" y="35718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28" name="Line 168"/>
          <p:cNvSpPr>
            <a:spLocks noChangeShapeType="1"/>
          </p:cNvSpPr>
          <p:nvPr/>
        </p:nvSpPr>
        <p:spPr bwMode="auto">
          <a:xfrm flipV="1">
            <a:off x="5541963" y="35718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29" name="Line 169"/>
          <p:cNvSpPr>
            <a:spLocks noChangeShapeType="1"/>
          </p:cNvSpPr>
          <p:nvPr/>
        </p:nvSpPr>
        <p:spPr bwMode="auto">
          <a:xfrm>
            <a:off x="5541963" y="37163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0" name="Line 170"/>
          <p:cNvSpPr>
            <a:spLocks noChangeShapeType="1"/>
          </p:cNvSpPr>
          <p:nvPr/>
        </p:nvSpPr>
        <p:spPr bwMode="auto">
          <a:xfrm flipV="1">
            <a:off x="5684838" y="35718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1" name="Line 171"/>
          <p:cNvSpPr>
            <a:spLocks noChangeShapeType="1"/>
          </p:cNvSpPr>
          <p:nvPr/>
        </p:nvSpPr>
        <p:spPr bwMode="auto">
          <a:xfrm>
            <a:off x="5684838" y="35718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2" name="Line 172"/>
          <p:cNvSpPr>
            <a:spLocks noChangeShapeType="1"/>
          </p:cNvSpPr>
          <p:nvPr/>
        </p:nvSpPr>
        <p:spPr bwMode="auto">
          <a:xfrm flipV="1">
            <a:off x="5829300" y="35718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3" name="Line 173"/>
          <p:cNvSpPr>
            <a:spLocks noChangeShapeType="1"/>
          </p:cNvSpPr>
          <p:nvPr/>
        </p:nvSpPr>
        <p:spPr bwMode="auto">
          <a:xfrm>
            <a:off x="5830888" y="37163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4" name="Line 174"/>
          <p:cNvSpPr>
            <a:spLocks noChangeShapeType="1"/>
          </p:cNvSpPr>
          <p:nvPr/>
        </p:nvSpPr>
        <p:spPr bwMode="auto">
          <a:xfrm>
            <a:off x="6696075" y="37163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5" name="Line 175"/>
          <p:cNvSpPr>
            <a:spLocks noChangeShapeType="1"/>
          </p:cNvSpPr>
          <p:nvPr/>
        </p:nvSpPr>
        <p:spPr bwMode="auto">
          <a:xfrm flipV="1">
            <a:off x="6838950" y="35718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6" name="Line 176"/>
          <p:cNvSpPr>
            <a:spLocks noChangeShapeType="1"/>
          </p:cNvSpPr>
          <p:nvPr/>
        </p:nvSpPr>
        <p:spPr bwMode="auto">
          <a:xfrm>
            <a:off x="6840538" y="35718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7" name="Line 177"/>
          <p:cNvSpPr>
            <a:spLocks noChangeShapeType="1"/>
          </p:cNvSpPr>
          <p:nvPr/>
        </p:nvSpPr>
        <p:spPr bwMode="auto">
          <a:xfrm flipV="1">
            <a:off x="6983413" y="35718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8" name="Line 178"/>
          <p:cNvSpPr>
            <a:spLocks noChangeShapeType="1"/>
          </p:cNvSpPr>
          <p:nvPr/>
        </p:nvSpPr>
        <p:spPr bwMode="auto">
          <a:xfrm>
            <a:off x="6983413" y="37163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9" name="Line 179"/>
          <p:cNvSpPr>
            <a:spLocks noChangeShapeType="1"/>
          </p:cNvSpPr>
          <p:nvPr/>
        </p:nvSpPr>
        <p:spPr bwMode="auto">
          <a:xfrm flipV="1">
            <a:off x="7126288" y="35718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40" name="Line 180"/>
          <p:cNvSpPr>
            <a:spLocks noChangeShapeType="1"/>
          </p:cNvSpPr>
          <p:nvPr/>
        </p:nvSpPr>
        <p:spPr bwMode="auto">
          <a:xfrm>
            <a:off x="7127875" y="3571875"/>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41" name="Line 181"/>
          <p:cNvSpPr>
            <a:spLocks noChangeShapeType="1"/>
          </p:cNvSpPr>
          <p:nvPr/>
        </p:nvSpPr>
        <p:spPr bwMode="auto">
          <a:xfrm flipV="1">
            <a:off x="7270750" y="3571875"/>
            <a:ext cx="0"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42" name="Line 182"/>
          <p:cNvSpPr>
            <a:spLocks noChangeShapeType="1"/>
          </p:cNvSpPr>
          <p:nvPr/>
        </p:nvSpPr>
        <p:spPr bwMode="auto">
          <a:xfrm>
            <a:off x="7270750" y="3716338"/>
            <a:ext cx="1428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43" name="Rectangle 184"/>
          <p:cNvSpPr>
            <a:spLocks noChangeArrowheads="1"/>
          </p:cNvSpPr>
          <p:nvPr/>
        </p:nvSpPr>
        <p:spPr bwMode="auto">
          <a:xfrm>
            <a:off x="5761038" y="4364038"/>
            <a:ext cx="11509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Φράγματα </a:t>
            </a:r>
            <a:r>
              <a:rPr lang="en-US" sz="2000" b="0" i="0"/>
              <a:t>Bragg</a:t>
            </a:r>
            <a:endParaRPr lang="el-GR" sz="2000" b="0" i="0"/>
          </a:p>
        </p:txBody>
      </p:sp>
      <p:sp>
        <p:nvSpPr>
          <p:cNvPr id="153644" name="Line 186"/>
          <p:cNvSpPr>
            <a:spLocks noChangeShapeType="1"/>
          </p:cNvSpPr>
          <p:nvPr/>
        </p:nvSpPr>
        <p:spPr bwMode="auto">
          <a:xfrm flipV="1">
            <a:off x="6337300" y="3643313"/>
            <a:ext cx="0" cy="21590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45" name="Rectangle 192"/>
          <p:cNvSpPr>
            <a:spLocks noChangeArrowheads="1"/>
          </p:cNvSpPr>
          <p:nvPr/>
        </p:nvSpPr>
        <p:spPr bwMode="auto">
          <a:xfrm>
            <a:off x="6840538" y="2924175"/>
            <a:ext cx="431800" cy="7461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sz="2400" i="0"/>
          </a:p>
        </p:txBody>
      </p:sp>
      <p:sp>
        <p:nvSpPr>
          <p:cNvPr id="153646" name="Rectangle 193"/>
          <p:cNvSpPr>
            <a:spLocks noChangeArrowheads="1"/>
          </p:cNvSpPr>
          <p:nvPr/>
        </p:nvSpPr>
        <p:spPr bwMode="auto">
          <a:xfrm>
            <a:off x="6121400" y="2924175"/>
            <a:ext cx="431800" cy="7461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sz="2400" i="0"/>
          </a:p>
        </p:txBody>
      </p:sp>
      <p:sp>
        <p:nvSpPr>
          <p:cNvPr id="153647" name="Rectangle 194"/>
          <p:cNvSpPr>
            <a:spLocks noChangeArrowheads="1"/>
          </p:cNvSpPr>
          <p:nvPr/>
        </p:nvSpPr>
        <p:spPr bwMode="auto">
          <a:xfrm>
            <a:off x="5400675" y="4289425"/>
            <a:ext cx="431800" cy="7461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sz="2400" i="0"/>
          </a:p>
        </p:txBody>
      </p:sp>
      <p:sp>
        <p:nvSpPr>
          <p:cNvPr id="153648" name="Rectangle 195"/>
          <p:cNvSpPr>
            <a:spLocks noChangeArrowheads="1"/>
          </p:cNvSpPr>
          <p:nvPr/>
        </p:nvSpPr>
        <p:spPr bwMode="auto">
          <a:xfrm>
            <a:off x="6840538" y="4289425"/>
            <a:ext cx="431800" cy="7461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sz="2400" i="0"/>
          </a:p>
        </p:txBody>
      </p:sp>
      <p:sp>
        <p:nvSpPr>
          <p:cNvPr id="153649" name="Rectangle 196"/>
          <p:cNvSpPr>
            <a:spLocks noChangeArrowheads="1"/>
          </p:cNvSpPr>
          <p:nvPr/>
        </p:nvSpPr>
        <p:spPr bwMode="auto">
          <a:xfrm>
            <a:off x="6121400" y="4289425"/>
            <a:ext cx="431800" cy="7461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sz="2400" i="0"/>
          </a:p>
        </p:txBody>
      </p:sp>
      <p:cxnSp>
        <p:nvCxnSpPr>
          <p:cNvPr id="153650" name="AutoShape 197"/>
          <p:cNvCxnSpPr>
            <a:cxnSpLocks noChangeShapeType="1"/>
            <a:stCxn id="153643" idx="1"/>
            <a:endCxn id="153628" idx="0"/>
          </p:cNvCxnSpPr>
          <p:nvPr/>
        </p:nvCxnSpPr>
        <p:spPr bwMode="auto">
          <a:xfrm rot="10800000">
            <a:off x="5541963" y="3730625"/>
            <a:ext cx="219075" cy="957263"/>
          </a:xfrm>
          <a:prstGeom prst="bentConnector2">
            <a:avLst/>
          </a:prstGeom>
          <a:noFill/>
          <a:ln w="25400">
            <a:solidFill>
              <a:srgbClr val="FF0000"/>
            </a:solidFill>
            <a:prstDash val="lgDash"/>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51" name="AutoShape 198"/>
          <p:cNvCxnSpPr>
            <a:cxnSpLocks noChangeShapeType="1"/>
            <a:stCxn id="153643" idx="3"/>
            <a:endCxn id="153638" idx="1"/>
          </p:cNvCxnSpPr>
          <p:nvPr/>
        </p:nvCxnSpPr>
        <p:spPr bwMode="auto">
          <a:xfrm flipV="1">
            <a:off x="6911975" y="3729038"/>
            <a:ext cx="214313" cy="958850"/>
          </a:xfrm>
          <a:prstGeom prst="bentConnector2">
            <a:avLst/>
          </a:prstGeom>
          <a:noFill/>
          <a:ln w="25400">
            <a:solidFill>
              <a:srgbClr val="FF0000"/>
            </a:solidFill>
            <a:prstDash val="lgDash"/>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52" name="Rectangle 200"/>
          <p:cNvSpPr>
            <a:spLocks noChangeArrowheads="1"/>
          </p:cNvSpPr>
          <p:nvPr/>
        </p:nvSpPr>
        <p:spPr bwMode="auto">
          <a:xfrm>
            <a:off x="7920038" y="4076700"/>
            <a:ext cx="10096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Δέσμη προς την ίνα</a:t>
            </a:r>
          </a:p>
        </p:txBody>
      </p:sp>
      <p:sp>
        <p:nvSpPr>
          <p:cNvPr id="153653" name="AutoShape 201"/>
          <p:cNvSpPr>
            <a:spLocks noChangeArrowheads="1"/>
          </p:cNvSpPr>
          <p:nvPr/>
        </p:nvSpPr>
        <p:spPr bwMode="auto">
          <a:xfrm>
            <a:off x="5399088" y="2347913"/>
            <a:ext cx="431800" cy="576262"/>
          </a:xfrm>
          <a:prstGeom prst="downArrow">
            <a:avLst>
              <a:gd name="adj1" fmla="val 50000"/>
              <a:gd name="adj2" fmla="val 58918"/>
            </a:avLst>
          </a:prstGeom>
          <a:solidFill>
            <a:srgbClr val="008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54" name="AutoShape 204"/>
          <p:cNvSpPr>
            <a:spLocks noChangeArrowheads="1"/>
          </p:cNvSpPr>
          <p:nvPr/>
        </p:nvSpPr>
        <p:spPr bwMode="auto">
          <a:xfrm>
            <a:off x="6840538" y="2347913"/>
            <a:ext cx="431800" cy="576262"/>
          </a:xfrm>
          <a:prstGeom prst="downArrow">
            <a:avLst>
              <a:gd name="adj1" fmla="val 50000"/>
              <a:gd name="adj2" fmla="val 58918"/>
            </a:avLst>
          </a:prstGeom>
          <a:solidFill>
            <a:srgbClr val="008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655" name="Rectangle 205"/>
          <p:cNvSpPr>
            <a:spLocks noChangeArrowheads="1"/>
          </p:cNvSpPr>
          <p:nvPr/>
        </p:nvSpPr>
        <p:spPr bwMode="auto">
          <a:xfrm>
            <a:off x="5400675" y="1989138"/>
            <a:ext cx="431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600">
                <a:solidFill>
                  <a:srgbClr val="008000"/>
                </a:solidFill>
              </a:rPr>
              <a:t>I</a:t>
            </a:r>
            <a:r>
              <a:rPr lang="en-US" sz="1600" baseline="-25000">
                <a:solidFill>
                  <a:srgbClr val="008000"/>
                </a:solidFill>
              </a:rPr>
              <a:t>b</a:t>
            </a:r>
            <a:r>
              <a:rPr lang="en-US" sz="1600" i="0" baseline="-25000">
                <a:solidFill>
                  <a:srgbClr val="008000"/>
                </a:solidFill>
              </a:rPr>
              <a:t>1</a:t>
            </a:r>
            <a:endParaRPr lang="el-GR" sz="1600" i="0">
              <a:solidFill>
                <a:srgbClr val="008000"/>
              </a:solidFill>
            </a:endParaRPr>
          </a:p>
        </p:txBody>
      </p:sp>
      <p:sp>
        <p:nvSpPr>
          <p:cNvPr id="153656" name="Rectangle 207"/>
          <p:cNvSpPr>
            <a:spLocks noChangeArrowheads="1"/>
          </p:cNvSpPr>
          <p:nvPr/>
        </p:nvSpPr>
        <p:spPr bwMode="auto">
          <a:xfrm>
            <a:off x="6121400" y="1989138"/>
            <a:ext cx="431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600">
                <a:solidFill>
                  <a:srgbClr val="0000FF"/>
                </a:solidFill>
              </a:rPr>
              <a:t>I</a:t>
            </a:r>
            <a:r>
              <a:rPr lang="en-US" sz="1600" baseline="-25000">
                <a:solidFill>
                  <a:srgbClr val="0000FF"/>
                </a:solidFill>
              </a:rPr>
              <a:t>g</a:t>
            </a:r>
            <a:endParaRPr lang="el-GR" sz="1600" i="0">
              <a:solidFill>
                <a:srgbClr val="0000FF"/>
              </a:solidFill>
            </a:endParaRPr>
          </a:p>
        </p:txBody>
      </p:sp>
      <p:sp>
        <p:nvSpPr>
          <p:cNvPr id="153657" name="Rectangle 208"/>
          <p:cNvSpPr>
            <a:spLocks noChangeArrowheads="1"/>
          </p:cNvSpPr>
          <p:nvPr/>
        </p:nvSpPr>
        <p:spPr bwMode="auto">
          <a:xfrm>
            <a:off x="6840538" y="1989138"/>
            <a:ext cx="431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600">
                <a:solidFill>
                  <a:srgbClr val="008000"/>
                </a:solidFill>
              </a:rPr>
              <a:t>I</a:t>
            </a:r>
            <a:r>
              <a:rPr lang="en-US" sz="1600" baseline="-25000">
                <a:solidFill>
                  <a:srgbClr val="008000"/>
                </a:solidFill>
              </a:rPr>
              <a:t>b</a:t>
            </a:r>
            <a:r>
              <a:rPr lang="en-US" sz="1600" i="0" baseline="-25000">
                <a:solidFill>
                  <a:srgbClr val="008000"/>
                </a:solidFill>
              </a:rPr>
              <a:t>2</a:t>
            </a:r>
            <a:endParaRPr lang="el-GR" sz="1600" i="0">
              <a:solidFill>
                <a:srgbClr val="008000"/>
              </a:solidFill>
            </a:endParaRPr>
          </a:p>
        </p:txBody>
      </p:sp>
      <p:graphicFrame>
        <p:nvGraphicFramePr>
          <p:cNvPr id="504096" name="Group 288"/>
          <p:cNvGraphicFramePr>
            <a:graphicFrameLocks noGrp="1"/>
          </p:cNvGraphicFramePr>
          <p:nvPr/>
        </p:nvGraphicFramePr>
        <p:xfrm>
          <a:off x="4968875" y="1052513"/>
          <a:ext cx="3743325" cy="975360"/>
        </p:xfrm>
        <a:graphic>
          <a:graphicData uri="http://schemas.openxmlformats.org/drawingml/2006/table">
            <a:tbl>
              <a:tblPr/>
              <a:tblGrid>
                <a:gridCol w="563563">
                  <a:extLst>
                    <a:ext uri="{9D8B030D-6E8A-4147-A177-3AD203B41FA5}">
                      <a16:colId xmlns:a16="http://schemas.microsoft.com/office/drawing/2014/main" val="20000"/>
                    </a:ext>
                  </a:extLst>
                </a:gridCol>
                <a:gridCol w="174625">
                  <a:extLst>
                    <a:ext uri="{9D8B030D-6E8A-4147-A177-3AD203B41FA5}">
                      <a16:colId xmlns:a16="http://schemas.microsoft.com/office/drawing/2014/main" val="20001"/>
                    </a:ext>
                  </a:extLst>
                </a:gridCol>
                <a:gridCol w="3005137">
                  <a:extLst>
                    <a:ext uri="{9D8B030D-6E8A-4147-A177-3AD203B41FA5}">
                      <a16:colId xmlns:a16="http://schemas.microsoft.com/office/drawing/2014/main" val="20002"/>
                    </a:ext>
                  </a:extLst>
                </a:gridCol>
              </a:tblGrid>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00FF"/>
                          </a:solidFill>
                          <a:effectLst/>
                          <a:latin typeface="Times New Roman" pitchFamily="18" charset="0"/>
                        </a:rPr>
                        <a:t>I</a:t>
                      </a:r>
                      <a:r>
                        <a:rPr kumimoji="0" lang="en-US" sz="1600" b="1" i="1" u="none" strike="noStrike" cap="none" normalizeH="0" baseline="-25000">
                          <a:ln>
                            <a:noFill/>
                          </a:ln>
                          <a:solidFill>
                            <a:srgbClr val="0000FF"/>
                          </a:solidFill>
                          <a:effectLst/>
                          <a:latin typeface="Times New Roman" pitchFamily="18" charset="0"/>
                        </a:rPr>
                        <a:t>g</a:t>
                      </a:r>
                      <a:endParaRPr kumimoji="0" lang="el-GR" sz="1600" b="1" i="1" u="none" strike="noStrike" cap="none" normalizeH="0" baseline="-25000">
                        <a:ln>
                          <a:noFill/>
                        </a:ln>
                        <a:solidFill>
                          <a:srgbClr val="0000FF"/>
                        </a:solidFill>
                        <a:effectLst/>
                        <a:latin typeface="Times New Roman" pitchFamily="18"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FF"/>
                          </a:solidFill>
                          <a:effectLst/>
                          <a:latin typeface="Times New Roman" pitchFamily="18" charset="0"/>
                        </a:rPr>
                        <a:t>:</a:t>
                      </a:r>
                      <a:endParaRPr kumimoji="0" lang="el-GR" sz="1600" b="1" i="0" u="none" strike="noStrike" cap="none" normalizeH="0" baseline="0">
                        <a:ln>
                          <a:noFill/>
                        </a:ln>
                        <a:solidFill>
                          <a:srgbClr val="0000FF"/>
                        </a:solidFill>
                        <a:effectLst/>
                        <a:latin typeface="Times New Roman" pitchFamily="18" charset="0"/>
                      </a:endParaRPr>
                    </a:p>
                  </a:txBody>
                  <a:tcPr marL="0" marR="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a:ln>
                            <a:noFill/>
                          </a:ln>
                          <a:solidFill>
                            <a:srgbClr val="0000FF"/>
                          </a:solidFill>
                          <a:effectLst/>
                          <a:latin typeface="Times New Roman" pitchFamily="18" charset="0"/>
                        </a:rPr>
                        <a:t>Ρεύμα έγχυσης  για τον έλεγχο του κέρδους</a:t>
                      </a:r>
                    </a:p>
                  </a:txBody>
                  <a:tcPr marL="0" marR="0" marT="0"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8000"/>
                          </a:solidFill>
                          <a:effectLst/>
                          <a:latin typeface="Times New Roman" pitchFamily="18" charset="0"/>
                        </a:rPr>
                        <a:t>I</a:t>
                      </a:r>
                      <a:r>
                        <a:rPr kumimoji="0" lang="en-US" sz="1600" b="1" i="1" u="none" strike="noStrike" cap="none" normalizeH="0" baseline="-25000">
                          <a:ln>
                            <a:noFill/>
                          </a:ln>
                          <a:solidFill>
                            <a:srgbClr val="008000"/>
                          </a:solidFill>
                          <a:effectLst/>
                          <a:latin typeface="Times New Roman" pitchFamily="18" charset="0"/>
                        </a:rPr>
                        <a:t>b</a:t>
                      </a:r>
                      <a:r>
                        <a:rPr kumimoji="0" lang="en-US" sz="1600" b="1" i="0" u="none" strike="noStrike" cap="none" normalizeH="0" baseline="-25000">
                          <a:ln>
                            <a:noFill/>
                          </a:ln>
                          <a:solidFill>
                            <a:srgbClr val="008000"/>
                          </a:solidFill>
                          <a:effectLst/>
                          <a:latin typeface="Times New Roman" pitchFamily="18" charset="0"/>
                        </a:rPr>
                        <a:t>1</a:t>
                      </a:r>
                      <a:r>
                        <a:rPr kumimoji="0" lang="en-US" sz="1600" b="1" i="0" u="none" strike="noStrike" cap="none" normalizeH="0" baseline="0">
                          <a:ln>
                            <a:noFill/>
                          </a:ln>
                          <a:solidFill>
                            <a:srgbClr val="008000"/>
                          </a:solidFill>
                          <a:effectLst/>
                          <a:latin typeface="Times New Roman" pitchFamily="18" charset="0"/>
                        </a:rPr>
                        <a:t>, </a:t>
                      </a:r>
                      <a:r>
                        <a:rPr kumimoji="0" lang="en-US" sz="1600" b="1" i="1" u="none" strike="noStrike" cap="none" normalizeH="0" baseline="0">
                          <a:ln>
                            <a:noFill/>
                          </a:ln>
                          <a:solidFill>
                            <a:srgbClr val="008000"/>
                          </a:solidFill>
                          <a:effectLst/>
                          <a:latin typeface="Times New Roman" pitchFamily="18" charset="0"/>
                        </a:rPr>
                        <a:t>I</a:t>
                      </a:r>
                      <a:r>
                        <a:rPr kumimoji="0" lang="en-US" sz="1600" b="1" i="1" u="none" strike="noStrike" cap="none" normalizeH="0" baseline="-25000">
                          <a:ln>
                            <a:noFill/>
                          </a:ln>
                          <a:solidFill>
                            <a:srgbClr val="008000"/>
                          </a:solidFill>
                          <a:effectLst/>
                          <a:latin typeface="Times New Roman" pitchFamily="18" charset="0"/>
                        </a:rPr>
                        <a:t>b</a:t>
                      </a:r>
                      <a:r>
                        <a:rPr kumimoji="0" lang="en-US" sz="1600" b="1" i="0" u="none" strike="noStrike" cap="none" normalizeH="0" baseline="-25000">
                          <a:ln>
                            <a:noFill/>
                          </a:ln>
                          <a:solidFill>
                            <a:srgbClr val="008000"/>
                          </a:solidFill>
                          <a:effectLst/>
                          <a:latin typeface="Times New Roman" pitchFamily="18" charset="0"/>
                        </a:rPr>
                        <a:t>2</a:t>
                      </a:r>
                      <a:endParaRPr kumimoji="0" lang="el-GR" sz="1600" b="1" i="0" u="none" strike="noStrike" cap="none" normalizeH="0" baseline="-25000">
                        <a:ln>
                          <a:noFill/>
                        </a:ln>
                        <a:solidFill>
                          <a:srgbClr val="008000"/>
                        </a:solidFill>
                        <a:effectLst/>
                        <a:latin typeface="Times New Roman" pitchFamily="18"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8000"/>
                          </a:solidFill>
                          <a:effectLst/>
                          <a:latin typeface="Times New Roman" pitchFamily="18" charset="0"/>
                        </a:rPr>
                        <a:t>:</a:t>
                      </a:r>
                      <a:endParaRPr kumimoji="0" lang="el-GR" sz="1600" b="1" i="0" u="none" strike="noStrike" cap="none" normalizeH="0" baseline="0">
                        <a:ln>
                          <a:noFill/>
                        </a:ln>
                        <a:solidFill>
                          <a:srgbClr val="008000"/>
                        </a:solidFill>
                        <a:effectLst/>
                        <a:latin typeface="Times New Roman" pitchFamily="18" charset="0"/>
                      </a:endParaRPr>
                    </a:p>
                  </a:txBody>
                  <a:tcPr marL="0" marR="0" marT="0" marB="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a:ln>
                            <a:noFill/>
                          </a:ln>
                          <a:solidFill>
                            <a:srgbClr val="008000"/>
                          </a:solidFill>
                          <a:effectLst/>
                          <a:latin typeface="Times New Roman" pitchFamily="18" charset="0"/>
                        </a:rPr>
                        <a:t>Ρεύματα έγχυσης για τον έλεγχο του μήκους κύματος εκπομπής</a:t>
                      </a:r>
                    </a:p>
                  </a:txBody>
                  <a:tcPr marL="0" marR="0" marT="0" marB="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3665" name="Rectangle 289"/>
          <p:cNvSpPr>
            <a:spLocks noChangeArrowheads="1"/>
          </p:cNvSpPr>
          <p:nvPr/>
        </p:nvSpPr>
        <p:spPr bwMode="auto">
          <a:xfrm>
            <a:off x="7416800" y="2060575"/>
            <a:ext cx="12969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Ηλεκτρόδιο</a:t>
            </a:r>
          </a:p>
        </p:txBody>
      </p:sp>
      <p:sp>
        <p:nvSpPr>
          <p:cNvPr id="153666" name="Line 290"/>
          <p:cNvSpPr>
            <a:spLocks noChangeShapeType="1"/>
          </p:cNvSpPr>
          <p:nvPr/>
        </p:nvSpPr>
        <p:spPr bwMode="auto">
          <a:xfrm flipH="1">
            <a:off x="7272338" y="2492375"/>
            <a:ext cx="720725" cy="35877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67" name="Rectangle 292"/>
          <p:cNvSpPr>
            <a:spLocks noChangeArrowheads="1"/>
          </p:cNvSpPr>
          <p:nvPr/>
        </p:nvSpPr>
        <p:spPr bwMode="auto">
          <a:xfrm>
            <a:off x="179388" y="5300663"/>
            <a:ext cx="446405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t>Η Ενεργός περιοχή περιλαμβάνει το ενεργό υλικό για </a:t>
            </a:r>
            <a:r>
              <a:rPr lang="en-US" sz="1800" i="0"/>
              <a:t>Fabry-Perot, DFB</a:t>
            </a:r>
            <a:r>
              <a:rPr lang="el-GR" sz="1800" i="0"/>
              <a:t> και</a:t>
            </a:r>
            <a:r>
              <a:rPr lang="en-US" sz="1800" i="0"/>
              <a:t> DBR lasers</a:t>
            </a:r>
            <a:endParaRPr lang="el-GR" sz="1800" i="0"/>
          </a:p>
        </p:txBody>
      </p:sp>
    </p:spTree>
    <p:extLst>
      <p:ext uri="{BB962C8B-B14F-4D97-AF65-F5344CB8AC3E}">
        <p14:creationId xmlns:p14="http://schemas.microsoft.com/office/powerpoint/2010/main" val="297056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54629" name="Rectangle 3"/>
          <p:cNvSpPr>
            <a:spLocks noGrp="1" noChangeArrowheads="1"/>
          </p:cNvSpPr>
          <p:nvPr>
            <p:ph idx="1"/>
          </p:nvPr>
        </p:nvSpPr>
        <p:spPr>
          <a:xfrm>
            <a:off x="179388" y="979488"/>
            <a:ext cx="8785225" cy="3241675"/>
          </a:xfrm>
        </p:spPr>
        <p:txBody>
          <a:bodyPr>
            <a:normAutofit lnSpcReduction="10000"/>
          </a:bodyPr>
          <a:lstStyle/>
          <a:p>
            <a:pPr eaLnBrk="1" hangingPunct="1">
              <a:lnSpc>
                <a:spcPct val="80000"/>
              </a:lnSpc>
            </a:pPr>
            <a:r>
              <a:rPr lang="el-GR" sz="2000" b="1" u="sng" dirty="0"/>
              <a:t>Ακολουθούν κάποιες άλλες κατασκευαστικές δομές πηγών </a:t>
            </a:r>
            <a:r>
              <a:rPr lang="en-US" sz="2000" b="1" u="sng" dirty="0"/>
              <a:t>laser</a:t>
            </a:r>
            <a:endParaRPr lang="el-GR" sz="2000" b="1" u="sng" dirty="0"/>
          </a:p>
          <a:p>
            <a:pPr eaLnBrk="1" hangingPunct="1">
              <a:lnSpc>
                <a:spcPct val="80000"/>
              </a:lnSpc>
            </a:pPr>
            <a:r>
              <a:rPr lang="el-GR" sz="2000" b="1" dirty="0"/>
              <a:t>Η καταστολή της ταλάντωσης σε περισσότερους από ένα τρόπους μπορεί να επιτευχθεί, επίσης, χρησιμοποιώντας άλλη κοιλότητα που καλείται εξωτερική κοιλότητα (</a:t>
            </a:r>
            <a:r>
              <a:rPr lang="en-US" sz="2000" b="1" i="1" dirty="0"/>
              <a:t>external cavity</a:t>
            </a:r>
            <a:r>
              <a:rPr lang="el-GR" sz="2000" b="1" dirty="0"/>
              <a:t>)</a:t>
            </a:r>
            <a:r>
              <a:rPr lang="en-US" sz="2000" b="1" dirty="0"/>
              <a:t> </a:t>
            </a:r>
            <a:r>
              <a:rPr lang="el-GR" sz="2000" b="1" dirty="0"/>
              <a:t>και ακολουθεί την βασική (</a:t>
            </a:r>
            <a:r>
              <a:rPr lang="en-US" sz="2000" b="1" i="1" dirty="0"/>
              <a:t>primary</a:t>
            </a:r>
            <a:r>
              <a:rPr lang="el-GR" sz="2000" b="1" dirty="0"/>
              <a:t>) κοιλότητα όπου παρέχεται το κέρδος</a:t>
            </a:r>
          </a:p>
          <a:p>
            <a:pPr eaLnBrk="1" hangingPunct="1">
              <a:lnSpc>
                <a:spcPct val="80000"/>
              </a:lnSpc>
            </a:pPr>
            <a:r>
              <a:rPr lang="el-GR" sz="2000" dirty="0"/>
              <a:t>Όπως η βασική κοιλότητα έχει μήκη κύματος αντήχησης, το ίδιο συμβαίνει και με την εξωτερική κοιλότητα</a:t>
            </a:r>
          </a:p>
          <a:p>
            <a:pPr lvl="1" eaLnBrk="1" hangingPunct="1">
              <a:lnSpc>
                <a:spcPct val="80000"/>
              </a:lnSpc>
            </a:pPr>
            <a:r>
              <a:rPr lang="el-GR" sz="1800" dirty="0"/>
              <a:t>Αυτό μπορεί να επιτευχθεί, για παράδειγμα, χρησιμοποιώντας και για την εξωτερική κοιλότητα ανακλαστικές έδρες</a:t>
            </a:r>
          </a:p>
          <a:p>
            <a:pPr eaLnBrk="1" hangingPunct="1">
              <a:lnSpc>
                <a:spcPct val="80000"/>
              </a:lnSpc>
            </a:pPr>
            <a:r>
              <a:rPr lang="el-GR" sz="2000" dirty="0"/>
              <a:t>Το ολικό αποτέλεσμα της ύπαρξης εξωτερικής κοιλότητας είναι ότι το </a:t>
            </a:r>
            <a:r>
              <a:rPr lang="en-US" sz="2000" dirty="0"/>
              <a:t>laser</a:t>
            </a:r>
            <a:r>
              <a:rPr lang="el-GR" sz="2000" dirty="0"/>
              <a:t> είναι ικανό να ταλαντωθεί </a:t>
            </a:r>
            <a:r>
              <a:rPr lang="el-GR" sz="2000" b="1" u="sng" dirty="0"/>
              <a:t>μόνο</a:t>
            </a:r>
            <a:r>
              <a:rPr lang="el-GR" sz="2000" dirty="0"/>
              <a:t> σε εκείνα τα μήκη κύματος που είναι τα </a:t>
            </a:r>
            <a:r>
              <a:rPr lang="el-GR" sz="2000" b="1" dirty="0"/>
              <a:t>μήκη κύματος αντήχησης τόσο της βασικής όσο και της εξωτερικής κοιλότητας</a:t>
            </a:r>
          </a:p>
        </p:txBody>
      </p:sp>
      <p:sp>
        <p:nvSpPr>
          <p:cNvPr id="154630" name="Rectangle 17"/>
          <p:cNvSpPr>
            <a:spLocks noChangeArrowheads="1"/>
          </p:cNvSpPr>
          <p:nvPr/>
        </p:nvSpPr>
        <p:spPr bwMode="auto">
          <a:xfrm>
            <a:off x="1762125" y="5013325"/>
            <a:ext cx="1296988" cy="792163"/>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4631" name="Rectangle 20"/>
          <p:cNvSpPr>
            <a:spLocks noChangeArrowheads="1"/>
          </p:cNvSpPr>
          <p:nvPr/>
        </p:nvSpPr>
        <p:spPr bwMode="auto">
          <a:xfrm>
            <a:off x="1331913" y="4149725"/>
            <a:ext cx="17287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Κοιλότητα εισάγει κέρδος</a:t>
            </a:r>
          </a:p>
        </p:txBody>
      </p:sp>
      <p:sp>
        <p:nvSpPr>
          <p:cNvPr id="154632" name="Rectangle 23"/>
          <p:cNvSpPr>
            <a:spLocks noChangeArrowheads="1"/>
          </p:cNvSpPr>
          <p:nvPr/>
        </p:nvSpPr>
        <p:spPr bwMode="auto">
          <a:xfrm>
            <a:off x="6011863" y="5086350"/>
            <a:ext cx="27352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Δομή ενός </a:t>
            </a:r>
            <a:r>
              <a:rPr lang="en-US" sz="2000" b="0" i="0"/>
              <a:t>laser</a:t>
            </a:r>
            <a:r>
              <a:rPr lang="el-GR" sz="2000" b="0" i="0"/>
              <a:t> εξωτερικής κοιλότητας</a:t>
            </a:r>
          </a:p>
        </p:txBody>
      </p:sp>
      <p:sp>
        <p:nvSpPr>
          <p:cNvPr id="154633" name="Rectangle 24"/>
          <p:cNvSpPr>
            <a:spLocks noChangeArrowheads="1"/>
          </p:cNvSpPr>
          <p:nvPr/>
        </p:nvSpPr>
        <p:spPr bwMode="auto">
          <a:xfrm>
            <a:off x="3348038" y="5013325"/>
            <a:ext cx="1296987" cy="792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4634" name="Rectangle 25"/>
          <p:cNvSpPr>
            <a:spLocks noChangeArrowheads="1"/>
          </p:cNvSpPr>
          <p:nvPr/>
        </p:nvSpPr>
        <p:spPr bwMode="auto">
          <a:xfrm>
            <a:off x="3490913" y="4149725"/>
            <a:ext cx="14414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Εξωτερική κοιλότητα</a:t>
            </a:r>
          </a:p>
        </p:txBody>
      </p:sp>
      <p:grpSp>
        <p:nvGrpSpPr>
          <p:cNvPr id="141395" name="Group 83"/>
          <p:cNvGrpSpPr>
            <a:grpSpLocks/>
          </p:cNvGrpSpPr>
          <p:nvPr/>
        </p:nvGrpSpPr>
        <p:grpSpPr bwMode="auto">
          <a:xfrm flipH="1">
            <a:off x="4859338" y="5084763"/>
            <a:ext cx="1008062" cy="287337"/>
            <a:chOff x="4332" y="2977"/>
            <a:chExt cx="635" cy="181"/>
          </a:xfrm>
        </p:grpSpPr>
        <p:sp>
          <p:nvSpPr>
            <p:cNvPr id="154654" name="Freeform 84"/>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55" name="Freeform 85"/>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56" name="Freeform 86"/>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57" name="Freeform 87"/>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58" name="Line 88"/>
            <p:cNvSpPr>
              <a:spLocks noChangeShapeType="1"/>
            </p:cNvSpPr>
            <p:nvPr/>
          </p:nvSpPr>
          <p:spPr bwMode="auto">
            <a:xfrm flipH="1">
              <a:off x="4332" y="3068"/>
              <a:ext cx="127"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cxnSp>
        <p:nvCxnSpPr>
          <p:cNvPr id="154636" name="AutoShape 89"/>
          <p:cNvCxnSpPr>
            <a:cxnSpLocks noChangeShapeType="1"/>
            <a:stCxn id="154631" idx="2"/>
            <a:endCxn id="154630" idx="0"/>
          </p:cNvCxnSpPr>
          <p:nvPr/>
        </p:nvCxnSpPr>
        <p:spPr bwMode="auto">
          <a:xfrm>
            <a:off x="2197100" y="4797425"/>
            <a:ext cx="214313" cy="215900"/>
          </a:xfrm>
          <a:prstGeom prst="straightConnector1">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37" name="AutoShape 90"/>
          <p:cNvCxnSpPr>
            <a:cxnSpLocks noChangeShapeType="1"/>
            <a:stCxn id="154634" idx="2"/>
            <a:endCxn id="154633" idx="0"/>
          </p:cNvCxnSpPr>
          <p:nvPr/>
        </p:nvCxnSpPr>
        <p:spPr bwMode="auto">
          <a:xfrm flipH="1">
            <a:off x="3997325" y="4797425"/>
            <a:ext cx="214313" cy="215900"/>
          </a:xfrm>
          <a:prstGeom prst="straightConnector1">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638" name="Rectangle 91" descr="Πλατειά διαγώνιος προς τα επάνω"/>
          <p:cNvSpPr>
            <a:spLocks noChangeArrowheads="1"/>
          </p:cNvSpPr>
          <p:nvPr/>
        </p:nvSpPr>
        <p:spPr bwMode="auto">
          <a:xfrm>
            <a:off x="1619250" y="5013325"/>
            <a:ext cx="144463" cy="792163"/>
          </a:xfrm>
          <a:prstGeom prst="rect">
            <a:avLst/>
          </a:prstGeom>
          <a:pattFill prst="wdUpDiag">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4639" name="Rectangle 93" descr="Πλατειά διαγώνιος προς τα επάνω"/>
          <p:cNvSpPr>
            <a:spLocks noChangeArrowheads="1"/>
          </p:cNvSpPr>
          <p:nvPr/>
        </p:nvSpPr>
        <p:spPr bwMode="auto">
          <a:xfrm>
            <a:off x="3059113" y="5013325"/>
            <a:ext cx="144462" cy="792163"/>
          </a:xfrm>
          <a:prstGeom prst="rect">
            <a:avLst/>
          </a:prstGeom>
          <a:pattFill prst="wdUpDiag">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4640" name="Rectangle 94" descr="Πλατειά διαγώνιος προς τα επάνω"/>
          <p:cNvSpPr>
            <a:spLocks noChangeArrowheads="1"/>
          </p:cNvSpPr>
          <p:nvPr/>
        </p:nvSpPr>
        <p:spPr bwMode="auto">
          <a:xfrm>
            <a:off x="3203575" y="5013325"/>
            <a:ext cx="144463" cy="792163"/>
          </a:xfrm>
          <a:prstGeom prst="rect">
            <a:avLst/>
          </a:prstGeom>
          <a:pattFill prst="wdUpDiag">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41383" name="Group 71"/>
          <p:cNvGrpSpPr>
            <a:grpSpLocks/>
          </p:cNvGrpSpPr>
          <p:nvPr/>
        </p:nvGrpSpPr>
        <p:grpSpPr bwMode="auto">
          <a:xfrm flipH="1">
            <a:off x="2703513" y="5084763"/>
            <a:ext cx="1008062" cy="287337"/>
            <a:chOff x="4332" y="2977"/>
            <a:chExt cx="635" cy="181"/>
          </a:xfrm>
        </p:grpSpPr>
        <p:sp>
          <p:nvSpPr>
            <p:cNvPr id="154649" name="Freeform 72"/>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50" name="Freeform 73"/>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51" name="Freeform 74"/>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52" name="Freeform 75"/>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53" name="Line 76"/>
            <p:cNvSpPr>
              <a:spLocks noChangeShapeType="1"/>
            </p:cNvSpPr>
            <p:nvPr/>
          </p:nvSpPr>
          <p:spPr bwMode="auto">
            <a:xfrm flipH="1">
              <a:off x="4332" y="3068"/>
              <a:ext cx="127"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1389" name="Group 77"/>
          <p:cNvGrpSpPr>
            <a:grpSpLocks/>
          </p:cNvGrpSpPr>
          <p:nvPr/>
        </p:nvGrpSpPr>
        <p:grpSpPr bwMode="auto">
          <a:xfrm>
            <a:off x="2703513" y="5446713"/>
            <a:ext cx="1008062" cy="287337"/>
            <a:chOff x="4332" y="2977"/>
            <a:chExt cx="635" cy="181"/>
          </a:xfrm>
        </p:grpSpPr>
        <p:sp>
          <p:nvSpPr>
            <p:cNvPr id="154644" name="Freeform 78"/>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45" name="Freeform 79"/>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46" name="Freeform 80"/>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47" name="Freeform 81"/>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648" name="Line 82"/>
            <p:cNvSpPr>
              <a:spLocks noChangeShapeType="1"/>
            </p:cNvSpPr>
            <p:nvPr/>
          </p:nvSpPr>
          <p:spPr bwMode="auto">
            <a:xfrm flipH="1">
              <a:off x="4332" y="3068"/>
              <a:ext cx="127"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54643" name="Rectangle 95" descr="Πλατειά διαγώνιος προς τα επάνω"/>
          <p:cNvSpPr>
            <a:spLocks noChangeArrowheads="1"/>
          </p:cNvSpPr>
          <p:nvPr/>
        </p:nvSpPr>
        <p:spPr bwMode="auto">
          <a:xfrm>
            <a:off x="4645025" y="5013325"/>
            <a:ext cx="144463" cy="792163"/>
          </a:xfrm>
          <a:prstGeom prst="rect">
            <a:avLst/>
          </a:prstGeom>
          <a:pattFill prst="wdUpDiag">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3352222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1383"/>
                                        </p:tgtEl>
                                        <p:attrNameLst>
                                          <p:attrName>style.visibility</p:attrName>
                                        </p:attrNameLst>
                                      </p:cBhvr>
                                      <p:to>
                                        <p:strVal val="visible"/>
                                      </p:to>
                                    </p:set>
                                    <p:animEffect transition="in" filter="wipe(left)">
                                      <p:cBhvr>
                                        <p:cTn id="7" dur="500"/>
                                        <p:tgtEl>
                                          <p:spTgt spid="141383"/>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41389"/>
                                        </p:tgtEl>
                                        <p:attrNameLst>
                                          <p:attrName>style.visibility</p:attrName>
                                        </p:attrNameLst>
                                      </p:cBhvr>
                                      <p:to>
                                        <p:strVal val="visible"/>
                                      </p:to>
                                    </p:set>
                                    <p:animEffect transition="in" filter="wipe(right)">
                                      <p:cBhvr>
                                        <p:cTn id="11" dur="500"/>
                                        <p:tgtEl>
                                          <p:spTgt spid="14138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1395"/>
                                        </p:tgtEl>
                                        <p:attrNameLst>
                                          <p:attrName>style.visibility</p:attrName>
                                        </p:attrNameLst>
                                      </p:cBhvr>
                                      <p:to>
                                        <p:strVal val="visible"/>
                                      </p:to>
                                    </p:set>
                                    <p:animEffect transition="in" filter="wipe(left)">
                                      <p:cBhvr>
                                        <p:cTn id="15" dur="500"/>
                                        <p:tgtEl>
                                          <p:spTgt spid="141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5"/>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55653" name="Rectangle 6"/>
          <p:cNvSpPr>
            <a:spLocks noGrp="1" noChangeArrowheads="1"/>
          </p:cNvSpPr>
          <p:nvPr>
            <p:ph idx="1"/>
          </p:nvPr>
        </p:nvSpPr>
        <p:spPr>
          <a:xfrm>
            <a:off x="179388" y="979488"/>
            <a:ext cx="8785225" cy="2736850"/>
          </a:xfrm>
        </p:spPr>
        <p:txBody>
          <a:bodyPr>
            <a:normAutofit lnSpcReduction="10000"/>
          </a:bodyPr>
          <a:lstStyle/>
          <a:p>
            <a:pPr eaLnBrk="1" hangingPunct="1">
              <a:lnSpc>
                <a:spcPct val="80000"/>
              </a:lnSpc>
            </a:pPr>
            <a:r>
              <a:rPr lang="el-GR" sz="2000"/>
              <a:t>Με κατάλληλο σχεδιασμό των δύο κοιλοτήτων μπορεί να εξασφαλιστεί ότι μόνο ένα μήκος κύματος στο εύρος ζώνης του κέρδους της βασικής κοιλότητας ικανοποιεί αυτή τη συνθήκη</a:t>
            </a:r>
          </a:p>
          <a:p>
            <a:pPr lvl="1" eaLnBrk="1" hangingPunct="1">
              <a:lnSpc>
                <a:spcPct val="80000"/>
              </a:lnSpc>
            </a:pPr>
            <a:r>
              <a:rPr lang="el-GR" sz="1800"/>
              <a:t>Έτσι, η ταλάντωση του </a:t>
            </a:r>
            <a:r>
              <a:rPr lang="en-US" sz="1800"/>
              <a:t>laser </a:t>
            </a:r>
            <a:r>
              <a:rPr lang="el-GR" sz="1800"/>
              <a:t>μπορεί να περιοριστεί σε ένα μόνο διαμήκη τρόπο</a:t>
            </a:r>
          </a:p>
          <a:p>
            <a:pPr eaLnBrk="1" hangingPunct="1">
              <a:lnSpc>
                <a:spcPct val="80000"/>
              </a:lnSpc>
            </a:pPr>
            <a:r>
              <a:rPr lang="el-GR" sz="2000" b="1"/>
              <a:t>Αντί για άλλη </a:t>
            </a:r>
            <a:r>
              <a:rPr lang="en-US" sz="2000" b="1"/>
              <a:t>Fabry-Perot </a:t>
            </a:r>
            <a:r>
              <a:rPr lang="el-GR" sz="2000" b="1"/>
              <a:t>κοιλότητα (ως εξωτερική), μπορεί να χρησιμοποιηθεί ένα φράγμα περίθλασης (</a:t>
            </a:r>
            <a:r>
              <a:rPr lang="en-US" sz="2000" b="1" i="1"/>
              <a:t>diffraction grating</a:t>
            </a:r>
            <a:r>
              <a:rPr lang="el-GR" sz="2000" b="1"/>
              <a:t>)</a:t>
            </a:r>
            <a:r>
              <a:rPr lang="en-US" sz="2000" b="1"/>
              <a:t> </a:t>
            </a:r>
            <a:r>
              <a:rPr lang="el-GR" sz="2000" b="1"/>
              <a:t>στην εξωτερική κοιλότητα. Ένα τέτοιο </a:t>
            </a:r>
            <a:r>
              <a:rPr lang="en-US" sz="2000" b="1"/>
              <a:t>laser </a:t>
            </a:r>
            <a:r>
              <a:rPr lang="el-GR" sz="2000" b="1"/>
              <a:t>καλείται </a:t>
            </a:r>
            <a:r>
              <a:rPr lang="en-US" sz="2000" b="1"/>
              <a:t>laser </a:t>
            </a:r>
            <a:r>
              <a:rPr lang="el-GR" sz="2000" b="1"/>
              <a:t>εξωτερικής κοιλότητας με φράγμα (</a:t>
            </a:r>
            <a:r>
              <a:rPr lang="en-US" sz="2000" b="1" i="1"/>
              <a:t>grating external cavity laser</a:t>
            </a:r>
            <a:r>
              <a:rPr lang="el-GR" sz="2000" b="1"/>
              <a:t>)</a:t>
            </a:r>
            <a:endParaRPr lang="en-US" sz="2000" b="1"/>
          </a:p>
          <a:p>
            <a:pPr lvl="1" eaLnBrk="1" hangingPunct="1">
              <a:lnSpc>
                <a:spcPct val="80000"/>
              </a:lnSpc>
            </a:pPr>
            <a:r>
              <a:rPr lang="el-GR" sz="1800"/>
              <a:t>Σ’ αυτή την περίπτωση, η έδρα της κοιλότητας με το υλικό που αποδίδει κέρδος που είναι από την πλευρά του φράγματος περιλαμβάνει αντι-ανακλαστικό περίβλημα</a:t>
            </a:r>
            <a:endParaRPr lang="en-US" sz="1800"/>
          </a:p>
        </p:txBody>
      </p:sp>
      <p:pic>
        <p:nvPicPr>
          <p:cNvPr id="2" name="Picture 1">
            <a:extLst>
              <a:ext uri="{FF2B5EF4-FFF2-40B4-BE49-F238E27FC236}">
                <a16:creationId xmlns:a16="http://schemas.microsoft.com/office/drawing/2014/main" id="{A918E373-2D44-1FE3-9FDF-D6C13DD9250A}"/>
              </a:ext>
            </a:extLst>
          </p:cNvPr>
          <p:cNvPicPr>
            <a:picLocks noChangeAspect="1"/>
          </p:cNvPicPr>
          <p:nvPr/>
        </p:nvPicPr>
        <p:blipFill>
          <a:blip r:embed="rId2"/>
          <a:stretch>
            <a:fillRect/>
          </a:stretch>
        </p:blipFill>
        <p:spPr>
          <a:xfrm>
            <a:off x="1547664" y="3712250"/>
            <a:ext cx="5472608" cy="1901499"/>
          </a:xfrm>
          <a:prstGeom prst="rect">
            <a:avLst/>
          </a:prstGeom>
        </p:spPr>
      </p:pic>
    </p:spTree>
    <p:extLst>
      <p:ext uri="{BB962C8B-B14F-4D97-AF65-F5344CB8AC3E}">
        <p14:creationId xmlns:p14="http://schemas.microsoft.com/office/powerpoint/2010/main" val="418118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3"/>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0053" name="Rectangle 4"/>
          <p:cNvSpPr>
            <a:spLocks noGrp="1" noChangeArrowheads="1"/>
          </p:cNvSpPr>
          <p:nvPr>
            <p:ph idx="1"/>
          </p:nvPr>
        </p:nvSpPr>
        <p:spPr>
          <a:xfrm>
            <a:off x="179388" y="981075"/>
            <a:ext cx="8785225" cy="360363"/>
          </a:xfrm>
        </p:spPr>
        <p:txBody>
          <a:bodyPr/>
          <a:lstStyle/>
          <a:p>
            <a:pPr eaLnBrk="1" hangingPunct="1">
              <a:lnSpc>
                <a:spcPct val="80000"/>
              </a:lnSpc>
            </a:pPr>
            <a:r>
              <a:rPr lang="el-GR" sz="2000"/>
              <a:t>Μετά τα δύο περάσματα,έχει καλυφθεί ολική απόσταση 2 × L</a:t>
            </a:r>
          </a:p>
        </p:txBody>
      </p:sp>
      <p:sp>
        <p:nvSpPr>
          <p:cNvPr id="130054" name="Rectangle 36"/>
          <p:cNvSpPr>
            <a:spLocks noChangeArrowheads="1"/>
          </p:cNvSpPr>
          <p:nvPr/>
        </p:nvSpPr>
        <p:spPr bwMode="auto">
          <a:xfrm>
            <a:off x="5332413" y="1773238"/>
            <a:ext cx="3743325" cy="292417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55" name="Rectangle 37"/>
          <p:cNvSpPr>
            <a:spLocks noChangeArrowheads="1"/>
          </p:cNvSpPr>
          <p:nvPr/>
        </p:nvSpPr>
        <p:spPr bwMode="auto">
          <a:xfrm>
            <a:off x="322263" y="1773238"/>
            <a:ext cx="4681537" cy="295275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56" name="Rectangle 38" descr="Πλατειά διαγώνιος προς τα επάνω"/>
          <p:cNvSpPr>
            <a:spLocks noChangeArrowheads="1"/>
          </p:cNvSpPr>
          <p:nvPr/>
        </p:nvSpPr>
        <p:spPr bwMode="auto">
          <a:xfrm>
            <a:off x="106363" y="1771650"/>
            <a:ext cx="215900" cy="2952750"/>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57" name="Rectangle 39" descr="Πλατειά διαγώνιος προς τα επάνω"/>
          <p:cNvSpPr>
            <a:spLocks noChangeArrowheads="1"/>
          </p:cNvSpPr>
          <p:nvPr/>
        </p:nvSpPr>
        <p:spPr bwMode="auto">
          <a:xfrm>
            <a:off x="5003800" y="1773238"/>
            <a:ext cx="215900" cy="2952750"/>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58" name="Line 40"/>
          <p:cNvSpPr>
            <a:spLocks noChangeShapeType="1"/>
          </p:cNvSpPr>
          <p:nvPr/>
        </p:nvSpPr>
        <p:spPr bwMode="auto">
          <a:xfrm>
            <a:off x="322263" y="24225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30059" name="Object 41"/>
          <p:cNvGraphicFramePr>
            <a:graphicFrameLocks noChangeAspect="1"/>
          </p:cNvGraphicFramePr>
          <p:nvPr/>
        </p:nvGraphicFramePr>
        <p:xfrm>
          <a:off x="546100" y="2025650"/>
          <a:ext cx="352425" cy="396875"/>
        </p:xfrm>
        <a:graphic>
          <a:graphicData uri="http://schemas.openxmlformats.org/presentationml/2006/ole">
            <mc:AlternateContent xmlns:mc="http://schemas.openxmlformats.org/markup-compatibility/2006">
              <mc:Choice xmlns:v="urn:schemas-microsoft-com:vml" Requires="v">
                <p:oleObj name="Εξίσωση" r:id="rId2" imgW="203112" imgH="228501" progId="Equation.3">
                  <p:embed/>
                </p:oleObj>
              </mc:Choice>
              <mc:Fallback>
                <p:oleObj name="Εξίσωση" r:id="rId2" imgW="203112" imgH="228501" progId="Equation.3">
                  <p:embed/>
                  <p:pic>
                    <p:nvPicPr>
                      <p:cNvPr id="130059" name="Object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2025650"/>
                        <a:ext cx="3524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60" name="Rectangle 42"/>
          <p:cNvSpPr>
            <a:spLocks noChangeArrowheads="1"/>
          </p:cNvSpPr>
          <p:nvPr/>
        </p:nvSpPr>
        <p:spPr bwMode="auto">
          <a:xfrm>
            <a:off x="179388" y="1341438"/>
            <a:ext cx="496728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Δείκτης διάθλασης ενεργού μέσου </a:t>
            </a:r>
            <a:r>
              <a:rPr lang="en-US" sz="2000" b="0"/>
              <a:t>n</a:t>
            </a:r>
            <a:endParaRPr lang="el-GR" sz="2000" b="0"/>
          </a:p>
        </p:txBody>
      </p:sp>
      <p:graphicFrame>
        <p:nvGraphicFramePr>
          <p:cNvPr id="130061" name="Object 43"/>
          <p:cNvGraphicFramePr>
            <a:graphicFrameLocks noChangeAspect="1"/>
          </p:cNvGraphicFramePr>
          <p:nvPr/>
        </p:nvGraphicFramePr>
        <p:xfrm>
          <a:off x="1700213" y="1846263"/>
          <a:ext cx="3303587" cy="749300"/>
        </p:xfrm>
        <a:graphic>
          <a:graphicData uri="http://schemas.openxmlformats.org/presentationml/2006/ole">
            <mc:AlternateContent xmlns:mc="http://schemas.openxmlformats.org/markup-compatibility/2006">
              <mc:Choice xmlns:v="urn:schemas-microsoft-com:vml" Requires="v">
                <p:oleObj name="Εξίσωση" r:id="rId4" imgW="1905000" imgH="431800" progId="Equation.3">
                  <p:embed/>
                </p:oleObj>
              </mc:Choice>
              <mc:Fallback>
                <p:oleObj name="Εξίσωση" r:id="rId4" imgW="1905000" imgH="431800" progId="Equation.3">
                  <p:embed/>
                  <p:pic>
                    <p:nvPicPr>
                      <p:cNvPr id="130061"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213" y="1846263"/>
                        <a:ext cx="3303587"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62" name="Line 44"/>
          <p:cNvSpPr>
            <a:spLocks noChangeShapeType="1"/>
          </p:cNvSpPr>
          <p:nvPr/>
        </p:nvSpPr>
        <p:spPr bwMode="auto">
          <a:xfrm flipH="1">
            <a:off x="4572000" y="26384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30063" name="Object 45"/>
          <p:cNvGraphicFramePr>
            <a:graphicFrameLocks noChangeAspect="1"/>
          </p:cNvGraphicFramePr>
          <p:nvPr/>
        </p:nvGraphicFramePr>
        <p:xfrm>
          <a:off x="322263" y="2897188"/>
          <a:ext cx="3567112" cy="749300"/>
        </p:xfrm>
        <a:graphic>
          <a:graphicData uri="http://schemas.openxmlformats.org/presentationml/2006/ole">
            <mc:AlternateContent xmlns:mc="http://schemas.openxmlformats.org/markup-compatibility/2006">
              <mc:Choice xmlns:v="urn:schemas-microsoft-com:vml" Requires="v">
                <p:oleObj name="Εξίσωση" r:id="rId6" imgW="2057400" imgH="431800" progId="Equation.3">
                  <p:embed/>
                </p:oleObj>
              </mc:Choice>
              <mc:Fallback>
                <p:oleObj name="Εξίσωση" r:id="rId6" imgW="2057400" imgH="431800" progId="Equation.3">
                  <p:embed/>
                  <p:pic>
                    <p:nvPicPr>
                      <p:cNvPr id="130063" name="Object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2897188"/>
                        <a:ext cx="3567112"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64" name="Line 46"/>
          <p:cNvSpPr>
            <a:spLocks noChangeShapeType="1"/>
          </p:cNvSpPr>
          <p:nvPr/>
        </p:nvSpPr>
        <p:spPr bwMode="auto">
          <a:xfrm flipH="1">
            <a:off x="322263" y="2854325"/>
            <a:ext cx="15128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65" name="Line 47"/>
          <p:cNvSpPr>
            <a:spLocks noChangeShapeType="1"/>
          </p:cNvSpPr>
          <p:nvPr/>
        </p:nvSpPr>
        <p:spPr bwMode="auto">
          <a:xfrm>
            <a:off x="322263" y="3860800"/>
            <a:ext cx="15128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30066" name="Object 48"/>
          <p:cNvGraphicFramePr>
            <a:graphicFrameLocks noChangeAspect="1"/>
          </p:cNvGraphicFramePr>
          <p:nvPr/>
        </p:nvGraphicFramePr>
        <p:xfrm>
          <a:off x="492125" y="3860800"/>
          <a:ext cx="3281363" cy="749300"/>
        </p:xfrm>
        <a:graphic>
          <a:graphicData uri="http://schemas.openxmlformats.org/presentationml/2006/ole">
            <mc:AlternateContent xmlns:mc="http://schemas.openxmlformats.org/markup-compatibility/2006">
              <mc:Choice xmlns:v="urn:schemas-microsoft-com:vml" Requires="v">
                <p:oleObj name="Εξίσωση" r:id="rId8" imgW="1892300" imgH="431800" progId="Equation.3">
                  <p:embed/>
                </p:oleObj>
              </mc:Choice>
              <mc:Fallback>
                <p:oleObj name="Εξίσωση" r:id="rId8" imgW="1892300" imgH="431800" progId="Equation.3">
                  <p:embed/>
                  <p:pic>
                    <p:nvPicPr>
                      <p:cNvPr id="130066" name="Object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25" y="3860800"/>
                        <a:ext cx="3281363"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67" name="Rectangle 49"/>
          <p:cNvSpPr>
            <a:spLocks noChangeArrowheads="1"/>
          </p:cNvSpPr>
          <p:nvPr/>
        </p:nvSpPr>
        <p:spPr bwMode="auto">
          <a:xfrm>
            <a:off x="2332038" y="4870450"/>
            <a:ext cx="6016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L</a:t>
            </a:r>
            <a:endParaRPr lang="el-GR" sz="2000" b="0"/>
          </a:p>
        </p:txBody>
      </p:sp>
      <p:sp>
        <p:nvSpPr>
          <p:cNvPr id="130068" name="Line 50"/>
          <p:cNvSpPr>
            <a:spLocks noChangeShapeType="1"/>
          </p:cNvSpPr>
          <p:nvPr/>
        </p:nvSpPr>
        <p:spPr bwMode="auto">
          <a:xfrm>
            <a:off x="322263" y="4870450"/>
            <a:ext cx="46815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69" name="Line 51"/>
          <p:cNvSpPr>
            <a:spLocks noChangeShapeType="1"/>
          </p:cNvSpPr>
          <p:nvPr/>
        </p:nvSpPr>
        <p:spPr bwMode="auto">
          <a:xfrm>
            <a:off x="322263" y="47974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70" name="Line 52"/>
          <p:cNvSpPr>
            <a:spLocks noChangeShapeType="1"/>
          </p:cNvSpPr>
          <p:nvPr/>
        </p:nvSpPr>
        <p:spPr bwMode="auto">
          <a:xfrm>
            <a:off x="5003800" y="47990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71" name="Line 53"/>
          <p:cNvSpPr>
            <a:spLocks noChangeShapeType="1"/>
          </p:cNvSpPr>
          <p:nvPr/>
        </p:nvSpPr>
        <p:spPr bwMode="auto">
          <a:xfrm flipV="1">
            <a:off x="3995738" y="5084763"/>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72" name="Rectangle 54"/>
          <p:cNvSpPr>
            <a:spLocks noChangeArrowheads="1"/>
          </p:cNvSpPr>
          <p:nvPr/>
        </p:nvSpPr>
        <p:spPr bwMode="auto">
          <a:xfrm>
            <a:off x="4329113" y="5014913"/>
            <a:ext cx="3857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z</a:t>
            </a:r>
            <a:endParaRPr lang="el-GR" sz="2000" b="0"/>
          </a:p>
        </p:txBody>
      </p:sp>
      <p:sp>
        <p:nvSpPr>
          <p:cNvPr id="130073" name="Rectangle 58"/>
          <p:cNvSpPr>
            <a:spLocks noChangeArrowheads="1"/>
          </p:cNvSpPr>
          <p:nvPr/>
        </p:nvSpPr>
        <p:spPr bwMode="auto">
          <a:xfrm>
            <a:off x="5400675" y="1774825"/>
            <a:ext cx="36020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Η </a:t>
            </a:r>
            <a:r>
              <a:rPr lang="el-GR" sz="2000" i="0" u="sng"/>
              <a:t>έναυση</a:t>
            </a:r>
            <a:r>
              <a:rPr lang="el-GR" sz="2000" i="0"/>
              <a:t> θα παρατηρηθεί όταν ικανοποιούνται δύο συνθήκες</a:t>
            </a:r>
            <a:endParaRPr lang="el-GR" sz="2000"/>
          </a:p>
        </p:txBody>
      </p:sp>
      <p:graphicFrame>
        <p:nvGraphicFramePr>
          <p:cNvPr id="130074" name="Object 59"/>
          <p:cNvGraphicFramePr>
            <a:graphicFrameLocks noChangeAspect="1"/>
          </p:cNvGraphicFramePr>
          <p:nvPr/>
        </p:nvGraphicFramePr>
        <p:xfrm>
          <a:off x="5759450" y="2555875"/>
          <a:ext cx="3171825" cy="1103313"/>
        </p:xfrm>
        <a:graphic>
          <a:graphicData uri="http://schemas.openxmlformats.org/presentationml/2006/ole">
            <mc:AlternateContent xmlns:mc="http://schemas.openxmlformats.org/markup-compatibility/2006">
              <mc:Choice xmlns:v="urn:schemas-microsoft-com:vml" Requires="v">
                <p:oleObj name="Equation" r:id="rId10" imgW="1828800" imgH="635000" progId="Equation.DSMT4">
                  <p:embed/>
                </p:oleObj>
              </mc:Choice>
              <mc:Fallback>
                <p:oleObj name="Equation" r:id="rId10" imgW="1828800" imgH="635000" progId="Equation.DSMT4">
                  <p:embed/>
                  <p:pic>
                    <p:nvPicPr>
                      <p:cNvPr id="130074"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9450" y="2555875"/>
                        <a:ext cx="3171825"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75" name="Rectangle 60"/>
          <p:cNvSpPr>
            <a:spLocks noChangeArrowheads="1"/>
          </p:cNvSpPr>
          <p:nvPr/>
        </p:nvSpPr>
        <p:spPr bwMode="auto">
          <a:xfrm>
            <a:off x="5330825" y="2565400"/>
            <a:ext cx="431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400" i="0"/>
              <a:t>1)</a:t>
            </a:r>
            <a:endParaRPr lang="el-GR" sz="2400"/>
          </a:p>
        </p:txBody>
      </p:sp>
      <p:graphicFrame>
        <p:nvGraphicFramePr>
          <p:cNvPr id="130076" name="Object 61"/>
          <p:cNvGraphicFramePr>
            <a:graphicFrameLocks noChangeAspect="1"/>
          </p:cNvGraphicFramePr>
          <p:nvPr/>
        </p:nvGraphicFramePr>
        <p:xfrm>
          <a:off x="5969000" y="3868738"/>
          <a:ext cx="2754313" cy="684212"/>
        </p:xfrm>
        <a:graphic>
          <a:graphicData uri="http://schemas.openxmlformats.org/presentationml/2006/ole">
            <mc:AlternateContent xmlns:mc="http://schemas.openxmlformats.org/markup-compatibility/2006">
              <mc:Choice xmlns:v="urn:schemas-microsoft-com:vml" Requires="v">
                <p:oleObj name="Equation" r:id="rId12" imgW="1586811" imgH="393529" progId="Equation.DSMT4">
                  <p:embed/>
                </p:oleObj>
              </mc:Choice>
              <mc:Fallback>
                <p:oleObj name="Equation" r:id="rId12" imgW="1586811" imgH="393529" progId="Equation.DSMT4">
                  <p:embed/>
                  <p:pic>
                    <p:nvPicPr>
                      <p:cNvPr id="130076" name="Object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9000" y="3868738"/>
                        <a:ext cx="2754313"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77" name="Rectangle 62"/>
          <p:cNvSpPr>
            <a:spLocks noChangeArrowheads="1"/>
          </p:cNvSpPr>
          <p:nvPr/>
        </p:nvSpPr>
        <p:spPr bwMode="auto">
          <a:xfrm>
            <a:off x="5330825" y="3905250"/>
            <a:ext cx="431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400" i="0"/>
              <a:t>2)</a:t>
            </a:r>
            <a:endParaRPr lang="el-GR" sz="2400"/>
          </a:p>
        </p:txBody>
      </p:sp>
      <p:graphicFrame>
        <p:nvGraphicFramePr>
          <p:cNvPr id="130078" name="Object 63"/>
          <p:cNvGraphicFramePr>
            <a:graphicFrameLocks noChangeAspect="1"/>
          </p:cNvGraphicFramePr>
          <p:nvPr/>
        </p:nvGraphicFramePr>
        <p:xfrm>
          <a:off x="209550" y="5302250"/>
          <a:ext cx="4075113" cy="395288"/>
        </p:xfrm>
        <a:graphic>
          <a:graphicData uri="http://schemas.openxmlformats.org/presentationml/2006/ole">
            <mc:AlternateContent xmlns:mc="http://schemas.openxmlformats.org/markup-compatibility/2006">
              <mc:Choice xmlns:v="urn:schemas-microsoft-com:vml" Requires="v">
                <p:oleObj name="Εξίσωση" r:id="rId14" imgW="2349500" imgH="228600" progId="Equation.3">
                  <p:embed/>
                </p:oleObj>
              </mc:Choice>
              <mc:Fallback>
                <p:oleObj name="Εξίσωση" r:id="rId14" imgW="2349500" imgH="228600" progId="Equation.3">
                  <p:embed/>
                  <p:pic>
                    <p:nvPicPr>
                      <p:cNvPr id="130078" name="Object 6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550" y="5302250"/>
                        <a:ext cx="4075113"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79" name="Rectangle 64"/>
          <p:cNvSpPr>
            <a:spLocks noChangeArrowheads="1"/>
          </p:cNvSpPr>
          <p:nvPr/>
        </p:nvSpPr>
        <p:spPr bwMode="auto">
          <a:xfrm>
            <a:off x="107950" y="5230813"/>
            <a:ext cx="2376488" cy="549275"/>
          </a:xfrm>
          <a:prstGeom prst="rect">
            <a:avLst/>
          </a:prstGeom>
          <a:noFill/>
          <a:ln w="508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0" name="Rectangle 65"/>
          <p:cNvSpPr>
            <a:spLocks noChangeArrowheads="1"/>
          </p:cNvSpPr>
          <p:nvPr/>
        </p:nvSpPr>
        <p:spPr bwMode="auto">
          <a:xfrm>
            <a:off x="2555875" y="5230813"/>
            <a:ext cx="1800225" cy="549275"/>
          </a:xfrm>
          <a:prstGeom prst="rect">
            <a:avLst/>
          </a:prstGeom>
          <a:noFill/>
          <a:ln w="508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1" name="Line 66"/>
          <p:cNvSpPr>
            <a:spLocks noChangeShapeType="1"/>
          </p:cNvSpPr>
          <p:nvPr/>
        </p:nvSpPr>
        <p:spPr bwMode="auto">
          <a:xfrm>
            <a:off x="2122488" y="4438650"/>
            <a:ext cx="217487" cy="72072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82" name="Rectangle 67"/>
          <p:cNvSpPr>
            <a:spLocks noChangeArrowheads="1"/>
          </p:cNvSpPr>
          <p:nvPr/>
        </p:nvSpPr>
        <p:spPr bwMode="auto">
          <a:xfrm>
            <a:off x="1476375" y="3070225"/>
            <a:ext cx="142875" cy="360363"/>
          </a:xfrm>
          <a:prstGeom prst="rect">
            <a:avLst/>
          </a:prstGeom>
          <a:noFill/>
          <a:ln w="25400">
            <a:solidFill>
              <a:srgbClr val="8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3" name="Rectangle 68"/>
          <p:cNvSpPr>
            <a:spLocks noChangeArrowheads="1"/>
          </p:cNvSpPr>
          <p:nvPr/>
        </p:nvSpPr>
        <p:spPr bwMode="auto">
          <a:xfrm>
            <a:off x="2987675" y="3070225"/>
            <a:ext cx="144463" cy="360363"/>
          </a:xfrm>
          <a:prstGeom prst="rect">
            <a:avLst/>
          </a:prstGeom>
          <a:noFill/>
          <a:ln w="25400">
            <a:solidFill>
              <a:srgbClr val="8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4" name="Rectangle 69"/>
          <p:cNvSpPr>
            <a:spLocks noChangeArrowheads="1"/>
          </p:cNvSpPr>
          <p:nvPr/>
        </p:nvSpPr>
        <p:spPr bwMode="auto">
          <a:xfrm>
            <a:off x="5724525" y="2508250"/>
            <a:ext cx="3240088" cy="1223963"/>
          </a:xfrm>
          <a:prstGeom prst="rect">
            <a:avLst/>
          </a:prstGeom>
          <a:noFill/>
          <a:ln w="508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5" name="Rectangle 70"/>
          <p:cNvSpPr>
            <a:spLocks noChangeArrowheads="1"/>
          </p:cNvSpPr>
          <p:nvPr/>
        </p:nvSpPr>
        <p:spPr bwMode="auto">
          <a:xfrm>
            <a:off x="5867400" y="3833813"/>
            <a:ext cx="2952750" cy="792162"/>
          </a:xfrm>
          <a:prstGeom prst="rect">
            <a:avLst/>
          </a:prstGeom>
          <a:noFill/>
          <a:ln w="508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6" name="Rectangle 71"/>
          <p:cNvSpPr>
            <a:spLocks noChangeArrowheads="1"/>
          </p:cNvSpPr>
          <p:nvPr/>
        </p:nvSpPr>
        <p:spPr bwMode="auto">
          <a:xfrm>
            <a:off x="6506804" y="972110"/>
            <a:ext cx="144463" cy="360363"/>
          </a:xfrm>
          <a:prstGeom prst="rect">
            <a:avLst/>
          </a:prstGeom>
          <a:noFill/>
          <a:ln w="25400">
            <a:solidFill>
              <a:srgbClr val="8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428292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56677" name="Rectangle 3"/>
          <p:cNvSpPr>
            <a:spLocks noGrp="1" noChangeArrowheads="1"/>
          </p:cNvSpPr>
          <p:nvPr>
            <p:ph idx="1"/>
          </p:nvPr>
        </p:nvSpPr>
        <p:spPr>
          <a:xfrm>
            <a:off x="179388" y="981075"/>
            <a:ext cx="8785225" cy="4824413"/>
          </a:xfrm>
        </p:spPr>
        <p:txBody>
          <a:bodyPr>
            <a:normAutofit lnSpcReduction="10000"/>
          </a:bodyPr>
          <a:lstStyle/>
          <a:p>
            <a:pPr eaLnBrk="1" hangingPunct="1">
              <a:lnSpc>
                <a:spcPct val="80000"/>
              </a:lnSpc>
            </a:pPr>
            <a:r>
              <a:rPr lang="el-GR" sz="2000" dirty="0"/>
              <a:t>Τα μήκη κύματος που ανακλώνται από το φράγμα περίθλασης προς τα πίσω στην κοιλότητα κέρδους καθορίζονται από τον </a:t>
            </a:r>
            <a:r>
              <a:rPr lang="el-GR" sz="2000" b="1" dirty="0"/>
              <a:t>αριθμό των «δοντιών» (</a:t>
            </a:r>
            <a:r>
              <a:rPr lang="en-US" sz="2000" b="1" i="1" dirty="0"/>
              <a:t>pitch</a:t>
            </a:r>
            <a:r>
              <a:rPr lang="el-GR" sz="2000" b="1" dirty="0"/>
              <a:t>) </a:t>
            </a:r>
            <a:r>
              <a:rPr lang="el-GR" sz="2000" dirty="0"/>
              <a:t>και από τη </a:t>
            </a:r>
            <a:r>
              <a:rPr lang="el-GR" sz="2000" b="1" dirty="0"/>
              <a:t>γωνία κλίσης </a:t>
            </a:r>
            <a:r>
              <a:rPr lang="el-GR" sz="2000" dirty="0"/>
              <a:t>του φράγματος σε σχέση με την κοιλότητα κέρδους</a:t>
            </a:r>
          </a:p>
          <a:p>
            <a:pPr eaLnBrk="1" hangingPunct="1">
              <a:lnSpc>
                <a:spcPct val="80000"/>
              </a:lnSpc>
            </a:pPr>
            <a:r>
              <a:rPr lang="el-GR" sz="2000" dirty="0"/>
              <a:t>Εν γένει, ένα </a:t>
            </a:r>
            <a:r>
              <a:rPr lang="en-US" sz="2000" dirty="0"/>
              <a:t>laser</a:t>
            </a:r>
            <a:r>
              <a:rPr lang="el-GR" sz="2000" dirty="0"/>
              <a:t> εξωτερικής κοιλότητας χρησιμοποιεί ένα κάτοπτρο επιλεκτικό στο μήκος κύματος αντί για ένα ανεξάρτητο από το μήκος κύματος (</a:t>
            </a:r>
            <a:r>
              <a:rPr lang="en-US" sz="2000" i="1" dirty="0"/>
              <a:t>wavelength-flat</a:t>
            </a:r>
            <a:r>
              <a:rPr lang="el-GR" sz="2000" dirty="0"/>
              <a:t>)</a:t>
            </a:r>
            <a:r>
              <a:rPr lang="en-US" sz="2000" dirty="0"/>
              <a:t> </a:t>
            </a:r>
            <a:r>
              <a:rPr lang="el-GR" sz="2000" dirty="0"/>
              <a:t>κάτοπτρο</a:t>
            </a:r>
          </a:p>
          <a:p>
            <a:pPr lvl="1" eaLnBrk="1" hangingPunct="1">
              <a:lnSpc>
                <a:spcPct val="80000"/>
              </a:lnSpc>
            </a:pPr>
            <a:r>
              <a:rPr lang="el-GR" sz="1800" dirty="0"/>
              <a:t>Μία έντονα γυαλισμένη (</a:t>
            </a:r>
            <a:r>
              <a:rPr lang="en-US" sz="1800" i="1" dirty="0"/>
              <a:t>polished</a:t>
            </a:r>
            <a:r>
              <a:rPr lang="el-GR" sz="1800" dirty="0"/>
              <a:t>) ή/και επικαλυμμένη με μέταλλο έδρα που χρησιμοποιείται σε συμβατικά </a:t>
            </a:r>
            <a:r>
              <a:rPr lang="en-US" sz="1800" dirty="0"/>
              <a:t>lasers </a:t>
            </a:r>
            <a:r>
              <a:rPr lang="el-GR" sz="1800" dirty="0"/>
              <a:t>λειτουργεί σαν κάτοπτρο ανεξάρτητο από το μήκος κύματος</a:t>
            </a:r>
          </a:p>
          <a:p>
            <a:pPr eaLnBrk="1" hangingPunct="1">
              <a:lnSpc>
                <a:spcPct val="80000"/>
              </a:lnSpc>
            </a:pPr>
            <a:r>
              <a:rPr lang="el-GR" sz="2000" dirty="0"/>
              <a:t>Η ανακλαστικότητα του επιλεκτικού στο μήκος κύματος κάτοπτρου είναι φυσικά συνάρτηση του μήκους κύματος</a:t>
            </a:r>
          </a:p>
          <a:p>
            <a:pPr lvl="1" eaLnBrk="1" hangingPunct="1">
              <a:lnSpc>
                <a:spcPct val="80000"/>
              </a:lnSpc>
            </a:pPr>
            <a:r>
              <a:rPr lang="el-GR" sz="1800" dirty="0"/>
              <a:t>Μόνο συγκεκριμένα μήκη κύματος αντιμετωπίζουν υψηλές </a:t>
            </a:r>
            <a:r>
              <a:rPr lang="el-GR" sz="1800" dirty="0" err="1"/>
              <a:t>ανακλαστικότητες</a:t>
            </a:r>
            <a:r>
              <a:rPr lang="el-GR" sz="1800" dirty="0"/>
              <a:t> και δίνουν τη δυνατότητα εκπομπής </a:t>
            </a:r>
            <a:r>
              <a:rPr lang="en-US" sz="1800" dirty="0"/>
              <a:t>laser</a:t>
            </a:r>
            <a:endParaRPr lang="el-GR" sz="1800" dirty="0"/>
          </a:p>
          <a:p>
            <a:pPr lvl="1" eaLnBrk="1" hangingPunct="1">
              <a:lnSpc>
                <a:spcPct val="80000"/>
              </a:lnSpc>
            </a:pPr>
            <a:r>
              <a:rPr lang="el-GR" sz="1800" dirty="0"/>
              <a:t>Αν το επιλεκτικό κατά μήκος κύματος κάτοπτρο επιλεγεί κατάλληλα, μόνο ένα τέτοιο μήκος κύματος θα υποστηρίζεται εντός του εύρους ζώνης κέρδους και έτσι το </a:t>
            </a:r>
            <a:r>
              <a:rPr lang="en-US" sz="1800" dirty="0"/>
              <a:t>laser </a:t>
            </a:r>
            <a:r>
              <a:rPr lang="el-GR" sz="1800" dirty="0"/>
              <a:t>θα είναι μονότροπο</a:t>
            </a:r>
          </a:p>
          <a:p>
            <a:pPr lvl="1" eaLnBrk="1" hangingPunct="1">
              <a:lnSpc>
                <a:spcPct val="80000"/>
              </a:lnSpc>
            </a:pPr>
            <a:r>
              <a:rPr lang="el-GR" sz="1800" dirty="0"/>
              <a:t>Σαν επιλεκτικά κατά μήκος κύματος κάτοπτρα μπορούν να χρησιμοποιηθούν διάφοροι τύποι φίλτρων σαν αυτά που έχουν ήδη περιγραφεί</a:t>
            </a:r>
            <a:endParaRPr lang="en-US" sz="1800" dirty="0"/>
          </a:p>
        </p:txBody>
      </p:sp>
    </p:spTree>
    <p:extLst>
      <p:ext uri="{BB962C8B-B14F-4D97-AF65-F5344CB8AC3E}">
        <p14:creationId xmlns:p14="http://schemas.microsoft.com/office/powerpoint/2010/main" val="2532089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57701" name="Rectangle 3"/>
          <p:cNvSpPr>
            <a:spLocks noGrp="1" noChangeArrowheads="1"/>
          </p:cNvSpPr>
          <p:nvPr>
            <p:ph idx="1"/>
          </p:nvPr>
        </p:nvSpPr>
        <p:spPr>
          <a:xfrm>
            <a:off x="179388" y="908050"/>
            <a:ext cx="8785225" cy="5041900"/>
          </a:xfrm>
        </p:spPr>
        <p:txBody>
          <a:bodyPr/>
          <a:lstStyle/>
          <a:p>
            <a:pPr eaLnBrk="1" hangingPunct="1">
              <a:lnSpc>
                <a:spcPct val="80000"/>
              </a:lnSpc>
            </a:pPr>
            <a:r>
              <a:rPr lang="el-GR" sz="2000" b="1" dirty="0"/>
              <a:t>Ως τώρα παρουσιάστηκε η χρήση φράγματος περίθλασης και </a:t>
            </a:r>
            <a:r>
              <a:rPr lang="en-US" sz="2000" b="1" dirty="0"/>
              <a:t>Fabry-Perot </a:t>
            </a:r>
            <a:r>
              <a:rPr lang="el-GR" sz="2000" b="1" dirty="0"/>
              <a:t>φίλτρου</a:t>
            </a:r>
            <a:r>
              <a:rPr lang="en-US" sz="2000" b="1" dirty="0"/>
              <a:t> </a:t>
            </a:r>
            <a:r>
              <a:rPr lang="el-GR" sz="2000" b="1" dirty="0"/>
              <a:t>σε </a:t>
            </a:r>
            <a:r>
              <a:rPr lang="en-US" sz="2000" b="1" dirty="0"/>
              <a:t>lasers </a:t>
            </a:r>
            <a:r>
              <a:rPr lang="el-GR" sz="2000" b="1" dirty="0"/>
              <a:t>εξωτερικής κοιλότητας</a:t>
            </a:r>
          </a:p>
          <a:p>
            <a:pPr lvl="1" eaLnBrk="1" hangingPunct="1">
              <a:lnSpc>
                <a:spcPct val="80000"/>
              </a:lnSpc>
            </a:pPr>
            <a:r>
              <a:rPr lang="el-GR" sz="1800" dirty="0"/>
              <a:t>Τέτοιες δομές </a:t>
            </a:r>
            <a:r>
              <a:rPr lang="en-US" sz="1800" dirty="0"/>
              <a:t>lasers </a:t>
            </a:r>
            <a:r>
              <a:rPr lang="el-GR" sz="1800" dirty="0"/>
              <a:t>χρησιμοποιούνται κυρίως σε όργανα οπτικών ελέγχων, ενώ δεν υπόκεινται σε χαμηλού κόστους μαζική παραγωγή όπως τα μονότροπα </a:t>
            </a:r>
            <a:r>
              <a:rPr lang="en-US" sz="1800" dirty="0"/>
              <a:t>DFB lasers </a:t>
            </a:r>
            <a:r>
              <a:rPr lang="el-GR" sz="1800" dirty="0"/>
              <a:t>για συστήματα μετάδοσης</a:t>
            </a:r>
          </a:p>
          <a:p>
            <a:pPr lvl="1" eaLnBrk="1" hangingPunct="1">
              <a:lnSpc>
                <a:spcPct val="80000"/>
              </a:lnSpc>
            </a:pPr>
            <a:r>
              <a:rPr lang="el-GR" sz="1800" dirty="0"/>
              <a:t>Μία εκδοχή </a:t>
            </a:r>
            <a:r>
              <a:rPr lang="en-US" sz="1800" dirty="0"/>
              <a:t>laser </a:t>
            </a:r>
            <a:r>
              <a:rPr lang="el-GR" sz="1800" dirty="0"/>
              <a:t>εξωτερικής κοιλότητας φαίνεται υποσχόμενο γι’ αυτό το σκοπό. Στη διάταξη χρησιμοποιείται ένα </a:t>
            </a:r>
            <a:r>
              <a:rPr lang="en-US" sz="1800" b="1" dirty="0"/>
              <a:t>fiber Bragg grating </a:t>
            </a:r>
            <a:r>
              <a:rPr lang="el-GR" sz="1800" dirty="0"/>
              <a:t>μπροστά από ένα συμβατικό </a:t>
            </a:r>
            <a:r>
              <a:rPr lang="en-US" sz="1800" dirty="0"/>
              <a:t>Fabry-Perot laser </a:t>
            </a:r>
            <a:r>
              <a:rPr lang="el-GR" sz="1800" dirty="0"/>
              <a:t>με την πρόσθια έδρα του επικαλυμμένη με </a:t>
            </a:r>
            <a:r>
              <a:rPr lang="el-GR" sz="1800" dirty="0" err="1"/>
              <a:t>αντι</a:t>
            </a:r>
            <a:r>
              <a:rPr lang="el-GR" sz="1800" dirty="0"/>
              <a:t>-ανακλαστικό υλικό. Μία τέτοια διάταξη λειτουργεί σαν μονότροπο </a:t>
            </a:r>
            <a:r>
              <a:rPr lang="en-US" sz="1800" dirty="0"/>
              <a:t>DBR laser</a:t>
            </a:r>
            <a:r>
              <a:rPr lang="el-GR" sz="1800" dirty="0"/>
              <a:t> σε μονότροπη λειτουργία. Μπορεί να κατασκευαστεί με σχετικά χαμηλό κόστος σε σχέση με τα </a:t>
            </a:r>
            <a:r>
              <a:rPr lang="en-US" sz="1800" dirty="0"/>
              <a:t>DFB lasers </a:t>
            </a:r>
            <a:r>
              <a:rPr lang="el-GR" sz="1800" dirty="0"/>
              <a:t>και είναι θερμικά πιο σταθερό ως προς το μήκος κύματος λόγω του μικρού θερμικού συντελεστή του φράγματος ίνας</a:t>
            </a:r>
          </a:p>
          <a:p>
            <a:pPr eaLnBrk="1" hangingPunct="1">
              <a:lnSpc>
                <a:spcPct val="80000"/>
              </a:lnSpc>
            </a:pPr>
            <a:r>
              <a:rPr lang="el-GR" sz="2000" dirty="0"/>
              <a:t>Μειονέκτημα των </a:t>
            </a:r>
            <a:r>
              <a:rPr lang="en-US" sz="2000" dirty="0"/>
              <a:t>lasers </a:t>
            </a:r>
            <a:r>
              <a:rPr lang="el-GR" sz="2000" dirty="0"/>
              <a:t>εξωτερικής κοιλότητας είναι ότι δε μπορούν να διαμορφωθούν άμεσα σε υψηλές ταχύτητες</a:t>
            </a:r>
          </a:p>
          <a:p>
            <a:pPr lvl="1" eaLnBrk="1" hangingPunct="1">
              <a:lnSpc>
                <a:spcPct val="80000"/>
              </a:lnSpc>
            </a:pPr>
            <a:r>
              <a:rPr lang="el-GR" sz="1800" dirty="0"/>
              <a:t>Αυτό σχετίζεται με το γεγονός ότι το μήκος της κοιλότητας είναι μεγάλο</a:t>
            </a:r>
          </a:p>
          <a:p>
            <a:pPr eaLnBrk="1" hangingPunct="1">
              <a:lnSpc>
                <a:spcPct val="80000"/>
              </a:lnSpc>
            </a:pPr>
            <a:r>
              <a:rPr lang="el-GR" sz="2000" b="1" dirty="0"/>
              <a:t>Υπάρχει και άλλος τρόπος επίτευξης </a:t>
            </a:r>
            <a:r>
              <a:rPr lang="el-GR" sz="2000" b="1" u="sng" dirty="0"/>
              <a:t>μονότροπης</a:t>
            </a:r>
            <a:r>
              <a:rPr lang="el-GR" sz="2000" b="1" dirty="0"/>
              <a:t> λειτουργίας και έχει να κάνει με τη «γεωμετρία» των </a:t>
            </a:r>
            <a:r>
              <a:rPr lang="en-US" sz="2000" b="1" dirty="0"/>
              <a:t>Fabry-Perot lasers</a:t>
            </a:r>
            <a:endParaRPr lang="el-GR" sz="2000" b="1" dirty="0"/>
          </a:p>
          <a:p>
            <a:pPr lvl="1" eaLnBrk="1" hangingPunct="1">
              <a:lnSpc>
                <a:spcPct val="80000"/>
              </a:lnSpc>
            </a:pPr>
            <a:r>
              <a:rPr lang="el-GR" sz="1800" dirty="0"/>
              <a:t>Έχει δοθεί ότι η απόσταση στο πεδίο των συχνοτήτων μεταξύ δύο διαδοχικών τρόπων για ένα πολύτροπο </a:t>
            </a:r>
            <a:r>
              <a:rPr lang="en-US" sz="1800" dirty="0"/>
              <a:t>laser </a:t>
            </a:r>
            <a:r>
              <a:rPr lang="el-GR" sz="1800" dirty="0"/>
              <a:t>είναι </a:t>
            </a:r>
            <a:r>
              <a:rPr lang="en-US" sz="1800" i="1" dirty="0"/>
              <a:t>c</a:t>
            </a:r>
            <a:r>
              <a:rPr lang="en-US" sz="1800" dirty="0"/>
              <a:t>/(2</a:t>
            </a:r>
            <a:r>
              <a:rPr lang="en-US" sz="1800" i="1" dirty="0"/>
              <a:t>nL</a:t>
            </a:r>
            <a:r>
              <a:rPr lang="en-US" sz="1800" dirty="0"/>
              <a:t>)</a:t>
            </a:r>
            <a:r>
              <a:rPr lang="el-GR" sz="1800" dirty="0"/>
              <a:t>, όπου </a:t>
            </a:r>
            <a:r>
              <a:rPr lang="en-US" sz="1800" i="1" dirty="0"/>
              <a:t>L</a:t>
            </a:r>
            <a:r>
              <a:rPr lang="el-GR" sz="1800" dirty="0"/>
              <a:t> είναι το μήκος της κοιλότητας και</a:t>
            </a:r>
            <a:r>
              <a:rPr lang="en-US" sz="1800" dirty="0"/>
              <a:t> </a:t>
            </a:r>
            <a:r>
              <a:rPr lang="en-US" sz="1800" i="1" dirty="0"/>
              <a:t>n</a:t>
            </a:r>
            <a:r>
              <a:rPr lang="el-GR" sz="1800" dirty="0"/>
              <a:t> είναι ο δείκτης διάθλασης του υλικού μέσα στην κοιλότητα</a:t>
            </a:r>
            <a:endParaRPr lang="el-GR" sz="1800" b="1" dirty="0"/>
          </a:p>
        </p:txBody>
      </p:sp>
    </p:spTree>
    <p:extLst>
      <p:ext uri="{BB962C8B-B14F-4D97-AF65-F5344CB8AC3E}">
        <p14:creationId xmlns:p14="http://schemas.microsoft.com/office/powerpoint/2010/main" val="325784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Line 48"/>
          <p:cNvSpPr>
            <a:spLocks noChangeShapeType="1"/>
          </p:cNvSpPr>
          <p:nvPr/>
        </p:nvSpPr>
        <p:spPr bwMode="auto">
          <a:xfrm>
            <a:off x="5076825" y="50847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8725" name="Rectangle 7"/>
          <p:cNvSpPr>
            <a:spLocks noChangeArrowheads="1"/>
          </p:cNvSpPr>
          <p:nvPr/>
        </p:nvSpPr>
        <p:spPr bwMode="auto">
          <a:xfrm>
            <a:off x="3708400" y="5086350"/>
            <a:ext cx="1009650" cy="142875"/>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8726" name="Rectangle 2"/>
          <p:cNvSpPr>
            <a:spLocks noGrp="1" noChangeArrowheads="1"/>
          </p:cNvSpPr>
          <p:nvPr>
            <p:ph type="title"/>
          </p:nvPr>
        </p:nvSpPr>
        <p:spPr>
          <a:xfrm>
            <a:off x="107950" y="115888"/>
            <a:ext cx="8928100" cy="720725"/>
          </a:xfrm>
          <a:noFill/>
        </p:spPr>
        <p:txBody>
          <a:bodyPr/>
          <a:lstStyle/>
          <a:p>
            <a:pPr eaLnBrk="1" hangingPunct="1"/>
            <a:r>
              <a:rPr lang="en-US" sz="3600" dirty="0"/>
              <a:t>Transmitters – </a:t>
            </a:r>
            <a:r>
              <a:rPr lang="en-US" sz="3600" b="1" u="sng" dirty="0"/>
              <a:t>Lasers</a:t>
            </a:r>
            <a:r>
              <a:rPr lang="en-US" sz="3600" dirty="0"/>
              <a:t>, LEDs, Tunable Lasers</a:t>
            </a:r>
          </a:p>
        </p:txBody>
      </p:sp>
      <p:sp>
        <p:nvSpPr>
          <p:cNvPr id="158727" name="Rectangle 3"/>
          <p:cNvSpPr>
            <a:spLocks noGrp="1" noChangeArrowheads="1"/>
          </p:cNvSpPr>
          <p:nvPr>
            <p:ph idx="1"/>
          </p:nvPr>
        </p:nvSpPr>
        <p:spPr>
          <a:xfrm>
            <a:off x="179388" y="908050"/>
            <a:ext cx="8785225" cy="3241675"/>
          </a:xfrm>
        </p:spPr>
        <p:txBody>
          <a:bodyPr/>
          <a:lstStyle/>
          <a:p>
            <a:pPr eaLnBrk="1" hangingPunct="1">
              <a:lnSpc>
                <a:spcPct val="80000"/>
              </a:lnSpc>
            </a:pPr>
            <a:r>
              <a:rPr lang="el-GR" sz="2000" dirty="0"/>
              <a:t>Αν το </a:t>
            </a:r>
            <a:r>
              <a:rPr lang="el-GR" sz="2000" b="1" dirty="0"/>
              <a:t>μήκος της κοιλότητας γινόταν επαρκώς μικρό</a:t>
            </a:r>
            <a:r>
              <a:rPr lang="el-GR" sz="2000" dirty="0"/>
              <a:t>, η απόσταση των τρόπων αυξάνει, τόσο ώστε μόνο </a:t>
            </a:r>
            <a:r>
              <a:rPr lang="el-GR" sz="2000" b="1" dirty="0"/>
              <a:t>ένας διαμήκης τρόπος να υπάρχει εντός του εύρους ζώνης κέρδους του </a:t>
            </a:r>
            <a:r>
              <a:rPr lang="en-US" sz="2000" b="1" dirty="0"/>
              <a:t>laser</a:t>
            </a:r>
          </a:p>
          <a:p>
            <a:pPr eaLnBrk="1" hangingPunct="1">
              <a:lnSpc>
                <a:spcPct val="80000"/>
              </a:lnSpc>
            </a:pPr>
            <a:r>
              <a:rPr lang="el-GR" sz="2000" dirty="0"/>
              <a:t>Μπορεί να αποδειχθεί ότι το να κατασκευαστεί ένα πολύ λεπτό ενεργό επίπεδο είναι πολύ ευκολότερο αν το ενεργό επίπεδο εναποτεθεί σε ένα </a:t>
            </a:r>
            <a:r>
              <a:rPr lang="el-GR" sz="2000" dirty="0" err="1"/>
              <a:t>ημιαγωγικό</a:t>
            </a:r>
            <a:r>
              <a:rPr lang="el-GR" sz="2000" dirty="0"/>
              <a:t> υπόστρωμα</a:t>
            </a:r>
          </a:p>
          <a:p>
            <a:pPr lvl="1" eaLnBrk="1" hangingPunct="1">
              <a:lnSpc>
                <a:spcPct val="80000"/>
              </a:lnSpc>
            </a:pPr>
            <a:r>
              <a:rPr lang="el-GR" sz="1800" dirty="0"/>
              <a:t>Αυτό οδηγεί σε μία κάθετη κοιλότητα με τα κάτοπτρα να σχηματίζονται στην πάνω επιφάνεια και στην κατώτερη επιφάνεια του ημιαγωγικού υποστρώματος</a:t>
            </a:r>
          </a:p>
          <a:p>
            <a:pPr lvl="1" eaLnBrk="1" hangingPunct="1">
              <a:lnSpc>
                <a:spcPct val="80000"/>
              </a:lnSpc>
            </a:pPr>
            <a:r>
              <a:rPr lang="el-GR" sz="1800" dirty="0"/>
              <a:t>Η έξοδος του </a:t>
            </a:r>
            <a:r>
              <a:rPr lang="en-US" sz="1800" dirty="0"/>
              <a:t>laser </a:t>
            </a:r>
            <a:r>
              <a:rPr lang="el-GR" sz="1800" dirty="0"/>
              <a:t>αποκτάται από κάποια από αυτές τις επιφάνειες και συνήθως αυτή είναι η πάνω επιφάνεια</a:t>
            </a:r>
          </a:p>
          <a:p>
            <a:pPr eaLnBrk="1" hangingPunct="1">
              <a:lnSpc>
                <a:spcPct val="80000"/>
              </a:lnSpc>
            </a:pPr>
            <a:r>
              <a:rPr lang="el-GR" sz="2000" b="1" dirty="0"/>
              <a:t>Ένα τέτοιο </a:t>
            </a:r>
            <a:r>
              <a:rPr lang="en-US" sz="2000" b="1" dirty="0"/>
              <a:t>laser </a:t>
            </a:r>
            <a:r>
              <a:rPr lang="el-GR" sz="2000" b="1" dirty="0"/>
              <a:t>καλείται </a:t>
            </a:r>
            <a:r>
              <a:rPr lang="en-US" sz="2000" b="1" dirty="0"/>
              <a:t>Laser </a:t>
            </a:r>
            <a:r>
              <a:rPr lang="el-GR" sz="2000" b="1" dirty="0"/>
              <a:t>Κάθετης Κοιλότητας που Εκπέμπει από Επιφάνεια (</a:t>
            </a:r>
            <a:r>
              <a:rPr lang="en-US" sz="2000" b="1" i="1" dirty="0"/>
              <a:t>Vertical Cavity Surface-Emitting Laser – VCSEL</a:t>
            </a:r>
            <a:r>
              <a:rPr lang="el-GR" sz="2000" b="1" dirty="0"/>
              <a:t>)</a:t>
            </a:r>
            <a:endParaRPr lang="en-US" sz="2000" dirty="0"/>
          </a:p>
        </p:txBody>
      </p:sp>
      <p:sp>
        <p:nvSpPr>
          <p:cNvPr id="158728" name="Rectangle 8"/>
          <p:cNvSpPr>
            <a:spLocks noChangeArrowheads="1"/>
          </p:cNvSpPr>
          <p:nvPr/>
        </p:nvSpPr>
        <p:spPr bwMode="auto">
          <a:xfrm>
            <a:off x="252413" y="4727575"/>
            <a:ext cx="26638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Ημιαγωγικό υπόστρωμα</a:t>
            </a:r>
          </a:p>
        </p:txBody>
      </p:sp>
      <p:sp>
        <p:nvSpPr>
          <p:cNvPr id="158729" name="Rectangle 9"/>
          <p:cNvSpPr>
            <a:spLocks noChangeArrowheads="1"/>
          </p:cNvSpPr>
          <p:nvPr/>
        </p:nvSpPr>
        <p:spPr bwMode="auto">
          <a:xfrm>
            <a:off x="7308850" y="4799013"/>
            <a:ext cx="1584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Δομή ενός </a:t>
            </a:r>
            <a:r>
              <a:rPr lang="en-US" sz="2000" i="0"/>
              <a:t>VCSEL</a:t>
            </a:r>
            <a:endParaRPr lang="el-GR" sz="2000" i="0"/>
          </a:p>
        </p:txBody>
      </p:sp>
      <p:sp>
        <p:nvSpPr>
          <p:cNvPr id="158730" name="Rectangle 11"/>
          <p:cNvSpPr>
            <a:spLocks noChangeArrowheads="1"/>
          </p:cNvSpPr>
          <p:nvPr/>
        </p:nvSpPr>
        <p:spPr bwMode="auto">
          <a:xfrm>
            <a:off x="5221288" y="4437063"/>
            <a:ext cx="21590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Ανώτερο κάτοπτρο</a:t>
            </a:r>
          </a:p>
        </p:txBody>
      </p:sp>
      <p:cxnSp>
        <p:nvCxnSpPr>
          <p:cNvPr id="158731" name="AutoShape 18"/>
          <p:cNvCxnSpPr>
            <a:cxnSpLocks noChangeShapeType="1"/>
            <a:stCxn id="158728" idx="3"/>
            <a:endCxn id="158744" idx="1"/>
          </p:cNvCxnSpPr>
          <p:nvPr/>
        </p:nvCxnSpPr>
        <p:spPr bwMode="auto">
          <a:xfrm flipV="1">
            <a:off x="2916238" y="4941888"/>
            <a:ext cx="360362" cy="1587"/>
          </a:xfrm>
          <a:prstGeom prst="straightConnector1">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32" name="AutoShape 19"/>
          <p:cNvCxnSpPr>
            <a:cxnSpLocks noChangeShapeType="1"/>
            <a:stCxn id="158730" idx="1"/>
            <a:endCxn id="158733" idx="3"/>
          </p:cNvCxnSpPr>
          <p:nvPr/>
        </p:nvCxnSpPr>
        <p:spPr bwMode="auto">
          <a:xfrm flipH="1">
            <a:off x="4860925" y="4618038"/>
            <a:ext cx="360363" cy="142875"/>
          </a:xfrm>
          <a:prstGeom prst="straightConnector1">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733" name="Rectangle 20" descr="Πλατειά διαγώνιος προς τα επάνω"/>
          <p:cNvSpPr>
            <a:spLocks noChangeArrowheads="1"/>
          </p:cNvSpPr>
          <p:nvPr/>
        </p:nvSpPr>
        <p:spPr bwMode="auto">
          <a:xfrm>
            <a:off x="3492500" y="4724400"/>
            <a:ext cx="1368425" cy="73025"/>
          </a:xfrm>
          <a:prstGeom prst="rect">
            <a:avLst/>
          </a:prstGeom>
          <a:pattFill prst="wdUpDiag">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8734" name="Rectangle 37" descr="Πλατειά διαγώνιος προς τα επάνω"/>
          <p:cNvSpPr>
            <a:spLocks noChangeArrowheads="1"/>
          </p:cNvSpPr>
          <p:nvPr/>
        </p:nvSpPr>
        <p:spPr bwMode="auto">
          <a:xfrm>
            <a:off x="3492500" y="5516563"/>
            <a:ext cx="1368425" cy="73025"/>
          </a:xfrm>
          <a:prstGeom prst="rect">
            <a:avLst/>
          </a:prstGeom>
          <a:pattFill prst="wdUpDiag">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8735" name="Rectangle 39"/>
          <p:cNvSpPr>
            <a:spLocks noChangeArrowheads="1"/>
          </p:cNvSpPr>
          <p:nvPr/>
        </p:nvSpPr>
        <p:spPr bwMode="auto">
          <a:xfrm>
            <a:off x="252413" y="5159375"/>
            <a:ext cx="26638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Ημιαγωγικό υπόστρωμα</a:t>
            </a:r>
          </a:p>
        </p:txBody>
      </p:sp>
      <p:cxnSp>
        <p:nvCxnSpPr>
          <p:cNvPr id="158736" name="AutoShape 40"/>
          <p:cNvCxnSpPr>
            <a:cxnSpLocks noChangeShapeType="1"/>
            <a:stCxn id="158735" idx="3"/>
            <a:endCxn id="158745" idx="1"/>
          </p:cNvCxnSpPr>
          <p:nvPr/>
        </p:nvCxnSpPr>
        <p:spPr bwMode="auto">
          <a:xfrm flipV="1">
            <a:off x="2916238" y="5372100"/>
            <a:ext cx="360362" cy="3175"/>
          </a:xfrm>
          <a:prstGeom prst="straightConnector1">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737" name="Rectangle 41"/>
          <p:cNvSpPr>
            <a:spLocks noChangeArrowheads="1"/>
          </p:cNvSpPr>
          <p:nvPr/>
        </p:nvSpPr>
        <p:spPr bwMode="auto">
          <a:xfrm>
            <a:off x="5292725" y="4941888"/>
            <a:ext cx="20161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Περιοχή κέρδους</a:t>
            </a:r>
          </a:p>
        </p:txBody>
      </p:sp>
      <p:cxnSp>
        <p:nvCxnSpPr>
          <p:cNvPr id="158738" name="AutoShape 42"/>
          <p:cNvCxnSpPr>
            <a:cxnSpLocks noChangeShapeType="1"/>
            <a:stCxn id="158737" idx="1"/>
            <a:endCxn id="158725" idx="3"/>
          </p:cNvCxnSpPr>
          <p:nvPr/>
        </p:nvCxnSpPr>
        <p:spPr bwMode="auto">
          <a:xfrm flipH="1">
            <a:off x="4718050" y="5157788"/>
            <a:ext cx="574675" cy="0"/>
          </a:xfrm>
          <a:prstGeom prst="straightConnector1">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739" name="Rectangle 43"/>
          <p:cNvSpPr>
            <a:spLocks noChangeArrowheads="1"/>
          </p:cNvSpPr>
          <p:nvPr/>
        </p:nvSpPr>
        <p:spPr bwMode="auto">
          <a:xfrm>
            <a:off x="5221288" y="5518150"/>
            <a:ext cx="2159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Κατώτερο κάτοπτρο</a:t>
            </a:r>
          </a:p>
        </p:txBody>
      </p:sp>
      <p:cxnSp>
        <p:nvCxnSpPr>
          <p:cNvPr id="158740" name="AutoShape 44"/>
          <p:cNvCxnSpPr>
            <a:cxnSpLocks noChangeShapeType="1"/>
            <a:stCxn id="158739" idx="1"/>
            <a:endCxn id="158734" idx="3"/>
          </p:cNvCxnSpPr>
          <p:nvPr/>
        </p:nvCxnSpPr>
        <p:spPr bwMode="auto">
          <a:xfrm flipH="1" flipV="1">
            <a:off x="4860925" y="5553075"/>
            <a:ext cx="360363" cy="146050"/>
          </a:xfrm>
          <a:prstGeom prst="straightConnector1">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741" name="Rectangle 45"/>
          <p:cNvSpPr>
            <a:spLocks noChangeArrowheads="1"/>
          </p:cNvSpPr>
          <p:nvPr/>
        </p:nvSpPr>
        <p:spPr bwMode="auto">
          <a:xfrm>
            <a:off x="1765300" y="4005263"/>
            <a:ext cx="17986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Φως στην έξοδο</a:t>
            </a:r>
          </a:p>
        </p:txBody>
      </p:sp>
      <p:sp>
        <p:nvSpPr>
          <p:cNvPr id="158742" name="Line 46"/>
          <p:cNvSpPr>
            <a:spLocks noChangeShapeType="1"/>
          </p:cNvSpPr>
          <p:nvPr/>
        </p:nvSpPr>
        <p:spPr bwMode="auto">
          <a:xfrm>
            <a:off x="3563938" y="4222750"/>
            <a:ext cx="503237" cy="71438"/>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8743" name="Line 47"/>
          <p:cNvSpPr>
            <a:spLocks noChangeShapeType="1"/>
          </p:cNvSpPr>
          <p:nvPr/>
        </p:nvSpPr>
        <p:spPr bwMode="auto">
          <a:xfrm>
            <a:off x="3276600" y="50847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8744" name="Rectangle 10"/>
          <p:cNvSpPr>
            <a:spLocks noChangeArrowheads="1"/>
          </p:cNvSpPr>
          <p:nvPr/>
        </p:nvSpPr>
        <p:spPr bwMode="auto">
          <a:xfrm>
            <a:off x="3276600" y="4797425"/>
            <a:ext cx="1800225" cy="2889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8745" name="Rectangle 38"/>
          <p:cNvSpPr>
            <a:spLocks noChangeArrowheads="1"/>
          </p:cNvSpPr>
          <p:nvPr/>
        </p:nvSpPr>
        <p:spPr bwMode="auto">
          <a:xfrm>
            <a:off x="3276600" y="5227638"/>
            <a:ext cx="1800225" cy="2889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44407" name="Group 23"/>
          <p:cNvGrpSpPr>
            <a:grpSpLocks/>
          </p:cNvGrpSpPr>
          <p:nvPr/>
        </p:nvGrpSpPr>
        <p:grpSpPr bwMode="auto">
          <a:xfrm rot="16200000" flipH="1">
            <a:off x="3708400" y="4510088"/>
            <a:ext cx="1008063" cy="287337"/>
            <a:chOff x="4332" y="2977"/>
            <a:chExt cx="635" cy="181"/>
          </a:xfrm>
        </p:grpSpPr>
        <p:sp>
          <p:nvSpPr>
            <p:cNvPr id="158747" name="Freeform 24"/>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8748" name="Freeform 25"/>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8749" name="Freeform 26"/>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8750" name="Freeform 27"/>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8751" name="Line 28"/>
            <p:cNvSpPr>
              <a:spLocks noChangeShapeType="1"/>
            </p:cNvSpPr>
            <p:nvPr/>
          </p:nvSpPr>
          <p:spPr bwMode="auto">
            <a:xfrm flipH="1">
              <a:off x="4332" y="3068"/>
              <a:ext cx="127"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Tree>
    <p:extLst>
      <p:ext uri="{BB962C8B-B14F-4D97-AF65-F5344CB8AC3E}">
        <p14:creationId xmlns:p14="http://schemas.microsoft.com/office/powerpoint/2010/main" val="720161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4407"/>
                                        </p:tgtEl>
                                        <p:attrNameLst>
                                          <p:attrName>style.visibility</p:attrName>
                                        </p:attrNameLst>
                                      </p:cBhvr>
                                      <p:to>
                                        <p:strVal val="visible"/>
                                      </p:to>
                                    </p:set>
                                    <p:animEffect transition="in" filter="wipe(down)">
                                      <p:cBhvr>
                                        <p:cTn id="7" dur="500"/>
                                        <p:tgtEl>
                                          <p:spTgt spid="144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4638"/>
            <a:ext cx="8229600" cy="778098"/>
          </a:xfrm>
          <a:noFill/>
        </p:spPr>
        <p:txBody>
          <a:bodyPr/>
          <a:lstStyle/>
          <a:p>
            <a:pPr eaLnBrk="1" hangingPunct="1"/>
            <a:r>
              <a:rPr lang="en-US" sz="3600" dirty="0"/>
              <a:t>Transmitters – </a:t>
            </a:r>
            <a:r>
              <a:rPr lang="en-US" sz="3600" b="1" u="sng" dirty="0"/>
              <a:t>Lasers</a:t>
            </a:r>
            <a:r>
              <a:rPr lang="en-US" sz="3600" dirty="0"/>
              <a:t>, LEDs, Tunable Lasers</a:t>
            </a:r>
          </a:p>
        </p:txBody>
      </p:sp>
      <p:sp>
        <p:nvSpPr>
          <p:cNvPr id="4" name="Rectangle 2"/>
          <p:cNvSpPr txBox="1">
            <a:spLocks noChangeArrowheads="1"/>
          </p:cNvSpPr>
          <p:nvPr/>
        </p:nvSpPr>
        <p:spPr>
          <a:xfrm>
            <a:off x="539552" y="5416216"/>
            <a:ext cx="8229600" cy="77809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dirty="0"/>
              <a:t>Δομή </a:t>
            </a:r>
            <a:r>
              <a:rPr lang="en-US" sz="3600" dirty="0"/>
              <a:t>VCSEL</a:t>
            </a:r>
          </a:p>
        </p:txBody>
      </p:sp>
      <p:pic>
        <p:nvPicPr>
          <p:cNvPr id="2052" name="Picture 4">
            <a:extLst>
              <a:ext uri="{FF2B5EF4-FFF2-40B4-BE49-F238E27FC236}">
                <a16:creationId xmlns:a16="http://schemas.microsoft.com/office/drawing/2014/main" id="{8ACAF51C-ACD2-86DD-1843-B3C6841807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000"/>
                    </a14:imgEffect>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1115617" y="2405954"/>
            <a:ext cx="5544616" cy="28772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982507-4D8A-B9B8-C0BF-D4FC84EA55DB}"/>
              </a:ext>
            </a:extLst>
          </p:cNvPr>
          <p:cNvSpPr txBox="1"/>
          <p:nvPr/>
        </p:nvSpPr>
        <p:spPr>
          <a:xfrm>
            <a:off x="2051720" y="1537415"/>
            <a:ext cx="5040560" cy="646331"/>
          </a:xfrm>
          <a:prstGeom prst="rect">
            <a:avLst/>
          </a:prstGeom>
          <a:noFill/>
        </p:spPr>
        <p:txBody>
          <a:bodyPr wrap="square" rtlCol="0">
            <a:spAutoFit/>
          </a:bodyPr>
          <a:lstStyle/>
          <a:p>
            <a:r>
              <a:rPr lang="el-GR" dirty="0"/>
              <a:t>Συγκεντρώνουν το </a:t>
            </a:r>
            <a:r>
              <a:rPr lang="en-GB" dirty="0"/>
              <a:t>optical mode </a:t>
            </a:r>
            <a:r>
              <a:rPr lang="el-GR" dirty="0"/>
              <a:t>σε περιοχή διαμέτρου 3μ</a:t>
            </a:r>
            <a:r>
              <a:rPr lang="en-GB" dirty="0"/>
              <a:t>m (</a:t>
            </a:r>
            <a:r>
              <a:rPr lang="el-GR" dirty="0" err="1"/>
              <a:t>μον</a:t>
            </a:r>
            <a:r>
              <a:rPr lang="en-GB" dirty="0" err="1"/>
              <a:t>ό</a:t>
            </a:r>
            <a:r>
              <a:rPr lang="el-GR" dirty="0" err="1"/>
              <a:t>τροπη</a:t>
            </a:r>
            <a:r>
              <a:rPr lang="el-GR" dirty="0"/>
              <a:t> εγκάρσια λειτουργία)</a:t>
            </a:r>
            <a:endParaRPr lang="en-US" dirty="0"/>
          </a:p>
        </p:txBody>
      </p:sp>
      <p:cxnSp>
        <p:nvCxnSpPr>
          <p:cNvPr id="6" name="Straight Arrow Connector 5">
            <a:extLst>
              <a:ext uri="{FF2B5EF4-FFF2-40B4-BE49-F238E27FC236}">
                <a16:creationId xmlns:a16="http://schemas.microsoft.com/office/drawing/2014/main" id="{60DAC2E6-7AAA-3384-61D7-093F11B1CA73}"/>
              </a:ext>
            </a:extLst>
          </p:cNvPr>
          <p:cNvCxnSpPr/>
          <p:nvPr/>
        </p:nvCxnSpPr>
        <p:spPr>
          <a:xfrm flipH="1">
            <a:off x="5508104" y="2183746"/>
            <a:ext cx="792088" cy="1605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143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59749" name="Rectangle 3"/>
          <p:cNvSpPr>
            <a:spLocks noGrp="1" noChangeArrowheads="1"/>
          </p:cNvSpPr>
          <p:nvPr>
            <p:ph idx="1"/>
          </p:nvPr>
        </p:nvSpPr>
        <p:spPr>
          <a:xfrm>
            <a:off x="179388" y="981075"/>
            <a:ext cx="8785225" cy="4824413"/>
          </a:xfrm>
        </p:spPr>
        <p:txBody>
          <a:bodyPr/>
          <a:lstStyle/>
          <a:p>
            <a:pPr eaLnBrk="1" hangingPunct="1">
              <a:lnSpc>
                <a:spcPct val="80000"/>
              </a:lnSpc>
            </a:pPr>
            <a:r>
              <a:rPr lang="el-GR" sz="2000" dirty="0"/>
              <a:t>Αξίζει να σημειωθεί ότι τα άλλα </a:t>
            </a:r>
            <a:r>
              <a:rPr lang="en-US" sz="2000" dirty="0"/>
              <a:t>lasers </a:t>
            </a:r>
            <a:r>
              <a:rPr lang="el-GR" sz="2000" dirty="0"/>
              <a:t>που έχουν ήδη περιγραφεί μπορούν να αναφέρονται σαν </a:t>
            </a:r>
            <a:r>
              <a:rPr lang="en-US" sz="2000" dirty="0"/>
              <a:t>lasers </a:t>
            </a:r>
            <a:r>
              <a:rPr lang="el-GR" sz="2000" dirty="0"/>
              <a:t>που </a:t>
            </a:r>
            <a:r>
              <a:rPr lang="el-GR" sz="2000" b="1" dirty="0"/>
              <a:t>εκπέμπουν από άκρο (</a:t>
            </a:r>
            <a:r>
              <a:rPr lang="en-US" sz="2000" b="1" i="1" dirty="0"/>
              <a:t>edge</a:t>
            </a:r>
            <a:r>
              <a:rPr lang="el-GR" sz="2000" b="1" i="1" dirty="0"/>
              <a:t>-</a:t>
            </a:r>
            <a:r>
              <a:rPr lang="en-US" sz="2000" b="1" i="1" dirty="0"/>
              <a:t>emitting lasers</a:t>
            </a:r>
            <a:r>
              <a:rPr lang="el-GR" sz="2000" b="1" dirty="0"/>
              <a:t>)</a:t>
            </a:r>
          </a:p>
          <a:p>
            <a:pPr eaLnBrk="1" hangingPunct="1">
              <a:lnSpc>
                <a:spcPct val="80000"/>
              </a:lnSpc>
            </a:pPr>
            <a:r>
              <a:rPr lang="el-GR" sz="2000" dirty="0"/>
              <a:t>Από τη στιγμή που η περιοχή κέρδους έχει πολύ μικρό μήκος, απαιτούνται πολύ υψηλές </a:t>
            </a:r>
            <a:r>
              <a:rPr lang="el-GR" sz="2000" dirty="0" err="1"/>
              <a:t>ανακλαστικότητες</a:t>
            </a:r>
            <a:r>
              <a:rPr lang="el-GR" sz="2000" dirty="0"/>
              <a:t> για τα κάτοπτρα, ώστε να πραγματοποιηθεί η ταλάντωση του </a:t>
            </a:r>
            <a:r>
              <a:rPr lang="en-US" sz="2000" dirty="0"/>
              <a:t>laser</a:t>
            </a:r>
          </a:p>
          <a:p>
            <a:pPr lvl="1" eaLnBrk="1" hangingPunct="1">
              <a:lnSpc>
                <a:spcPct val="80000"/>
              </a:lnSpc>
            </a:pPr>
            <a:r>
              <a:rPr lang="el-GR" sz="1800" dirty="0"/>
              <a:t>Τέτοιες υψηλές </a:t>
            </a:r>
            <a:r>
              <a:rPr lang="el-GR" sz="1800" dirty="0" err="1"/>
              <a:t>ανακλαστικότητες</a:t>
            </a:r>
            <a:r>
              <a:rPr lang="el-GR" sz="1800" dirty="0"/>
              <a:t> είναι δύσκολο να επιτευχθούν με μεταλλικές επιφάνειες</a:t>
            </a:r>
          </a:p>
          <a:p>
            <a:pPr lvl="1" eaLnBrk="1" hangingPunct="1">
              <a:lnSpc>
                <a:spcPct val="80000"/>
              </a:lnSpc>
            </a:pPr>
            <a:r>
              <a:rPr lang="el-GR" sz="1800" dirty="0"/>
              <a:t>Μία στοίβα από διαδοχικά διηλεκτρικά χαμηλού και υψηλού δείκτη διάθλασης εξυπηρετούν σαν ένα έντονα ανακλαστικό, αλλά επιλεκτικό κατά μήκος κύματος, κάτοπτρο</a:t>
            </a:r>
          </a:p>
          <a:p>
            <a:pPr lvl="1" eaLnBrk="1" hangingPunct="1">
              <a:lnSpc>
                <a:spcPct val="80000"/>
              </a:lnSpc>
            </a:pPr>
            <a:r>
              <a:rPr lang="el-GR" sz="1800" dirty="0"/>
              <a:t>Τέτοια διηλεκτρικά κάτοπτρα μπορούν να εναποτεθούν κατά τη διάρκεια της κατασκευής του </a:t>
            </a:r>
            <a:r>
              <a:rPr lang="en-US" sz="1800" dirty="0"/>
              <a:t>laser</a:t>
            </a:r>
          </a:p>
          <a:p>
            <a:pPr eaLnBrk="1" hangingPunct="1">
              <a:lnSpc>
                <a:spcPct val="80000"/>
              </a:lnSpc>
            </a:pPr>
            <a:r>
              <a:rPr lang="el-GR" sz="2000" dirty="0"/>
              <a:t>Το </a:t>
            </a:r>
            <a:r>
              <a:rPr lang="el-GR" sz="2000" b="1" dirty="0"/>
              <a:t>πλεονέκτημα των </a:t>
            </a:r>
            <a:r>
              <a:rPr lang="en-US" sz="2000" b="1" dirty="0"/>
              <a:t>VCSELs </a:t>
            </a:r>
            <a:r>
              <a:rPr lang="el-GR" sz="2000" dirty="0"/>
              <a:t>σε σχέση με τα </a:t>
            </a:r>
            <a:r>
              <a:rPr lang="en-US" sz="2000" dirty="0"/>
              <a:t>edge-emitting lasers </a:t>
            </a:r>
            <a:r>
              <a:rPr lang="el-GR" sz="2000" dirty="0"/>
              <a:t>είναι</a:t>
            </a:r>
          </a:p>
          <a:p>
            <a:pPr lvl="1" eaLnBrk="1" hangingPunct="1">
              <a:lnSpc>
                <a:spcPct val="80000"/>
              </a:lnSpc>
            </a:pPr>
            <a:r>
              <a:rPr lang="el-GR" sz="1800" dirty="0"/>
              <a:t>Η απλούστερη και αποτελεσματικότερη σύζευξη με ίνα</a:t>
            </a:r>
          </a:p>
          <a:p>
            <a:pPr lvl="1" eaLnBrk="1" hangingPunct="1">
              <a:lnSpc>
                <a:spcPct val="80000"/>
              </a:lnSpc>
            </a:pPr>
            <a:r>
              <a:rPr lang="el-GR" sz="1800" dirty="0"/>
              <a:t>Ευκολότερο πακετάρισμα και ευκολότερος έλεγχος</a:t>
            </a:r>
          </a:p>
          <a:p>
            <a:pPr lvl="1" eaLnBrk="1" hangingPunct="1">
              <a:lnSpc>
                <a:spcPct val="80000"/>
              </a:lnSpc>
            </a:pPr>
            <a:r>
              <a:rPr lang="el-GR" sz="1800" dirty="0"/>
              <a:t>Η ικανότητά τους να ολοκληρωθούν σε διατάξεις πολλαπλών μηκών κύματος</a:t>
            </a:r>
            <a:endParaRPr lang="en-US" sz="1800" dirty="0"/>
          </a:p>
        </p:txBody>
      </p:sp>
    </p:spTree>
    <p:extLst>
      <p:ext uri="{BB962C8B-B14F-4D97-AF65-F5344CB8AC3E}">
        <p14:creationId xmlns:p14="http://schemas.microsoft.com/office/powerpoint/2010/main" val="2763798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0773" name="Rectangle 3"/>
          <p:cNvSpPr>
            <a:spLocks noGrp="1" noChangeArrowheads="1"/>
          </p:cNvSpPr>
          <p:nvPr>
            <p:ph idx="1"/>
          </p:nvPr>
        </p:nvSpPr>
        <p:spPr>
          <a:xfrm>
            <a:off x="179388" y="979488"/>
            <a:ext cx="8785225" cy="4897437"/>
          </a:xfrm>
        </p:spPr>
        <p:txBody>
          <a:bodyPr/>
          <a:lstStyle/>
          <a:p>
            <a:pPr eaLnBrk="1" hangingPunct="1">
              <a:lnSpc>
                <a:spcPct val="80000"/>
              </a:lnSpc>
            </a:pPr>
            <a:r>
              <a:rPr lang="el-GR" sz="2000"/>
              <a:t>Ένα πρόβλημα των </a:t>
            </a:r>
            <a:r>
              <a:rPr lang="en-US" sz="2000"/>
              <a:t>VCSELs </a:t>
            </a:r>
            <a:r>
              <a:rPr lang="el-GR" sz="2000"/>
              <a:t>είναι η μεγάλη ωμική αντίσταση που συναντά το εγχεόμενο ρεύμα. Αυτό οδηγεί σε σημαντική θέρμανση της διάταξης και στην ανάγκη για αποτελεσματική ψύξη</a:t>
            </a:r>
            <a:endParaRPr lang="en-US" sz="2000"/>
          </a:p>
          <a:p>
            <a:pPr eaLnBrk="1" hangingPunct="1">
              <a:lnSpc>
                <a:spcPct val="80000"/>
              </a:lnSpc>
            </a:pPr>
            <a:r>
              <a:rPr lang="el-GR" sz="2000"/>
              <a:t>Πολλά από τα διηλεκτρικά υλικά που χρησιμοποιούνται για την κατασκευή των κάτοπτρων έχουν μικρή θερμική αγωγιμότητα (</a:t>
            </a:r>
            <a:r>
              <a:rPr lang="en-US" sz="2000" i="1"/>
              <a:t>thermal conductivity</a:t>
            </a:r>
            <a:r>
              <a:rPr lang="el-GR" sz="2000"/>
              <a:t>)</a:t>
            </a:r>
            <a:endParaRPr lang="en-US" sz="2000"/>
          </a:p>
          <a:p>
            <a:pPr lvl="1" eaLnBrk="1" hangingPunct="1">
              <a:lnSpc>
                <a:spcPct val="80000"/>
              </a:lnSpc>
            </a:pPr>
            <a:r>
              <a:rPr lang="en-US" sz="1800"/>
              <a:t>Η</a:t>
            </a:r>
            <a:r>
              <a:rPr lang="el-GR" sz="1800"/>
              <a:t> χρήση τέτοιων διηλεκτρικών κάτοπτρων κάνει τη</a:t>
            </a:r>
            <a:r>
              <a:rPr lang="en-US" sz="1800"/>
              <a:t> </a:t>
            </a:r>
            <a:r>
              <a:rPr lang="el-GR" sz="1800"/>
              <a:t>λειτουργία των </a:t>
            </a:r>
            <a:r>
              <a:rPr lang="en-US" sz="1800"/>
              <a:t>VCSELs </a:t>
            </a:r>
            <a:r>
              <a:rPr lang="el-GR" sz="1800"/>
              <a:t>σε θερμοκρασία δωματίου</a:t>
            </a:r>
            <a:r>
              <a:rPr lang="en-US" sz="1800"/>
              <a:t> </a:t>
            </a:r>
            <a:r>
              <a:rPr lang="el-GR" sz="1800"/>
              <a:t>δύσκολη προς επίτευξη, αφού η θερμότητα που αναπτύσσεται από τη διάταξη δε μπορεί να αντιμετωπιστεί εύκολα. Γι’ αυτό το λόγο, για αρκετά χρόνια μετά την πρώτη παρουσίασή τους το 1979, τα </a:t>
            </a:r>
            <a:r>
              <a:rPr lang="en-US" sz="1800"/>
              <a:t>VCSELs </a:t>
            </a:r>
            <a:r>
              <a:rPr lang="el-GR" sz="1800"/>
              <a:t>δεν ήταν δυνατό να λειτουργήσουν σε θερμοκρασία δωματίου</a:t>
            </a:r>
          </a:p>
          <a:p>
            <a:pPr lvl="1" eaLnBrk="1" hangingPunct="1">
              <a:lnSpc>
                <a:spcPct val="80000"/>
              </a:lnSpc>
            </a:pPr>
            <a:r>
              <a:rPr lang="el-GR" sz="1800"/>
              <a:t>Έχει πραγματοποιηθεί σημαντική ερευνητική προσπάθεια για νέα υλικά και τεχνικές (έχουν κατασκευαστεί </a:t>
            </a:r>
            <a:r>
              <a:rPr lang="en-US" sz="1800"/>
              <a:t>VCSELs </a:t>
            </a:r>
            <a:r>
              <a:rPr lang="el-GR" sz="1800"/>
              <a:t>που λειτουργούν στα 1310</a:t>
            </a:r>
            <a:r>
              <a:rPr lang="en-US" sz="1800"/>
              <a:t>nm</a:t>
            </a:r>
            <a:r>
              <a:rPr lang="el-GR" sz="1800"/>
              <a:t> σε θερμοκρασία δωματίου)</a:t>
            </a:r>
            <a:endParaRPr lang="en-US" sz="1800"/>
          </a:p>
          <a:p>
            <a:pPr eaLnBrk="1" hangingPunct="1">
              <a:lnSpc>
                <a:spcPct val="80000"/>
              </a:lnSpc>
            </a:pPr>
            <a:r>
              <a:rPr lang="en-US" sz="2000"/>
              <a:t>VCSELs </a:t>
            </a:r>
            <a:r>
              <a:rPr lang="el-GR" sz="2000"/>
              <a:t>που λειτουργούν στα 850 </a:t>
            </a:r>
            <a:r>
              <a:rPr lang="en-US" sz="2000"/>
              <a:t>nm </a:t>
            </a:r>
            <a:r>
              <a:rPr lang="el-GR" sz="2000"/>
              <a:t>είναι εμπορικά διαθέσιμα και χρησιμοποιούνται για χαμηλού κόστους και μικρών αποστάσεων διασυνδέσεις με πολύτροπη ίνα</a:t>
            </a:r>
          </a:p>
          <a:p>
            <a:pPr lvl="1" eaLnBrk="1" hangingPunct="1">
              <a:lnSpc>
                <a:spcPct val="80000"/>
              </a:lnSpc>
            </a:pPr>
            <a:r>
              <a:rPr lang="el-GR" sz="1800"/>
              <a:t>Ωστόσο, γενικά έχουν ξεπεραστεί τα προβλήματα κατασκευής και διατίθενται εμπορικά </a:t>
            </a:r>
            <a:r>
              <a:rPr lang="en-US" sz="1800"/>
              <a:t>VCSELs</a:t>
            </a:r>
            <a:r>
              <a:rPr lang="el-GR" sz="1800"/>
              <a:t> και στις περιοχές 1310 </a:t>
            </a:r>
            <a:r>
              <a:rPr lang="en-US" sz="1800"/>
              <a:t>nm </a:t>
            </a:r>
            <a:r>
              <a:rPr lang="el-GR" sz="1800"/>
              <a:t>και 1550 </a:t>
            </a:r>
            <a:r>
              <a:rPr lang="en-US" sz="1800"/>
              <a:t>nm </a:t>
            </a:r>
            <a:r>
              <a:rPr lang="el-GR" sz="1800"/>
              <a:t>με δυνατότητα διαμόρφωσης σε ρυθμούς 10 </a:t>
            </a:r>
            <a:r>
              <a:rPr lang="en-US" sz="1800"/>
              <a:t>Gbit/s</a:t>
            </a:r>
            <a:endParaRPr lang="el-GR" sz="1800"/>
          </a:p>
        </p:txBody>
      </p:sp>
    </p:spTree>
    <p:extLst>
      <p:ext uri="{BB962C8B-B14F-4D97-AF65-F5344CB8AC3E}">
        <p14:creationId xmlns:p14="http://schemas.microsoft.com/office/powerpoint/2010/main" val="4103943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1797" name="Rectangle 3"/>
          <p:cNvSpPr>
            <a:spLocks noGrp="1" noChangeArrowheads="1"/>
          </p:cNvSpPr>
          <p:nvPr>
            <p:ph idx="1"/>
          </p:nvPr>
        </p:nvSpPr>
        <p:spPr>
          <a:xfrm>
            <a:off x="179388" y="979488"/>
            <a:ext cx="8785225" cy="4897437"/>
          </a:xfrm>
        </p:spPr>
        <p:txBody>
          <a:bodyPr/>
          <a:lstStyle/>
          <a:p>
            <a:pPr eaLnBrk="1" hangingPunct="1">
              <a:lnSpc>
                <a:spcPct val="80000"/>
              </a:lnSpc>
            </a:pPr>
            <a:r>
              <a:rPr lang="el-GR" sz="2000" dirty="0"/>
              <a:t>Σε </a:t>
            </a:r>
            <a:r>
              <a:rPr lang="en-US" sz="2000" dirty="0"/>
              <a:t>WDM </a:t>
            </a:r>
            <a:r>
              <a:rPr lang="el-GR" sz="2000" dirty="0"/>
              <a:t>σύστημα, συνήθως απαιτείται ένα ξεχωριστό </a:t>
            </a:r>
            <a:r>
              <a:rPr lang="en-US" sz="2000" dirty="0"/>
              <a:t>laser </a:t>
            </a:r>
            <a:r>
              <a:rPr lang="el-GR" sz="2000" dirty="0"/>
              <a:t>για κάθε μήκος κύματος με το κόστος των πομπών να μπορεί να μειωθεί σημαντικά αν όλα τα </a:t>
            </a:r>
            <a:r>
              <a:rPr lang="en-US" sz="2000" dirty="0"/>
              <a:t>lasers </a:t>
            </a:r>
            <a:r>
              <a:rPr lang="el-GR" sz="2000" dirty="0"/>
              <a:t>μπορούν να ολοκληρωθούν σε ένα μόνο υπόστρωμα. Αυτό είναι το κύριο κίνητρο για την ανάπτυξη διατάξεων </a:t>
            </a:r>
            <a:r>
              <a:rPr lang="en-US" sz="2000" dirty="0"/>
              <a:t>lasers </a:t>
            </a:r>
            <a:r>
              <a:rPr lang="el-GR" sz="2000" dirty="0"/>
              <a:t>όπως οι διατάξεις από </a:t>
            </a:r>
            <a:r>
              <a:rPr lang="en-US" sz="2000" dirty="0"/>
              <a:t>DFB lasers</a:t>
            </a:r>
            <a:r>
              <a:rPr lang="el-GR" sz="2000" dirty="0"/>
              <a:t> που ήδη αναφέρθηκαν</a:t>
            </a:r>
            <a:endParaRPr lang="en-US" sz="2000" dirty="0"/>
          </a:p>
          <a:p>
            <a:pPr eaLnBrk="1" hangingPunct="1">
              <a:lnSpc>
                <a:spcPct val="80000"/>
              </a:lnSpc>
            </a:pPr>
            <a:r>
              <a:rPr lang="el-GR" sz="2000" dirty="0"/>
              <a:t>Η χρήση </a:t>
            </a:r>
            <a:r>
              <a:rPr lang="en-US" sz="2000" dirty="0"/>
              <a:t>lasers </a:t>
            </a:r>
            <a:r>
              <a:rPr lang="el-GR" sz="2000" dirty="0"/>
              <a:t>που εκπέμπουν από επιφάνεια (</a:t>
            </a:r>
            <a:r>
              <a:rPr lang="en-US" sz="2000" i="1" dirty="0"/>
              <a:t>surface emitting lasers</a:t>
            </a:r>
            <a:r>
              <a:rPr lang="el-GR" sz="2000" dirty="0"/>
              <a:t>) δίνουν τη δυνατότητα κατασκευής διάταξης από </a:t>
            </a:r>
            <a:r>
              <a:rPr lang="en-US" sz="2000" dirty="0"/>
              <a:t>lasers</a:t>
            </a:r>
            <a:r>
              <a:rPr lang="el-GR" sz="2000" dirty="0"/>
              <a:t> δύο διαστάσεων</a:t>
            </a:r>
          </a:p>
          <a:p>
            <a:pPr lvl="1" eaLnBrk="1" hangingPunct="1">
              <a:lnSpc>
                <a:spcPct val="80000"/>
              </a:lnSpc>
            </a:pPr>
            <a:r>
              <a:rPr lang="el-GR" sz="1800" dirty="0"/>
              <a:t>Μ’ αυτό τον τρόπο και εξαιτίας της προσθήκης της δεύτερης διάστασης, δίνεται η δυνατότητα επίτευξης πολύ υψηλότερων πυκνοτήτων από </a:t>
            </a:r>
            <a:r>
              <a:rPr lang="en-US" sz="1800" dirty="0"/>
              <a:t>lasers </a:t>
            </a:r>
            <a:r>
              <a:rPr lang="el-GR" sz="1800" dirty="0"/>
              <a:t>που εκπέμπουν από επιφάνεια σε σχέση με την περίπτωση χρήσης </a:t>
            </a:r>
            <a:r>
              <a:rPr lang="en-US" sz="1800" dirty="0"/>
              <a:t>edge-emitting lasers</a:t>
            </a:r>
            <a:endParaRPr lang="el-GR" sz="1800" dirty="0"/>
          </a:p>
          <a:p>
            <a:pPr lvl="1" eaLnBrk="1" hangingPunct="1">
              <a:lnSpc>
                <a:spcPct val="80000"/>
              </a:lnSpc>
            </a:pPr>
            <a:r>
              <a:rPr lang="el-GR" sz="1800" dirty="0"/>
              <a:t>Είναι δυσκολότερη, όμως, η σύζευξη φωτός από τα </a:t>
            </a:r>
            <a:r>
              <a:rPr lang="en-US" sz="1800" dirty="0"/>
              <a:t>lasers </a:t>
            </a:r>
            <a:r>
              <a:rPr lang="el-GR" sz="1800" dirty="0"/>
              <a:t>της διάταξης στην ίνα, αφού </a:t>
            </a:r>
            <a:r>
              <a:rPr lang="el-GR" sz="1800" dirty="0" err="1"/>
              <a:t>πολυπλέκτες</a:t>
            </a:r>
            <a:r>
              <a:rPr lang="el-GR" sz="1800" dirty="0"/>
              <a:t> που λειτουργούν με άνεση σε αυτή τη γεωμετρία δεν είναι εύκολο να κατασκευαστούν</a:t>
            </a:r>
          </a:p>
          <a:p>
            <a:pPr lvl="1" eaLnBrk="1" hangingPunct="1">
              <a:lnSpc>
                <a:spcPct val="80000"/>
              </a:lnSpc>
            </a:pPr>
            <a:r>
              <a:rPr lang="el-GR" sz="1800" dirty="0"/>
              <a:t>Και πάλι, αν κάποιο από τα </a:t>
            </a:r>
            <a:r>
              <a:rPr lang="en-US" sz="1800" dirty="0"/>
              <a:t>lasers</a:t>
            </a:r>
            <a:r>
              <a:rPr lang="el-GR" sz="1800" dirty="0"/>
              <a:t> δεν ικανοποιεί τις προδιαγραφές, θα απορριφθεί ολόκληρη η διάταξη</a:t>
            </a:r>
            <a:endParaRPr lang="en-US" sz="1800" dirty="0"/>
          </a:p>
        </p:txBody>
      </p:sp>
    </p:spTree>
    <p:extLst>
      <p:ext uri="{BB962C8B-B14F-4D97-AF65-F5344CB8AC3E}">
        <p14:creationId xmlns:p14="http://schemas.microsoft.com/office/powerpoint/2010/main" val="231247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2821" name="Rectangle 3"/>
          <p:cNvSpPr>
            <a:spLocks noGrp="1" noChangeArrowheads="1"/>
          </p:cNvSpPr>
          <p:nvPr>
            <p:ph idx="1"/>
          </p:nvPr>
        </p:nvSpPr>
        <p:spPr>
          <a:xfrm>
            <a:off x="179388" y="979488"/>
            <a:ext cx="8785225" cy="361950"/>
          </a:xfrm>
        </p:spPr>
        <p:txBody>
          <a:bodyPr/>
          <a:lstStyle/>
          <a:p>
            <a:pPr eaLnBrk="1" hangingPunct="1">
              <a:lnSpc>
                <a:spcPct val="80000"/>
              </a:lnSpc>
            </a:pPr>
            <a:r>
              <a:rPr lang="el-GR" sz="2000"/>
              <a:t>Δύο διαστάσεων </a:t>
            </a:r>
            <a:r>
              <a:rPr lang="en-US" sz="2000"/>
              <a:t>VCSELs</a:t>
            </a:r>
          </a:p>
        </p:txBody>
      </p:sp>
      <p:sp>
        <p:nvSpPr>
          <p:cNvPr id="162822" name="AutoShape 10"/>
          <p:cNvSpPr>
            <a:spLocks noChangeArrowheads="1"/>
          </p:cNvSpPr>
          <p:nvPr/>
        </p:nvSpPr>
        <p:spPr bwMode="auto">
          <a:xfrm>
            <a:off x="466725" y="2062163"/>
            <a:ext cx="8208963" cy="3671887"/>
          </a:xfrm>
          <a:prstGeom prst="cube">
            <a:avLst>
              <a:gd name="adj" fmla="val 91611"/>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23" name="AutoShape 11"/>
          <p:cNvSpPr>
            <a:spLocks noChangeArrowheads="1"/>
          </p:cNvSpPr>
          <p:nvPr/>
        </p:nvSpPr>
        <p:spPr bwMode="auto">
          <a:xfrm>
            <a:off x="3671888" y="2133600"/>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24" name="AutoShape 12"/>
          <p:cNvSpPr>
            <a:spLocks noChangeArrowheads="1"/>
          </p:cNvSpPr>
          <p:nvPr/>
        </p:nvSpPr>
        <p:spPr bwMode="auto">
          <a:xfrm>
            <a:off x="4608513" y="2133600"/>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25" name="AutoShape 13"/>
          <p:cNvSpPr>
            <a:spLocks noChangeArrowheads="1"/>
          </p:cNvSpPr>
          <p:nvPr/>
        </p:nvSpPr>
        <p:spPr bwMode="auto">
          <a:xfrm>
            <a:off x="5545138" y="2133600"/>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26" name="AutoShape 14"/>
          <p:cNvSpPr>
            <a:spLocks noChangeArrowheads="1"/>
          </p:cNvSpPr>
          <p:nvPr/>
        </p:nvSpPr>
        <p:spPr bwMode="auto">
          <a:xfrm>
            <a:off x="6481763" y="2133600"/>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27" name="AutoShape 15"/>
          <p:cNvSpPr>
            <a:spLocks noChangeArrowheads="1"/>
          </p:cNvSpPr>
          <p:nvPr/>
        </p:nvSpPr>
        <p:spPr bwMode="auto">
          <a:xfrm>
            <a:off x="7418388" y="2133600"/>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47494" name="Group 38"/>
          <p:cNvGrpSpPr>
            <a:grpSpLocks/>
          </p:cNvGrpSpPr>
          <p:nvPr/>
        </p:nvGrpSpPr>
        <p:grpSpPr bwMode="auto">
          <a:xfrm rot="16200000" flipH="1">
            <a:off x="7164388" y="1558925"/>
            <a:ext cx="1008062" cy="287338"/>
            <a:chOff x="4332" y="2977"/>
            <a:chExt cx="635" cy="181"/>
          </a:xfrm>
        </p:grpSpPr>
        <p:sp>
          <p:nvSpPr>
            <p:cNvPr id="163028" name="Freeform 39"/>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29" name="Freeform 40"/>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30" name="Freeform 41"/>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31" name="Freeform 42"/>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32" name="Line 43"/>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500" name="Group 44"/>
          <p:cNvGrpSpPr>
            <a:grpSpLocks/>
          </p:cNvGrpSpPr>
          <p:nvPr/>
        </p:nvGrpSpPr>
        <p:grpSpPr bwMode="auto">
          <a:xfrm rot="16200000" flipH="1">
            <a:off x="4283076" y="1558925"/>
            <a:ext cx="1008062" cy="287337"/>
            <a:chOff x="4332" y="2977"/>
            <a:chExt cx="635" cy="181"/>
          </a:xfrm>
        </p:grpSpPr>
        <p:sp>
          <p:nvSpPr>
            <p:cNvPr id="163023" name="Freeform 45"/>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24" name="Freeform 46"/>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25" name="Freeform 47"/>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26" name="Freeform 48"/>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27" name="Line 49"/>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506" name="Group 50"/>
          <p:cNvGrpSpPr>
            <a:grpSpLocks/>
          </p:cNvGrpSpPr>
          <p:nvPr/>
        </p:nvGrpSpPr>
        <p:grpSpPr bwMode="auto">
          <a:xfrm rot="16200000" flipH="1">
            <a:off x="6227763" y="1558925"/>
            <a:ext cx="1008062" cy="287338"/>
            <a:chOff x="4332" y="2977"/>
            <a:chExt cx="635" cy="181"/>
          </a:xfrm>
        </p:grpSpPr>
        <p:sp>
          <p:nvSpPr>
            <p:cNvPr id="163018" name="Freeform 51"/>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19" name="Freeform 52"/>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20" name="Freeform 53"/>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21" name="Freeform 54"/>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22" name="Line 55"/>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512" name="Group 56"/>
          <p:cNvGrpSpPr>
            <a:grpSpLocks/>
          </p:cNvGrpSpPr>
          <p:nvPr/>
        </p:nvGrpSpPr>
        <p:grpSpPr bwMode="auto">
          <a:xfrm rot="16200000" flipH="1">
            <a:off x="5219701" y="1558925"/>
            <a:ext cx="1008062" cy="287337"/>
            <a:chOff x="4332" y="2977"/>
            <a:chExt cx="635" cy="181"/>
          </a:xfrm>
        </p:grpSpPr>
        <p:sp>
          <p:nvSpPr>
            <p:cNvPr id="163013" name="Freeform 57"/>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14" name="Freeform 58"/>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15" name="Freeform 59"/>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16" name="Freeform 60"/>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17" name="Line 61"/>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518" name="Group 62"/>
          <p:cNvGrpSpPr>
            <a:grpSpLocks/>
          </p:cNvGrpSpPr>
          <p:nvPr/>
        </p:nvGrpSpPr>
        <p:grpSpPr bwMode="auto">
          <a:xfrm rot="16200000" flipH="1">
            <a:off x="3419476" y="1558925"/>
            <a:ext cx="1008062" cy="287337"/>
            <a:chOff x="4332" y="2977"/>
            <a:chExt cx="635" cy="181"/>
          </a:xfrm>
        </p:grpSpPr>
        <p:sp>
          <p:nvSpPr>
            <p:cNvPr id="163008" name="Freeform 63"/>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09" name="Freeform 64"/>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10" name="Freeform 65"/>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11" name="Freeform 66"/>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12" name="Line 67"/>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62833" name="AutoShape 158"/>
          <p:cNvSpPr>
            <a:spLocks noChangeArrowheads="1"/>
          </p:cNvSpPr>
          <p:nvPr/>
        </p:nvSpPr>
        <p:spPr bwMode="auto">
          <a:xfrm>
            <a:off x="3168650" y="2782888"/>
            <a:ext cx="287338"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34" name="AutoShape 159"/>
          <p:cNvSpPr>
            <a:spLocks noChangeArrowheads="1"/>
          </p:cNvSpPr>
          <p:nvPr/>
        </p:nvSpPr>
        <p:spPr bwMode="auto">
          <a:xfrm>
            <a:off x="4105275" y="2782888"/>
            <a:ext cx="287338"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35" name="AutoShape 160"/>
          <p:cNvSpPr>
            <a:spLocks noChangeArrowheads="1"/>
          </p:cNvSpPr>
          <p:nvPr/>
        </p:nvSpPr>
        <p:spPr bwMode="auto">
          <a:xfrm>
            <a:off x="5041900" y="2782888"/>
            <a:ext cx="287338"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36" name="AutoShape 161"/>
          <p:cNvSpPr>
            <a:spLocks noChangeArrowheads="1"/>
          </p:cNvSpPr>
          <p:nvPr/>
        </p:nvSpPr>
        <p:spPr bwMode="auto">
          <a:xfrm>
            <a:off x="5978525" y="2782888"/>
            <a:ext cx="287338"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37" name="AutoShape 162"/>
          <p:cNvSpPr>
            <a:spLocks noChangeArrowheads="1"/>
          </p:cNvSpPr>
          <p:nvPr/>
        </p:nvSpPr>
        <p:spPr bwMode="auto">
          <a:xfrm>
            <a:off x="6915150" y="2782888"/>
            <a:ext cx="287338"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38" name="AutoShape 163"/>
          <p:cNvSpPr>
            <a:spLocks noChangeArrowheads="1"/>
          </p:cNvSpPr>
          <p:nvPr/>
        </p:nvSpPr>
        <p:spPr bwMode="auto">
          <a:xfrm>
            <a:off x="2663825" y="33591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39" name="AutoShape 164"/>
          <p:cNvSpPr>
            <a:spLocks noChangeArrowheads="1"/>
          </p:cNvSpPr>
          <p:nvPr/>
        </p:nvSpPr>
        <p:spPr bwMode="auto">
          <a:xfrm>
            <a:off x="3600450" y="33591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0" name="AutoShape 165"/>
          <p:cNvSpPr>
            <a:spLocks noChangeArrowheads="1"/>
          </p:cNvSpPr>
          <p:nvPr/>
        </p:nvSpPr>
        <p:spPr bwMode="auto">
          <a:xfrm>
            <a:off x="4537075" y="33591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1" name="AutoShape 166"/>
          <p:cNvSpPr>
            <a:spLocks noChangeArrowheads="1"/>
          </p:cNvSpPr>
          <p:nvPr/>
        </p:nvSpPr>
        <p:spPr bwMode="auto">
          <a:xfrm>
            <a:off x="5473700" y="33591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2" name="AutoShape 167"/>
          <p:cNvSpPr>
            <a:spLocks noChangeArrowheads="1"/>
          </p:cNvSpPr>
          <p:nvPr/>
        </p:nvSpPr>
        <p:spPr bwMode="auto">
          <a:xfrm>
            <a:off x="6410325" y="33591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3" name="AutoShape 169"/>
          <p:cNvSpPr>
            <a:spLocks noChangeArrowheads="1"/>
          </p:cNvSpPr>
          <p:nvPr/>
        </p:nvSpPr>
        <p:spPr bwMode="auto">
          <a:xfrm>
            <a:off x="2160588" y="3935413"/>
            <a:ext cx="287337"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4" name="AutoShape 170"/>
          <p:cNvSpPr>
            <a:spLocks noChangeArrowheads="1"/>
          </p:cNvSpPr>
          <p:nvPr/>
        </p:nvSpPr>
        <p:spPr bwMode="auto">
          <a:xfrm>
            <a:off x="3097213" y="3935413"/>
            <a:ext cx="287337"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5" name="AutoShape 171"/>
          <p:cNvSpPr>
            <a:spLocks noChangeArrowheads="1"/>
          </p:cNvSpPr>
          <p:nvPr/>
        </p:nvSpPr>
        <p:spPr bwMode="auto">
          <a:xfrm>
            <a:off x="4033838" y="3935413"/>
            <a:ext cx="287337"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6" name="AutoShape 172"/>
          <p:cNvSpPr>
            <a:spLocks noChangeArrowheads="1"/>
          </p:cNvSpPr>
          <p:nvPr/>
        </p:nvSpPr>
        <p:spPr bwMode="auto">
          <a:xfrm>
            <a:off x="4970463" y="3935413"/>
            <a:ext cx="287337"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7" name="AutoShape 173"/>
          <p:cNvSpPr>
            <a:spLocks noChangeArrowheads="1"/>
          </p:cNvSpPr>
          <p:nvPr/>
        </p:nvSpPr>
        <p:spPr bwMode="auto">
          <a:xfrm>
            <a:off x="5907088" y="3935413"/>
            <a:ext cx="287337" cy="287337"/>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8" name="AutoShape 174"/>
          <p:cNvSpPr>
            <a:spLocks noChangeArrowheads="1"/>
          </p:cNvSpPr>
          <p:nvPr/>
        </p:nvSpPr>
        <p:spPr bwMode="auto">
          <a:xfrm>
            <a:off x="1655763" y="4511675"/>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49" name="AutoShape 175"/>
          <p:cNvSpPr>
            <a:spLocks noChangeArrowheads="1"/>
          </p:cNvSpPr>
          <p:nvPr/>
        </p:nvSpPr>
        <p:spPr bwMode="auto">
          <a:xfrm>
            <a:off x="2592388" y="4511675"/>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50" name="AutoShape 176"/>
          <p:cNvSpPr>
            <a:spLocks noChangeArrowheads="1"/>
          </p:cNvSpPr>
          <p:nvPr/>
        </p:nvSpPr>
        <p:spPr bwMode="auto">
          <a:xfrm>
            <a:off x="3529013" y="4511675"/>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51" name="AutoShape 177"/>
          <p:cNvSpPr>
            <a:spLocks noChangeArrowheads="1"/>
          </p:cNvSpPr>
          <p:nvPr/>
        </p:nvSpPr>
        <p:spPr bwMode="auto">
          <a:xfrm>
            <a:off x="4465638" y="4511675"/>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52" name="AutoShape 178"/>
          <p:cNvSpPr>
            <a:spLocks noChangeArrowheads="1"/>
          </p:cNvSpPr>
          <p:nvPr/>
        </p:nvSpPr>
        <p:spPr bwMode="auto">
          <a:xfrm>
            <a:off x="5402263" y="4511675"/>
            <a:ext cx="287337"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53" name="AutoShape 179"/>
          <p:cNvSpPr>
            <a:spLocks noChangeArrowheads="1"/>
          </p:cNvSpPr>
          <p:nvPr/>
        </p:nvSpPr>
        <p:spPr bwMode="auto">
          <a:xfrm>
            <a:off x="1152525" y="50863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54" name="AutoShape 180"/>
          <p:cNvSpPr>
            <a:spLocks noChangeArrowheads="1"/>
          </p:cNvSpPr>
          <p:nvPr/>
        </p:nvSpPr>
        <p:spPr bwMode="auto">
          <a:xfrm>
            <a:off x="2089150" y="50863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55" name="AutoShape 181"/>
          <p:cNvSpPr>
            <a:spLocks noChangeArrowheads="1"/>
          </p:cNvSpPr>
          <p:nvPr/>
        </p:nvSpPr>
        <p:spPr bwMode="auto">
          <a:xfrm>
            <a:off x="3025775" y="50863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56" name="AutoShape 182"/>
          <p:cNvSpPr>
            <a:spLocks noChangeArrowheads="1"/>
          </p:cNvSpPr>
          <p:nvPr/>
        </p:nvSpPr>
        <p:spPr bwMode="auto">
          <a:xfrm>
            <a:off x="3962400" y="50863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2857" name="AutoShape 183"/>
          <p:cNvSpPr>
            <a:spLocks noChangeArrowheads="1"/>
          </p:cNvSpPr>
          <p:nvPr/>
        </p:nvSpPr>
        <p:spPr bwMode="auto">
          <a:xfrm>
            <a:off x="4899025" y="5086350"/>
            <a:ext cx="287338" cy="287338"/>
          </a:xfrm>
          <a:prstGeom prst="cube">
            <a:avLst>
              <a:gd name="adj"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47640" name="Group 184"/>
          <p:cNvGrpSpPr>
            <a:grpSpLocks/>
          </p:cNvGrpSpPr>
          <p:nvPr/>
        </p:nvGrpSpPr>
        <p:grpSpPr bwMode="auto">
          <a:xfrm rot="16200000" flipH="1">
            <a:off x="6661151" y="2206625"/>
            <a:ext cx="1008062" cy="287337"/>
            <a:chOff x="4332" y="2977"/>
            <a:chExt cx="635" cy="181"/>
          </a:xfrm>
        </p:grpSpPr>
        <p:sp>
          <p:nvSpPr>
            <p:cNvPr id="163003" name="Freeform 185"/>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04" name="Freeform 186"/>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05" name="Freeform 187"/>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06" name="Freeform 188"/>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07" name="Line 189"/>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646" name="Group 190"/>
          <p:cNvGrpSpPr>
            <a:grpSpLocks/>
          </p:cNvGrpSpPr>
          <p:nvPr/>
        </p:nvGrpSpPr>
        <p:grpSpPr bwMode="auto">
          <a:xfrm rot="16200000" flipH="1">
            <a:off x="3779838" y="2206625"/>
            <a:ext cx="1008062" cy="287338"/>
            <a:chOff x="4332" y="2977"/>
            <a:chExt cx="635" cy="181"/>
          </a:xfrm>
        </p:grpSpPr>
        <p:sp>
          <p:nvSpPr>
            <p:cNvPr id="162998" name="Freeform 191"/>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99" name="Freeform 192"/>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00" name="Freeform 193"/>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01" name="Freeform 194"/>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002" name="Line 195"/>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652" name="Group 196"/>
          <p:cNvGrpSpPr>
            <a:grpSpLocks/>
          </p:cNvGrpSpPr>
          <p:nvPr/>
        </p:nvGrpSpPr>
        <p:grpSpPr bwMode="auto">
          <a:xfrm rot="16200000" flipH="1">
            <a:off x="5724526" y="2206625"/>
            <a:ext cx="1008062" cy="287337"/>
            <a:chOff x="4332" y="2977"/>
            <a:chExt cx="635" cy="181"/>
          </a:xfrm>
        </p:grpSpPr>
        <p:sp>
          <p:nvSpPr>
            <p:cNvPr id="162993" name="Freeform 197"/>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94" name="Freeform 198"/>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95" name="Freeform 199"/>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96" name="Freeform 200"/>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97" name="Line 201"/>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658" name="Group 202"/>
          <p:cNvGrpSpPr>
            <a:grpSpLocks/>
          </p:cNvGrpSpPr>
          <p:nvPr/>
        </p:nvGrpSpPr>
        <p:grpSpPr bwMode="auto">
          <a:xfrm rot="16200000" flipH="1">
            <a:off x="4716463" y="2206625"/>
            <a:ext cx="1008062" cy="287338"/>
            <a:chOff x="4332" y="2977"/>
            <a:chExt cx="635" cy="181"/>
          </a:xfrm>
        </p:grpSpPr>
        <p:sp>
          <p:nvSpPr>
            <p:cNvPr id="162988" name="Freeform 203"/>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89" name="Freeform 204"/>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90" name="Freeform 205"/>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91" name="Freeform 206"/>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92" name="Line 207"/>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664" name="Group 208"/>
          <p:cNvGrpSpPr>
            <a:grpSpLocks/>
          </p:cNvGrpSpPr>
          <p:nvPr/>
        </p:nvGrpSpPr>
        <p:grpSpPr bwMode="auto">
          <a:xfrm rot="16200000" flipH="1">
            <a:off x="2916238" y="2206625"/>
            <a:ext cx="1008062" cy="287338"/>
            <a:chOff x="4332" y="2977"/>
            <a:chExt cx="635" cy="181"/>
          </a:xfrm>
        </p:grpSpPr>
        <p:sp>
          <p:nvSpPr>
            <p:cNvPr id="162983" name="Freeform 209"/>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84" name="Freeform 210"/>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85" name="Freeform 211"/>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86" name="Freeform 212"/>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87" name="Line 213"/>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670" name="Group 214"/>
          <p:cNvGrpSpPr>
            <a:grpSpLocks/>
          </p:cNvGrpSpPr>
          <p:nvPr/>
        </p:nvGrpSpPr>
        <p:grpSpPr bwMode="auto">
          <a:xfrm rot="16200000" flipH="1">
            <a:off x="6156326" y="2781300"/>
            <a:ext cx="1008062" cy="287337"/>
            <a:chOff x="4332" y="2977"/>
            <a:chExt cx="635" cy="181"/>
          </a:xfrm>
        </p:grpSpPr>
        <p:sp>
          <p:nvSpPr>
            <p:cNvPr id="162978" name="Freeform 215"/>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79" name="Freeform 216"/>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80" name="Freeform 217"/>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81" name="Freeform 218"/>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82" name="Line 219"/>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676" name="Group 220"/>
          <p:cNvGrpSpPr>
            <a:grpSpLocks/>
          </p:cNvGrpSpPr>
          <p:nvPr/>
        </p:nvGrpSpPr>
        <p:grpSpPr bwMode="auto">
          <a:xfrm rot="16200000" flipH="1">
            <a:off x="3275013" y="2781300"/>
            <a:ext cx="1008062" cy="287338"/>
            <a:chOff x="4332" y="2977"/>
            <a:chExt cx="635" cy="181"/>
          </a:xfrm>
        </p:grpSpPr>
        <p:sp>
          <p:nvSpPr>
            <p:cNvPr id="162973" name="Freeform 221"/>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74" name="Freeform 222"/>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75" name="Freeform 223"/>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76" name="Freeform 224"/>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77" name="Line 225"/>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682" name="Group 226"/>
          <p:cNvGrpSpPr>
            <a:grpSpLocks/>
          </p:cNvGrpSpPr>
          <p:nvPr/>
        </p:nvGrpSpPr>
        <p:grpSpPr bwMode="auto">
          <a:xfrm rot="16200000" flipH="1">
            <a:off x="5219701" y="2781300"/>
            <a:ext cx="1008062" cy="287337"/>
            <a:chOff x="4332" y="2977"/>
            <a:chExt cx="635" cy="181"/>
          </a:xfrm>
        </p:grpSpPr>
        <p:sp>
          <p:nvSpPr>
            <p:cNvPr id="162968" name="Freeform 227"/>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69" name="Freeform 228"/>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70" name="Freeform 229"/>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71" name="Freeform 230"/>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72" name="Line 231"/>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688" name="Group 232"/>
          <p:cNvGrpSpPr>
            <a:grpSpLocks/>
          </p:cNvGrpSpPr>
          <p:nvPr/>
        </p:nvGrpSpPr>
        <p:grpSpPr bwMode="auto">
          <a:xfrm rot="16200000" flipH="1">
            <a:off x="4211638" y="2781300"/>
            <a:ext cx="1008062" cy="287338"/>
            <a:chOff x="4332" y="2977"/>
            <a:chExt cx="635" cy="181"/>
          </a:xfrm>
        </p:grpSpPr>
        <p:sp>
          <p:nvSpPr>
            <p:cNvPr id="162963" name="Freeform 233"/>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64" name="Freeform 234"/>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65" name="Freeform 235"/>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66" name="Freeform 236"/>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67" name="Line 237"/>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694" name="Group 238"/>
          <p:cNvGrpSpPr>
            <a:grpSpLocks/>
          </p:cNvGrpSpPr>
          <p:nvPr/>
        </p:nvGrpSpPr>
        <p:grpSpPr bwMode="auto">
          <a:xfrm rot="16200000" flipH="1">
            <a:off x="2411413" y="2781300"/>
            <a:ext cx="1008062" cy="287338"/>
            <a:chOff x="4332" y="2977"/>
            <a:chExt cx="635" cy="181"/>
          </a:xfrm>
        </p:grpSpPr>
        <p:sp>
          <p:nvSpPr>
            <p:cNvPr id="162958" name="Freeform 239"/>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59" name="Freeform 240"/>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60" name="Freeform 241"/>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61" name="Freeform 242"/>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62" name="Line 243"/>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00" name="Group 244"/>
          <p:cNvGrpSpPr>
            <a:grpSpLocks/>
          </p:cNvGrpSpPr>
          <p:nvPr/>
        </p:nvGrpSpPr>
        <p:grpSpPr bwMode="auto">
          <a:xfrm rot="16200000" flipH="1">
            <a:off x="5580062" y="3357563"/>
            <a:ext cx="1008063" cy="287338"/>
            <a:chOff x="4332" y="2977"/>
            <a:chExt cx="635" cy="181"/>
          </a:xfrm>
        </p:grpSpPr>
        <p:sp>
          <p:nvSpPr>
            <p:cNvPr id="162953" name="Freeform 245"/>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54" name="Freeform 246"/>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55" name="Freeform 247"/>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56" name="Freeform 248"/>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57" name="Line 249"/>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06" name="Group 250"/>
          <p:cNvGrpSpPr>
            <a:grpSpLocks/>
          </p:cNvGrpSpPr>
          <p:nvPr/>
        </p:nvGrpSpPr>
        <p:grpSpPr bwMode="auto">
          <a:xfrm rot="16200000" flipH="1">
            <a:off x="2771775" y="3357563"/>
            <a:ext cx="1008063" cy="287337"/>
            <a:chOff x="4332" y="2977"/>
            <a:chExt cx="635" cy="181"/>
          </a:xfrm>
        </p:grpSpPr>
        <p:sp>
          <p:nvSpPr>
            <p:cNvPr id="162948" name="Freeform 251"/>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49" name="Freeform 252"/>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50" name="Freeform 253"/>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51" name="Freeform 254"/>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52" name="Line 255"/>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12" name="Group 256"/>
          <p:cNvGrpSpPr>
            <a:grpSpLocks/>
          </p:cNvGrpSpPr>
          <p:nvPr/>
        </p:nvGrpSpPr>
        <p:grpSpPr bwMode="auto">
          <a:xfrm rot="16200000" flipH="1">
            <a:off x="4643437" y="3357563"/>
            <a:ext cx="1008063" cy="287338"/>
            <a:chOff x="4332" y="2977"/>
            <a:chExt cx="635" cy="181"/>
          </a:xfrm>
        </p:grpSpPr>
        <p:sp>
          <p:nvSpPr>
            <p:cNvPr id="162943" name="Freeform 257"/>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44" name="Freeform 258"/>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45" name="Freeform 259"/>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46" name="Freeform 260"/>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47" name="Line 261"/>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18" name="Group 262"/>
          <p:cNvGrpSpPr>
            <a:grpSpLocks/>
          </p:cNvGrpSpPr>
          <p:nvPr/>
        </p:nvGrpSpPr>
        <p:grpSpPr bwMode="auto">
          <a:xfrm rot="16200000" flipH="1">
            <a:off x="3708400" y="3357563"/>
            <a:ext cx="1008063" cy="287337"/>
            <a:chOff x="4332" y="2977"/>
            <a:chExt cx="635" cy="181"/>
          </a:xfrm>
        </p:grpSpPr>
        <p:sp>
          <p:nvSpPr>
            <p:cNvPr id="162938" name="Freeform 263"/>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39" name="Freeform 264"/>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40" name="Freeform 265"/>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41" name="Freeform 266"/>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42" name="Line 267"/>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24" name="Group 268"/>
          <p:cNvGrpSpPr>
            <a:grpSpLocks/>
          </p:cNvGrpSpPr>
          <p:nvPr/>
        </p:nvGrpSpPr>
        <p:grpSpPr bwMode="auto">
          <a:xfrm rot="16200000" flipH="1">
            <a:off x="1835150" y="3357563"/>
            <a:ext cx="1008063" cy="287337"/>
            <a:chOff x="4332" y="2977"/>
            <a:chExt cx="635" cy="181"/>
          </a:xfrm>
        </p:grpSpPr>
        <p:sp>
          <p:nvSpPr>
            <p:cNvPr id="162933" name="Freeform 269"/>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34" name="Freeform 270"/>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35" name="Freeform 271"/>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36" name="Freeform 272"/>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37" name="Line 273"/>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30" name="Group 274"/>
          <p:cNvGrpSpPr>
            <a:grpSpLocks/>
          </p:cNvGrpSpPr>
          <p:nvPr/>
        </p:nvGrpSpPr>
        <p:grpSpPr bwMode="auto">
          <a:xfrm rot="16200000" flipH="1">
            <a:off x="5076826" y="3933825"/>
            <a:ext cx="1008062" cy="287337"/>
            <a:chOff x="4332" y="2977"/>
            <a:chExt cx="635" cy="181"/>
          </a:xfrm>
        </p:grpSpPr>
        <p:sp>
          <p:nvSpPr>
            <p:cNvPr id="162928" name="Freeform 275"/>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29" name="Freeform 276"/>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30" name="Freeform 277"/>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31" name="Freeform 278"/>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32" name="Line 279"/>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36" name="Group 280"/>
          <p:cNvGrpSpPr>
            <a:grpSpLocks/>
          </p:cNvGrpSpPr>
          <p:nvPr/>
        </p:nvGrpSpPr>
        <p:grpSpPr bwMode="auto">
          <a:xfrm rot="16200000" flipH="1">
            <a:off x="2195513" y="3933825"/>
            <a:ext cx="1008062" cy="287338"/>
            <a:chOff x="4332" y="2977"/>
            <a:chExt cx="635" cy="181"/>
          </a:xfrm>
        </p:grpSpPr>
        <p:sp>
          <p:nvSpPr>
            <p:cNvPr id="162923" name="Freeform 281"/>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24" name="Freeform 282"/>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25" name="Freeform 283"/>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26" name="Freeform 284"/>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27" name="Line 285"/>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42" name="Group 286"/>
          <p:cNvGrpSpPr>
            <a:grpSpLocks/>
          </p:cNvGrpSpPr>
          <p:nvPr/>
        </p:nvGrpSpPr>
        <p:grpSpPr bwMode="auto">
          <a:xfrm rot="16200000" flipH="1">
            <a:off x="4140201" y="3933825"/>
            <a:ext cx="1008062" cy="287337"/>
            <a:chOff x="4332" y="2977"/>
            <a:chExt cx="635" cy="181"/>
          </a:xfrm>
        </p:grpSpPr>
        <p:sp>
          <p:nvSpPr>
            <p:cNvPr id="162918" name="Freeform 287"/>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19" name="Freeform 288"/>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20" name="Freeform 289"/>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21" name="Freeform 290"/>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22" name="Line 291"/>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48" name="Group 292"/>
          <p:cNvGrpSpPr>
            <a:grpSpLocks/>
          </p:cNvGrpSpPr>
          <p:nvPr/>
        </p:nvGrpSpPr>
        <p:grpSpPr bwMode="auto">
          <a:xfrm rot="16200000" flipH="1">
            <a:off x="3205163" y="3933825"/>
            <a:ext cx="1008062" cy="287338"/>
            <a:chOff x="4332" y="2977"/>
            <a:chExt cx="635" cy="181"/>
          </a:xfrm>
        </p:grpSpPr>
        <p:sp>
          <p:nvSpPr>
            <p:cNvPr id="162913" name="Freeform 293"/>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14" name="Freeform 294"/>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15" name="Freeform 295"/>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16" name="Freeform 296"/>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17" name="Line 297"/>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54" name="Group 298"/>
          <p:cNvGrpSpPr>
            <a:grpSpLocks/>
          </p:cNvGrpSpPr>
          <p:nvPr/>
        </p:nvGrpSpPr>
        <p:grpSpPr bwMode="auto">
          <a:xfrm rot="16200000" flipH="1">
            <a:off x="1331913" y="3933825"/>
            <a:ext cx="1008062" cy="287338"/>
            <a:chOff x="4332" y="2977"/>
            <a:chExt cx="635" cy="181"/>
          </a:xfrm>
        </p:grpSpPr>
        <p:sp>
          <p:nvSpPr>
            <p:cNvPr id="162908" name="Freeform 299"/>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09" name="Freeform 300"/>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10" name="Freeform 301"/>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11" name="Freeform 302"/>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12" name="Line 303"/>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60" name="Group 304"/>
          <p:cNvGrpSpPr>
            <a:grpSpLocks/>
          </p:cNvGrpSpPr>
          <p:nvPr/>
        </p:nvGrpSpPr>
        <p:grpSpPr bwMode="auto">
          <a:xfrm rot="16200000" flipH="1">
            <a:off x="4645025" y="4510088"/>
            <a:ext cx="1008063" cy="287337"/>
            <a:chOff x="4332" y="2977"/>
            <a:chExt cx="635" cy="181"/>
          </a:xfrm>
        </p:grpSpPr>
        <p:sp>
          <p:nvSpPr>
            <p:cNvPr id="162903" name="Freeform 305"/>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04" name="Freeform 306"/>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05" name="Freeform 307"/>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06" name="Freeform 308"/>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07" name="Line 309"/>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66" name="Group 310"/>
          <p:cNvGrpSpPr>
            <a:grpSpLocks/>
          </p:cNvGrpSpPr>
          <p:nvPr/>
        </p:nvGrpSpPr>
        <p:grpSpPr bwMode="auto">
          <a:xfrm rot="16200000" flipH="1">
            <a:off x="1763712" y="4510088"/>
            <a:ext cx="1008063" cy="287338"/>
            <a:chOff x="4332" y="2977"/>
            <a:chExt cx="635" cy="181"/>
          </a:xfrm>
        </p:grpSpPr>
        <p:sp>
          <p:nvSpPr>
            <p:cNvPr id="162898" name="Freeform 311"/>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99" name="Freeform 312"/>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00" name="Freeform 313"/>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01" name="Freeform 314"/>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902" name="Line 315"/>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72" name="Group 316"/>
          <p:cNvGrpSpPr>
            <a:grpSpLocks/>
          </p:cNvGrpSpPr>
          <p:nvPr/>
        </p:nvGrpSpPr>
        <p:grpSpPr bwMode="auto">
          <a:xfrm rot="16200000" flipH="1">
            <a:off x="3708400" y="4510088"/>
            <a:ext cx="1008063" cy="287337"/>
            <a:chOff x="4332" y="2977"/>
            <a:chExt cx="635" cy="181"/>
          </a:xfrm>
        </p:grpSpPr>
        <p:sp>
          <p:nvSpPr>
            <p:cNvPr id="162893" name="Freeform 317"/>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94" name="Freeform 318"/>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95" name="Freeform 319"/>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96" name="Freeform 320"/>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97" name="Line 321"/>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78" name="Group 322"/>
          <p:cNvGrpSpPr>
            <a:grpSpLocks/>
          </p:cNvGrpSpPr>
          <p:nvPr/>
        </p:nvGrpSpPr>
        <p:grpSpPr bwMode="auto">
          <a:xfrm rot="16200000" flipH="1">
            <a:off x="2773362" y="4510088"/>
            <a:ext cx="1008063" cy="287338"/>
            <a:chOff x="4332" y="2977"/>
            <a:chExt cx="635" cy="181"/>
          </a:xfrm>
        </p:grpSpPr>
        <p:sp>
          <p:nvSpPr>
            <p:cNvPr id="162888" name="Freeform 323"/>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89" name="Freeform 324"/>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90" name="Freeform 325"/>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91" name="Freeform 326"/>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92" name="Line 327"/>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47784" name="Group 328"/>
          <p:cNvGrpSpPr>
            <a:grpSpLocks/>
          </p:cNvGrpSpPr>
          <p:nvPr/>
        </p:nvGrpSpPr>
        <p:grpSpPr bwMode="auto">
          <a:xfrm rot="16200000" flipH="1">
            <a:off x="900112" y="4510088"/>
            <a:ext cx="1008063" cy="287338"/>
            <a:chOff x="4332" y="2977"/>
            <a:chExt cx="635" cy="181"/>
          </a:xfrm>
        </p:grpSpPr>
        <p:sp>
          <p:nvSpPr>
            <p:cNvPr id="162883" name="Freeform 329"/>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84" name="Freeform 330"/>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85" name="Freeform 331"/>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86" name="Freeform 332"/>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2887" name="Line 333"/>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Tree>
    <p:extLst>
      <p:ext uri="{BB962C8B-B14F-4D97-AF65-F5344CB8AC3E}">
        <p14:creationId xmlns:p14="http://schemas.microsoft.com/office/powerpoint/2010/main" val="2137099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47494"/>
                                        </p:tgtEl>
                                        <p:attrNameLst>
                                          <p:attrName>style.visibility</p:attrName>
                                        </p:attrNameLst>
                                      </p:cBhvr>
                                      <p:to>
                                        <p:strVal val="visible"/>
                                      </p:to>
                                    </p:set>
                                    <p:animEffect transition="in" filter="wipe(down)">
                                      <p:cBhvr>
                                        <p:cTn id="7" dur="500"/>
                                        <p:tgtEl>
                                          <p:spTgt spid="147494"/>
                                        </p:tgtEl>
                                      </p:cBhvr>
                                    </p:animEffect>
                                  </p:childTnLst>
                                </p:cTn>
                              </p:par>
                              <p:par>
                                <p:cTn id="8" presetID="22" presetClass="entr" presetSubtype="4" fill="hold" nodeType="withEffect">
                                  <p:stCondLst>
                                    <p:cond delay="0"/>
                                  </p:stCondLst>
                                  <p:childTnLst>
                                    <p:set>
                                      <p:cBhvr>
                                        <p:cTn id="9" dur="1" fill="hold">
                                          <p:stCondLst>
                                            <p:cond delay="0"/>
                                          </p:stCondLst>
                                        </p:cTn>
                                        <p:tgtEl>
                                          <p:spTgt spid="147500"/>
                                        </p:tgtEl>
                                        <p:attrNameLst>
                                          <p:attrName>style.visibility</p:attrName>
                                        </p:attrNameLst>
                                      </p:cBhvr>
                                      <p:to>
                                        <p:strVal val="visible"/>
                                      </p:to>
                                    </p:set>
                                    <p:animEffect transition="in" filter="wipe(down)">
                                      <p:cBhvr>
                                        <p:cTn id="10" dur="500"/>
                                        <p:tgtEl>
                                          <p:spTgt spid="147500"/>
                                        </p:tgtEl>
                                      </p:cBhvr>
                                    </p:animEffect>
                                  </p:childTnLst>
                                </p:cTn>
                              </p:par>
                              <p:par>
                                <p:cTn id="11" presetID="22" presetClass="entr" presetSubtype="4" fill="hold" nodeType="withEffect">
                                  <p:stCondLst>
                                    <p:cond delay="0"/>
                                  </p:stCondLst>
                                  <p:childTnLst>
                                    <p:set>
                                      <p:cBhvr>
                                        <p:cTn id="12" dur="1" fill="hold">
                                          <p:stCondLst>
                                            <p:cond delay="0"/>
                                          </p:stCondLst>
                                        </p:cTn>
                                        <p:tgtEl>
                                          <p:spTgt spid="147506"/>
                                        </p:tgtEl>
                                        <p:attrNameLst>
                                          <p:attrName>style.visibility</p:attrName>
                                        </p:attrNameLst>
                                      </p:cBhvr>
                                      <p:to>
                                        <p:strVal val="visible"/>
                                      </p:to>
                                    </p:set>
                                    <p:animEffect transition="in" filter="wipe(down)">
                                      <p:cBhvr>
                                        <p:cTn id="13" dur="500"/>
                                        <p:tgtEl>
                                          <p:spTgt spid="147506"/>
                                        </p:tgtEl>
                                      </p:cBhvr>
                                    </p:animEffect>
                                  </p:childTnLst>
                                </p:cTn>
                              </p:par>
                              <p:par>
                                <p:cTn id="14" presetID="22" presetClass="entr" presetSubtype="4" fill="hold" nodeType="withEffect">
                                  <p:stCondLst>
                                    <p:cond delay="0"/>
                                  </p:stCondLst>
                                  <p:childTnLst>
                                    <p:set>
                                      <p:cBhvr>
                                        <p:cTn id="15" dur="1" fill="hold">
                                          <p:stCondLst>
                                            <p:cond delay="0"/>
                                          </p:stCondLst>
                                        </p:cTn>
                                        <p:tgtEl>
                                          <p:spTgt spid="147512"/>
                                        </p:tgtEl>
                                        <p:attrNameLst>
                                          <p:attrName>style.visibility</p:attrName>
                                        </p:attrNameLst>
                                      </p:cBhvr>
                                      <p:to>
                                        <p:strVal val="visible"/>
                                      </p:to>
                                    </p:set>
                                    <p:animEffect transition="in" filter="wipe(down)">
                                      <p:cBhvr>
                                        <p:cTn id="16" dur="500"/>
                                        <p:tgtEl>
                                          <p:spTgt spid="147512"/>
                                        </p:tgtEl>
                                      </p:cBhvr>
                                    </p:animEffect>
                                  </p:childTnLst>
                                </p:cTn>
                              </p:par>
                              <p:par>
                                <p:cTn id="17" presetID="22" presetClass="entr" presetSubtype="4" fill="hold" nodeType="withEffect">
                                  <p:stCondLst>
                                    <p:cond delay="0"/>
                                  </p:stCondLst>
                                  <p:childTnLst>
                                    <p:set>
                                      <p:cBhvr>
                                        <p:cTn id="18" dur="1" fill="hold">
                                          <p:stCondLst>
                                            <p:cond delay="0"/>
                                          </p:stCondLst>
                                        </p:cTn>
                                        <p:tgtEl>
                                          <p:spTgt spid="147518"/>
                                        </p:tgtEl>
                                        <p:attrNameLst>
                                          <p:attrName>style.visibility</p:attrName>
                                        </p:attrNameLst>
                                      </p:cBhvr>
                                      <p:to>
                                        <p:strVal val="visible"/>
                                      </p:to>
                                    </p:set>
                                    <p:animEffect transition="in" filter="wipe(down)">
                                      <p:cBhvr>
                                        <p:cTn id="19" dur="500"/>
                                        <p:tgtEl>
                                          <p:spTgt spid="147518"/>
                                        </p:tgtEl>
                                      </p:cBhvr>
                                    </p:animEffect>
                                  </p:childTnLst>
                                </p:cTn>
                              </p:par>
                            </p:childTnLst>
                          </p:cTn>
                        </p:par>
                        <p:par>
                          <p:cTn id="20" fill="hold" nodeType="afterGroup">
                            <p:stCondLst>
                              <p:cond delay="500"/>
                            </p:stCondLst>
                            <p:childTnLst>
                              <p:par>
                                <p:cTn id="21" presetID="22" presetClass="entr" presetSubtype="4" fill="hold" nodeType="afterEffect">
                                  <p:stCondLst>
                                    <p:cond delay="0"/>
                                  </p:stCondLst>
                                  <p:childTnLst>
                                    <p:set>
                                      <p:cBhvr>
                                        <p:cTn id="22" dur="1" fill="hold">
                                          <p:stCondLst>
                                            <p:cond delay="0"/>
                                          </p:stCondLst>
                                        </p:cTn>
                                        <p:tgtEl>
                                          <p:spTgt spid="147640"/>
                                        </p:tgtEl>
                                        <p:attrNameLst>
                                          <p:attrName>style.visibility</p:attrName>
                                        </p:attrNameLst>
                                      </p:cBhvr>
                                      <p:to>
                                        <p:strVal val="visible"/>
                                      </p:to>
                                    </p:set>
                                    <p:animEffect transition="in" filter="wipe(down)">
                                      <p:cBhvr>
                                        <p:cTn id="23" dur="500"/>
                                        <p:tgtEl>
                                          <p:spTgt spid="147640"/>
                                        </p:tgtEl>
                                      </p:cBhvr>
                                    </p:animEffect>
                                  </p:childTnLst>
                                </p:cTn>
                              </p:par>
                              <p:par>
                                <p:cTn id="24" presetID="22" presetClass="entr" presetSubtype="4" fill="hold" nodeType="withEffect">
                                  <p:stCondLst>
                                    <p:cond delay="0"/>
                                  </p:stCondLst>
                                  <p:childTnLst>
                                    <p:set>
                                      <p:cBhvr>
                                        <p:cTn id="25" dur="1" fill="hold">
                                          <p:stCondLst>
                                            <p:cond delay="0"/>
                                          </p:stCondLst>
                                        </p:cTn>
                                        <p:tgtEl>
                                          <p:spTgt spid="147646"/>
                                        </p:tgtEl>
                                        <p:attrNameLst>
                                          <p:attrName>style.visibility</p:attrName>
                                        </p:attrNameLst>
                                      </p:cBhvr>
                                      <p:to>
                                        <p:strVal val="visible"/>
                                      </p:to>
                                    </p:set>
                                    <p:animEffect transition="in" filter="wipe(down)">
                                      <p:cBhvr>
                                        <p:cTn id="26" dur="500"/>
                                        <p:tgtEl>
                                          <p:spTgt spid="147646"/>
                                        </p:tgtEl>
                                      </p:cBhvr>
                                    </p:animEffect>
                                  </p:childTnLst>
                                </p:cTn>
                              </p:par>
                              <p:par>
                                <p:cTn id="27" presetID="22" presetClass="entr" presetSubtype="4" fill="hold" nodeType="withEffect">
                                  <p:stCondLst>
                                    <p:cond delay="0"/>
                                  </p:stCondLst>
                                  <p:childTnLst>
                                    <p:set>
                                      <p:cBhvr>
                                        <p:cTn id="28" dur="1" fill="hold">
                                          <p:stCondLst>
                                            <p:cond delay="0"/>
                                          </p:stCondLst>
                                        </p:cTn>
                                        <p:tgtEl>
                                          <p:spTgt spid="147652"/>
                                        </p:tgtEl>
                                        <p:attrNameLst>
                                          <p:attrName>style.visibility</p:attrName>
                                        </p:attrNameLst>
                                      </p:cBhvr>
                                      <p:to>
                                        <p:strVal val="visible"/>
                                      </p:to>
                                    </p:set>
                                    <p:animEffect transition="in" filter="wipe(down)">
                                      <p:cBhvr>
                                        <p:cTn id="29" dur="500"/>
                                        <p:tgtEl>
                                          <p:spTgt spid="147652"/>
                                        </p:tgtEl>
                                      </p:cBhvr>
                                    </p:animEffect>
                                  </p:childTnLst>
                                </p:cTn>
                              </p:par>
                              <p:par>
                                <p:cTn id="30" presetID="22" presetClass="entr" presetSubtype="4" fill="hold" nodeType="withEffect">
                                  <p:stCondLst>
                                    <p:cond delay="0"/>
                                  </p:stCondLst>
                                  <p:childTnLst>
                                    <p:set>
                                      <p:cBhvr>
                                        <p:cTn id="31" dur="1" fill="hold">
                                          <p:stCondLst>
                                            <p:cond delay="0"/>
                                          </p:stCondLst>
                                        </p:cTn>
                                        <p:tgtEl>
                                          <p:spTgt spid="147658"/>
                                        </p:tgtEl>
                                        <p:attrNameLst>
                                          <p:attrName>style.visibility</p:attrName>
                                        </p:attrNameLst>
                                      </p:cBhvr>
                                      <p:to>
                                        <p:strVal val="visible"/>
                                      </p:to>
                                    </p:set>
                                    <p:animEffect transition="in" filter="wipe(down)">
                                      <p:cBhvr>
                                        <p:cTn id="32" dur="500"/>
                                        <p:tgtEl>
                                          <p:spTgt spid="147658"/>
                                        </p:tgtEl>
                                      </p:cBhvr>
                                    </p:animEffect>
                                  </p:childTnLst>
                                </p:cTn>
                              </p:par>
                              <p:par>
                                <p:cTn id="33" presetID="22" presetClass="entr" presetSubtype="4" fill="hold" nodeType="withEffect">
                                  <p:stCondLst>
                                    <p:cond delay="0"/>
                                  </p:stCondLst>
                                  <p:childTnLst>
                                    <p:set>
                                      <p:cBhvr>
                                        <p:cTn id="34" dur="1" fill="hold">
                                          <p:stCondLst>
                                            <p:cond delay="0"/>
                                          </p:stCondLst>
                                        </p:cTn>
                                        <p:tgtEl>
                                          <p:spTgt spid="147664"/>
                                        </p:tgtEl>
                                        <p:attrNameLst>
                                          <p:attrName>style.visibility</p:attrName>
                                        </p:attrNameLst>
                                      </p:cBhvr>
                                      <p:to>
                                        <p:strVal val="visible"/>
                                      </p:to>
                                    </p:set>
                                    <p:animEffect transition="in" filter="wipe(down)">
                                      <p:cBhvr>
                                        <p:cTn id="35" dur="500"/>
                                        <p:tgtEl>
                                          <p:spTgt spid="147664"/>
                                        </p:tgtEl>
                                      </p:cBhvr>
                                    </p:animEffect>
                                  </p:childTnLst>
                                </p:cTn>
                              </p:par>
                            </p:childTnLst>
                          </p:cTn>
                        </p:par>
                        <p:par>
                          <p:cTn id="36" fill="hold" nodeType="afterGroup">
                            <p:stCondLst>
                              <p:cond delay="1000"/>
                            </p:stCondLst>
                            <p:childTnLst>
                              <p:par>
                                <p:cTn id="37" presetID="22" presetClass="entr" presetSubtype="4" fill="hold" nodeType="afterEffect">
                                  <p:stCondLst>
                                    <p:cond delay="0"/>
                                  </p:stCondLst>
                                  <p:childTnLst>
                                    <p:set>
                                      <p:cBhvr>
                                        <p:cTn id="38" dur="1" fill="hold">
                                          <p:stCondLst>
                                            <p:cond delay="0"/>
                                          </p:stCondLst>
                                        </p:cTn>
                                        <p:tgtEl>
                                          <p:spTgt spid="147670"/>
                                        </p:tgtEl>
                                        <p:attrNameLst>
                                          <p:attrName>style.visibility</p:attrName>
                                        </p:attrNameLst>
                                      </p:cBhvr>
                                      <p:to>
                                        <p:strVal val="visible"/>
                                      </p:to>
                                    </p:set>
                                    <p:animEffect transition="in" filter="wipe(down)">
                                      <p:cBhvr>
                                        <p:cTn id="39" dur="500"/>
                                        <p:tgtEl>
                                          <p:spTgt spid="147670"/>
                                        </p:tgtEl>
                                      </p:cBhvr>
                                    </p:animEffect>
                                  </p:childTnLst>
                                </p:cTn>
                              </p:par>
                              <p:par>
                                <p:cTn id="40" presetID="22" presetClass="entr" presetSubtype="4" fill="hold" nodeType="withEffect">
                                  <p:stCondLst>
                                    <p:cond delay="0"/>
                                  </p:stCondLst>
                                  <p:childTnLst>
                                    <p:set>
                                      <p:cBhvr>
                                        <p:cTn id="41" dur="1" fill="hold">
                                          <p:stCondLst>
                                            <p:cond delay="0"/>
                                          </p:stCondLst>
                                        </p:cTn>
                                        <p:tgtEl>
                                          <p:spTgt spid="147676"/>
                                        </p:tgtEl>
                                        <p:attrNameLst>
                                          <p:attrName>style.visibility</p:attrName>
                                        </p:attrNameLst>
                                      </p:cBhvr>
                                      <p:to>
                                        <p:strVal val="visible"/>
                                      </p:to>
                                    </p:set>
                                    <p:animEffect transition="in" filter="wipe(down)">
                                      <p:cBhvr>
                                        <p:cTn id="42" dur="500"/>
                                        <p:tgtEl>
                                          <p:spTgt spid="147676"/>
                                        </p:tgtEl>
                                      </p:cBhvr>
                                    </p:animEffect>
                                  </p:childTnLst>
                                </p:cTn>
                              </p:par>
                              <p:par>
                                <p:cTn id="43" presetID="22" presetClass="entr" presetSubtype="4" fill="hold" nodeType="withEffect">
                                  <p:stCondLst>
                                    <p:cond delay="0"/>
                                  </p:stCondLst>
                                  <p:childTnLst>
                                    <p:set>
                                      <p:cBhvr>
                                        <p:cTn id="44" dur="1" fill="hold">
                                          <p:stCondLst>
                                            <p:cond delay="0"/>
                                          </p:stCondLst>
                                        </p:cTn>
                                        <p:tgtEl>
                                          <p:spTgt spid="147682"/>
                                        </p:tgtEl>
                                        <p:attrNameLst>
                                          <p:attrName>style.visibility</p:attrName>
                                        </p:attrNameLst>
                                      </p:cBhvr>
                                      <p:to>
                                        <p:strVal val="visible"/>
                                      </p:to>
                                    </p:set>
                                    <p:animEffect transition="in" filter="wipe(down)">
                                      <p:cBhvr>
                                        <p:cTn id="45" dur="500"/>
                                        <p:tgtEl>
                                          <p:spTgt spid="147682"/>
                                        </p:tgtEl>
                                      </p:cBhvr>
                                    </p:animEffect>
                                  </p:childTnLst>
                                </p:cTn>
                              </p:par>
                              <p:par>
                                <p:cTn id="46" presetID="22" presetClass="entr" presetSubtype="4" fill="hold" nodeType="withEffect">
                                  <p:stCondLst>
                                    <p:cond delay="0"/>
                                  </p:stCondLst>
                                  <p:childTnLst>
                                    <p:set>
                                      <p:cBhvr>
                                        <p:cTn id="47" dur="1" fill="hold">
                                          <p:stCondLst>
                                            <p:cond delay="0"/>
                                          </p:stCondLst>
                                        </p:cTn>
                                        <p:tgtEl>
                                          <p:spTgt spid="147688"/>
                                        </p:tgtEl>
                                        <p:attrNameLst>
                                          <p:attrName>style.visibility</p:attrName>
                                        </p:attrNameLst>
                                      </p:cBhvr>
                                      <p:to>
                                        <p:strVal val="visible"/>
                                      </p:to>
                                    </p:set>
                                    <p:animEffect transition="in" filter="wipe(down)">
                                      <p:cBhvr>
                                        <p:cTn id="48" dur="500"/>
                                        <p:tgtEl>
                                          <p:spTgt spid="147688"/>
                                        </p:tgtEl>
                                      </p:cBhvr>
                                    </p:animEffect>
                                  </p:childTnLst>
                                </p:cTn>
                              </p:par>
                              <p:par>
                                <p:cTn id="49" presetID="22" presetClass="entr" presetSubtype="4" fill="hold" nodeType="withEffect">
                                  <p:stCondLst>
                                    <p:cond delay="0"/>
                                  </p:stCondLst>
                                  <p:childTnLst>
                                    <p:set>
                                      <p:cBhvr>
                                        <p:cTn id="50" dur="1" fill="hold">
                                          <p:stCondLst>
                                            <p:cond delay="0"/>
                                          </p:stCondLst>
                                        </p:cTn>
                                        <p:tgtEl>
                                          <p:spTgt spid="147694"/>
                                        </p:tgtEl>
                                        <p:attrNameLst>
                                          <p:attrName>style.visibility</p:attrName>
                                        </p:attrNameLst>
                                      </p:cBhvr>
                                      <p:to>
                                        <p:strVal val="visible"/>
                                      </p:to>
                                    </p:set>
                                    <p:animEffect transition="in" filter="wipe(down)">
                                      <p:cBhvr>
                                        <p:cTn id="51" dur="500"/>
                                        <p:tgtEl>
                                          <p:spTgt spid="147694"/>
                                        </p:tgtEl>
                                      </p:cBhvr>
                                    </p:animEffect>
                                  </p:childTnLst>
                                </p:cTn>
                              </p:par>
                            </p:childTnLst>
                          </p:cTn>
                        </p:par>
                        <p:par>
                          <p:cTn id="52" fill="hold" nodeType="afterGroup">
                            <p:stCondLst>
                              <p:cond delay="1500"/>
                            </p:stCondLst>
                            <p:childTnLst>
                              <p:par>
                                <p:cTn id="53" presetID="22" presetClass="entr" presetSubtype="4" fill="hold" nodeType="afterEffect">
                                  <p:stCondLst>
                                    <p:cond delay="0"/>
                                  </p:stCondLst>
                                  <p:childTnLst>
                                    <p:set>
                                      <p:cBhvr>
                                        <p:cTn id="54" dur="1" fill="hold">
                                          <p:stCondLst>
                                            <p:cond delay="0"/>
                                          </p:stCondLst>
                                        </p:cTn>
                                        <p:tgtEl>
                                          <p:spTgt spid="147700"/>
                                        </p:tgtEl>
                                        <p:attrNameLst>
                                          <p:attrName>style.visibility</p:attrName>
                                        </p:attrNameLst>
                                      </p:cBhvr>
                                      <p:to>
                                        <p:strVal val="visible"/>
                                      </p:to>
                                    </p:set>
                                    <p:animEffect transition="in" filter="wipe(down)">
                                      <p:cBhvr>
                                        <p:cTn id="55" dur="500"/>
                                        <p:tgtEl>
                                          <p:spTgt spid="147700"/>
                                        </p:tgtEl>
                                      </p:cBhvr>
                                    </p:animEffect>
                                  </p:childTnLst>
                                </p:cTn>
                              </p:par>
                              <p:par>
                                <p:cTn id="56" presetID="22" presetClass="entr" presetSubtype="4" fill="hold" nodeType="withEffect">
                                  <p:stCondLst>
                                    <p:cond delay="0"/>
                                  </p:stCondLst>
                                  <p:childTnLst>
                                    <p:set>
                                      <p:cBhvr>
                                        <p:cTn id="57" dur="1" fill="hold">
                                          <p:stCondLst>
                                            <p:cond delay="0"/>
                                          </p:stCondLst>
                                        </p:cTn>
                                        <p:tgtEl>
                                          <p:spTgt spid="147706"/>
                                        </p:tgtEl>
                                        <p:attrNameLst>
                                          <p:attrName>style.visibility</p:attrName>
                                        </p:attrNameLst>
                                      </p:cBhvr>
                                      <p:to>
                                        <p:strVal val="visible"/>
                                      </p:to>
                                    </p:set>
                                    <p:animEffect transition="in" filter="wipe(down)">
                                      <p:cBhvr>
                                        <p:cTn id="58" dur="500"/>
                                        <p:tgtEl>
                                          <p:spTgt spid="147706"/>
                                        </p:tgtEl>
                                      </p:cBhvr>
                                    </p:animEffect>
                                  </p:childTnLst>
                                </p:cTn>
                              </p:par>
                              <p:par>
                                <p:cTn id="59" presetID="22" presetClass="entr" presetSubtype="4" fill="hold" nodeType="withEffect">
                                  <p:stCondLst>
                                    <p:cond delay="0"/>
                                  </p:stCondLst>
                                  <p:childTnLst>
                                    <p:set>
                                      <p:cBhvr>
                                        <p:cTn id="60" dur="1" fill="hold">
                                          <p:stCondLst>
                                            <p:cond delay="0"/>
                                          </p:stCondLst>
                                        </p:cTn>
                                        <p:tgtEl>
                                          <p:spTgt spid="147712"/>
                                        </p:tgtEl>
                                        <p:attrNameLst>
                                          <p:attrName>style.visibility</p:attrName>
                                        </p:attrNameLst>
                                      </p:cBhvr>
                                      <p:to>
                                        <p:strVal val="visible"/>
                                      </p:to>
                                    </p:set>
                                    <p:animEffect transition="in" filter="wipe(down)">
                                      <p:cBhvr>
                                        <p:cTn id="61" dur="500"/>
                                        <p:tgtEl>
                                          <p:spTgt spid="147712"/>
                                        </p:tgtEl>
                                      </p:cBhvr>
                                    </p:animEffect>
                                  </p:childTnLst>
                                </p:cTn>
                              </p:par>
                              <p:par>
                                <p:cTn id="62" presetID="22" presetClass="entr" presetSubtype="4" fill="hold" nodeType="withEffect">
                                  <p:stCondLst>
                                    <p:cond delay="0"/>
                                  </p:stCondLst>
                                  <p:childTnLst>
                                    <p:set>
                                      <p:cBhvr>
                                        <p:cTn id="63" dur="1" fill="hold">
                                          <p:stCondLst>
                                            <p:cond delay="0"/>
                                          </p:stCondLst>
                                        </p:cTn>
                                        <p:tgtEl>
                                          <p:spTgt spid="147718"/>
                                        </p:tgtEl>
                                        <p:attrNameLst>
                                          <p:attrName>style.visibility</p:attrName>
                                        </p:attrNameLst>
                                      </p:cBhvr>
                                      <p:to>
                                        <p:strVal val="visible"/>
                                      </p:to>
                                    </p:set>
                                    <p:animEffect transition="in" filter="wipe(down)">
                                      <p:cBhvr>
                                        <p:cTn id="64" dur="500"/>
                                        <p:tgtEl>
                                          <p:spTgt spid="147718"/>
                                        </p:tgtEl>
                                      </p:cBhvr>
                                    </p:animEffect>
                                  </p:childTnLst>
                                </p:cTn>
                              </p:par>
                              <p:par>
                                <p:cTn id="65" presetID="22" presetClass="entr" presetSubtype="4" fill="hold" nodeType="withEffect">
                                  <p:stCondLst>
                                    <p:cond delay="0"/>
                                  </p:stCondLst>
                                  <p:childTnLst>
                                    <p:set>
                                      <p:cBhvr>
                                        <p:cTn id="66" dur="1" fill="hold">
                                          <p:stCondLst>
                                            <p:cond delay="0"/>
                                          </p:stCondLst>
                                        </p:cTn>
                                        <p:tgtEl>
                                          <p:spTgt spid="147724"/>
                                        </p:tgtEl>
                                        <p:attrNameLst>
                                          <p:attrName>style.visibility</p:attrName>
                                        </p:attrNameLst>
                                      </p:cBhvr>
                                      <p:to>
                                        <p:strVal val="visible"/>
                                      </p:to>
                                    </p:set>
                                    <p:animEffect transition="in" filter="wipe(down)">
                                      <p:cBhvr>
                                        <p:cTn id="67" dur="500"/>
                                        <p:tgtEl>
                                          <p:spTgt spid="147724"/>
                                        </p:tgtEl>
                                      </p:cBhvr>
                                    </p:animEffect>
                                  </p:childTnLst>
                                </p:cTn>
                              </p:par>
                            </p:childTnLst>
                          </p:cTn>
                        </p:par>
                        <p:par>
                          <p:cTn id="68" fill="hold" nodeType="afterGroup">
                            <p:stCondLst>
                              <p:cond delay="2000"/>
                            </p:stCondLst>
                            <p:childTnLst>
                              <p:par>
                                <p:cTn id="69" presetID="22" presetClass="entr" presetSubtype="4" fill="hold" nodeType="afterEffect">
                                  <p:stCondLst>
                                    <p:cond delay="0"/>
                                  </p:stCondLst>
                                  <p:childTnLst>
                                    <p:set>
                                      <p:cBhvr>
                                        <p:cTn id="70" dur="1" fill="hold">
                                          <p:stCondLst>
                                            <p:cond delay="0"/>
                                          </p:stCondLst>
                                        </p:cTn>
                                        <p:tgtEl>
                                          <p:spTgt spid="147730"/>
                                        </p:tgtEl>
                                        <p:attrNameLst>
                                          <p:attrName>style.visibility</p:attrName>
                                        </p:attrNameLst>
                                      </p:cBhvr>
                                      <p:to>
                                        <p:strVal val="visible"/>
                                      </p:to>
                                    </p:set>
                                    <p:animEffect transition="in" filter="wipe(down)">
                                      <p:cBhvr>
                                        <p:cTn id="71" dur="500"/>
                                        <p:tgtEl>
                                          <p:spTgt spid="147730"/>
                                        </p:tgtEl>
                                      </p:cBhvr>
                                    </p:animEffect>
                                  </p:childTnLst>
                                </p:cTn>
                              </p:par>
                              <p:par>
                                <p:cTn id="72" presetID="22" presetClass="entr" presetSubtype="4" fill="hold" nodeType="withEffect">
                                  <p:stCondLst>
                                    <p:cond delay="0"/>
                                  </p:stCondLst>
                                  <p:childTnLst>
                                    <p:set>
                                      <p:cBhvr>
                                        <p:cTn id="73" dur="1" fill="hold">
                                          <p:stCondLst>
                                            <p:cond delay="0"/>
                                          </p:stCondLst>
                                        </p:cTn>
                                        <p:tgtEl>
                                          <p:spTgt spid="147736"/>
                                        </p:tgtEl>
                                        <p:attrNameLst>
                                          <p:attrName>style.visibility</p:attrName>
                                        </p:attrNameLst>
                                      </p:cBhvr>
                                      <p:to>
                                        <p:strVal val="visible"/>
                                      </p:to>
                                    </p:set>
                                    <p:animEffect transition="in" filter="wipe(down)">
                                      <p:cBhvr>
                                        <p:cTn id="74" dur="500"/>
                                        <p:tgtEl>
                                          <p:spTgt spid="147736"/>
                                        </p:tgtEl>
                                      </p:cBhvr>
                                    </p:animEffect>
                                  </p:childTnLst>
                                </p:cTn>
                              </p:par>
                              <p:par>
                                <p:cTn id="75" presetID="22" presetClass="entr" presetSubtype="4" fill="hold" nodeType="withEffect">
                                  <p:stCondLst>
                                    <p:cond delay="0"/>
                                  </p:stCondLst>
                                  <p:childTnLst>
                                    <p:set>
                                      <p:cBhvr>
                                        <p:cTn id="76" dur="1" fill="hold">
                                          <p:stCondLst>
                                            <p:cond delay="0"/>
                                          </p:stCondLst>
                                        </p:cTn>
                                        <p:tgtEl>
                                          <p:spTgt spid="147742"/>
                                        </p:tgtEl>
                                        <p:attrNameLst>
                                          <p:attrName>style.visibility</p:attrName>
                                        </p:attrNameLst>
                                      </p:cBhvr>
                                      <p:to>
                                        <p:strVal val="visible"/>
                                      </p:to>
                                    </p:set>
                                    <p:animEffect transition="in" filter="wipe(down)">
                                      <p:cBhvr>
                                        <p:cTn id="77" dur="500"/>
                                        <p:tgtEl>
                                          <p:spTgt spid="147742"/>
                                        </p:tgtEl>
                                      </p:cBhvr>
                                    </p:animEffect>
                                  </p:childTnLst>
                                </p:cTn>
                              </p:par>
                              <p:par>
                                <p:cTn id="78" presetID="22" presetClass="entr" presetSubtype="4" fill="hold" nodeType="withEffect">
                                  <p:stCondLst>
                                    <p:cond delay="0"/>
                                  </p:stCondLst>
                                  <p:childTnLst>
                                    <p:set>
                                      <p:cBhvr>
                                        <p:cTn id="79" dur="1" fill="hold">
                                          <p:stCondLst>
                                            <p:cond delay="0"/>
                                          </p:stCondLst>
                                        </p:cTn>
                                        <p:tgtEl>
                                          <p:spTgt spid="147748"/>
                                        </p:tgtEl>
                                        <p:attrNameLst>
                                          <p:attrName>style.visibility</p:attrName>
                                        </p:attrNameLst>
                                      </p:cBhvr>
                                      <p:to>
                                        <p:strVal val="visible"/>
                                      </p:to>
                                    </p:set>
                                    <p:animEffect transition="in" filter="wipe(down)">
                                      <p:cBhvr>
                                        <p:cTn id="80" dur="500"/>
                                        <p:tgtEl>
                                          <p:spTgt spid="147748"/>
                                        </p:tgtEl>
                                      </p:cBhvr>
                                    </p:animEffect>
                                  </p:childTnLst>
                                </p:cTn>
                              </p:par>
                              <p:par>
                                <p:cTn id="81" presetID="22" presetClass="entr" presetSubtype="4" fill="hold" nodeType="withEffect">
                                  <p:stCondLst>
                                    <p:cond delay="0"/>
                                  </p:stCondLst>
                                  <p:childTnLst>
                                    <p:set>
                                      <p:cBhvr>
                                        <p:cTn id="82" dur="1" fill="hold">
                                          <p:stCondLst>
                                            <p:cond delay="0"/>
                                          </p:stCondLst>
                                        </p:cTn>
                                        <p:tgtEl>
                                          <p:spTgt spid="147754"/>
                                        </p:tgtEl>
                                        <p:attrNameLst>
                                          <p:attrName>style.visibility</p:attrName>
                                        </p:attrNameLst>
                                      </p:cBhvr>
                                      <p:to>
                                        <p:strVal val="visible"/>
                                      </p:to>
                                    </p:set>
                                    <p:animEffect transition="in" filter="wipe(down)">
                                      <p:cBhvr>
                                        <p:cTn id="83" dur="500"/>
                                        <p:tgtEl>
                                          <p:spTgt spid="147754"/>
                                        </p:tgtEl>
                                      </p:cBhvr>
                                    </p:animEffect>
                                  </p:childTnLst>
                                </p:cTn>
                              </p:par>
                            </p:childTnLst>
                          </p:cTn>
                        </p:par>
                        <p:par>
                          <p:cTn id="84" fill="hold" nodeType="afterGroup">
                            <p:stCondLst>
                              <p:cond delay="2500"/>
                            </p:stCondLst>
                            <p:childTnLst>
                              <p:par>
                                <p:cTn id="85" presetID="22" presetClass="entr" presetSubtype="4" fill="hold" nodeType="afterEffect">
                                  <p:stCondLst>
                                    <p:cond delay="0"/>
                                  </p:stCondLst>
                                  <p:childTnLst>
                                    <p:set>
                                      <p:cBhvr>
                                        <p:cTn id="86" dur="1" fill="hold">
                                          <p:stCondLst>
                                            <p:cond delay="0"/>
                                          </p:stCondLst>
                                        </p:cTn>
                                        <p:tgtEl>
                                          <p:spTgt spid="147760"/>
                                        </p:tgtEl>
                                        <p:attrNameLst>
                                          <p:attrName>style.visibility</p:attrName>
                                        </p:attrNameLst>
                                      </p:cBhvr>
                                      <p:to>
                                        <p:strVal val="visible"/>
                                      </p:to>
                                    </p:set>
                                    <p:animEffect transition="in" filter="wipe(down)">
                                      <p:cBhvr>
                                        <p:cTn id="87" dur="500"/>
                                        <p:tgtEl>
                                          <p:spTgt spid="147760"/>
                                        </p:tgtEl>
                                      </p:cBhvr>
                                    </p:animEffect>
                                  </p:childTnLst>
                                </p:cTn>
                              </p:par>
                              <p:par>
                                <p:cTn id="88" presetID="22" presetClass="entr" presetSubtype="4" fill="hold" nodeType="withEffect">
                                  <p:stCondLst>
                                    <p:cond delay="0"/>
                                  </p:stCondLst>
                                  <p:childTnLst>
                                    <p:set>
                                      <p:cBhvr>
                                        <p:cTn id="89" dur="1" fill="hold">
                                          <p:stCondLst>
                                            <p:cond delay="0"/>
                                          </p:stCondLst>
                                        </p:cTn>
                                        <p:tgtEl>
                                          <p:spTgt spid="147766"/>
                                        </p:tgtEl>
                                        <p:attrNameLst>
                                          <p:attrName>style.visibility</p:attrName>
                                        </p:attrNameLst>
                                      </p:cBhvr>
                                      <p:to>
                                        <p:strVal val="visible"/>
                                      </p:to>
                                    </p:set>
                                    <p:animEffect transition="in" filter="wipe(down)">
                                      <p:cBhvr>
                                        <p:cTn id="90" dur="500"/>
                                        <p:tgtEl>
                                          <p:spTgt spid="147766"/>
                                        </p:tgtEl>
                                      </p:cBhvr>
                                    </p:animEffect>
                                  </p:childTnLst>
                                </p:cTn>
                              </p:par>
                              <p:par>
                                <p:cTn id="91" presetID="22" presetClass="entr" presetSubtype="4" fill="hold" nodeType="withEffect">
                                  <p:stCondLst>
                                    <p:cond delay="0"/>
                                  </p:stCondLst>
                                  <p:childTnLst>
                                    <p:set>
                                      <p:cBhvr>
                                        <p:cTn id="92" dur="1" fill="hold">
                                          <p:stCondLst>
                                            <p:cond delay="0"/>
                                          </p:stCondLst>
                                        </p:cTn>
                                        <p:tgtEl>
                                          <p:spTgt spid="147772"/>
                                        </p:tgtEl>
                                        <p:attrNameLst>
                                          <p:attrName>style.visibility</p:attrName>
                                        </p:attrNameLst>
                                      </p:cBhvr>
                                      <p:to>
                                        <p:strVal val="visible"/>
                                      </p:to>
                                    </p:set>
                                    <p:animEffect transition="in" filter="wipe(down)">
                                      <p:cBhvr>
                                        <p:cTn id="93" dur="500"/>
                                        <p:tgtEl>
                                          <p:spTgt spid="147772"/>
                                        </p:tgtEl>
                                      </p:cBhvr>
                                    </p:animEffect>
                                  </p:childTnLst>
                                </p:cTn>
                              </p:par>
                              <p:par>
                                <p:cTn id="94" presetID="22" presetClass="entr" presetSubtype="4" fill="hold" nodeType="withEffect">
                                  <p:stCondLst>
                                    <p:cond delay="0"/>
                                  </p:stCondLst>
                                  <p:childTnLst>
                                    <p:set>
                                      <p:cBhvr>
                                        <p:cTn id="95" dur="1" fill="hold">
                                          <p:stCondLst>
                                            <p:cond delay="0"/>
                                          </p:stCondLst>
                                        </p:cTn>
                                        <p:tgtEl>
                                          <p:spTgt spid="147778"/>
                                        </p:tgtEl>
                                        <p:attrNameLst>
                                          <p:attrName>style.visibility</p:attrName>
                                        </p:attrNameLst>
                                      </p:cBhvr>
                                      <p:to>
                                        <p:strVal val="visible"/>
                                      </p:to>
                                    </p:set>
                                    <p:animEffect transition="in" filter="wipe(down)">
                                      <p:cBhvr>
                                        <p:cTn id="96" dur="500"/>
                                        <p:tgtEl>
                                          <p:spTgt spid="147778"/>
                                        </p:tgtEl>
                                      </p:cBhvr>
                                    </p:animEffect>
                                  </p:childTnLst>
                                </p:cTn>
                              </p:par>
                              <p:par>
                                <p:cTn id="97" presetID="22" presetClass="entr" presetSubtype="4" fill="hold" nodeType="withEffect">
                                  <p:stCondLst>
                                    <p:cond delay="0"/>
                                  </p:stCondLst>
                                  <p:childTnLst>
                                    <p:set>
                                      <p:cBhvr>
                                        <p:cTn id="98" dur="1" fill="hold">
                                          <p:stCondLst>
                                            <p:cond delay="0"/>
                                          </p:stCondLst>
                                        </p:cTn>
                                        <p:tgtEl>
                                          <p:spTgt spid="147784"/>
                                        </p:tgtEl>
                                        <p:attrNameLst>
                                          <p:attrName>style.visibility</p:attrName>
                                        </p:attrNameLst>
                                      </p:cBhvr>
                                      <p:to>
                                        <p:strVal val="visible"/>
                                      </p:to>
                                    </p:set>
                                    <p:animEffect transition="in" filter="wipe(down)">
                                      <p:cBhvr>
                                        <p:cTn id="99" dur="500"/>
                                        <p:tgtEl>
                                          <p:spTgt spid="147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3845" name="Rectangle 3"/>
          <p:cNvSpPr>
            <a:spLocks noGrp="1" noChangeArrowheads="1"/>
          </p:cNvSpPr>
          <p:nvPr>
            <p:ph idx="1"/>
          </p:nvPr>
        </p:nvSpPr>
        <p:spPr>
          <a:xfrm>
            <a:off x="179388" y="979488"/>
            <a:ext cx="8785225" cy="2449512"/>
          </a:xfrm>
        </p:spPr>
        <p:txBody>
          <a:bodyPr>
            <a:normAutofit lnSpcReduction="10000"/>
          </a:bodyPr>
          <a:lstStyle/>
          <a:p>
            <a:pPr eaLnBrk="1" hangingPunct="1">
              <a:lnSpc>
                <a:spcPct val="80000"/>
              </a:lnSpc>
            </a:pPr>
            <a:r>
              <a:rPr lang="el-GR" sz="2000" b="1"/>
              <a:t>Τα </a:t>
            </a:r>
            <a:r>
              <a:rPr lang="en-US" sz="2000" b="1"/>
              <a:t>lasers </a:t>
            </a:r>
            <a:r>
              <a:rPr lang="el-GR" sz="2000" b="1"/>
              <a:t>κλειδωμένου τρόπου (</a:t>
            </a:r>
            <a:r>
              <a:rPr lang="en-US" sz="2000" b="1" i="1"/>
              <a:t>mode-locked lasers</a:t>
            </a:r>
            <a:r>
              <a:rPr lang="el-GR" sz="2000" b="1"/>
              <a:t>) χρησιμοποιούνται για την παραγωγή στενών οπτικών παλμών</a:t>
            </a:r>
          </a:p>
          <a:p>
            <a:pPr eaLnBrk="1" hangingPunct="1">
              <a:lnSpc>
                <a:spcPct val="80000"/>
              </a:lnSpc>
            </a:pPr>
            <a:r>
              <a:rPr lang="el-GR" sz="2000"/>
              <a:t>Έστω ένα </a:t>
            </a:r>
            <a:r>
              <a:rPr lang="en-US" sz="2000"/>
              <a:t>Fabry-Perot laser </a:t>
            </a:r>
            <a:r>
              <a:rPr lang="el-GR" sz="2000"/>
              <a:t>που ταλαντώνεται σε </a:t>
            </a:r>
            <a:r>
              <a:rPr lang="el-GR" sz="2000" i="1"/>
              <a:t>Ν</a:t>
            </a:r>
            <a:r>
              <a:rPr lang="el-GR" sz="2000"/>
              <a:t> διαμήκεις τρόπους, που είναι γειτονικοί μεταξύ τους</a:t>
            </a:r>
          </a:p>
          <a:p>
            <a:pPr lvl="1" eaLnBrk="1" hangingPunct="1">
              <a:lnSpc>
                <a:spcPct val="80000"/>
              </a:lnSpc>
            </a:pPr>
            <a:r>
              <a:rPr lang="el-GR" sz="1800"/>
              <a:t>Αυτό σημαίνει ότι αν τα μήκη κύματος των τρόπων είναι λ</a:t>
            </a:r>
            <a:r>
              <a:rPr lang="el-GR" sz="1800" baseline="-25000"/>
              <a:t>0</a:t>
            </a:r>
            <a:r>
              <a:rPr lang="el-GR" sz="1800"/>
              <a:t>, λ</a:t>
            </a:r>
            <a:r>
              <a:rPr lang="el-GR" sz="1800" baseline="-25000"/>
              <a:t>1</a:t>
            </a:r>
            <a:r>
              <a:rPr lang="el-GR" sz="1800"/>
              <a:t>, ..., λ</a:t>
            </a:r>
            <a:r>
              <a:rPr lang="el-GR" sz="1800" i="1" baseline="-25000"/>
              <a:t>Ν</a:t>
            </a:r>
            <a:r>
              <a:rPr lang="el-GR" sz="1800" baseline="-25000"/>
              <a:t>–1</a:t>
            </a:r>
            <a:r>
              <a:rPr lang="el-GR" sz="1800"/>
              <a:t>, το μήκος της κοιλότητας </a:t>
            </a:r>
            <a:r>
              <a:rPr lang="en-US" sz="1800" i="1"/>
              <a:t>L</a:t>
            </a:r>
            <a:r>
              <a:rPr lang="el-GR" sz="1800"/>
              <a:t> ικανοποιεί</a:t>
            </a:r>
            <a:r>
              <a:rPr lang="en-US" sz="1800"/>
              <a:t> </a:t>
            </a:r>
            <a:r>
              <a:rPr lang="el-GR" sz="1800"/>
              <a:t>τη σχέση </a:t>
            </a:r>
            <a:r>
              <a:rPr lang="en-US" sz="1800" i="1"/>
              <a:t>L</a:t>
            </a:r>
            <a:r>
              <a:rPr lang="el-GR" sz="1800"/>
              <a:t> = </a:t>
            </a:r>
            <a:r>
              <a:rPr lang="en-US" sz="1800"/>
              <a:t>(</a:t>
            </a:r>
            <a:r>
              <a:rPr lang="en-US" sz="1800" i="1"/>
              <a:t>k</a:t>
            </a:r>
            <a:r>
              <a:rPr lang="en-US" sz="1800"/>
              <a:t>+</a:t>
            </a:r>
            <a:r>
              <a:rPr lang="en-US" sz="1800" i="1"/>
              <a:t>i</a:t>
            </a:r>
            <a:r>
              <a:rPr lang="en-US" sz="1800"/>
              <a:t>)</a:t>
            </a:r>
            <a:r>
              <a:rPr lang="el-GR" sz="1800"/>
              <a:t>λ</a:t>
            </a:r>
            <a:r>
              <a:rPr lang="en-US" sz="1800" i="1" baseline="-25000"/>
              <a:t>i</a:t>
            </a:r>
            <a:r>
              <a:rPr lang="en-US" sz="1800"/>
              <a:t>/2, </a:t>
            </a:r>
            <a:r>
              <a:rPr lang="en-US" sz="1800" i="1"/>
              <a:t>i</a:t>
            </a:r>
            <a:r>
              <a:rPr lang="en-US" sz="1800"/>
              <a:t> =</a:t>
            </a:r>
            <a:r>
              <a:rPr lang="el-GR" sz="1800"/>
              <a:t> </a:t>
            </a:r>
            <a:r>
              <a:rPr lang="en-US" sz="1800"/>
              <a:t>0, 1, …, </a:t>
            </a:r>
            <a:r>
              <a:rPr lang="el-GR" sz="1800" i="1"/>
              <a:t>Ν</a:t>
            </a:r>
            <a:r>
              <a:rPr lang="el-GR" sz="1800"/>
              <a:t>–1</a:t>
            </a:r>
            <a:r>
              <a:rPr lang="en-US" sz="1800"/>
              <a:t>, </a:t>
            </a:r>
            <a:r>
              <a:rPr lang="el-GR" sz="1800"/>
              <a:t>για κάποιο ακέραιο </a:t>
            </a:r>
            <a:r>
              <a:rPr lang="en-US" sz="1800" i="1"/>
              <a:t>k</a:t>
            </a:r>
            <a:r>
              <a:rPr lang="en-US" sz="1800"/>
              <a:t> (</a:t>
            </a:r>
            <a:r>
              <a:rPr lang="el-GR" sz="1800"/>
              <a:t>θεωρώντας τα μήκη κύματος λ</a:t>
            </a:r>
            <a:r>
              <a:rPr lang="en-US" sz="1800" i="1" baseline="-25000"/>
              <a:t>i</a:t>
            </a:r>
            <a:r>
              <a:rPr lang="el-GR" sz="1800"/>
              <a:t> μέσα στο υλικό της κοιλότητας, οπότε </a:t>
            </a:r>
            <a:r>
              <a:rPr lang="en-US" sz="1800" i="1"/>
              <a:t>f</a:t>
            </a:r>
            <a:r>
              <a:rPr lang="en-US" sz="1800" i="1" baseline="-25000"/>
              <a:t>i</a:t>
            </a:r>
            <a:r>
              <a:rPr lang="en-US" sz="1800" i="1"/>
              <a:t> </a:t>
            </a:r>
            <a:r>
              <a:rPr lang="el-GR" sz="1800"/>
              <a:t>= </a:t>
            </a:r>
            <a:r>
              <a:rPr lang="en-US" sz="1800" i="1"/>
              <a:t>c</a:t>
            </a:r>
            <a:r>
              <a:rPr lang="en-US" sz="1800"/>
              <a:t>/(</a:t>
            </a:r>
            <a:r>
              <a:rPr lang="en-US" sz="1800" i="1"/>
              <a:t>n</a:t>
            </a:r>
            <a:r>
              <a:rPr lang="el-GR" sz="1800"/>
              <a:t>λ</a:t>
            </a:r>
            <a:r>
              <a:rPr lang="en-US" sz="1800" i="1" baseline="-25000"/>
              <a:t>i</a:t>
            </a:r>
            <a:r>
              <a:rPr lang="en-US" sz="1800"/>
              <a:t>))</a:t>
            </a:r>
            <a:endParaRPr lang="el-GR" sz="1800"/>
          </a:p>
          <a:p>
            <a:pPr lvl="1" eaLnBrk="1" hangingPunct="1">
              <a:lnSpc>
                <a:spcPct val="80000"/>
              </a:lnSpc>
            </a:pPr>
            <a:r>
              <a:rPr lang="el-GR" sz="1800"/>
              <a:t>Προφανώς, </a:t>
            </a:r>
            <a:r>
              <a:rPr lang="en-US" sz="1800" i="1"/>
              <a:t>nL</a:t>
            </a:r>
            <a:r>
              <a:rPr lang="el-GR" sz="1800"/>
              <a:t> = </a:t>
            </a:r>
            <a:r>
              <a:rPr lang="en-US" sz="1800"/>
              <a:t>(</a:t>
            </a:r>
            <a:r>
              <a:rPr lang="en-US" sz="1800" i="1"/>
              <a:t>k</a:t>
            </a:r>
            <a:r>
              <a:rPr lang="en-US" sz="1800"/>
              <a:t>+</a:t>
            </a:r>
            <a:r>
              <a:rPr lang="en-US" sz="1800" i="1"/>
              <a:t>i</a:t>
            </a:r>
            <a:r>
              <a:rPr lang="en-US" sz="1800"/>
              <a:t>)</a:t>
            </a:r>
            <a:r>
              <a:rPr lang="el-GR" sz="1800"/>
              <a:t>λ</a:t>
            </a:r>
            <a:r>
              <a:rPr lang="en-US" sz="1800" i="1" baseline="-25000"/>
              <a:t>i</a:t>
            </a:r>
            <a:r>
              <a:rPr lang="en-US" sz="1800" baseline="-25000"/>
              <a:t>, out of cavity</a:t>
            </a:r>
            <a:r>
              <a:rPr lang="en-US" sz="1800"/>
              <a:t>/2, </a:t>
            </a:r>
            <a:r>
              <a:rPr lang="el-GR" sz="1800"/>
              <a:t>με λ</a:t>
            </a:r>
            <a:r>
              <a:rPr lang="en-US" sz="1800" i="1" baseline="-25000"/>
              <a:t>i</a:t>
            </a:r>
            <a:r>
              <a:rPr lang="en-US" sz="1800" baseline="-25000"/>
              <a:t>, out of cavity</a:t>
            </a:r>
            <a:r>
              <a:rPr lang="en-US" sz="1800"/>
              <a:t> </a:t>
            </a:r>
            <a:r>
              <a:rPr lang="el-GR" sz="1800"/>
              <a:t>το μήκος κύματος έξω από την κοιλότητα</a:t>
            </a:r>
            <a:r>
              <a:rPr lang="en-US" sz="1800"/>
              <a:t> </a:t>
            </a:r>
            <a:endParaRPr lang="el-GR" sz="1800"/>
          </a:p>
        </p:txBody>
      </p:sp>
      <p:pic>
        <p:nvPicPr>
          <p:cNvPr id="163846" name="Picture 12" descr="Mode_Lock_Frequen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3455988"/>
            <a:ext cx="8424863" cy="234950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35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4869" name="Rectangle 3"/>
          <p:cNvSpPr>
            <a:spLocks noGrp="1" noChangeArrowheads="1"/>
          </p:cNvSpPr>
          <p:nvPr>
            <p:ph idx="1"/>
          </p:nvPr>
        </p:nvSpPr>
        <p:spPr>
          <a:xfrm>
            <a:off x="179388" y="979488"/>
            <a:ext cx="8785225" cy="2449512"/>
          </a:xfrm>
        </p:spPr>
        <p:txBody>
          <a:bodyPr>
            <a:normAutofit lnSpcReduction="10000"/>
          </a:bodyPr>
          <a:lstStyle/>
          <a:p>
            <a:pPr eaLnBrk="1" hangingPunct="1">
              <a:lnSpc>
                <a:spcPct val="80000"/>
              </a:lnSpc>
            </a:pPr>
            <a:r>
              <a:rPr lang="el-GR" sz="2000" dirty="0"/>
              <a:t>Έστω ένα </a:t>
            </a:r>
            <a:r>
              <a:rPr lang="en-US" sz="2000" dirty="0"/>
              <a:t>Fabry-Perot laser </a:t>
            </a:r>
            <a:r>
              <a:rPr lang="el-GR" sz="2000" dirty="0"/>
              <a:t>που ταλαντώνεται σε </a:t>
            </a:r>
            <a:r>
              <a:rPr lang="el-GR" sz="2000" i="1" dirty="0"/>
              <a:t>Ν</a:t>
            </a:r>
            <a:r>
              <a:rPr lang="el-GR" sz="2000" dirty="0"/>
              <a:t> διαμήκεις τρόπους, που είναι γειτονικοί μεταξύ τους</a:t>
            </a:r>
          </a:p>
          <a:p>
            <a:pPr lvl="1" eaLnBrk="1" hangingPunct="1">
              <a:lnSpc>
                <a:spcPct val="80000"/>
              </a:lnSpc>
            </a:pPr>
            <a:r>
              <a:rPr lang="el-GR" sz="1800" dirty="0"/>
              <a:t>Οι</a:t>
            </a:r>
            <a:r>
              <a:rPr lang="en-US" sz="1800" dirty="0"/>
              <a:t> </a:t>
            </a:r>
            <a:r>
              <a:rPr lang="el-GR" sz="1800" dirty="0"/>
              <a:t>αντίστοιχες συχνότητες, </a:t>
            </a:r>
            <a:r>
              <a:rPr lang="en-US" sz="1800" i="1" dirty="0"/>
              <a:t>f</a:t>
            </a:r>
            <a:r>
              <a:rPr lang="en-US" sz="1800" baseline="-25000" dirty="0"/>
              <a:t>0</a:t>
            </a:r>
            <a:r>
              <a:rPr lang="en-US" sz="1800" dirty="0"/>
              <a:t>, </a:t>
            </a:r>
            <a:r>
              <a:rPr lang="en-US" sz="1800" i="1" dirty="0"/>
              <a:t>f</a:t>
            </a:r>
            <a:r>
              <a:rPr lang="en-US" sz="1800" baseline="-25000" dirty="0"/>
              <a:t>1</a:t>
            </a:r>
            <a:r>
              <a:rPr lang="en-US" sz="1800" dirty="0"/>
              <a:t>, …, </a:t>
            </a:r>
            <a:r>
              <a:rPr lang="en-US" sz="1800" i="1" dirty="0" err="1"/>
              <a:t>f</a:t>
            </a:r>
            <a:r>
              <a:rPr lang="en-US" sz="1800" i="1" baseline="-25000" dirty="0" err="1"/>
              <a:t>N</a:t>
            </a:r>
            <a:r>
              <a:rPr lang="en-US" sz="1800" baseline="-25000" dirty="0"/>
              <a:t>–1</a:t>
            </a:r>
            <a:r>
              <a:rPr lang="el-GR" sz="1800" dirty="0"/>
              <a:t>, αυτών των τρόπων πρέπει να ικανοποιούν τη σχέση </a:t>
            </a:r>
            <a:r>
              <a:rPr lang="en-US" sz="1800" i="1" dirty="0"/>
              <a:t>f</a:t>
            </a:r>
            <a:r>
              <a:rPr lang="en-US" sz="1800" i="1" baseline="-25000" dirty="0"/>
              <a:t>i</a:t>
            </a:r>
            <a:r>
              <a:rPr lang="el-GR" sz="1800" dirty="0"/>
              <a:t> </a:t>
            </a:r>
            <a:r>
              <a:rPr lang="en-US" sz="1800" dirty="0"/>
              <a:t>= </a:t>
            </a:r>
            <a:r>
              <a:rPr lang="en-US" sz="1800" i="1" dirty="0"/>
              <a:t>f</a:t>
            </a:r>
            <a:r>
              <a:rPr lang="en-US" sz="1800" baseline="-25000" dirty="0"/>
              <a:t>0</a:t>
            </a:r>
            <a:r>
              <a:rPr lang="en-US" sz="1800" dirty="0"/>
              <a:t>+ </a:t>
            </a:r>
            <a:r>
              <a:rPr lang="en-US" sz="1800" i="1" dirty="0" err="1"/>
              <a:t>i</a:t>
            </a:r>
            <a:r>
              <a:rPr lang="en-US" sz="1800" dirty="0"/>
              <a:t> </a:t>
            </a:r>
            <a:r>
              <a:rPr lang="el-GR" sz="1800" dirty="0"/>
              <a:t>Δ</a:t>
            </a:r>
            <a:r>
              <a:rPr lang="en-US" sz="1800" i="1" dirty="0"/>
              <a:t>f</a:t>
            </a:r>
            <a:r>
              <a:rPr lang="en-US" sz="1800" dirty="0"/>
              <a:t>,</a:t>
            </a:r>
            <a:r>
              <a:rPr lang="el-GR" sz="1800" dirty="0"/>
              <a:t> με</a:t>
            </a:r>
            <a:r>
              <a:rPr lang="en-US" sz="1800" dirty="0"/>
              <a:t> </a:t>
            </a:r>
            <a:r>
              <a:rPr lang="en-US" sz="1800" i="1" dirty="0" err="1"/>
              <a:t>i</a:t>
            </a:r>
            <a:r>
              <a:rPr lang="en-US" sz="1800" dirty="0"/>
              <a:t> =</a:t>
            </a:r>
            <a:r>
              <a:rPr lang="el-GR" sz="1800" dirty="0"/>
              <a:t> </a:t>
            </a:r>
            <a:r>
              <a:rPr lang="en-US" sz="1800" dirty="0"/>
              <a:t>0, 1, …, </a:t>
            </a:r>
            <a:r>
              <a:rPr lang="el-GR" sz="1800" i="1" dirty="0"/>
              <a:t>Ν</a:t>
            </a:r>
            <a:r>
              <a:rPr lang="el-GR" sz="1800" dirty="0"/>
              <a:t>–1 και Δ</a:t>
            </a:r>
            <a:r>
              <a:rPr lang="en-US" sz="1800" i="1" dirty="0"/>
              <a:t>f</a:t>
            </a:r>
            <a:r>
              <a:rPr lang="el-GR" sz="1800" dirty="0"/>
              <a:t> σταθερά</a:t>
            </a:r>
            <a:r>
              <a:rPr lang="en-US" sz="1800" dirty="0"/>
              <a:t> </a:t>
            </a:r>
            <a:r>
              <a:rPr lang="el-GR" sz="1800" dirty="0"/>
              <a:t>ίση με </a:t>
            </a:r>
            <a:r>
              <a:rPr lang="en-US" sz="1800" i="1" dirty="0"/>
              <a:t>c</a:t>
            </a:r>
            <a:r>
              <a:rPr lang="en-US" sz="1800" dirty="0"/>
              <a:t>/(2</a:t>
            </a:r>
            <a:r>
              <a:rPr lang="en-US" sz="1800" i="1" dirty="0"/>
              <a:t>nL</a:t>
            </a:r>
            <a:r>
              <a:rPr lang="en-US" sz="1800" dirty="0"/>
              <a:t>)</a:t>
            </a:r>
            <a:r>
              <a:rPr lang="el-GR" sz="1800" dirty="0"/>
              <a:t> (οι συχνότητες έχουν ίση απόσταση μεταξύ τους</a:t>
            </a:r>
            <a:r>
              <a:rPr lang="en-US" sz="1800" dirty="0"/>
              <a:t>,</a:t>
            </a:r>
            <a:r>
              <a:rPr lang="el-GR" sz="1800" dirty="0"/>
              <a:t> ενώ τα αντίστοιχα μήκη κύματος όχι)</a:t>
            </a:r>
            <a:endParaRPr lang="en-US" sz="1800" dirty="0"/>
          </a:p>
          <a:p>
            <a:pPr eaLnBrk="1" hangingPunct="1">
              <a:lnSpc>
                <a:spcPct val="80000"/>
              </a:lnSpc>
            </a:pPr>
            <a:r>
              <a:rPr lang="el-GR" sz="2000" dirty="0"/>
              <a:t>Η ταλάντωση στη συχνότητα </a:t>
            </a:r>
            <a:r>
              <a:rPr lang="en-US" sz="2000" i="1" dirty="0"/>
              <a:t>f</a:t>
            </a:r>
            <a:r>
              <a:rPr lang="en-US" sz="2000" i="1" baseline="-25000" dirty="0"/>
              <a:t>i</a:t>
            </a:r>
            <a:r>
              <a:rPr lang="el-GR" sz="2000" dirty="0"/>
              <a:t> είναι της μορφής </a:t>
            </a:r>
            <a:r>
              <a:rPr lang="en-US" sz="2000" i="1" dirty="0" err="1"/>
              <a:t>a</a:t>
            </a:r>
            <a:r>
              <a:rPr lang="en-US" sz="2000" i="1" baseline="-25000" dirty="0" err="1"/>
              <a:t>i</a:t>
            </a:r>
            <a:r>
              <a:rPr lang="en-US" sz="2000" dirty="0" err="1"/>
              <a:t>cos</a:t>
            </a:r>
            <a:r>
              <a:rPr lang="en-US" sz="2000" dirty="0"/>
              <a:t>(2</a:t>
            </a:r>
            <a:r>
              <a:rPr lang="el-GR" sz="2000" dirty="0"/>
              <a:t>π </a:t>
            </a:r>
            <a:r>
              <a:rPr lang="en-US" sz="2000" i="1" dirty="0"/>
              <a:t>f</a:t>
            </a:r>
            <a:r>
              <a:rPr lang="en-US" sz="2000" i="1" baseline="-25000" dirty="0"/>
              <a:t>i</a:t>
            </a:r>
            <a:r>
              <a:rPr lang="el-GR" sz="2000" dirty="0"/>
              <a:t>+</a:t>
            </a:r>
            <a:r>
              <a:rPr lang="el-GR" sz="2000" i="1" dirty="0"/>
              <a:t>φ</a:t>
            </a:r>
            <a:r>
              <a:rPr lang="en-US" sz="2000" i="1" baseline="-25000" dirty="0" err="1"/>
              <a:t>i</a:t>
            </a:r>
            <a:r>
              <a:rPr lang="en-US" sz="2000" dirty="0"/>
              <a:t>)</a:t>
            </a:r>
            <a:r>
              <a:rPr lang="el-GR" sz="2000" dirty="0"/>
              <a:t>,</a:t>
            </a:r>
            <a:r>
              <a:rPr lang="en-US" sz="2000" dirty="0"/>
              <a:t> </a:t>
            </a:r>
            <a:r>
              <a:rPr lang="el-GR" sz="2000" dirty="0"/>
              <a:t>όπου </a:t>
            </a:r>
            <a:r>
              <a:rPr lang="en-US" sz="2000" i="1" dirty="0"/>
              <a:t>a</a:t>
            </a:r>
            <a:r>
              <a:rPr lang="en-US" sz="2000" i="1" baseline="-25000" dirty="0"/>
              <a:t>i</a:t>
            </a:r>
            <a:r>
              <a:rPr lang="el-GR" sz="2000" dirty="0"/>
              <a:t> είναι το πλάτος και </a:t>
            </a:r>
            <a:r>
              <a:rPr lang="el-GR" sz="2000" i="1" dirty="0"/>
              <a:t>φ</a:t>
            </a:r>
            <a:r>
              <a:rPr lang="en-US" sz="2000" i="1" baseline="-25000" dirty="0" err="1"/>
              <a:t>i</a:t>
            </a:r>
            <a:r>
              <a:rPr lang="el-GR" sz="2000" dirty="0"/>
              <a:t> η φάση του τρόπου </a:t>
            </a:r>
            <a:r>
              <a:rPr lang="en-US" sz="2000" i="1" dirty="0" err="1"/>
              <a:t>i</a:t>
            </a:r>
            <a:endParaRPr lang="en-US" sz="2000" i="1" dirty="0"/>
          </a:p>
          <a:p>
            <a:pPr lvl="1" eaLnBrk="1" hangingPunct="1">
              <a:lnSpc>
                <a:spcPct val="80000"/>
              </a:lnSpc>
            </a:pPr>
            <a:r>
              <a:rPr lang="el-GR" sz="1800" dirty="0"/>
              <a:t>Αυτή είναι η κατανομή στο χρόνο του ηλεκτρικού πεδίου που σχετίζεται με το διαμήκη τρόπο</a:t>
            </a:r>
            <a:endParaRPr lang="en-US" sz="1800" dirty="0"/>
          </a:p>
        </p:txBody>
      </p:sp>
      <p:pic>
        <p:nvPicPr>
          <p:cNvPr id="2" name="Picture 1">
            <a:extLst>
              <a:ext uri="{FF2B5EF4-FFF2-40B4-BE49-F238E27FC236}">
                <a16:creationId xmlns:a16="http://schemas.microsoft.com/office/drawing/2014/main" id="{CDA88B92-E256-EACA-8C56-DD6068901DE3}"/>
              </a:ext>
            </a:extLst>
          </p:cNvPr>
          <p:cNvPicPr>
            <a:picLocks noChangeAspect="1"/>
          </p:cNvPicPr>
          <p:nvPr/>
        </p:nvPicPr>
        <p:blipFill>
          <a:blip r:embed="rId3"/>
          <a:stretch>
            <a:fillRect/>
          </a:stretch>
        </p:blipFill>
        <p:spPr>
          <a:xfrm>
            <a:off x="1979712" y="3295883"/>
            <a:ext cx="5715000" cy="3441700"/>
          </a:xfrm>
          <a:prstGeom prst="rect">
            <a:avLst/>
          </a:prstGeom>
        </p:spPr>
      </p:pic>
    </p:spTree>
    <p:extLst>
      <p:ext uri="{BB962C8B-B14F-4D97-AF65-F5344CB8AC3E}">
        <p14:creationId xmlns:p14="http://schemas.microsoft.com/office/powerpoint/2010/main" val="229486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pic>
        <p:nvPicPr>
          <p:cNvPr id="2" name="Picture 1">
            <a:extLst>
              <a:ext uri="{FF2B5EF4-FFF2-40B4-BE49-F238E27FC236}">
                <a16:creationId xmlns:a16="http://schemas.microsoft.com/office/drawing/2014/main" id="{15392C19-39A4-21E2-97DF-659CDC93F43D}"/>
              </a:ext>
            </a:extLst>
          </p:cNvPr>
          <p:cNvPicPr>
            <a:picLocks noChangeAspect="1"/>
          </p:cNvPicPr>
          <p:nvPr/>
        </p:nvPicPr>
        <p:blipFill>
          <a:blip r:embed="rId2"/>
          <a:stretch>
            <a:fillRect/>
          </a:stretch>
        </p:blipFill>
        <p:spPr>
          <a:xfrm>
            <a:off x="322339" y="1268760"/>
            <a:ext cx="6409901" cy="3991620"/>
          </a:xfrm>
          <a:prstGeom prst="rect">
            <a:avLst/>
          </a:prstGeom>
        </p:spPr>
      </p:pic>
      <p:pic>
        <p:nvPicPr>
          <p:cNvPr id="5" name="Picture 4">
            <a:extLst>
              <a:ext uri="{FF2B5EF4-FFF2-40B4-BE49-F238E27FC236}">
                <a16:creationId xmlns:a16="http://schemas.microsoft.com/office/drawing/2014/main" id="{721B1522-949E-1BAD-1FBC-217E923E77D1}"/>
              </a:ext>
            </a:extLst>
          </p:cNvPr>
          <p:cNvPicPr>
            <a:picLocks noChangeAspect="1"/>
          </p:cNvPicPr>
          <p:nvPr/>
        </p:nvPicPr>
        <p:blipFill>
          <a:blip r:embed="rId3"/>
          <a:stretch>
            <a:fillRect/>
          </a:stretch>
        </p:blipFill>
        <p:spPr>
          <a:xfrm>
            <a:off x="6444208" y="1597620"/>
            <a:ext cx="2377453" cy="2222004"/>
          </a:xfrm>
          <a:prstGeom prst="rect">
            <a:avLst/>
          </a:prstGeom>
        </p:spPr>
      </p:pic>
    </p:spTree>
    <p:extLst>
      <p:ext uri="{BB962C8B-B14F-4D97-AF65-F5344CB8AC3E}">
        <p14:creationId xmlns:p14="http://schemas.microsoft.com/office/powerpoint/2010/main" val="566883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5893" name="Rectangle 3"/>
          <p:cNvSpPr>
            <a:spLocks noGrp="1" noChangeArrowheads="1"/>
          </p:cNvSpPr>
          <p:nvPr>
            <p:ph idx="1"/>
          </p:nvPr>
        </p:nvSpPr>
        <p:spPr>
          <a:xfrm>
            <a:off x="179388" y="981075"/>
            <a:ext cx="8785225" cy="4752975"/>
          </a:xfrm>
        </p:spPr>
        <p:txBody>
          <a:bodyPr>
            <a:normAutofit lnSpcReduction="10000"/>
          </a:bodyPr>
          <a:lstStyle/>
          <a:p>
            <a:pPr eaLnBrk="1" hangingPunct="1">
              <a:lnSpc>
                <a:spcPct val="80000"/>
              </a:lnSpc>
            </a:pPr>
            <a:r>
              <a:rPr lang="el-GR" sz="2000"/>
              <a:t>Όταν όλες οι φάσεις </a:t>
            </a:r>
            <a:r>
              <a:rPr lang="el-GR" sz="2000" i="1"/>
              <a:t>φ</a:t>
            </a:r>
            <a:r>
              <a:rPr lang="el-GR" sz="2000" i="1" baseline="-25000"/>
              <a:t>i</a:t>
            </a:r>
            <a:r>
              <a:rPr lang="el-GR" sz="2000"/>
              <a:t>, </a:t>
            </a:r>
            <a:r>
              <a:rPr lang="el-GR" sz="2000" i="1"/>
              <a:t>i</a:t>
            </a:r>
            <a:r>
              <a:rPr lang="el-GR" sz="2000"/>
              <a:t> = 0, 1, …, </a:t>
            </a:r>
            <a:r>
              <a:rPr lang="el-GR" sz="2000" i="1"/>
              <a:t>Ν</a:t>
            </a:r>
            <a:r>
              <a:rPr lang="el-GR" sz="2000"/>
              <a:t>–1, είναι ίσες, τότε το laser είναι κλειδωμένου τρόπου. Η απόσταση στο χώρο των συχνοτήτων μεταξύ γειτονικών τρόπων είναι ίση με </a:t>
            </a:r>
            <a:r>
              <a:rPr lang="el-GR" sz="2000" i="1"/>
              <a:t>c</a:t>
            </a:r>
            <a:r>
              <a:rPr lang="el-GR" sz="2000"/>
              <a:t>/2</a:t>
            </a:r>
            <a:r>
              <a:rPr lang="el-GR" sz="2000" i="1"/>
              <a:t>nL</a:t>
            </a:r>
            <a:r>
              <a:rPr lang="el-GR" sz="2000"/>
              <a:t>. Αν </a:t>
            </a:r>
            <a:r>
              <a:rPr lang="el-GR" sz="2000" i="1"/>
              <a:t>n</a:t>
            </a:r>
            <a:r>
              <a:rPr lang="el-GR" sz="2000"/>
              <a:t> = 3 και </a:t>
            </a:r>
            <a:r>
              <a:rPr lang="el-GR" sz="2000" i="1"/>
              <a:t>L</a:t>
            </a:r>
            <a:r>
              <a:rPr lang="el-GR" sz="2000"/>
              <a:t> = 200μm, που είναι τυπικές τιμές για ημιαγωγικά lasers, η απόσταση των τρόπων στο χώρο των συχνοτήτων είναι 250GHz</a:t>
            </a:r>
            <a:endParaRPr lang="en-US" sz="2000"/>
          </a:p>
          <a:p>
            <a:pPr eaLnBrk="1" hangingPunct="1">
              <a:lnSpc>
                <a:spcPct val="80000"/>
              </a:lnSpc>
            </a:pPr>
            <a:r>
              <a:rPr lang="el-GR" sz="2000"/>
              <a:t>Για απόσταση των τρόπων στο χώρο των συχνοτήτων ίση με 250</a:t>
            </a:r>
            <a:r>
              <a:rPr lang="en-US" sz="2000"/>
              <a:t>GHz</a:t>
            </a:r>
            <a:r>
              <a:rPr lang="el-GR" sz="2000"/>
              <a:t>, οι διακυμάνσεις του πλάτους συμβαίνουν υπερβολικά γρήγορα (σε μερικά </a:t>
            </a:r>
            <a:r>
              <a:rPr lang="en-US" sz="2000"/>
              <a:t>picoseconds </a:t>
            </a:r>
            <a:r>
              <a:rPr lang="el-GR" sz="2000"/>
              <a:t>στην κλίμακα του χρόνου) και δεν προκαλούν προβλήματα για </a:t>
            </a:r>
            <a:r>
              <a:rPr lang="en-US" sz="2000"/>
              <a:t>on-off </a:t>
            </a:r>
            <a:r>
              <a:rPr lang="el-GR" sz="2000"/>
              <a:t>διαμόρφωση ακόμα και για ρυθμούς των μερικών δεκάδων </a:t>
            </a:r>
            <a:r>
              <a:rPr lang="en-US" sz="2000"/>
              <a:t>gigabits </a:t>
            </a:r>
            <a:r>
              <a:rPr lang="el-GR" sz="2000"/>
              <a:t>ανά δευτερόλεπτο</a:t>
            </a:r>
          </a:p>
          <a:p>
            <a:pPr eaLnBrk="1" hangingPunct="1">
              <a:lnSpc>
                <a:spcPct val="80000"/>
              </a:lnSpc>
            </a:pPr>
            <a:r>
              <a:rPr lang="el-GR" sz="2000"/>
              <a:t>Όταν επιλεγούν όλες οι φάσεις </a:t>
            </a:r>
            <a:r>
              <a:rPr lang="el-GR" sz="2000" i="1"/>
              <a:t>φ</a:t>
            </a:r>
            <a:r>
              <a:rPr lang="en-US" sz="2000" i="1" baseline="-25000"/>
              <a:t>i</a:t>
            </a:r>
            <a:r>
              <a:rPr lang="en-US" sz="2000"/>
              <a:t>, </a:t>
            </a:r>
            <a:r>
              <a:rPr lang="en-US" sz="2000" i="1"/>
              <a:t>i</a:t>
            </a:r>
            <a:r>
              <a:rPr lang="en-US" sz="2000"/>
              <a:t> =</a:t>
            </a:r>
            <a:r>
              <a:rPr lang="el-GR" sz="2000"/>
              <a:t> </a:t>
            </a:r>
            <a:r>
              <a:rPr lang="en-US" sz="2000"/>
              <a:t>0, 1, …, </a:t>
            </a:r>
            <a:r>
              <a:rPr lang="el-GR" sz="2000" i="1"/>
              <a:t>Ν</a:t>
            </a:r>
            <a:r>
              <a:rPr lang="el-GR" sz="2000"/>
              <a:t>–1</a:t>
            </a:r>
            <a:r>
              <a:rPr lang="en-US" sz="2000"/>
              <a:t>, </a:t>
            </a:r>
            <a:r>
              <a:rPr lang="el-GR" sz="2000"/>
              <a:t>να είναι ίσες, η ταλάντωση στην έξοδο του </a:t>
            </a:r>
            <a:r>
              <a:rPr lang="en-US" sz="2000"/>
              <a:t>laser </a:t>
            </a:r>
            <a:r>
              <a:rPr lang="el-GR" sz="2000"/>
              <a:t>παίρνει τη μορφή περιοδικής ακολουθίας από στενούς παλμούς</a:t>
            </a:r>
          </a:p>
          <a:p>
            <a:pPr lvl="1" eaLnBrk="1" hangingPunct="1">
              <a:lnSpc>
                <a:spcPct val="80000"/>
              </a:lnSpc>
            </a:pPr>
            <a:r>
              <a:rPr lang="el-GR" sz="1800" b="1"/>
              <a:t>Ένα </a:t>
            </a:r>
            <a:r>
              <a:rPr lang="en-US" sz="1800" b="1"/>
              <a:t>laser </a:t>
            </a:r>
            <a:r>
              <a:rPr lang="el-GR" sz="1800" b="1"/>
              <a:t>που λειτουργεί κατ’ αυτόν τον τρόπο καλείται </a:t>
            </a:r>
            <a:r>
              <a:rPr lang="en-US" sz="1800" b="1"/>
              <a:t>laser </a:t>
            </a:r>
            <a:r>
              <a:rPr lang="el-GR" sz="1800" b="1"/>
              <a:t>κλειδωμένου τρόπου και είναι ένα κοινό μέσο για την παραγωγή στενών παλμών</a:t>
            </a:r>
          </a:p>
          <a:p>
            <a:pPr eaLnBrk="1" hangingPunct="1">
              <a:lnSpc>
                <a:spcPct val="80000"/>
              </a:lnSpc>
            </a:pPr>
            <a:r>
              <a:rPr lang="el-GR" sz="2000"/>
              <a:t>Το χρονικό διάστημα μεταξύ δύο παλμών του </a:t>
            </a:r>
            <a:r>
              <a:rPr lang="en-US" sz="2000"/>
              <a:t>laser </a:t>
            </a:r>
            <a:r>
              <a:rPr lang="el-GR" sz="2000"/>
              <a:t>κλειδωμένου τρόπου είναι </a:t>
            </a:r>
            <a:r>
              <a:rPr lang="en-US" sz="2000"/>
              <a:t>2</a:t>
            </a:r>
            <a:r>
              <a:rPr lang="en-US" sz="2000" i="1"/>
              <a:t>nL</a:t>
            </a:r>
            <a:r>
              <a:rPr lang="en-US" sz="2000"/>
              <a:t>/</a:t>
            </a:r>
            <a:r>
              <a:rPr lang="en-US" sz="2000" i="1"/>
              <a:t>c</a:t>
            </a:r>
            <a:endParaRPr lang="el-GR" sz="2000"/>
          </a:p>
          <a:p>
            <a:pPr lvl="1" eaLnBrk="1" hangingPunct="1">
              <a:lnSpc>
                <a:spcPct val="80000"/>
              </a:lnSpc>
            </a:pPr>
            <a:r>
              <a:rPr lang="el-GR" sz="1800"/>
              <a:t>Για ένα τυπικό ημιαγωγικό </a:t>
            </a:r>
            <a:r>
              <a:rPr lang="en-US" sz="1800"/>
              <a:t>laser</a:t>
            </a:r>
            <a:r>
              <a:rPr lang="el-GR" sz="1800"/>
              <a:t>,</a:t>
            </a:r>
            <a:r>
              <a:rPr lang="en-US" sz="1800"/>
              <a:t> </a:t>
            </a:r>
            <a:r>
              <a:rPr lang="el-GR" sz="1800"/>
              <a:t>αυτή η διάρκεια αντιστοιχεί σε μερικά </a:t>
            </a:r>
            <a:r>
              <a:rPr lang="en-US" sz="1800"/>
              <a:t>picoseconds</a:t>
            </a:r>
          </a:p>
        </p:txBody>
      </p:sp>
    </p:spTree>
    <p:extLst>
      <p:ext uri="{BB962C8B-B14F-4D97-AF65-F5344CB8AC3E}">
        <p14:creationId xmlns:p14="http://schemas.microsoft.com/office/powerpoint/2010/main" val="4220242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pic>
        <p:nvPicPr>
          <p:cNvPr id="5" name="Picture 4">
            <a:extLst>
              <a:ext uri="{FF2B5EF4-FFF2-40B4-BE49-F238E27FC236}">
                <a16:creationId xmlns:a16="http://schemas.microsoft.com/office/drawing/2014/main" id="{22176FEF-F7C3-3FFD-A26F-A37A05D828BA}"/>
              </a:ext>
            </a:extLst>
          </p:cNvPr>
          <p:cNvPicPr>
            <a:picLocks noChangeAspect="1"/>
          </p:cNvPicPr>
          <p:nvPr/>
        </p:nvPicPr>
        <p:blipFill rotWithShape="1">
          <a:blip r:embed="rId3"/>
          <a:srcRect l="984" b="3030"/>
          <a:stretch/>
        </p:blipFill>
        <p:spPr>
          <a:xfrm>
            <a:off x="1187624" y="1412776"/>
            <a:ext cx="7244599" cy="4608512"/>
          </a:xfrm>
          <a:prstGeom prst="rect">
            <a:avLst/>
          </a:prstGeom>
        </p:spPr>
      </p:pic>
    </p:spTree>
    <p:extLst>
      <p:ext uri="{BB962C8B-B14F-4D97-AF65-F5344CB8AC3E}">
        <p14:creationId xmlns:p14="http://schemas.microsoft.com/office/powerpoint/2010/main" val="2990075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1916113"/>
            <a:ext cx="52673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6918" name="Rectangle 3"/>
          <p:cNvSpPr>
            <a:spLocks noGrp="1" noChangeArrowheads="1"/>
          </p:cNvSpPr>
          <p:nvPr>
            <p:ph idx="1"/>
          </p:nvPr>
        </p:nvSpPr>
        <p:spPr>
          <a:xfrm>
            <a:off x="179388" y="908050"/>
            <a:ext cx="8785225" cy="1008063"/>
          </a:xfrm>
        </p:spPr>
        <p:txBody>
          <a:bodyPr>
            <a:normAutofit fontScale="92500"/>
          </a:bodyPr>
          <a:lstStyle/>
          <a:p>
            <a:pPr eaLnBrk="1" hangingPunct="1">
              <a:lnSpc>
                <a:spcPct val="80000"/>
              </a:lnSpc>
            </a:pPr>
            <a:r>
              <a:rPr lang="el-GR" sz="2000" dirty="0"/>
              <a:t>Έξοδος ενός </a:t>
            </a:r>
            <a:r>
              <a:rPr lang="en-US" sz="2000" dirty="0"/>
              <a:t>laser </a:t>
            </a:r>
            <a:r>
              <a:rPr lang="el-GR" sz="2000" dirty="0"/>
              <a:t>το οποίο ταλαντώνεται ταυτόχρονα σε </a:t>
            </a:r>
            <a:r>
              <a:rPr lang="en-US" sz="2000" dirty="0"/>
              <a:t>25</a:t>
            </a:r>
            <a:r>
              <a:rPr lang="el-GR" sz="2000" dirty="0"/>
              <a:t> διαμήκεις τρόπους</a:t>
            </a:r>
          </a:p>
          <a:p>
            <a:pPr lvl="1" eaLnBrk="1" hangingPunct="1">
              <a:lnSpc>
                <a:spcPct val="80000"/>
              </a:lnSpc>
            </a:pPr>
            <a:r>
              <a:rPr lang="el-GR" sz="1800" b="1" dirty="0">
                <a:solidFill>
                  <a:srgbClr val="FF0000"/>
                </a:solidFill>
              </a:rPr>
              <a:t>Οι φάσεις των τρόπων επιλέγονται τυχαία</a:t>
            </a:r>
          </a:p>
          <a:p>
            <a:pPr lvl="1" eaLnBrk="1" hangingPunct="1">
              <a:lnSpc>
                <a:spcPct val="80000"/>
              </a:lnSpc>
            </a:pPr>
            <a:r>
              <a:rPr lang="el-GR" sz="1800" strike="sngStrike" dirty="0"/>
              <a:t>Όλες οι φάσεις είναι ίσες μεταξύ τους</a:t>
            </a:r>
            <a:endParaRPr lang="en-US" sz="1800" strike="sngStrike" dirty="0"/>
          </a:p>
        </p:txBody>
      </p:sp>
      <p:sp>
        <p:nvSpPr>
          <p:cNvPr id="166919" name="Line 20"/>
          <p:cNvSpPr>
            <a:spLocks noChangeShapeType="1"/>
          </p:cNvSpPr>
          <p:nvPr/>
        </p:nvSpPr>
        <p:spPr bwMode="auto">
          <a:xfrm>
            <a:off x="3276600" y="5229225"/>
            <a:ext cx="1366838" cy="1588"/>
          </a:xfrm>
          <a:prstGeom prst="line">
            <a:avLst/>
          </a:prstGeom>
          <a:noFill/>
          <a:ln w="38100">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6920" name="Rectangle 21"/>
          <p:cNvSpPr>
            <a:spLocks noChangeArrowheads="1"/>
          </p:cNvSpPr>
          <p:nvPr/>
        </p:nvSpPr>
        <p:spPr bwMode="auto">
          <a:xfrm>
            <a:off x="3563938" y="4797425"/>
            <a:ext cx="792162" cy="361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solidFill>
                  <a:srgbClr val="FF0000"/>
                </a:solidFill>
              </a:rPr>
              <a:t>2</a:t>
            </a:r>
            <a:r>
              <a:rPr lang="en-US" sz="2000">
                <a:solidFill>
                  <a:srgbClr val="FF0000"/>
                </a:solidFill>
              </a:rPr>
              <a:t>nL</a:t>
            </a:r>
            <a:r>
              <a:rPr lang="en-US" sz="2000" i="0">
                <a:solidFill>
                  <a:srgbClr val="FF0000"/>
                </a:solidFill>
              </a:rPr>
              <a:t>/</a:t>
            </a:r>
            <a:r>
              <a:rPr lang="en-US" sz="2000">
                <a:solidFill>
                  <a:srgbClr val="FF0000"/>
                </a:solidFill>
              </a:rPr>
              <a:t>c</a:t>
            </a:r>
            <a:endParaRPr lang="el-GR" sz="2000">
              <a:solidFill>
                <a:srgbClr val="FF0000"/>
              </a:solidFill>
            </a:endParaRPr>
          </a:p>
        </p:txBody>
      </p:sp>
      <p:sp>
        <p:nvSpPr>
          <p:cNvPr id="166921" name="Rectangle 25"/>
          <p:cNvSpPr>
            <a:spLocks noChangeArrowheads="1"/>
          </p:cNvSpPr>
          <p:nvPr/>
        </p:nvSpPr>
        <p:spPr bwMode="auto">
          <a:xfrm>
            <a:off x="322263" y="4508500"/>
            <a:ext cx="20177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solidFill>
                  <a:srgbClr val="993366"/>
                </a:solidFill>
              </a:rPr>
              <a:t>Στον κατακόρυφο άξονα φαίνεται το ηλεκτρικό πεδίο</a:t>
            </a:r>
          </a:p>
        </p:txBody>
      </p:sp>
      <p:sp>
        <p:nvSpPr>
          <p:cNvPr id="166922" name="Rectangle 28"/>
          <p:cNvSpPr>
            <a:spLocks noChangeArrowheads="1"/>
          </p:cNvSpPr>
          <p:nvPr/>
        </p:nvSpPr>
        <p:spPr bwMode="auto">
          <a:xfrm>
            <a:off x="2339975" y="3068638"/>
            <a:ext cx="215900" cy="1439862"/>
          </a:xfrm>
          <a:prstGeom prst="rect">
            <a:avLst/>
          </a:prstGeom>
          <a:noFill/>
          <a:ln w="25400">
            <a:solidFill>
              <a:srgbClr val="9933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166923" name="AutoShape 29"/>
          <p:cNvCxnSpPr>
            <a:cxnSpLocks noChangeShapeType="1"/>
            <a:stCxn id="166921" idx="0"/>
            <a:endCxn id="166922" idx="1"/>
          </p:cNvCxnSpPr>
          <p:nvPr/>
        </p:nvCxnSpPr>
        <p:spPr bwMode="auto">
          <a:xfrm rot="-5400000">
            <a:off x="1470025" y="3651251"/>
            <a:ext cx="719137" cy="995362"/>
          </a:xfrm>
          <a:prstGeom prst="bentConnector2">
            <a:avLst/>
          </a:prstGeom>
          <a:noFill/>
          <a:ln w="25400">
            <a:solidFill>
              <a:srgbClr val="993366"/>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08874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1916113"/>
            <a:ext cx="52673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7942" name="Rectangle 3"/>
          <p:cNvSpPr>
            <a:spLocks noGrp="1" noChangeArrowheads="1"/>
          </p:cNvSpPr>
          <p:nvPr>
            <p:ph idx="1"/>
          </p:nvPr>
        </p:nvSpPr>
        <p:spPr>
          <a:xfrm>
            <a:off x="179388" y="908050"/>
            <a:ext cx="8785225" cy="1008063"/>
          </a:xfrm>
        </p:spPr>
        <p:txBody>
          <a:bodyPr>
            <a:normAutofit fontScale="92500"/>
          </a:bodyPr>
          <a:lstStyle/>
          <a:p>
            <a:pPr eaLnBrk="1" hangingPunct="1">
              <a:lnSpc>
                <a:spcPct val="80000"/>
              </a:lnSpc>
            </a:pPr>
            <a:r>
              <a:rPr lang="el-GR" sz="2000" dirty="0"/>
              <a:t>Έξοδος ενός </a:t>
            </a:r>
            <a:r>
              <a:rPr lang="en-US" sz="2000" dirty="0"/>
              <a:t>laser </a:t>
            </a:r>
            <a:r>
              <a:rPr lang="el-GR" sz="2000" dirty="0"/>
              <a:t>το οποίο ταλαντώνεται ταυτόχρονα σε </a:t>
            </a:r>
            <a:r>
              <a:rPr lang="en-US" sz="2000" dirty="0"/>
              <a:t>25</a:t>
            </a:r>
            <a:r>
              <a:rPr lang="el-GR" sz="2000" dirty="0"/>
              <a:t> διαμήκεις τρόπους</a:t>
            </a:r>
          </a:p>
          <a:p>
            <a:pPr lvl="1" eaLnBrk="1" hangingPunct="1">
              <a:lnSpc>
                <a:spcPct val="80000"/>
              </a:lnSpc>
            </a:pPr>
            <a:r>
              <a:rPr lang="el-GR" sz="1800" strike="sngStrike" dirty="0"/>
              <a:t>Οι φάσεις των τρόπων επιλέγονται τυχαία</a:t>
            </a:r>
          </a:p>
          <a:p>
            <a:pPr lvl="1" eaLnBrk="1" hangingPunct="1">
              <a:lnSpc>
                <a:spcPct val="80000"/>
              </a:lnSpc>
            </a:pPr>
            <a:r>
              <a:rPr lang="el-GR" sz="1800" b="1" dirty="0">
                <a:solidFill>
                  <a:srgbClr val="0000FF"/>
                </a:solidFill>
              </a:rPr>
              <a:t>Όλες οι φάσεις είναι ίσες μεταξύ τους</a:t>
            </a:r>
            <a:endParaRPr lang="en-US" sz="1800" b="1" dirty="0">
              <a:solidFill>
                <a:srgbClr val="0000FF"/>
              </a:solidFill>
            </a:endParaRPr>
          </a:p>
        </p:txBody>
      </p:sp>
      <p:sp>
        <p:nvSpPr>
          <p:cNvPr id="167943" name="Line 5"/>
          <p:cNvSpPr>
            <a:spLocks noChangeShapeType="1"/>
          </p:cNvSpPr>
          <p:nvPr/>
        </p:nvSpPr>
        <p:spPr bwMode="auto">
          <a:xfrm>
            <a:off x="3276600" y="5229225"/>
            <a:ext cx="1366838" cy="1588"/>
          </a:xfrm>
          <a:prstGeom prst="line">
            <a:avLst/>
          </a:prstGeom>
          <a:noFill/>
          <a:ln w="38100">
            <a:solidFill>
              <a:srgbClr val="0000FF"/>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7944" name="Rectangle 6"/>
          <p:cNvSpPr>
            <a:spLocks noChangeArrowheads="1"/>
          </p:cNvSpPr>
          <p:nvPr/>
        </p:nvSpPr>
        <p:spPr bwMode="auto">
          <a:xfrm>
            <a:off x="3563938" y="4797425"/>
            <a:ext cx="792162" cy="361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solidFill>
                  <a:srgbClr val="0000FF"/>
                </a:solidFill>
              </a:rPr>
              <a:t>2</a:t>
            </a:r>
            <a:r>
              <a:rPr lang="en-US" sz="2000">
                <a:solidFill>
                  <a:srgbClr val="0000FF"/>
                </a:solidFill>
              </a:rPr>
              <a:t>nL</a:t>
            </a:r>
            <a:r>
              <a:rPr lang="en-US" sz="2000" i="0">
                <a:solidFill>
                  <a:srgbClr val="0000FF"/>
                </a:solidFill>
              </a:rPr>
              <a:t>/</a:t>
            </a:r>
            <a:r>
              <a:rPr lang="en-US" sz="2000">
                <a:solidFill>
                  <a:srgbClr val="0000FF"/>
                </a:solidFill>
              </a:rPr>
              <a:t>c</a:t>
            </a:r>
            <a:endParaRPr lang="el-GR" sz="2000">
              <a:solidFill>
                <a:srgbClr val="0000FF"/>
              </a:solidFill>
            </a:endParaRPr>
          </a:p>
        </p:txBody>
      </p:sp>
      <p:sp>
        <p:nvSpPr>
          <p:cNvPr id="167945" name="Rectangle 14"/>
          <p:cNvSpPr>
            <a:spLocks noChangeArrowheads="1"/>
          </p:cNvSpPr>
          <p:nvPr/>
        </p:nvSpPr>
        <p:spPr bwMode="auto">
          <a:xfrm>
            <a:off x="322263" y="4508500"/>
            <a:ext cx="20177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solidFill>
                  <a:srgbClr val="993366"/>
                </a:solidFill>
              </a:rPr>
              <a:t>Στον κατακόρυφο άξονα φαίνεται το ηλεκτρικό πεδίο</a:t>
            </a:r>
          </a:p>
        </p:txBody>
      </p:sp>
      <p:sp>
        <p:nvSpPr>
          <p:cNvPr id="167946" name="Rectangle 15"/>
          <p:cNvSpPr>
            <a:spLocks noChangeArrowheads="1"/>
          </p:cNvSpPr>
          <p:nvPr/>
        </p:nvSpPr>
        <p:spPr bwMode="auto">
          <a:xfrm>
            <a:off x="2339975" y="3068638"/>
            <a:ext cx="215900" cy="1439862"/>
          </a:xfrm>
          <a:prstGeom prst="rect">
            <a:avLst/>
          </a:prstGeom>
          <a:noFill/>
          <a:ln w="25400">
            <a:solidFill>
              <a:srgbClr val="9933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167947" name="AutoShape 16"/>
          <p:cNvCxnSpPr>
            <a:cxnSpLocks noChangeShapeType="1"/>
            <a:stCxn id="167945" idx="0"/>
            <a:endCxn id="167946" idx="1"/>
          </p:cNvCxnSpPr>
          <p:nvPr/>
        </p:nvCxnSpPr>
        <p:spPr bwMode="auto">
          <a:xfrm rot="-5400000">
            <a:off x="1470025" y="3651251"/>
            <a:ext cx="719137" cy="995362"/>
          </a:xfrm>
          <a:prstGeom prst="bentConnector2">
            <a:avLst/>
          </a:prstGeom>
          <a:noFill/>
          <a:ln w="25400">
            <a:solidFill>
              <a:srgbClr val="993366"/>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83254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8965" name="Rectangle 3"/>
          <p:cNvSpPr>
            <a:spLocks noGrp="1" noChangeArrowheads="1"/>
          </p:cNvSpPr>
          <p:nvPr>
            <p:ph idx="1"/>
          </p:nvPr>
        </p:nvSpPr>
        <p:spPr>
          <a:xfrm>
            <a:off x="179388" y="908050"/>
            <a:ext cx="8785225" cy="4897438"/>
          </a:xfrm>
        </p:spPr>
        <p:txBody>
          <a:bodyPr/>
          <a:lstStyle/>
          <a:p>
            <a:pPr eaLnBrk="1" hangingPunct="1">
              <a:lnSpc>
                <a:spcPct val="90000"/>
              </a:lnSpc>
            </a:pPr>
            <a:r>
              <a:rPr lang="el-GR" sz="2400" dirty="0"/>
              <a:t>Το χρονικό διάστημα μεταξύ δύο παλμών του </a:t>
            </a:r>
            <a:r>
              <a:rPr lang="en-US" sz="2400" dirty="0"/>
              <a:t>laser </a:t>
            </a:r>
            <a:r>
              <a:rPr lang="el-GR" sz="2400" dirty="0"/>
              <a:t>κλειδωμένου τρόπου είναι </a:t>
            </a:r>
            <a:r>
              <a:rPr lang="en-US" sz="2400" dirty="0"/>
              <a:t>2</a:t>
            </a:r>
            <a:r>
              <a:rPr lang="en-US" sz="2400" i="1" dirty="0"/>
              <a:t>nL</a:t>
            </a:r>
            <a:r>
              <a:rPr lang="en-US" sz="2400" dirty="0"/>
              <a:t>/</a:t>
            </a:r>
            <a:r>
              <a:rPr lang="en-US" sz="2400" i="1" dirty="0"/>
              <a:t>c</a:t>
            </a:r>
            <a:endParaRPr lang="el-GR" sz="2400" dirty="0"/>
          </a:p>
          <a:p>
            <a:pPr lvl="1" eaLnBrk="1" hangingPunct="1">
              <a:lnSpc>
                <a:spcPct val="90000"/>
              </a:lnSpc>
            </a:pPr>
            <a:r>
              <a:rPr lang="el-GR" sz="2000" dirty="0"/>
              <a:t>Για διαμόρφωση στην περιοχή 1–10</a:t>
            </a:r>
            <a:r>
              <a:rPr lang="en-US" sz="2000" dirty="0"/>
              <a:t>GHz, </a:t>
            </a:r>
            <a:r>
              <a:rPr lang="el-GR" sz="2000" dirty="0"/>
              <a:t>το (χρονικό) διάστημα μεταξύ διαδοχικών παλμών θα πρέπει να βρίσκεται στην περιοχή 0.1–1</a:t>
            </a:r>
            <a:r>
              <a:rPr lang="en-US" sz="2000" dirty="0"/>
              <a:t> </a:t>
            </a:r>
            <a:r>
              <a:rPr lang="en-US" sz="2000" dirty="0" err="1"/>
              <a:t>nsec</a:t>
            </a:r>
            <a:r>
              <a:rPr lang="el-GR" sz="2000" dirty="0"/>
              <a:t>. Με </a:t>
            </a:r>
            <a:r>
              <a:rPr lang="en-US" sz="2000" i="1" dirty="0"/>
              <a:t>n</a:t>
            </a:r>
            <a:r>
              <a:rPr lang="en-US" sz="2000" dirty="0"/>
              <a:t> = 1.5,</a:t>
            </a:r>
            <a:r>
              <a:rPr lang="el-GR" sz="2000" dirty="0"/>
              <a:t> απαιτούνται μήκη κοιλότητας,</a:t>
            </a:r>
            <a:r>
              <a:rPr lang="en-US" sz="2000" dirty="0"/>
              <a:t> </a:t>
            </a:r>
            <a:r>
              <a:rPr lang="en-US" sz="2000" i="1" dirty="0"/>
              <a:t>L</a:t>
            </a:r>
            <a:r>
              <a:rPr lang="el-GR" sz="2000" dirty="0"/>
              <a:t>, της τάξης των 1-10</a:t>
            </a:r>
            <a:r>
              <a:rPr lang="en-US" sz="2000" dirty="0"/>
              <a:t> cm</a:t>
            </a:r>
            <a:r>
              <a:rPr lang="el-GR" sz="2000" dirty="0"/>
              <a:t> ώστε να κατασκευαστεί ένα </a:t>
            </a:r>
            <a:r>
              <a:rPr lang="en-US" sz="2000" dirty="0"/>
              <a:t>laser </a:t>
            </a:r>
            <a:r>
              <a:rPr lang="el-GR" sz="2000" dirty="0"/>
              <a:t>κλειδωμένου τρόπου με διάστημα μεταξύ διαδοχικών παλμών της τάξης που τέθηκε</a:t>
            </a:r>
          </a:p>
          <a:p>
            <a:pPr lvl="1" eaLnBrk="1" hangingPunct="1">
              <a:lnSpc>
                <a:spcPct val="90000"/>
              </a:lnSpc>
            </a:pPr>
            <a:r>
              <a:rPr lang="el-GR" sz="2000" dirty="0"/>
              <a:t>Τέτοια μεγάλα μήκη κοιλοτήτων μπορούν να επιτευχθούν χρησιμοποιώντας </a:t>
            </a:r>
            <a:r>
              <a:rPr lang="en-US" sz="2000" dirty="0"/>
              <a:t>lasers </a:t>
            </a:r>
            <a:r>
              <a:rPr lang="el-GR" sz="2000" dirty="0"/>
              <a:t>ίνας, που ούτως ή άλλως απαιτούν το μήκος να είναι μεγάλο, ώστε αν προκύψει επαρκές κέρδος και να πραγματοποιηθεί η μετάδοση </a:t>
            </a:r>
            <a:r>
              <a:rPr lang="en-US" sz="2000" dirty="0"/>
              <a:t>laser</a:t>
            </a:r>
            <a:endParaRPr lang="el-GR" sz="2000" dirty="0"/>
          </a:p>
          <a:p>
            <a:pPr eaLnBrk="1" hangingPunct="1">
              <a:lnSpc>
                <a:spcPct val="90000"/>
              </a:lnSpc>
            </a:pPr>
            <a:r>
              <a:rPr lang="el-GR" sz="2400" dirty="0"/>
              <a:t>Το πιο κοινό μέσο επίτευξης κλειδώματος τρόπου είναι </a:t>
            </a:r>
            <a:r>
              <a:rPr lang="el-GR" sz="2400" b="1" dirty="0"/>
              <a:t>διαμορφώνοντας το κέρδος της κοιλότητας </a:t>
            </a:r>
            <a:r>
              <a:rPr lang="en-US" sz="2400" b="1" dirty="0"/>
              <a:t>laser</a:t>
            </a:r>
          </a:p>
          <a:p>
            <a:pPr lvl="1" eaLnBrk="1" hangingPunct="1">
              <a:lnSpc>
                <a:spcPct val="90000"/>
              </a:lnSpc>
            </a:pPr>
            <a:r>
              <a:rPr lang="el-GR" sz="2000" dirty="0"/>
              <a:t>Μπορεί να χρησιμοποιηθεί διαμόρφωση κατά πλάτος ή κατά συχνότητα</a:t>
            </a:r>
            <a:endParaRPr lang="en-US" sz="2000" dirty="0"/>
          </a:p>
        </p:txBody>
      </p:sp>
      <p:sp>
        <p:nvSpPr>
          <p:cNvPr id="168963" name="Slide Number Placeholder 4"/>
          <p:cNvSpPr>
            <a:spLocks noGrp="1"/>
          </p:cNvSpPr>
          <p:nvPr>
            <p:ph type="sldNum" sz="quarter" idx="12"/>
          </p:nvPr>
        </p:nvSpPr>
        <p:spPr>
          <a:noFill/>
        </p:spPr>
        <p:txBody>
          <a:bodyPr/>
          <a:lstStyle>
            <a:lvl1pPr eaLnBrk="0" hangingPunct="0">
              <a:defRPr sz="3600" b="1" i="1">
                <a:solidFill>
                  <a:schemeClr val="tx1"/>
                </a:solidFill>
                <a:latin typeface="Times New Roman" pitchFamily="18" charset="0"/>
              </a:defRPr>
            </a:lvl1pPr>
            <a:lvl2pPr marL="742950" indent="-285750" eaLnBrk="0" hangingPunct="0">
              <a:defRPr sz="3600" b="1" i="1">
                <a:solidFill>
                  <a:schemeClr val="tx1"/>
                </a:solidFill>
                <a:latin typeface="Times New Roman" pitchFamily="18" charset="0"/>
              </a:defRPr>
            </a:lvl2pPr>
            <a:lvl3pPr marL="1143000" indent="-228600" eaLnBrk="0" hangingPunct="0">
              <a:defRPr sz="3600" b="1" i="1">
                <a:solidFill>
                  <a:schemeClr val="tx1"/>
                </a:solidFill>
                <a:latin typeface="Times New Roman" pitchFamily="18" charset="0"/>
              </a:defRPr>
            </a:lvl3pPr>
            <a:lvl4pPr marL="1600200" indent="-228600" eaLnBrk="0" hangingPunct="0">
              <a:defRPr sz="3600" b="1" i="1">
                <a:solidFill>
                  <a:schemeClr val="tx1"/>
                </a:solidFill>
                <a:latin typeface="Times New Roman" pitchFamily="18" charset="0"/>
              </a:defRPr>
            </a:lvl4pPr>
            <a:lvl5pPr marL="2057400" indent="-228600" eaLnBrk="0" hangingPunct="0">
              <a:defRPr sz="3600" b="1" i="1">
                <a:solidFill>
                  <a:schemeClr val="tx1"/>
                </a:solidFill>
                <a:latin typeface="Times New Roman" pitchFamily="18" charset="0"/>
              </a:defRPr>
            </a:lvl5pPr>
            <a:lvl6pPr marL="2514600" indent="-228600" eaLnBrk="0" fontAlgn="base" hangingPunct="0">
              <a:spcBef>
                <a:spcPct val="0"/>
              </a:spcBef>
              <a:spcAft>
                <a:spcPct val="0"/>
              </a:spcAft>
              <a:defRPr sz="3600" b="1" i="1">
                <a:solidFill>
                  <a:schemeClr val="tx1"/>
                </a:solidFill>
                <a:latin typeface="Times New Roman" pitchFamily="18" charset="0"/>
              </a:defRPr>
            </a:lvl6pPr>
            <a:lvl7pPr marL="2971800" indent="-228600" eaLnBrk="0" fontAlgn="base" hangingPunct="0">
              <a:spcBef>
                <a:spcPct val="0"/>
              </a:spcBef>
              <a:spcAft>
                <a:spcPct val="0"/>
              </a:spcAft>
              <a:defRPr sz="3600" b="1" i="1">
                <a:solidFill>
                  <a:schemeClr val="tx1"/>
                </a:solidFill>
                <a:latin typeface="Times New Roman" pitchFamily="18" charset="0"/>
              </a:defRPr>
            </a:lvl7pPr>
            <a:lvl8pPr marL="3429000" indent="-228600" eaLnBrk="0" fontAlgn="base" hangingPunct="0">
              <a:spcBef>
                <a:spcPct val="0"/>
              </a:spcBef>
              <a:spcAft>
                <a:spcPct val="0"/>
              </a:spcAft>
              <a:defRPr sz="3600" b="1" i="1">
                <a:solidFill>
                  <a:schemeClr val="tx1"/>
                </a:solidFill>
                <a:latin typeface="Times New Roman" pitchFamily="18" charset="0"/>
              </a:defRPr>
            </a:lvl8pPr>
            <a:lvl9pPr marL="3886200" indent="-228600" eaLnBrk="0" fontAlgn="base" hangingPunct="0">
              <a:spcBef>
                <a:spcPct val="0"/>
              </a:spcBef>
              <a:spcAft>
                <a:spcPct val="0"/>
              </a:spcAft>
              <a:defRPr sz="3600" b="1" i="1">
                <a:solidFill>
                  <a:schemeClr val="tx1"/>
                </a:solidFill>
                <a:latin typeface="Times New Roman" pitchFamily="18" charset="0"/>
              </a:defRPr>
            </a:lvl9pPr>
          </a:lstStyle>
          <a:p>
            <a:pPr eaLnBrk="1" hangingPunct="1"/>
            <a:fld id="{B1DB014D-A991-46F4-9D40-0B97A8743DF4}" type="slidenum">
              <a:rPr lang="el-GR" sz="1800" i="0" smtClean="0"/>
              <a:pPr eaLnBrk="1" hangingPunct="1"/>
              <a:t>44</a:t>
            </a:fld>
            <a:endParaRPr lang="el-GR" sz="1800" i="0"/>
          </a:p>
        </p:txBody>
      </p:sp>
    </p:spTree>
    <p:extLst>
      <p:ext uri="{BB962C8B-B14F-4D97-AF65-F5344CB8AC3E}">
        <p14:creationId xmlns:p14="http://schemas.microsoft.com/office/powerpoint/2010/main" val="3902502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69989" name="Rectangle 3"/>
          <p:cNvSpPr>
            <a:spLocks noGrp="1" noChangeArrowheads="1"/>
          </p:cNvSpPr>
          <p:nvPr>
            <p:ph idx="1"/>
          </p:nvPr>
        </p:nvSpPr>
        <p:spPr>
          <a:xfrm>
            <a:off x="179388" y="981075"/>
            <a:ext cx="8785225" cy="4032250"/>
          </a:xfrm>
        </p:spPr>
        <p:txBody>
          <a:bodyPr/>
          <a:lstStyle/>
          <a:p>
            <a:pPr eaLnBrk="1" hangingPunct="1">
              <a:lnSpc>
                <a:spcPct val="90000"/>
              </a:lnSpc>
            </a:pPr>
            <a:r>
              <a:rPr lang="el-GR" sz="2400" dirty="0"/>
              <a:t>Για κλείδωμα του τρόπου με εφαρμογή διαμόρφωσης πλάτους, το </a:t>
            </a:r>
            <a:r>
              <a:rPr lang="el-GR" sz="2400" b="1" dirty="0"/>
              <a:t>κέρδος της κοιλότητας διαμορφώνεται με μία περίοδο ίση με το διάστημα μεταξύ διαδοχικών παλμών, δηλαδή </a:t>
            </a:r>
            <a:r>
              <a:rPr lang="en-US" sz="2400" b="1" dirty="0"/>
              <a:t>2</a:t>
            </a:r>
            <a:r>
              <a:rPr lang="en-US" sz="2400" b="1" i="1" dirty="0"/>
              <a:t>nL</a:t>
            </a:r>
            <a:r>
              <a:rPr lang="en-US" sz="2400" b="1" dirty="0"/>
              <a:t>/</a:t>
            </a:r>
            <a:r>
              <a:rPr lang="en-US" sz="2400" b="1" i="1" dirty="0"/>
              <a:t>c</a:t>
            </a:r>
            <a:r>
              <a:rPr lang="el-GR" sz="2400" b="1" dirty="0"/>
              <a:t> </a:t>
            </a:r>
          </a:p>
          <a:p>
            <a:pPr lvl="1" eaLnBrk="1" hangingPunct="1">
              <a:lnSpc>
                <a:spcPct val="90000"/>
              </a:lnSpc>
            </a:pPr>
            <a:r>
              <a:rPr lang="el-GR" sz="2000" dirty="0"/>
              <a:t>Το πλάτος αυτής της διαμόρφωσης επιλέγεται ώστε το μέσο κέρδος να είναι ανεπαρκές για κάποιο τρόπο να ταλαντωθεί μόνος του</a:t>
            </a:r>
          </a:p>
          <a:p>
            <a:pPr lvl="1" eaLnBrk="1" hangingPunct="1">
              <a:lnSpc>
                <a:spcPct val="90000"/>
              </a:lnSpc>
            </a:pPr>
            <a:r>
              <a:rPr lang="el-GR" sz="2000" dirty="0"/>
              <a:t>Αν μεγάλο πλήθος τρόπων βρίσκονται σε φάση, μπορεί να υπάρξει σταδιακά επάρκεια σε ενέργεια εντός της κοιλότητας ώστε να συμβεί η ταλάντωση του </a:t>
            </a:r>
            <a:r>
              <a:rPr lang="en-US" sz="2000" dirty="0"/>
              <a:t>laser </a:t>
            </a:r>
            <a:r>
              <a:rPr lang="el-GR" sz="2000" dirty="0"/>
              <a:t>τις στιγμές υψηλού κέρδους</a:t>
            </a:r>
            <a:endParaRPr lang="en-US" sz="2000" dirty="0"/>
          </a:p>
          <a:p>
            <a:pPr lvl="1" eaLnBrk="1" hangingPunct="1">
              <a:lnSpc>
                <a:spcPct val="90000"/>
              </a:lnSpc>
            </a:pPr>
            <a:r>
              <a:rPr lang="el-GR" sz="2000" dirty="0"/>
              <a:t>Διαμόρφωση κέρδους του </a:t>
            </a:r>
            <a:r>
              <a:rPr lang="en-US" sz="2000" dirty="0"/>
              <a:t>laser </a:t>
            </a:r>
            <a:r>
              <a:rPr lang="el-GR" sz="2000" dirty="0"/>
              <a:t>ίνας μπορεί να επιτευχθεί εισάγοντας ένα εξωτερικό διαμορφωτή εντός της κοιλότητας</a:t>
            </a:r>
            <a:endParaRPr lang="en-US" sz="2000" dirty="0"/>
          </a:p>
        </p:txBody>
      </p:sp>
    </p:spTree>
    <p:extLst>
      <p:ext uri="{BB962C8B-B14F-4D97-AF65-F5344CB8AC3E}">
        <p14:creationId xmlns:p14="http://schemas.microsoft.com/office/powerpoint/2010/main" val="3554462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1916113"/>
            <a:ext cx="52673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Rectangle 3"/>
          <p:cNvSpPr>
            <a:spLocks noGrp="1" noChangeArrowheads="1"/>
          </p:cNvSpPr>
          <p:nvPr>
            <p:ph type="title"/>
          </p:nvPr>
        </p:nvSpPr>
        <p:spPr>
          <a:xfrm>
            <a:off x="107950" y="115888"/>
            <a:ext cx="8928100" cy="720725"/>
          </a:xfrm>
          <a:noFill/>
        </p:spPr>
        <p:txBody>
          <a:bodyPr/>
          <a:lstStyle/>
          <a:p>
            <a:pPr eaLnBrk="1" hangingPunct="1"/>
            <a:r>
              <a:rPr lang="en-US" sz="3600" dirty="0"/>
              <a:t>Transmitters – </a:t>
            </a:r>
            <a:r>
              <a:rPr lang="en-US" sz="3600" b="1" u="sng" dirty="0"/>
              <a:t>Lasers</a:t>
            </a:r>
            <a:r>
              <a:rPr lang="en-US" sz="3600" dirty="0"/>
              <a:t>, LEDs, Tunable Lasers</a:t>
            </a:r>
          </a:p>
        </p:txBody>
      </p:sp>
      <p:sp>
        <p:nvSpPr>
          <p:cNvPr id="171014" name="Rectangle 4"/>
          <p:cNvSpPr>
            <a:spLocks noGrp="1" noChangeArrowheads="1"/>
          </p:cNvSpPr>
          <p:nvPr>
            <p:ph idx="1"/>
          </p:nvPr>
        </p:nvSpPr>
        <p:spPr>
          <a:xfrm>
            <a:off x="179388" y="981075"/>
            <a:ext cx="8785225" cy="647700"/>
          </a:xfrm>
        </p:spPr>
        <p:txBody>
          <a:bodyPr/>
          <a:lstStyle/>
          <a:p>
            <a:pPr eaLnBrk="1" hangingPunct="1">
              <a:lnSpc>
                <a:spcPct val="80000"/>
              </a:lnSpc>
            </a:pPr>
            <a:r>
              <a:rPr lang="el-GR" sz="2000"/>
              <a:t>Ισχύς στην έξοδο ενός </a:t>
            </a:r>
            <a:r>
              <a:rPr lang="en-US" sz="2000"/>
              <a:t>laser (</a:t>
            </a:r>
            <a:r>
              <a:rPr lang="el-GR" sz="2000"/>
              <a:t>Μέτρο του πεδίου στο τετράγωνο –</a:t>
            </a:r>
            <a:r>
              <a:rPr lang="en-US" sz="2000"/>
              <a:t> </a:t>
            </a:r>
            <a:r>
              <a:rPr lang="el-GR" sz="2000"/>
              <a:t>|</a:t>
            </a:r>
            <a:r>
              <a:rPr lang="en-US" sz="2000"/>
              <a:t>E</a:t>
            </a:r>
            <a:r>
              <a:rPr lang="en-US" sz="2000" baseline="-25000"/>
              <a:t>out</a:t>
            </a:r>
            <a:r>
              <a:rPr lang="en-US" sz="2000"/>
              <a:t>|</a:t>
            </a:r>
            <a:r>
              <a:rPr lang="en-US" sz="2000" baseline="30000"/>
              <a:t>2</a:t>
            </a:r>
            <a:r>
              <a:rPr lang="en-US" sz="2000"/>
              <a:t>)</a:t>
            </a:r>
            <a:r>
              <a:rPr lang="el-GR" sz="2000"/>
              <a:t> το οποίο ταλαντώνεται ταυτόχρονα σε </a:t>
            </a:r>
            <a:r>
              <a:rPr lang="en-US" sz="2000"/>
              <a:t>25</a:t>
            </a:r>
            <a:r>
              <a:rPr lang="el-GR" sz="2000"/>
              <a:t> διαμήκεις τρόπους</a:t>
            </a:r>
          </a:p>
        </p:txBody>
      </p:sp>
      <p:sp>
        <p:nvSpPr>
          <p:cNvPr id="171015" name="Line 6"/>
          <p:cNvSpPr>
            <a:spLocks noChangeShapeType="1"/>
          </p:cNvSpPr>
          <p:nvPr/>
        </p:nvSpPr>
        <p:spPr bwMode="auto">
          <a:xfrm>
            <a:off x="3276600" y="4579938"/>
            <a:ext cx="1366838" cy="1587"/>
          </a:xfrm>
          <a:prstGeom prst="line">
            <a:avLst/>
          </a:prstGeom>
          <a:noFill/>
          <a:ln w="38100">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1016" name="Rectangle 7"/>
          <p:cNvSpPr>
            <a:spLocks noChangeArrowheads="1"/>
          </p:cNvSpPr>
          <p:nvPr/>
        </p:nvSpPr>
        <p:spPr bwMode="auto">
          <a:xfrm>
            <a:off x="3563938" y="4148138"/>
            <a:ext cx="792162" cy="361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solidFill>
                  <a:srgbClr val="FF0000"/>
                </a:solidFill>
              </a:rPr>
              <a:t>2</a:t>
            </a:r>
            <a:r>
              <a:rPr lang="en-US" sz="2000">
                <a:solidFill>
                  <a:srgbClr val="FF0000"/>
                </a:solidFill>
              </a:rPr>
              <a:t>nL</a:t>
            </a:r>
            <a:r>
              <a:rPr lang="en-US" sz="2000" i="0">
                <a:solidFill>
                  <a:srgbClr val="FF0000"/>
                </a:solidFill>
              </a:rPr>
              <a:t>/</a:t>
            </a:r>
            <a:r>
              <a:rPr lang="en-US" sz="2000">
                <a:solidFill>
                  <a:srgbClr val="FF0000"/>
                </a:solidFill>
              </a:rPr>
              <a:t>c</a:t>
            </a:r>
            <a:endParaRPr lang="el-GR" sz="2000">
              <a:solidFill>
                <a:srgbClr val="FF0000"/>
              </a:solidFill>
            </a:endParaRPr>
          </a:p>
        </p:txBody>
      </p:sp>
    </p:spTree>
    <p:extLst>
      <p:ext uri="{BB962C8B-B14F-4D97-AF65-F5344CB8AC3E}">
        <p14:creationId xmlns:p14="http://schemas.microsoft.com/office/powerpoint/2010/main" val="1313367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a:xfrm>
            <a:off x="457200" y="274638"/>
            <a:ext cx="8229600" cy="490066"/>
          </a:xfrm>
          <a:prstGeom prst="rect">
            <a:avLst/>
          </a:prstGeom>
          <a:no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Transmitters – </a:t>
            </a:r>
            <a:r>
              <a:rPr lang="en-US" sz="3600" b="1" u="sng" dirty="0"/>
              <a:t>Lasers</a:t>
            </a:r>
            <a:r>
              <a:rPr lang="en-US" sz="3600" dirty="0"/>
              <a:t>, LEDs, Tunable Lasers</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7682" y="1935163"/>
            <a:ext cx="6728635"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11760" y="1043444"/>
            <a:ext cx="3600400" cy="369332"/>
          </a:xfrm>
          <a:prstGeom prst="rect">
            <a:avLst/>
          </a:prstGeom>
          <a:noFill/>
        </p:spPr>
        <p:txBody>
          <a:bodyPr wrap="square" rtlCol="0">
            <a:spAutoFit/>
          </a:bodyPr>
          <a:lstStyle/>
          <a:p>
            <a:pPr marL="285750" indent="-285750">
              <a:buFont typeface="Arial" panose="020B0604020202020204" pitchFamily="34" charset="0"/>
              <a:buChar char="•"/>
            </a:pPr>
            <a:r>
              <a:rPr lang="el-GR" dirty="0"/>
              <a:t>Μεταβατικά φαινόμενα Ι</a:t>
            </a:r>
          </a:p>
        </p:txBody>
      </p:sp>
    </p:spTree>
    <p:extLst>
      <p:ext uri="{BB962C8B-B14F-4D97-AF65-F5344CB8AC3E}">
        <p14:creationId xmlns:p14="http://schemas.microsoft.com/office/powerpoint/2010/main" val="2357143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title"/>
          </p:nvPr>
        </p:nvSpPr>
        <p:spPr>
          <a:xfrm>
            <a:off x="457200" y="274638"/>
            <a:ext cx="8229600" cy="490066"/>
          </a:xfrm>
          <a:prstGeom prst="rect">
            <a:avLst/>
          </a:prstGeom>
          <a:no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Transmitters – </a:t>
            </a:r>
            <a:r>
              <a:rPr lang="en-US" sz="3600" b="1" u="sng" dirty="0"/>
              <a:t>Lasers</a:t>
            </a:r>
            <a:r>
              <a:rPr lang="en-US" sz="3600" dirty="0"/>
              <a:t>, LEDs, Tunable Lasers</a:t>
            </a:r>
          </a:p>
        </p:txBody>
      </p:sp>
      <p:sp>
        <p:nvSpPr>
          <p:cNvPr id="3" name="Content Placeholder 2"/>
          <p:cNvSpPr>
            <a:spLocks noGrp="1"/>
          </p:cNvSpPr>
          <p:nvPr>
            <p:ph idx="1"/>
          </p:nvPr>
        </p:nvSpPr>
        <p:spPr>
          <a:xfrm>
            <a:off x="395536" y="1268760"/>
            <a:ext cx="8579296" cy="5544616"/>
          </a:xfrm>
        </p:spPr>
        <p:txBody>
          <a:bodyPr>
            <a:noAutofit/>
          </a:bodyPr>
          <a:lstStyle/>
          <a:p>
            <a:r>
              <a:rPr lang="en-GB" sz="1600" b="1" dirty="0"/>
              <a:t>T</a:t>
            </a:r>
            <a:r>
              <a:rPr lang="el-GR" sz="1600" b="1" dirty="0" err="1"/>
              <a:t>αλαντώσεις</a:t>
            </a:r>
            <a:r>
              <a:rPr lang="el-GR" sz="1600" b="1" dirty="0"/>
              <a:t> αποκατάστασης (</a:t>
            </a:r>
            <a:r>
              <a:rPr lang="en-GB" sz="1600" b="1" dirty="0"/>
              <a:t>Relaxation oscillations ):</a:t>
            </a:r>
          </a:p>
          <a:p>
            <a:pPr marL="0" indent="0">
              <a:buNone/>
            </a:pPr>
            <a:r>
              <a:rPr lang="el-GR" sz="1600" dirty="0"/>
              <a:t>– Από τη στιγμή που θα ξεκινήσει, η εξαναγκασμένη εκπομπή , “κλέβει” φορείς από τη συνολική πυκνότητα Ν(</a:t>
            </a:r>
            <a:r>
              <a:rPr lang="en-GB" sz="1600" dirty="0"/>
              <a:t>t)</a:t>
            </a:r>
          </a:p>
          <a:p>
            <a:pPr marL="0" indent="0">
              <a:buNone/>
            </a:pPr>
            <a:r>
              <a:rPr lang="el-GR" sz="1600" dirty="0"/>
              <a:t>– η ένταση του φωτός μειώνεται,</a:t>
            </a:r>
          </a:p>
          <a:p>
            <a:pPr marL="0" indent="0">
              <a:buNone/>
            </a:pPr>
            <a:r>
              <a:rPr lang="el-GR" sz="1600" dirty="0"/>
              <a:t>– οι φορείς αυξάνονται αρκετά ώστε να ξεκινήσει ξανά ισχυρή εκπομπή φωτός κοκ</a:t>
            </a:r>
          </a:p>
          <a:p>
            <a:pPr marL="0" indent="0">
              <a:buNone/>
            </a:pPr>
            <a:r>
              <a:rPr lang="el-GR" sz="1600" dirty="0"/>
              <a:t>– Η ταλάντωση αυτή τελικά εκφυλίζεται και παραμένει η πυκνότητα φορέων αποκαταστημένης</a:t>
            </a:r>
          </a:p>
          <a:p>
            <a:pPr marL="0" indent="0">
              <a:buNone/>
            </a:pPr>
            <a:r>
              <a:rPr lang="el-GR" sz="1600" dirty="0"/>
              <a:t>κατάστασης ενώ η ακτινοβολία έχει την τάση να εντοπιστεί </a:t>
            </a:r>
            <a:r>
              <a:rPr lang="el-GR" sz="1600" dirty="0" err="1"/>
              <a:t>σ’αυτόν</a:t>
            </a:r>
            <a:r>
              <a:rPr lang="el-GR" sz="1600" dirty="0"/>
              <a:t> τον τρόπο της κοιλότητας</a:t>
            </a:r>
          </a:p>
          <a:p>
            <a:pPr marL="0" indent="0">
              <a:buNone/>
            </a:pPr>
            <a:r>
              <a:rPr lang="el-GR" sz="1600" dirty="0"/>
              <a:t>του οποίου η συχνότητα είναι πιο κοντά στο μέγιστο της απολαβής</a:t>
            </a:r>
          </a:p>
          <a:p>
            <a:r>
              <a:rPr lang="el-GR" sz="1600" dirty="0" err="1"/>
              <a:t>􀁺</a:t>
            </a:r>
            <a:r>
              <a:rPr lang="el-GR" sz="1600" dirty="0"/>
              <a:t> </a:t>
            </a:r>
            <a:r>
              <a:rPr lang="el-GR" sz="1600" b="1" dirty="0"/>
              <a:t>Στιγμιαίο (μεταβατικό) </a:t>
            </a:r>
            <a:r>
              <a:rPr lang="en-GB" sz="1600" b="1" dirty="0"/>
              <a:t>chirp (Instantaneous chirp):</a:t>
            </a:r>
            <a:r>
              <a:rPr lang="el-GR" sz="1600" dirty="0"/>
              <a:t>Το στιγμιαίο </a:t>
            </a:r>
            <a:r>
              <a:rPr lang="en-GB" sz="1600" dirty="0"/>
              <a:t>chirp </a:t>
            </a:r>
            <a:r>
              <a:rPr lang="el-GR" sz="1600" dirty="0"/>
              <a:t>είναι μια</a:t>
            </a:r>
          </a:p>
          <a:p>
            <a:pPr marL="0" indent="0">
              <a:buNone/>
            </a:pPr>
            <a:r>
              <a:rPr lang="el-GR" sz="1600" dirty="0"/>
              <a:t>άμεση εκδήλωση των ταλαντώσεων αποκατάστασης. Οι συχνότητες των τρόπων της</a:t>
            </a:r>
          </a:p>
          <a:p>
            <a:pPr marL="0" indent="0">
              <a:buNone/>
            </a:pPr>
            <a:r>
              <a:rPr lang="el-GR" sz="1600" dirty="0"/>
              <a:t>κοιλότητας Fabry-Perot εξαρτώνται από το δείκτη διάθλασης οποίος με τη σειρά του</a:t>
            </a:r>
          </a:p>
          <a:p>
            <a:pPr marL="0" indent="0">
              <a:buNone/>
            </a:pPr>
            <a:r>
              <a:rPr lang="el-GR" sz="1600" dirty="0"/>
              <a:t>εξαρτάται από την πυκνότητα φορέων. Η μεταβολή της συχνότητας κατά τη διάρκεια</a:t>
            </a:r>
          </a:p>
          <a:p>
            <a:pPr marL="0" indent="0">
              <a:buNone/>
            </a:pPr>
            <a:r>
              <a:rPr lang="el-GR" sz="1600" dirty="0"/>
              <a:t>των ταλαντώσεων αποκατάστασης, προξενεί μια αντίστοιχη διαμόρφωση στη</a:t>
            </a:r>
          </a:p>
          <a:p>
            <a:pPr marL="0" indent="0">
              <a:buNone/>
            </a:pPr>
            <a:r>
              <a:rPr lang="el-GR" sz="1600" dirty="0"/>
              <a:t>συχνότητα της εξόδου του laser έως ότου τελικά αποκτήσει η συχνότητα σταθερή τιμή</a:t>
            </a:r>
          </a:p>
          <a:p>
            <a:r>
              <a:rPr lang="el-GR" sz="1600" dirty="0" err="1"/>
              <a:t>􀁺</a:t>
            </a:r>
            <a:r>
              <a:rPr lang="el-GR" sz="1600" dirty="0"/>
              <a:t> </a:t>
            </a:r>
            <a:r>
              <a:rPr lang="el-GR" sz="1600" b="1" dirty="0" err="1"/>
              <a:t>Αδιαβατικό</a:t>
            </a:r>
            <a:r>
              <a:rPr lang="el-GR" sz="1600" b="1" dirty="0"/>
              <a:t> </a:t>
            </a:r>
            <a:r>
              <a:rPr lang="el-GR" sz="1600" b="1" dirty="0" err="1"/>
              <a:t>chirp</a:t>
            </a:r>
            <a:r>
              <a:rPr lang="el-GR" sz="1600" b="1" dirty="0"/>
              <a:t> (</a:t>
            </a:r>
            <a:r>
              <a:rPr lang="el-GR" sz="1600" b="1" dirty="0" err="1"/>
              <a:t>Adiabatic</a:t>
            </a:r>
            <a:r>
              <a:rPr lang="el-GR" sz="1600" b="1" dirty="0"/>
              <a:t> </a:t>
            </a:r>
            <a:r>
              <a:rPr lang="el-GR" sz="1600" b="1" dirty="0" err="1"/>
              <a:t>chirp</a:t>
            </a:r>
            <a:r>
              <a:rPr lang="el-GR" sz="1600" b="1" dirty="0"/>
              <a:t>): </a:t>
            </a:r>
            <a:r>
              <a:rPr lang="el-GR" sz="1600" dirty="0"/>
              <a:t>Η τελική αυτή σταθερή τιμή εξαρτάται από το</a:t>
            </a:r>
          </a:p>
          <a:p>
            <a:pPr marL="0" indent="0">
              <a:buNone/>
            </a:pPr>
            <a:r>
              <a:rPr lang="el-GR" sz="1600" dirty="0"/>
              <a:t>ρεύμα άντλησης . Με την αύξηση της πυκνότητας φορέων, υπάρχει μια συνολική</a:t>
            </a:r>
          </a:p>
          <a:p>
            <a:pPr marL="0" indent="0">
              <a:buNone/>
            </a:pPr>
            <a:r>
              <a:rPr lang="el-GR" sz="1600" dirty="0"/>
              <a:t>μετατόπιση συχνότητας λόγω μεταβολής του δείκτη διάθλασης. Αυτό χρησιμοποιείται</a:t>
            </a:r>
          </a:p>
          <a:p>
            <a:pPr marL="0" indent="0">
              <a:buNone/>
            </a:pPr>
            <a:r>
              <a:rPr lang="el-GR" sz="1600" dirty="0"/>
              <a:t>συχνά σαν ένας απλός τρόπος για να κάνουμε άμεση διαμόρφωση συχνότητας ή μια</a:t>
            </a:r>
          </a:p>
          <a:p>
            <a:pPr marL="0" indent="0">
              <a:buNone/>
            </a:pPr>
            <a:r>
              <a:rPr lang="el-GR" sz="1600" dirty="0"/>
              <a:t>μικρή τροποποίηση του συντονισμού</a:t>
            </a:r>
          </a:p>
        </p:txBody>
      </p:sp>
      <p:sp>
        <p:nvSpPr>
          <p:cNvPr id="6" name="TextBox 5"/>
          <p:cNvSpPr txBox="1"/>
          <p:nvPr/>
        </p:nvSpPr>
        <p:spPr>
          <a:xfrm>
            <a:off x="2411760" y="836712"/>
            <a:ext cx="3600400" cy="369332"/>
          </a:xfrm>
          <a:prstGeom prst="rect">
            <a:avLst/>
          </a:prstGeom>
          <a:noFill/>
        </p:spPr>
        <p:txBody>
          <a:bodyPr wrap="square" rtlCol="0">
            <a:spAutoFit/>
          </a:bodyPr>
          <a:lstStyle/>
          <a:p>
            <a:pPr marL="285750" indent="-285750">
              <a:buFont typeface="Arial" panose="020B0604020202020204" pitchFamily="34" charset="0"/>
              <a:buChar char="•"/>
            </a:pPr>
            <a:r>
              <a:rPr lang="el-GR" dirty="0"/>
              <a:t>Μεταβατικά φαινόμενα ΙΙ</a:t>
            </a:r>
          </a:p>
        </p:txBody>
      </p:sp>
    </p:spTree>
    <p:extLst>
      <p:ext uri="{BB962C8B-B14F-4D97-AF65-F5344CB8AC3E}">
        <p14:creationId xmlns:p14="http://schemas.microsoft.com/office/powerpoint/2010/main" val="4058518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Grp="1" noChangeArrowheads="1"/>
          </p:cNvSpPr>
          <p:nvPr>
            <p:ph type="title"/>
          </p:nvPr>
        </p:nvSpPr>
        <p:spPr>
          <a:xfrm>
            <a:off x="457200" y="44624"/>
            <a:ext cx="8229600" cy="490066"/>
          </a:xfrm>
          <a:prstGeom prst="rect">
            <a:avLst/>
          </a:prstGeom>
          <a:no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Transmitters – </a:t>
            </a:r>
            <a:r>
              <a:rPr lang="en-US" sz="3600" b="1" u="sng" dirty="0"/>
              <a:t>Lasers</a:t>
            </a:r>
            <a:r>
              <a:rPr lang="en-US" sz="3600" dirty="0"/>
              <a:t>, LEDs, Tunable Lasers</a:t>
            </a:r>
          </a:p>
        </p:txBody>
      </p:sp>
      <p:sp>
        <p:nvSpPr>
          <p:cNvPr id="5" name="Content Placeholder 2"/>
          <p:cNvSpPr>
            <a:spLocks noGrp="1"/>
          </p:cNvSpPr>
          <p:nvPr>
            <p:ph idx="1"/>
          </p:nvPr>
        </p:nvSpPr>
        <p:spPr>
          <a:xfrm>
            <a:off x="457200" y="404664"/>
            <a:ext cx="8229600" cy="576064"/>
          </a:xfrm>
        </p:spPr>
        <p:txBody>
          <a:bodyPr>
            <a:normAutofit/>
          </a:bodyPr>
          <a:lstStyle/>
          <a:p>
            <a:r>
              <a:rPr lang="el-GR" sz="2800" b="1" dirty="0"/>
              <a:t>Ταξινόμηση των </a:t>
            </a:r>
            <a:r>
              <a:rPr lang="en-GB" sz="2800" b="1" dirty="0"/>
              <a:t>laser</a:t>
            </a:r>
            <a:endParaRPr lang="el-GR" sz="2800" dirty="0"/>
          </a:p>
        </p:txBody>
      </p:sp>
      <p:sp>
        <p:nvSpPr>
          <p:cNvPr id="2" name="Rectangle 1"/>
          <p:cNvSpPr/>
          <p:nvPr/>
        </p:nvSpPr>
        <p:spPr>
          <a:xfrm>
            <a:off x="251495" y="908720"/>
            <a:ext cx="6624736" cy="5632311"/>
          </a:xfrm>
          <a:prstGeom prst="rect">
            <a:avLst/>
          </a:prstGeom>
        </p:spPr>
        <p:txBody>
          <a:bodyPr wrap="square">
            <a:spAutoFit/>
          </a:bodyPr>
          <a:lstStyle/>
          <a:p>
            <a:r>
              <a:rPr lang="el-GR" sz="1500" b="1" dirty="0"/>
              <a:t>Τάξη Ι </a:t>
            </a:r>
            <a:r>
              <a:rPr lang="el-GR" sz="1500" dirty="0"/>
              <a:t>: περιλαμβάνει συσκευές που δεν εκπέμπουν επιζήμια επίπεδα</a:t>
            </a:r>
          </a:p>
          <a:p>
            <a:r>
              <a:rPr lang="el-GR" sz="1500" dirty="0"/>
              <a:t>ακτινοβολίας, για μάτια, [ εκπεμπόμενη ισχύς&lt; 0,98mW : (CD) </a:t>
            </a:r>
            <a:r>
              <a:rPr lang="el-GR" sz="1500" dirty="0" err="1"/>
              <a:t>player</a:t>
            </a:r>
            <a:r>
              <a:rPr lang="el-GR" sz="1500" dirty="0"/>
              <a:t>,</a:t>
            </a:r>
          </a:p>
          <a:p>
            <a:r>
              <a:rPr lang="el-GR" sz="1500" dirty="0"/>
              <a:t>εκτυπωτές laser και τα CD ROM ]</a:t>
            </a:r>
          </a:p>
          <a:p>
            <a:r>
              <a:rPr lang="el-GR" sz="1500" b="1" dirty="0"/>
              <a:t>Τάξη ΙΙ: </a:t>
            </a:r>
            <a:r>
              <a:rPr lang="el-GR" sz="1500" dirty="0"/>
              <a:t>εκπέμπουν ακτινοβολία στην ορατή περιοχή και έχουν τη</a:t>
            </a:r>
          </a:p>
          <a:p>
            <a:r>
              <a:rPr lang="el-GR" sz="1500" dirty="0"/>
              <a:t>δυνατότητα να δημιουργήσουν βλάβη στα μάτια μετά από χρόνια έκθεση.</a:t>
            </a:r>
          </a:p>
          <a:p>
            <a:r>
              <a:rPr lang="el-GR" sz="1500" dirty="0"/>
              <a:t>[εκπεμπόμενη ισχύς της τάξης του 1mW και το μήκος κύματος 400-700nm</a:t>
            </a:r>
          </a:p>
          <a:p>
            <a:r>
              <a:rPr lang="el-GR" sz="1500" dirty="0"/>
              <a:t>σαρωτές των ταμείων των υπερκαταστημάτων, το laser </a:t>
            </a:r>
            <a:r>
              <a:rPr lang="el-GR" sz="1500" dirty="0" err="1"/>
              <a:t>He</a:t>
            </a:r>
            <a:r>
              <a:rPr lang="el-GR" sz="1500" dirty="0"/>
              <a:t>-</a:t>
            </a:r>
            <a:r>
              <a:rPr lang="el-GR" sz="1500" dirty="0" err="1"/>
              <a:t>Ne</a:t>
            </a:r>
            <a:r>
              <a:rPr lang="el-GR" sz="1500" dirty="0"/>
              <a:t>].</a:t>
            </a:r>
          </a:p>
          <a:p>
            <a:r>
              <a:rPr lang="el-GR" sz="1500" b="1" dirty="0"/>
              <a:t>Τάξη </a:t>
            </a:r>
            <a:r>
              <a:rPr lang="el-GR" sz="1500" b="1" dirty="0" err="1"/>
              <a:t>ΙΙΙα</a:t>
            </a:r>
            <a:r>
              <a:rPr lang="el-GR" sz="1500" b="1" dirty="0"/>
              <a:t> : </a:t>
            </a:r>
            <a:r>
              <a:rPr lang="el-GR" sz="1500" dirty="0"/>
              <a:t>τα laser είναι γενικά ακίνδυνα όταν τα κοιτάξουμε στιγμιαία με</a:t>
            </a:r>
          </a:p>
          <a:p>
            <a:r>
              <a:rPr lang="el-GR" sz="1500" dirty="0"/>
              <a:t>γυμνό μάτι, αλλά θέτουν μεγάλο κίνδυνο για τα μάτια όταν κοιταχθούν μέσα</a:t>
            </a:r>
          </a:p>
          <a:p>
            <a:r>
              <a:rPr lang="el-GR" sz="1500" dirty="0"/>
              <a:t>από οπτικά όργανα όπως μικροσκόπια και </a:t>
            </a:r>
            <a:r>
              <a:rPr lang="el-GR" sz="1500" dirty="0" err="1"/>
              <a:t>κυάλια</a:t>
            </a:r>
            <a:r>
              <a:rPr lang="el-GR" sz="1500" dirty="0"/>
              <a:t>. [μέγιστη ισχύς εξόδου</a:t>
            </a:r>
          </a:p>
          <a:p>
            <a:r>
              <a:rPr lang="el-GR" sz="1500" dirty="0"/>
              <a:t>5mW, σε χειρουργικές διατάξεις και σε </a:t>
            </a:r>
            <a:r>
              <a:rPr lang="el-GR" sz="1500" dirty="0" err="1"/>
              <a:t>στυλοδείκτες</a:t>
            </a:r>
            <a:r>
              <a:rPr lang="el-GR" sz="1500" dirty="0"/>
              <a:t> (</a:t>
            </a:r>
            <a:r>
              <a:rPr lang="el-GR" sz="1500" dirty="0" err="1"/>
              <a:t>pointer</a:t>
            </a:r>
            <a:r>
              <a:rPr lang="el-GR" sz="1500" dirty="0"/>
              <a:t> </a:t>
            </a:r>
            <a:r>
              <a:rPr lang="el-GR" sz="1500" dirty="0" err="1"/>
              <a:t>pens</a:t>
            </a:r>
            <a:r>
              <a:rPr lang="el-GR" sz="1500" dirty="0"/>
              <a:t>)]</a:t>
            </a:r>
          </a:p>
          <a:p>
            <a:r>
              <a:rPr lang="el-GR" sz="1500" b="1" dirty="0"/>
              <a:t>Τάξη </a:t>
            </a:r>
            <a:r>
              <a:rPr lang="el-GR" sz="1500" b="1" dirty="0" err="1"/>
              <a:t>ΙΙΙβ</a:t>
            </a:r>
            <a:r>
              <a:rPr lang="el-GR" sz="1500" b="1" dirty="0"/>
              <a:t> : </a:t>
            </a:r>
            <a:r>
              <a:rPr lang="el-GR" sz="1500" dirty="0"/>
              <a:t>Η ακτινοβολία των laser αυτής της τάξης μπορεί να προκαλέσει</a:t>
            </a:r>
          </a:p>
          <a:p>
            <a:r>
              <a:rPr lang="el-GR" sz="1500" dirty="0"/>
              <a:t>τραυματισμό σε απευθείας επαφή με το ανθρώπινο μάτι ή από κατοπτρική</a:t>
            </a:r>
          </a:p>
          <a:p>
            <a:r>
              <a:rPr lang="el-GR" sz="1500" dirty="0"/>
              <a:t>ανάκλαση. Αντίθετα, η επαφή με διάχυτα ανακλώμενη σε αντικείμενα</a:t>
            </a:r>
          </a:p>
          <a:p>
            <a:r>
              <a:rPr lang="el-GR" sz="1500" dirty="0"/>
              <a:t>ακτινοβολία είναι γενικά ασφαλής, υπό την προϋπόθεση η απόσταση του</a:t>
            </a:r>
          </a:p>
          <a:p>
            <a:r>
              <a:rPr lang="el-GR" sz="1500" dirty="0"/>
              <a:t>ματιού από την ανακλώμενη επιφάνεια να είναι μεγαλύτερη από 13cm και η</a:t>
            </a:r>
          </a:p>
          <a:p>
            <a:r>
              <a:rPr lang="el-GR" sz="1500" dirty="0"/>
              <a:t>διάρκεια της έκθεσης να είναι μικρότερη από 10s. Τα laser αυτά δίνουν ισχύ</a:t>
            </a:r>
          </a:p>
          <a:p>
            <a:r>
              <a:rPr lang="en-GB" sz="1500" dirty="0"/>
              <a:t>0.5W</a:t>
            </a:r>
          </a:p>
          <a:p>
            <a:r>
              <a:rPr lang="el-GR" sz="1500" b="1" dirty="0"/>
              <a:t>Τάξη IV: </a:t>
            </a:r>
            <a:r>
              <a:rPr lang="el-GR" sz="1500" dirty="0"/>
              <a:t>Η τάξη αυτή συμπεριλαμβάνει όλα τα laser με ισχύ πάνω από</a:t>
            </a:r>
          </a:p>
          <a:p>
            <a:r>
              <a:rPr lang="el-GR" sz="1500" dirty="0"/>
              <a:t>500mW σε συνεχή λειτουργία. Θέτουν κινδύνους για τραυματισμούς στα</a:t>
            </a:r>
          </a:p>
          <a:p>
            <a:r>
              <a:rPr lang="el-GR" sz="1500" dirty="0"/>
              <a:t>μάτια και στο δέρμα καθώς και κίνδυνο ανάφλεξης εύφλεκτων υλικών. Το</a:t>
            </a:r>
          </a:p>
          <a:p>
            <a:r>
              <a:rPr lang="el-GR" sz="1500" dirty="0"/>
              <a:t>κοίταγμα της δέσμης, ακόμη και ύστερα από διάχυτη ανάκλαση, μπορεί να</a:t>
            </a:r>
          </a:p>
          <a:p>
            <a:r>
              <a:rPr lang="el-GR" sz="1500" dirty="0"/>
              <a:t>προκαλέσει τραυματισμό στα μάτια και στο δέρμα. Όλα τα μέτρα ασφαλείας</a:t>
            </a:r>
          </a:p>
          <a:p>
            <a:pPr algn="just"/>
            <a:r>
              <a:rPr lang="el-GR" sz="1500" dirty="0"/>
              <a:t>για αυτήν την τάξη πρέπει να τηρούνται πολύ αυστηρά.</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836712"/>
            <a:ext cx="230425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169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2101" name="Rectangle 3"/>
          <p:cNvSpPr>
            <a:spLocks noGrp="1" noChangeArrowheads="1"/>
          </p:cNvSpPr>
          <p:nvPr>
            <p:ph idx="1"/>
          </p:nvPr>
        </p:nvSpPr>
        <p:spPr>
          <a:xfrm>
            <a:off x="-108520" y="980281"/>
            <a:ext cx="8785225" cy="4897438"/>
          </a:xfrm>
        </p:spPr>
        <p:txBody>
          <a:bodyPr>
            <a:normAutofit lnSpcReduction="10000"/>
          </a:bodyPr>
          <a:lstStyle/>
          <a:p>
            <a:pPr eaLnBrk="1" hangingPunct="1">
              <a:lnSpc>
                <a:spcPct val="90000"/>
              </a:lnSpc>
            </a:pPr>
            <a:r>
              <a:rPr lang="el-GR" sz="2400" dirty="0"/>
              <a:t>Ως τώρα, θεωρήθηκε ότι το </a:t>
            </a:r>
            <a:r>
              <a:rPr lang="el-GR" sz="2400" b="1" dirty="0"/>
              <a:t>εύρος γραμμής </a:t>
            </a:r>
            <a:r>
              <a:rPr lang="el-GR" sz="2400" dirty="0"/>
              <a:t>καθενός τρόπου μίας κοιλότητας </a:t>
            </a:r>
            <a:r>
              <a:rPr lang="en-US" sz="2400" dirty="0"/>
              <a:t>Fabry-Perot </a:t>
            </a:r>
            <a:r>
              <a:rPr lang="el-GR" sz="2400" dirty="0"/>
              <a:t>είναι αμελητέο, αλλά στις πραγματικές διατάξεις δε συμβαίνει αυτό</a:t>
            </a:r>
          </a:p>
          <a:p>
            <a:pPr eaLnBrk="1" hangingPunct="1">
              <a:lnSpc>
                <a:spcPct val="90000"/>
              </a:lnSpc>
            </a:pPr>
            <a:r>
              <a:rPr lang="el-GR" sz="2400" dirty="0"/>
              <a:t>Συνέπειες μη μηδενικού εύρους γραμμής</a:t>
            </a:r>
          </a:p>
          <a:p>
            <a:pPr lvl="1" eaLnBrk="1" hangingPunct="1">
              <a:lnSpc>
                <a:spcPct val="90000"/>
              </a:lnSpc>
            </a:pPr>
            <a:r>
              <a:rPr lang="el-GR" sz="2000" dirty="0"/>
              <a:t>Σε συστήματα διαίρεσης μήκους κύματος (</a:t>
            </a:r>
            <a:r>
              <a:rPr lang="en-US" sz="2000" dirty="0"/>
              <a:t>WDM</a:t>
            </a:r>
            <a:r>
              <a:rPr lang="el-GR" sz="2000" dirty="0"/>
              <a:t>)</a:t>
            </a:r>
            <a:r>
              <a:rPr lang="en-US" sz="2000" dirty="0"/>
              <a:t> </a:t>
            </a:r>
            <a:r>
              <a:rPr lang="el-GR" sz="2000" dirty="0"/>
              <a:t>με χαμηλούς ρυθμούς διαμόρφωσης, αλλά πυκνή παράθεση καναλιών, το εύρος γραμμής του κάθε καναλιού μπορεί να καθορίζει πόσα κανάλια μπορούν να υποστηριχτούν</a:t>
            </a:r>
          </a:p>
          <a:p>
            <a:pPr lvl="1" eaLnBrk="1" hangingPunct="1">
              <a:lnSpc>
                <a:spcPct val="90000"/>
              </a:lnSpc>
            </a:pPr>
            <a:r>
              <a:rPr lang="el-GR" sz="2000" dirty="0"/>
              <a:t>Για οποιαδήποτε μορφή φώρασης ενός σήματος, αλλά ειδικότερα γι’ αυτές που έχουν να κάνουν με τη φάση, ακόμα και φαινομενικά μέτριες τιμές του εύρους γραμμής μπορούν να προξενήσουν σοβαρή επιβάρυνση στις επιδόσεις</a:t>
            </a:r>
          </a:p>
          <a:p>
            <a:pPr eaLnBrk="1" hangingPunct="1">
              <a:lnSpc>
                <a:spcPct val="90000"/>
              </a:lnSpc>
            </a:pPr>
            <a:r>
              <a:rPr lang="el-GR" sz="2400" dirty="0"/>
              <a:t>Η σπουδαιότερη αιτία μη μηδενικού εύρους γραμμής είναι η </a:t>
            </a:r>
            <a:r>
              <a:rPr lang="el-GR" sz="2400" b="1" dirty="0" err="1"/>
              <a:t>τυχαιότητα</a:t>
            </a:r>
            <a:r>
              <a:rPr lang="el-GR" sz="2400" b="1" dirty="0"/>
              <a:t> της φάσης </a:t>
            </a:r>
            <a:r>
              <a:rPr lang="el-GR" sz="2400" dirty="0"/>
              <a:t>στην έξοδο του </a:t>
            </a:r>
            <a:r>
              <a:rPr lang="en-US" sz="2400" dirty="0"/>
              <a:t>laser </a:t>
            </a:r>
            <a:r>
              <a:rPr lang="el-GR" sz="2400" dirty="0"/>
              <a:t>η οποία </a:t>
            </a:r>
            <a:r>
              <a:rPr lang="el-GR" sz="2400" b="1" dirty="0"/>
              <a:t>προκαλείται κυρίως από την αυθόρμητη εκπομπή</a:t>
            </a:r>
            <a:r>
              <a:rPr lang="el-GR" sz="2400" dirty="0"/>
              <a:t> (όσο ασήμαντη κι αν είναι)</a:t>
            </a:r>
          </a:p>
        </p:txBody>
      </p:sp>
    </p:spTree>
    <p:extLst>
      <p:ext uri="{BB962C8B-B14F-4D97-AF65-F5344CB8AC3E}">
        <p14:creationId xmlns:p14="http://schemas.microsoft.com/office/powerpoint/2010/main" val="3669355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886793" y="1802325"/>
            <a:ext cx="5420139" cy="1159800"/>
          </a:xfrm>
          <a:prstGeom prst="rect">
            <a:avLst/>
          </a:prstGeom>
        </p:spPr>
        <p:txBody>
          <a:bodyPr spcFirstLastPara="1" vert="horz" wrap="square" lIns="91425" tIns="91425" rIns="91425" bIns="91425" anchor="ctr" anchorCtr="0">
            <a:noAutofit/>
          </a:bodyPr>
          <a:lstStyle/>
          <a:p>
            <a:pPr lvl="0"/>
            <a:r>
              <a:rPr lang="el-GR" sz="2800" dirty="0" err="1"/>
              <a:t>Φωτονικ</a:t>
            </a:r>
            <a:r>
              <a:rPr lang="en-GB" sz="2800" dirty="0" err="1"/>
              <a:t>ή</a:t>
            </a:r>
            <a:endParaRPr sz="2800" dirty="0"/>
          </a:p>
        </p:txBody>
      </p:sp>
      <p:sp>
        <p:nvSpPr>
          <p:cNvPr id="6" name="Google Shape;98;p15">
            <a:extLst>
              <a:ext uri="{FF2B5EF4-FFF2-40B4-BE49-F238E27FC236}">
                <a16:creationId xmlns:a16="http://schemas.microsoft.com/office/drawing/2014/main" id="{424E2F42-64DB-6E83-7D83-EADF6E48F1EB}"/>
              </a:ext>
            </a:extLst>
          </p:cNvPr>
          <p:cNvSpPr txBox="1">
            <a:spLocks/>
          </p:cNvSpPr>
          <p:nvPr/>
        </p:nvSpPr>
        <p:spPr>
          <a:xfrm>
            <a:off x="1886792" y="2792409"/>
            <a:ext cx="6189869" cy="7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sz="2000" dirty="0">
                <a:solidFill>
                  <a:schemeClr val="bg1">
                    <a:lumMod val="65000"/>
                  </a:schemeClr>
                </a:solidFill>
              </a:rPr>
              <a:t>8</a:t>
            </a:r>
            <a:r>
              <a:rPr lang="el-GR" sz="2000" baseline="30000" dirty="0">
                <a:solidFill>
                  <a:schemeClr val="bg1">
                    <a:lumMod val="65000"/>
                  </a:schemeClr>
                </a:solidFill>
              </a:rPr>
              <a:t>ο</a:t>
            </a:r>
            <a:r>
              <a:rPr lang="el-GR" sz="2000" dirty="0">
                <a:solidFill>
                  <a:schemeClr val="bg1">
                    <a:lumMod val="65000"/>
                  </a:schemeClr>
                </a:solidFill>
              </a:rPr>
              <a:t> Εξάμηνο </a:t>
            </a:r>
          </a:p>
          <a:p>
            <a:r>
              <a:rPr lang="el-GR" sz="2000" dirty="0">
                <a:solidFill>
                  <a:schemeClr val="bg1">
                    <a:lumMod val="65000"/>
                  </a:schemeClr>
                </a:solidFill>
              </a:rPr>
              <a:t>Τομέας Γ’ / Τμήμα Πληροφορικής και Επικοινωνιών  ΕΚΠΑ 2022-2023</a:t>
            </a:r>
            <a:endParaRPr lang="en-GB" sz="2000" dirty="0">
              <a:solidFill>
                <a:schemeClr val="bg1">
                  <a:lumMod val="65000"/>
                </a:schemeClr>
              </a:solidFill>
            </a:endParaRPr>
          </a:p>
        </p:txBody>
      </p:sp>
      <p:sp>
        <p:nvSpPr>
          <p:cNvPr id="4" name="TextBox 3">
            <a:extLst>
              <a:ext uri="{FF2B5EF4-FFF2-40B4-BE49-F238E27FC236}">
                <a16:creationId xmlns:a16="http://schemas.microsoft.com/office/drawing/2014/main" id="{CF3F3539-8267-8FAB-9258-995A87A5A000}"/>
              </a:ext>
            </a:extLst>
          </p:cNvPr>
          <p:cNvSpPr txBox="1"/>
          <p:nvPr/>
        </p:nvSpPr>
        <p:spPr>
          <a:xfrm>
            <a:off x="1886791" y="4535043"/>
            <a:ext cx="3528530" cy="1384995"/>
          </a:xfrm>
          <a:prstGeom prst="rect">
            <a:avLst/>
          </a:prstGeom>
          <a:noFill/>
        </p:spPr>
        <p:txBody>
          <a:bodyPr wrap="none" rtlCol="0">
            <a:spAutoFit/>
          </a:bodyPr>
          <a:lstStyle/>
          <a:p>
            <a:r>
              <a:rPr lang="el-GR" sz="1200" dirty="0"/>
              <a:t>Γιώργος Κανέλλος</a:t>
            </a:r>
            <a:endParaRPr lang="en-US" sz="1200" dirty="0"/>
          </a:p>
          <a:p>
            <a:endParaRPr lang="en-US" sz="1200" dirty="0"/>
          </a:p>
          <a:p>
            <a:r>
              <a:rPr lang="el-GR" sz="1200" dirty="0"/>
              <a:t>Επίκουρος Καθηγητής</a:t>
            </a:r>
            <a:endParaRPr lang="en-US" sz="1200" dirty="0"/>
          </a:p>
          <a:p>
            <a:r>
              <a:rPr lang="el-GR" sz="1200" dirty="0"/>
              <a:t>Τμήμα Πληροφορικής και Επικοινωνιών</a:t>
            </a:r>
            <a:br>
              <a:rPr lang="en-GB" sz="1200" dirty="0"/>
            </a:br>
            <a:r>
              <a:rPr lang="el-GR" sz="1200" dirty="0"/>
              <a:t>Εθνικό και Καποδιστριακό Πανεπιστήμιο Αθηνών</a:t>
            </a:r>
            <a:br>
              <a:rPr lang="en-GB" sz="1200" dirty="0"/>
            </a:br>
            <a:r>
              <a:rPr lang="en-GB" sz="1200" dirty="0">
                <a:hlinkClick r:id="rId3"/>
              </a:rPr>
              <a:t>gtkanellos@di.uoa.gr</a:t>
            </a:r>
            <a:endParaRPr lang="en-GB" sz="1200" dirty="0"/>
          </a:p>
          <a:p>
            <a:endParaRPr lang="en-GB" sz="1200" dirty="0"/>
          </a:p>
        </p:txBody>
      </p:sp>
      <p:pic>
        <p:nvPicPr>
          <p:cNvPr id="5" name="Picture 4">
            <a:extLst>
              <a:ext uri="{FF2B5EF4-FFF2-40B4-BE49-F238E27FC236}">
                <a16:creationId xmlns:a16="http://schemas.microsoft.com/office/drawing/2014/main" id="{175D86A4-D945-DDFA-7A9A-BFC45BD76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695" y="4902996"/>
            <a:ext cx="1345096" cy="649087"/>
          </a:xfrm>
          <a:prstGeom prst="rect">
            <a:avLst/>
          </a:prstGeom>
        </p:spPr>
      </p:pic>
      <p:sp>
        <p:nvSpPr>
          <p:cNvPr id="7" name="TextBox 6">
            <a:extLst>
              <a:ext uri="{FF2B5EF4-FFF2-40B4-BE49-F238E27FC236}">
                <a16:creationId xmlns:a16="http://schemas.microsoft.com/office/drawing/2014/main" id="{569109A3-E7E4-5E93-5065-8DE7A888687F}"/>
              </a:ext>
            </a:extLst>
          </p:cNvPr>
          <p:cNvSpPr txBox="1"/>
          <p:nvPr/>
        </p:nvSpPr>
        <p:spPr>
          <a:xfrm>
            <a:off x="1886791" y="3767543"/>
            <a:ext cx="1282787" cy="369332"/>
          </a:xfrm>
          <a:prstGeom prst="rect">
            <a:avLst/>
          </a:prstGeom>
          <a:noFill/>
        </p:spPr>
        <p:txBody>
          <a:bodyPr wrap="none" rtlCol="0">
            <a:spAutoFit/>
          </a:bodyPr>
          <a:lstStyle/>
          <a:p>
            <a:r>
              <a:rPr lang="en-GB" dirty="0"/>
              <a:t>4</a:t>
            </a:r>
            <a:r>
              <a:rPr lang="el-GR" baseline="30000" dirty="0"/>
              <a:t>ο</a:t>
            </a:r>
            <a:r>
              <a:rPr lang="el-GR" dirty="0"/>
              <a:t> Μάθημα</a:t>
            </a:r>
            <a:endParaRPr lang="en-US" dirty="0"/>
          </a:p>
        </p:txBody>
      </p:sp>
    </p:spTree>
    <p:extLst>
      <p:ext uri="{BB962C8B-B14F-4D97-AF65-F5344CB8AC3E}">
        <p14:creationId xmlns:p14="http://schemas.microsoft.com/office/powerpoint/2010/main" val="2265739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ph type="title"/>
          </p:nvPr>
        </p:nvSpPr>
        <p:spPr>
          <a:xfrm>
            <a:off x="457200" y="274638"/>
            <a:ext cx="8229600" cy="490066"/>
          </a:xfrm>
          <a:prstGeom prst="rect">
            <a:avLst/>
          </a:prstGeom>
          <a:no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Transmitters – </a:t>
            </a:r>
            <a:r>
              <a:rPr lang="en-US" sz="3600" b="1" u="sng" dirty="0"/>
              <a:t>Lasers</a:t>
            </a:r>
            <a:r>
              <a:rPr lang="en-US" sz="3600" dirty="0"/>
              <a:t>, LEDs, Tunable Lasers</a:t>
            </a:r>
          </a:p>
        </p:txBody>
      </p:sp>
      <p:sp>
        <p:nvSpPr>
          <p:cNvPr id="3" name="Content Placeholder 2"/>
          <p:cNvSpPr>
            <a:spLocks noGrp="1"/>
          </p:cNvSpPr>
          <p:nvPr>
            <p:ph idx="1"/>
          </p:nvPr>
        </p:nvSpPr>
        <p:spPr>
          <a:xfrm>
            <a:off x="457200" y="764704"/>
            <a:ext cx="8229600" cy="5361459"/>
          </a:xfrm>
        </p:spPr>
        <p:txBody>
          <a:bodyPr/>
          <a:lstStyle/>
          <a:p>
            <a:r>
              <a:rPr lang="el-GR" b="1" dirty="0"/>
              <a:t>Εξισώσεις ρυθμού – </a:t>
            </a:r>
            <a:r>
              <a:rPr lang="en-GB" b="1" dirty="0"/>
              <a:t>Rate equations</a:t>
            </a:r>
            <a:endParaRPr lang="el-G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6" y="1268760"/>
            <a:ext cx="8964488" cy="555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050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05196"/>
            <a:ext cx="8964488" cy="188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Grp="1" noChangeArrowheads="1"/>
          </p:cNvSpPr>
          <p:nvPr>
            <p:ph type="title"/>
          </p:nvPr>
        </p:nvSpPr>
        <p:spPr>
          <a:xfrm>
            <a:off x="457200" y="274638"/>
            <a:ext cx="8229600" cy="490066"/>
          </a:xfrm>
          <a:prstGeom prst="rect">
            <a:avLst/>
          </a:prstGeom>
          <a:no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Transmitters – </a:t>
            </a:r>
            <a:r>
              <a:rPr lang="en-US" sz="3600" b="1" u="sng" dirty="0"/>
              <a:t>Lasers</a:t>
            </a:r>
            <a:r>
              <a:rPr lang="en-US" sz="3600" dirty="0"/>
              <a:t>, LEDs, Tunable Lasers</a:t>
            </a:r>
          </a:p>
        </p:txBody>
      </p:sp>
      <p:sp>
        <p:nvSpPr>
          <p:cNvPr id="5" name="Content Placeholder 2"/>
          <p:cNvSpPr>
            <a:spLocks noGrp="1"/>
          </p:cNvSpPr>
          <p:nvPr>
            <p:ph idx="1"/>
          </p:nvPr>
        </p:nvSpPr>
        <p:spPr>
          <a:xfrm>
            <a:off x="457200" y="764704"/>
            <a:ext cx="8229600" cy="5361459"/>
          </a:xfrm>
        </p:spPr>
        <p:txBody>
          <a:bodyPr/>
          <a:lstStyle/>
          <a:p>
            <a:r>
              <a:rPr lang="el-GR" b="1" dirty="0"/>
              <a:t>Εξισώσεις ρυθμού ΙΙ </a:t>
            </a:r>
            <a:endParaRPr lang="el-GR"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64" y="3193475"/>
            <a:ext cx="7884368" cy="364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67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Grp="1" noChangeArrowheads="1"/>
          </p:cNvSpPr>
          <p:nvPr>
            <p:ph type="title"/>
          </p:nvPr>
        </p:nvSpPr>
        <p:spPr>
          <a:xfrm>
            <a:off x="457200" y="274638"/>
            <a:ext cx="8229600" cy="490066"/>
          </a:xfrm>
          <a:prstGeom prst="rect">
            <a:avLst/>
          </a:prstGeom>
          <a:no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Transmitters – </a:t>
            </a:r>
            <a:r>
              <a:rPr lang="en-US" sz="3600" b="1" u="sng" dirty="0"/>
              <a:t>Lasers</a:t>
            </a:r>
            <a:r>
              <a:rPr lang="en-US" sz="3600" dirty="0"/>
              <a:t>, LEDs, Tunable Lasers</a:t>
            </a:r>
          </a:p>
        </p:txBody>
      </p:sp>
      <p:sp>
        <p:nvSpPr>
          <p:cNvPr id="5" name="Content Placeholder 2"/>
          <p:cNvSpPr>
            <a:spLocks noGrp="1"/>
          </p:cNvSpPr>
          <p:nvPr>
            <p:ph idx="1"/>
          </p:nvPr>
        </p:nvSpPr>
        <p:spPr>
          <a:xfrm>
            <a:off x="457200" y="764704"/>
            <a:ext cx="8229600" cy="5361459"/>
          </a:xfrm>
        </p:spPr>
        <p:txBody>
          <a:bodyPr/>
          <a:lstStyle/>
          <a:p>
            <a:r>
              <a:rPr lang="el-GR" b="1" dirty="0"/>
              <a:t>Απόκριση μεγάλου σήματος</a:t>
            </a:r>
            <a:endParaRPr lang="el-G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35" y="1232900"/>
            <a:ext cx="8452229"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269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08901" name="Rectangle 3"/>
          <p:cNvSpPr>
            <a:spLocks noGrp="1" noChangeArrowheads="1"/>
          </p:cNvSpPr>
          <p:nvPr>
            <p:ph idx="1"/>
          </p:nvPr>
        </p:nvSpPr>
        <p:spPr>
          <a:xfrm>
            <a:off x="179388" y="979488"/>
            <a:ext cx="8785225" cy="3313112"/>
          </a:xfrm>
        </p:spPr>
        <p:txBody>
          <a:bodyPr/>
          <a:lstStyle/>
          <a:p>
            <a:pPr eaLnBrk="1" hangingPunct="1">
              <a:lnSpc>
                <a:spcPct val="80000"/>
              </a:lnSpc>
            </a:pPr>
            <a:r>
              <a:rPr lang="el-GR" sz="2000" b="1" dirty="0"/>
              <a:t>Η διαδικασία «επιβολής» δεδομένων στο φως καλείται διαμόρφωση</a:t>
            </a:r>
            <a:r>
              <a:rPr lang="en-US" sz="2000" b="1" dirty="0"/>
              <a:t>.</a:t>
            </a:r>
            <a:r>
              <a:rPr lang="el-GR" sz="2000" b="1" dirty="0"/>
              <a:t> </a:t>
            </a:r>
            <a:r>
              <a:rPr lang="el-GR" sz="2000" dirty="0"/>
              <a:t>Το απλούστερο και πιο ευρέως χρησιμοποιούμενο σχήμα διαμόρφωσης καλείται </a:t>
            </a:r>
            <a:r>
              <a:rPr lang="en-US" sz="2000" dirty="0"/>
              <a:t>On-Off</a:t>
            </a:r>
            <a:r>
              <a:rPr lang="el-GR" sz="2000" dirty="0"/>
              <a:t> </a:t>
            </a:r>
            <a:r>
              <a:rPr lang="en-US" sz="2000" dirty="0"/>
              <a:t>Keying (</a:t>
            </a:r>
            <a:r>
              <a:rPr lang="en-US" sz="2000" i="1" dirty="0"/>
              <a:t>OOK</a:t>
            </a:r>
            <a:r>
              <a:rPr lang="en-US" sz="2000" dirty="0"/>
              <a:t>)</a:t>
            </a:r>
            <a:r>
              <a:rPr lang="el-GR" sz="2000" dirty="0"/>
              <a:t>, όπου η ροή φωτός ανάβει ή σβήνει (</a:t>
            </a:r>
            <a:r>
              <a:rPr lang="en-US" sz="2000" i="1" dirty="0"/>
              <a:t>turned on or off</a:t>
            </a:r>
            <a:r>
              <a:rPr lang="el-GR" sz="2000" dirty="0"/>
              <a:t>), με βάση αν το </a:t>
            </a:r>
            <a:r>
              <a:rPr lang="en-US" sz="2000" dirty="0"/>
              <a:t>bit </a:t>
            </a:r>
            <a:r>
              <a:rPr lang="el-GR" sz="2000" dirty="0"/>
              <a:t>δεδομένων είναι 1 ή 0</a:t>
            </a:r>
            <a:endParaRPr lang="en-US" sz="2000" dirty="0"/>
          </a:p>
          <a:p>
            <a:pPr eaLnBrk="1" hangingPunct="1">
              <a:lnSpc>
                <a:spcPct val="80000"/>
              </a:lnSpc>
            </a:pPr>
            <a:r>
              <a:rPr lang="el-GR" sz="2000" dirty="0"/>
              <a:t>Στο </a:t>
            </a:r>
            <a:r>
              <a:rPr lang="en-US" sz="2000" dirty="0"/>
              <a:t>OOK </a:t>
            </a:r>
            <a:r>
              <a:rPr lang="el-GR" sz="2000" dirty="0"/>
              <a:t>σχήμα διαμόρφωσης μπορούν να χρησιμοποιηθούν πολλές μορφές σήματος ή πιο σωστά πολλές μορφές παλμών σήματος. Οι πιο κοινές μορφές παλμών είναι οι</a:t>
            </a:r>
          </a:p>
          <a:p>
            <a:pPr lvl="1" eaLnBrk="1" hangingPunct="1">
              <a:lnSpc>
                <a:spcPct val="80000"/>
              </a:lnSpc>
            </a:pPr>
            <a:r>
              <a:rPr lang="en-US" sz="1800" b="1" dirty="0"/>
              <a:t>Non-Return-to-Zero (</a:t>
            </a:r>
            <a:r>
              <a:rPr lang="en-US" sz="1800" b="1" i="1" dirty="0"/>
              <a:t>NRZ</a:t>
            </a:r>
            <a:r>
              <a:rPr lang="en-US" sz="1800" b="1" dirty="0"/>
              <a:t>). </a:t>
            </a:r>
            <a:r>
              <a:rPr lang="el-GR" sz="1800" dirty="0">
                <a:solidFill>
                  <a:srgbClr val="000000"/>
                </a:solidFill>
              </a:rPr>
              <a:t>Στο σχήμα </a:t>
            </a:r>
            <a:r>
              <a:rPr lang="en-US" sz="1800" dirty="0">
                <a:solidFill>
                  <a:srgbClr val="000000"/>
                </a:solidFill>
              </a:rPr>
              <a:t>OOK </a:t>
            </a:r>
            <a:r>
              <a:rPr lang="el-GR" sz="1800" dirty="0">
                <a:solidFill>
                  <a:srgbClr val="000000"/>
                </a:solidFill>
              </a:rPr>
              <a:t>με </a:t>
            </a:r>
            <a:r>
              <a:rPr lang="en-US" sz="1800" dirty="0">
                <a:solidFill>
                  <a:srgbClr val="000000"/>
                </a:solidFill>
              </a:rPr>
              <a:t>NRZ </a:t>
            </a:r>
            <a:r>
              <a:rPr lang="el-GR" sz="1800" dirty="0">
                <a:solidFill>
                  <a:srgbClr val="000000"/>
                </a:solidFill>
              </a:rPr>
              <a:t>παλμούς, ο παλμός για το </a:t>
            </a:r>
            <a:r>
              <a:rPr lang="en-US" sz="1800" dirty="0">
                <a:solidFill>
                  <a:srgbClr val="000000"/>
                </a:solidFill>
              </a:rPr>
              <a:t>bit “1” </a:t>
            </a:r>
            <a:r>
              <a:rPr lang="el-GR" sz="1800" dirty="0">
                <a:solidFill>
                  <a:srgbClr val="000000"/>
                </a:solidFill>
              </a:rPr>
              <a:t>καταλαμβάνει ολόκληρη τη διάρκεια του </a:t>
            </a:r>
            <a:r>
              <a:rPr lang="en-US" sz="1800" dirty="0">
                <a:solidFill>
                  <a:srgbClr val="000000"/>
                </a:solidFill>
              </a:rPr>
              <a:t>bit, </a:t>
            </a:r>
            <a:r>
              <a:rPr lang="el-GR" sz="1800" dirty="0">
                <a:solidFill>
                  <a:srgbClr val="000000"/>
                </a:solidFill>
              </a:rPr>
              <a:t>ενώ δε μεταδίδεται παλμός κατά τη διάρκεια ενός </a:t>
            </a:r>
            <a:r>
              <a:rPr lang="en-US" sz="1800" dirty="0">
                <a:solidFill>
                  <a:srgbClr val="000000"/>
                </a:solidFill>
              </a:rPr>
              <a:t>bit “0”</a:t>
            </a:r>
            <a:endParaRPr lang="el-GR" sz="1800" dirty="0"/>
          </a:p>
          <a:p>
            <a:pPr lvl="1" eaLnBrk="1" hangingPunct="1">
              <a:lnSpc>
                <a:spcPct val="80000"/>
              </a:lnSpc>
            </a:pPr>
            <a:r>
              <a:rPr lang="en-US" sz="1800" b="1" dirty="0"/>
              <a:t>Return-to-Zero (</a:t>
            </a:r>
            <a:r>
              <a:rPr lang="en-US" sz="1800" b="1" i="1" dirty="0"/>
              <a:t>RZ</a:t>
            </a:r>
            <a:r>
              <a:rPr lang="en-US" sz="1800" b="1" dirty="0"/>
              <a:t>)</a:t>
            </a:r>
            <a:r>
              <a:rPr lang="el-GR" sz="1800" b="1" dirty="0"/>
              <a:t>. </a:t>
            </a:r>
            <a:r>
              <a:rPr lang="el-GR" sz="1800" dirty="0">
                <a:solidFill>
                  <a:srgbClr val="000000"/>
                </a:solidFill>
              </a:rPr>
              <a:t>Στο σχήμα </a:t>
            </a:r>
            <a:r>
              <a:rPr lang="en-US" sz="1800" dirty="0">
                <a:solidFill>
                  <a:srgbClr val="000000"/>
                </a:solidFill>
              </a:rPr>
              <a:t>OOK </a:t>
            </a:r>
            <a:r>
              <a:rPr lang="el-GR" sz="1800" dirty="0">
                <a:solidFill>
                  <a:srgbClr val="000000"/>
                </a:solidFill>
              </a:rPr>
              <a:t>με </a:t>
            </a:r>
            <a:r>
              <a:rPr lang="en-US" sz="1800" dirty="0">
                <a:solidFill>
                  <a:srgbClr val="000000"/>
                </a:solidFill>
              </a:rPr>
              <a:t>RZ </a:t>
            </a:r>
            <a:r>
              <a:rPr lang="el-GR" sz="1800" dirty="0">
                <a:solidFill>
                  <a:srgbClr val="000000"/>
                </a:solidFill>
              </a:rPr>
              <a:t>παλμούς, στο μεγαλύτερο ποσοστό της διάρκειάς του, ο παλμός για το </a:t>
            </a:r>
            <a:r>
              <a:rPr lang="en-US" sz="1800" dirty="0">
                <a:solidFill>
                  <a:srgbClr val="000000"/>
                </a:solidFill>
              </a:rPr>
              <a:t>bit “1” </a:t>
            </a:r>
            <a:r>
              <a:rPr lang="el-GR" sz="1800" dirty="0">
                <a:solidFill>
                  <a:srgbClr val="000000"/>
                </a:solidFill>
              </a:rPr>
              <a:t>καταλαμβάνει μόνο ένα τμήμα της διάρκειας του </a:t>
            </a:r>
            <a:r>
              <a:rPr lang="en-US" sz="1800" dirty="0">
                <a:solidFill>
                  <a:srgbClr val="000000"/>
                </a:solidFill>
              </a:rPr>
              <a:t>bit, </a:t>
            </a:r>
            <a:r>
              <a:rPr lang="el-GR" sz="1800" dirty="0">
                <a:solidFill>
                  <a:srgbClr val="000000"/>
                </a:solidFill>
              </a:rPr>
              <a:t>ενώ δε μεταδίδεται παλμός κατά τη διάρκεια ενός </a:t>
            </a:r>
            <a:r>
              <a:rPr lang="en-US" sz="1800" dirty="0">
                <a:solidFill>
                  <a:srgbClr val="000000"/>
                </a:solidFill>
              </a:rPr>
              <a:t>bit “0”</a:t>
            </a:r>
            <a:endParaRPr lang="el-GR" sz="1800" dirty="0">
              <a:solidFill>
                <a:srgbClr val="000000"/>
              </a:solidFill>
            </a:endParaRPr>
          </a:p>
        </p:txBody>
      </p:sp>
      <p:sp>
        <p:nvSpPr>
          <p:cNvPr id="208902" name="Line 4"/>
          <p:cNvSpPr>
            <a:spLocks noChangeShapeType="1"/>
          </p:cNvSpPr>
          <p:nvPr/>
        </p:nvSpPr>
        <p:spPr bwMode="auto">
          <a:xfrm>
            <a:off x="4354513"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03" name="Rectangle 5"/>
          <p:cNvSpPr>
            <a:spLocks noChangeArrowheads="1"/>
          </p:cNvSpPr>
          <p:nvPr/>
        </p:nvSpPr>
        <p:spPr bwMode="auto">
          <a:xfrm>
            <a:off x="177800" y="4222750"/>
            <a:ext cx="20177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Δυαδικά δεδομένα</a:t>
            </a:r>
          </a:p>
        </p:txBody>
      </p:sp>
      <p:sp>
        <p:nvSpPr>
          <p:cNvPr id="208904" name="Rectangle 6"/>
          <p:cNvSpPr>
            <a:spLocks noChangeArrowheads="1"/>
          </p:cNvSpPr>
          <p:nvPr/>
        </p:nvSpPr>
        <p:spPr bwMode="auto">
          <a:xfrm>
            <a:off x="2266950"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05" name="Rectangle 7"/>
          <p:cNvSpPr>
            <a:spLocks noChangeArrowheads="1"/>
          </p:cNvSpPr>
          <p:nvPr/>
        </p:nvSpPr>
        <p:spPr bwMode="auto">
          <a:xfrm>
            <a:off x="179388" y="4725988"/>
            <a:ext cx="20177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NRZ </a:t>
            </a:r>
            <a:r>
              <a:rPr lang="el-GR" sz="2000" b="0" i="0"/>
              <a:t>παλμοί</a:t>
            </a:r>
          </a:p>
        </p:txBody>
      </p:sp>
      <p:sp>
        <p:nvSpPr>
          <p:cNvPr id="208906" name="Rectangle 8"/>
          <p:cNvSpPr>
            <a:spLocks noChangeArrowheads="1"/>
          </p:cNvSpPr>
          <p:nvPr/>
        </p:nvSpPr>
        <p:spPr bwMode="auto">
          <a:xfrm>
            <a:off x="177800" y="5375275"/>
            <a:ext cx="20177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RZ </a:t>
            </a:r>
            <a:r>
              <a:rPr lang="el-GR" sz="2000" b="0" i="0"/>
              <a:t>παλμοί</a:t>
            </a:r>
          </a:p>
        </p:txBody>
      </p:sp>
      <p:sp>
        <p:nvSpPr>
          <p:cNvPr id="208907" name="Line 9"/>
          <p:cNvSpPr>
            <a:spLocks noChangeShapeType="1"/>
          </p:cNvSpPr>
          <p:nvPr/>
        </p:nvSpPr>
        <p:spPr bwMode="auto">
          <a:xfrm>
            <a:off x="2051050" y="5156200"/>
            <a:ext cx="691197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08" name="Rectangle 10" descr="90%"/>
          <p:cNvSpPr>
            <a:spLocks noChangeArrowheads="1"/>
          </p:cNvSpPr>
          <p:nvPr/>
        </p:nvSpPr>
        <p:spPr bwMode="auto">
          <a:xfrm>
            <a:off x="2195513" y="4654550"/>
            <a:ext cx="719137" cy="503238"/>
          </a:xfrm>
          <a:prstGeom prst="rect">
            <a:avLst/>
          </a:prstGeom>
          <a:pattFill prst="pct90">
            <a:fgClr>
              <a:srgbClr val="FFFF99"/>
            </a:fgClr>
            <a:bgClr>
              <a:schemeClr val="tx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8909" name="Line 11"/>
          <p:cNvSpPr>
            <a:spLocks noChangeShapeType="1"/>
          </p:cNvSpPr>
          <p:nvPr/>
        </p:nvSpPr>
        <p:spPr bwMode="auto">
          <a:xfrm>
            <a:off x="2195513"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0" name="Rectangle 12" descr="90%"/>
          <p:cNvSpPr>
            <a:spLocks noChangeArrowheads="1"/>
          </p:cNvSpPr>
          <p:nvPr/>
        </p:nvSpPr>
        <p:spPr bwMode="auto">
          <a:xfrm>
            <a:off x="3635375" y="4652963"/>
            <a:ext cx="1439863" cy="503237"/>
          </a:xfrm>
          <a:prstGeom prst="rect">
            <a:avLst/>
          </a:prstGeom>
          <a:pattFill prst="pct90">
            <a:fgClr>
              <a:srgbClr val="FFFF99"/>
            </a:fgClr>
            <a:bgClr>
              <a:schemeClr val="tx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8911" name="Line 13"/>
          <p:cNvSpPr>
            <a:spLocks noChangeShapeType="1"/>
          </p:cNvSpPr>
          <p:nvPr/>
        </p:nvSpPr>
        <p:spPr bwMode="auto">
          <a:xfrm>
            <a:off x="2914650"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2" name="Line 14"/>
          <p:cNvSpPr>
            <a:spLocks noChangeShapeType="1"/>
          </p:cNvSpPr>
          <p:nvPr/>
        </p:nvSpPr>
        <p:spPr bwMode="auto">
          <a:xfrm>
            <a:off x="3635375"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3" name="Line 15"/>
          <p:cNvSpPr>
            <a:spLocks noChangeShapeType="1"/>
          </p:cNvSpPr>
          <p:nvPr/>
        </p:nvSpPr>
        <p:spPr bwMode="auto">
          <a:xfrm>
            <a:off x="5075238"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4" name="Line 16"/>
          <p:cNvSpPr>
            <a:spLocks noChangeShapeType="1"/>
          </p:cNvSpPr>
          <p:nvPr/>
        </p:nvSpPr>
        <p:spPr bwMode="auto">
          <a:xfrm>
            <a:off x="2914650" y="51562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5" name="Line 17"/>
          <p:cNvSpPr>
            <a:spLocks noChangeShapeType="1"/>
          </p:cNvSpPr>
          <p:nvPr/>
        </p:nvSpPr>
        <p:spPr bwMode="auto">
          <a:xfrm>
            <a:off x="5075238" y="51562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16" name="Rectangle 18"/>
          <p:cNvSpPr>
            <a:spLocks noChangeArrowheads="1"/>
          </p:cNvSpPr>
          <p:nvPr/>
        </p:nvSpPr>
        <p:spPr bwMode="auto">
          <a:xfrm>
            <a:off x="2987675"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08917" name="Rectangle 19"/>
          <p:cNvSpPr>
            <a:spLocks noChangeArrowheads="1"/>
          </p:cNvSpPr>
          <p:nvPr/>
        </p:nvSpPr>
        <p:spPr bwMode="auto">
          <a:xfrm>
            <a:off x="3706813" y="4221163"/>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18" name="Rectangle 20"/>
          <p:cNvSpPr>
            <a:spLocks noChangeArrowheads="1"/>
          </p:cNvSpPr>
          <p:nvPr/>
        </p:nvSpPr>
        <p:spPr bwMode="auto">
          <a:xfrm>
            <a:off x="4427538" y="4221163"/>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19" name="Rectangle 21"/>
          <p:cNvSpPr>
            <a:spLocks noChangeArrowheads="1"/>
          </p:cNvSpPr>
          <p:nvPr/>
        </p:nvSpPr>
        <p:spPr bwMode="auto">
          <a:xfrm>
            <a:off x="5146675"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08920" name="Line 22"/>
          <p:cNvSpPr>
            <a:spLocks noChangeShapeType="1"/>
          </p:cNvSpPr>
          <p:nvPr/>
        </p:nvSpPr>
        <p:spPr bwMode="auto">
          <a:xfrm>
            <a:off x="5795963"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1" name="Rectangle 23"/>
          <p:cNvSpPr>
            <a:spLocks noChangeArrowheads="1"/>
          </p:cNvSpPr>
          <p:nvPr/>
        </p:nvSpPr>
        <p:spPr bwMode="auto">
          <a:xfrm>
            <a:off x="5867400"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22" name="Rectangle 24" descr="90%"/>
          <p:cNvSpPr>
            <a:spLocks noChangeArrowheads="1"/>
          </p:cNvSpPr>
          <p:nvPr/>
        </p:nvSpPr>
        <p:spPr bwMode="auto">
          <a:xfrm>
            <a:off x="5795963" y="4652963"/>
            <a:ext cx="719137" cy="503237"/>
          </a:xfrm>
          <a:prstGeom prst="rect">
            <a:avLst/>
          </a:prstGeom>
          <a:pattFill prst="pct90">
            <a:fgClr>
              <a:srgbClr val="FFFF99"/>
            </a:fgClr>
            <a:bgClr>
              <a:schemeClr val="tx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8923" name="Line 25"/>
          <p:cNvSpPr>
            <a:spLocks noChangeShapeType="1"/>
          </p:cNvSpPr>
          <p:nvPr/>
        </p:nvSpPr>
        <p:spPr bwMode="auto">
          <a:xfrm>
            <a:off x="6515100"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4" name="Line 26"/>
          <p:cNvSpPr>
            <a:spLocks noChangeShapeType="1"/>
          </p:cNvSpPr>
          <p:nvPr/>
        </p:nvSpPr>
        <p:spPr bwMode="auto">
          <a:xfrm>
            <a:off x="7954963"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5" name="Rectangle 27" descr="90%"/>
          <p:cNvSpPr>
            <a:spLocks noChangeArrowheads="1"/>
          </p:cNvSpPr>
          <p:nvPr/>
        </p:nvSpPr>
        <p:spPr bwMode="auto">
          <a:xfrm>
            <a:off x="7235825" y="4652963"/>
            <a:ext cx="1439863" cy="503237"/>
          </a:xfrm>
          <a:prstGeom prst="rect">
            <a:avLst/>
          </a:prstGeom>
          <a:pattFill prst="pct90">
            <a:fgClr>
              <a:srgbClr val="FFFF99"/>
            </a:fgClr>
            <a:bgClr>
              <a:schemeClr val="tx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8926" name="Line 28"/>
          <p:cNvSpPr>
            <a:spLocks noChangeShapeType="1"/>
          </p:cNvSpPr>
          <p:nvPr/>
        </p:nvSpPr>
        <p:spPr bwMode="auto">
          <a:xfrm>
            <a:off x="7235825"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7" name="Line 29"/>
          <p:cNvSpPr>
            <a:spLocks noChangeShapeType="1"/>
          </p:cNvSpPr>
          <p:nvPr/>
        </p:nvSpPr>
        <p:spPr bwMode="auto">
          <a:xfrm>
            <a:off x="8675688" y="50847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8" name="Line 30"/>
          <p:cNvSpPr>
            <a:spLocks noChangeShapeType="1"/>
          </p:cNvSpPr>
          <p:nvPr/>
        </p:nvSpPr>
        <p:spPr bwMode="auto">
          <a:xfrm>
            <a:off x="6515100" y="51562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29" name="Rectangle 31"/>
          <p:cNvSpPr>
            <a:spLocks noChangeArrowheads="1"/>
          </p:cNvSpPr>
          <p:nvPr/>
        </p:nvSpPr>
        <p:spPr bwMode="auto">
          <a:xfrm>
            <a:off x="6588125" y="4221163"/>
            <a:ext cx="5762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08930" name="Rectangle 32"/>
          <p:cNvSpPr>
            <a:spLocks noChangeArrowheads="1"/>
          </p:cNvSpPr>
          <p:nvPr/>
        </p:nvSpPr>
        <p:spPr bwMode="auto">
          <a:xfrm>
            <a:off x="7307263" y="4221163"/>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31" name="Rectangle 33"/>
          <p:cNvSpPr>
            <a:spLocks noChangeArrowheads="1"/>
          </p:cNvSpPr>
          <p:nvPr/>
        </p:nvSpPr>
        <p:spPr bwMode="auto">
          <a:xfrm>
            <a:off x="8027988" y="4221163"/>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08932" name="Line 34"/>
          <p:cNvSpPr>
            <a:spLocks noChangeShapeType="1"/>
          </p:cNvSpPr>
          <p:nvPr/>
        </p:nvSpPr>
        <p:spPr bwMode="auto">
          <a:xfrm>
            <a:off x="4354513"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3" name="Line 35"/>
          <p:cNvSpPr>
            <a:spLocks noChangeShapeType="1"/>
          </p:cNvSpPr>
          <p:nvPr/>
        </p:nvSpPr>
        <p:spPr bwMode="auto">
          <a:xfrm>
            <a:off x="2051050" y="5803900"/>
            <a:ext cx="691197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4" name="Line 36"/>
          <p:cNvSpPr>
            <a:spLocks noChangeShapeType="1"/>
          </p:cNvSpPr>
          <p:nvPr/>
        </p:nvSpPr>
        <p:spPr bwMode="auto">
          <a:xfrm>
            <a:off x="2195513"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5" name="Line 37"/>
          <p:cNvSpPr>
            <a:spLocks noChangeShapeType="1"/>
          </p:cNvSpPr>
          <p:nvPr/>
        </p:nvSpPr>
        <p:spPr bwMode="auto">
          <a:xfrm>
            <a:off x="2914650"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6" name="Line 38"/>
          <p:cNvSpPr>
            <a:spLocks noChangeShapeType="1"/>
          </p:cNvSpPr>
          <p:nvPr/>
        </p:nvSpPr>
        <p:spPr bwMode="auto">
          <a:xfrm>
            <a:off x="3635375"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7" name="Line 39"/>
          <p:cNvSpPr>
            <a:spLocks noChangeShapeType="1"/>
          </p:cNvSpPr>
          <p:nvPr/>
        </p:nvSpPr>
        <p:spPr bwMode="auto">
          <a:xfrm>
            <a:off x="5075238"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8" name="Line 40"/>
          <p:cNvSpPr>
            <a:spLocks noChangeShapeType="1"/>
          </p:cNvSpPr>
          <p:nvPr/>
        </p:nvSpPr>
        <p:spPr bwMode="auto">
          <a:xfrm>
            <a:off x="2914650" y="58039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39" name="Line 41"/>
          <p:cNvSpPr>
            <a:spLocks noChangeShapeType="1"/>
          </p:cNvSpPr>
          <p:nvPr/>
        </p:nvSpPr>
        <p:spPr bwMode="auto">
          <a:xfrm>
            <a:off x="5075238" y="58039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0" name="Line 42"/>
          <p:cNvSpPr>
            <a:spLocks noChangeShapeType="1"/>
          </p:cNvSpPr>
          <p:nvPr/>
        </p:nvSpPr>
        <p:spPr bwMode="auto">
          <a:xfrm>
            <a:off x="5795963"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1" name="Line 43"/>
          <p:cNvSpPr>
            <a:spLocks noChangeShapeType="1"/>
          </p:cNvSpPr>
          <p:nvPr/>
        </p:nvSpPr>
        <p:spPr bwMode="auto">
          <a:xfrm>
            <a:off x="6515100"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2" name="Line 44"/>
          <p:cNvSpPr>
            <a:spLocks noChangeShapeType="1"/>
          </p:cNvSpPr>
          <p:nvPr/>
        </p:nvSpPr>
        <p:spPr bwMode="auto">
          <a:xfrm>
            <a:off x="7954963"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3" name="Line 45"/>
          <p:cNvSpPr>
            <a:spLocks noChangeShapeType="1"/>
          </p:cNvSpPr>
          <p:nvPr/>
        </p:nvSpPr>
        <p:spPr bwMode="auto">
          <a:xfrm>
            <a:off x="7235825"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4" name="Line 46"/>
          <p:cNvSpPr>
            <a:spLocks noChangeShapeType="1"/>
          </p:cNvSpPr>
          <p:nvPr/>
        </p:nvSpPr>
        <p:spPr bwMode="auto">
          <a:xfrm>
            <a:off x="8675688" y="5732463"/>
            <a:ext cx="0" cy="144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5" name="Line 47"/>
          <p:cNvSpPr>
            <a:spLocks noChangeShapeType="1"/>
          </p:cNvSpPr>
          <p:nvPr/>
        </p:nvSpPr>
        <p:spPr bwMode="auto">
          <a:xfrm>
            <a:off x="6515100" y="5803900"/>
            <a:ext cx="720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8946" name="Rectangle 60"/>
          <p:cNvSpPr>
            <a:spLocks noChangeArrowheads="1"/>
          </p:cNvSpPr>
          <p:nvPr/>
        </p:nvSpPr>
        <p:spPr bwMode="auto">
          <a:xfrm>
            <a:off x="8748713" y="4797425"/>
            <a:ext cx="2873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t</a:t>
            </a:r>
            <a:endParaRPr lang="el-GR" sz="2000" b="0"/>
          </a:p>
        </p:txBody>
      </p:sp>
      <p:sp>
        <p:nvSpPr>
          <p:cNvPr id="208947" name="Rectangle 61"/>
          <p:cNvSpPr>
            <a:spLocks noChangeArrowheads="1"/>
          </p:cNvSpPr>
          <p:nvPr/>
        </p:nvSpPr>
        <p:spPr bwMode="auto">
          <a:xfrm>
            <a:off x="8748713" y="5445125"/>
            <a:ext cx="2873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t</a:t>
            </a:r>
            <a:endParaRPr lang="el-GR" sz="2000" b="0"/>
          </a:p>
        </p:txBody>
      </p:sp>
      <p:sp>
        <p:nvSpPr>
          <p:cNvPr id="208948" name="Freeform 92" descr="90%"/>
          <p:cNvSpPr>
            <a:spLocks/>
          </p:cNvSpPr>
          <p:nvPr/>
        </p:nvSpPr>
        <p:spPr bwMode="auto">
          <a:xfrm>
            <a:off x="2195513"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49" name="AutoShape 93"/>
          <p:cNvCxnSpPr>
            <a:cxnSpLocks noChangeShapeType="1"/>
            <a:stCxn id="208948" idx="0"/>
            <a:endCxn id="208948" idx="4"/>
          </p:cNvCxnSpPr>
          <p:nvPr/>
        </p:nvCxnSpPr>
        <p:spPr bwMode="auto">
          <a:xfrm>
            <a:off x="2182813"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0" name="Freeform 95" descr="90%"/>
          <p:cNvSpPr>
            <a:spLocks/>
          </p:cNvSpPr>
          <p:nvPr/>
        </p:nvSpPr>
        <p:spPr bwMode="auto">
          <a:xfrm>
            <a:off x="3635375"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1" name="AutoShape 96"/>
          <p:cNvCxnSpPr>
            <a:cxnSpLocks noChangeShapeType="1"/>
            <a:stCxn id="208950" idx="0"/>
            <a:endCxn id="208950" idx="4"/>
          </p:cNvCxnSpPr>
          <p:nvPr/>
        </p:nvCxnSpPr>
        <p:spPr bwMode="auto">
          <a:xfrm>
            <a:off x="3622675"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2" name="Freeform 97" descr="90%"/>
          <p:cNvSpPr>
            <a:spLocks/>
          </p:cNvSpPr>
          <p:nvPr/>
        </p:nvSpPr>
        <p:spPr bwMode="auto">
          <a:xfrm>
            <a:off x="4343400"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3" name="AutoShape 98"/>
          <p:cNvCxnSpPr>
            <a:cxnSpLocks noChangeShapeType="1"/>
            <a:stCxn id="208952" idx="0"/>
            <a:endCxn id="208952" idx="4"/>
          </p:cNvCxnSpPr>
          <p:nvPr/>
        </p:nvCxnSpPr>
        <p:spPr bwMode="auto">
          <a:xfrm>
            <a:off x="4330700"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4" name="Freeform 99" descr="90%"/>
          <p:cNvSpPr>
            <a:spLocks/>
          </p:cNvSpPr>
          <p:nvPr/>
        </p:nvSpPr>
        <p:spPr bwMode="auto">
          <a:xfrm>
            <a:off x="5795963"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5" name="AutoShape 100"/>
          <p:cNvCxnSpPr>
            <a:cxnSpLocks noChangeShapeType="1"/>
            <a:stCxn id="208954" idx="0"/>
            <a:endCxn id="208954" idx="4"/>
          </p:cNvCxnSpPr>
          <p:nvPr/>
        </p:nvCxnSpPr>
        <p:spPr bwMode="auto">
          <a:xfrm>
            <a:off x="5783263"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6" name="Freeform 101" descr="90%"/>
          <p:cNvSpPr>
            <a:spLocks/>
          </p:cNvSpPr>
          <p:nvPr/>
        </p:nvSpPr>
        <p:spPr bwMode="auto">
          <a:xfrm>
            <a:off x="7235825"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7" name="AutoShape 102"/>
          <p:cNvCxnSpPr>
            <a:cxnSpLocks noChangeShapeType="1"/>
            <a:stCxn id="208956" idx="0"/>
            <a:endCxn id="208956" idx="4"/>
          </p:cNvCxnSpPr>
          <p:nvPr/>
        </p:nvCxnSpPr>
        <p:spPr bwMode="auto">
          <a:xfrm>
            <a:off x="7223125"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8" name="Freeform 103" descr="90%"/>
          <p:cNvSpPr>
            <a:spLocks/>
          </p:cNvSpPr>
          <p:nvPr/>
        </p:nvSpPr>
        <p:spPr bwMode="auto">
          <a:xfrm>
            <a:off x="7956550" y="5229225"/>
            <a:ext cx="720725" cy="574675"/>
          </a:xfrm>
          <a:custGeom>
            <a:avLst/>
            <a:gdLst>
              <a:gd name="T0" fmla="*/ 0 w 363"/>
              <a:gd name="T1" fmla="*/ 1041802384 h 317"/>
              <a:gd name="T2" fmla="*/ 354787305 w 363"/>
              <a:gd name="T3" fmla="*/ 746022418 h 317"/>
              <a:gd name="T4" fmla="*/ 713517750 w 363"/>
              <a:gd name="T5" fmla="*/ 0 h 317"/>
              <a:gd name="T6" fmla="*/ 1072246210 w 363"/>
              <a:gd name="T7" fmla="*/ 746022418 h 317"/>
              <a:gd name="T8" fmla="*/ 1430976655 w 363"/>
              <a:gd name="T9" fmla="*/ 104180238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8959" name="AutoShape 104"/>
          <p:cNvCxnSpPr>
            <a:cxnSpLocks noChangeShapeType="1"/>
            <a:stCxn id="208958" idx="0"/>
            <a:endCxn id="208958" idx="4"/>
          </p:cNvCxnSpPr>
          <p:nvPr/>
        </p:nvCxnSpPr>
        <p:spPr bwMode="auto">
          <a:xfrm>
            <a:off x="7943850" y="5803900"/>
            <a:ext cx="746125"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93318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Line 76"/>
          <p:cNvSpPr>
            <a:spLocks noChangeShapeType="1"/>
          </p:cNvSpPr>
          <p:nvPr/>
        </p:nvSpPr>
        <p:spPr bwMode="auto">
          <a:xfrm>
            <a:off x="1117600" y="4941888"/>
            <a:ext cx="358775" cy="0"/>
          </a:xfrm>
          <a:prstGeom prst="line">
            <a:avLst/>
          </a:prstGeom>
          <a:noFill/>
          <a:ln w="9525">
            <a:solidFill>
              <a:schemeClr val="tx1"/>
            </a:solidFill>
            <a:prstDash val="dash"/>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25"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09926" name="Rectangle 3"/>
          <p:cNvSpPr>
            <a:spLocks noGrp="1" noChangeArrowheads="1"/>
          </p:cNvSpPr>
          <p:nvPr>
            <p:ph idx="1"/>
          </p:nvPr>
        </p:nvSpPr>
        <p:spPr>
          <a:xfrm>
            <a:off x="179388" y="908050"/>
            <a:ext cx="8785225" cy="2881313"/>
          </a:xfrm>
        </p:spPr>
        <p:txBody>
          <a:bodyPr>
            <a:normAutofit lnSpcReduction="10000"/>
          </a:bodyPr>
          <a:lstStyle/>
          <a:p>
            <a:pPr eaLnBrk="1" hangingPunct="1">
              <a:lnSpc>
                <a:spcPct val="80000"/>
              </a:lnSpc>
            </a:pPr>
            <a:r>
              <a:rPr lang="el-GR" sz="2000" dirty="0">
                <a:solidFill>
                  <a:srgbClr val="000000"/>
                </a:solidFill>
              </a:rPr>
              <a:t>Το σημαντικότερο πλεονέκτημα της χρήσης </a:t>
            </a:r>
            <a:r>
              <a:rPr lang="en-US" sz="2000" b="1" dirty="0">
                <a:solidFill>
                  <a:srgbClr val="000000"/>
                </a:solidFill>
              </a:rPr>
              <a:t>NRZ </a:t>
            </a:r>
            <a:r>
              <a:rPr lang="el-GR" sz="2000" b="1" dirty="0">
                <a:solidFill>
                  <a:srgbClr val="000000"/>
                </a:solidFill>
              </a:rPr>
              <a:t>παλμών </a:t>
            </a:r>
            <a:r>
              <a:rPr lang="el-GR" sz="2000" dirty="0">
                <a:solidFill>
                  <a:srgbClr val="000000"/>
                </a:solidFill>
              </a:rPr>
              <a:t>σε σχέση με τη χρήση </a:t>
            </a:r>
            <a:r>
              <a:rPr lang="en-US" sz="2000" dirty="0">
                <a:solidFill>
                  <a:srgbClr val="000000"/>
                </a:solidFill>
              </a:rPr>
              <a:t>RZ </a:t>
            </a:r>
            <a:r>
              <a:rPr lang="el-GR" sz="2000" dirty="0">
                <a:solidFill>
                  <a:srgbClr val="000000"/>
                </a:solidFill>
              </a:rPr>
              <a:t>παλμών είναι ότι το σήμα </a:t>
            </a:r>
            <a:r>
              <a:rPr lang="el-GR" sz="2000" b="1" dirty="0">
                <a:solidFill>
                  <a:srgbClr val="000000"/>
                </a:solidFill>
              </a:rPr>
              <a:t>θα καταλαμβάνει μικρότερο (οπτικό) εύρος ζώνης</a:t>
            </a:r>
          </a:p>
          <a:p>
            <a:pPr lvl="1" eaLnBrk="1" hangingPunct="1">
              <a:lnSpc>
                <a:spcPct val="80000"/>
              </a:lnSpc>
            </a:pPr>
            <a:r>
              <a:rPr lang="el-GR" sz="1800" dirty="0"/>
              <a:t>Στην πράξη, </a:t>
            </a:r>
            <a:r>
              <a:rPr lang="el-GR" sz="1800" b="1" dirty="0"/>
              <a:t>OOK με NRZ </a:t>
            </a:r>
            <a:r>
              <a:rPr lang="el-GR" sz="1800" dirty="0"/>
              <a:t>παλμούς χρησιμοποιείται σε τηλεπικοινωνιακά συστήματα με μεταδόσεις σε υψηλές ταχύτητες </a:t>
            </a:r>
            <a:r>
              <a:rPr lang="el-GR" sz="1800" b="1" dirty="0"/>
              <a:t>μέχρι 10 Gbit/s</a:t>
            </a:r>
            <a:endParaRPr lang="el-GR" sz="1800" b="1" dirty="0">
              <a:solidFill>
                <a:srgbClr val="000000"/>
              </a:solidFill>
            </a:endParaRPr>
          </a:p>
          <a:p>
            <a:pPr eaLnBrk="1" hangingPunct="1">
              <a:lnSpc>
                <a:spcPct val="80000"/>
              </a:lnSpc>
            </a:pPr>
            <a:r>
              <a:rPr lang="el-GR" sz="2000" dirty="0">
                <a:solidFill>
                  <a:srgbClr val="000000"/>
                </a:solidFill>
              </a:rPr>
              <a:t>Το </a:t>
            </a:r>
            <a:r>
              <a:rPr lang="el-GR" sz="2000" b="1" dirty="0">
                <a:solidFill>
                  <a:srgbClr val="000000"/>
                </a:solidFill>
              </a:rPr>
              <a:t>πρόβλημα με τους </a:t>
            </a:r>
            <a:r>
              <a:rPr lang="en-US" sz="2000" b="1" dirty="0">
                <a:solidFill>
                  <a:srgbClr val="000000"/>
                </a:solidFill>
              </a:rPr>
              <a:t>NRZ </a:t>
            </a:r>
            <a:r>
              <a:rPr lang="el-GR" sz="2000" dirty="0">
                <a:solidFill>
                  <a:srgbClr val="000000"/>
                </a:solidFill>
              </a:rPr>
              <a:t>παλμούς είναι ότι μία μακρά σειρά από άσους ή μηδενικά θα έχει σαν αποτέλεσμα την </a:t>
            </a:r>
            <a:r>
              <a:rPr lang="el-GR" sz="2000" b="1" dirty="0">
                <a:solidFill>
                  <a:srgbClr val="000000"/>
                </a:solidFill>
              </a:rPr>
              <a:t>απουσία μεταβάσεων </a:t>
            </a:r>
            <a:r>
              <a:rPr lang="el-GR" sz="2000" dirty="0">
                <a:solidFill>
                  <a:srgbClr val="000000"/>
                </a:solidFill>
              </a:rPr>
              <a:t>(από το </a:t>
            </a:r>
            <a:r>
              <a:rPr lang="en-US" sz="2000" dirty="0">
                <a:solidFill>
                  <a:srgbClr val="000000"/>
                </a:solidFill>
              </a:rPr>
              <a:t>“</a:t>
            </a:r>
            <a:r>
              <a:rPr lang="el-GR" sz="2000" dirty="0">
                <a:solidFill>
                  <a:srgbClr val="000000"/>
                </a:solidFill>
              </a:rPr>
              <a:t>1</a:t>
            </a:r>
            <a:r>
              <a:rPr lang="en-US" sz="2000" dirty="0">
                <a:solidFill>
                  <a:srgbClr val="000000"/>
                </a:solidFill>
              </a:rPr>
              <a:t>”</a:t>
            </a:r>
            <a:r>
              <a:rPr lang="el-GR" sz="2000" dirty="0">
                <a:solidFill>
                  <a:srgbClr val="000000"/>
                </a:solidFill>
              </a:rPr>
              <a:t> στο </a:t>
            </a:r>
            <a:r>
              <a:rPr lang="en-US" sz="2000" dirty="0">
                <a:solidFill>
                  <a:srgbClr val="000000"/>
                </a:solidFill>
              </a:rPr>
              <a:t>“</a:t>
            </a:r>
            <a:r>
              <a:rPr lang="el-GR" sz="2000" dirty="0">
                <a:solidFill>
                  <a:srgbClr val="000000"/>
                </a:solidFill>
              </a:rPr>
              <a:t>0</a:t>
            </a:r>
            <a:r>
              <a:rPr lang="en-US" sz="2000" dirty="0">
                <a:solidFill>
                  <a:srgbClr val="000000"/>
                </a:solidFill>
              </a:rPr>
              <a:t>”</a:t>
            </a:r>
            <a:r>
              <a:rPr lang="el-GR" sz="2000" dirty="0">
                <a:solidFill>
                  <a:srgbClr val="000000"/>
                </a:solidFill>
              </a:rPr>
              <a:t> και αντίστροφα)</a:t>
            </a:r>
            <a:r>
              <a:rPr lang="en-US" sz="2000" dirty="0">
                <a:solidFill>
                  <a:srgbClr val="000000"/>
                </a:solidFill>
              </a:rPr>
              <a:t>, </a:t>
            </a:r>
            <a:r>
              <a:rPr lang="el-GR" sz="2000" dirty="0">
                <a:solidFill>
                  <a:srgbClr val="000000"/>
                </a:solidFill>
              </a:rPr>
              <a:t>κάνοντας </a:t>
            </a:r>
            <a:r>
              <a:rPr lang="el-GR" sz="2000" b="1" dirty="0">
                <a:solidFill>
                  <a:srgbClr val="000000"/>
                </a:solidFill>
              </a:rPr>
              <a:t>δύσκολη για το δέκτη την ανάκτηση του συγχρονισμού</a:t>
            </a:r>
          </a:p>
          <a:p>
            <a:pPr lvl="1" eaLnBrk="1" hangingPunct="1">
              <a:lnSpc>
                <a:spcPct val="80000"/>
              </a:lnSpc>
            </a:pPr>
            <a:r>
              <a:rPr lang="el-GR" sz="1800" dirty="0">
                <a:solidFill>
                  <a:srgbClr val="000000"/>
                </a:solidFill>
              </a:rPr>
              <a:t>Με τους </a:t>
            </a:r>
            <a:r>
              <a:rPr lang="en-US" sz="1800" dirty="0">
                <a:solidFill>
                  <a:srgbClr val="000000"/>
                </a:solidFill>
              </a:rPr>
              <a:t>RZ </a:t>
            </a:r>
            <a:r>
              <a:rPr lang="el-GR" sz="1800" dirty="0">
                <a:solidFill>
                  <a:srgbClr val="000000"/>
                </a:solidFill>
              </a:rPr>
              <a:t>παλμούς υπάρχει καλύτερη αντιμετώπιση αυτού του προβλήματος, αφού μία μακρά σειρά από άσους (αλλά όχι από μηδενικά) θα εξακολουθεί να δίνει μεταβάσεις</a:t>
            </a:r>
          </a:p>
        </p:txBody>
      </p:sp>
      <p:sp>
        <p:nvSpPr>
          <p:cNvPr id="209927" name="Rectangle 5"/>
          <p:cNvSpPr>
            <a:spLocks noChangeArrowheads="1"/>
          </p:cNvSpPr>
          <p:nvPr/>
        </p:nvSpPr>
        <p:spPr bwMode="auto">
          <a:xfrm>
            <a:off x="107950" y="3573463"/>
            <a:ext cx="9350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Οπτικής Ισχύς</a:t>
            </a:r>
          </a:p>
        </p:txBody>
      </p:sp>
      <p:sp>
        <p:nvSpPr>
          <p:cNvPr id="209928" name="Rectangle 7"/>
          <p:cNvSpPr>
            <a:spLocks noChangeArrowheads="1"/>
          </p:cNvSpPr>
          <p:nvPr/>
        </p:nvSpPr>
        <p:spPr bwMode="auto">
          <a:xfrm>
            <a:off x="468313" y="4151313"/>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r>
              <a:rPr lang="en-US" sz="2000" b="0" baseline="-25000"/>
              <a:t>peak</a:t>
            </a:r>
            <a:endParaRPr lang="el-GR" sz="2000" b="0" baseline="-25000"/>
          </a:p>
        </p:txBody>
      </p:sp>
      <p:sp>
        <p:nvSpPr>
          <p:cNvPr id="209929" name="Rectangle 8"/>
          <p:cNvSpPr>
            <a:spLocks noChangeArrowheads="1"/>
          </p:cNvSpPr>
          <p:nvPr/>
        </p:nvSpPr>
        <p:spPr bwMode="auto">
          <a:xfrm>
            <a:off x="3419475" y="3502025"/>
            <a:ext cx="55451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t>Συνηθισμένα ποσοστά της διάρκειας του bit που καλύπτουν οι RZ παλμοί είναι 33%, 50%, 67%</a:t>
            </a:r>
          </a:p>
        </p:txBody>
      </p:sp>
      <p:sp>
        <p:nvSpPr>
          <p:cNvPr id="209930" name="Line 35"/>
          <p:cNvSpPr>
            <a:spLocks noChangeShapeType="1"/>
          </p:cNvSpPr>
          <p:nvPr/>
        </p:nvSpPr>
        <p:spPr bwMode="auto">
          <a:xfrm>
            <a:off x="973138" y="5588000"/>
            <a:ext cx="15113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31" name="Rectangle 49"/>
          <p:cNvSpPr>
            <a:spLocks noChangeArrowheads="1"/>
          </p:cNvSpPr>
          <p:nvPr/>
        </p:nvSpPr>
        <p:spPr bwMode="auto">
          <a:xfrm>
            <a:off x="2268538" y="5588000"/>
            <a:ext cx="2873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t</a:t>
            </a:r>
            <a:endParaRPr lang="el-GR" sz="2000" b="0"/>
          </a:p>
        </p:txBody>
      </p:sp>
      <p:sp>
        <p:nvSpPr>
          <p:cNvPr id="209932" name="Freeform 50" descr="90%"/>
          <p:cNvSpPr>
            <a:spLocks/>
          </p:cNvSpPr>
          <p:nvPr/>
        </p:nvSpPr>
        <p:spPr bwMode="auto">
          <a:xfrm>
            <a:off x="1116013" y="4292600"/>
            <a:ext cx="1008062" cy="1295400"/>
          </a:xfrm>
          <a:custGeom>
            <a:avLst/>
            <a:gdLst>
              <a:gd name="T0" fmla="*/ 0 w 363"/>
              <a:gd name="T1" fmla="*/ 2147483647 h 317"/>
              <a:gd name="T2" fmla="*/ 694071515 w 363"/>
              <a:gd name="T3" fmla="*/ 2147483647 h 317"/>
              <a:gd name="T4" fmla="*/ 1395852066 w 363"/>
              <a:gd name="T5" fmla="*/ 0 h 317"/>
              <a:gd name="T6" fmla="*/ 2097635393 w 363"/>
              <a:gd name="T7" fmla="*/ 2147483647 h 317"/>
              <a:gd name="T8" fmla="*/ 2147483647 w 363"/>
              <a:gd name="T9" fmla="*/ 2147483647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17">
                <a:moveTo>
                  <a:pt x="0" y="317"/>
                </a:moveTo>
                <a:cubicBezTo>
                  <a:pt x="30" y="298"/>
                  <a:pt x="60" y="280"/>
                  <a:pt x="90" y="227"/>
                </a:cubicBezTo>
                <a:cubicBezTo>
                  <a:pt x="120" y="174"/>
                  <a:pt x="151" y="0"/>
                  <a:pt x="181" y="0"/>
                </a:cubicBezTo>
                <a:cubicBezTo>
                  <a:pt x="211" y="0"/>
                  <a:pt x="242" y="174"/>
                  <a:pt x="272" y="227"/>
                </a:cubicBezTo>
                <a:cubicBezTo>
                  <a:pt x="302" y="280"/>
                  <a:pt x="332" y="298"/>
                  <a:pt x="363" y="317"/>
                </a:cubicBezTo>
              </a:path>
            </a:pathLst>
          </a:custGeom>
          <a:pattFill prst="pct90">
            <a:fgClr>
              <a:srgbClr val="FFFF99"/>
            </a:fgClr>
            <a:bgClr>
              <a:schemeClr val="tx1"/>
            </a:bgClr>
          </a:pattFill>
          <a:ln w="254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cxnSp>
        <p:nvCxnSpPr>
          <p:cNvPr id="209933" name="AutoShape 51"/>
          <p:cNvCxnSpPr>
            <a:cxnSpLocks noChangeShapeType="1"/>
            <a:stCxn id="209932" idx="0"/>
            <a:endCxn id="209932" idx="4"/>
          </p:cNvCxnSpPr>
          <p:nvPr/>
        </p:nvCxnSpPr>
        <p:spPr bwMode="auto">
          <a:xfrm>
            <a:off x="1103313" y="5588000"/>
            <a:ext cx="1033462"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934" name="Line 62"/>
          <p:cNvSpPr>
            <a:spLocks noChangeShapeType="1"/>
          </p:cNvSpPr>
          <p:nvPr/>
        </p:nvSpPr>
        <p:spPr bwMode="auto">
          <a:xfrm flipH="1" flipV="1">
            <a:off x="1116013" y="3789363"/>
            <a:ext cx="1587"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35" name="Line 66"/>
          <p:cNvSpPr>
            <a:spLocks noChangeShapeType="1"/>
          </p:cNvSpPr>
          <p:nvPr/>
        </p:nvSpPr>
        <p:spPr bwMode="auto">
          <a:xfrm>
            <a:off x="1117600" y="4292600"/>
            <a:ext cx="503238" cy="0"/>
          </a:xfrm>
          <a:prstGeom prst="line">
            <a:avLst/>
          </a:prstGeom>
          <a:noFill/>
          <a:ln w="9525">
            <a:solidFill>
              <a:schemeClr val="tx1"/>
            </a:solidFill>
            <a:prstDash val="dash"/>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36" name="Rectangle 67"/>
          <p:cNvSpPr>
            <a:spLocks noChangeArrowheads="1"/>
          </p:cNvSpPr>
          <p:nvPr/>
        </p:nvSpPr>
        <p:spPr bwMode="auto">
          <a:xfrm>
            <a:off x="1404938" y="5591175"/>
            <a:ext cx="431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a:t>T</a:t>
            </a:r>
            <a:r>
              <a:rPr lang="en-US" sz="2000" baseline="-25000"/>
              <a:t>bit</a:t>
            </a:r>
            <a:r>
              <a:rPr lang="el-GR" sz="2000" i="0"/>
              <a:t> </a:t>
            </a:r>
          </a:p>
        </p:txBody>
      </p:sp>
      <p:sp>
        <p:nvSpPr>
          <p:cNvPr id="209937" name="Line 68"/>
          <p:cNvSpPr>
            <a:spLocks noChangeShapeType="1"/>
          </p:cNvSpPr>
          <p:nvPr/>
        </p:nvSpPr>
        <p:spPr bwMode="auto">
          <a:xfrm flipH="1">
            <a:off x="1441450" y="4940300"/>
            <a:ext cx="360363" cy="0"/>
          </a:xfrm>
          <a:prstGeom prst="line">
            <a:avLst/>
          </a:prstGeom>
          <a:noFill/>
          <a:ln w="254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38" name="Line 69"/>
          <p:cNvSpPr>
            <a:spLocks noChangeShapeType="1"/>
          </p:cNvSpPr>
          <p:nvPr/>
        </p:nvSpPr>
        <p:spPr bwMode="auto">
          <a:xfrm flipV="1">
            <a:off x="1620838" y="4941888"/>
            <a:ext cx="0" cy="28892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39" name="Line 72"/>
          <p:cNvSpPr>
            <a:spLocks noChangeShapeType="1"/>
          </p:cNvSpPr>
          <p:nvPr/>
        </p:nvSpPr>
        <p:spPr bwMode="auto">
          <a:xfrm flipH="1">
            <a:off x="2125663" y="5732463"/>
            <a:ext cx="0" cy="14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40" name="Line 73"/>
          <p:cNvSpPr>
            <a:spLocks noChangeShapeType="1"/>
          </p:cNvSpPr>
          <p:nvPr/>
        </p:nvSpPr>
        <p:spPr bwMode="auto">
          <a:xfrm>
            <a:off x="1909763" y="58054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41" name="Line 74"/>
          <p:cNvSpPr>
            <a:spLocks noChangeShapeType="1"/>
          </p:cNvSpPr>
          <p:nvPr/>
        </p:nvSpPr>
        <p:spPr bwMode="auto">
          <a:xfrm flipH="1">
            <a:off x="1117600" y="5732463"/>
            <a:ext cx="0" cy="14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42" name="Line 75"/>
          <p:cNvSpPr>
            <a:spLocks noChangeShapeType="1"/>
          </p:cNvSpPr>
          <p:nvPr/>
        </p:nvSpPr>
        <p:spPr bwMode="auto">
          <a:xfrm flipH="1">
            <a:off x="1117600" y="58054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43" name="Rectangle 77"/>
          <p:cNvSpPr>
            <a:spLocks noChangeArrowheads="1"/>
          </p:cNvSpPr>
          <p:nvPr/>
        </p:nvSpPr>
        <p:spPr bwMode="auto">
          <a:xfrm>
            <a:off x="180975" y="4727575"/>
            <a:ext cx="8636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P</a:t>
            </a:r>
            <a:r>
              <a:rPr lang="en-US" sz="2000" b="0" baseline="-25000"/>
              <a:t>peak</a:t>
            </a:r>
            <a:r>
              <a:rPr lang="en-US" sz="2000" b="0" i="0"/>
              <a:t>/2</a:t>
            </a:r>
            <a:endParaRPr lang="el-GR" sz="2000" b="0" baseline="-25000"/>
          </a:p>
        </p:txBody>
      </p:sp>
      <p:sp>
        <p:nvSpPr>
          <p:cNvPr id="209944" name="Rectangle 78"/>
          <p:cNvSpPr>
            <a:spLocks noChangeArrowheads="1"/>
          </p:cNvSpPr>
          <p:nvPr/>
        </p:nvSpPr>
        <p:spPr bwMode="auto">
          <a:xfrm>
            <a:off x="3419475" y="5014913"/>
            <a:ext cx="5545138"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dirty="0"/>
              <a:t>Με χρήση </a:t>
            </a:r>
            <a:r>
              <a:rPr lang="el-GR" sz="1800" b="1" i="0" dirty="0"/>
              <a:t>RZ παλμών απαιτείται υψηλότερο επίπεδο ισχύος κορυφής </a:t>
            </a:r>
            <a:r>
              <a:rPr lang="el-GR" sz="1800" i="0" dirty="0"/>
              <a:t>(ισχύς για τον άσο) στην εκπομπή ώστε να διατηρείται η ίδια ενέργεια ανά bit</a:t>
            </a:r>
          </a:p>
        </p:txBody>
      </p:sp>
      <p:sp>
        <p:nvSpPr>
          <p:cNvPr id="209945" name="Rectangle 79"/>
          <p:cNvSpPr>
            <a:spLocks noChangeArrowheads="1"/>
          </p:cNvSpPr>
          <p:nvPr/>
        </p:nvSpPr>
        <p:spPr bwMode="auto">
          <a:xfrm>
            <a:off x="3419475" y="4148138"/>
            <a:ext cx="55451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solidFill>
                  <a:srgbClr val="0000FF"/>
                </a:solidFill>
              </a:rPr>
              <a:t>Το ποσοστό της διάρκειας του </a:t>
            </a:r>
            <a:r>
              <a:rPr lang="en-US" sz="1800" i="0">
                <a:solidFill>
                  <a:srgbClr val="0000FF"/>
                </a:solidFill>
              </a:rPr>
              <a:t>bit </a:t>
            </a:r>
            <a:r>
              <a:rPr lang="el-GR" sz="1800" i="0">
                <a:solidFill>
                  <a:srgbClr val="0000FF"/>
                </a:solidFill>
              </a:rPr>
              <a:t>καθορίζεται από το χρονικό εύρος του παλμού για το οποίο το πλάτος </a:t>
            </a:r>
            <a:r>
              <a:rPr lang="en-US" sz="1800" i="0">
                <a:solidFill>
                  <a:srgbClr val="0000FF"/>
                </a:solidFill>
              </a:rPr>
              <a:t>(</a:t>
            </a:r>
            <a:r>
              <a:rPr lang="el-GR" sz="1800" i="0">
                <a:solidFill>
                  <a:srgbClr val="0000FF"/>
                </a:solidFill>
              </a:rPr>
              <a:t>ισχύς</a:t>
            </a:r>
            <a:r>
              <a:rPr lang="en-US" sz="1800" i="0">
                <a:solidFill>
                  <a:srgbClr val="0000FF"/>
                </a:solidFill>
              </a:rPr>
              <a:t>) </a:t>
            </a:r>
            <a:r>
              <a:rPr lang="el-GR" sz="1800" i="0">
                <a:solidFill>
                  <a:srgbClr val="0000FF"/>
                </a:solidFill>
              </a:rPr>
              <a:t>του παλμού έχει πέσει στο μισό</a:t>
            </a:r>
          </a:p>
        </p:txBody>
      </p:sp>
      <p:sp>
        <p:nvSpPr>
          <p:cNvPr id="209946" name="Rectangle 80"/>
          <p:cNvSpPr>
            <a:spLocks noChangeArrowheads="1"/>
          </p:cNvSpPr>
          <p:nvPr/>
        </p:nvSpPr>
        <p:spPr bwMode="auto">
          <a:xfrm>
            <a:off x="1763713" y="3789363"/>
            <a:ext cx="158432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solidFill>
                  <a:srgbClr val="0000FF"/>
                </a:solidFill>
              </a:rPr>
              <a:t>Διάρκεια που χαρακτηρίζει το εύρος του </a:t>
            </a:r>
            <a:r>
              <a:rPr lang="en-US" sz="2000" b="0" i="0">
                <a:solidFill>
                  <a:srgbClr val="0000FF"/>
                </a:solidFill>
              </a:rPr>
              <a:t>RZ </a:t>
            </a:r>
            <a:r>
              <a:rPr lang="el-GR" sz="2000" b="0" i="0">
                <a:solidFill>
                  <a:srgbClr val="0000FF"/>
                </a:solidFill>
              </a:rPr>
              <a:t>παλμού</a:t>
            </a:r>
          </a:p>
        </p:txBody>
      </p:sp>
      <p:cxnSp>
        <p:nvCxnSpPr>
          <p:cNvPr id="209947" name="AutoShape 81"/>
          <p:cNvCxnSpPr>
            <a:cxnSpLocks noChangeShapeType="1"/>
            <a:stCxn id="209946" idx="2"/>
            <a:endCxn id="209938" idx="0"/>
          </p:cNvCxnSpPr>
          <p:nvPr/>
        </p:nvCxnSpPr>
        <p:spPr bwMode="auto">
          <a:xfrm rot="5400000">
            <a:off x="1973263" y="4660900"/>
            <a:ext cx="230188" cy="935037"/>
          </a:xfrm>
          <a:prstGeom prst="bentConnector3">
            <a:avLst>
              <a:gd name="adj1" fmla="val 99310"/>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948" name="Line 82"/>
          <p:cNvSpPr>
            <a:spLocks noChangeShapeType="1"/>
          </p:cNvSpPr>
          <p:nvPr/>
        </p:nvSpPr>
        <p:spPr bwMode="auto">
          <a:xfrm>
            <a:off x="1457325" y="4941888"/>
            <a:ext cx="0" cy="6477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9949" name="Line 83"/>
          <p:cNvSpPr>
            <a:spLocks noChangeShapeType="1"/>
          </p:cNvSpPr>
          <p:nvPr/>
        </p:nvSpPr>
        <p:spPr bwMode="auto">
          <a:xfrm>
            <a:off x="1781175" y="4941888"/>
            <a:ext cx="0" cy="6477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2330739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10949" name="Rectangle 3"/>
          <p:cNvSpPr>
            <a:spLocks noGrp="1" noChangeArrowheads="1"/>
          </p:cNvSpPr>
          <p:nvPr>
            <p:ph idx="1"/>
          </p:nvPr>
        </p:nvSpPr>
        <p:spPr>
          <a:xfrm>
            <a:off x="179388" y="979488"/>
            <a:ext cx="8785225" cy="4826000"/>
          </a:xfrm>
        </p:spPr>
        <p:txBody>
          <a:bodyPr/>
          <a:lstStyle/>
          <a:p>
            <a:pPr eaLnBrk="1" hangingPunct="1">
              <a:lnSpc>
                <a:spcPct val="80000"/>
              </a:lnSpc>
            </a:pPr>
            <a:r>
              <a:rPr lang="en-US" sz="2000" b="1" dirty="0">
                <a:solidFill>
                  <a:srgbClr val="000000"/>
                </a:solidFill>
              </a:rPr>
              <a:t>OOK </a:t>
            </a:r>
            <a:r>
              <a:rPr lang="el-GR" sz="2000" b="1" dirty="0">
                <a:solidFill>
                  <a:srgbClr val="000000"/>
                </a:solidFill>
              </a:rPr>
              <a:t>με </a:t>
            </a:r>
            <a:r>
              <a:rPr lang="en-US" sz="2000" b="1" dirty="0">
                <a:solidFill>
                  <a:srgbClr val="000000"/>
                </a:solidFill>
              </a:rPr>
              <a:t>RZ </a:t>
            </a:r>
            <a:r>
              <a:rPr lang="el-GR" sz="2000" b="1" dirty="0">
                <a:solidFill>
                  <a:srgbClr val="000000"/>
                </a:solidFill>
              </a:rPr>
              <a:t>παλμούς </a:t>
            </a:r>
            <a:r>
              <a:rPr lang="el-GR" sz="2000" dirty="0">
                <a:solidFill>
                  <a:srgbClr val="000000"/>
                </a:solidFill>
              </a:rPr>
              <a:t>χρησιμοποιείται σε τηλεπικοινωνιακά συστήματα με μεταδόσεις σε </a:t>
            </a:r>
            <a:r>
              <a:rPr lang="el-GR" sz="2000" b="1" dirty="0">
                <a:solidFill>
                  <a:srgbClr val="000000"/>
                </a:solidFill>
              </a:rPr>
              <a:t>πολύ υψηλούς ρυθμούς</a:t>
            </a:r>
          </a:p>
          <a:p>
            <a:pPr lvl="1" eaLnBrk="1" hangingPunct="1">
              <a:lnSpc>
                <a:spcPct val="80000"/>
              </a:lnSpc>
            </a:pPr>
            <a:r>
              <a:rPr lang="el-GR" sz="1800" dirty="0">
                <a:solidFill>
                  <a:srgbClr val="000000"/>
                </a:solidFill>
              </a:rPr>
              <a:t>Αποδεικνύεται ότι με την </a:t>
            </a:r>
            <a:r>
              <a:rPr lang="el-GR" sz="1800" b="1" dirty="0">
                <a:solidFill>
                  <a:srgbClr val="000000"/>
                </a:solidFill>
              </a:rPr>
              <a:t>χρήση </a:t>
            </a:r>
            <a:r>
              <a:rPr lang="en-US" sz="1800" b="1" dirty="0">
                <a:solidFill>
                  <a:srgbClr val="000000"/>
                </a:solidFill>
              </a:rPr>
              <a:t>RZ </a:t>
            </a:r>
            <a:r>
              <a:rPr lang="el-GR" sz="1800" b="1" dirty="0">
                <a:solidFill>
                  <a:srgbClr val="000000"/>
                </a:solidFill>
              </a:rPr>
              <a:t>παλμών ελαχιστοποιείται η επίδραση της χρωματικής διασποράς</a:t>
            </a:r>
            <a:r>
              <a:rPr lang="el-GR" sz="1800" dirty="0">
                <a:solidFill>
                  <a:srgbClr val="000000"/>
                </a:solidFill>
              </a:rPr>
              <a:t> (σε σχέση με την περίπτωση χρήσης </a:t>
            </a:r>
            <a:r>
              <a:rPr lang="en-US" sz="1800" dirty="0">
                <a:solidFill>
                  <a:srgbClr val="000000"/>
                </a:solidFill>
              </a:rPr>
              <a:t>NRZ </a:t>
            </a:r>
            <a:r>
              <a:rPr lang="el-GR" sz="1800" dirty="0">
                <a:solidFill>
                  <a:srgbClr val="000000"/>
                </a:solidFill>
              </a:rPr>
              <a:t>παλμών)</a:t>
            </a:r>
            <a:endParaRPr lang="en-US" sz="1800" dirty="0"/>
          </a:p>
          <a:p>
            <a:pPr eaLnBrk="1" hangingPunct="1">
              <a:lnSpc>
                <a:spcPct val="80000"/>
              </a:lnSpc>
            </a:pPr>
            <a:r>
              <a:rPr lang="el-GR" sz="2000" b="1" dirty="0"/>
              <a:t>Τα σήματα που είναι διαμορφωμένα κατά </a:t>
            </a:r>
            <a:r>
              <a:rPr lang="en-US" sz="2000" b="1" dirty="0"/>
              <a:t>OOK </a:t>
            </a:r>
            <a:r>
              <a:rPr lang="el-GR" sz="2000" b="1" dirty="0"/>
              <a:t>διαμόρφωση μπορούν να προκύψουν, συνήθως, με ένα από τους εξής δύο τρόπους</a:t>
            </a:r>
          </a:p>
          <a:p>
            <a:pPr lvl="1" eaLnBrk="1" hangingPunct="1">
              <a:lnSpc>
                <a:spcPct val="80000"/>
              </a:lnSpc>
            </a:pPr>
            <a:r>
              <a:rPr lang="el-GR" sz="1800" b="1" dirty="0"/>
              <a:t>Με άμεση διαμόρφωση ενός ημιαγωγικού </a:t>
            </a:r>
            <a:r>
              <a:rPr lang="en-US" sz="1800" b="1" dirty="0"/>
              <a:t>laser </a:t>
            </a:r>
            <a:r>
              <a:rPr lang="el-GR" sz="1800" b="1" dirty="0"/>
              <a:t>ή μίας </a:t>
            </a:r>
            <a:r>
              <a:rPr lang="en-US" sz="1800" b="1" dirty="0"/>
              <a:t>LED</a:t>
            </a:r>
            <a:endParaRPr lang="el-GR" sz="1800" b="1" dirty="0"/>
          </a:p>
          <a:p>
            <a:pPr lvl="1" eaLnBrk="1" hangingPunct="1">
              <a:lnSpc>
                <a:spcPct val="80000"/>
              </a:lnSpc>
            </a:pPr>
            <a:r>
              <a:rPr lang="el-GR" sz="1800" b="1" dirty="0"/>
              <a:t>Χρησιμοποιώντας ένα εξωτερικό διαμορφωτή (</a:t>
            </a:r>
            <a:r>
              <a:rPr lang="en-US" sz="1800" b="1" i="1" dirty="0"/>
              <a:t>external modulator</a:t>
            </a:r>
            <a:r>
              <a:rPr lang="el-GR" sz="1800" b="1" dirty="0"/>
              <a:t>)</a:t>
            </a:r>
          </a:p>
          <a:p>
            <a:pPr eaLnBrk="1" hangingPunct="1">
              <a:lnSpc>
                <a:spcPct val="80000"/>
              </a:lnSpc>
            </a:pPr>
            <a:r>
              <a:rPr lang="el-GR" sz="2000" b="1" dirty="0"/>
              <a:t>Στην άμεση διαμόρφωση</a:t>
            </a:r>
            <a:r>
              <a:rPr lang="el-GR" sz="2000" dirty="0"/>
              <a:t>, το ρεύμα οδήγησης στο ημιαγωγικό </a:t>
            </a:r>
            <a:r>
              <a:rPr lang="en-US" sz="2000" dirty="0"/>
              <a:t>laser </a:t>
            </a:r>
            <a:r>
              <a:rPr lang="el-GR" sz="2000" dirty="0"/>
              <a:t>τίθεται πάνω από το κατώφλι για το </a:t>
            </a:r>
            <a:r>
              <a:rPr lang="en-US" sz="2000" dirty="0"/>
              <a:t>bit </a:t>
            </a:r>
            <a:r>
              <a:rPr lang="el-GR" sz="2000" dirty="0"/>
              <a:t>με λογική τιμή ‘1’ και κάτω (ή λίγο πάνω) από το κατώφλι για το </a:t>
            </a:r>
            <a:r>
              <a:rPr lang="en-US" sz="2000" dirty="0"/>
              <a:t>bit </a:t>
            </a:r>
            <a:r>
              <a:rPr lang="el-GR" sz="2000" dirty="0"/>
              <a:t>με λογική τιμή ‘0’</a:t>
            </a:r>
          </a:p>
          <a:p>
            <a:pPr eaLnBrk="1" hangingPunct="1">
              <a:lnSpc>
                <a:spcPct val="80000"/>
              </a:lnSpc>
            </a:pPr>
            <a:r>
              <a:rPr lang="el-GR" sz="2000" dirty="0"/>
              <a:t>Ο λόγος των ισχύων εξόδου για τα </a:t>
            </a:r>
            <a:r>
              <a:rPr lang="en-US" sz="2000" dirty="0"/>
              <a:t>bits </a:t>
            </a:r>
            <a:r>
              <a:rPr lang="el-GR" sz="2000" dirty="0"/>
              <a:t>1 και 0 καλείται </a:t>
            </a:r>
            <a:r>
              <a:rPr lang="el-GR" sz="2000" b="1" dirty="0"/>
              <a:t>λόγος σβέσης </a:t>
            </a:r>
            <a:r>
              <a:rPr lang="el-GR" sz="2000" dirty="0"/>
              <a:t>(</a:t>
            </a:r>
            <a:r>
              <a:rPr lang="en-US" sz="2000" i="1" dirty="0"/>
              <a:t>extinction ratio</a:t>
            </a:r>
            <a:r>
              <a:rPr lang="el-GR" sz="2000" dirty="0"/>
              <a:t>)</a:t>
            </a:r>
            <a:r>
              <a:rPr lang="en-US" sz="2000" dirty="0"/>
              <a:t>. </a:t>
            </a:r>
            <a:r>
              <a:rPr lang="el-GR" sz="2000" dirty="0"/>
              <a:t>Ο λόγος σβέσης μπορεί να ορισθεί και αντίστροφα</a:t>
            </a:r>
            <a:endParaRPr lang="en-US" sz="2000" dirty="0"/>
          </a:p>
          <a:p>
            <a:pPr eaLnBrk="1" hangingPunct="1">
              <a:lnSpc>
                <a:spcPct val="80000"/>
              </a:lnSpc>
            </a:pPr>
            <a:r>
              <a:rPr lang="el-GR" sz="2000" dirty="0"/>
              <a:t>Η άμεση διαμόρφωση είναι απλή και φθηνή αφού δεν απαιτούνται επιπλέον διατάξεις εκτός από την ίδια την πηγή φωτός (</a:t>
            </a:r>
            <a:r>
              <a:rPr lang="en-US" sz="2000" dirty="0"/>
              <a:t>LED </a:t>
            </a:r>
            <a:r>
              <a:rPr lang="el-GR" sz="2000" dirty="0"/>
              <a:t>ή </a:t>
            </a:r>
            <a:r>
              <a:rPr lang="en-US" sz="2000" dirty="0"/>
              <a:t>laser</a:t>
            </a:r>
            <a:r>
              <a:rPr lang="el-GR" sz="2000" dirty="0"/>
              <a:t>)</a:t>
            </a:r>
          </a:p>
          <a:p>
            <a:pPr eaLnBrk="1" hangingPunct="1">
              <a:lnSpc>
                <a:spcPct val="80000"/>
              </a:lnSpc>
            </a:pPr>
            <a:r>
              <a:rPr lang="el-GR" sz="2000" dirty="0"/>
              <a:t>Ένα σημαντικό πλεονέκτημα των ημιαγωγικών </a:t>
            </a:r>
            <a:r>
              <a:rPr lang="en-US" sz="2000" dirty="0"/>
              <a:t>lasers </a:t>
            </a:r>
            <a:r>
              <a:rPr lang="el-GR" sz="2000" dirty="0"/>
              <a:t>είναι ότι μπορούν να διαμορφωθούν άμεσα</a:t>
            </a:r>
            <a:endParaRPr lang="en-US" sz="2000" dirty="0"/>
          </a:p>
        </p:txBody>
      </p:sp>
    </p:spTree>
    <p:extLst>
      <p:ext uri="{BB962C8B-B14F-4D97-AF65-F5344CB8AC3E}">
        <p14:creationId xmlns:p14="http://schemas.microsoft.com/office/powerpoint/2010/main" val="313293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11973" name="Rectangle 3"/>
          <p:cNvSpPr>
            <a:spLocks noGrp="1" noChangeArrowheads="1"/>
          </p:cNvSpPr>
          <p:nvPr>
            <p:ph idx="1"/>
          </p:nvPr>
        </p:nvSpPr>
        <p:spPr>
          <a:xfrm>
            <a:off x="179388" y="979488"/>
            <a:ext cx="8785225" cy="4897437"/>
          </a:xfrm>
        </p:spPr>
        <p:txBody>
          <a:bodyPr/>
          <a:lstStyle/>
          <a:p>
            <a:pPr eaLnBrk="1" hangingPunct="1">
              <a:lnSpc>
                <a:spcPct val="80000"/>
              </a:lnSpc>
            </a:pPr>
            <a:r>
              <a:rPr lang="el-GR" sz="2000" dirty="0"/>
              <a:t>Πολλά άλλα </a:t>
            </a:r>
            <a:r>
              <a:rPr lang="en-US" sz="2000" dirty="0"/>
              <a:t>lasers </a:t>
            </a:r>
            <a:r>
              <a:rPr lang="el-GR" sz="2000" dirty="0"/>
              <a:t>είναι πηγές συνεχούς κύματος (</a:t>
            </a:r>
            <a:r>
              <a:rPr lang="en-US" sz="2000" i="1" dirty="0"/>
              <a:t>continuous wave sources</a:t>
            </a:r>
            <a:r>
              <a:rPr lang="el-GR" sz="2000" dirty="0"/>
              <a:t>)</a:t>
            </a:r>
            <a:r>
              <a:rPr lang="en-US" sz="2000" dirty="0"/>
              <a:t> </a:t>
            </a:r>
            <a:r>
              <a:rPr lang="el-GR" sz="2000" dirty="0"/>
              <a:t>και δε μπορούν να διαμορφωθούν άμεσα. Για τέτοια </a:t>
            </a:r>
            <a:r>
              <a:rPr lang="en-US" sz="2000" dirty="0"/>
              <a:t>lasers </a:t>
            </a:r>
            <a:r>
              <a:rPr lang="el-GR" sz="2000" dirty="0"/>
              <a:t>απαιτείται ένας εξωτερικός διαμορφωτής. Π.χ. εξαιτίας του μεγάλου χρόνου ζωής των ατόμων ερβίου στο επίπεδο </a:t>
            </a:r>
            <a:r>
              <a:rPr lang="en-US" sz="2000" i="1" dirty="0"/>
              <a:t>E</a:t>
            </a:r>
            <a:r>
              <a:rPr lang="en-US" sz="2000" baseline="-25000" dirty="0"/>
              <a:t>2</a:t>
            </a:r>
            <a:r>
              <a:rPr lang="el-GR" sz="2000" dirty="0"/>
              <a:t>, τα </a:t>
            </a:r>
            <a:r>
              <a:rPr lang="en-US" sz="2000" dirty="0"/>
              <a:t>lasers </a:t>
            </a:r>
            <a:r>
              <a:rPr lang="el-GR" sz="2000" dirty="0"/>
              <a:t>ερβίου δε μπορούν να διαμορφωθούν άμεσα ακόμα και σε ταχύτητες μερικών χιλιάδων </a:t>
            </a:r>
            <a:r>
              <a:rPr lang="en-US" sz="2000" dirty="0"/>
              <a:t>bits </a:t>
            </a:r>
            <a:r>
              <a:rPr lang="el-GR" sz="2000" dirty="0"/>
              <a:t>ανά δευτερόλεπτο</a:t>
            </a:r>
            <a:endParaRPr lang="en-US" sz="2000" dirty="0"/>
          </a:p>
          <a:p>
            <a:pPr eaLnBrk="1" hangingPunct="1">
              <a:lnSpc>
                <a:spcPct val="80000"/>
              </a:lnSpc>
            </a:pPr>
            <a:r>
              <a:rPr lang="el-GR" sz="2000" dirty="0"/>
              <a:t>Το </a:t>
            </a:r>
            <a:r>
              <a:rPr lang="el-GR" sz="2000" b="1" dirty="0"/>
              <a:t>μειονέκτημα</a:t>
            </a:r>
            <a:r>
              <a:rPr lang="el-GR" sz="2000" dirty="0"/>
              <a:t> της </a:t>
            </a:r>
            <a:r>
              <a:rPr lang="el-GR" sz="2000" b="1" dirty="0"/>
              <a:t>άμεσης διαμόρφωσης </a:t>
            </a:r>
            <a:r>
              <a:rPr lang="el-GR" sz="2000" dirty="0"/>
              <a:t>είναι ότι οι παλμοί που παράγονται υποφέρουν από </a:t>
            </a:r>
            <a:r>
              <a:rPr lang="en-US" sz="2000" b="1" dirty="0"/>
              <a:t>chirp</a:t>
            </a:r>
            <a:endParaRPr lang="el-GR" sz="2000" b="1" dirty="0"/>
          </a:p>
          <a:p>
            <a:pPr eaLnBrk="1" hangingPunct="1">
              <a:lnSpc>
                <a:spcPct val="80000"/>
              </a:lnSpc>
            </a:pPr>
            <a:r>
              <a:rPr lang="el-GR" sz="2000" b="1" dirty="0"/>
              <a:t>Το </a:t>
            </a:r>
            <a:r>
              <a:rPr lang="en-US" sz="2000" b="1" dirty="0"/>
              <a:t>chirp </a:t>
            </a:r>
            <a:r>
              <a:rPr lang="el-GR" sz="2000" b="1" dirty="0"/>
              <a:t>είναι ένα φαινόμενο όπου η συχνότητα του φέροντος του μεταδιδόμενου παλμού μεταβάλλεται με το χρόνο και προκαλεί διεύρυνση φάσματος</a:t>
            </a:r>
            <a:r>
              <a:rPr lang="en-US" sz="2000" b="1" dirty="0"/>
              <a:t> </a:t>
            </a:r>
            <a:r>
              <a:rPr lang="el-GR" sz="2000" b="1" dirty="0"/>
              <a:t>του μεταδιδόμενου σήματος</a:t>
            </a:r>
          </a:p>
          <a:p>
            <a:pPr lvl="1" eaLnBrk="1" hangingPunct="1">
              <a:lnSpc>
                <a:spcPct val="80000"/>
              </a:lnSpc>
            </a:pPr>
            <a:r>
              <a:rPr lang="el-GR" sz="1800" b="1" dirty="0"/>
              <a:t>Παλμοί με </a:t>
            </a:r>
            <a:r>
              <a:rPr lang="en-US" sz="1800" b="1" dirty="0"/>
              <a:t>chirp </a:t>
            </a:r>
            <a:r>
              <a:rPr lang="el-GR" sz="1800" dirty="0"/>
              <a:t>έχουν αρκετά φτωχότερα όρια ως προς τη </a:t>
            </a:r>
            <a:r>
              <a:rPr lang="el-GR" sz="1800" b="1" dirty="0"/>
              <a:t>χρωματική διασπορά </a:t>
            </a:r>
            <a:r>
              <a:rPr lang="el-GR" sz="1800" dirty="0"/>
              <a:t>σε σχέση με τους </a:t>
            </a:r>
            <a:r>
              <a:rPr lang="el-GR" sz="1800" b="1" dirty="0"/>
              <a:t>παλμούς χωρίς </a:t>
            </a:r>
            <a:r>
              <a:rPr lang="en-US" sz="1800" b="1" dirty="0"/>
              <a:t>chirp</a:t>
            </a:r>
            <a:endParaRPr lang="el-GR" sz="1800" b="1" dirty="0"/>
          </a:p>
          <a:p>
            <a:pPr eaLnBrk="1" hangingPunct="1">
              <a:lnSpc>
                <a:spcPct val="80000"/>
              </a:lnSpc>
            </a:pPr>
            <a:r>
              <a:rPr lang="el-GR" sz="2000" b="1" dirty="0"/>
              <a:t>Για την άμεση διαμόρφωση</a:t>
            </a:r>
            <a:r>
              <a:rPr lang="el-GR" sz="2000" dirty="0"/>
              <a:t>, μικρές μεταβολές του ρεύματος επιφέρουν διαμόρφωση της οπτικής συχνότητας του </a:t>
            </a:r>
            <a:r>
              <a:rPr lang="en-US" sz="2000" dirty="0"/>
              <a:t>laser</a:t>
            </a:r>
            <a:r>
              <a:rPr lang="el-GR" sz="2000" dirty="0"/>
              <a:t> με τυπική τιμή </a:t>
            </a:r>
            <a:r>
              <a:rPr lang="el-GR" sz="2000" b="1" u="sng" dirty="0"/>
              <a:t>1 </a:t>
            </a:r>
            <a:r>
              <a:rPr lang="en-US" sz="2000" b="1" u="sng" dirty="0"/>
              <a:t>pm </a:t>
            </a:r>
            <a:r>
              <a:rPr lang="el-GR" sz="2000" b="1" u="sng" dirty="0"/>
              <a:t>ανά </a:t>
            </a:r>
            <a:r>
              <a:rPr lang="en-US" sz="2000" b="1" u="sng" dirty="0"/>
              <a:t>mA</a:t>
            </a:r>
            <a:endParaRPr lang="el-GR" sz="2000" b="1" u="sng" dirty="0"/>
          </a:p>
          <a:p>
            <a:pPr eaLnBrk="1" hangingPunct="1">
              <a:lnSpc>
                <a:spcPct val="80000"/>
              </a:lnSpc>
            </a:pPr>
            <a:r>
              <a:rPr lang="el-GR" sz="2000" b="1" dirty="0"/>
              <a:t>Περιπτώσεις </a:t>
            </a:r>
            <a:r>
              <a:rPr lang="en-US" sz="2000" b="1" dirty="0"/>
              <a:t>chirp</a:t>
            </a:r>
          </a:p>
          <a:p>
            <a:pPr lvl="1" eaLnBrk="1" hangingPunct="1">
              <a:lnSpc>
                <a:spcPct val="80000"/>
              </a:lnSpc>
            </a:pPr>
            <a:r>
              <a:rPr lang="el-GR" sz="1800" b="1" dirty="0"/>
              <a:t>Θερμικό </a:t>
            </a:r>
            <a:r>
              <a:rPr lang="en-US" sz="1800" b="1" dirty="0"/>
              <a:t>chirp</a:t>
            </a:r>
          </a:p>
          <a:p>
            <a:pPr lvl="1" eaLnBrk="1" hangingPunct="1">
              <a:lnSpc>
                <a:spcPct val="80000"/>
              </a:lnSpc>
            </a:pPr>
            <a:r>
              <a:rPr lang="el-GR" sz="1800" b="1" dirty="0"/>
              <a:t>Αδιαβατικό </a:t>
            </a:r>
            <a:r>
              <a:rPr lang="en-US" sz="1800" b="1" dirty="0"/>
              <a:t>chirp</a:t>
            </a:r>
            <a:endParaRPr lang="el-GR" sz="1800" b="1" dirty="0"/>
          </a:p>
          <a:p>
            <a:pPr lvl="1" eaLnBrk="1" hangingPunct="1">
              <a:lnSpc>
                <a:spcPct val="80000"/>
              </a:lnSpc>
            </a:pPr>
            <a:r>
              <a:rPr lang="el-GR" sz="1800" b="1" dirty="0"/>
              <a:t>Μεταβατικό </a:t>
            </a:r>
            <a:r>
              <a:rPr lang="en-US" sz="1800" b="1" dirty="0"/>
              <a:t>chirp</a:t>
            </a:r>
            <a:endParaRPr lang="el-GR" sz="1800" b="1" dirty="0"/>
          </a:p>
        </p:txBody>
      </p:sp>
    </p:spTree>
    <p:extLst>
      <p:ext uri="{BB962C8B-B14F-4D97-AF65-F5344CB8AC3E}">
        <p14:creationId xmlns:p14="http://schemas.microsoft.com/office/powerpoint/2010/main" val="1461779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3"/>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12997" name="Rectangle 4"/>
          <p:cNvSpPr>
            <a:spLocks noGrp="1" noChangeArrowheads="1"/>
          </p:cNvSpPr>
          <p:nvPr>
            <p:ph idx="1"/>
          </p:nvPr>
        </p:nvSpPr>
        <p:spPr>
          <a:xfrm>
            <a:off x="179388" y="979488"/>
            <a:ext cx="8785225" cy="4897437"/>
          </a:xfrm>
        </p:spPr>
        <p:txBody>
          <a:bodyPr>
            <a:normAutofit/>
          </a:bodyPr>
          <a:lstStyle/>
          <a:p>
            <a:pPr eaLnBrk="1" hangingPunct="1">
              <a:lnSpc>
                <a:spcPct val="80000"/>
              </a:lnSpc>
            </a:pPr>
            <a:r>
              <a:rPr lang="el-GR" sz="2000" b="1" dirty="0"/>
              <a:t>Το θερμικό </a:t>
            </a:r>
            <a:r>
              <a:rPr lang="en-US" sz="2000" b="1" dirty="0"/>
              <a:t>chirp</a:t>
            </a:r>
            <a:r>
              <a:rPr lang="el-GR" sz="2000" dirty="0"/>
              <a:t> επηρεάζει τη φασματική διεύρυνση του σήματος</a:t>
            </a:r>
          </a:p>
          <a:p>
            <a:pPr lvl="1" eaLnBrk="1" hangingPunct="1">
              <a:lnSpc>
                <a:spcPct val="80000"/>
              </a:lnSpc>
            </a:pPr>
            <a:r>
              <a:rPr lang="el-GR" sz="1800" dirty="0"/>
              <a:t>Για χαμηλές συχνότητες διαμόρφωσης</a:t>
            </a:r>
          </a:p>
          <a:p>
            <a:pPr lvl="1" eaLnBrk="1" hangingPunct="1">
              <a:lnSpc>
                <a:spcPct val="80000"/>
              </a:lnSpc>
            </a:pPr>
            <a:r>
              <a:rPr lang="el-GR" sz="1800" dirty="0"/>
              <a:t>Μπορεί να αντιμετωπιστεί με έλεγχο της θερμοκρασίας</a:t>
            </a:r>
            <a:endParaRPr lang="el-GR" sz="1800" b="1" dirty="0"/>
          </a:p>
          <a:p>
            <a:pPr eaLnBrk="1" hangingPunct="1">
              <a:lnSpc>
                <a:spcPct val="80000"/>
              </a:lnSpc>
            </a:pPr>
            <a:r>
              <a:rPr lang="el-GR" sz="2000" b="1" dirty="0"/>
              <a:t>Αδιαβατικό </a:t>
            </a:r>
            <a:r>
              <a:rPr lang="en-US" sz="2000" b="1" dirty="0"/>
              <a:t>chirp</a:t>
            </a:r>
            <a:r>
              <a:rPr lang="en-US" sz="2000" dirty="0"/>
              <a:t> (</a:t>
            </a:r>
            <a:r>
              <a:rPr lang="en-US" sz="2000" i="1" dirty="0"/>
              <a:t>Adiabatic chirp</a:t>
            </a:r>
            <a:r>
              <a:rPr lang="en-US" sz="2000" dirty="0"/>
              <a:t>)</a:t>
            </a:r>
          </a:p>
          <a:p>
            <a:pPr lvl="1" eaLnBrk="1" hangingPunct="1">
              <a:lnSpc>
                <a:spcPct val="80000"/>
              </a:lnSpc>
            </a:pPr>
            <a:r>
              <a:rPr lang="el-GR" sz="1800" dirty="0"/>
              <a:t>Αυξάνοντας το λόγο σβέσης δηλαδή διακόπτοντας το φώς κατά τη διάρκεια του </a:t>
            </a:r>
            <a:r>
              <a:rPr lang="en-US" sz="1800" dirty="0"/>
              <a:t>bit “0”, </a:t>
            </a:r>
            <a:r>
              <a:rPr lang="el-GR" sz="1800" dirty="0"/>
              <a:t>η </a:t>
            </a:r>
            <a:r>
              <a:rPr lang="el-GR" sz="1800" b="1" dirty="0"/>
              <a:t>μεγάλη πτώση του ρεύματος που απαιτείται οδηγεί σε σημαντικές αποκλίσεις συχνότητας</a:t>
            </a:r>
          </a:p>
          <a:p>
            <a:pPr lvl="1" eaLnBrk="1" hangingPunct="1">
              <a:lnSpc>
                <a:spcPct val="80000"/>
              </a:lnSpc>
            </a:pPr>
            <a:r>
              <a:rPr lang="el-GR" sz="1800" b="1" dirty="0"/>
              <a:t>Οφείλεται στην εξάρτηση του δείκτη διάθλασης στην ενεργό κοιλότητα από </a:t>
            </a:r>
            <a:r>
              <a:rPr lang="el-GR" sz="1800" b="1" u="sng" dirty="0"/>
              <a:t>τη</a:t>
            </a:r>
            <a:r>
              <a:rPr lang="en-US" sz="1800" b="1" u="sng" dirty="0"/>
              <a:t> </a:t>
            </a:r>
            <a:r>
              <a:rPr lang="el-GR" sz="1800" b="1" u="sng" dirty="0"/>
              <a:t>στιγμιαία τιμή</a:t>
            </a:r>
            <a:r>
              <a:rPr lang="el-GR" sz="1800" b="1" dirty="0"/>
              <a:t> της ισχύος ή του ρεύματος</a:t>
            </a:r>
          </a:p>
          <a:p>
            <a:pPr lvl="1" eaLnBrk="1" hangingPunct="1">
              <a:lnSpc>
                <a:spcPct val="80000"/>
              </a:lnSpc>
            </a:pPr>
            <a:r>
              <a:rPr lang="el-GR" sz="1800" dirty="0"/>
              <a:t>Με το πέρασμα από </a:t>
            </a:r>
            <a:r>
              <a:rPr lang="en-US" sz="1800" b="1" dirty="0"/>
              <a:t>“0” </a:t>
            </a:r>
            <a:r>
              <a:rPr lang="el-GR" sz="1800" b="1" dirty="0"/>
              <a:t>σε </a:t>
            </a:r>
            <a:r>
              <a:rPr lang="en-US" sz="1800" b="1" dirty="0"/>
              <a:t>“1”</a:t>
            </a:r>
            <a:r>
              <a:rPr lang="el-GR" sz="1800" dirty="0"/>
              <a:t> υπάρχει αλλαγή του ρεύματος άντλησης του </a:t>
            </a:r>
            <a:r>
              <a:rPr lang="en-US" sz="1800" dirty="0"/>
              <a:t>laser</a:t>
            </a:r>
            <a:endParaRPr lang="el-GR" sz="1800" dirty="0"/>
          </a:p>
          <a:p>
            <a:pPr lvl="2" eaLnBrk="1" hangingPunct="1">
              <a:lnSpc>
                <a:spcPct val="80000"/>
              </a:lnSpc>
            </a:pPr>
            <a:r>
              <a:rPr lang="el-GR" sz="1600" dirty="0"/>
              <a:t>που σημαίνει ότι υπάρχει μεταβολή της </a:t>
            </a:r>
            <a:r>
              <a:rPr lang="el-GR" sz="1600" b="1" dirty="0"/>
              <a:t>πυκνότητας φορέων </a:t>
            </a:r>
            <a:r>
              <a:rPr lang="el-GR" sz="1600" dirty="0"/>
              <a:t>(μέσα στην κοιλότητα) και συγκεκριμένα </a:t>
            </a:r>
            <a:r>
              <a:rPr lang="el-GR" sz="1600" b="1" dirty="0"/>
              <a:t>αύξηση</a:t>
            </a:r>
          </a:p>
          <a:p>
            <a:pPr lvl="2" eaLnBrk="1" hangingPunct="1">
              <a:lnSpc>
                <a:spcPct val="80000"/>
              </a:lnSpc>
            </a:pPr>
            <a:r>
              <a:rPr lang="el-GR" sz="1600" dirty="0"/>
              <a:t>υπάρχει αλλαγή του δείκτη διάθλασης και συγκεκριμένα </a:t>
            </a:r>
            <a:r>
              <a:rPr lang="el-GR" sz="1600" b="1" dirty="0"/>
              <a:t>μείωση του δείκτη διάθλασης</a:t>
            </a:r>
          </a:p>
          <a:p>
            <a:pPr lvl="2" eaLnBrk="1" hangingPunct="1">
              <a:lnSpc>
                <a:spcPct val="80000"/>
              </a:lnSpc>
            </a:pPr>
            <a:r>
              <a:rPr lang="el-GR" sz="1600" dirty="0"/>
              <a:t>και κατ’ επέκταση </a:t>
            </a:r>
            <a:r>
              <a:rPr lang="el-GR" sz="1600" b="1" dirty="0"/>
              <a:t>μετατόπιση της συχνότητας </a:t>
            </a:r>
            <a:r>
              <a:rPr lang="el-GR" sz="1600" dirty="0"/>
              <a:t>ή αντίστοιχα </a:t>
            </a:r>
            <a:r>
              <a:rPr lang="el-GR" sz="1600" b="1" dirty="0"/>
              <a:t>του μήκους κύματος </a:t>
            </a:r>
            <a:r>
              <a:rPr lang="el-GR" sz="1600" dirty="0"/>
              <a:t>και συγκεκριμένα μετατόπιση </a:t>
            </a:r>
            <a:r>
              <a:rPr lang="el-GR" sz="1600" b="1" dirty="0"/>
              <a:t>προς μικρότερα μήκη κύματος </a:t>
            </a:r>
            <a:r>
              <a:rPr lang="el-GR" sz="1600" dirty="0"/>
              <a:t>και μεγαλύτερες συχνότητες (2</a:t>
            </a:r>
            <a:r>
              <a:rPr lang="en-US" sz="1600" i="1" dirty="0"/>
              <a:t>n</a:t>
            </a:r>
            <a:r>
              <a:rPr lang="el-GR" sz="1600" dirty="0"/>
              <a:t>Λ = </a:t>
            </a:r>
            <a:r>
              <a:rPr lang="el-GR" sz="1600" i="1" dirty="0"/>
              <a:t>λ</a:t>
            </a:r>
            <a:r>
              <a:rPr lang="el-GR" sz="1600" dirty="0"/>
              <a:t>)</a:t>
            </a:r>
          </a:p>
          <a:p>
            <a:pPr lvl="1" eaLnBrk="1" hangingPunct="1">
              <a:lnSpc>
                <a:spcPct val="80000"/>
              </a:lnSpc>
            </a:pPr>
            <a:r>
              <a:rPr lang="el-GR" sz="1800" dirty="0"/>
              <a:t>Είναι ο βασικός παράγοντας ώστε να επιτευχθεί διαμόρφωση συχνότητας </a:t>
            </a:r>
            <a:r>
              <a:rPr lang="en-US" sz="1800" dirty="0"/>
              <a:t>FSK</a:t>
            </a:r>
            <a:r>
              <a:rPr lang="el-GR" sz="1800" dirty="0"/>
              <a:t> ή μία μικρή τροποποίηση του συντονισμού</a:t>
            </a:r>
          </a:p>
        </p:txBody>
      </p:sp>
    </p:spTree>
    <p:extLst>
      <p:ext uri="{BB962C8B-B14F-4D97-AF65-F5344CB8AC3E}">
        <p14:creationId xmlns:p14="http://schemas.microsoft.com/office/powerpoint/2010/main" val="2259686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14021" name="Rectangle 3"/>
          <p:cNvSpPr>
            <a:spLocks noGrp="1" noChangeArrowheads="1"/>
          </p:cNvSpPr>
          <p:nvPr>
            <p:ph idx="1"/>
          </p:nvPr>
        </p:nvSpPr>
        <p:spPr>
          <a:xfrm>
            <a:off x="179388" y="981075"/>
            <a:ext cx="4105275" cy="4968875"/>
          </a:xfrm>
        </p:spPr>
        <p:txBody>
          <a:bodyPr/>
          <a:lstStyle/>
          <a:p>
            <a:pPr eaLnBrk="1" hangingPunct="1">
              <a:lnSpc>
                <a:spcPct val="80000"/>
              </a:lnSpc>
            </a:pPr>
            <a:r>
              <a:rPr lang="el-GR" sz="2400" b="1" dirty="0"/>
              <a:t>Μεταβατικό </a:t>
            </a:r>
            <a:r>
              <a:rPr lang="en-US" sz="2400" b="1" dirty="0"/>
              <a:t>chirp</a:t>
            </a:r>
            <a:r>
              <a:rPr lang="en-US" sz="2400" dirty="0"/>
              <a:t> (</a:t>
            </a:r>
            <a:r>
              <a:rPr lang="en-US" sz="2400" i="1" dirty="0"/>
              <a:t>Transient chirp</a:t>
            </a:r>
            <a:r>
              <a:rPr lang="en-US" sz="2400" dirty="0"/>
              <a:t>)</a:t>
            </a:r>
          </a:p>
          <a:p>
            <a:pPr lvl="1" eaLnBrk="1" hangingPunct="1">
              <a:lnSpc>
                <a:spcPct val="80000"/>
              </a:lnSpc>
            </a:pPr>
            <a:r>
              <a:rPr lang="el-GR" sz="2000" b="1" dirty="0"/>
              <a:t>Σχετίζεται με τις τυχαίες αλλαγές του δείκτη διάθλασης με την πυκνότητα των φορέων, δηλαδή εξαρτάται από </a:t>
            </a:r>
            <a:r>
              <a:rPr lang="el-GR" sz="2000" b="1" u="sng" dirty="0"/>
              <a:t>το ρυθμό μεταβολής</a:t>
            </a:r>
            <a:r>
              <a:rPr lang="el-GR" sz="2000" b="1" dirty="0"/>
              <a:t> του ρεύματος ή της ισχύος</a:t>
            </a:r>
          </a:p>
          <a:p>
            <a:pPr lvl="1" eaLnBrk="1" hangingPunct="1">
              <a:lnSpc>
                <a:spcPct val="80000"/>
              </a:lnSpc>
            </a:pPr>
            <a:r>
              <a:rPr lang="el-GR" sz="2000" dirty="0"/>
              <a:t>Εξαιτίας του φαινομένου, προκαλείται απόκλιση μεταξύ των συχνοτήτων που αντιστοιχούν στο </a:t>
            </a:r>
            <a:r>
              <a:rPr lang="en-US" sz="2000" dirty="0"/>
              <a:t>“0”</a:t>
            </a:r>
            <a:r>
              <a:rPr lang="el-GR" sz="2000" dirty="0"/>
              <a:t> και στο </a:t>
            </a:r>
            <a:r>
              <a:rPr lang="en-US" sz="2000" dirty="0"/>
              <a:t>“1”</a:t>
            </a:r>
            <a:r>
              <a:rPr lang="el-GR" sz="2000" dirty="0"/>
              <a:t>, άρα διευρύνεται το φάσμα του σήματος και προκύπτει μία </a:t>
            </a:r>
            <a:r>
              <a:rPr lang="el-GR" sz="2000" b="1" dirty="0"/>
              <a:t>διαμόρφωση στη συχνότητα της εξόδου του </a:t>
            </a:r>
            <a:r>
              <a:rPr lang="en-US" sz="2000" b="1" dirty="0"/>
              <a:t>laser</a:t>
            </a:r>
          </a:p>
        </p:txBody>
      </p:sp>
      <p:sp>
        <p:nvSpPr>
          <p:cNvPr id="214022" name="Line 5"/>
          <p:cNvSpPr>
            <a:spLocks noChangeShapeType="1"/>
          </p:cNvSpPr>
          <p:nvPr/>
        </p:nvSpPr>
        <p:spPr bwMode="auto">
          <a:xfrm flipV="1">
            <a:off x="5722938" y="2133600"/>
            <a:ext cx="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23" name="Line 6"/>
          <p:cNvSpPr>
            <a:spLocks noChangeShapeType="1"/>
          </p:cNvSpPr>
          <p:nvPr/>
        </p:nvSpPr>
        <p:spPr bwMode="auto">
          <a:xfrm>
            <a:off x="5435600" y="3717925"/>
            <a:ext cx="172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24" name="Freeform 7"/>
          <p:cNvSpPr>
            <a:spLocks/>
          </p:cNvSpPr>
          <p:nvPr/>
        </p:nvSpPr>
        <p:spPr bwMode="auto">
          <a:xfrm>
            <a:off x="5722938" y="2133600"/>
            <a:ext cx="1154112" cy="1584325"/>
          </a:xfrm>
          <a:custGeom>
            <a:avLst/>
            <a:gdLst>
              <a:gd name="T0" fmla="*/ 0 w 1043"/>
              <a:gd name="T1" fmla="*/ 2049049556 h 1225"/>
              <a:gd name="T2" fmla="*/ 777500800 w 1043"/>
              <a:gd name="T3" fmla="*/ 1594076682 h 1225"/>
              <a:gd name="T4" fmla="*/ 1277060890 w 1043"/>
              <a:gd name="T5" fmla="*/ 0 h 1225"/>
              <a:gd name="T6" fmla="*/ 0 60000 65536"/>
              <a:gd name="T7" fmla="*/ 0 60000 65536"/>
              <a:gd name="T8" fmla="*/ 0 60000 65536"/>
            </a:gdLst>
            <a:ahLst/>
            <a:cxnLst>
              <a:cxn ang="T6">
                <a:pos x="T0" y="T1"/>
              </a:cxn>
              <a:cxn ang="T7">
                <a:pos x="T2" y="T3"/>
              </a:cxn>
              <a:cxn ang="T8">
                <a:pos x="T4" y="T5"/>
              </a:cxn>
            </a:cxnLst>
            <a:rect l="0" t="0" r="r" b="b"/>
            <a:pathLst>
              <a:path w="1043" h="1225">
                <a:moveTo>
                  <a:pt x="0" y="1225"/>
                </a:moveTo>
                <a:cubicBezTo>
                  <a:pt x="230" y="1191"/>
                  <a:pt x="461" y="1157"/>
                  <a:pt x="635" y="953"/>
                </a:cubicBezTo>
                <a:cubicBezTo>
                  <a:pt x="809" y="749"/>
                  <a:pt x="926" y="374"/>
                  <a:pt x="1043"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25" name="Rectangle 8"/>
          <p:cNvSpPr>
            <a:spLocks noChangeArrowheads="1"/>
          </p:cNvSpPr>
          <p:nvPr/>
        </p:nvSpPr>
        <p:spPr bwMode="auto">
          <a:xfrm>
            <a:off x="8242300" y="3430588"/>
            <a:ext cx="3603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P</a:t>
            </a:r>
            <a:r>
              <a:rPr lang="en-US" sz="1800" b="0" i="0" baseline="-25000"/>
              <a:t>0</a:t>
            </a:r>
            <a:endParaRPr lang="el-GR" sz="1800" b="0" i="0"/>
          </a:p>
        </p:txBody>
      </p:sp>
      <p:sp>
        <p:nvSpPr>
          <p:cNvPr id="214026" name="Rectangle 9"/>
          <p:cNvSpPr>
            <a:spLocks noChangeArrowheads="1"/>
          </p:cNvSpPr>
          <p:nvPr/>
        </p:nvSpPr>
        <p:spPr bwMode="auto">
          <a:xfrm>
            <a:off x="7019925" y="5230813"/>
            <a:ext cx="1368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r = P</a:t>
            </a:r>
            <a:r>
              <a:rPr lang="en-US" sz="1800" b="0" i="0" baseline="-25000"/>
              <a:t>0</a:t>
            </a:r>
            <a:r>
              <a:rPr lang="en-US" sz="1800" b="0" i="0"/>
              <a:t>/P</a:t>
            </a:r>
            <a:r>
              <a:rPr lang="en-US" sz="1800" b="0" i="0" baseline="-25000"/>
              <a:t>1</a:t>
            </a:r>
            <a:r>
              <a:rPr lang="en-US" sz="1800" b="0" i="0"/>
              <a:t> &lt;&lt;1</a:t>
            </a:r>
            <a:endParaRPr lang="el-GR" sz="1800" b="0" i="0" baseline="-25000"/>
          </a:p>
        </p:txBody>
      </p:sp>
      <p:sp>
        <p:nvSpPr>
          <p:cNvPr id="214027" name="Rectangle 10"/>
          <p:cNvSpPr>
            <a:spLocks noChangeArrowheads="1"/>
          </p:cNvSpPr>
          <p:nvPr/>
        </p:nvSpPr>
        <p:spPr bwMode="auto">
          <a:xfrm>
            <a:off x="8243888" y="2206625"/>
            <a:ext cx="3603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P</a:t>
            </a:r>
            <a:r>
              <a:rPr lang="en-US" sz="1800" b="0" i="0" baseline="-25000"/>
              <a:t>1</a:t>
            </a:r>
            <a:endParaRPr lang="el-GR" sz="1800" b="0" i="0"/>
          </a:p>
        </p:txBody>
      </p:sp>
      <p:sp>
        <p:nvSpPr>
          <p:cNvPr id="214028" name="Line 11"/>
          <p:cNvSpPr>
            <a:spLocks noChangeShapeType="1"/>
          </p:cNvSpPr>
          <p:nvPr/>
        </p:nvSpPr>
        <p:spPr bwMode="auto">
          <a:xfrm flipH="1">
            <a:off x="6299200" y="3502025"/>
            <a:ext cx="1588" cy="215900"/>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29" name="Rectangle 12"/>
          <p:cNvSpPr>
            <a:spLocks noChangeArrowheads="1"/>
          </p:cNvSpPr>
          <p:nvPr/>
        </p:nvSpPr>
        <p:spPr bwMode="auto">
          <a:xfrm>
            <a:off x="6154738" y="3646488"/>
            <a:ext cx="288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I</a:t>
            </a:r>
            <a:r>
              <a:rPr lang="en-US" sz="1800" b="0" i="0" baseline="-25000"/>
              <a:t>th</a:t>
            </a:r>
            <a:endParaRPr lang="el-GR" sz="1800" b="0" i="0" baseline="-25000"/>
          </a:p>
        </p:txBody>
      </p:sp>
      <p:sp>
        <p:nvSpPr>
          <p:cNvPr id="214030" name="Rectangle 13"/>
          <p:cNvSpPr>
            <a:spLocks noChangeArrowheads="1"/>
          </p:cNvSpPr>
          <p:nvPr/>
        </p:nvSpPr>
        <p:spPr bwMode="auto">
          <a:xfrm>
            <a:off x="5938838" y="3646488"/>
            <a:ext cx="288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I</a:t>
            </a:r>
            <a:r>
              <a:rPr lang="en-US" sz="1800" b="0" i="0" baseline="-25000"/>
              <a:t>0</a:t>
            </a:r>
            <a:endParaRPr lang="el-GR" sz="1800" b="0" i="0" baseline="-25000"/>
          </a:p>
        </p:txBody>
      </p:sp>
      <p:sp>
        <p:nvSpPr>
          <p:cNvPr id="214031" name="Rectangle 14"/>
          <p:cNvSpPr>
            <a:spLocks noChangeArrowheads="1"/>
          </p:cNvSpPr>
          <p:nvPr/>
        </p:nvSpPr>
        <p:spPr bwMode="auto">
          <a:xfrm>
            <a:off x="6659563" y="3646488"/>
            <a:ext cx="288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b="0" i="0"/>
              <a:t>I</a:t>
            </a:r>
            <a:r>
              <a:rPr lang="en-US" sz="1800" b="0" i="0" baseline="-25000"/>
              <a:t>1</a:t>
            </a:r>
            <a:endParaRPr lang="el-GR" sz="1800" b="0" i="0" baseline="-25000"/>
          </a:p>
        </p:txBody>
      </p:sp>
      <p:sp>
        <p:nvSpPr>
          <p:cNvPr id="214032" name="Line 15"/>
          <p:cNvSpPr>
            <a:spLocks noChangeShapeType="1"/>
          </p:cNvSpPr>
          <p:nvPr/>
        </p:nvSpPr>
        <p:spPr bwMode="auto">
          <a:xfrm>
            <a:off x="6083300" y="47259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33" name="Line 16"/>
          <p:cNvSpPr>
            <a:spLocks noChangeShapeType="1"/>
          </p:cNvSpPr>
          <p:nvPr/>
        </p:nvSpPr>
        <p:spPr bwMode="auto">
          <a:xfrm>
            <a:off x="6804025" y="49418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34" name="AutoShape 17"/>
          <p:cNvCxnSpPr>
            <a:cxnSpLocks noChangeShapeType="1"/>
            <a:stCxn id="214032" idx="1"/>
            <a:endCxn id="214033" idx="0"/>
          </p:cNvCxnSpPr>
          <p:nvPr/>
        </p:nvCxnSpPr>
        <p:spPr bwMode="auto">
          <a:xfrm>
            <a:off x="6083300" y="4941888"/>
            <a:ext cx="7207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35" name="Line 18"/>
          <p:cNvSpPr>
            <a:spLocks noChangeShapeType="1"/>
          </p:cNvSpPr>
          <p:nvPr/>
        </p:nvSpPr>
        <p:spPr bwMode="auto">
          <a:xfrm>
            <a:off x="6083300" y="51577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36" name="Line 19"/>
          <p:cNvSpPr>
            <a:spLocks noChangeShapeType="1"/>
          </p:cNvSpPr>
          <p:nvPr/>
        </p:nvSpPr>
        <p:spPr bwMode="auto">
          <a:xfrm>
            <a:off x="6083300" y="5373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37" name="Line 20"/>
          <p:cNvSpPr>
            <a:spLocks noChangeShapeType="1"/>
          </p:cNvSpPr>
          <p:nvPr/>
        </p:nvSpPr>
        <p:spPr bwMode="auto">
          <a:xfrm>
            <a:off x="6011863" y="537368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38" name="Line 21"/>
          <p:cNvSpPr>
            <a:spLocks noChangeShapeType="1"/>
          </p:cNvSpPr>
          <p:nvPr/>
        </p:nvSpPr>
        <p:spPr bwMode="auto">
          <a:xfrm>
            <a:off x="6804025" y="5591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39" name="AutoShape 22"/>
          <p:cNvCxnSpPr>
            <a:cxnSpLocks noChangeShapeType="1"/>
            <a:stCxn id="214035" idx="0"/>
            <a:endCxn id="214033" idx="1"/>
          </p:cNvCxnSpPr>
          <p:nvPr/>
        </p:nvCxnSpPr>
        <p:spPr bwMode="auto">
          <a:xfrm>
            <a:off x="6083300" y="5157788"/>
            <a:ext cx="7207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40" name="AutoShape 23"/>
          <p:cNvCxnSpPr>
            <a:cxnSpLocks noChangeShapeType="1"/>
            <a:stCxn id="214036" idx="1"/>
            <a:endCxn id="214038" idx="0"/>
          </p:cNvCxnSpPr>
          <p:nvPr/>
        </p:nvCxnSpPr>
        <p:spPr bwMode="auto">
          <a:xfrm>
            <a:off x="6083300" y="5589588"/>
            <a:ext cx="720725" cy="15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41" name="Line 24"/>
          <p:cNvSpPr>
            <a:spLocks noChangeShapeType="1"/>
          </p:cNvSpPr>
          <p:nvPr/>
        </p:nvSpPr>
        <p:spPr bwMode="auto">
          <a:xfrm>
            <a:off x="6084888" y="3630613"/>
            <a:ext cx="0" cy="85725"/>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42" name="Line 25"/>
          <p:cNvSpPr>
            <a:spLocks noChangeShapeType="1"/>
          </p:cNvSpPr>
          <p:nvPr/>
        </p:nvSpPr>
        <p:spPr bwMode="auto">
          <a:xfrm>
            <a:off x="6084888" y="3646488"/>
            <a:ext cx="10795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43" name="Line 26"/>
          <p:cNvSpPr>
            <a:spLocks noChangeShapeType="1"/>
          </p:cNvSpPr>
          <p:nvPr/>
        </p:nvSpPr>
        <p:spPr bwMode="auto">
          <a:xfrm flipH="1">
            <a:off x="6802438" y="2422525"/>
            <a:ext cx="1587" cy="1295400"/>
          </a:xfrm>
          <a:prstGeom prst="line">
            <a:avLst/>
          </a:prstGeom>
          <a:noFill/>
          <a:ln w="9525">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44" name="Line 27"/>
          <p:cNvSpPr>
            <a:spLocks noChangeShapeType="1"/>
          </p:cNvSpPr>
          <p:nvPr/>
        </p:nvSpPr>
        <p:spPr bwMode="auto">
          <a:xfrm>
            <a:off x="6805613" y="2422525"/>
            <a:ext cx="5746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45" name="Line 28"/>
          <p:cNvSpPr>
            <a:spLocks noChangeShapeType="1"/>
          </p:cNvSpPr>
          <p:nvPr/>
        </p:nvSpPr>
        <p:spPr bwMode="auto">
          <a:xfrm rot="5400000">
            <a:off x="7272338" y="35385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046" name="Group 29"/>
          <p:cNvGrpSpPr>
            <a:grpSpLocks/>
          </p:cNvGrpSpPr>
          <p:nvPr/>
        </p:nvGrpSpPr>
        <p:grpSpPr bwMode="auto">
          <a:xfrm>
            <a:off x="7380288" y="2133600"/>
            <a:ext cx="215900" cy="576263"/>
            <a:chOff x="4150" y="1117"/>
            <a:chExt cx="363" cy="363"/>
          </a:xfrm>
        </p:grpSpPr>
        <p:sp>
          <p:nvSpPr>
            <p:cNvPr id="214071" name="Line 30"/>
            <p:cNvSpPr>
              <a:spLocks noChangeShapeType="1"/>
            </p:cNvSpPr>
            <p:nvPr/>
          </p:nvSpPr>
          <p:spPr bwMode="auto">
            <a:xfrm flipV="1">
              <a:off x="4205" y="1162"/>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72" name="Line 31"/>
            <p:cNvSpPr>
              <a:spLocks noChangeShapeType="1"/>
            </p:cNvSpPr>
            <p:nvPr/>
          </p:nvSpPr>
          <p:spPr bwMode="auto">
            <a:xfrm flipV="1">
              <a:off x="4260" y="1207"/>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73" name="Line 32"/>
            <p:cNvSpPr>
              <a:spLocks noChangeShapeType="1"/>
            </p:cNvSpPr>
            <p:nvPr/>
          </p:nvSpPr>
          <p:spPr bwMode="auto">
            <a:xfrm flipV="1">
              <a:off x="4314" y="125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74" name="Line 33"/>
            <p:cNvSpPr>
              <a:spLocks noChangeShapeType="1"/>
            </p:cNvSpPr>
            <p:nvPr/>
          </p:nvSpPr>
          <p:spPr bwMode="auto">
            <a:xfrm rot="-5400000">
              <a:off x="4441" y="1225"/>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75" name="AutoShape 34"/>
            <p:cNvCxnSpPr>
              <a:cxnSpLocks noChangeShapeType="1"/>
              <a:stCxn id="214071" idx="1"/>
              <a:endCxn id="214072" idx="0"/>
            </p:cNvCxnSpPr>
            <p:nvPr/>
          </p:nvCxnSpPr>
          <p:spPr bwMode="auto">
            <a:xfrm>
              <a:off x="4205" y="1162"/>
              <a:ext cx="55" cy="2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76" name="AutoShape 35"/>
            <p:cNvCxnSpPr>
              <a:cxnSpLocks noChangeShapeType="1"/>
              <a:stCxn id="214072" idx="1"/>
              <a:endCxn id="214073" idx="0"/>
            </p:cNvCxnSpPr>
            <p:nvPr/>
          </p:nvCxnSpPr>
          <p:spPr bwMode="auto">
            <a:xfrm>
              <a:off x="4260" y="1208"/>
              <a:ext cx="54" cy="1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77" name="AutoShape 36"/>
            <p:cNvCxnSpPr>
              <a:cxnSpLocks noChangeShapeType="1"/>
              <a:stCxn id="214073" idx="1"/>
              <a:endCxn id="214074" idx="0"/>
            </p:cNvCxnSpPr>
            <p:nvPr/>
          </p:nvCxnSpPr>
          <p:spPr bwMode="auto">
            <a:xfrm>
              <a:off x="4314" y="1253"/>
              <a:ext cx="54" cy="4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78" name="Line 37"/>
            <p:cNvSpPr>
              <a:spLocks noChangeShapeType="1"/>
            </p:cNvSpPr>
            <p:nvPr/>
          </p:nvSpPr>
          <p:spPr bwMode="auto">
            <a:xfrm flipV="1">
              <a:off x="4150" y="1117"/>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79" name="AutoShape 38"/>
            <p:cNvCxnSpPr>
              <a:cxnSpLocks noChangeShapeType="1"/>
              <a:stCxn id="214078" idx="1"/>
              <a:endCxn id="214071" idx="0"/>
            </p:cNvCxnSpPr>
            <p:nvPr/>
          </p:nvCxnSpPr>
          <p:spPr bwMode="auto">
            <a:xfrm>
              <a:off x="4150" y="1118"/>
              <a:ext cx="55" cy="3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4047" name="AutoShape 39"/>
          <p:cNvCxnSpPr>
            <a:cxnSpLocks noChangeShapeType="1"/>
            <a:stCxn id="214045" idx="0"/>
            <a:endCxn id="214078" idx="0"/>
          </p:cNvCxnSpPr>
          <p:nvPr/>
        </p:nvCxnSpPr>
        <p:spPr bwMode="auto">
          <a:xfrm flipV="1">
            <a:off x="7380288" y="2711450"/>
            <a:ext cx="0" cy="9350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48" name="Line 40"/>
          <p:cNvSpPr>
            <a:spLocks noChangeShapeType="1"/>
          </p:cNvSpPr>
          <p:nvPr/>
        </p:nvSpPr>
        <p:spPr bwMode="auto">
          <a:xfrm rot="5400000">
            <a:off x="7920038" y="35385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49" name="AutoShape 41"/>
          <p:cNvCxnSpPr>
            <a:cxnSpLocks noChangeShapeType="1"/>
            <a:stCxn id="214074" idx="1"/>
            <a:endCxn id="214054" idx="1"/>
          </p:cNvCxnSpPr>
          <p:nvPr/>
        </p:nvCxnSpPr>
        <p:spPr bwMode="auto">
          <a:xfrm>
            <a:off x="7596188" y="2420938"/>
            <a:ext cx="0" cy="12255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4050" name="Group 42"/>
          <p:cNvGrpSpPr>
            <a:grpSpLocks/>
          </p:cNvGrpSpPr>
          <p:nvPr/>
        </p:nvGrpSpPr>
        <p:grpSpPr bwMode="auto">
          <a:xfrm>
            <a:off x="8027988" y="2133600"/>
            <a:ext cx="215900" cy="576263"/>
            <a:chOff x="4150" y="1117"/>
            <a:chExt cx="363" cy="363"/>
          </a:xfrm>
        </p:grpSpPr>
        <p:sp>
          <p:nvSpPr>
            <p:cNvPr id="214062" name="Line 43"/>
            <p:cNvSpPr>
              <a:spLocks noChangeShapeType="1"/>
            </p:cNvSpPr>
            <p:nvPr/>
          </p:nvSpPr>
          <p:spPr bwMode="auto">
            <a:xfrm flipV="1">
              <a:off x="4205" y="1162"/>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63" name="Line 44"/>
            <p:cNvSpPr>
              <a:spLocks noChangeShapeType="1"/>
            </p:cNvSpPr>
            <p:nvPr/>
          </p:nvSpPr>
          <p:spPr bwMode="auto">
            <a:xfrm flipV="1">
              <a:off x="4260" y="1207"/>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64" name="Line 45"/>
            <p:cNvSpPr>
              <a:spLocks noChangeShapeType="1"/>
            </p:cNvSpPr>
            <p:nvPr/>
          </p:nvSpPr>
          <p:spPr bwMode="auto">
            <a:xfrm flipV="1">
              <a:off x="4314" y="125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65" name="Line 46"/>
            <p:cNvSpPr>
              <a:spLocks noChangeShapeType="1"/>
            </p:cNvSpPr>
            <p:nvPr/>
          </p:nvSpPr>
          <p:spPr bwMode="auto">
            <a:xfrm rot="-5400000">
              <a:off x="4441" y="1225"/>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66" name="AutoShape 47"/>
            <p:cNvCxnSpPr>
              <a:cxnSpLocks noChangeShapeType="1"/>
              <a:stCxn id="214062" idx="1"/>
              <a:endCxn id="214063" idx="0"/>
            </p:cNvCxnSpPr>
            <p:nvPr/>
          </p:nvCxnSpPr>
          <p:spPr bwMode="auto">
            <a:xfrm>
              <a:off x="4205" y="1162"/>
              <a:ext cx="55" cy="2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67" name="AutoShape 48"/>
            <p:cNvCxnSpPr>
              <a:cxnSpLocks noChangeShapeType="1"/>
              <a:stCxn id="214063" idx="1"/>
              <a:endCxn id="214064" idx="0"/>
            </p:cNvCxnSpPr>
            <p:nvPr/>
          </p:nvCxnSpPr>
          <p:spPr bwMode="auto">
            <a:xfrm>
              <a:off x="4260" y="1208"/>
              <a:ext cx="54" cy="1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068" name="AutoShape 49"/>
            <p:cNvCxnSpPr>
              <a:cxnSpLocks noChangeShapeType="1"/>
              <a:stCxn id="214064" idx="1"/>
              <a:endCxn id="214065" idx="0"/>
            </p:cNvCxnSpPr>
            <p:nvPr/>
          </p:nvCxnSpPr>
          <p:spPr bwMode="auto">
            <a:xfrm>
              <a:off x="4314" y="1253"/>
              <a:ext cx="54" cy="4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69" name="Line 50"/>
            <p:cNvSpPr>
              <a:spLocks noChangeShapeType="1"/>
            </p:cNvSpPr>
            <p:nvPr/>
          </p:nvSpPr>
          <p:spPr bwMode="auto">
            <a:xfrm flipV="1">
              <a:off x="4150" y="1117"/>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14070" name="AutoShape 51"/>
            <p:cNvCxnSpPr>
              <a:cxnSpLocks noChangeShapeType="1"/>
              <a:stCxn id="214069" idx="1"/>
              <a:endCxn id="214062" idx="0"/>
            </p:cNvCxnSpPr>
            <p:nvPr/>
          </p:nvCxnSpPr>
          <p:spPr bwMode="auto">
            <a:xfrm>
              <a:off x="4150" y="1118"/>
              <a:ext cx="55" cy="3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4051" name="AutoShape 52"/>
          <p:cNvCxnSpPr>
            <a:cxnSpLocks noChangeShapeType="1"/>
            <a:stCxn id="214069" idx="0"/>
            <a:endCxn id="214048" idx="0"/>
          </p:cNvCxnSpPr>
          <p:nvPr/>
        </p:nvCxnSpPr>
        <p:spPr bwMode="auto">
          <a:xfrm>
            <a:off x="8027988" y="2711450"/>
            <a:ext cx="0" cy="9350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052" name="Rectangle 53"/>
          <p:cNvSpPr>
            <a:spLocks noChangeArrowheads="1"/>
          </p:cNvSpPr>
          <p:nvPr/>
        </p:nvSpPr>
        <p:spPr bwMode="auto">
          <a:xfrm>
            <a:off x="6948488" y="3717925"/>
            <a:ext cx="863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Ρεύμα οδήγησης</a:t>
            </a:r>
            <a:endParaRPr lang="el-GR" sz="1600" i="0" baseline="-25000"/>
          </a:p>
        </p:txBody>
      </p:sp>
      <p:sp>
        <p:nvSpPr>
          <p:cNvPr id="214053" name="Rectangle 54"/>
          <p:cNvSpPr>
            <a:spLocks noChangeArrowheads="1"/>
          </p:cNvSpPr>
          <p:nvPr/>
        </p:nvSpPr>
        <p:spPr bwMode="auto">
          <a:xfrm>
            <a:off x="5003800" y="1773238"/>
            <a:ext cx="7191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Οπτική ισχύς</a:t>
            </a:r>
            <a:endParaRPr lang="el-GR" sz="1600" i="0" baseline="-25000"/>
          </a:p>
        </p:txBody>
      </p:sp>
      <p:sp>
        <p:nvSpPr>
          <p:cNvPr id="214054" name="Line 55"/>
          <p:cNvSpPr>
            <a:spLocks noChangeShapeType="1"/>
          </p:cNvSpPr>
          <p:nvPr/>
        </p:nvSpPr>
        <p:spPr bwMode="auto">
          <a:xfrm rot="5400000">
            <a:off x="7704138" y="35385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55" name="Line 56"/>
          <p:cNvSpPr>
            <a:spLocks noChangeShapeType="1"/>
          </p:cNvSpPr>
          <p:nvPr/>
        </p:nvSpPr>
        <p:spPr bwMode="auto">
          <a:xfrm rot="5400000">
            <a:off x="7739857" y="3645694"/>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56" name="Rectangle 57"/>
          <p:cNvSpPr>
            <a:spLocks noChangeArrowheads="1"/>
          </p:cNvSpPr>
          <p:nvPr/>
        </p:nvSpPr>
        <p:spPr bwMode="auto">
          <a:xfrm>
            <a:off x="5076825" y="981075"/>
            <a:ext cx="360045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Απεικόνιση του μεταβατικού </a:t>
            </a:r>
            <a:r>
              <a:rPr lang="en-US" sz="2000" i="0"/>
              <a:t>chirp </a:t>
            </a:r>
            <a:r>
              <a:rPr lang="el-GR" sz="2000" i="0"/>
              <a:t>και των ταλαντώσεων αποκατάστασης</a:t>
            </a:r>
            <a:endParaRPr lang="el-GR" sz="2000" i="0" baseline="-25000"/>
          </a:p>
        </p:txBody>
      </p:sp>
      <p:sp>
        <p:nvSpPr>
          <p:cNvPr id="214057" name="Rectangle 59"/>
          <p:cNvSpPr>
            <a:spLocks noChangeArrowheads="1"/>
          </p:cNvSpPr>
          <p:nvPr/>
        </p:nvSpPr>
        <p:spPr bwMode="auto">
          <a:xfrm>
            <a:off x="4140200" y="4367213"/>
            <a:ext cx="1439863"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t>Άμεση διαμόρφωση ημιαγωγικού </a:t>
            </a:r>
            <a:r>
              <a:rPr lang="en-US" sz="1800" i="0"/>
              <a:t>laser</a:t>
            </a:r>
            <a:endParaRPr lang="el-GR" sz="1800" i="0" baseline="-25000"/>
          </a:p>
        </p:txBody>
      </p:sp>
      <p:sp>
        <p:nvSpPr>
          <p:cNvPr id="214058" name="Line 60"/>
          <p:cNvSpPr>
            <a:spLocks noChangeShapeType="1"/>
          </p:cNvSpPr>
          <p:nvPr/>
        </p:nvSpPr>
        <p:spPr bwMode="auto">
          <a:xfrm>
            <a:off x="5867400" y="4654550"/>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59" name="Rectangle 61"/>
          <p:cNvSpPr>
            <a:spLocks noChangeArrowheads="1"/>
          </p:cNvSpPr>
          <p:nvPr/>
        </p:nvSpPr>
        <p:spPr bwMode="auto">
          <a:xfrm rot="5400000">
            <a:off x="5326857" y="5268119"/>
            <a:ext cx="7921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Χρόνος</a:t>
            </a:r>
            <a:endParaRPr lang="el-GR" sz="1600" i="0" baseline="-25000"/>
          </a:p>
        </p:txBody>
      </p:sp>
      <p:sp>
        <p:nvSpPr>
          <p:cNvPr id="214060" name="Line 62"/>
          <p:cNvSpPr>
            <a:spLocks noChangeShapeType="1"/>
          </p:cNvSpPr>
          <p:nvPr/>
        </p:nvSpPr>
        <p:spPr bwMode="auto">
          <a:xfrm>
            <a:off x="6084888" y="4148138"/>
            <a:ext cx="0" cy="5048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61" name="Line 63"/>
          <p:cNvSpPr>
            <a:spLocks noChangeShapeType="1"/>
          </p:cNvSpPr>
          <p:nvPr/>
        </p:nvSpPr>
        <p:spPr bwMode="auto">
          <a:xfrm>
            <a:off x="6804025" y="4148138"/>
            <a:ext cx="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305118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2"/>
          <p:cNvSpPr>
            <a:spLocks noGrp="1" noChangeArrowheads="1"/>
          </p:cNvSpPr>
          <p:nvPr>
            <p:ph type="title"/>
          </p:nvPr>
        </p:nvSpPr>
        <p:spPr>
          <a:xfrm>
            <a:off x="107950" y="115888"/>
            <a:ext cx="8928100" cy="720725"/>
          </a:xfrm>
          <a:noFill/>
        </p:spPr>
        <p:txBody>
          <a:bodyPr/>
          <a:lstStyle/>
          <a:p>
            <a:pPr eaLnBrk="1" hangingPunct="1"/>
            <a:r>
              <a:rPr lang="en-US" sz="3600" dirty="0"/>
              <a:t>Transmitters – </a:t>
            </a:r>
            <a:r>
              <a:rPr lang="en-US" sz="3600" b="1" u="sng" dirty="0"/>
              <a:t>Lasers</a:t>
            </a:r>
            <a:r>
              <a:rPr lang="en-US" sz="3600" dirty="0"/>
              <a:t>, LEDs, Tunable Lasers</a:t>
            </a:r>
          </a:p>
        </p:txBody>
      </p:sp>
      <p:sp>
        <p:nvSpPr>
          <p:cNvPr id="133125" name="Rectangle 3"/>
          <p:cNvSpPr>
            <a:spLocks noGrp="1" noChangeArrowheads="1"/>
          </p:cNvSpPr>
          <p:nvPr>
            <p:ph idx="1"/>
          </p:nvPr>
        </p:nvSpPr>
        <p:spPr>
          <a:xfrm>
            <a:off x="179388" y="979488"/>
            <a:ext cx="8785225" cy="4897437"/>
          </a:xfrm>
        </p:spPr>
        <p:txBody>
          <a:bodyPr/>
          <a:lstStyle/>
          <a:p>
            <a:pPr eaLnBrk="1" hangingPunct="1">
              <a:lnSpc>
                <a:spcPct val="90000"/>
              </a:lnSpc>
            </a:pPr>
            <a:r>
              <a:rPr lang="el-GR" sz="2400" dirty="0"/>
              <a:t>Η </a:t>
            </a:r>
            <a:r>
              <a:rPr lang="el-GR" sz="2400" dirty="0" err="1"/>
              <a:t>τυχαιότητα</a:t>
            </a:r>
            <a:r>
              <a:rPr lang="el-GR" sz="2400" dirty="0"/>
              <a:t> της φάσης στην έξοδο του </a:t>
            </a:r>
            <a:r>
              <a:rPr lang="en-US" sz="2400" dirty="0"/>
              <a:t>laser </a:t>
            </a:r>
            <a:r>
              <a:rPr lang="el-GR" sz="2400" dirty="0"/>
              <a:t>είναι σα μία συνήθη </a:t>
            </a:r>
            <a:r>
              <a:rPr lang="en-US" sz="2400" dirty="0"/>
              <a:t>Gaussian</a:t>
            </a:r>
            <a:r>
              <a:rPr lang="el-GR" sz="2400" dirty="0"/>
              <a:t> διαδικασία που έχει υποστεί φιλτράρισμα και θα έχει τυχαίο πλάτος καθώς και τυχαία φάση</a:t>
            </a:r>
          </a:p>
          <a:p>
            <a:pPr lvl="1" eaLnBrk="1" hangingPunct="1">
              <a:lnSpc>
                <a:spcPct val="90000"/>
              </a:lnSpc>
            </a:pPr>
            <a:r>
              <a:rPr lang="el-GR" sz="2000" dirty="0"/>
              <a:t>Αυτό μπορεί να προσομοιωθεί με ένα ημίτονο στην κεντρική συχνότητα της ζώνης, μαζί με </a:t>
            </a:r>
            <a:r>
              <a:rPr lang="en-US" sz="2000" dirty="0"/>
              <a:t>Gaussian </a:t>
            </a:r>
            <a:r>
              <a:rPr lang="el-GR" sz="2000" dirty="0"/>
              <a:t>θόρυβο στενής ζώνης</a:t>
            </a:r>
          </a:p>
          <a:p>
            <a:pPr lvl="1" eaLnBrk="1" hangingPunct="1">
              <a:lnSpc>
                <a:spcPct val="90000"/>
              </a:lnSpc>
            </a:pPr>
            <a:r>
              <a:rPr lang="el-GR" sz="2000" dirty="0"/>
              <a:t>Το ημίτονο έχει σταθερό πλάτος και φάση και μπορεί να αναπαρασταθεί από ένα στρεφόμενο διάνυσμα (</a:t>
            </a:r>
            <a:r>
              <a:rPr lang="el-GR" sz="2000" dirty="0" err="1"/>
              <a:t>φάσορα</a:t>
            </a:r>
            <a:r>
              <a:rPr lang="el-GR" sz="2000" dirty="0"/>
              <a:t>)</a:t>
            </a:r>
          </a:p>
          <a:p>
            <a:pPr lvl="1" eaLnBrk="1" hangingPunct="1">
              <a:lnSpc>
                <a:spcPct val="90000"/>
              </a:lnSpc>
            </a:pPr>
            <a:r>
              <a:rPr lang="el-GR" sz="2000" dirty="0"/>
              <a:t>Ο θόρυβος μπορεί να αναπαρασταθεί ως άθροισμα μίας συνιστώσας σε φάση με το ημίτονο και μίας άλλης υπό διαφορά φάσεως που οι δύο τους έχουν την ίδια ισχύ, αλλά είναι τελείως ασυσχέτιστες μεταξύ τους και γι’ αυτό στην αναπαράσταση του τελικού </a:t>
            </a:r>
            <a:r>
              <a:rPr lang="el-GR" sz="2000" dirty="0" err="1"/>
              <a:t>φάσορα</a:t>
            </a:r>
            <a:r>
              <a:rPr lang="el-GR" sz="2000" dirty="0"/>
              <a:t> υπάρχει διακύμανση τόσο στο πλάτος όσο και στη φάση</a:t>
            </a:r>
          </a:p>
          <a:p>
            <a:pPr lvl="1" eaLnBrk="1" hangingPunct="1">
              <a:lnSpc>
                <a:spcPct val="90000"/>
              </a:lnSpc>
            </a:pPr>
            <a:r>
              <a:rPr lang="el-GR" sz="2000" dirty="0"/>
              <a:t>Με την </a:t>
            </a:r>
            <a:r>
              <a:rPr lang="el-GR" sz="2000" b="1" dirty="0"/>
              <a:t>πάροδο του χρόνου</a:t>
            </a:r>
            <a:r>
              <a:rPr lang="el-GR" sz="2000" dirty="0"/>
              <a:t>, οι διακυμάνσεις της φάσης απολήγουν στο να «</a:t>
            </a:r>
            <a:r>
              <a:rPr lang="el-GR" sz="2000" b="1" dirty="0"/>
              <a:t>ξεχάσει</a:t>
            </a:r>
            <a:r>
              <a:rPr lang="el-GR" sz="2000" dirty="0"/>
              <a:t>» η διαδικασία την αρχική τιμή της φάσης της και τελικά να έχει καταλάβει </a:t>
            </a:r>
            <a:r>
              <a:rPr lang="el-GR" sz="2000" b="1" dirty="0"/>
              <a:t>όλες τις δυνατές τιμές της φάσης από 0 ως 2π ομοιόμορφα</a:t>
            </a:r>
          </a:p>
        </p:txBody>
      </p:sp>
    </p:spTree>
    <p:extLst>
      <p:ext uri="{BB962C8B-B14F-4D97-AF65-F5344CB8AC3E}">
        <p14:creationId xmlns:p14="http://schemas.microsoft.com/office/powerpoint/2010/main" val="857991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External Modulation</a:t>
            </a:r>
          </a:p>
        </p:txBody>
      </p:sp>
      <p:sp>
        <p:nvSpPr>
          <p:cNvPr id="215045" name="Rectangle 3"/>
          <p:cNvSpPr>
            <a:spLocks noGrp="1" noChangeArrowheads="1"/>
          </p:cNvSpPr>
          <p:nvPr>
            <p:ph idx="1"/>
          </p:nvPr>
        </p:nvSpPr>
        <p:spPr>
          <a:xfrm>
            <a:off x="179388" y="981075"/>
            <a:ext cx="8785225" cy="4752975"/>
          </a:xfrm>
        </p:spPr>
        <p:txBody>
          <a:bodyPr>
            <a:normAutofit lnSpcReduction="10000"/>
          </a:bodyPr>
          <a:lstStyle/>
          <a:p>
            <a:pPr eaLnBrk="1" hangingPunct="1">
              <a:lnSpc>
                <a:spcPct val="80000"/>
              </a:lnSpc>
            </a:pPr>
            <a:r>
              <a:rPr lang="el-GR" sz="2400" b="1"/>
              <a:t>Μεταβατικό </a:t>
            </a:r>
            <a:r>
              <a:rPr lang="en-US" sz="2400" b="1"/>
              <a:t>chirp</a:t>
            </a:r>
            <a:r>
              <a:rPr lang="en-US" sz="2400"/>
              <a:t> (</a:t>
            </a:r>
            <a:r>
              <a:rPr lang="en-US" sz="2400" i="1"/>
              <a:t>Transient chirp</a:t>
            </a:r>
            <a:r>
              <a:rPr lang="en-US" sz="2400"/>
              <a:t>)</a:t>
            </a:r>
          </a:p>
          <a:p>
            <a:pPr lvl="1" eaLnBrk="1" hangingPunct="1">
              <a:lnSpc>
                <a:spcPct val="80000"/>
              </a:lnSpc>
            </a:pPr>
            <a:r>
              <a:rPr lang="el-GR" sz="2000"/>
              <a:t>Τα επόμενα δύο φαινόμενα συνιστούν το μεταβατικό </a:t>
            </a:r>
            <a:r>
              <a:rPr lang="en-US" sz="2000"/>
              <a:t>chirp</a:t>
            </a:r>
            <a:endParaRPr lang="el-GR" sz="2000"/>
          </a:p>
          <a:p>
            <a:pPr lvl="2" eaLnBrk="1" hangingPunct="1">
              <a:lnSpc>
                <a:spcPct val="80000"/>
              </a:lnSpc>
            </a:pPr>
            <a:r>
              <a:rPr lang="el-GR" sz="1800"/>
              <a:t>Αν η φωτεινή ισχύς εξόδου μηδενιστεί για λίγα </a:t>
            </a:r>
            <a:r>
              <a:rPr lang="en-US" sz="1800"/>
              <a:t>nsec</a:t>
            </a:r>
            <a:r>
              <a:rPr lang="el-GR" sz="1800"/>
              <a:t> λόγω του ότι το εγχεόμενο ρεύμα μηδενίστηκε, τότε μόλις εμφανισθεί το επόμενο </a:t>
            </a:r>
            <a:r>
              <a:rPr lang="en-US" sz="1800"/>
              <a:t>“1” (</a:t>
            </a:r>
            <a:r>
              <a:rPr lang="el-GR" sz="1800"/>
              <a:t>απότομη αύξηση ρεύματος πάνω από το κατώφλι</a:t>
            </a:r>
            <a:r>
              <a:rPr lang="en-US" sz="1800"/>
              <a:t>)</a:t>
            </a:r>
            <a:r>
              <a:rPr lang="el-GR" sz="1800"/>
              <a:t>, η φωτεινή ισχύς εξόδου θα αρχίσει να εμφανίζεται μόνο μετά από μία </a:t>
            </a:r>
            <a:r>
              <a:rPr lang="el-GR" sz="1800" b="1"/>
              <a:t>τυχαία καθυστέρηση «αφής»</a:t>
            </a:r>
            <a:r>
              <a:rPr lang="el-GR" sz="1800"/>
              <a:t> (</a:t>
            </a:r>
            <a:r>
              <a:rPr lang="en-US" sz="1800" i="1"/>
              <a:t>turn-on delay</a:t>
            </a:r>
            <a:r>
              <a:rPr lang="el-GR" sz="1800"/>
              <a:t>) που μπορεί να είναι μερικά </a:t>
            </a:r>
            <a:r>
              <a:rPr lang="en-US" sz="1800"/>
              <a:t>nsec</a:t>
            </a:r>
            <a:r>
              <a:rPr lang="el-GR" sz="1800"/>
              <a:t>, ώστε να υπάρξει αρκετά μεγάλη πυκνότητα εγχεόμενων φορέων </a:t>
            </a:r>
            <a:r>
              <a:rPr lang="el-GR" sz="1800" i="1"/>
              <a:t>Ν</a:t>
            </a:r>
            <a:r>
              <a:rPr lang="el-GR" sz="1800"/>
              <a:t>(</a:t>
            </a:r>
            <a:r>
              <a:rPr lang="en-US" sz="1800" i="1"/>
              <a:t>t</a:t>
            </a:r>
            <a:r>
              <a:rPr lang="el-GR" sz="1800"/>
              <a:t>)</a:t>
            </a:r>
            <a:r>
              <a:rPr lang="en-US" sz="1800"/>
              <a:t> </a:t>
            </a:r>
            <a:r>
              <a:rPr lang="el-GR" sz="1800"/>
              <a:t>και να ξεκινήσει η διαδικασία εξαναγκασμένης εκπομπής. Η φωτεινή ισχύς εξόδου θα αρχίσει να εμφανίζεται μόνο μετά από μία τυχαία καθυστέρηση που είναι τυχαία μεταβλητή επειδή αρχικά μεσολαβεί η αυθόρμητη εκπομπή</a:t>
            </a:r>
          </a:p>
          <a:p>
            <a:pPr lvl="2" eaLnBrk="1" hangingPunct="1">
              <a:lnSpc>
                <a:spcPct val="80000"/>
              </a:lnSpc>
            </a:pPr>
            <a:r>
              <a:rPr lang="el-GR" sz="1800"/>
              <a:t>Ακόμα χειρότερο είναι ότι θα ακολουθήσουν ισχυρές </a:t>
            </a:r>
            <a:r>
              <a:rPr lang="el-GR" sz="1800" b="1"/>
              <a:t>ταλαντώσεις αποκατάστασης</a:t>
            </a:r>
            <a:r>
              <a:rPr lang="el-GR" sz="1800"/>
              <a:t>, πράγμα που θα πάρει αρκετό χρόνο μέχρι να σταματήσει. Από τη στιγμή που θα ξεκινήσει η εξαναγκασμένη εκπομπή, «κλέβονται» φορείς από τη συνολική πυκνότητα φορέων </a:t>
            </a:r>
            <a:r>
              <a:rPr lang="el-GR" sz="1800" i="1"/>
              <a:t>Ν</a:t>
            </a:r>
            <a:r>
              <a:rPr lang="el-GR" sz="1800"/>
              <a:t>(</a:t>
            </a:r>
            <a:r>
              <a:rPr lang="en-US" sz="1800" i="1"/>
              <a:t>t</a:t>
            </a:r>
            <a:r>
              <a:rPr lang="el-GR" sz="1800"/>
              <a:t>), η στάθμη του φωτός μειώνεται, οι φορείς αυξάνονται αρκετά ώστε να ξεκινήσει ξανά ισχυρή εκπομπή φωτός και ούτω καθ’ εξής σε ένα φαινόμενο «πινγκ-πονγκ» μεταξύ πυκνότητας φωτονίων και πυκνότητας φορέων. Η ταλάντωση αυτή τελικά εκφυλίζεται και παραμένει η πυκνότητα φορέων αποκαταστημένης κατάστασης</a:t>
            </a:r>
          </a:p>
        </p:txBody>
      </p:sp>
    </p:spTree>
    <p:extLst>
      <p:ext uri="{BB962C8B-B14F-4D97-AF65-F5344CB8AC3E}">
        <p14:creationId xmlns:p14="http://schemas.microsoft.com/office/powerpoint/2010/main" val="2664261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ChangeArrowheads="1"/>
          </p:cNvSpPr>
          <p:nvPr>
            <p:ph type="title"/>
          </p:nvPr>
        </p:nvSpPr>
        <p:spPr>
          <a:xfrm>
            <a:off x="107950" y="115888"/>
            <a:ext cx="8928100" cy="720725"/>
          </a:xfrm>
          <a:noFill/>
        </p:spPr>
        <p:txBody>
          <a:bodyPr/>
          <a:lstStyle/>
          <a:p>
            <a:pPr eaLnBrk="1" hangingPunct="1"/>
            <a:r>
              <a:rPr lang="en-US" sz="3200"/>
              <a:t>Transmitters – </a:t>
            </a:r>
            <a:r>
              <a:rPr lang="en-US" sz="3200" b="1" u="sng"/>
              <a:t>Direct</a:t>
            </a:r>
            <a:r>
              <a:rPr lang="en-US" sz="3200"/>
              <a:t> and </a:t>
            </a:r>
            <a:r>
              <a:rPr lang="en-US" sz="3200" b="1" u="sng"/>
              <a:t>External</a:t>
            </a:r>
            <a:r>
              <a:rPr lang="en-US" sz="3200"/>
              <a:t> Modulation</a:t>
            </a:r>
          </a:p>
        </p:txBody>
      </p:sp>
      <p:sp>
        <p:nvSpPr>
          <p:cNvPr id="216069" name="Rectangle 3"/>
          <p:cNvSpPr>
            <a:spLocks noGrp="1" noChangeArrowheads="1"/>
          </p:cNvSpPr>
          <p:nvPr>
            <p:ph idx="1"/>
          </p:nvPr>
        </p:nvSpPr>
        <p:spPr>
          <a:xfrm>
            <a:off x="179388" y="908050"/>
            <a:ext cx="8785225" cy="4968875"/>
          </a:xfrm>
        </p:spPr>
        <p:txBody>
          <a:bodyPr/>
          <a:lstStyle/>
          <a:p>
            <a:pPr eaLnBrk="1" hangingPunct="1">
              <a:lnSpc>
                <a:spcPct val="80000"/>
              </a:lnSpc>
            </a:pPr>
            <a:r>
              <a:rPr lang="el-GR" sz="2000" u="sng" dirty="0"/>
              <a:t>Η ποσότητα του </a:t>
            </a:r>
            <a:r>
              <a:rPr lang="en-US" sz="2000" u="sng" dirty="0"/>
              <a:t>chirp </a:t>
            </a:r>
            <a:r>
              <a:rPr lang="el-GR" sz="2000" u="sng" dirty="0"/>
              <a:t>μπορεί να μειωθεί αυξάνοντας την ισχύ για το </a:t>
            </a:r>
            <a:r>
              <a:rPr lang="en-US" sz="2000" u="sng" dirty="0"/>
              <a:t>bit</a:t>
            </a:r>
            <a:r>
              <a:rPr lang="el-GR" sz="2000" u="sng" dirty="0"/>
              <a:t> 0 ώστε το </a:t>
            </a:r>
            <a:r>
              <a:rPr lang="en-US" sz="2000" u="sng" dirty="0"/>
              <a:t>laser </a:t>
            </a:r>
            <a:r>
              <a:rPr lang="el-GR" sz="2000" u="sng" dirty="0"/>
              <a:t>να βρίσκεται πάντα αρκετά πάνω από το κατώφλι του</a:t>
            </a:r>
          </a:p>
          <a:p>
            <a:pPr lvl="1" eaLnBrk="1" hangingPunct="1">
              <a:lnSpc>
                <a:spcPct val="80000"/>
              </a:lnSpc>
            </a:pPr>
            <a:r>
              <a:rPr lang="el-GR" sz="1800" dirty="0"/>
              <a:t>Το </a:t>
            </a:r>
            <a:r>
              <a:rPr lang="el-GR" sz="1800" b="1" dirty="0"/>
              <a:t>μειονέκτημα</a:t>
            </a:r>
            <a:r>
              <a:rPr lang="el-GR" sz="1800" dirty="0"/>
              <a:t> είναι ότι μ’ αυτό τον τρόπο </a:t>
            </a:r>
            <a:r>
              <a:rPr lang="el-GR" sz="1800" b="1" dirty="0"/>
              <a:t>μειώνεται ο λόγος σβέσης </a:t>
            </a:r>
            <a:r>
              <a:rPr lang="el-GR" sz="1800" dirty="0"/>
              <a:t>(όταν ο λόγος σβέσης ορισθεί ως ισχύς </a:t>
            </a:r>
            <a:r>
              <a:rPr lang="en-US" sz="1800" dirty="0"/>
              <a:t>“</a:t>
            </a:r>
            <a:r>
              <a:rPr lang="el-GR" sz="1800" dirty="0"/>
              <a:t>0</a:t>
            </a:r>
            <a:r>
              <a:rPr lang="en-US" sz="1800" dirty="0"/>
              <a:t>”</a:t>
            </a:r>
            <a:r>
              <a:rPr lang="el-GR" sz="1800" dirty="0"/>
              <a:t> προς ισχύ </a:t>
            </a:r>
            <a:r>
              <a:rPr lang="en-US" sz="1800" dirty="0"/>
              <a:t>“</a:t>
            </a:r>
            <a:r>
              <a:rPr lang="el-GR" sz="1800" dirty="0"/>
              <a:t>1</a:t>
            </a:r>
            <a:r>
              <a:rPr lang="en-US" sz="1800" dirty="0"/>
              <a:t>”</a:t>
            </a:r>
            <a:r>
              <a:rPr lang="el-GR" sz="1800" dirty="0"/>
              <a:t>) με αποτέλεσμα την επιδείνωση των επιδόσεων του συστήματος</a:t>
            </a:r>
          </a:p>
          <a:p>
            <a:pPr lvl="1" eaLnBrk="1" hangingPunct="1">
              <a:lnSpc>
                <a:spcPct val="80000"/>
              </a:lnSpc>
            </a:pPr>
            <a:r>
              <a:rPr lang="el-GR" sz="1800" dirty="0"/>
              <a:t>Στην πράξη, μπορεί να επιτευχθεί λόγος σβέσης περίπου 7</a:t>
            </a:r>
            <a:r>
              <a:rPr lang="en-US" sz="1800" dirty="0"/>
              <a:t>dB</a:t>
            </a:r>
            <a:r>
              <a:rPr lang="el-GR" sz="1800" dirty="0"/>
              <a:t> διατηρώντας το</a:t>
            </a:r>
            <a:r>
              <a:rPr lang="en-US" sz="1800" dirty="0"/>
              <a:t> chirp </a:t>
            </a:r>
            <a:r>
              <a:rPr lang="el-GR" sz="1800" dirty="0"/>
              <a:t>σε λογικά επίπεδα </a:t>
            </a:r>
          </a:p>
          <a:p>
            <a:pPr eaLnBrk="1" hangingPunct="1">
              <a:lnSpc>
                <a:spcPct val="80000"/>
              </a:lnSpc>
            </a:pPr>
            <a:r>
              <a:rPr lang="el-GR" sz="2000" dirty="0"/>
              <a:t>Η αυξημένη διεύρυνση των παλμών με </a:t>
            </a:r>
            <a:r>
              <a:rPr lang="en-US" sz="2000" dirty="0"/>
              <a:t>chirp </a:t>
            </a:r>
            <a:r>
              <a:rPr lang="el-GR" sz="2000" dirty="0"/>
              <a:t>είναι αρκετά σημαντική για την αρνητική επίδραση στις επιδόσεις του συστήματος μετάδοσης με εφαρμογή άμεσης διαμόρφωσης, με αποτέλεσμα να </a:t>
            </a:r>
            <a:r>
              <a:rPr lang="el-GR" sz="2000" u="sng" dirty="0"/>
              <a:t>επιβάλλεται η χρήση εξωτερικών διαμορφωτών σε συστήματα επικοινωνιών υψηλής ταχύτητας </a:t>
            </a:r>
            <a:r>
              <a:rPr lang="el-GR" sz="2000" dirty="0"/>
              <a:t>με ανάγκη περιορισμού της επίδρασης της διασποράς</a:t>
            </a:r>
          </a:p>
          <a:p>
            <a:pPr eaLnBrk="1" hangingPunct="1">
              <a:lnSpc>
                <a:spcPct val="80000"/>
              </a:lnSpc>
            </a:pPr>
            <a:r>
              <a:rPr lang="el-GR" sz="2000" b="1" dirty="0"/>
              <a:t>Ένας </a:t>
            </a:r>
            <a:r>
              <a:rPr lang="en-US" sz="2000" b="1" dirty="0"/>
              <a:t>OOK</a:t>
            </a:r>
            <a:r>
              <a:rPr lang="el-GR" sz="2000" b="1" dirty="0"/>
              <a:t> εξωτερικός διαμορφωτής</a:t>
            </a:r>
            <a:r>
              <a:rPr lang="el-GR" sz="2000" dirty="0"/>
              <a:t> τοποθετείται μπροστά από την πηγή φωτός και «ανάβει» ή «σβήνει» το σήμα φωτός με βάση τα δεδομένα προς μετάδοση. Σ’ αυτή την περίπτωση, </a:t>
            </a:r>
            <a:r>
              <a:rPr lang="el-GR" sz="2000" u="sng" dirty="0"/>
              <a:t>η πηγή φωτός λειτουργεί συνεχώς</a:t>
            </a:r>
          </a:p>
          <a:p>
            <a:pPr eaLnBrk="1" hangingPunct="1">
              <a:lnSpc>
                <a:spcPct val="80000"/>
              </a:lnSpc>
            </a:pPr>
            <a:r>
              <a:rPr lang="el-GR" sz="2000" dirty="0"/>
              <a:t>Με την </a:t>
            </a:r>
            <a:r>
              <a:rPr lang="el-GR" sz="2000" b="1" dirty="0"/>
              <a:t>εξωτερική διαμόρφωση αντιμετωπίζεται το μη επιθυμητό </a:t>
            </a:r>
            <a:r>
              <a:rPr lang="en-US" sz="2000" b="1" dirty="0"/>
              <a:t>chirp</a:t>
            </a:r>
            <a:r>
              <a:rPr lang="el-GR" sz="2000" b="1" dirty="0"/>
              <a:t> </a:t>
            </a:r>
            <a:r>
              <a:rPr lang="el-GR" sz="2000" dirty="0"/>
              <a:t>(αδιαβατικό και μεταβατικό)</a:t>
            </a:r>
            <a:endParaRPr lang="en-US" sz="2000" dirty="0"/>
          </a:p>
          <a:p>
            <a:pPr eaLnBrk="1" hangingPunct="1">
              <a:lnSpc>
                <a:spcPct val="80000"/>
              </a:lnSpc>
            </a:pPr>
            <a:r>
              <a:rPr lang="el-GR" sz="2000" dirty="0"/>
              <a:t>Οι εξωτερικοί διαμορφωτές είναι απαραίτητοι σε συστήματα επικοινωνιών που χρησιμοποιούν σολιτόνια (</a:t>
            </a:r>
            <a:r>
              <a:rPr lang="en-US" sz="2000" i="1" dirty="0"/>
              <a:t>solitons</a:t>
            </a:r>
            <a:r>
              <a:rPr lang="el-GR" sz="2000" dirty="0"/>
              <a:t>) ή </a:t>
            </a:r>
            <a:r>
              <a:rPr lang="en-US" sz="2000" dirty="0"/>
              <a:t>Return-to-Zero (</a:t>
            </a:r>
            <a:r>
              <a:rPr lang="en-US" sz="2000" i="1" dirty="0"/>
              <a:t>RZ</a:t>
            </a:r>
            <a:r>
              <a:rPr lang="en-US" sz="2000" dirty="0"/>
              <a:t>) </a:t>
            </a:r>
            <a:r>
              <a:rPr lang="el-GR" sz="2000" dirty="0"/>
              <a:t>παλμούς</a:t>
            </a:r>
            <a:endParaRPr lang="en-US" sz="2000" dirty="0"/>
          </a:p>
        </p:txBody>
      </p:sp>
    </p:spTree>
    <p:extLst>
      <p:ext uri="{BB962C8B-B14F-4D97-AF65-F5344CB8AC3E}">
        <p14:creationId xmlns:p14="http://schemas.microsoft.com/office/powerpoint/2010/main" val="16533763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17093" name="Rectangle 3"/>
          <p:cNvSpPr>
            <a:spLocks noGrp="1" noChangeArrowheads="1"/>
          </p:cNvSpPr>
          <p:nvPr>
            <p:ph idx="1"/>
          </p:nvPr>
        </p:nvSpPr>
        <p:spPr>
          <a:xfrm>
            <a:off x="179388" y="908050"/>
            <a:ext cx="8785225" cy="5041900"/>
          </a:xfrm>
        </p:spPr>
        <p:txBody>
          <a:bodyPr>
            <a:normAutofit lnSpcReduction="10000"/>
          </a:bodyPr>
          <a:lstStyle/>
          <a:p>
            <a:pPr eaLnBrk="1" hangingPunct="1">
              <a:lnSpc>
                <a:spcPct val="80000"/>
              </a:lnSpc>
            </a:pPr>
            <a:r>
              <a:rPr lang="el-GR" sz="2000" dirty="0"/>
              <a:t>Υπάρχουν εμπορικά διαθέσιμοι διάφοροι τύποι εξωτερικών διαμορφωτών και πολλές φορές ολοκληρώνονται με το ίδιο το </a:t>
            </a:r>
            <a:r>
              <a:rPr lang="en-US" sz="2000" dirty="0"/>
              <a:t>laser </a:t>
            </a:r>
            <a:r>
              <a:rPr lang="el-GR" sz="2000" dirty="0"/>
              <a:t>εντός μίας μόνο συσκευασίας, για να μειωθεί το κόστος συσκευασίας. </a:t>
            </a:r>
            <a:r>
              <a:rPr lang="el-GR" sz="2000" u="sng" dirty="0"/>
              <a:t>Ένα «πακέτο» πομπού που περιλαμβάνει ένα </a:t>
            </a:r>
            <a:r>
              <a:rPr lang="en-US" sz="2000" u="sng" dirty="0"/>
              <a:t>laser, </a:t>
            </a:r>
            <a:r>
              <a:rPr lang="el-GR" sz="2000" u="sng" dirty="0"/>
              <a:t>ένα εξωτερικό διαμορφωτή και κυκλώματα σταθεροποίησης του μήκους κύματος χρησιμοποιούνται σε </a:t>
            </a:r>
            <a:r>
              <a:rPr lang="en-US" sz="2000" u="sng" dirty="0"/>
              <a:t>WDM </a:t>
            </a:r>
            <a:r>
              <a:rPr lang="el-GR" sz="2000" u="sng" dirty="0"/>
              <a:t>συστήματα</a:t>
            </a:r>
          </a:p>
          <a:p>
            <a:pPr eaLnBrk="1" hangingPunct="1">
              <a:lnSpc>
                <a:spcPct val="80000"/>
              </a:lnSpc>
            </a:pPr>
            <a:r>
              <a:rPr lang="el-GR" sz="2000" dirty="0"/>
              <a:t>Για να αποκτηθεί μία διαμορφωμένη ακολουθία από </a:t>
            </a:r>
            <a:r>
              <a:rPr lang="en-US" sz="2000" dirty="0"/>
              <a:t>RZ </a:t>
            </a:r>
            <a:r>
              <a:rPr lang="el-GR" sz="2000" dirty="0"/>
              <a:t>παλμούς μπορεί να χρησιμοποιηθεί ένα </a:t>
            </a:r>
            <a:r>
              <a:rPr lang="en-US" sz="2000" dirty="0"/>
              <a:t>laser </a:t>
            </a:r>
            <a:r>
              <a:rPr lang="el-GR" sz="2000" dirty="0"/>
              <a:t>κλειδωμένου τρόπου (</a:t>
            </a:r>
            <a:r>
              <a:rPr lang="en-US" sz="2000" i="1" dirty="0"/>
              <a:t>Mode Locked Laser</a:t>
            </a:r>
            <a:r>
              <a:rPr lang="el-GR" sz="2000" dirty="0"/>
              <a:t>) ακολουθούμενο από ένα εξωτερικό διαμορφωτή (συνήθως, δε διαμορφώνεται άμεσα ένα </a:t>
            </a:r>
            <a:r>
              <a:rPr lang="en-US" sz="2000" dirty="0"/>
              <a:t>laser </a:t>
            </a:r>
            <a:r>
              <a:rPr lang="el-GR" sz="2000" dirty="0"/>
              <a:t>που εκπέμπει περιοδικά παλμούς)</a:t>
            </a:r>
          </a:p>
          <a:p>
            <a:pPr lvl="1" eaLnBrk="1" hangingPunct="1">
              <a:lnSpc>
                <a:spcPct val="80000"/>
              </a:lnSpc>
            </a:pPr>
            <a:r>
              <a:rPr lang="el-GR" sz="1800" dirty="0"/>
              <a:t>Ο διαμορφωτής μπλοκάρει τους παλμούς που αντιστοιχούν σε </a:t>
            </a:r>
            <a:r>
              <a:rPr lang="en-US" sz="1800" dirty="0"/>
              <a:t>bit “</a:t>
            </a:r>
            <a:r>
              <a:rPr lang="el-GR" sz="1800" dirty="0"/>
              <a:t>0</a:t>
            </a:r>
            <a:r>
              <a:rPr lang="en-US" sz="1800" dirty="0"/>
              <a:t>”</a:t>
            </a:r>
          </a:p>
          <a:p>
            <a:pPr lvl="1" eaLnBrk="1" hangingPunct="1">
              <a:lnSpc>
                <a:spcPct val="80000"/>
              </a:lnSpc>
            </a:pPr>
            <a:r>
              <a:rPr lang="el-GR" sz="1800" dirty="0"/>
              <a:t>Είναι δύσκολη η κατασκευή οικονομικά προσιτών και συμπαγών </a:t>
            </a:r>
            <a:r>
              <a:rPr lang="en-US" sz="1800" dirty="0"/>
              <a:t>lasers </a:t>
            </a:r>
            <a:r>
              <a:rPr lang="el-GR" sz="1800" dirty="0"/>
              <a:t>σταθερής κατάστασης για την παράγωγη περιοδικών παλμών</a:t>
            </a:r>
          </a:p>
          <a:p>
            <a:pPr lvl="1" eaLnBrk="1" hangingPunct="1">
              <a:lnSpc>
                <a:spcPct val="80000"/>
              </a:lnSpc>
            </a:pPr>
            <a:r>
              <a:rPr lang="el-GR" sz="1800" dirty="0"/>
              <a:t>Συνήθως, πρακτικά </a:t>
            </a:r>
            <a:r>
              <a:rPr lang="en-US" sz="1800" dirty="0"/>
              <a:t>RZ </a:t>
            </a:r>
            <a:r>
              <a:rPr lang="el-GR" sz="1800" dirty="0"/>
              <a:t>συστήματα χρησιμοποιούν ένα </a:t>
            </a:r>
            <a:r>
              <a:rPr lang="en-US" sz="1800" dirty="0"/>
              <a:t>DFB laser</a:t>
            </a:r>
            <a:r>
              <a:rPr lang="el-GR" sz="1800" dirty="0"/>
              <a:t> συνεχούς κύματος (</a:t>
            </a:r>
            <a:r>
              <a:rPr lang="en-US" sz="1800" i="1" dirty="0"/>
              <a:t>Continuous Wave – CV</a:t>
            </a:r>
            <a:r>
              <a:rPr lang="el-GR" sz="1800" dirty="0"/>
              <a:t>) ακολουθούμενο από ένα </a:t>
            </a:r>
            <a:r>
              <a:rPr lang="el-GR" sz="1800" b="1" dirty="0"/>
              <a:t>εξωτερικό διαμορφωτή δύο σταδίων</a:t>
            </a:r>
            <a:r>
              <a:rPr lang="el-GR" sz="1800" dirty="0"/>
              <a:t>. Το πρώτο στάδιο παράγει μία περιοδική ακολουθία στενών </a:t>
            </a:r>
            <a:r>
              <a:rPr lang="en-US" sz="1800" dirty="0"/>
              <a:t>RZ </a:t>
            </a:r>
            <a:r>
              <a:rPr lang="el-GR" sz="1800" dirty="0"/>
              <a:t>παλμών, και το δεύτερο στάδιο επιβάλλει τη διαμόρφωση μπλοκάροντας τα </a:t>
            </a:r>
            <a:r>
              <a:rPr lang="en-US" sz="1800" dirty="0"/>
              <a:t>bits “</a:t>
            </a:r>
            <a:r>
              <a:rPr lang="el-GR" sz="1800" dirty="0"/>
              <a:t>0</a:t>
            </a:r>
            <a:r>
              <a:rPr lang="en-US" sz="1800" dirty="0"/>
              <a:t>”</a:t>
            </a:r>
            <a:endParaRPr lang="el-GR" sz="1800" dirty="0"/>
          </a:p>
          <a:p>
            <a:pPr lvl="1" eaLnBrk="1" hangingPunct="1">
              <a:lnSpc>
                <a:spcPct val="80000"/>
              </a:lnSpc>
            </a:pPr>
            <a:r>
              <a:rPr lang="el-GR" sz="1800" dirty="0"/>
              <a:t>Συστήματα σολιτονίων με διαχείριση διασποράς (</a:t>
            </a:r>
            <a:r>
              <a:rPr lang="en-US" sz="1800" i="1" dirty="0"/>
              <a:t>dispersion-managed soliton systems</a:t>
            </a:r>
            <a:r>
              <a:rPr lang="el-GR" sz="1800" dirty="0"/>
              <a:t>)</a:t>
            </a:r>
            <a:r>
              <a:rPr lang="en-US" sz="1800" dirty="0"/>
              <a:t> </a:t>
            </a:r>
            <a:r>
              <a:rPr lang="el-GR" sz="1800" dirty="0"/>
              <a:t>απαιτούν την παραγωγή </a:t>
            </a:r>
            <a:r>
              <a:rPr lang="en-US" sz="1800" dirty="0"/>
              <a:t>RZ </a:t>
            </a:r>
            <a:r>
              <a:rPr lang="el-GR" sz="1800" dirty="0"/>
              <a:t>παλμών με προσεχτικά ελεγχόμενο</a:t>
            </a:r>
            <a:r>
              <a:rPr lang="en-US" sz="1800" dirty="0"/>
              <a:t> chirp </a:t>
            </a:r>
            <a:r>
              <a:rPr lang="el-GR" sz="1800" dirty="0"/>
              <a:t>ως προς την ποσότητα και το πρόσημο. Αυτό μπορεί να επιτευχθεί χρησιμοποιώντας επιπλέον στάδιο διαμόρφωσης φάσης</a:t>
            </a:r>
            <a:endParaRPr lang="en-US" sz="1800" dirty="0"/>
          </a:p>
        </p:txBody>
      </p:sp>
    </p:spTree>
    <p:extLst>
      <p:ext uri="{BB962C8B-B14F-4D97-AF65-F5344CB8AC3E}">
        <p14:creationId xmlns:p14="http://schemas.microsoft.com/office/powerpoint/2010/main" val="3018954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124"/>
          <p:cNvSpPr>
            <a:spLocks noChangeArrowheads="1"/>
          </p:cNvSpPr>
          <p:nvPr/>
        </p:nvSpPr>
        <p:spPr bwMode="auto">
          <a:xfrm>
            <a:off x="1331913" y="4508500"/>
            <a:ext cx="3168650" cy="576263"/>
          </a:xfrm>
          <a:prstGeom prst="rect">
            <a:avLst/>
          </a:prstGeom>
          <a:gradFill rotWithShape="1">
            <a:gsLst>
              <a:gs pos="0">
                <a:srgbClr val="FFFF99"/>
              </a:gs>
              <a:gs pos="50000">
                <a:srgbClr val="FFFFFF"/>
              </a:gs>
              <a:gs pos="100000">
                <a:srgbClr val="FFFF9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8117" name="Rectangle 2"/>
          <p:cNvSpPr>
            <a:spLocks noGrp="1" noChangeArrowheads="1"/>
          </p:cNvSpPr>
          <p:nvPr>
            <p:ph type="title"/>
          </p:nvPr>
        </p:nvSpPr>
        <p:spPr>
          <a:xfrm>
            <a:off x="458788" y="44624"/>
            <a:ext cx="8229600" cy="633412"/>
          </a:xfrm>
          <a:noFill/>
        </p:spPr>
        <p:txBody>
          <a:bodyPr/>
          <a:lstStyle/>
          <a:p>
            <a:pPr eaLnBrk="1" hangingPunct="1"/>
            <a:r>
              <a:rPr lang="en-US" sz="3200" dirty="0"/>
              <a:t>Transmitters – Direct and </a:t>
            </a:r>
            <a:r>
              <a:rPr lang="en-US" sz="3200" b="1" u="sng" dirty="0"/>
              <a:t>External</a:t>
            </a:r>
            <a:r>
              <a:rPr lang="en-US" sz="3200" dirty="0"/>
              <a:t> Modulation</a:t>
            </a:r>
          </a:p>
        </p:txBody>
      </p:sp>
      <p:sp>
        <p:nvSpPr>
          <p:cNvPr id="218118" name="Rectangle 19"/>
          <p:cNvSpPr>
            <a:spLocks noChangeArrowheads="1"/>
          </p:cNvSpPr>
          <p:nvPr/>
        </p:nvSpPr>
        <p:spPr bwMode="auto">
          <a:xfrm>
            <a:off x="5219700" y="908050"/>
            <a:ext cx="3816350"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Εφαρμογή εξωτερικής διαμόρφωσης για την επίτευξη μεταδόσεων </a:t>
            </a:r>
            <a:r>
              <a:rPr lang="en-US" sz="2000" b="0" i="0"/>
              <a:t>RZ </a:t>
            </a:r>
            <a:r>
              <a:rPr lang="el-GR" sz="2000" b="0" i="0"/>
              <a:t>παλμών με χρήση ενός </a:t>
            </a:r>
            <a:r>
              <a:rPr lang="en-US" sz="2000" b="0" i="0"/>
              <a:t>laser </a:t>
            </a:r>
            <a:r>
              <a:rPr lang="el-GR" sz="2000" b="0" i="0"/>
              <a:t>που μεταδίδει περιοδικά σειρά παλμών, ενώ </a:t>
            </a:r>
            <a:r>
              <a:rPr lang="el-GR" sz="2000" i="0"/>
              <a:t>ένας</a:t>
            </a:r>
            <a:r>
              <a:rPr lang="el-GR" sz="2000" b="0" i="0"/>
              <a:t> εξωτερικός διαμορφωτής χρησιμοποιείται για να «μπλοκάρει» τα </a:t>
            </a:r>
            <a:r>
              <a:rPr lang="en-US" sz="2000" b="0" i="0"/>
              <a:t>bits “0” </a:t>
            </a:r>
            <a:r>
              <a:rPr lang="el-GR" sz="2000" b="0" i="0"/>
              <a:t>και για να επιτρέψει τη διέλευση των </a:t>
            </a:r>
            <a:r>
              <a:rPr lang="en-US" sz="2000" b="0" i="0"/>
              <a:t>bits “1”</a:t>
            </a:r>
            <a:endParaRPr lang="el-GR" sz="2000" b="0" i="0" baseline="-25000"/>
          </a:p>
        </p:txBody>
      </p:sp>
      <p:sp>
        <p:nvSpPr>
          <p:cNvPr id="218119" name="Rectangle 20"/>
          <p:cNvSpPr>
            <a:spLocks noChangeArrowheads="1"/>
          </p:cNvSpPr>
          <p:nvPr/>
        </p:nvSpPr>
        <p:spPr bwMode="auto">
          <a:xfrm>
            <a:off x="6084888" y="3500438"/>
            <a:ext cx="2951162"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Εφαρμογή εξωτερικής διαμόρφωσης για την επίτευξη μεταδόσεων </a:t>
            </a:r>
            <a:r>
              <a:rPr lang="en-US" sz="2000" b="0" i="0"/>
              <a:t>RZ </a:t>
            </a:r>
            <a:r>
              <a:rPr lang="el-GR" sz="2000" b="0" i="0"/>
              <a:t>παλμών με χρήση ενός </a:t>
            </a:r>
            <a:r>
              <a:rPr lang="en-US" sz="2000" b="0" i="0"/>
              <a:t>DFB laser </a:t>
            </a:r>
            <a:r>
              <a:rPr lang="el-GR" sz="2000" b="0" i="0"/>
              <a:t>συνεχούς κύματος το οποίο ακολουθείται από </a:t>
            </a:r>
            <a:r>
              <a:rPr lang="el-GR" sz="2000" i="0"/>
              <a:t>δύο</a:t>
            </a:r>
            <a:r>
              <a:rPr lang="el-GR" sz="2000" b="0" i="0"/>
              <a:t> εξωτερικούς διαμορφωτές</a:t>
            </a:r>
            <a:endParaRPr lang="el-GR" sz="2000" b="0" i="0" baseline="-25000"/>
          </a:p>
        </p:txBody>
      </p:sp>
      <p:sp>
        <p:nvSpPr>
          <p:cNvPr id="200725" name="Rectangle 21"/>
          <p:cNvSpPr>
            <a:spLocks noChangeArrowheads="1"/>
          </p:cNvSpPr>
          <p:nvPr/>
        </p:nvSpPr>
        <p:spPr bwMode="auto">
          <a:xfrm>
            <a:off x="109538" y="2060575"/>
            <a:ext cx="644525" cy="431800"/>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n-US" sz="2000" b="0" i="0"/>
              <a:t>Laser</a:t>
            </a:r>
            <a:endParaRPr lang="el-GR" sz="2000" b="0" i="0"/>
          </a:p>
        </p:txBody>
      </p:sp>
      <p:sp>
        <p:nvSpPr>
          <p:cNvPr id="200726" name="Rectangle 22"/>
          <p:cNvSpPr>
            <a:spLocks noChangeArrowheads="1"/>
          </p:cNvSpPr>
          <p:nvPr/>
        </p:nvSpPr>
        <p:spPr bwMode="auto">
          <a:xfrm>
            <a:off x="1765300" y="2060575"/>
            <a:ext cx="1584325" cy="431800"/>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Διαμορφωτής</a:t>
            </a:r>
          </a:p>
        </p:txBody>
      </p:sp>
      <p:cxnSp>
        <p:nvCxnSpPr>
          <p:cNvPr id="218122" name="AutoShape 23"/>
          <p:cNvCxnSpPr>
            <a:cxnSpLocks noChangeShapeType="1"/>
            <a:stCxn id="200725" idx="3"/>
            <a:endCxn id="200726" idx="1"/>
          </p:cNvCxnSpPr>
          <p:nvPr/>
        </p:nvCxnSpPr>
        <p:spPr bwMode="auto">
          <a:xfrm>
            <a:off x="754063" y="2276475"/>
            <a:ext cx="1011237"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123" name="Line 24"/>
          <p:cNvSpPr>
            <a:spLocks noChangeShapeType="1"/>
          </p:cNvSpPr>
          <p:nvPr/>
        </p:nvSpPr>
        <p:spPr bwMode="auto">
          <a:xfrm>
            <a:off x="3349625" y="2276475"/>
            <a:ext cx="108108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24" name="Rectangle 33"/>
          <p:cNvSpPr>
            <a:spLocks noChangeArrowheads="1"/>
          </p:cNvSpPr>
          <p:nvPr/>
        </p:nvSpPr>
        <p:spPr bwMode="auto">
          <a:xfrm>
            <a:off x="252413" y="1195388"/>
            <a:ext cx="20177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Περιοδικοί παλμοί</a:t>
            </a:r>
            <a:endParaRPr lang="el-GR" sz="2000" b="0" i="0" baseline="-25000"/>
          </a:p>
        </p:txBody>
      </p:sp>
      <p:sp>
        <p:nvSpPr>
          <p:cNvPr id="218125" name="Rectangle 39"/>
          <p:cNvSpPr>
            <a:spLocks noChangeArrowheads="1"/>
          </p:cNvSpPr>
          <p:nvPr/>
        </p:nvSpPr>
        <p:spPr bwMode="auto">
          <a:xfrm>
            <a:off x="2157582" y="833438"/>
            <a:ext cx="30257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Διαμορφωμένοι παλμοί</a:t>
            </a:r>
            <a:endParaRPr lang="el-GR" sz="2000" b="0" i="0" baseline="-25000" dirty="0"/>
          </a:p>
        </p:txBody>
      </p:sp>
      <p:sp>
        <p:nvSpPr>
          <p:cNvPr id="218126" name="Freeform 41"/>
          <p:cNvSpPr>
            <a:spLocks/>
          </p:cNvSpPr>
          <p:nvPr/>
        </p:nvSpPr>
        <p:spPr bwMode="auto">
          <a:xfrm>
            <a:off x="757238" y="1554163"/>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27" name="Freeform 43"/>
          <p:cNvSpPr>
            <a:spLocks/>
          </p:cNvSpPr>
          <p:nvPr/>
        </p:nvSpPr>
        <p:spPr bwMode="auto">
          <a:xfrm>
            <a:off x="973138" y="1554163"/>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28" name="Freeform 44"/>
          <p:cNvSpPr>
            <a:spLocks/>
          </p:cNvSpPr>
          <p:nvPr/>
        </p:nvSpPr>
        <p:spPr bwMode="auto">
          <a:xfrm>
            <a:off x="1189038" y="1554163"/>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29" name="Freeform 45"/>
          <p:cNvSpPr>
            <a:spLocks/>
          </p:cNvSpPr>
          <p:nvPr/>
        </p:nvSpPr>
        <p:spPr bwMode="auto">
          <a:xfrm>
            <a:off x="1404938" y="1554163"/>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0" name="Freeform 46"/>
          <p:cNvSpPr>
            <a:spLocks/>
          </p:cNvSpPr>
          <p:nvPr/>
        </p:nvSpPr>
        <p:spPr bwMode="auto">
          <a:xfrm>
            <a:off x="1620838" y="1554163"/>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1" name="Freeform 47"/>
          <p:cNvSpPr>
            <a:spLocks/>
          </p:cNvSpPr>
          <p:nvPr/>
        </p:nvSpPr>
        <p:spPr bwMode="auto">
          <a:xfrm>
            <a:off x="3348038" y="1554163"/>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2" name="Freeform 50"/>
          <p:cNvSpPr>
            <a:spLocks/>
          </p:cNvSpPr>
          <p:nvPr/>
        </p:nvSpPr>
        <p:spPr bwMode="auto">
          <a:xfrm>
            <a:off x="3995738" y="1554163"/>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3" name="Freeform 51"/>
          <p:cNvSpPr>
            <a:spLocks/>
          </p:cNvSpPr>
          <p:nvPr/>
        </p:nvSpPr>
        <p:spPr bwMode="auto">
          <a:xfrm>
            <a:off x="4211638" y="1554163"/>
            <a:ext cx="144462" cy="360362"/>
          </a:xfrm>
          <a:custGeom>
            <a:avLst/>
            <a:gdLst>
              <a:gd name="T0" fmla="*/ 0 w 635"/>
              <a:gd name="T1" fmla="*/ 252156837 h 515"/>
              <a:gd name="T2" fmla="*/ 4709689 w 635"/>
              <a:gd name="T3" fmla="*/ 207600700 h 515"/>
              <a:gd name="T4" fmla="*/ 9419605 w 635"/>
              <a:gd name="T5" fmla="*/ 29867362 h 515"/>
              <a:gd name="T6" fmla="*/ 23497256 w 635"/>
              <a:gd name="T7" fmla="*/ 29867362 h 515"/>
              <a:gd name="T8" fmla="*/ 28155303 w 635"/>
              <a:gd name="T9" fmla="*/ 207600700 h 515"/>
              <a:gd name="T10" fmla="*/ 32864991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34" name="Rectangle 52"/>
          <p:cNvSpPr>
            <a:spLocks noChangeArrowheads="1"/>
          </p:cNvSpPr>
          <p:nvPr/>
        </p:nvSpPr>
        <p:spPr bwMode="auto">
          <a:xfrm>
            <a:off x="2484438" y="2636838"/>
            <a:ext cx="1584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Ηλεκτρικά </a:t>
            </a:r>
            <a:r>
              <a:rPr lang="en-US" sz="2000" b="0" i="0"/>
              <a:t>NRZ </a:t>
            </a:r>
            <a:r>
              <a:rPr lang="el-GR" sz="2000" b="0" i="0"/>
              <a:t>δεδομένα</a:t>
            </a:r>
            <a:endParaRPr lang="el-GR" sz="2000" b="0" i="0" baseline="-25000"/>
          </a:p>
        </p:txBody>
      </p:sp>
      <p:sp>
        <p:nvSpPr>
          <p:cNvPr id="218135" name="Rectangle 55"/>
          <p:cNvSpPr>
            <a:spLocks noChangeArrowheads="1"/>
          </p:cNvSpPr>
          <p:nvPr/>
        </p:nvSpPr>
        <p:spPr bwMode="auto">
          <a:xfrm>
            <a:off x="3205163" y="119538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36" name="Rectangle 56"/>
          <p:cNvSpPr>
            <a:spLocks noChangeArrowheads="1"/>
          </p:cNvSpPr>
          <p:nvPr/>
        </p:nvSpPr>
        <p:spPr bwMode="auto">
          <a:xfrm>
            <a:off x="3421063" y="119538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37" name="Rectangle 59"/>
          <p:cNvSpPr>
            <a:spLocks noChangeArrowheads="1"/>
          </p:cNvSpPr>
          <p:nvPr/>
        </p:nvSpPr>
        <p:spPr bwMode="auto">
          <a:xfrm>
            <a:off x="3636963" y="119538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38" name="Rectangle 60"/>
          <p:cNvSpPr>
            <a:spLocks noChangeArrowheads="1"/>
          </p:cNvSpPr>
          <p:nvPr/>
        </p:nvSpPr>
        <p:spPr bwMode="auto">
          <a:xfrm>
            <a:off x="3852863" y="1196975"/>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39" name="Rectangle 61"/>
          <p:cNvSpPr>
            <a:spLocks noChangeArrowheads="1"/>
          </p:cNvSpPr>
          <p:nvPr/>
        </p:nvSpPr>
        <p:spPr bwMode="auto">
          <a:xfrm>
            <a:off x="4068763" y="1196975"/>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40" name="Line 62"/>
          <p:cNvSpPr>
            <a:spLocks noChangeShapeType="1"/>
          </p:cNvSpPr>
          <p:nvPr/>
        </p:nvSpPr>
        <p:spPr bwMode="auto">
          <a:xfrm flipV="1">
            <a:off x="2557463" y="2492375"/>
            <a:ext cx="0" cy="431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41" name="Rectangle 66"/>
          <p:cNvSpPr>
            <a:spLocks noChangeArrowheads="1"/>
          </p:cNvSpPr>
          <p:nvPr/>
        </p:nvSpPr>
        <p:spPr bwMode="auto">
          <a:xfrm>
            <a:off x="828675" y="2492375"/>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42" name="Rectangle 67"/>
          <p:cNvSpPr>
            <a:spLocks noChangeArrowheads="1"/>
          </p:cNvSpPr>
          <p:nvPr/>
        </p:nvSpPr>
        <p:spPr bwMode="auto">
          <a:xfrm>
            <a:off x="1044575" y="2492375"/>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43" name="Rectangle 70"/>
          <p:cNvSpPr>
            <a:spLocks noChangeArrowheads="1"/>
          </p:cNvSpPr>
          <p:nvPr/>
        </p:nvSpPr>
        <p:spPr bwMode="auto">
          <a:xfrm>
            <a:off x="1260475" y="2492375"/>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44" name="Rectangle 71"/>
          <p:cNvSpPr>
            <a:spLocks noChangeArrowheads="1"/>
          </p:cNvSpPr>
          <p:nvPr/>
        </p:nvSpPr>
        <p:spPr bwMode="auto">
          <a:xfrm>
            <a:off x="1476375" y="2493963"/>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45" name="Rectangle 72"/>
          <p:cNvSpPr>
            <a:spLocks noChangeArrowheads="1"/>
          </p:cNvSpPr>
          <p:nvPr/>
        </p:nvSpPr>
        <p:spPr bwMode="auto">
          <a:xfrm>
            <a:off x="1692275" y="2493963"/>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46" name="Line 73"/>
          <p:cNvSpPr>
            <a:spLocks noChangeShapeType="1"/>
          </p:cNvSpPr>
          <p:nvPr/>
        </p:nvSpPr>
        <p:spPr bwMode="auto">
          <a:xfrm flipV="1">
            <a:off x="935038" y="28527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47" name="Line 74"/>
          <p:cNvSpPr>
            <a:spLocks noChangeShapeType="1"/>
          </p:cNvSpPr>
          <p:nvPr/>
        </p:nvSpPr>
        <p:spPr bwMode="auto">
          <a:xfrm>
            <a:off x="935038" y="28527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48" name="Line 75"/>
          <p:cNvSpPr>
            <a:spLocks noChangeShapeType="1"/>
          </p:cNvSpPr>
          <p:nvPr/>
        </p:nvSpPr>
        <p:spPr bwMode="auto">
          <a:xfrm>
            <a:off x="1150938" y="28527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49" name="Line 77"/>
          <p:cNvSpPr>
            <a:spLocks noChangeShapeType="1"/>
          </p:cNvSpPr>
          <p:nvPr/>
        </p:nvSpPr>
        <p:spPr bwMode="auto">
          <a:xfrm flipV="1">
            <a:off x="1584325" y="28527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50" name="Line 78"/>
          <p:cNvSpPr>
            <a:spLocks noChangeShapeType="1"/>
          </p:cNvSpPr>
          <p:nvPr/>
        </p:nvSpPr>
        <p:spPr bwMode="auto">
          <a:xfrm>
            <a:off x="1582738" y="28527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51" name="Line 79"/>
          <p:cNvSpPr>
            <a:spLocks noChangeShapeType="1"/>
          </p:cNvSpPr>
          <p:nvPr/>
        </p:nvSpPr>
        <p:spPr bwMode="auto">
          <a:xfrm>
            <a:off x="2014538" y="28527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52" name="Line 80"/>
          <p:cNvSpPr>
            <a:spLocks noChangeShapeType="1"/>
          </p:cNvSpPr>
          <p:nvPr/>
        </p:nvSpPr>
        <p:spPr bwMode="auto">
          <a:xfrm flipV="1">
            <a:off x="1150938" y="32131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0790" name="Rectangle 86"/>
          <p:cNvSpPr>
            <a:spLocks noChangeArrowheads="1"/>
          </p:cNvSpPr>
          <p:nvPr/>
        </p:nvSpPr>
        <p:spPr bwMode="auto">
          <a:xfrm>
            <a:off x="107950" y="4437063"/>
            <a:ext cx="644525" cy="719137"/>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n-US" sz="2000" b="0" i="0"/>
              <a:t>DFBLaser</a:t>
            </a:r>
            <a:endParaRPr lang="el-GR" sz="2000" b="0" i="0"/>
          </a:p>
        </p:txBody>
      </p:sp>
      <p:sp>
        <p:nvSpPr>
          <p:cNvPr id="200791" name="Rectangle 87"/>
          <p:cNvSpPr>
            <a:spLocks noChangeArrowheads="1"/>
          </p:cNvSpPr>
          <p:nvPr/>
        </p:nvSpPr>
        <p:spPr bwMode="auto">
          <a:xfrm>
            <a:off x="1403350" y="4579938"/>
            <a:ext cx="1008063" cy="431800"/>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Στάδιο 1</a:t>
            </a:r>
          </a:p>
        </p:txBody>
      </p:sp>
      <p:cxnSp>
        <p:nvCxnSpPr>
          <p:cNvPr id="218155" name="AutoShape 88"/>
          <p:cNvCxnSpPr>
            <a:cxnSpLocks noChangeShapeType="1"/>
            <a:stCxn id="200790" idx="3"/>
            <a:endCxn id="200791" idx="1"/>
          </p:cNvCxnSpPr>
          <p:nvPr/>
        </p:nvCxnSpPr>
        <p:spPr bwMode="auto">
          <a:xfrm flipV="1">
            <a:off x="752475" y="4795838"/>
            <a:ext cx="650875" cy="1587"/>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156" name="Line 89"/>
          <p:cNvSpPr>
            <a:spLocks noChangeShapeType="1"/>
          </p:cNvSpPr>
          <p:nvPr/>
        </p:nvSpPr>
        <p:spPr bwMode="auto">
          <a:xfrm>
            <a:off x="4427538" y="4795838"/>
            <a:ext cx="108108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57" name="Rectangle 90"/>
          <p:cNvSpPr>
            <a:spLocks noChangeArrowheads="1"/>
          </p:cNvSpPr>
          <p:nvPr/>
        </p:nvSpPr>
        <p:spPr bwMode="auto">
          <a:xfrm>
            <a:off x="1908175" y="3714750"/>
            <a:ext cx="201771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Περιοδικοί παλμοί</a:t>
            </a:r>
            <a:endParaRPr lang="el-GR" sz="2000" b="0" i="0" baseline="-25000"/>
          </a:p>
        </p:txBody>
      </p:sp>
      <p:sp>
        <p:nvSpPr>
          <p:cNvPr id="218158" name="Rectangle 91"/>
          <p:cNvSpPr>
            <a:spLocks noChangeArrowheads="1"/>
          </p:cNvSpPr>
          <p:nvPr/>
        </p:nvSpPr>
        <p:spPr bwMode="auto">
          <a:xfrm>
            <a:off x="3709988" y="3357563"/>
            <a:ext cx="24479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b="0" i="0" dirty="0"/>
              <a:t>Διαμορφωμένοι παλμοί</a:t>
            </a:r>
            <a:endParaRPr lang="el-GR" b="0" i="0" baseline="-25000" dirty="0"/>
          </a:p>
        </p:txBody>
      </p:sp>
      <p:sp>
        <p:nvSpPr>
          <p:cNvPr id="218159" name="Freeform 92"/>
          <p:cNvSpPr>
            <a:spLocks/>
          </p:cNvSpPr>
          <p:nvPr/>
        </p:nvSpPr>
        <p:spPr bwMode="auto">
          <a:xfrm>
            <a:off x="24130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60" name="Freeform 93"/>
          <p:cNvSpPr>
            <a:spLocks/>
          </p:cNvSpPr>
          <p:nvPr/>
        </p:nvSpPr>
        <p:spPr bwMode="auto">
          <a:xfrm>
            <a:off x="26289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61" name="Freeform 94"/>
          <p:cNvSpPr>
            <a:spLocks/>
          </p:cNvSpPr>
          <p:nvPr/>
        </p:nvSpPr>
        <p:spPr bwMode="auto">
          <a:xfrm>
            <a:off x="28448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62" name="Freeform 95"/>
          <p:cNvSpPr>
            <a:spLocks/>
          </p:cNvSpPr>
          <p:nvPr/>
        </p:nvSpPr>
        <p:spPr bwMode="auto">
          <a:xfrm>
            <a:off x="30607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63" name="Freeform 96"/>
          <p:cNvSpPr>
            <a:spLocks/>
          </p:cNvSpPr>
          <p:nvPr/>
        </p:nvSpPr>
        <p:spPr bwMode="auto">
          <a:xfrm>
            <a:off x="32766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64" name="Freeform 97"/>
          <p:cNvSpPr>
            <a:spLocks/>
          </p:cNvSpPr>
          <p:nvPr/>
        </p:nvSpPr>
        <p:spPr bwMode="auto">
          <a:xfrm>
            <a:off x="4429125"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65" name="Freeform 98"/>
          <p:cNvSpPr>
            <a:spLocks/>
          </p:cNvSpPr>
          <p:nvPr/>
        </p:nvSpPr>
        <p:spPr bwMode="auto">
          <a:xfrm>
            <a:off x="5076825"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66" name="Freeform 99"/>
          <p:cNvSpPr>
            <a:spLocks/>
          </p:cNvSpPr>
          <p:nvPr/>
        </p:nvSpPr>
        <p:spPr bwMode="auto">
          <a:xfrm>
            <a:off x="5292725"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67" name="Rectangle 100"/>
          <p:cNvSpPr>
            <a:spLocks noChangeArrowheads="1"/>
          </p:cNvSpPr>
          <p:nvPr/>
        </p:nvSpPr>
        <p:spPr bwMode="auto">
          <a:xfrm>
            <a:off x="4500563" y="5084763"/>
            <a:ext cx="158432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Ηλεκτρικά </a:t>
            </a:r>
            <a:r>
              <a:rPr lang="en-US" sz="2000" b="0" i="0"/>
              <a:t>NRZ </a:t>
            </a:r>
            <a:r>
              <a:rPr lang="el-GR" sz="2000" b="0" i="0"/>
              <a:t>δεδομένα</a:t>
            </a:r>
            <a:endParaRPr lang="el-GR" sz="2000" b="0" i="0" baseline="-25000"/>
          </a:p>
        </p:txBody>
      </p:sp>
      <p:sp>
        <p:nvSpPr>
          <p:cNvPr id="218168" name="Rectangle 101"/>
          <p:cNvSpPr>
            <a:spLocks noChangeArrowheads="1"/>
          </p:cNvSpPr>
          <p:nvPr/>
        </p:nvSpPr>
        <p:spPr bwMode="auto">
          <a:xfrm>
            <a:off x="4286250" y="371475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69" name="Rectangle 102"/>
          <p:cNvSpPr>
            <a:spLocks noChangeArrowheads="1"/>
          </p:cNvSpPr>
          <p:nvPr/>
        </p:nvSpPr>
        <p:spPr bwMode="auto">
          <a:xfrm>
            <a:off x="4502150" y="371475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70" name="Rectangle 103"/>
          <p:cNvSpPr>
            <a:spLocks noChangeArrowheads="1"/>
          </p:cNvSpPr>
          <p:nvPr/>
        </p:nvSpPr>
        <p:spPr bwMode="auto">
          <a:xfrm>
            <a:off x="4718050" y="371475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71" name="Rectangle 104"/>
          <p:cNvSpPr>
            <a:spLocks noChangeArrowheads="1"/>
          </p:cNvSpPr>
          <p:nvPr/>
        </p:nvSpPr>
        <p:spPr bwMode="auto">
          <a:xfrm>
            <a:off x="4933950" y="371633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72" name="Rectangle 105"/>
          <p:cNvSpPr>
            <a:spLocks noChangeArrowheads="1"/>
          </p:cNvSpPr>
          <p:nvPr/>
        </p:nvSpPr>
        <p:spPr bwMode="auto">
          <a:xfrm>
            <a:off x="5149850" y="371633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73" name="Line 106"/>
          <p:cNvSpPr>
            <a:spLocks noChangeShapeType="1"/>
          </p:cNvSpPr>
          <p:nvPr/>
        </p:nvSpPr>
        <p:spPr bwMode="auto">
          <a:xfrm flipV="1">
            <a:off x="3924300" y="5011738"/>
            <a:ext cx="1588" cy="1460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74" name="Rectangle 107"/>
          <p:cNvSpPr>
            <a:spLocks noChangeArrowheads="1"/>
          </p:cNvSpPr>
          <p:nvPr/>
        </p:nvSpPr>
        <p:spPr bwMode="auto">
          <a:xfrm>
            <a:off x="3276600" y="515620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75" name="Rectangle 108"/>
          <p:cNvSpPr>
            <a:spLocks noChangeArrowheads="1"/>
          </p:cNvSpPr>
          <p:nvPr/>
        </p:nvSpPr>
        <p:spPr bwMode="auto">
          <a:xfrm>
            <a:off x="3492500" y="515620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76" name="Rectangle 109"/>
          <p:cNvSpPr>
            <a:spLocks noChangeArrowheads="1"/>
          </p:cNvSpPr>
          <p:nvPr/>
        </p:nvSpPr>
        <p:spPr bwMode="auto">
          <a:xfrm>
            <a:off x="3708400" y="515620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8177" name="Rectangle 110"/>
          <p:cNvSpPr>
            <a:spLocks noChangeArrowheads="1"/>
          </p:cNvSpPr>
          <p:nvPr/>
        </p:nvSpPr>
        <p:spPr bwMode="auto">
          <a:xfrm>
            <a:off x="3924300" y="515778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78" name="Rectangle 111"/>
          <p:cNvSpPr>
            <a:spLocks noChangeArrowheads="1"/>
          </p:cNvSpPr>
          <p:nvPr/>
        </p:nvSpPr>
        <p:spPr bwMode="auto">
          <a:xfrm>
            <a:off x="4140200" y="515778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8179" name="Line 112"/>
          <p:cNvSpPr>
            <a:spLocks noChangeShapeType="1"/>
          </p:cNvSpPr>
          <p:nvPr/>
        </p:nvSpPr>
        <p:spPr bwMode="auto">
          <a:xfrm flipV="1">
            <a:off x="3382963" y="55165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80" name="Line 113"/>
          <p:cNvSpPr>
            <a:spLocks noChangeShapeType="1"/>
          </p:cNvSpPr>
          <p:nvPr/>
        </p:nvSpPr>
        <p:spPr bwMode="auto">
          <a:xfrm>
            <a:off x="3382963"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81" name="Line 114"/>
          <p:cNvSpPr>
            <a:spLocks noChangeShapeType="1"/>
          </p:cNvSpPr>
          <p:nvPr/>
        </p:nvSpPr>
        <p:spPr bwMode="auto">
          <a:xfrm>
            <a:off x="3598863"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82" name="Line 115"/>
          <p:cNvSpPr>
            <a:spLocks noChangeShapeType="1"/>
          </p:cNvSpPr>
          <p:nvPr/>
        </p:nvSpPr>
        <p:spPr bwMode="auto">
          <a:xfrm flipV="1">
            <a:off x="4032250" y="55165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83" name="Line 116"/>
          <p:cNvSpPr>
            <a:spLocks noChangeShapeType="1"/>
          </p:cNvSpPr>
          <p:nvPr/>
        </p:nvSpPr>
        <p:spPr bwMode="auto">
          <a:xfrm>
            <a:off x="4030663"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84" name="Line 117"/>
          <p:cNvSpPr>
            <a:spLocks noChangeShapeType="1"/>
          </p:cNvSpPr>
          <p:nvPr/>
        </p:nvSpPr>
        <p:spPr bwMode="auto">
          <a:xfrm>
            <a:off x="4462463"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85" name="Line 118"/>
          <p:cNvSpPr>
            <a:spLocks noChangeShapeType="1"/>
          </p:cNvSpPr>
          <p:nvPr/>
        </p:nvSpPr>
        <p:spPr bwMode="auto">
          <a:xfrm flipV="1">
            <a:off x="3598863" y="58769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86" name="Line 119"/>
          <p:cNvSpPr>
            <a:spLocks noChangeShapeType="1"/>
          </p:cNvSpPr>
          <p:nvPr/>
        </p:nvSpPr>
        <p:spPr bwMode="auto">
          <a:xfrm>
            <a:off x="2197100" y="2924175"/>
            <a:ext cx="360363" cy="0"/>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87" name="Rectangle 120"/>
          <p:cNvSpPr>
            <a:spLocks noChangeArrowheads="1"/>
          </p:cNvSpPr>
          <p:nvPr/>
        </p:nvSpPr>
        <p:spPr bwMode="auto">
          <a:xfrm>
            <a:off x="539750" y="3500438"/>
            <a:ext cx="10080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Συνεχές σήμα</a:t>
            </a:r>
            <a:endParaRPr lang="el-GR" sz="2000" b="0" i="0" baseline="-25000"/>
          </a:p>
        </p:txBody>
      </p:sp>
      <p:sp>
        <p:nvSpPr>
          <p:cNvPr id="218188" name="Line 121"/>
          <p:cNvSpPr>
            <a:spLocks noChangeShapeType="1"/>
          </p:cNvSpPr>
          <p:nvPr/>
        </p:nvSpPr>
        <p:spPr bwMode="auto">
          <a:xfrm>
            <a:off x="755650" y="4292600"/>
            <a:ext cx="576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0826" name="Rectangle 122"/>
          <p:cNvSpPr>
            <a:spLocks noChangeArrowheads="1"/>
          </p:cNvSpPr>
          <p:nvPr/>
        </p:nvSpPr>
        <p:spPr bwMode="auto">
          <a:xfrm>
            <a:off x="3422650" y="4579938"/>
            <a:ext cx="1008063" cy="431800"/>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Στάδιο 2</a:t>
            </a:r>
          </a:p>
        </p:txBody>
      </p:sp>
      <p:cxnSp>
        <p:nvCxnSpPr>
          <p:cNvPr id="218190" name="AutoShape 123"/>
          <p:cNvCxnSpPr>
            <a:cxnSpLocks noChangeShapeType="1"/>
            <a:stCxn id="200791" idx="3"/>
            <a:endCxn id="200826" idx="1"/>
          </p:cNvCxnSpPr>
          <p:nvPr/>
        </p:nvCxnSpPr>
        <p:spPr bwMode="auto">
          <a:xfrm>
            <a:off x="2411413" y="4795838"/>
            <a:ext cx="1011237"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191" name="Rectangle 127"/>
          <p:cNvSpPr>
            <a:spLocks noChangeArrowheads="1"/>
          </p:cNvSpPr>
          <p:nvPr/>
        </p:nvSpPr>
        <p:spPr bwMode="auto">
          <a:xfrm>
            <a:off x="107950" y="5157788"/>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t>Ηλεκτρικό ρολόι εισόδου</a:t>
            </a:r>
            <a:endParaRPr lang="el-GR" sz="1800" i="0" baseline="-25000"/>
          </a:p>
        </p:txBody>
      </p:sp>
      <p:sp>
        <p:nvSpPr>
          <p:cNvPr id="218192" name="Freeform 128"/>
          <p:cNvSpPr>
            <a:spLocks/>
          </p:cNvSpPr>
          <p:nvPr/>
        </p:nvSpPr>
        <p:spPr bwMode="auto">
          <a:xfrm>
            <a:off x="1403350" y="5516563"/>
            <a:ext cx="144463" cy="360362"/>
          </a:xfrm>
          <a:custGeom>
            <a:avLst/>
            <a:gdLst>
              <a:gd name="T0" fmla="*/ 0 w 635"/>
              <a:gd name="T1" fmla="*/ 252156837 h 515"/>
              <a:gd name="T2" fmla="*/ 4709949 w 635"/>
              <a:gd name="T3" fmla="*/ 207600700 h 515"/>
              <a:gd name="T4" fmla="*/ 9419670 w 635"/>
              <a:gd name="T5" fmla="*/ 29867362 h 515"/>
              <a:gd name="T6" fmla="*/ 23497419 w 635"/>
              <a:gd name="T7" fmla="*/ 29867362 h 515"/>
              <a:gd name="T8" fmla="*/ 28155497 w 635"/>
              <a:gd name="T9" fmla="*/ 207600700 h 515"/>
              <a:gd name="T10" fmla="*/ 32865446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93" name="Freeform 129"/>
          <p:cNvSpPr>
            <a:spLocks/>
          </p:cNvSpPr>
          <p:nvPr/>
        </p:nvSpPr>
        <p:spPr bwMode="auto">
          <a:xfrm>
            <a:off x="1619250" y="5516563"/>
            <a:ext cx="144463" cy="360362"/>
          </a:xfrm>
          <a:custGeom>
            <a:avLst/>
            <a:gdLst>
              <a:gd name="T0" fmla="*/ 0 w 635"/>
              <a:gd name="T1" fmla="*/ 252156837 h 515"/>
              <a:gd name="T2" fmla="*/ 4709949 w 635"/>
              <a:gd name="T3" fmla="*/ 207600700 h 515"/>
              <a:gd name="T4" fmla="*/ 9419670 w 635"/>
              <a:gd name="T5" fmla="*/ 29867362 h 515"/>
              <a:gd name="T6" fmla="*/ 23497419 w 635"/>
              <a:gd name="T7" fmla="*/ 29867362 h 515"/>
              <a:gd name="T8" fmla="*/ 28155497 w 635"/>
              <a:gd name="T9" fmla="*/ 207600700 h 515"/>
              <a:gd name="T10" fmla="*/ 32865446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94" name="Freeform 130"/>
          <p:cNvSpPr>
            <a:spLocks/>
          </p:cNvSpPr>
          <p:nvPr/>
        </p:nvSpPr>
        <p:spPr bwMode="auto">
          <a:xfrm>
            <a:off x="1835150" y="5516563"/>
            <a:ext cx="144463" cy="360362"/>
          </a:xfrm>
          <a:custGeom>
            <a:avLst/>
            <a:gdLst>
              <a:gd name="T0" fmla="*/ 0 w 635"/>
              <a:gd name="T1" fmla="*/ 252156837 h 515"/>
              <a:gd name="T2" fmla="*/ 4709949 w 635"/>
              <a:gd name="T3" fmla="*/ 207600700 h 515"/>
              <a:gd name="T4" fmla="*/ 9419670 w 635"/>
              <a:gd name="T5" fmla="*/ 29867362 h 515"/>
              <a:gd name="T6" fmla="*/ 23497419 w 635"/>
              <a:gd name="T7" fmla="*/ 29867362 h 515"/>
              <a:gd name="T8" fmla="*/ 28155497 w 635"/>
              <a:gd name="T9" fmla="*/ 207600700 h 515"/>
              <a:gd name="T10" fmla="*/ 32865446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95" name="Freeform 131"/>
          <p:cNvSpPr>
            <a:spLocks/>
          </p:cNvSpPr>
          <p:nvPr/>
        </p:nvSpPr>
        <p:spPr bwMode="auto">
          <a:xfrm>
            <a:off x="2051050" y="5516563"/>
            <a:ext cx="144463" cy="360362"/>
          </a:xfrm>
          <a:custGeom>
            <a:avLst/>
            <a:gdLst>
              <a:gd name="T0" fmla="*/ 0 w 635"/>
              <a:gd name="T1" fmla="*/ 252156837 h 515"/>
              <a:gd name="T2" fmla="*/ 4709949 w 635"/>
              <a:gd name="T3" fmla="*/ 207600700 h 515"/>
              <a:gd name="T4" fmla="*/ 9419670 w 635"/>
              <a:gd name="T5" fmla="*/ 29867362 h 515"/>
              <a:gd name="T6" fmla="*/ 23497419 w 635"/>
              <a:gd name="T7" fmla="*/ 29867362 h 515"/>
              <a:gd name="T8" fmla="*/ 28155497 w 635"/>
              <a:gd name="T9" fmla="*/ 207600700 h 515"/>
              <a:gd name="T10" fmla="*/ 32865446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96" name="Freeform 132"/>
          <p:cNvSpPr>
            <a:spLocks/>
          </p:cNvSpPr>
          <p:nvPr/>
        </p:nvSpPr>
        <p:spPr bwMode="auto">
          <a:xfrm>
            <a:off x="2266950" y="5516563"/>
            <a:ext cx="144463" cy="360362"/>
          </a:xfrm>
          <a:custGeom>
            <a:avLst/>
            <a:gdLst>
              <a:gd name="T0" fmla="*/ 0 w 635"/>
              <a:gd name="T1" fmla="*/ 252156837 h 515"/>
              <a:gd name="T2" fmla="*/ 4709949 w 635"/>
              <a:gd name="T3" fmla="*/ 207600700 h 515"/>
              <a:gd name="T4" fmla="*/ 9419670 w 635"/>
              <a:gd name="T5" fmla="*/ 29867362 h 515"/>
              <a:gd name="T6" fmla="*/ 23497419 w 635"/>
              <a:gd name="T7" fmla="*/ 29867362 h 515"/>
              <a:gd name="T8" fmla="*/ 28155497 w 635"/>
              <a:gd name="T9" fmla="*/ 207600700 h 515"/>
              <a:gd name="T10" fmla="*/ 32865446 w 635"/>
              <a:gd name="T11" fmla="*/ 252156837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97" name="Line 133"/>
          <p:cNvSpPr>
            <a:spLocks noChangeShapeType="1"/>
          </p:cNvSpPr>
          <p:nvPr/>
        </p:nvSpPr>
        <p:spPr bwMode="auto">
          <a:xfrm flipV="1">
            <a:off x="1908175" y="5011738"/>
            <a:ext cx="0" cy="4333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98" name="Line 137"/>
          <p:cNvSpPr>
            <a:spLocks noChangeShapeType="1"/>
          </p:cNvSpPr>
          <p:nvPr/>
        </p:nvSpPr>
        <p:spPr bwMode="auto">
          <a:xfrm>
            <a:off x="0" y="3429000"/>
            <a:ext cx="91440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8199" name="Rectangle 138"/>
          <p:cNvSpPr>
            <a:spLocks noChangeArrowheads="1"/>
          </p:cNvSpPr>
          <p:nvPr/>
        </p:nvSpPr>
        <p:spPr bwMode="auto">
          <a:xfrm>
            <a:off x="2411413" y="4437063"/>
            <a:ext cx="10080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80000"/>
              </a:lnSpc>
            </a:pPr>
            <a:r>
              <a:rPr lang="el-GR" sz="1200" i="0"/>
              <a:t>Διαμορφωτής</a:t>
            </a:r>
          </a:p>
          <a:p>
            <a:pPr algn="ctr">
              <a:lnSpc>
                <a:spcPct val="180000"/>
              </a:lnSpc>
            </a:pPr>
            <a:r>
              <a:rPr lang="el-GR" sz="1200" i="0"/>
              <a:t>δύο σταδίων</a:t>
            </a:r>
            <a:endParaRPr lang="el-GR" sz="1200" i="0" baseline="-25000"/>
          </a:p>
        </p:txBody>
      </p:sp>
    </p:spTree>
    <p:extLst>
      <p:ext uri="{BB962C8B-B14F-4D97-AF65-F5344CB8AC3E}">
        <p14:creationId xmlns:p14="http://schemas.microsoft.com/office/powerpoint/2010/main" val="3224127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19141" name="Rectangle 3"/>
          <p:cNvSpPr>
            <a:spLocks noGrp="1" noChangeArrowheads="1"/>
          </p:cNvSpPr>
          <p:nvPr>
            <p:ph idx="1"/>
          </p:nvPr>
        </p:nvSpPr>
        <p:spPr>
          <a:xfrm>
            <a:off x="179388" y="908050"/>
            <a:ext cx="8785225" cy="2808288"/>
          </a:xfrm>
        </p:spPr>
        <p:txBody>
          <a:bodyPr>
            <a:normAutofit lnSpcReduction="10000"/>
          </a:bodyPr>
          <a:lstStyle/>
          <a:p>
            <a:pPr eaLnBrk="1" hangingPunct="1">
              <a:lnSpc>
                <a:spcPct val="80000"/>
              </a:lnSpc>
            </a:pPr>
            <a:r>
              <a:rPr lang="el-GR" sz="2000" dirty="0"/>
              <a:t>Σε μία τροποποίηση του προηγούμενου τρόπου για την επίτευξη μεταδόσεων </a:t>
            </a:r>
            <a:r>
              <a:rPr lang="en-US" sz="2000" dirty="0"/>
              <a:t>RZ </a:t>
            </a:r>
            <a:r>
              <a:rPr lang="el-GR" sz="2000" dirty="0"/>
              <a:t>παλμών με χρήση ενός </a:t>
            </a:r>
            <a:r>
              <a:rPr lang="en-US" sz="2000" dirty="0"/>
              <a:t>DFB laser </a:t>
            </a:r>
            <a:r>
              <a:rPr lang="el-GR" sz="2000" dirty="0"/>
              <a:t>συνεχούς κύματος το οποίο ακολουθείται από </a:t>
            </a:r>
            <a:r>
              <a:rPr lang="el-GR" sz="2000" b="1" dirty="0"/>
              <a:t>δύο</a:t>
            </a:r>
            <a:r>
              <a:rPr lang="el-GR" sz="2000" dirty="0"/>
              <a:t> εξωτερικούς διαμορφωτές, στον πρώτο διαμορφωτή δεν εφαρμόζονται ηλεκτρικοί </a:t>
            </a:r>
            <a:r>
              <a:rPr lang="en-US" sz="2000" dirty="0"/>
              <a:t>RZ </a:t>
            </a:r>
            <a:r>
              <a:rPr lang="el-GR" sz="2000" dirty="0"/>
              <a:t>παλμοί, αλλά ένα ημίτονο κατάλληλης συχνότητας (</a:t>
            </a:r>
            <a:r>
              <a:rPr lang="en-US" sz="2000" i="1" dirty="0" err="1"/>
              <a:t>f</a:t>
            </a:r>
            <a:r>
              <a:rPr lang="en-US" sz="2000" i="1" baseline="-25000" dirty="0" err="1"/>
              <a:t>sin</a:t>
            </a:r>
            <a:r>
              <a:rPr lang="el-GR" sz="2000" dirty="0"/>
              <a:t>)</a:t>
            </a:r>
          </a:p>
          <a:p>
            <a:pPr lvl="1" eaLnBrk="1" hangingPunct="1">
              <a:lnSpc>
                <a:spcPct val="80000"/>
              </a:lnSpc>
            </a:pPr>
            <a:r>
              <a:rPr lang="el-GR" sz="1800" dirty="0"/>
              <a:t>Σ’ αυτή την περίπτωση</a:t>
            </a:r>
            <a:r>
              <a:rPr lang="en-US" sz="1800" dirty="0"/>
              <a:t>, </a:t>
            </a:r>
            <a:r>
              <a:rPr lang="el-GR" sz="1800" dirty="0"/>
              <a:t>ο διαμορφωτής στον οποίο εφαρμόζεται το ημίτονο είναι ένας </a:t>
            </a:r>
            <a:r>
              <a:rPr lang="en-US" sz="1800" dirty="0"/>
              <a:t>Mach-</a:t>
            </a:r>
            <a:r>
              <a:rPr lang="en-US" sz="1800" dirty="0" err="1"/>
              <a:t>Zhender</a:t>
            </a:r>
            <a:r>
              <a:rPr lang="en-US" sz="1800" dirty="0"/>
              <a:t> </a:t>
            </a:r>
            <a:r>
              <a:rPr lang="el-GR" sz="1800" dirty="0"/>
              <a:t>διαμορφωτής (</a:t>
            </a:r>
            <a:r>
              <a:rPr lang="en-US" sz="1800" i="1" dirty="0"/>
              <a:t>MZM</a:t>
            </a:r>
            <a:r>
              <a:rPr lang="el-GR" sz="1800" dirty="0"/>
              <a:t>) κατάλληλα πολωμένος και ονομάζεται «μορφοποιητής» παλμών (</a:t>
            </a:r>
            <a:r>
              <a:rPr lang="en-US" sz="1800" i="1" dirty="0"/>
              <a:t>Pulse carver</a:t>
            </a:r>
            <a:r>
              <a:rPr lang="el-GR" sz="1800" dirty="0"/>
              <a:t>)</a:t>
            </a:r>
          </a:p>
          <a:p>
            <a:pPr lvl="1" eaLnBrk="1" hangingPunct="1">
              <a:lnSpc>
                <a:spcPct val="80000"/>
              </a:lnSpc>
            </a:pPr>
            <a:r>
              <a:rPr lang="el-GR" sz="1800" dirty="0"/>
              <a:t>Από τη συχνότητα του ημιτόνου και το σημείο πόλωσης του διαμορφωτή καθορίζεται το εύρος των </a:t>
            </a:r>
            <a:r>
              <a:rPr lang="en-US" sz="1800" dirty="0"/>
              <a:t>RZ </a:t>
            </a:r>
            <a:r>
              <a:rPr lang="el-GR" sz="1800" dirty="0"/>
              <a:t>παλμών</a:t>
            </a:r>
            <a:endParaRPr lang="en-US" sz="1800" dirty="0"/>
          </a:p>
          <a:p>
            <a:pPr lvl="2" eaLnBrk="1" hangingPunct="1">
              <a:lnSpc>
                <a:spcPct val="80000"/>
              </a:lnSpc>
            </a:pPr>
            <a:r>
              <a:rPr lang="el-GR" sz="1600" dirty="0"/>
              <a:t>Υπάρχει η δυνατότητα παραγωγής </a:t>
            </a:r>
            <a:r>
              <a:rPr lang="en-US" sz="1600" dirty="0"/>
              <a:t>RZ </a:t>
            </a:r>
            <a:r>
              <a:rPr lang="el-GR" sz="1600" dirty="0"/>
              <a:t>παλμών με εύρος 33%, 50% και 67% της διάρκειας του </a:t>
            </a:r>
            <a:r>
              <a:rPr lang="en-US" sz="1600" dirty="0"/>
              <a:t>bit</a:t>
            </a:r>
          </a:p>
          <a:p>
            <a:pPr lvl="2" eaLnBrk="1" hangingPunct="1">
              <a:lnSpc>
                <a:spcPct val="80000"/>
              </a:lnSpc>
            </a:pPr>
            <a:endParaRPr lang="el-GR" sz="1600" dirty="0"/>
          </a:p>
          <a:p>
            <a:pPr lvl="1" eaLnBrk="1" hangingPunct="1">
              <a:lnSpc>
                <a:spcPct val="80000"/>
              </a:lnSpc>
            </a:pPr>
            <a:endParaRPr lang="el-GR" sz="1800" dirty="0"/>
          </a:p>
          <a:p>
            <a:pPr lvl="1" eaLnBrk="1" hangingPunct="1">
              <a:lnSpc>
                <a:spcPct val="80000"/>
              </a:lnSpc>
            </a:pPr>
            <a:endParaRPr lang="el-GR" sz="1800" dirty="0"/>
          </a:p>
        </p:txBody>
      </p:sp>
      <p:sp>
        <p:nvSpPr>
          <p:cNvPr id="219142" name="Rectangle 28"/>
          <p:cNvSpPr>
            <a:spLocks noChangeArrowheads="1"/>
          </p:cNvSpPr>
          <p:nvPr/>
        </p:nvSpPr>
        <p:spPr bwMode="auto">
          <a:xfrm>
            <a:off x="1331913" y="4508500"/>
            <a:ext cx="3168650" cy="576263"/>
          </a:xfrm>
          <a:prstGeom prst="rect">
            <a:avLst/>
          </a:prstGeom>
          <a:gradFill rotWithShape="1">
            <a:gsLst>
              <a:gs pos="0">
                <a:srgbClr val="FFFF99"/>
              </a:gs>
              <a:gs pos="50000">
                <a:srgbClr val="FFFFFF"/>
              </a:gs>
              <a:gs pos="100000">
                <a:srgbClr val="FFFF99"/>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99711" name="Rectangle 31"/>
          <p:cNvSpPr>
            <a:spLocks noChangeArrowheads="1"/>
          </p:cNvSpPr>
          <p:nvPr/>
        </p:nvSpPr>
        <p:spPr bwMode="auto">
          <a:xfrm>
            <a:off x="107950" y="4437063"/>
            <a:ext cx="644525" cy="719137"/>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n-US" sz="2000" b="0" i="0"/>
              <a:t>DFBLaser</a:t>
            </a:r>
            <a:endParaRPr lang="el-GR" sz="2000" b="0" i="0"/>
          </a:p>
        </p:txBody>
      </p:sp>
      <p:sp>
        <p:nvSpPr>
          <p:cNvPr id="199712" name="Rectangle 32"/>
          <p:cNvSpPr>
            <a:spLocks noChangeArrowheads="1"/>
          </p:cNvSpPr>
          <p:nvPr/>
        </p:nvSpPr>
        <p:spPr bwMode="auto">
          <a:xfrm>
            <a:off x="1403350" y="4579938"/>
            <a:ext cx="1008063" cy="431800"/>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Στάδιο 1</a:t>
            </a:r>
          </a:p>
        </p:txBody>
      </p:sp>
      <p:cxnSp>
        <p:nvCxnSpPr>
          <p:cNvPr id="219145" name="AutoShape 33"/>
          <p:cNvCxnSpPr>
            <a:cxnSpLocks noChangeShapeType="1"/>
            <a:stCxn id="199711" idx="3"/>
            <a:endCxn id="199712" idx="1"/>
          </p:cNvCxnSpPr>
          <p:nvPr/>
        </p:nvCxnSpPr>
        <p:spPr bwMode="auto">
          <a:xfrm flipV="1">
            <a:off x="752475" y="4795838"/>
            <a:ext cx="650875" cy="1587"/>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9146" name="Line 34"/>
          <p:cNvSpPr>
            <a:spLocks noChangeShapeType="1"/>
          </p:cNvSpPr>
          <p:nvPr/>
        </p:nvSpPr>
        <p:spPr bwMode="auto">
          <a:xfrm>
            <a:off x="4427538" y="4795838"/>
            <a:ext cx="108108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47" name="Rectangle 35"/>
          <p:cNvSpPr>
            <a:spLocks noChangeArrowheads="1"/>
          </p:cNvSpPr>
          <p:nvPr/>
        </p:nvSpPr>
        <p:spPr bwMode="auto">
          <a:xfrm>
            <a:off x="1763713" y="3714750"/>
            <a:ext cx="23034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Περιοδικοί </a:t>
            </a:r>
            <a:r>
              <a:rPr lang="en-US" sz="2000" b="0" i="0"/>
              <a:t>RZ </a:t>
            </a:r>
            <a:r>
              <a:rPr lang="el-GR" sz="2000" b="0" i="0"/>
              <a:t>παλμοί</a:t>
            </a:r>
            <a:endParaRPr lang="el-GR" sz="2000" b="0" i="0" baseline="-25000"/>
          </a:p>
        </p:txBody>
      </p:sp>
      <p:sp>
        <p:nvSpPr>
          <p:cNvPr id="219148" name="Rectangle 36"/>
          <p:cNvSpPr>
            <a:spLocks noChangeArrowheads="1"/>
          </p:cNvSpPr>
          <p:nvPr/>
        </p:nvSpPr>
        <p:spPr bwMode="auto">
          <a:xfrm>
            <a:off x="3491880" y="3425825"/>
            <a:ext cx="28782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Διαμορφωμένοι παλμοί</a:t>
            </a:r>
            <a:endParaRPr lang="el-GR" sz="2000" b="0" i="0" baseline="-25000" dirty="0"/>
          </a:p>
        </p:txBody>
      </p:sp>
      <p:sp>
        <p:nvSpPr>
          <p:cNvPr id="219149" name="Freeform 37"/>
          <p:cNvSpPr>
            <a:spLocks/>
          </p:cNvSpPr>
          <p:nvPr/>
        </p:nvSpPr>
        <p:spPr bwMode="auto">
          <a:xfrm>
            <a:off x="24130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50" name="Freeform 38"/>
          <p:cNvSpPr>
            <a:spLocks/>
          </p:cNvSpPr>
          <p:nvPr/>
        </p:nvSpPr>
        <p:spPr bwMode="auto">
          <a:xfrm>
            <a:off x="26289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51" name="Freeform 39"/>
          <p:cNvSpPr>
            <a:spLocks/>
          </p:cNvSpPr>
          <p:nvPr/>
        </p:nvSpPr>
        <p:spPr bwMode="auto">
          <a:xfrm>
            <a:off x="28448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52" name="Freeform 40"/>
          <p:cNvSpPr>
            <a:spLocks/>
          </p:cNvSpPr>
          <p:nvPr/>
        </p:nvSpPr>
        <p:spPr bwMode="auto">
          <a:xfrm>
            <a:off x="30607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53" name="Freeform 41"/>
          <p:cNvSpPr>
            <a:spLocks/>
          </p:cNvSpPr>
          <p:nvPr/>
        </p:nvSpPr>
        <p:spPr bwMode="auto">
          <a:xfrm>
            <a:off x="3276600"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54" name="Freeform 42"/>
          <p:cNvSpPr>
            <a:spLocks/>
          </p:cNvSpPr>
          <p:nvPr/>
        </p:nvSpPr>
        <p:spPr bwMode="auto">
          <a:xfrm>
            <a:off x="4429125"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55" name="Freeform 43"/>
          <p:cNvSpPr>
            <a:spLocks/>
          </p:cNvSpPr>
          <p:nvPr/>
        </p:nvSpPr>
        <p:spPr bwMode="auto">
          <a:xfrm>
            <a:off x="5076825"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56" name="Freeform 44"/>
          <p:cNvSpPr>
            <a:spLocks/>
          </p:cNvSpPr>
          <p:nvPr/>
        </p:nvSpPr>
        <p:spPr bwMode="auto">
          <a:xfrm>
            <a:off x="5292725" y="4073525"/>
            <a:ext cx="144463" cy="360363"/>
          </a:xfrm>
          <a:custGeom>
            <a:avLst/>
            <a:gdLst>
              <a:gd name="T0" fmla="*/ 0 w 635"/>
              <a:gd name="T1" fmla="*/ 252158236 h 515"/>
              <a:gd name="T2" fmla="*/ 4709949 w 635"/>
              <a:gd name="T3" fmla="*/ 207601975 h 515"/>
              <a:gd name="T4" fmla="*/ 9419670 w 635"/>
              <a:gd name="T5" fmla="*/ 29867445 h 515"/>
              <a:gd name="T6" fmla="*/ 23497419 w 635"/>
              <a:gd name="T7" fmla="*/ 29867445 h 515"/>
              <a:gd name="T8" fmla="*/ 28155497 w 635"/>
              <a:gd name="T9" fmla="*/ 207601975 h 515"/>
              <a:gd name="T10" fmla="*/ 32865446 w 635"/>
              <a:gd name="T11" fmla="*/ 252158236 h 5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 h="515">
                <a:moveTo>
                  <a:pt x="0" y="515"/>
                </a:moveTo>
                <a:cubicBezTo>
                  <a:pt x="30" y="507"/>
                  <a:pt x="61" y="500"/>
                  <a:pt x="91" y="424"/>
                </a:cubicBezTo>
                <a:cubicBezTo>
                  <a:pt x="121" y="348"/>
                  <a:pt x="122" y="121"/>
                  <a:pt x="182" y="61"/>
                </a:cubicBezTo>
                <a:cubicBezTo>
                  <a:pt x="242" y="1"/>
                  <a:pt x="394" y="0"/>
                  <a:pt x="454" y="61"/>
                </a:cubicBezTo>
                <a:cubicBezTo>
                  <a:pt x="514" y="122"/>
                  <a:pt x="514" y="348"/>
                  <a:pt x="544" y="424"/>
                </a:cubicBezTo>
                <a:cubicBezTo>
                  <a:pt x="574" y="500"/>
                  <a:pt x="604" y="507"/>
                  <a:pt x="635" y="5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57" name="Rectangle 45"/>
          <p:cNvSpPr>
            <a:spLocks noChangeArrowheads="1"/>
          </p:cNvSpPr>
          <p:nvPr/>
        </p:nvSpPr>
        <p:spPr bwMode="auto">
          <a:xfrm>
            <a:off x="4500563" y="5084763"/>
            <a:ext cx="158432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Ηλεκτρικά </a:t>
            </a:r>
            <a:r>
              <a:rPr lang="en-US" sz="2000" b="0" i="0"/>
              <a:t>NRZ </a:t>
            </a:r>
            <a:r>
              <a:rPr lang="el-GR" sz="2000" b="0" i="0"/>
              <a:t>δεδομένα</a:t>
            </a:r>
            <a:endParaRPr lang="el-GR" sz="2000" b="0" i="0" baseline="-25000"/>
          </a:p>
        </p:txBody>
      </p:sp>
      <p:sp>
        <p:nvSpPr>
          <p:cNvPr id="219158" name="Rectangle 46"/>
          <p:cNvSpPr>
            <a:spLocks noChangeArrowheads="1"/>
          </p:cNvSpPr>
          <p:nvPr/>
        </p:nvSpPr>
        <p:spPr bwMode="auto">
          <a:xfrm>
            <a:off x="4286250" y="371475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9159" name="Rectangle 47"/>
          <p:cNvSpPr>
            <a:spLocks noChangeArrowheads="1"/>
          </p:cNvSpPr>
          <p:nvPr/>
        </p:nvSpPr>
        <p:spPr bwMode="auto">
          <a:xfrm>
            <a:off x="4502150" y="371475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9160" name="Rectangle 48"/>
          <p:cNvSpPr>
            <a:spLocks noChangeArrowheads="1"/>
          </p:cNvSpPr>
          <p:nvPr/>
        </p:nvSpPr>
        <p:spPr bwMode="auto">
          <a:xfrm>
            <a:off x="4718050" y="371475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9161" name="Rectangle 49"/>
          <p:cNvSpPr>
            <a:spLocks noChangeArrowheads="1"/>
          </p:cNvSpPr>
          <p:nvPr/>
        </p:nvSpPr>
        <p:spPr bwMode="auto">
          <a:xfrm>
            <a:off x="4933950" y="371633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9162" name="Rectangle 50"/>
          <p:cNvSpPr>
            <a:spLocks noChangeArrowheads="1"/>
          </p:cNvSpPr>
          <p:nvPr/>
        </p:nvSpPr>
        <p:spPr bwMode="auto">
          <a:xfrm>
            <a:off x="5149850" y="371633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9163" name="Line 51"/>
          <p:cNvSpPr>
            <a:spLocks noChangeShapeType="1"/>
          </p:cNvSpPr>
          <p:nvPr/>
        </p:nvSpPr>
        <p:spPr bwMode="auto">
          <a:xfrm flipV="1">
            <a:off x="3924300" y="5011738"/>
            <a:ext cx="1588" cy="1460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64" name="Rectangle 52"/>
          <p:cNvSpPr>
            <a:spLocks noChangeArrowheads="1"/>
          </p:cNvSpPr>
          <p:nvPr/>
        </p:nvSpPr>
        <p:spPr bwMode="auto">
          <a:xfrm>
            <a:off x="3276600" y="515620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9165" name="Rectangle 53"/>
          <p:cNvSpPr>
            <a:spLocks noChangeArrowheads="1"/>
          </p:cNvSpPr>
          <p:nvPr/>
        </p:nvSpPr>
        <p:spPr bwMode="auto">
          <a:xfrm>
            <a:off x="3492500" y="515620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9166" name="Rectangle 54"/>
          <p:cNvSpPr>
            <a:spLocks noChangeArrowheads="1"/>
          </p:cNvSpPr>
          <p:nvPr/>
        </p:nvSpPr>
        <p:spPr bwMode="auto">
          <a:xfrm>
            <a:off x="3708400" y="5156200"/>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0</a:t>
            </a:r>
          </a:p>
        </p:txBody>
      </p:sp>
      <p:sp>
        <p:nvSpPr>
          <p:cNvPr id="219167" name="Rectangle 55"/>
          <p:cNvSpPr>
            <a:spLocks noChangeArrowheads="1"/>
          </p:cNvSpPr>
          <p:nvPr/>
        </p:nvSpPr>
        <p:spPr bwMode="auto">
          <a:xfrm>
            <a:off x="3924300" y="515778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9168" name="Rectangle 56"/>
          <p:cNvSpPr>
            <a:spLocks noChangeArrowheads="1"/>
          </p:cNvSpPr>
          <p:nvPr/>
        </p:nvSpPr>
        <p:spPr bwMode="auto">
          <a:xfrm>
            <a:off x="4140200" y="515778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1</a:t>
            </a:r>
          </a:p>
        </p:txBody>
      </p:sp>
      <p:sp>
        <p:nvSpPr>
          <p:cNvPr id="219169" name="Line 57"/>
          <p:cNvSpPr>
            <a:spLocks noChangeShapeType="1"/>
          </p:cNvSpPr>
          <p:nvPr/>
        </p:nvSpPr>
        <p:spPr bwMode="auto">
          <a:xfrm flipV="1">
            <a:off x="3382963" y="55165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70" name="Line 58"/>
          <p:cNvSpPr>
            <a:spLocks noChangeShapeType="1"/>
          </p:cNvSpPr>
          <p:nvPr/>
        </p:nvSpPr>
        <p:spPr bwMode="auto">
          <a:xfrm>
            <a:off x="3382963"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71" name="Line 59"/>
          <p:cNvSpPr>
            <a:spLocks noChangeShapeType="1"/>
          </p:cNvSpPr>
          <p:nvPr/>
        </p:nvSpPr>
        <p:spPr bwMode="auto">
          <a:xfrm>
            <a:off x="3598863"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72" name="Line 60"/>
          <p:cNvSpPr>
            <a:spLocks noChangeShapeType="1"/>
          </p:cNvSpPr>
          <p:nvPr/>
        </p:nvSpPr>
        <p:spPr bwMode="auto">
          <a:xfrm flipV="1">
            <a:off x="4032250" y="55165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73" name="Line 61"/>
          <p:cNvSpPr>
            <a:spLocks noChangeShapeType="1"/>
          </p:cNvSpPr>
          <p:nvPr/>
        </p:nvSpPr>
        <p:spPr bwMode="auto">
          <a:xfrm>
            <a:off x="4030663"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74" name="Line 62"/>
          <p:cNvSpPr>
            <a:spLocks noChangeShapeType="1"/>
          </p:cNvSpPr>
          <p:nvPr/>
        </p:nvSpPr>
        <p:spPr bwMode="auto">
          <a:xfrm>
            <a:off x="4462463"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75" name="Line 63"/>
          <p:cNvSpPr>
            <a:spLocks noChangeShapeType="1"/>
          </p:cNvSpPr>
          <p:nvPr/>
        </p:nvSpPr>
        <p:spPr bwMode="auto">
          <a:xfrm flipV="1">
            <a:off x="3598863" y="58769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76" name="Rectangle 64"/>
          <p:cNvSpPr>
            <a:spLocks noChangeArrowheads="1"/>
          </p:cNvSpPr>
          <p:nvPr/>
        </p:nvSpPr>
        <p:spPr bwMode="auto">
          <a:xfrm>
            <a:off x="539750" y="3500438"/>
            <a:ext cx="10080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Συνεχές σήμα</a:t>
            </a:r>
            <a:endParaRPr lang="el-GR" sz="2000" b="0" i="0" baseline="-25000"/>
          </a:p>
        </p:txBody>
      </p:sp>
      <p:sp>
        <p:nvSpPr>
          <p:cNvPr id="219177" name="Line 65"/>
          <p:cNvSpPr>
            <a:spLocks noChangeShapeType="1"/>
          </p:cNvSpPr>
          <p:nvPr/>
        </p:nvSpPr>
        <p:spPr bwMode="auto">
          <a:xfrm>
            <a:off x="755650" y="4292600"/>
            <a:ext cx="576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9746" name="Rectangle 66"/>
          <p:cNvSpPr>
            <a:spLocks noChangeArrowheads="1"/>
          </p:cNvSpPr>
          <p:nvPr/>
        </p:nvSpPr>
        <p:spPr bwMode="auto">
          <a:xfrm>
            <a:off x="3422650" y="4579938"/>
            <a:ext cx="1008063" cy="431800"/>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Στάδιο 2</a:t>
            </a:r>
          </a:p>
        </p:txBody>
      </p:sp>
      <p:cxnSp>
        <p:nvCxnSpPr>
          <p:cNvPr id="219179" name="AutoShape 67"/>
          <p:cNvCxnSpPr>
            <a:cxnSpLocks noChangeShapeType="1"/>
            <a:stCxn id="199712" idx="3"/>
            <a:endCxn id="199746" idx="1"/>
          </p:cNvCxnSpPr>
          <p:nvPr/>
        </p:nvCxnSpPr>
        <p:spPr bwMode="auto">
          <a:xfrm>
            <a:off x="2411413" y="4795838"/>
            <a:ext cx="1011237"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9180" name="Rectangle 68"/>
          <p:cNvSpPr>
            <a:spLocks noChangeArrowheads="1"/>
          </p:cNvSpPr>
          <p:nvPr/>
        </p:nvSpPr>
        <p:spPr bwMode="auto">
          <a:xfrm>
            <a:off x="612775" y="5157788"/>
            <a:ext cx="10795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Ημίτονο</a:t>
            </a:r>
            <a:r>
              <a:rPr lang="en-US" sz="2000" i="0"/>
              <a:t> </a:t>
            </a:r>
            <a:r>
              <a:rPr lang="el-GR" sz="2000" i="0"/>
              <a:t>(</a:t>
            </a:r>
            <a:r>
              <a:rPr lang="el-GR" sz="2000"/>
              <a:t>f</a:t>
            </a:r>
            <a:r>
              <a:rPr lang="el-GR" sz="2000" baseline="-25000"/>
              <a:t>sin</a:t>
            </a:r>
            <a:r>
              <a:rPr lang="el-GR" sz="2000" i="0"/>
              <a:t>)</a:t>
            </a:r>
          </a:p>
        </p:txBody>
      </p:sp>
      <p:sp>
        <p:nvSpPr>
          <p:cNvPr id="219181" name="Line 74"/>
          <p:cNvSpPr>
            <a:spLocks noChangeShapeType="1"/>
          </p:cNvSpPr>
          <p:nvPr/>
        </p:nvSpPr>
        <p:spPr bwMode="auto">
          <a:xfrm flipV="1">
            <a:off x="1908175" y="5011738"/>
            <a:ext cx="0" cy="361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82" name="Rectangle 76"/>
          <p:cNvSpPr>
            <a:spLocks noChangeArrowheads="1"/>
          </p:cNvSpPr>
          <p:nvPr/>
        </p:nvSpPr>
        <p:spPr bwMode="auto">
          <a:xfrm>
            <a:off x="2411413" y="4437063"/>
            <a:ext cx="10080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80000"/>
              </a:lnSpc>
            </a:pPr>
            <a:r>
              <a:rPr lang="el-GR" sz="1200" i="0"/>
              <a:t>Διαμορφωτής</a:t>
            </a:r>
          </a:p>
          <a:p>
            <a:pPr algn="ctr">
              <a:lnSpc>
                <a:spcPct val="180000"/>
              </a:lnSpc>
            </a:pPr>
            <a:r>
              <a:rPr lang="el-GR" sz="1200" i="0"/>
              <a:t>δύο σταδίων</a:t>
            </a:r>
            <a:endParaRPr lang="el-GR" sz="1200" i="0" baseline="-25000"/>
          </a:p>
        </p:txBody>
      </p:sp>
      <p:grpSp>
        <p:nvGrpSpPr>
          <p:cNvPr id="219183" name="Group 82"/>
          <p:cNvGrpSpPr>
            <a:grpSpLocks/>
          </p:cNvGrpSpPr>
          <p:nvPr/>
        </p:nvGrpSpPr>
        <p:grpSpPr bwMode="auto">
          <a:xfrm>
            <a:off x="1692275" y="5373688"/>
            <a:ext cx="431800" cy="431800"/>
            <a:chOff x="4241" y="2886"/>
            <a:chExt cx="454" cy="453"/>
          </a:xfrm>
        </p:grpSpPr>
        <p:sp>
          <p:nvSpPr>
            <p:cNvPr id="199757" name="Oval 77"/>
            <p:cNvSpPr>
              <a:spLocks noChangeArrowheads="1"/>
            </p:cNvSpPr>
            <p:nvPr/>
          </p:nvSpPr>
          <p:spPr bwMode="auto">
            <a:xfrm>
              <a:off x="4241" y="2886"/>
              <a:ext cx="454" cy="453"/>
            </a:xfrm>
            <a:prstGeom prst="ellipse">
              <a:avLst/>
            </a:prstGeom>
            <a:gradFill rotWithShape="1">
              <a:gsLst>
                <a:gs pos="0">
                  <a:srgbClr val="FFCC00"/>
                </a:gs>
                <a:gs pos="50000">
                  <a:schemeClr val="bg1"/>
                </a:gs>
                <a:gs pos="100000">
                  <a:srgbClr val="FFCC00"/>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defRPr/>
              </a:pPr>
              <a:endParaRPr lang="el-GR"/>
            </a:p>
          </p:txBody>
        </p:sp>
        <p:grpSp>
          <p:nvGrpSpPr>
            <p:cNvPr id="219186" name="Group 81"/>
            <p:cNvGrpSpPr>
              <a:grpSpLocks/>
            </p:cNvGrpSpPr>
            <p:nvPr/>
          </p:nvGrpSpPr>
          <p:grpSpPr bwMode="auto">
            <a:xfrm>
              <a:off x="4287" y="3022"/>
              <a:ext cx="362" cy="181"/>
              <a:chOff x="4105" y="2931"/>
              <a:chExt cx="725" cy="363"/>
            </a:xfrm>
          </p:grpSpPr>
          <p:sp>
            <p:nvSpPr>
              <p:cNvPr id="219187" name="Freeform 79"/>
              <p:cNvSpPr>
                <a:spLocks/>
              </p:cNvSpPr>
              <p:nvPr/>
            </p:nvSpPr>
            <p:spPr bwMode="auto">
              <a:xfrm>
                <a:off x="4105" y="2931"/>
                <a:ext cx="363" cy="182"/>
              </a:xfrm>
              <a:custGeom>
                <a:avLst/>
                <a:gdLst>
                  <a:gd name="T0" fmla="*/ 0 w 363"/>
                  <a:gd name="T1" fmla="*/ 121 h 273"/>
                  <a:gd name="T2" fmla="*/ 182 w 363"/>
                  <a:gd name="T3" fmla="*/ 0 h 273"/>
                  <a:gd name="T4" fmla="*/ 363 w 363"/>
                  <a:gd name="T5" fmla="*/ 121 h 273"/>
                  <a:gd name="T6" fmla="*/ 0 60000 65536"/>
                  <a:gd name="T7" fmla="*/ 0 60000 65536"/>
                  <a:gd name="T8" fmla="*/ 0 60000 65536"/>
                </a:gdLst>
                <a:ahLst/>
                <a:cxnLst>
                  <a:cxn ang="T6">
                    <a:pos x="T0" y="T1"/>
                  </a:cxn>
                  <a:cxn ang="T7">
                    <a:pos x="T2" y="T3"/>
                  </a:cxn>
                  <a:cxn ang="T8">
                    <a:pos x="T4" y="T5"/>
                  </a:cxn>
                </a:cxnLst>
                <a:rect l="0" t="0" r="r" b="b"/>
                <a:pathLst>
                  <a:path w="363" h="273">
                    <a:moveTo>
                      <a:pt x="0" y="273"/>
                    </a:moveTo>
                    <a:cubicBezTo>
                      <a:pt x="61" y="136"/>
                      <a:pt x="122" y="0"/>
                      <a:pt x="182" y="0"/>
                    </a:cubicBezTo>
                    <a:cubicBezTo>
                      <a:pt x="242" y="0"/>
                      <a:pt x="302" y="136"/>
                      <a:pt x="363" y="273"/>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9188" name="Freeform 80"/>
              <p:cNvSpPr>
                <a:spLocks/>
              </p:cNvSpPr>
              <p:nvPr/>
            </p:nvSpPr>
            <p:spPr bwMode="auto">
              <a:xfrm flipV="1">
                <a:off x="4467" y="3112"/>
                <a:ext cx="363" cy="182"/>
              </a:xfrm>
              <a:custGeom>
                <a:avLst/>
                <a:gdLst>
                  <a:gd name="T0" fmla="*/ 0 w 363"/>
                  <a:gd name="T1" fmla="*/ 121 h 273"/>
                  <a:gd name="T2" fmla="*/ 182 w 363"/>
                  <a:gd name="T3" fmla="*/ 0 h 273"/>
                  <a:gd name="T4" fmla="*/ 363 w 363"/>
                  <a:gd name="T5" fmla="*/ 121 h 273"/>
                  <a:gd name="T6" fmla="*/ 0 60000 65536"/>
                  <a:gd name="T7" fmla="*/ 0 60000 65536"/>
                  <a:gd name="T8" fmla="*/ 0 60000 65536"/>
                </a:gdLst>
                <a:ahLst/>
                <a:cxnLst>
                  <a:cxn ang="T6">
                    <a:pos x="T0" y="T1"/>
                  </a:cxn>
                  <a:cxn ang="T7">
                    <a:pos x="T2" y="T3"/>
                  </a:cxn>
                  <a:cxn ang="T8">
                    <a:pos x="T4" y="T5"/>
                  </a:cxn>
                </a:cxnLst>
                <a:rect l="0" t="0" r="r" b="b"/>
                <a:pathLst>
                  <a:path w="363" h="273">
                    <a:moveTo>
                      <a:pt x="0" y="273"/>
                    </a:moveTo>
                    <a:cubicBezTo>
                      <a:pt x="61" y="136"/>
                      <a:pt x="122" y="0"/>
                      <a:pt x="182" y="0"/>
                    </a:cubicBezTo>
                    <a:cubicBezTo>
                      <a:pt x="242" y="0"/>
                      <a:pt x="302" y="136"/>
                      <a:pt x="363" y="273"/>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219184" name="Rectangle 83"/>
          <p:cNvSpPr>
            <a:spLocks noChangeArrowheads="1"/>
          </p:cNvSpPr>
          <p:nvPr/>
        </p:nvSpPr>
        <p:spPr bwMode="auto">
          <a:xfrm>
            <a:off x="6227763" y="3573463"/>
            <a:ext cx="2808287"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Υπάρχει η δυνατότητα να αντιμετατεθούν οι δύο διαμορφωτές, ώστε αρχικά να παράγεται σήμα με </a:t>
            </a:r>
            <a:r>
              <a:rPr lang="en-US" sz="2000" b="0" i="0" dirty="0"/>
              <a:t>NRZ </a:t>
            </a:r>
            <a:r>
              <a:rPr lang="el-GR" sz="2000" b="0" i="0" dirty="0"/>
              <a:t>παλμούς και να ακολουθεί η μετατροπή σε σήμα με </a:t>
            </a:r>
            <a:r>
              <a:rPr lang="en-US" sz="2000" b="0" i="0" dirty="0"/>
              <a:t>RZ </a:t>
            </a:r>
            <a:r>
              <a:rPr lang="el-GR" sz="2000" b="0" i="0" dirty="0"/>
              <a:t>παλμούς</a:t>
            </a:r>
          </a:p>
        </p:txBody>
      </p:sp>
    </p:spTree>
    <p:extLst>
      <p:ext uri="{BB962C8B-B14F-4D97-AF65-F5344CB8AC3E}">
        <p14:creationId xmlns:p14="http://schemas.microsoft.com/office/powerpoint/2010/main" val="2809217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err="1"/>
              <a:t>Pockels</a:t>
            </a:r>
            <a:r>
              <a:rPr lang="en-US" dirty="0"/>
              <a:t> effect</a:t>
            </a:r>
          </a:p>
        </p:txBody>
      </p:sp>
      <p:sp>
        <p:nvSpPr>
          <p:cNvPr id="3" name="Content Placeholder 2"/>
          <p:cNvSpPr>
            <a:spLocks noGrp="1"/>
          </p:cNvSpPr>
          <p:nvPr>
            <p:ph idx="1"/>
          </p:nvPr>
        </p:nvSpPr>
        <p:spPr>
          <a:xfrm>
            <a:off x="467544" y="1196752"/>
            <a:ext cx="8229600" cy="5328592"/>
          </a:xfrm>
        </p:spPr>
        <p:txBody>
          <a:bodyPr>
            <a:normAutofit fontScale="92500"/>
          </a:bodyPr>
          <a:lstStyle/>
          <a:p>
            <a:r>
              <a:rPr lang="en-US" dirty="0"/>
              <a:t>The </a:t>
            </a:r>
            <a:r>
              <a:rPr lang="en-US" b="1" dirty="0" err="1"/>
              <a:t>Pockels</a:t>
            </a:r>
            <a:r>
              <a:rPr lang="en-US" b="1" dirty="0"/>
              <a:t> effect</a:t>
            </a:r>
            <a:r>
              <a:rPr lang="en-US" dirty="0"/>
              <a:t> (after </a:t>
            </a:r>
            <a:r>
              <a:rPr lang="en-US" dirty="0">
                <a:hlinkClick r:id="rId2" tooltip="Friedrich Carl Alwin Pockels"/>
              </a:rPr>
              <a:t>Friedrich Carl </a:t>
            </a:r>
            <a:r>
              <a:rPr lang="en-US" dirty="0" err="1">
                <a:hlinkClick r:id="rId2" tooltip="Friedrich Carl Alwin Pockels"/>
              </a:rPr>
              <a:t>Alwin</a:t>
            </a:r>
            <a:r>
              <a:rPr lang="en-US" dirty="0">
                <a:hlinkClick r:id="rId2" tooltip="Friedrich Carl Alwin Pockels"/>
              </a:rPr>
              <a:t> </a:t>
            </a:r>
            <a:r>
              <a:rPr lang="en-US" dirty="0" err="1">
                <a:hlinkClick r:id="rId2" tooltip="Friedrich Carl Alwin Pockels"/>
              </a:rPr>
              <a:t>Pockels</a:t>
            </a:r>
            <a:r>
              <a:rPr lang="en-US" dirty="0"/>
              <a:t> who studied the effect in 1893), or </a:t>
            </a:r>
            <a:r>
              <a:rPr lang="en-US" dirty="0" err="1"/>
              <a:t>Pockels</a:t>
            </a:r>
            <a:r>
              <a:rPr lang="en-US" dirty="0"/>
              <a:t> electro-optic effect, changes or produces </a:t>
            </a:r>
            <a:r>
              <a:rPr lang="en-US" dirty="0">
                <a:hlinkClick r:id="rId3" tooltip="Birefringence"/>
              </a:rPr>
              <a:t>birefringence</a:t>
            </a:r>
            <a:r>
              <a:rPr lang="en-US" dirty="0"/>
              <a:t> in an optical medium induced by an </a:t>
            </a:r>
            <a:r>
              <a:rPr lang="en-US" dirty="0">
                <a:hlinkClick r:id="rId4" tooltip="Electric field"/>
              </a:rPr>
              <a:t>electric field</a:t>
            </a:r>
            <a:r>
              <a:rPr lang="en-US" dirty="0"/>
              <a:t>. </a:t>
            </a:r>
          </a:p>
          <a:p>
            <a:r>
              <a:rPr lang="en-US" dirty="0"/>
              <a:t>In the </a:t>
            </a:r>
            <a:r>
              <a:rPr lang="en-US" dirty="0" err="1"/>
              <a:t>Pockels</a:t>
            </a:r>
            <a:r>
              <a:rPr lang="en-US" dirty="0"/>
              <a:t> effect, also known as the linear electro-optic effect, the </a:t>
            </a:r>
            <a:r>
              <a:rPr lang="en-US" b="1" dirty="0"/>
              <a:t>birefringence is proportional to the electric field</a:t>
            </a:r>
            <a:r>
              <a:rPr lang="en-US" dirty="0"/>
              <a:t>. </a:t>
            </a:r>
          </a:p>
          <a:p>
            <a:r>
              <a:rPr lang="en-US" dirty="0"/>
              <a:t>In the </a:t>
            </a:r>
            <a:r>
              <a:rPr lang="en-US" dirty="0">
                <a:hlinkClick r:id="rId5" tooltip="Kerr effect"/>
              </a:rPr>
              <a:t>Kerr effect</a:t>
            </a:r>
            <a:r>
              <a:rPr lang="en-US" dirty="0"/>
              <a:t>, the refractive index change (birefringence) is proportional to the </a:t>
            </a:r>
            <a:r>
              <a:rPr lang="en-US" b="1" dirty="0"/>
              <a:t>square of the field</a:t>
            </a:r>
            <a:r>
              <a:rPr lang="en-US" dirty="0"/>
              <a:t>. </a:t>
            </a:r>
          </a:p>
          <a:p>
            <a:r>
              <a:rPr lang="en-US" dirty="0"/>
              <a:t>The </a:t>
            </a:r>
            <a:r>
              <a:rPr lang="en-US" dirty="0" err="1"/>
              <a:t>Pockels</a:t>
            </a:r>
            <a:r>
              <a:rPr lang="en-US" dirty="0"/>
              <a:t> effect occurs only in crystals that lack </a:t>
            </a:r>
            <a:r>
              <a:rPr lang="en-US" dirty="0">
                <a:hlinkClick r:id="rId6" tooltip="Inversion symmetry"/>
              </a:rPr>
              <a:t>inversion symmetry</a:t>
            </a:r>
            <a:r>
              <a:rPr lang="en-US" dirty="0"/>
              <a:t>, such as </a:t>
            </a:r>
            <a:r>
              <a:rPr lang="en-US" dirty="0">
                <a:hlinkClick r:id="rId7" tooltip="Lithium niobate"/>
              </a:rPr>
              <a:t>lithium </a:t>
            </a:r>
            <a:r>
              <a:rPr lang="en-US" dirty="0" err="1">
                <a:hlinkClick r:id="rId7" tooltip="Lithium niobate"/>
              </a:rPr>
              <a:t>niobate</a:t>
            </a:r>
            <a:r>
              <a:rPr lang="en-US" dirty="0"/>
              <a:t>, and in other </a:t>
            </a:r>
            <a:r>
              <a:rPr lang="en-US" dirty="0" err="1"/>
              <a:t>noncentrosymmetric</a:t>
            </a:r>
            <a:r>
              <a:rPr lang="en-US" dirty="0"/>
              <a:t> media such as electric-field poled </a:t>
            </a:r>
            <a:r>
              <a:rPr lang="en-US" b="1" dirty="0"/>
              <a:t>polymers or glasses</a:t>
            </a:r>
            <a:r>
              <a:rPr lang="en-US" dirty="0"/>
              <a:t>.</a:t>
            </a:r>
          </a:p>
        </p:txBody>
      </p:sp>
    </p:spTree>
    <p:extLst>
      <p:ext uri="{BB962C8B-B14F-4D97-AF65-F5344CB8AC3E}">
        <p14:creationId xmlns:p14="http://schemas.microsoft.com/office/powerpoint/2010/main" val="299835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20165" name="Rectangle 3"/>
          <p:cNvSpPr>
            <a:spLocks noGrp="1" noChangeArrowheads="1"/>
          </p:cNvSpPr>
          <p:nvPr>
            <p:ph idx="1"/>
          </p:nvPr>
        </p:nvSpPr>
        <p:spPr>
          <a:xfrm>
            <a:off x="179388" y="981075"/>
            <a:ext cx="8785225" cy="3240088"/>
          </a:xfrm>
        </p:spPr>
        <p:txBody>
          <a:bodyPr>
            <a:normAutofit fontScale="92500"/>
          </a:bodyPr>
          <a:lstStyle/>
          <a:p>
            <a:pPr eaLnBrk="1" hangingPunct="1">
              <a:lnSpc>
                <a:spcPct val="80000"/>
              </a:lnSpc>
            </a:pPr>
            <a:r>
              <a:rPr lang="el-GR" sz="2000" b="1" dirty="0"/>
              <a:t>Δύο τύποι εξωτερικών διαμορφωτών χρησιμοποιούνται ευρέως σήμερα:</a:t>
            </a:r>
          </a:p>
          <a:p>
            <a:pPr lvl="1">
              <a:lnSpc>
                <a:spcPct val="80000"/>
              </a:lnSpc>
            </a:pPr>
            <a:r>
              <a:rPr lang="el-GR" sz="1800" b="1" dirty="0"/>
              <a:t>Οι διαμορφωτές </a:t>
            </a:r>
            <a:r>
              <a:rPr lang="el-GR" sz="1800" b="1" u="sng" dirty="0"/>
              <a:t>νιοβικού λιθίου</a:t>
            </a:r>
            <a:r>
              <a:rPr lang="en-US" sz="1800" b="1" u="sng" dirty="0"/>
              <a:t> LiNbO</a:t>
            </a:r>
            <a:r>
              <a:rPr lang="en-US" sz="1800" b="1" u="sng" baseline="-25000" dirty="0"/>
              <a:t>3</a:t>
            </a:r>
            <a:endParaRPr lang="el-GR" sz="1800" b="1" u="sng" dirty="0"/>
          </a:p>
          <a:p>
            <a:pPr lvl="1" eaLnBrk="1" hangingPunct="1">
              <a:lnSpc>
                <a:spcPct val="80000"/>
              </a:lnSpc>
            </a:pPr>
            <a:r>
              <a:rPr lang="el-GR" sz="1800" b="1" dirty="0"/>
              <a:t>Οι ημιαγωγικοί διαμορφωτές </a:t>
            </a:r>
            <a:r>
              <a:rPr lang="el-GR" sz="1800" b="1" u="sng" dirty="0"/>
              <a:t>ηλεκτρο-απορρόφησης</a:t>
            </a:r>
            <a:r>
              <a:rPr lang="el-GR" sz="1800" b="1" dirty="0"/>
              <a:t> (</a:t>
            </a:r>
            <a:r>
              <a:rPr lang="en-US" sz="1800" b="1" i="1" u="sng" dirty="0"/>
              <a:t>Electro-Absorption – EA modulators</a:t>
            </a:r>
            <a:r>
              <a:rPr lang="el-GR" sz="1800" b="1" dirty="0"/>
              <a:t>)</a:t>
            </a:r>
          </a:p>
          <a:p>
            <a:pPr eaLnBrk="1" hangingPunct="1">
              <a:lnSpc>
                <a:spcPct val="80000"/>
              </a:lnSpc>
            </a:pPr>
            <a:r>
              <a:rPr lang="el-GR" sz="2000" b="1" dirty="0"/>
              <a:t>Ένας διαμορφωτής νιοβικού λιθίου χρησιμοποιεί το ηλεκτρο-οπτικό φαινόμενο, όπου μία εφαρμοζόμενη τάση επάγει μία αλλαγή στο δείκτη διάθλασης του υλικού. Η διάταξη από μόνη της είναι σχηματισμένη είτε σαν κατευθυντικός συζεύκτης είτε σαν </a:t>
            </a:r>
            <a:r>
              <a:rPr lang="en-US" sz="2000" b="1" dirty="0"/>
              <a:t>Mach-Zehnder Interferometer (</a:t>
            </a:r>
            <a:r>
              <a:rPr lang="en-US" sz="2000" b="1" i="1" dirty="0"/>
              <a:t>MZI</a:t>
            </a:r>
            <a:r>
              <a:rPr lang="en-US" sz="2000" b="1" dirty="0"/>
              <a:t>)</a:t>
            </a:r>
          </a:p>
          <a:p>
            <a:pPr eaLnBrk="1" hangingPunct="1">
              <a:lnSpc>
                <a:spcPct val="80000"/>
              </a:lnSpc>
            </a:pPr>
            <a:r>
              <a:rPr lang="el-GR" sz="2000" dirty="0"/>
              <a:t>Στην περίπτωση εξωτερικού διαμορφωτή νιοβικού λιθίου αποτελούμενου από </a:t>
            </a:r>
            <a:r>
              <a:rPr lang="el-GR" sz="2000" b="1" dirty="0"/>
              <a:t>κατευθυντικό συζεύκτη</a:t>
            </a:r>
            <a:r>
              <a:rPr lang="el-GR" sz="2000" dirty="0"/>
              <a:t>, εφαρμόζοντας μία τάση στην περιοχή σύζευξης</a:t>
            </a:r>
            <a:r>
              <a:rPr lang="en-US" sz="2000" dirty="0"/>
              <a:t>,</a:t>
            </a:r>
            <a:r>
              <a:rPr lang="el-GR" sz="2000" dirty="0"/>
              <a:t> αλλάζει ο δείκτης διάθλασής της, γεγονός το </a:t>
            </a:r>
            <a:r>
              <a:rPr lang="el-GR" sz="2000" b="1" dirty="0"/>
              <a:t>οποίο καθορίζει πόση ισχύς θα συζευχθεί από τον κυματοδηγό εισόδου στον κυματοδηγό εξόδου</a:t>
            </a:r>
            <a:endParaRPr lang="en-US" sz="2000" b="1" dirty="0"/>
          </a:p>
        </p:txBody>
      </p:sp>
      <p:sp>
        <p:nvSpPr>
          <p:cNvPr id="220166" name="Rectangle 4"/>
          <p:cNvSpPr>
            <a:spLocks noChangeArrowheads="1"/>
          </p:cNvSpPr>
          <p:nvPr/>
        </p:nvSpPr>
        <p:spPr bwMode="auto">
          <a:xfrm>
            <a:off x="3632200" y="5300663"/>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67" name="Rectangle 5"/>
          <p:cNvSpPr>
            <a:spLocks noChangeArrowheads="1"/>
          </p:cNvSpPr>
          <p:nvPr/>
        </p:nvSpPr>
        <p:spPr bwMode="auto">
          <a:xfrm>
            <a:off x="6084888" y="4437063"/>
            <a:ext cx="28082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Εξωτερικός διαμορφωτής νιοβικού λιθίου αποτελούμενος από κατευθυντικό συζεύκτη</a:t>
            </a:r>
          </a:p>
        </p:txBody>
      </p:sp>
      <p:sp>
        <p:nvSpPr>
          <p:cNvPr id="220168" name="Rectangle 6"/>
          <p:cNvSpPr>
            <a:spLocks noChangeArrowheads="1"/>
          </p:cNvSpPr>
          <p:nvPr/>
        </p:nvSpPr>
        <p:spPr bwMode="auto">
          <a:xfrm>
            <a:off x="2768600" y="5013325"/>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69" name="Rectangle 7"/>
          <p:cNvSpPr>
            <a:spLocks noChangeArrowheads="1"/>
          </p:cNvSpPr>
          <p:nvPr/>
        </p:nvSpPr>
        <p:spPr bwMode="auto">
          <a:xfrm>
            <a:off x="2987675" y="5229225"/>
            <a:ext cx="215900" cy="2159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0" name="Rectangle 8"/>
          <p:cNvSpPr>
            <a:spLocks noChangeArrowheads="1"/>
          </p:cNvSpPr>
          <p:nvPr/>
        </p:nvSpPr>
        <p:spPr bwMode="auto">
          <a:xfrm>
            <a:off x="2984500" y="4797425"/>
            <a:ext cx="215900" cy="2159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1" name="Rectangle 9"/>
          <p:cNvSpPr>
            <a:spLocks noChangeArrowheads="1"/>
          </p:cNvSpPr>
          <p:nvPr/>
        </p:nvSpPr>
        <p:spPr bwMode="auto">
          <a:xfrm>
            <a:off x="1905000" y="47244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2" name="AutoShape 10"/>
          <p:cNvSpPr>
            <a:spLocks noChangeArrowheads="1"/>
          </p:cNvSpPr>
          <p:nvPr/>
        </p:nvSpPr>
        <p:spPr bwMode="auto">
          <a:xfrm rot="2700000">
            <a:off x="2336800" y="4868863"/>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3" name="Rectangle 11"/>
          <p:cNvSpPr>
            <a:spLocks noChangeArrowheads="1"/>
          </p:cNvSpPr>
          <p:nvPr/>
        </p:nvSpPr>
        <p:spPr bwMode="auto">
          <a:xfrm>
            <a:off x="1905000" y="5300663"/>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4" name="AutoShape 12"/>
          <p:cNvSpPr>
            <a:spLocks noChangeArrowheads="1"/>
          </p:cNvSpPr>
          <p:nvPr/>
        </p:nvSpPr>
        <p:spPr bwMode="auto">
          <a:xfrm rot="18900000" flipV="1">
            <a:off x="2336800" y="5157788"/>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5" name="Rectangle 13"/>
          <p:cNvSpPr>
            <a:spLocks noChangeArrowheads="1"/>
          </p:cNvSpPr>
          <p:nvPr/>
        </p:nvSpPr>
        <p:spPr bwMode="auto">
          <a:xfrm>
            <a:off x="3632200" y="47244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6" name="AutoShape 14"/>
          <p:cNvSpPr>
            <a:spLocks noChangeArrowheads="1"/>
          </p:cNvSpPr>
          <p:nvPr/>
        </p:nvSpPr>
        <p:spPr bwMode="auto">
          <a:xfrm rot="2700000">
            <a:off x="3200400" y="5157788"/>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7" name="AutoShape 15"/>
          <p:cNvSpPr>
            <a:spLocks noChangeArrowheads="1"/>
          </p:cNvSpPr>
          <p:nvPr/>
        </p:nvSpPr>
        <p:spPr bwMode="auto">
          <a:xfrm rot="18900000" flipV="1">
            <a:off x="3200400" y="4868863"/>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0178" name="Rectangle 16"/>
          <p:cNvSpPr>
            <a:spLocks noChangeArrowheads="1"/>
          </p:cNvSpPr>
          <p:nvPr/>
        </p:nvSpPr>
        <p:spPr bwMode="auto">
          <a:xfrm>
            <a:off x="606425" y="4437063"/>
            <a:ext cx="12985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Είσοδος</a:t>
            </a:r>
          </a:p>
        </p:txBody>
      </p:sp>
      <p:sp>
        <p:nvSpPr>
          <p:cNvPr id="220179" name="Line 17"/>
          <p:cNvSpPr>
            <a:spLocks noChangeShapeType="1"/>
          </p:cNvSpPr>
          <p:nvPr/>
        </p:nvSpPr>
        <p:spPr bwMode="auto">
          <a:xfrm>
            <a:off x="1330325" y="4797425"/>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0" name="Rectangle 18"/>
          <p:cNvSpPr>
            <a:spLocks noChangeArrowheads="1"/>
          </p:cNvSpPr>
          <p:nvPr/>
        </p:nvSpPr>
        <p:spPr bwMode="auto">
          <a:xfrm>
            <a:off x="4208463" y="4437063"/>
            <a:ext cx="12985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Έξοδος</a:t>
            </a:r>
          </a:p>
        </p:txBody>
      </p:sp>
      <p:sp>
        <p:nvSpPr>
          <p:cNvPr id="220181" name="Line 19"/>
          <p:cNvSpPr>
            <a:spLocks noChangeShapeType="1"/>
          </p:cNvSpPr>
          <p:nvPr/>
        </p:nvSpPr>
        <p:spPr bwMode="auto">
          <a:xfrm>
            <a:off x="4497388" y="4797425"/>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2" name="Rectangle 20"/>
          <p:cNvSpPr>
            <a:spLocks noChangeArrowheads="1"/>
          </p:cNvSpPr>
          <p:nvPr/>
        </p:nvSpPr>
        <p:spPr bwMode="auto">
          <a:xfrm>
            <a:off x="393700" y="5014913"/>
            <a:ext cx="14414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Αδιαμόρφωτο φως</a:t>
            </a:r>
          </a:p>
        </p:txBody>
      </p:sp>
      <p:sp>
        <p:nvSpPr>
          <p:cNvPr id="220183" name="Rectangle 21"/>
          <p:cNvSpPr>
            <a:spLocks noChangeArrowheads="1"/>
          </p:cNvSpPr>
          <p:nvPr/>
        </p:nvSpPr>
        <p:spPr bwMode="auto">
          <a:xfrm>
            <a:off x="4356100" y="5014913"/>
            <a:ext cx="15843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Διαμορφωμένο φως</a:t>
            </a:r>
          </a:p>
        </p:txBody>
      </p:sp>
      <p:sp>
        <p:nvSpPr>
          <p:cNvPr id="220184" name="Rectangle 22"/>
          <p:cNvSpPr>
            <a:spLocks noChangeArrowheads="1"/>
          </p:cNvSpPr>
          <p:nvPr/>
        </p:nvSpPr>
        <p:spPr bwMode="auto">
          <a:xfrm>
            <a:off x="3201988" y="4365625"/>
            <a:ext cx="2143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V</a:t>
            </a:r>
            <a:endParaRPr lang="el-GR" sz="2000" b="0" i="0"/>
          </a:p>
        </p:txBody>
      </p:sp>
      <p:sp>
        <p:nvSpPr>
          <p:cNvPr id="220185" name="Line 23"/>
          <p:cNvSpPr>
            <a:spLocks noChangeShapeType="1"/>
          </p:cNvSpPr>
          <p:nvPr/>
        </p:nvSpPr>
        <p:spPr bwMode="auto">
          <a:xfrm>
            <a:off x="3092450" y="45085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6" name="Line 24"/>
          <p:cNvSpPr>
            <a:spLocks noChangeShapeType="1"/>
          </p:cNvSpPr>
          <p:nvPr/>
        </p:nvSpPr>
        <p:spPr bwMode="auto">
          <a:xfrm>
            <a:off x="3092450" y="5446713"/>
            <a:ext cx="0" cy="214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7" name="Line 25"/>
          <p:cNvSpPr>
            <a:spLocks noChangeShapeType="1"/>
          </p:cNvSpPr>
          <p:nvPr/>
        </p:nvSpPr>
        <p:spPr bwMode="auto">
          <a:xfrm>
            <a:off x="2844800" y="5662613"/>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8" name="Line 26"/>
          <p:cNvSpPr>
            <a:spLocks noChangeShapeType="1"/>
          </p:cNvSpPr>
          <p:nvPr/>
        </p:nvSpPr>
        <p:spPr bwMode="auto">
          <a:xfrm>
            <a:off x="2916238" y="573405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0189" name="Line 27"/>
          <p:cNvSpPr>
            <a:spLocks noChangeShapeType="1"/>
          </p:cNvSpPr>
          <p:nvPr/>
        </p:nvSpPr>
        <p:spPr bwMode="auto">
          <a:xfrm>
            <a:off x="2989263" y="58054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2221331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21189" name="Rectangle 3"/>
          <p:cNvSpPr>
            <a:spLocks noGrp="1" noChangeArrowheads="1"/>
          </p:cNvSpPr>
          <p:nvPr>
            <p:ph idx="1"/>
          </p:nvPr>
        </p:nvSpPr>
        <p:spPr>
          <a:xfrm>
            <a:off x="179388" y="908050"/>
            <a:ext cx="8785225" cy="3168650"/>
          </a:xfrm>
        </p:spPr>
        <p:txBody>
          <a:bodyPr>
            <a:normAutofit lnSpcReduction="10000"/>
          </a:bodyPr>
          <a:lstStyle/>
          <a:p>
            <a:pPr eaLnBrk="1" hangingPunct="1">
              <a:lnSpc>
                <a:spcPct val="80000"/>
              </a:lnSpc>
            </a:pPr>
            <a:r>
              <a:rPr lang="el-GR" sz="2000" dirty="0"/>
              <a:t>Στην περίπτωση του </a:t>
            </a:r>
            <a:r>
              <a:rPr lang="en-US" sz="2000" b="1" dirty="0"/>
              <a:t>MZI</a:t>
            </a:r>
            <a:r>
              <a:rPr lang="el-GR" sz="2000" dirty="0"/>
              <a:t>,</a:t>
            </a:r>
            <a:r>
              <a:rPr lang="en-US" sz="2000" dirty="0"/>
              <a:t> </a:t>
            </a:r>
            <a:r>
              <a:rPr lang="el-GR" sz="2000" dirty="0"/>
              <a:t>αυτό προσφέρει υψηλότερες ταχύτητες διαμόρφωσης για μία δεδομένη τάση οδήγησης και παρέχει υψηλότερο λόγο σβέσης (ισχύς του άσου προς ισχύ του λογικού μηδέν) σε σχέση με τον κατευθυντικό συζεύκτη</a:t>
            </a:r>
          </a:p>
          <a:p>
            <a:pPr lvl="1" eaLnBrk="1" hangingPunct="1">
              <a:lnSpc>
                <a:spcPct val="80000"/>
              </a:lnSpc>
            </a:pPr>
            <a:r>
              <a:rPr lang="el-GR" sz="1800" dirty="0"/>
              <a:t>Για τους προηγούμενους λόγους, το </a:t>
            </a:r>
            <a:r>
              <a:rPr lang="en-US" sz="1800" dirty="0"/>
              <a:t>MZI </a:t>
            </a:r>
            <a:r>
              <a:rPr lang="el-GR" sz="1800" dirty="0"/>
              <a:t>είναι πιο δημοφιλές</a:t>
            </a:r>
          </a:p>
          <a:p>
            <a:pPr eaLnBrk="1" hangingPunct="1">
              <a:lnSpc>
                <a:spcPct val="80000"/>
              </a:lnSpc>
            </a:pPr>
            <a:r>
              <a:rPr lang="el-GR" sz="2000" dirty="0"/>
              <a:t>Για το </a:t>
            </a:r>
            <a:r>
              <a:rPr lang="en-US" sz="2000" dirty="0"/>
              <a:t>MZI</a:t>
            </a:r>
            <a:endParaRPr lang="el-GR" sz="2000" dirty="0"/>
          </a:p>
          <a:p>
            <a:pPr lvl="1" eaLnBrk="1" hangingPunct="1">
              <a:lnSpc>
                <a:spcPct val="80000"/>
              </a:lnSpc>
            </a:pPr>
            <a:r>
              <a:rPr lang="el-GR" sz="1800" dirty="0"/>
              <a:t>Στη μία κατάσταση, τα σήματα στους δύο βραχίονες βρίσκονται </a:t>
            </a:r>
            <a:r>
              <a:rPr lang="el-GR" sz="1800" b="1" dirty="0"/>
              <a:t>σε φάση </a:t>
            </a:r>
            <a:r>
              <a:rPr lang="el-GR" sz="1800" dirty="0"/>
              <a:t>και συμβάλλουν </a:t>
            </a:r>
            <a:r>
              <a:rPr lang="el-GR" sz="1800" b="1" dirty="0"/>
              <a:t>προσθετικά</a:t>
            </a:r>
            <a:r>
              <a:rPr lang="el-GR" sz="1800" dirty="0"/>
              <a:t> με αποτέλεσμα να εμφανίζονται στην έξοδο</a:t>
            </a:r>
          </a:p>
          <a:p>
            <a:pPr lvl="1" eaLnBrk="1" hangingPunct="1">
              <a:lnSpc>
                <a:spcPct val="80000"/>
              </a:lnSpc>
            </a:pPr>
            <a:r>
              <a:rPr lang="el-GR" sz="1800" dirty="0"/>
              <a:t>Στην άλλη κατάσταση, εφαρμόζοντας κατάλληλη τάση προκαλείται </a:t>
            </a:r>
            <a:r>
              <a:rPr lang="el-GR" sz="1800" b="1" dirty="0"/>
              <a:t>διαφορά φάσης π</a:t>
            </a:r>
            <a:r>
              <a:rPr lang="el-GR" sz="1800" dirty="0"/>
              <a:t> ανάμεσα στους δύο βραχίονες του </a:t>
            </a:r>
            <a:r>
              <a:rPr lang="en-US" sz="1800" dirty="0"/>
              <a:t>MZI, </a:t>
            </a:r>
            <a:r>
              <a:rPr lang="el-GR" sz="1800" dirty="0"/>
              <a:t>οδηγώντας σε </a:t>
            </a:r>
            <a:r>
              <a:rPr lang="el-GR" sz="1800" b="1" dirty="0"/>
              <a:t>καταστροφική παρεμβολή </a:t>
            </a:r>
            <a:r>
              <a:rPr lang="el-GR" sz="1800" dirty="0"/>
              <a:t>και μηδενικό σήμα στην έξοδο</a:t>
            </a:r>
          </a:p>
          <a:p>
            <a:pPr lvl="1" eaLnBrk="1" hangingPunct="1">
              <a:lnSpc>
                <a:spcPct val="80000"/>
              </a:lnSpc>
            </a:pPr>
            <a:r>
              <a:rPr lang="el-GR" sz="1800" dirty="0"/>
              <a:t>Τέτοιοι διαμορφωτές έχουν πολύ </a:t>
            </a:r>
            <a:r>
              <a:rPr lang="el-GR" sz="1800" b="1" dirty="0"/>
              <a:t>καλούς λόγους σβέσης </a:t>
            </a:r>
            <a:r>
              <a:rPr lang="el-GR" sz="1800" dirty="0"/>
              <a:t>(ισχύς του άσου προς ισχύ του λογικού μηδέν) που κυμαίνονται μεταξύ </a:t>
            </a:r>
            <a:r>
              <a:rPr lang="el-GR" sz="1800" b="1" dirty="0"/>
              <a:t>μεταξύ 15 και</a:t>
            </a:r>
            <a:r>
              <a:rPr lang="en-US" sz="1800" b="1" dirty="0"/>
              <a:t> 20dB</a:t>
            </a:r>
          </a:p>
        </p:txBody>
      </p:sp>
      <p:sp>
        <p:nvSpPr>
          <p:cNvPr id="221190" name="Rectangle 37"/>
          <p:cNvSpPr>
            <a:spLocks noChangeArrowheads="1"/>
          </p:cNvSpPr>
          <p:nvPr/>
        </p:nvSpPr>
        <p:spPr bwMode="auto">
          <a:xfrm>
            <a:off x="179388" y="5516563"/>
            <a:ext cx="87852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Εξωτερικός διαμορφωτής νιοβικού λιθίου χρησιμοποιώντας μία διάταξη </a:t>
            </a:r>
            <a:r>
              <a:rPr lang="en-US" sz="2000" b="0" i="0"/>
              <a:t>MZI</a:t>
            </a:r>
            <a:endParaRPr lang="el-GR" sz="2000" b="0" i="0"/>
          </a:p>
        </p:txBody>
      </p:sp>
      <p:sp>
        <p:nvSpPr>
          <p:cNvPr id="221191" name="Rectangle 38"/>
          <p:cNvSpPr>
            <a:spLocks noChangeArrowheads="1"/>
          </p:cNvSpPr>
          <p:nvPr/>
        </p:nvSpPr>
        <p:spPr bwMode="auto">
          <a:xfrm>
            <a:off x="3848100" y="49403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2" name="Rectangle 39"/>
          <p:cNvSpPr>
            <a:spLocks noChangeArrowheads="1"/>
          </p:cNvSpPr>
          <p:nvPr/>
        </p:nvSpPr>
        <p:spPr bwMode="auto">
          <a:xfrm>
            <a:off x="2984500" y="4652963"/>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3" name="Rectangle 40"/>
          <p:cNvSpPr>
            <a:spLocks noChangeArrowheads="1"/>
          </p:cNvSpPr>
          <p:nvPr/>
        </p:nvSpPr>
        <p:spPr bwMode="auto">
          <a:xfrm>
            <a:off x="2120900" y="4364038"/>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4" name="AutoShape 41"/>
          <p:cNvSpPr>
            <a:spLocks noChangeArrowheads="1"/>
          </p:cNvSpPr>
          <p:nvPr/>
        </p:nvSpPr>
        <p:spPr bwMode="auto">
          <a:xfrm rot="2700000">
            <a:off x="2552700" y="4508500"/>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5" name="Rectangle 42"/>
          <p:cNvSpPr>
            <a:spLocks noChangeArrowheads="1"/>
          </p:cNvSpPr>
          <p:nvPr/>
        </p:nvSpPr>
        <p:spPr bwMode="auto">
          <a:xfrm>
            <a:off x="2120900" y="49403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6" name="AutoShape 43"/>
          <p:cNvSpPr>
            <a:spLocks noChangeArrowheads="1"/>
          </p:cNvSpPr>
          <p:nvPr/>
        </p:nvSpPr>
        <p:spPr bwMode="auto">
          <a:xfrm rot="18900000" flipV="1">
            <a:off x="2552700" y="4797425"/>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7" name="Rectangle 44"/>
          <p:cNvSpPr>
            <a:spLocks noChangeArrowheads="1"/>
          </p:cNvSpPr>
          <p:nvPr/>
        </p:nvSpPr>
        <p:spPr bwMode="auto">
          <a:xfrm>
            <a:off x="3848100" y="4364038"/>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8" name="AutoShape 45"/>
          <p:cNvSpPr>
            <a:spLocks noChangeArrowheads="1"/>
          </p:cNvSpPr>
          <p:nvPr/>
        </p:nvSpPr>
        <p:spPr bwMode="auto">
          <a:xfrm rot="2700000">
            <a:off x="3416300" y="4797425"/>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199" name="AutoShape 46"/>
          <p:cNvSpPr>
            <a:spLocks noChangeArrowheads="1"/>
          </p:cNvSpPr>
          <p:nvPr/>
        </p:nvSpPr>
        <p:spPr bwMode="auto">
          <a:xfrm rot="18900000" flipV="1">
            <a:off x="3416300" y="4508500"/>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00" name="Rectangle 47"/>
          <p:cNvSpPr>
            <a:spLocks noChangeArrowheads="1"/>
          </p:cNvSpPr>
          <p:nvPr/>
        </p:nvSpPr>
        <p:spPr bwMode="auto">
          <a:xfrm>
            <a:off x="822325" y="4076700"/>
            <a:ext cx="129857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Είσοδος</a:t>
            </a:r>
          </a:p>
        </p:txBody>
      </p:sp>
      <p:sp>
        <p:nvSpPr>
          <p:cNvPr id="221201" name="Line 48"/>
          <p:cNvSpPr>
            <a:spLocks noChangeShapeType="1"/>
          </p:cNvSpPr>
          <p:nvPr/>
        </p:nvSpPr>
        <p:spPr bwMode="auto">
          <a:xfrm>
            <a:off x="1546225" y="4437063"/>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2" name="Rectangle 49"/>
          <p:cNvSpPr>
            <a:spLocks noChangeArrowheads="1"/>
          </p:cNvSpPr>
          <p:nvPr/>
        </p:nvSpPr>
        <p:spPr bwMode="auto">
          <a:xfrm>
            <a:off x="612775" y="4654550"/>
            <a:ext cx="14398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Αδιαμόρφωτο φως</a:t>
            </a:r>
          </a:p>
        </p:txBody>
      </p:sp>
      <p:sp>
        <p:nvSpPr>
          <p:cNvPr id="221203" name="Rectangle 50"/>
          <p:cNvSpPr>
            <a:spLocks noChangeArrowheads="1"/>
          </p:cNvSpPr>
          <p:nvPr/>
        </p:nvSpPr>
        <p:spPr bwMode="auto">
          <a:xfrm>
            <a:off x="4646613" y="3933825"/>
            <a:ext cx="2143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V</a:t>
            </a:r>
            <a:endParaRPr lang="el-GR" sz="2000" b="0" i="0"/>
          </a:p>
        </p:txBody>
      </p:sp>
      <p:sp>
        <p:nvSpPr>
          <p:cNvPr id="221204" name="Line 51"/>
          <p:cNvSpPr>
            <a:spLocks noChangeShapeType="1"/>
          </p:cNvSpPr>
          <p:nvPr/>
        </p:nvSpPr>
        <p:spPr bwMode="auto">
          <a:xfrm>
            <a:off x="4605338" y="40767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5" name="Line 52"/>
          <p:cNvSpPr>
            <a:spLocks noChangeShapeType="1"/>
          </p:cNvSpPr>
          <p:nvPr/>
        </p:nvSpPr>
        <p:spPr bwMode="auto">
          <a:xfrm>
            <a:off x="4605338" y="5159375"/>
            <a:ext cx="0" cy="214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6" name="Line 53"/>
          <p:cNvSpPr>
            <a:spLocks noChangeShapeType="1"/>
          </p:cNvSpPr>
          <p:nvPr/>
        </p:nvSpPr>
        <p:spPr bwMode="auto">
          <a:xfrm>
            <a:off x="4357688" y="5375275"/>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7" name="Line 54"/>
          <p:cNvSpPr>
            <a:spLocks noChangeShapeType="1"/>
          </p:cNvSpPr>
          <p:nvPr/>
        </p:nvSpPr>
        <p:spPr bwMode="auto">
          <a:xfrm>
            <a:off x="4429125" y="5446713"/>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8" name="Line 55"/>
          <p:cNvSpPr>
            <a:spLocks noChangeShapeType="1"/>
          </p:cNvSpPr>
          <p:nvPr/>
        </p:nvSpPr>
        <p:spPr bwMode="auto">
          <a:xfrm>
            <a:off x="4502150" y="55181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09" name="Rectangle 56"/>
          <p:cNvSpPr>
            <a:spLocks noChangeArrowheads="1"/>
          </p:cNvSpPr>
          <p:nvPr/>
        </p:nvSpPr>
        <p:spPr bwMode="auto">
          <a:xfrm>
            <a:off x="6440488" y="49403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0" name="Rectangle 57"/>
          <p:cNvSpPr>
            <a:spLocks noChangeArrowheads="1"/>
          </p:cNvSpPr>
          <p:nvPr/>
        </p:nvSpPr>
        <p:spPr bwMode="auto">
          <a:xfrm>
            <a:off x="5576888" y="4652963"/>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1" name="Rectangle 58"/>
          <p:cNvSpPr>
            <a:spLocks noChangeArrowheads="1"/>
          </p:cNvSpPr>
          <p:nvPr/>
        </p:nvSpPr>
        <p:spPr bwMode="auto">
          <a:xfrm>
            <a:off x="4713288" y="4364038"/>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2" name="AutoShape 59"/>
          <p:cNvSpPr>
            <a:spLocks noChangeArrowheads="1"/>
          </p:cNvSpPr>
          <p:nvPr/>
        </p:nvSpPr>
        <p:spPr bwMode="auto">
          <a:xfrm rot="2700000">
            <a:off x="5145088" y="4508500"/>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3" name="Rectangle 60"/>
          <p:cNvSpPr>
            <a:spLocks noChangeArrowheads="1"/>
          </p:cNvSpPr>
          <p:nvPr/>
        </p:nvSpPr>
        <p:spPr bwMode="auto">
          <a:xfrm>
            <a:off x="4713288" y="4940300"/>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4" name="AutoShape 61"/>
          <p:cNvSpPr>
            <a:spLocks noChangeArrowheads="1"/>
          </p:cNvSpPr>
          <p:nvPr/>
        </p:nvSpPr>
        <p:spPr bwMode="auto">
          <a:xfrm rot="18900000" flipV="1">
            <a:off x="5145088" y="4797425"/>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5" name="Rectangle 62"/>
          <p:cNvSpPr>
            <a:spLocks noChangeArrowheads="1"/>
          </p:cNvSpPr>
          <p:nvPr/>
        </p:nvSpPr>
        <p:spPr bwMode="auto">
          <a:xfrm>
            <a:off x="6440488" y="4364038"/>
            <a:ext cx="647700" cy="21590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6" name="AutoShape 63"/>
          <p:cNvSpPr>
            <a:spLocks noChangeArrowheads="1"/>
          </p:cNvSpPr>
          <p:nvPr/>
        </p:nvSpPr>
        <p:spPr bwMode="auto">
          <a:xfrm rot="2700000">
            <a:off x="6008688" y="4797425"/>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7" name="AutoShape 64"/>
          <p:cNvSpPr>
            <a:spLocks noChangeArrowheads="1"/>
          </p:cNvSpPr>
          <p:nvPr/>
        </p:nvSpPr>
        <p:spPr bwMode="auto">
          <a:xfrm rot="18900000" flipV="1">
            <a:off x="6008688" y="4508500"/>
            <a:ext cx="647700" cy="215900"/>
          </a:xfrm>
          <a:prstGeom prst="roundRect">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18" name="Rectangle 65"/>
          <p:cNvSpPr>
            <a:spLocks noChangeArrowheads="1"/>
          </p:cNvSpPr>
          <p:nvPr/>
        </p:nvSpPr>
        <p:spPr bwMode="auto">
          <a:xfrm>
            <a:off x="7016750" y="4076700"/>
            <a:ext cx="129857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Έξοδος</a:t>
            </a:r>
          </a:p>
        </p:txBody>
      </p:sp>
      <p:sp>
        <p:nvSpPr>
          <p:cNvPr id="221219" name="Line 66"/>
          <p:cNvSpPr>
            <a:spLocks noChangeShapeType="1"/>
          </p:cNvSpPr>
          <p:nvPr/>
        </p:nvSpPr>
        <p:spPr bwMode="auto">
          <a:xfrm>
            <a:off x="7305675" y="4437063"/>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1220" name="Rectangle 67"/>
          <p:cNvSpPr>
            <a:spLocks noChangeArrowheads="1"/>
          </p:cNvSpPr>
          <p:nvPr/>
        </p:nvSpPr>
        <p:spPr bwMode="auto">
          <a:xfrm>
            <a:off x="7164388" y="4654550"/>
            <a:ext cx="15843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Διαμορφωμένο φως</a:t>
            </a:r>
          </a:p>
        </p:txBody>
      </p:sp>
      <p:sp>
        <p:nvSpPr>
          <p:cNvPr id="221221" name="Rectangle 68"/>
          <p:cNvSpPr>
            <a:spLocks noChangeArrowheads="1"/>
          </p:cNvSpPr>
          <p:nvPr/>
        </p:nvSpPr>
        <p:spPr bwMode="auto">
          <a:xfrm>
            <a:off x="4497388" y="4941888"/>
            <a:ext cx="215900" cy="2159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1222" name="Rectangle 69"/>
          <p:cNvSpPr>
            <a:spLocks noChangeArrowheads="1"/>
          </p:cNvSpPr>
          <p:nvPr/>
        </p:nvSpPr>
        <p:spPr bwMode="auto">
          <a:xfrm>
            <a:off x="4497388" y="4365625"/>
            <a:ext cx="215900" cy="2159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4106478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2"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927225"/>
            <a:ext cx="527367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3"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22214" name="Rectangle 3"/>
          <p:cNvSpPr>
            <a:spLocks noGrp="1" noChangeArrowheads="1"/>
          </p:cNvSpPr>
          <p:nvPr>
            <p:ph idx="1"/>
          </p:nvPr>
        </p:nvSpPr>
        <p:spPr>
          <a:xfrm>
            <a:off x="179388" y="908050"/>
            <a:ext cx="8785225" cy="1152525"/>
          </a:xfrm>
        </p:spPr>
        <p:txBody>
          <a:bodyPr/>
          <a:lstStyle/>
          <a:p>
            <a:pPr eaLnBrk="1" hangingPunct="1">
              <a:lnSpc>
                <a:spcPct val="80000"/>
              </a:lnSpc>
            </a:pPr>
            <a:r>
              <a:rPr lang="el-GR" sz="2000" dirty="0"/>
              <a:t>Η απόκριση του διαμορφωτή</a:t>
            </a:r>
            <a:r>
              <a:rPr lang="en-US" sz="2000" dirty="0"/>
              <a:t> </a:t>
            </a:r>
            <a:r>
              <a:rPr lang="el-GR" sz="2000" dirty="0"/>
              <a:t>είναι </a:t>
            </a:r>
            <a:r>
              <a:rPr lang="el-GR" sz="2000" b="1" dirty="0"/>
              <a:t>περιοδική</a:t>
            </a:r>
          </a:p>
          <a:p>
            <a:pPr eaLnBrk="1" hangingPunct="1">
              <a:lnSpc>
                <a:spcPct val="80000"/>
              </a:lnSpc>
            </a:pPr>
            <a:r>
              <a:rPr lang="el-GR" sz="2000" dirty="0"/>
              <a:t>Με τα </a:t>
            </a:r>
            <a:r>
              <a:rPr lang="en-US" sz="2000" b="1" dirty="0"/>
              <a:t>MZIs</a:t>
            </a:r>
            <a:r>
              <a:rPr lang="en-US" sz="2000" dirty="0"/>
              <a:t> </a:t>
            </a:r>
            <a:r>
              <a:rPr lang="el-GR" sz="2000" dirty="0"/>
              <a:t>μπορεί να </a:t>
            </a:r>
            <a:r>
              <a:rPr lang="el-GR" sz="2000" b="1" dirty="0"/>
              <a:t>ελεγχθεί με μεγάλη ακρίβεια το </a:t>
            </a:r>
            <a:r>
              <a:rPr lang="en-US" sz="2000" b="1" dirty="0"/>
              <a:t>chirp</a:t>
            </a:r>
            <a:r>
              <a:rPr lang="en-US" sz="2000" dirty="0"/>
              <a:t>, </a:t>
            </a:r>
            <a:r>
              <a:rPr lang="el-GR" sz="2000" dirty="0"/>
              <a:t>ενώ εξαιτίας της μεγάλης εξάρτησης της διάταξης από την πόλωση, χρησιμοποιείται </a:t>
            </a:r>
            <a:r>
              <a:rPr lang="el-GR" sz="2000" b="1" dirty="0"/>
              <a:t>ίνα διατήρησης της πόλωσης </a:t>
            </a:r>
            <a:r>
              <a:rPr lang="el-GR" sz="2000" dirty="0"/>
              <a:t>μεταξύ του </a:t>
            </a:r>
            <a:r>
              <a:rPr lang="en-US" sz="2000" dirty="0"/>
              <a:t>laser </a:t>
            </a:r>
            <a:r>
              <a:rPr lang="el-GR" sz="2000" dirty="0"/>
              <a:t>και του διαμορφωτή</a:t>
            </a:r>
            <a:endParaRPr lang="en-US" sz="2000" dirty="0"/>
          </a:p>
        </p:txBody>
      </p:sp>
      <p:sp>
        <p:nvSpPr>
          <p:cNvPr id="222215" name="Rectangle 7"/>
          <p:cNvSpPr>
            <a:spLocks noChangeArrowheads="1"/>
          </p:cNvSpPr>
          <p:nvPr/>
        </p:nvSpPr>
        <p:spPr bwMode="auto">
          <a:xfrm>
            <a:off x="4932363" y="1916113"/>
            <a:ext cx="410368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t>Θεωρητική απόκριση του διαμορφωτή σα συνάρτηση της εφαρμοζόμενης τάσης </a:t>
            </a:r>
            <a:r>
              <a:rPr lang="en-US" sz="1800"/>
              <a:t>V</a:t>
            </a:r>
            <a:r>
              <a:rPr lang="en-US" sz="1800" i="0"/>
              <a:t>, </a:t>
            </a:r>
            <a:r>
              <a:rPr lang="el-GR" sz="1800" i="0"/>
              <a:t>με </a:t>
            </a:r>
            <a:r>
              <a:rPr lang="en-US" sz="1800"/>
              <a:t>V</a:t>
            </a:r>
            <a:r>
              <a:rPr lang="el-GR" sz="1800" baseline="-25000"/>
              <a:t>π</a:t>
            </a:r>
            <a:r>
              <a:rPr lang="el-GR" sz="1800" i="0"/>
              <a:t> να αντιστοιχεί στην τάση που απαιτείται ώστε να επιτευχθεί μία διαφορά φάσης </a:t>
            </a:r>
            <a:r>
              <a:rPr lang="el-GR" sz="1800"/>
              <a:t>π</a:t>
            </a:r>
            <a:r>
              <a:rPr lang="el-GR" sz="1800" i="0"/>
              <a:t> μεταξύ των δύο βραχιόνων του διαμορφωτή και ονομάζεται τάση ημι-κύματος</a:t>
            </a:r>
          </a:p>
        </p:txBody>
      </p:sp>
      <p:pic>
        <p:nvPicPr>
          <p:cNvPr id="222216" name="Picture 50" descr="MZM_Out_Inten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4005263"/>
            <a:ext cx="3097213" cy="950912"/>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2217" name="Rectangle 52"/>
          <p:cNvSpPr>
            <a:spLocks noChangeArrowheads="1"/>
          </p:cNvSpPr>
          <p:nvPr/>
        </p:nvSpPr>
        <p:spPr bwMode="auto">
          <a:xfrm>
            <a:off x="4932363" y="4941888"/>
            <a:ext cx="4103687"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a:t>Ι</a:t>
            </a:r>
            <a:r>
              <a:rPr lang="en-US" sz="1800" baseline="-25000"/>
              <a:t>out</a:t>
            </a:r>
            <a:r>
              <a:rPr lang="en-US" sz="1800" i="0"/>
              <a:t> </a:t>
            </a:r>
            <a:r>
              <a:rPr lang="el-GR" sz="1800" i="0"/>
              <a:t>είναι η φωτεινή ένταση στην έξοδο του διαμορφωτή με </a:t>
            </a:r>
            <a:r>
              <a:rPr lang="en-US" sz="1800"/>
              <a:t>I</a:t>
            </a:r>
            <a:r>
              <a:rPr lang="en-US" sz="1800" baseline="-25000"/>
              <a:t>o</a:t>
            </a:r>
            <a:r>
              <a:rPr lang="en-US" sz="1800" i="0"/>
              <a:t> </a:t>
            </a:r>
            <a:r>
              <a:rPr lang="el-GR" sz="1800" i="0"/>
              <a:t>τη μέγιστη τιμή της, </a:t>
            </a:r>
            <a:r>
              <a:rPr lang="en-US" sz="1800"/>
              <a:t>V</a:t>
            </a:r>
            <a:r>
              <a:rPr lang="en-US" sz="1800" i="0"/>
              <a:t> </a:t>
            </a:r>
            <a:r>
              <a:rPr lang="el-GR" sz="1800" i="0"/>
              <a:t>είναι εφαρμοζόμενη τάση</a:t>
            </a:r>
          </a:p>
        </p:txBody>
      </p:sp>
    </p:spTree>
    <p:extLst>
      <p:ext uri="{BB962C8B-B14F-4D97-AF65-F5344CB8AC3E}">
        <p14:creationId xmlns:p14="http://schemas.microsoft.com/office/powerpoint/2010/main" val="1261167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8229600" cy="1143000"/>
          </a:xfrm>
        </p:spPr>
        <p:txBody>
          <a:bodyPr/>
          <a:lstStyle/>
          <a:p>
            <a:r>
              <a:rPr lang="el-GR" dirty="0"/>
              <a:t>Συνάρτηση μεταφοράς ΜΖΜ</a:t>
            </a:r>
            <a:endParaRPr lang="en-US" dirty="0"/>
          </a:p>
        </p:txBody>
      </p:sp>
      <p:sp>
        <p:nvSpPr>
          <p:cNvPr id="4" name="AutoShape 2" descr="Αποτέλεσμα εικόνας για mzm transfer function deriv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37112"/>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Αποτέλεσμα εικόνας για mzm transfer function deriv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4506338" cy="368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5861077" y="3157216"/>
                <a:ext cx="2642134"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a:rPr>
                            <m:t>E</m:t>
                          </m:r>
                        </m:e>
                        <m:sub>
                          <m:r>
                            <a:rPr lang="en-US" sz="2000" b="0" i="1" smtClean="0">
                              <a:latin typeface="Cambria Math"/>
                            </a:rPr>
                            <m:t>𝑜𝑢𝑡</m:t>
                          </m:r>
                        </m:sub>
                      </m:sSub>
                      <m:r>
                        <a:rPr lang="en-US" sz="2000" b="0" i="1" smtClean="0">
                          <a:latin typeface="Cambria Math"/>
                        </a:rPr>
                        <m:t>=</m:t>
                      </m:r>
                      <m:sSub>
                        <m:sSubPr>
                          <m:ctrlPr>
                            <a:rPr lang="en-US" sz="2000" i="1">
                              <a:latin typeface="Cambria Math" panose="02040503050406030204" pitchFamily="18" charset="0"/>
                            </a:rPr>
                          </m:ctrlPr>
                        </m:sSubPr>
                        <m:e>
                          <m:r>
                            <m:rPr>
                              <m:sty m:val="p"/>
                            </m:rPr>
                            <a:rPr lang="en-US" sz="2000">
                              <a:latin typeface="Cambria Math"/>
                            </a:rPr>
                            <m:t>E</m:t>
                          </m:r>
                        </m:e>
                        <m:sub>
                          <m:r>
                            <a:rPr lang="en-US" sz="2000" i="1">
                              <a:latin typeface="Cambria Math"/>
                            </a:rPr>
                            <m:t>𝑜</m:t>
                          </m:r>
                        </m:sub>
                      </m:sSub>
                      <m:func>
                        <m:funcPr>
                          <m:ctrlPr>
                            <a:rPr lang="en-US" sz="2000" i="1">
                              <a:latin typeface="Cambria Math" panose="02040503050406030204" pitchFamily="18" charset="0"/>
                            </a:rPr>
                          </m:ctrlPr>
                        </m:funcPr>
                        <m:fName>
                          <m:r>
                            <m:rPr>
                              <m:sty m:val="p"/>
                            </m:rPr>
                            <a:rPr lang="en-US" sz="2000">
                              <a:latin typeface="Cambria Math"/>
                            </a:rPr>
                            <m:t>cos</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l-GR" sz="2000" i="1">
                                      <a:latin typeface="Cambria Math"/>
                                    </a:rPr>
                                    <m:t>𝜋</m:t>
                                  </m:r>
                                </m:num>
                                <m:den>
                                  <m:r>
                                    <a:rPr lang="en-US" sz="2000" i="1">
                                      <a:latin typeface="Cambria Math"/>
                                    </a:rPr>
                                    <m:t>2</m:t>
                                  </m:r>
                                </m:den>
                              </m:f>
                              <m:r>
                                <a:rPr lang="en-US" sz="2000" i="1">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ea typeface="Cambria Math"/>
                                    </a:rPr>
                                    <m:t>𝑉</m:t>
                                  </m:r>
                                </m:num>
                                <m:den>
                                  <m:sSub>
                                    <m:sSubPr>
                                      <m:ctrlPr>
                                        <a:rPr lang="en-US" sz="2000" i="1">
                                          <a:latin typeface="Cambria Math" panose="02040503050406030204" pitchFamily="18" charset="0"/>
                                          <a:ea typeface="Cambria Math"/>
                                        </a:rPr>
                                      </m:ctrlPr>
                                    </m:sSubPr>
                                    <m:e>
                                      <m:r>
                                        <a:rPr lang="en-US" sz="2000" i="1">
                                          <a:latin typeface="Cambria Math"/>
                                          <a:ea typeface="Cambria Math"/>
                                        </a:rPr>
                                        <m:t>𝑉</m:t>
                                      </m:r>
                                    </m:e>
                                    <m:sub>
                                      <m:r>
                                        <a:rPr lang="el-GR" sz="2000" i="1">
                                          <a:latin typeface="Cambria Math"/>
                                          <a:ea typeface="Cambria Math"/>
                                        </a:rPr>
                                        <m:t>𝜋</m:t>
                                      </m:r>
                                    </m:sub>
                                  </m:sSub>
                                </m:den>
                              </m:f>
                            </m:e>
                          </m:d>
                        </m:e>
                      </m:func>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5861077" y="3157216"/>
                <a:ext cx="2642134" cy="78386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09049" y="1675961"/>
                <a:ext cx="2782878" cy="644344"/>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m:rPr>
                            <m:sty m:val="p"/>
                          </m:rPr>
                          <a:rPr lang="el-GR" sz="2000" b="0" i="0" smtClean="0">
                            <a:latin typeface="Cambria Math"/>
                          </a:rPr>
                          <m:t>Ι</m:t>
                        </m:r>
                      </m:e>
                      <m:sub>
                        <m:r>
                          <a:rPr lang="en-US" sz="2000" b="0" i="1" smtClean="0">
                            <a:latin typeface="Cambria Math"/>
                          </a:rPr>
                          <m:t>𝑜𝑢𝑡</m:t>
                        </m:r>
                      </m:sub>
                    </m:sSub>
                    <m:r>
                      <a:rPr lang="en-US" sz="2000" b="0" i="1" smtClean="0">
                        <a:latin typeface="Cambria Math"/>
                      </a:rPr>
                      <m:t>=</m:t>
                    </m:r>
                    <m:sSub>
                      <m:sSubPr>
                        <m:ctrlPr>
                          <a:rPr lang="en-US" sz="2000" i="1">
                            <a:latin typeface="Cambria Math" panose="02040503050406030204" pitchFamily="18" charset="0"/>
                          </a:rPr>
                        </m:ctrlPr>
                      </m:sSubPr>
                      <m:e>
                        <m:r>
                          <m:rPr>
                            <m:sty m:val="p"/>
                          </m:rPr>
                          <a:rPr lang="el-GR" sz="2000" b="0" i="0" smtClean="0">
                            <a:latin typeface="Cambria Math"/>
                          </a:rPr>
                          <m:t>Ι</m:t>
                        </m:r>
                      </m:e>
                      <m:sub>
                        <m:r>
                          <a:rPr lang="en-US" sz="2000" i="1">
                            <a:latin typeface="Cambria Math"/>
                          </a:rPr>
                          <m:t>𝑜</m:t>
                        </m:r>
                      </m:sub>
                    </m:sSub>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a:rPr>
                                  <m:t>cos</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l-GR" sz="2000" i="1">
                                            <a:latin typeface="Cambria Math"/>
                                          </a:rPr>
                                          <m:t>𝜋</m:t>
                                        </m:r>
                                      </m:num>
                                      <m:den>
                                        <m:r>
                                          <a:rPr lang="en-US" sz="2000" i="1">
                                            <a:latin typeface="Cambria Math"/>
                                          </a:rPr>
                                          <m:t>2</m:t>
                                        </m:r>
                                      </m:den>
                                    </m:f>
                                    <m:r>
                                      <a:rPr lang="en-US" sz="2000" i="1">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ea typeface="Cambria Math"/>
                                          </a:rPr>
                                          <m:t>𝑉</m:t>
                                        </m:r>
                                      </m:num>
                                      <m:den>
                                        <m:sSub>
                                          <m:sSubPr>
                                            <m:ctrlPr>
                                              <a:rPr lang="en-US" sz="2000" i="1">
                                                <a:latin typeface="Cambria Math" panose="02040503050406030204" pitchFamily="18" charset="0"/>
                                                <a:ea typeface="Cambria Math"/>
                                              </a:rPr>
                                            </m:ctrlPr>
                                          </m:sSubPr>
                                          <m:e>
                                            <m:r>
                                              <a:rPr lang="en-US" sz="2000" i="1">
                                                <a:latin typeface="Cambria Math"/>
                                                <a:ea typeface="Cambria Math"/>
                                              </a:rPr>
                                              <m:t>𝑉</m:t>
                                            </m:r>
                                          </m:e>
                                          <m:sub>
                                            <m:r>
                                              <a:rPr lang="el-GR" sz="2000" i="1">
                                                <a:latin typeface="Cambria Math"/>
                                                <a:ea typeface="Cambria Math"/>
                                              </a:rPr>
                                              <m:t>𝜋</m:t>
                                            </m:r>
                                          </m:sub>
                                        </m:sSub>
                                      </m:den>
                                    </m:f>
                                  </m:e>
                                </m:d>
                              </m:e>
                            </m:func>
                          </m:e>
                        </m:d>
                      </m:e>
                      <m:sup>
                        <m:r>
                          <a:rPr lang="en-US" sz="2000" b="0" i="1" smtClean="0">
                            <a:latin typeface="Cambria Math"/>
                          </a:rPr>
                          <m:t>2</m:t>
                        </m:r>
                      </m:sup>
                    </m:sSup>
                  </m:oMath>
                </a14:m>
                <a:r>
                  <a:rPr lang="en-US" sz="2000"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5709049" y="1675961"/>
                <a:ext cx="2782878" cy="644344"/>
              </a:xfrm>
              <a:prstGeom prst="rect">
                <a:avLst/>
              </a:prstGeom>
              <a:blipFill rotWithShape="1">
                <a:blip r:embed="rId5"/>
                <a:stretch>
                  <a:fillRect/>
                </a:stretch>
              </a:blipFill>
            </p:spPr>
            <p:txBody>
              <a:bodyPr/>
              <a:lstStyle/>
              <a:p>
                <a:r>
                  <a:rPr lang="en-US">
                    <a:noFill/>
                  </a:rPr>
                  <a:t> </a:t>
                </a:r>
              </a:p>
            </p:txBody>
          </p:sp>
        </mc:Fallback>
      </mc:AlternateContent>
      <p:cxnSp>
        <p:nvCxnSpPr>
          <p:cNvPr id="7" name="Straight Arrow Connector 6"/>
          <p:cNvCxnSpPr>
            <a:stCxn id="9" idx="1"/>
          </p:cNvCxnSpPr>
          <p:nvPr/>
        </p:nvCxnSpPr>
        <p:spPr>
          <a:xfrm flipH="1">
            <a:off x="4788025" y="1998133"/>
            <a:ext cx="92102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644008" y="3549150"/>
            <a:ext cx="121744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AutoShape 2" descr="Αποτέλεσμα εικόνας για mzm transfer function deriv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4869160"/>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82066" y="5445224"/>
            <a:ext cx="1872208" cy="646331"/>
          </a:xfrm>
          <a:prstGeom prst="rect">
            <a:avLst/>
          </a:prstGeom>
          <a:noFill/>
        </p:spPr>
        <p:txBody>
          <a:bodyPr wrap="square" rtlCol="0">
            <a:spAutoFit/>
          </a:bodyPr>
          <a:lstStyle/>
          <a:p>
            <a:r>
              <a:rPr lang="el-GR" dirty="0"/>
              <a:t>Σημεία λειτουργίας</a:t>
            </a:r>
            <a:endParaRPr lang="en-US" dirty="0"/>
          </a:p>
        </p:txBody>
      </p:sp>
      <p:sp>
        <p:nvSpPr>
          <p:cNvPr id="20" name="TextBox 19"/>
          <p:cNvSpPr txBox="1"/>
          <p:nvPr/>
        </p:nvSpPr>
        <p:spPr>
          <a:xfrm>
            <a:off x="4572001" y="5084841"/>
            <a:ext cx="2160240" cy="1077218"/>
          </a:xfrm>
          <a:prstGeom prst="rect">
            <a:avLst/>
          </a:prstGeom>
          <a:noFill/>
        </p:spPr>
        <p:txBody>
          <a:bodyPr wrap="square" rtlCol="0">
            <a:spAutoFit/>
          </a:bodyPr>
          <a:lstStyle/>
          <a:p>
            <a:r>
              <a:rPr lang="el-GR" sz="1600" dirty="0"/>
              <a:t>Σημείο λειτουργίας για αναλογική ή</a:t>
            </a:r>
            <a:r>
              <a:rPr lang="en-US" sz="1600" dirty="0"/>
              <a:t> </a:t>
            </a:r>
            <a:r>
              <a:rPr lang="el-GR" sz="1600" dirty="0"/>
              <a:t>Μ-</a:t>
            </a:r>
            <a:r>
              <a:rPr lang="en-US" sz="1600" dirty="0"/>
              <a:t>PAM</a:t>
            </a:r>
            <a:r>
              <a:rPr lang="el-GR" sz="1600" dirty="0"/>
              <a:t> / </a:t>
            </a:r>
            <a:r>
              <a:rPr lang="en-US" sz="1600" dirty="0"/>
              <a:t>QAM</a:t>
            </a:r>
            <a:r>
              <a:rPr lang="el-GR" sz="1600" dirty="0"/>
              <a:t> </a:t>
            </a:r>
            <a:r>
              <a:rPr lang="en-US" sz="1600" dirty="0"/>
              <a:t>/</a:t>
            </a:r>
            <a:r>
              <a:rPr lang="el-GR" sz="1600" dirty="0"/>
              <a:t> </a:t>
            </a:r>
            <a:r>
              <a:rPr lang="en-US" sz="1600" dirty="0"/>
              <a:t>Optical OFDM </a:t>
            </a:r>
            <a:r>
              <a:rPr lang="el-GR" sz="1600" dirty="0"/>
              <a:t>διαμόρφωση</a:t>
            </a:r>
            <a:endParaRPr lang="en-US" sz="1600" dirty="0"/>
          </a:p>
        </p:txBody>
      </p:sp>
      <p:cxnSp>
        <p:nvCxnSpPr>
          <p:cNvPr id="21" name="Straight Arrow Connector 20"/>
          <p:cNvCxnSpPr>
            <a:stCxn id="20" idx="3"/>
          </p:cNvCxnSpPr>
          <p:nvPr/>
        </p:nvCxnSpPr>
        <p:spPr>
          <a:xfrm flipV="1">
            <a:off x="6732241" y="5445226"/>
            <a:ext cx="864095" cy="1782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05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Oval 2" descr="10%"/>
          <p:cNvSpPr>
            <a:spLocks noChangeArrowheads="1"/>
          </p:cNvSpPr>
          <p:nvPr/>
        </p:nvSpPr>
        <p:spPr bwMode="auto">
          <a:xfrm>
            <a:off x="323850" y="1773238"/>
            <a:ext cx="2305050" cy="2305050"/>
          </a:xfrm>
          <a:prstGeom prst="ellipse">
            <a:avLst/>
          </a:prstGeom>
          <a:pattFill prst="pct10">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4149" name="Oval 3" descr="25%"/>
          <p:cNvSpPr>
            <a:spLocks noChangeArrowheads="1"/>
          </p:cNvSpPr>
          <p:nvPr/>
        </p:nvSpPr>
        <p:spPr bwMode="auto">
          <a:xfrm>
            <a:off x="468313" y="1925638"/>
            <a:ext cx="2008187" cy="2008187"/>
          </a:xfrm>
          <a:prstGeom prst="ellipse">
            <a:avLst/>
          </a:prstGeom>
          <a:pattFill prst="pct25">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4150" name="Rectangle 4"/>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4151" name="Rectangle 5"/>
          <p:cNvSpPr>
            <a:spLocks noGrp="1" noChangeArrowheads="1"/>
          </p:cNvSpPr>
          <p:nvPr>
            <p:ph idx="1"/>
          </p:nvPr>
        </p:nvSpPr>
        <p:spPr>
          <a:xfrm>
            <a:off x="179388" y="909638"/>
            <a:ext cx="8785225" cy="647700"/>
          </a:xfrm>
        </p:spPr>
        <p:txBody>
          <a:bodyPr/>
          <a:lstStyle/>
          <a:p>
            <a:pPr eaLnBrk="1" hangingPunct="1">
              <a:lnSpc>
                <a:spcPct val="80000"/>
              </a:lnSpc>
            </a:pPr>
            <a:r>
              <a:rPr lang="el-GR" sz="2000"/>
              <a:t>Ο κλασικός θόρυβος στενής ζώνης δηλαδή το άθροισμα ενός σήματος στο κέντρο της ζώνης και ενός Gaussian θορύβου</a:t>
            </a:r>
          </a:p>
        </p:txBody>
      </p:sp>
      <p:sp>
        <p:nvSpPr>
          <p:cNvPr id="134152" name="Oval 6" descr="10%"/>
          <p:cNvSpPr>
            <a:spLocks noChangeArrowheads="1"/>
          </p:cNvSpPr>
          <p:nvPr/>
        </p:nvSpPr>
        <p:spPr bwMode="auto">
          <a:xfrm>
            <a:off x="539750" y="1989138"/>
            <a:ext cx="1873250" cy="1873250"/>
          </a:xfrm>
          <a:prstGeom prst="ellipse">
            <a:avLst/>
          </a:prstGeom>
          <a:pattFill prst="pct10">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4153" name="Oval 7"/>
          <p:cNvSpPr>
            <a:spLocks noChangeArrowheads="1"/>
          </p:cNvSpPr>
          <p:nvPr/>
        </p:nvSpPr>
        <p:spPr bwMode="auto">
          <a:xfrm>
            <a:off x="684213" y="2133600"/>
            <a:ext cx="1584325" cy="158432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4154" name="Line 8"/>
          <p:cNvSpPr>
            <a:spLocks noChangeShapeType="1"/>
          </p:cNvSpPr>
          <p:nvPr/>
        </p:nvSpPr>
        <p:spPr bwMode="auto">
          <a:xfrm flipH="1" flipV="1">
            <a:off x="1476375" y="1558925"/>
            <a:ext cx="0"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55" name="Line 9"/>
          <p:cNvSpPr>
            <a:spLocks noChangeShapeType="1"/>
          </p:cNvSpPr>
          <p:nvPr/>
        </p:nvSpPr>
        <p:spPr bwMode="auto">
          <a:xfrm>
            <a:off x="107950" y="2925763"/>
            <a:ext cx="2808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56" name="Line 10"/>
          <p:cNvSpPr>
            <a:spLocks noChangeShapeType="1"/>
          </p:cNvSpPr>
          <p:nvPr/>
        </p:nvSpPr>
        <p:spPr bwMode="auto">
          <a:xfrm flipV="1">
            <a:off x="1476375" y="2133600"/>
            <a:ext cx="576263" cy="792163"/>
          </a:xfrm>
          <a:prstGeom prst="line">
            <a:avLst/>
          </a:prstGeom>
          <a:noFill/>
          <a:ln w="2540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134157" name="AutoShape 11"/>
          <p:cNvCxnSpPr>
            <a:cxnSpLocks noChangeShapeType="1"/>
            <a:stCxn id="134156" idx="0"/>
            <a:endCxn id="134148" idx="7"/>
          </p:cNvCxnSpPr>
          <p:nvPr/>
        </p:nvCxnSpPr>
        <p:spPr bwMode="auto">
          <a:xfrm flipV="1">
            <a:off x="1476375" y="2111375"/>
            <a:ext cx="814388" cy="828675"/>
          </a:xfrm>
          <a:prstGeom prst="straightConnector1">
            <a:avLst/>
          </a:prstGeom>
          <a:noFill/>
          <a:ln w="2540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158" name="AutoShape 12"/>
          <p:cNvCxnSpPr>
            <a:cxnSpLocks noChangeShapeType="1"/>
            <a:stCxn id="134156" idx="1"/>
            <a:endCxn id="134148" idx="7"/>
          </p:cNvCxnSpPr>
          <p:nvPr/>
        </p:nvCxnSpPr>
        <p:spPr bwMode="auto">
          <a:xfrm flipV="1">
            <a:off x="2052638" y="2111375"/>
            <a:ext cx="238125" cy="11113"/>
          </a:xfrm>
          <a:prstGeom prst="straightConnector1">
            <a:avLst/>
          </a:prstGeom>
          <a:noFill/>
          <a:ln w="2540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159" name="Rectangle 13"/>
          <p:cNvSpPr>
            <a:spLocks noChangeArrowheads="1"/>
          </p:cNvSpPr>
          <p:nvPr/>
        </p:nvSpPr>
        <p:spPr bwMode="auto">
          <a:xfrm>
            <a:off x="2413000" y="1701800"/>
            <a:ext cx="863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b="0" i="0"/>
              <a:t>Διάχυση φάσης</a:t>
            </a:r>
            <a:endParaRPr lang="el-GR" sz="1600" b="0"/>
          </a:p>
        </p:txBody>
      </p:sp>
      <p:sp>
        <p:nvSpPr>
          <p:cNvPr id="134160" name="Oval 14"/>
          <p:cNvSpPr>
            <a:spLocks noChangeArrowheads="1"/>
          </p:cNvSpPr>
          <p:nvPr/>
        </p:nvSpPr>
        <p:spPr bwMode="auto">
          <a:xfrm>
            <a:off x="1836738" y="1846263"/>
            <a:ext cx="576262" cy="57626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4161" name="Freeform 15"/>
          <p:cNvSpPr>
            <a:spLocks/>
          </p:cNvSpPr>
          <p:nvPr/>
        </p:nvSpPr>
        <p:spPr bwMode="auto">
          <a:xfrm>
            <a:off x="1835150" y="2422525"/>
            <a:ext cx="73025" cy="95250"/>
          </a:xfrm>
          <a:custGeom>
            <a:avLst/>
            <a:gdLst>
              <a:gd name="T0" fmla="*/ 29462158 w 181"/>
              <a:gd name="T1" fmla="*/ 85590212 h 106"/>
              <a:gd name="T2" fmla="*/ 22137468 w 181"/>
              <a:gd name="T3" fmla="*/ 12112026 h 106"/>
              <a:gd name="T4" fmla="*/ 0 w 181"/>
              <a:gd name="T5" fmla="*/ 12112026 h 106"/>
              <a:gd name="T6" fmla="*/ 0 60000 65536"/>
              <a:gd name="T7" fmla="*/ 0 60000 65536"/>
              <a:gd name="T8" fmla="*/ 0 60000 65536"/>
            </a:gdLst>
            <a:ahLst/>
            <a:cxnLst>
              <a:cxn ang="T6">
                <a:pos x="T0" y="T1"/>
              </a:cxn>
              <a:cxn ang="T7">
                <a:pos x="T2" y="T3"/>
              </a:cxn>
              <a:cxn ang="T8">
                <a:pos x="T4" y="T5"/>
              </a:cxn>
            </a:cxnLst>
            <a:rect l="0" t="0" r="r" b="b"/>
            <a:pathLst>
              <a:path w="181" h="106">
                <a:moveTo>
                  <a:pt x="181" y="106"/>
                </a:moveTo>
                <a:cubicBezTo>
                  <a:pt x="173" y="68"/>
                  <a:pt x="166" y="30"/>
                  <a:pt x="136" y="15"/>
                </a:cubicBezTo>
                <a:cubicBezTo>
                  <a:pt x="106" y="0"/>
                  <a:pt x="53" y="7"/>
                  <a:pt x="0" y="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62" name="Rectangle 16"/>
          <p:cNvSpPr>
            <a:spLocks noChangeArrowheads="1"/>
          </p:cNvSpPr>
          <p:nvPr/>
        </p:nvSpPr>
        <p:spPr bwMode="auto">
          <a:xfrm>
            <a:off x="1836738" y="2422525"/>
            <a:ext cx="36036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b="0" i="0"/>
              <a:t>Δ</a:t>
            </a:r>
            <a:r>
              <a:rPr lang="el-GR" sz="1600" b="0"/>
              <a:t>φ</a:t>
            </a:r>
          </a:p>
        </p:txBody>
      </p:sp>
      <p:sp>
        <p:nvSpPr>
          <p:cNvPr id="134163" name="Line 17"/>
          <p:cNvSpPr>
            <a:spLocks noChangeShapeType="1"/>
          </p:cNvSpPr>
          <p:nvPr/>
        </p:nvSpPr>
        <p:spPr bwMode="auto">
          <a:xfrm flipH="1">
            <a:off x="971550" y="3214688"/>
            <a:ext cx="21748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64" name="Line 18"/>
          <p:cNvSpPr>
            <a:spLocks noChangeShapeType="1"/>
          </p:cNvSpPr>
          <p:nvPr/>
        </p:nvSpPr>
        <p:spPr bwMode="auto">
          <a:xfrm rot="10800000" flipH="1">
            <a:off x="539750" y="3862388"/>
            <a:ext cx="21748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65" name="Rectangle 19"/>
          <p:cNvSpPr>
            <a:spLocks noChangeArrowheads="1"/>
          </p:cNvSpPr>
          <p:nvPr/>
        </p:nvSpPr>
        <p:spPr bwMode="auto">
          <a:xfrm>
            <a:off x="180975" y="3502025"/>
            <a:ext cx="3603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b="0" i="0"/>
              <a:t>ΔΕ</a:t>
            </a:r>
            <a:endParaRPr lang="el-GR" sz="1600" b="0"/>
          </a:p>
        </p:txBody>
      </p:sp>
      <p:sp>
        <p:nvSpPr>
          <p:cNvPr id="134166" name="Rectangle 20"/>
          <p:cNvSpPr>
            <a:spLocks noChangeArrowheads="1"/>
          </p:cNvSpPr>
          <p:nvPr/>
        </p:nvSpPr>
        <p:spPr bwMode="auto">
          <a:xfrm>
            <a:off x="1547813" y="2997200"/>
            <a:ext cx="6492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b="0" i="0"/>
              <a:t>Αρχική </a:t>
            </a:r>
            <a:r>
              <a:rPr lang="el-GR" sz="1600" b="0"/>
              <a:t>φ</a:t>
            </a:r>
          </a:p>
        </p:txBody>
      </p:sp>
      <p:sp>
        <p:nvSpPr>
          <p:cNvPr id="134167" name="Freeform 21"/>
          <p:cNvSpPr>
            <a:spLocks/>
          </p:cNvSpPr>
          <p:nvPr/>
        </p:nvSpPr>
        <p:spPr bwMode="auto">
          <a:xfrm>
            <a:off x="1692275" y="2781300"/>
            <a:ext cx="144463" cy="288925"/>
          </a:xfrm>
          <a:custGeom>
            <a:avLst/>
            <a:gdLst>
              <a:gd name="T0" fmla="*/ 196882626 w 106"/>
              <a:gd name="T1" fmla="*/ 613806291 h 136"/>
              <a:gd name="T2" fmla="*/ 27860916 w 106"/>
              <a:gd name="T3" fmla="*/ 406194559 h 136"/>
              <a:gd name="T4" fmla="*/ 27860916 w 106"/>
              <a:gd name="T5" fmla="*/ 0 h 136"/>
              <a:gd name="T6" fmla="*/ 0 60000 65536"/>
              <a:gd name="T7" fmla="*/ 0 60000 65536"/>
              <a:gd name="T8" fmla="*/ 0 60000 65536"/>
            </a:gdLst>
            <a:ahLst/>
            <a:cxnLst>
              <a:cxn ang="T6">
                <a:pos x="T0" y="T1"/>
              </a:cxn>
              <a:cxn ang="T7">
                <a:pos x="T2" y="T3"/>
              </a:cxn>
              <a:cxn ang="T8">
                <a:pos x="T4" y="T5"/>
              </a:cxn>
            </a:cxnLst>
            <a:rect l="0" t="0" r="r" b="b"/>
            <a:pathLst>
              <a:path w="106" h="136">
                <a:moveTo>
                  <a:pt x="106" y="136"/>
                </a:moveTo>
                <a:cubicBezTo>
                  <a:pt x="68" y="124"/>
                  <a:pt x="30" y="113"/>
                  <a:pt x="15" y="90"/>
                </a:cubicBezTo>
                <a:cubicBezTo>
                  <a:pt x="0" y="67"/>
                  <a:pt x="7" y="33"/>
                  <a:pt x="15"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68" name="Rectangle 22"/>
          <p:cNvSpPr>
            <a:spLocks noChangeArrowheads="1"/>
          </p:cNvSpPr>
          <p:nvPr/>
        </p:nvSpPr>
        <p:spPr bwMode="auto">
          <a:xfrm>
            <a:off x="2628900" y="2925763"/>
            <a:ext cx="86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600" b="0" i="0"/>
              <a:t>Re{E(</a:t>
            </a:r>
            <a:r>
              <a:rPr lang="en-US" sz="1600" b="0"/>
              <a:t>t</a:t>
            </a:r>
            <a:r>
              <a:rPr lang="en-US" sz="1600" b="0" i="0"/>
              <a:t>)}</a:t>
            </a:r>
            <a:endParaRPr lang="el-GR" sz="1600" b="0"/>
          </a:p>
        </p:txBody>
      </p:sp>
      <p:sp>
        <p:nvSpPr>
          <p:cNvPr id="134169" name="Rectangle 23"/>
          <p:cNvSpPr>
            <a:spLocks noChangeArrowheads="1"/>
          </p:cNvSpPr>
          <p:nvPr/>
        </p:nvSpPr>
        <p:spPr bwMode="auto">
          <a:xfrm>
            <a:off x="1476375" y="1412875"/>
            <a:ext cx="863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600" b="0" i="0"/>
              <a:t>Im{E(</a:t>
            </a:r>
            <a:r>
              <a:rPr lang="en-US" sz="1600" b="0"/>
              <a:t>t</a:t>
            </a:r>
            <a:r>
              <a:rPr lang="en-US" sz="1600" b="0" i="0"/>
              <a:t>)}</a:t>
            </a:r>
            <a:endParaRPr lang="el-GR" sz="1600" b="0"/>
          </a:p>
        </p:txBody>
      </p:sp>
      <p:sp>
        <p:nvSpPr>
          <p:cNvPr id="134170" name="Line 24"/>
          <p:cNvSpPr>
            <a:spLocks noChangeShapeType="1"/>
          </p:cNvSpPr>
          <p:nvPr/>
        </p:nvSpPr>
        <p:spPr bwMode="auto">
          <a:xfrm flipV="1">
            <a:off x="1476375" y="1989138"/>
            <a:ext cx="287338" cy="936625"/>
          </a:xfrm>
          <a:prstGeom prst="line">
            <a:avLst/>
          </a:prstGeom>
          <a:noFill/>
          <a:ln w="25400">
            <a:solidFill>
              <a:srgbClr val="FF0000"/>
            </a:solidFill>
            <a:prstDash val="dash"/>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71" name="Rectangle 25"/>
          <p:cNvSpPr>
            <a:spLocks noChangeArrowheads="1"/>
          </p:cNvSpPr>
          <p:nvPr/>
        </p:nvSpPr>
        <p:spPr bwMode="auto">
          <a:xfrm>
            <a:off x="1476375" y="2062163"/>
            <a:ext cx="2159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600" i="0">
                <a:solidFill>
                  <a:srgbClr val="FF0000"/>
                </a:solidFill>
              </a:rPr>
              <a:t>E</a:t>
            </a:r>
            <a:endParaRPr lang="el-GR" sz="1600">
              <a:solidFill>
                <a:srgbClr val="FF0000"/>
              </a:solidFill>
            </a:endParaRPr>
          </a:p>
        </p:txBody>
      </p:sp>
      <p:sp>
        <p:nvSpPr>
          <p:cNvPr id="134172" name="Freeform 26"/>
          <p:cNvSpPr>
            <a:spLocks/>
          </p:cNvSpPr>
          <p:nvPr/>
        </p:nvSpPr>
        <p:spPr bwMode="auto">
          <a:xfrm>
            <a:off x="1692275" y="2638425"/>
            <a:ext cx="144463" cy="287338"/>
          </a:xfrm>
          <a:custGeom>
            <a:avLst/>
            <a:gdLst>
              <a:gd name="T0" fmla="*/ 112268648 w 159"/>
              <a:gd name="T1" fmla="*/ 260451502 h 317"/>
              <a:gd name="T2" fmla="*/ 112268648 w 159"/>
              <a:gd name="T3" fmla="*/ 111739131 h 317"/>
              <a:gd name="T4" fmla="*/ 0 w 159"/>
              <a:gd name="T5" fmla="*/ 0 h 317"/>
              <a:gd name="T6" fmla="*/ 0 60000 65536"/>
              <a:gd name="T7" fmla="*/ 0 60000 65536"/>
              <a:gd name="T8" fmla="*/ 0 60000 65536"/>
            </a:gdLst>
            <a:ahLst/>
            <a:cxnLst>
              <a:cxn ang="T6">
                <a:pos x="T0" y="T1"/>
              </a:cxn>
              <a:cxn ang="T7">
                <a:pos x="T2" y="T3"/>
              </a:cxn>
              <a:cxn ang="T8">
                <a:pos x="T4" y="T5"/>
              </a:cxn>
            </a:cxnLst>
            <a:rect l="0" t="0" r="r" b="b"/>
            <a:pathLst>
              <a:path w="159" h="317">
                <a:moveTo>
                  <a:pt x="136" y="317"/>
                </a:moveTo>
                <a:cubicBezTo>
                  <a:pt x="147" y="253"/>
                  <a:pt x="159" y="189"/>
                  <a:pt x="136" y="136"/>
                </a:cubicBezTo>
                <a:cubicBezTo>
                  <a:pt x="113" y="83"/>
                  <a:pt x="56" y="41"/>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73" name="Rectangle 27"/>
          <p:cNvSpPr>
            <a:spLocks noChangeArrowheads="1"/>
          </p:cNvSpPr>
          <p:nvPr/>
        </p:nvSpPr>
        <p:spPr bwMode="auto">
          <a:xfrm>
            <a:off x="2773363" y="2349500"/>
            <a:ext cx="7191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600" i="0">
                <a:solidFill>
                  <a:srgbClr val="FF0000"/>
                </a:solidFill>
              </a:rPr>
              <a:t>E+</a:t>
            </a:r>
            <a:r>
              <a:rPr lang="el-GR" sz="1600" i="0">
                <a:solidFill>
                  <a:srgbClr val="FF0000"/>
                </a:solidFill>
              </a:rPr>
              <a:t>ΔΕ/2</a:t>
            </a:r>
            <a:endParaRPr lang="el-GR" sz="1600">
              <a:solidFill>
                <a:srgbClr val="FF0000"/>
              </a:solidFill>
            </a:endParaRPr>
          </a:p>
        </p:txBody>
      </p:sp>
      <p:sp>
        <p:nvSpPr>
          <p:cNvPr id="134174" name="Freeform 28"/>
          <p:cNvSpPr>
            <a:spLocks/>
          </p:cNvSpPr>
          <p:nvPr/>
        </p:nvSpPr>
        <p:spPr bwMode="auto">
          <a:xfrm>
            <a:off x="2197100" y="2278063"/>
            <a:ext cx="574675" cy="287337"/>
          </a:xfrm>
          <a:custGeom>
            <a:avLst/>
            <a:gdLst>
              <a:gd name="T0" fmla="*/ 0 w 272"/>
              <a:gd name="T1" fmla="*/ 0 h 181"/>
              <a:gd name="T2" fmla="*/ 401744306 w 272"/>
              <a:gd name="T3" fmla="*/ 342740654 h 181"/>
              <a:gd name="T4" fmla="*/ 1214159396 w 272"/>
              <a:gd name="T5" fmla="*/ 456146694 h 181"/>
              <a:gd name="T6" fmla="*/ 0 60000 65536"/>
              <a:gd name="T7" fmla="*/ 0 60000 65536"/>
              <a:gd name="T8" fmla="*/ 0 60000 65536"/>
            </a:gdLst>
            <a:ahLst/>
            <a:cxnLst>
              <a:cxn ang="T6">
                <a:pos x="T0" y="T1"/>
              </a:cxn>
              <a:cxn ang="T7">
                <a:pos x="T2" y="T3"/>
              </a:cxn>
              <a:cxn ang="T8">
                <a:pos x="T4" y="T5"/>
              </a:cxn>
            </a:cxnLst>
            <a:rect l="0" t="0" r="r" b="b"/>
            <a:pathLst>
              <a:path w="272" h="181">
                <a:moveTo>
                  <a:pt x="0" y="0"/>
                </a:moveTo>
                <a:cubicBezTo>
                  <a:pt x="22" y="53"/>
                  <a:pt x="45" y="106"/>
                  <a:pt x="90" y="136"/>
                </a:cubicBezTo>
                <a:cubicBezTo>
                  <a:pt x="135" y="166"/>
                  <a:pt x="203" y="173"/>
                  <a:pt x="272" y="181"/>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75" name="Rectangle 30"/>
          <p:cNvSpPr>
            <a:spLocks noChangeArrowheads="1"/>
          </p:cNvSpPr>
          <p:nvPr/>
        </p:nvSpPr>
        <p:spPr bwMode="auto">
          <a:xfrm>
            <a:off x="3995738" y="1773238"/>
            <a:ext cx="2160587"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Αναπαράσταση φάσορα που δείχνει την προοδευτική διάχυση της φάσης μακριά από την αρχική τιμή</a:t>
            </a:r>
            <a:endParaRPr lang="el-GR" sz="2000" b="0"/>
          </a:p>
        </p:txBody>
      </p:sp>
      <p:sp>
        <p:nvSpPr>
          <p:cNvPr id="134176" name="Line 32"/>
          <p:cNvSpPr>
            <a:spLocks noChangeShapeType="1"/>
          </p:cNvSpPr>
          <p:nvPr/>
        </p:nvSpPr>
        <p:spPr bwMode="auto">
          <a:xfrm>
            <a:off x="6443663" y="2636838"/>
            <a:ext cx="23764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77" name="Line 33"/>
          <p:cNvSpPr>
            <a:spLocks noChangeShapeType="1"/>
          </p:cNvSpPr>
          <p:nvPr/>
        </p:nvSpPr>
        <p:spPr bwMode="auto">
          <a:xfrm flipV="1">
            <a:off x="6802438" y="18446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78" name="Freeform 34"/>
          <p:cNvSpPr>
            <a:spLocks/>
          </p:cNvSpPr>
          <p:nvPr/>
        </p:nvSpPr>
        <p:spPr bwMode="auto">
          <a:xfrm>
            <a:off x="6802438" y="2133600"/>
            <a:ext cx="1800225" cy="503238"/>
          </a:xfrm>
          <a:custGeom>
            <a:avLst/>
            <a:gdLst>
              <a:gd name="T0" fmla="*/ 0 w 1180"/>
              <a:gd name="T1" fmla="*/ 398816511 h 635"/>
              <a:gd name="T2" fmla="*/ 528341628 w 1180"/>
              <a:gd name="T3" fmla="*/ 227985042 h 635"/>
              <a:gd name="T4" fmla="*/ 1161422787 w 1180"/>
              <a:gd name="T5" fmla="*/ 170831470 h 635"/>
              <a:gd name="T6" fmla="*/ 2006304994 w 1180"/>
              <a:gd name="T7" fmla="*/ 57153572 h 635"/>
              <a:gd name="T8" fmla="*/ 2147483647 w 1180"/>
              <a:gd name="T9" fmla="*/ 57153572 h 635"/>
              <a:gd name="T10" fmla="*/ 2147483647 w 1180"/>
              <a:gd name="T11" fmla="*/ 28262956 h 635"/>
              <a:gd name="T12" fmla="*/ 2147483647 w 1180"/>
              <a:gd name="T13" fmla="*/ 0 h 6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0" h="635">
                <a:moveTo>
                  <a:pt x="0" y="635"/>
                </a:moveTo>
                <a:cubicBezTo>
                  <a:pt x="72" y="529"/>
                  <a:pt x="144" y="423"/>
                  <a:pt x="227" y="363"/>
                </a:cubicBezTo>
                <a:cubicBezTo>
                  <a:pt x="310" y="303"/>
                  <a:pt x="393" y="317"/>
                  <a:pt x="499" y="272"/>
                </a:cubicBezTo>
                <a:cubicBezTo>
                  <a:pt x="605" y="227"/>
                  <a:pt x="771" y="121"/>
                  <a:pt x="862" y="91"/>
                </a:cubicBezTo>
                <a:cubicBezTo>
                  <a:pt x="953" y="61"/>
                  <a:pt x="1006" y="99"/>
                  <a:pt x="1044" y="91"/>
                </a:cubicBezTo>
                <a:cubicBezTo>
                  <a:pt x="1082" y="83"/>
                  <a:pt x="1066" y="60"/>
                  <a:pt x="1089" y="45"/>
                </a:cubicBezTo>
                <a:cubicBezTo>
                  <a:pt x="1112" y="30"/>
                  <a:pt x="1146" y="15"/>
                  <a:pt x="118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79" name="Freeform 38"/>
          <p:cNvSpPr>
            <a:spLocks/>
          </p:cNvSpPr>
          <p:nvPr/>
        </p:nvSpPr>
        <p:spPr bwMode="auto">
          <a:xfrm>
            <a:off x="6802438" y="2420938"/>
            <a:ext cx="1800225" cy="395287"/>
          </a:xfrm>
          <a:custGeom>
            <a:avLst/>
            <a:gdLst>
              <a:gd name="T0" fmla="*/ 0 w 1225"/>
              <a:gd name="T1" fmla="*/ 380542319 h 249"/>
              <a:gd name="T2" fmla="*/ 393054513 w 1225"/>
              <a:gd name="T3" fmla="*/ 151209184 h 249"/>
              <a:gd name="T4" fmla="*/ 783948757 w 1225"/>
              <a:gd name="T5" fmla="*/ 609877041 h 249"/>
              <a:gd name="T6" fmla="*/ 1274187498 w 1225"/>
              <a:gd name="T7" fmla="*/ 37801502 h 249"/>
              <a:gd name="T8" fmla="*/ 1665083211 w 1225"/>
              <a:gd name="T9" fmla="*/ 380542319 h 249"/>
              <a:gd name="T10" fmla="*/ 1960953497 w 1225"/>
              <a:gd name="T11" fmla="*/ 151209184 h 249"/>
              <a:gd name="T12" fmla="*/ 2147483647 w 1225"/>
              <a:gd name="T13" fmla="*/ 151209184 h 249"/>
              <a:gd name="T14" fmla="*/ 2147483647 w 1225"/>
              <a:gd name="T15" fmla="*/ 267136225 h 2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5" h="249">
                <a:moveTo>
                  <a:pt x="0" y="151"/>
                </a:moveTo>
                <a:cubicBezTo>
                  <a:pt x="61" y="98"/>
                  <a:pt x="122" y="45"/>
                  <a:pt x="182" y="60"/>
                </a:cubicBezTo>
                <a:cubicBezTo>
                  <a:pt x="242" y="75"/>
                  <a:pt x="295" y="249"/>
                  <a:pt x="363" y="242"/>
                </a:cubicBezTo>
                <a:cubicBezTo>
                  <a:pt x="431" y="235"/>
                  <a:pt x="522" y="30"/>
                  <a:pt x="590" y="15"/>
                </a:cubicBezTo>
                <a:cubicBezTo>
                  <a:pt x="658" y="0"/>
                  <a:pt x="718" y="144"/>
                  <a:pt x="771" y="151"/>
                </a:cubicBezTo>
                <a:cubicBezTo>
                  <a:pt x="824" y="158"/>
                  <a:pt x="863" y="75"/>
                  <a:pt x="908" y="60"/>
                </a:cubicBezTo>
                <a:cubicBezTo>
                  <a:pt x="953" y="45"/>
                  <a:pt x="991" y="52"/>
                  <a:pt x="1044" y="60"/>
                </a:cubicBezTo>
                <a:cubicBezTo>
                  <a:pt x="1097" y="68"/>
                  <a:pt x="1161" y="87"/>
                  <a:pt x="1225" y="10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80" name="Freeform 39"/>
          <p:cNvSpPr>
            <a:spLocks/>
          </p:cNvSpPr>
          <p:nvPr/>
        </p:nvSpPr>
        <p:spPr bwMode="auto">
          <a:xfrm>
            <a:off x="6802438" y="2636838"/>
            <a:ext cx="1657350" cy="431800"/>
          </a:xfrm>
          <a:custGeom>
            <a:avLst/>
            <a:gdLst>
              <a:gd name="T0" fmla="*/ 0 w 1270"/>
              <a:gd name="T1" fmla="*/ 0 h 408"/>
              <a:gd name="T2" fmla="*/ 464925825 w 1270"/>
              <a:gd name="T3" fmla="*/ 254256117 h 408"/>
              <a:gd name="T4" fmla="*/ 696537225 w 1270"/>
              <a:gd name="T5" fmla="*/ 203852992 h 408"/>
              <a:gd name="T6" fmla="*/ 928148625 w 1270"/>
              <a:gd name="T7" fmla="*/ 304659242 h 408"/>
              <a:gd name="T8" fmla="*/ 1159760025 w 1270"/>
              <a:gd name="T9" fmla="*/ 203852992 h 408"/>
              <a:gd name="T10" fmla="*/ 1391371425 w 1270"/>
              <a:gd name="T11" fmla="*/ 406585208 h 408"/>
              <a:gd name="T12" fmla="*/ 1699618950 w 1270"/>
              <a:gd name="T13" fmla="*/ 356182083 h 408"/>
              <a:gd name="T14" fmla="*/ 1854594225 w 1270"/>
              <a:gd name="T15" fmla="*/ 406585208 h 408"/>
              <a:gd name="T16" fmla="*/ 2086205625 w 1270"/>
              <a:gd name="T17" fmla="*/ 356182083 h 408"/>
              <a:gd name="T18" fmla="*/ 2147483647 w 1270"/>
              <a:gd name="T19" fmla="*/ 456988333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0" h="408">
                <a:moveTo>
                  <a:pt x="0" y="0"/>
                </a:moveTo>
                <a:cubicBezTo>
                  <a:pt x="102" y="98"/>
                  <a:pt x="205" y="197"/>
                  <a:pt x="273" y="227"/>
                </a:cubicBezTo>
                <a:cubicBezTo>
                  <a:pt x="341" y="257"/>
                  <a:pt x="364" y="175"/>
                  <a:pt x="409" y="182"/>
                </a:cubicBezTo>
                <a:cubicBezTo>
                  <a:pt x="454" y="189"/>
                  <a:pt x="500" y="272"/>
                  <a:pt x="545" y="272"/>
                </a:cubicBezTo>
                <a:cubicBezTo>
                  <a:pt x="590" y="272"/>
                  <a:pt x="636" y="167"/>
                  <a:pt x="681" y="182"/>
                </a:cubicBezTo>
                <a:cubicBezTo>
                  <a:pt x="726" y="197"/>
                  <a:pt x="764" y="340"/>
                  <a:pt x="817" y="363"/>
                </a:cubicBezTo>
                <a:cubicBezTo>
                  <a:pt x="870" y="386"/>
                  <a:pt x="953" y="318"/>
                  <a:pt x="998" y="318"/>
                </a:cubicBezTo>
                <a:cubicBezTo>
                  <a:pt x="1043" y="318"/>
                  <a:pt x="1051" y="363"/>
                  <a:pt x="1089" y="363"/>
                </a:cubicBezTo>
                <a:cubicBezTo>
                  <a:pt x="1127" y="363"/>
                  <a:pt x="1195" y="311"/>
                  <a:pt x="1225" y="318"/>
                </a:cubicBezTo>
                <a:cubicBezTo>
                  <a:pt x="1255" y="325"/>
                  <a:pt x="1262" y="366"/>
                  <a:pt x="127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81" name="Rectangle 40"/>
          <p:cNvSpPr>
            <a:spLocks noChangeArrowheads="1"/>
          </p:cNvSpPr>
          <p:nvPr/>
        </p:nvSpPr>
        <p:spPr bwMode="auto">
          <a:xfrm>
            <a:off x="6300788" y="3068638"/>
            <a:ext cx="266382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Τρία δείγματα χρονικών ιστορικών της φάσης φ(</a:t>
            </a:r>
            <a:r>
              <a:rPr lang="en-US" sz="2000" b="0"/>
              <a:t>t</a:t>
            </a:r>
            <a:r>
              <a:rPr lang="el-GR" sz="2000" b="0" i="0"/>
              <a:t>)</a:t>
            </a:r>
            <a:endParaRPr lang="el-GR" sz="2000" b="0"/>
          </a:p>
        </p:txBody>
      </p:sp>
      <p:sp>
        <p:nvSpPr>
          <p:cNvPr id="134182" name="Rectangle 41"/>
          <p:cNvSpPr>
            <a:spLocks noChangeArrowheads="1"/>
          </p:cNvSpPr>
          <p:nvPr/>
        </p:nvSpPr>
        <p:spPr bwMode="auto">
          <a:xfrm>
            <a:off x="6300788" y="1557338"/>
            <a:ext cx="5762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φ(</a:t>
            </a:r>
            <a:r>
              <a:rPr lang="en-US" sz="2000" b="0"/>
              <a:t>t</a:t>
            </a:r>
            <a:r>
              <a:rPr lang="el-GR" sz="2000" b="0" i="0"/>
              <a:t>)</a:t>
            </a:r>
            <a:endParaRPr lang="el-GR" sz="2000" b="0"/>
          </a:p>
        </p:txBody>
      </p:sp>
      <p:sp>
        <p:nvSpPr>
          <p:cNvPr id="134183" name="Rectangle 42"/>
          <p:cNvSpPr>
            <a:spLocks noChangeArrowheads="1"/>
          </p:cNvSpPr>
          <p:nvPr/>
        </p:nvSpPr>
        <p:spPr bwMode="auto">
          <a:xfrm>
            <a:off x="8675688" y="2565400"/>
            <a:ext cx="288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t</a:t>
            </a:r>
            <a:endParaRPr lang="el-GR" sz="2000" b="0"/>
          </a:p>
        </p:txBody>
      </p:sp>
      <p:sp>
        <p:nvSpPr>
          <p:cNvPr id="134184" name="Line 43"/>
          <p:cNvSpPr>
            <a:spLocks noChangeShapeType="1"/>
          </p:cNvSpPr>
          <p:nvPr/>
        </p:nvSpPr>
        <p:spPr bwMode="auto">
          <a:xfrm>
            <a:off x="3565525" y="5518150"/>
            <a:ext cx="20161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85" name="Line 58"/>
          <p:cNvSpPr>
            <a:spLocks noChangeShapeType="1"/>
          </p:cNvSpPr>
          <p:nvPr/>
        </p:nvSpPr>
        <p:spPr bwMode="auto">
          <a:xfrm flipH="1">
            <a:off x="4537075" y="5446713"/>
            <a:ext cx="1588" cy="142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34186" name="Group 64"/>
          <p:cNvGrpSpPr>
            <a:grpSpLocks/>
          </p:cNvGrpSpPr>
          <p:nvPr/>
        </p:nvGrpSpPr>
        <p:grpSpPr bwMode="auto">
          <a:xfrm>
            <a:off x="3708400" y="3860800"/>
            <a:ext cx="1655763" cy="1584325"/>
            <a:chOff x="4513" y="1132"/>
            <a:chExt cx="1950" cy="1255"/>
          </a:xfrm>
        </p:grpSpPr>
        <p:sp>
          <p:nvSpPr>
            <p:cNvPr id="134201" name="Freeform 62"/>
            <p:cNvSpPr>
              <a:spLocks/>
            </p:cNvSpPr>
            <p:nvPr/>
          </p:nvSpPr>
          <p:spPr bwMode="auto">
            <a:xfrm>
              <a:off x="4513" y="1132"/>
              <a:ext cx="1043" cy="1255"/>
            </a:xfrm>
            <a:custGeom>
              <a:avLst/>
              <a:gdLst>
                <a:gd name="T0" fmla="*/ 0 w 1043"/>
                <a:gd name="T1" fmla="*/ 1255 h 1255"/>
                <a:gd name="T2" fmla="*/ 680 w 1043"/>
                <a:gd name="T3" fmla="*/ 847 h 1255"/>
                <a:gd name="T4" fmla="*/ 907 w 1043"/>
                <a:gd name="T5" fmla="*/ 121 h 1255"/>
                <a:gd name="T6" fmla="*/ 1043 w 1043"/>
                <a:gd name="T7" fmla="*/ 121 h 1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3" h="1255">
                  <a:moveTo>
                    <a:pt x="0" y="1255"/>
                  </a:moveTo>
                  <a:cubicBezTo>
                    <a:pt x="264" y="1145"/>
                    <a:pt x="529" y="1036"/>
                    <a:pt x="680" y="847"/>
                  </a:cubicBezTo>
                  <a:cubicBezTo>
                    <a:pt x="831" y="658"/>
                    <a:pt x="847" y="242"/>
                    <a:pt x="907" y="121"/>
                  </a:cubicBezTo>
                  <a:cubicBezTo>
                    <a:pt x="967" y="0"/>
                    <a:pt x="1005" y="60"/>
                    <a:pt x="1043" y="12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202" name="Freeform 63"/>
            <p:cNvSpPr>
              <a:spLocks/>
            </p:cNvSpPr>
            <p:nvPr/>
          </p:nvSpPr>
          <p:spPr bwMode="auto">
            <a:xfrm flipH="1">
              <a:off x="5420" y="1132"/>
              <a:ext cx="1043" cy="1255"/>
            </a:xfrm>
            <a:custGeom>
              <a:avLst/>
              <a:gdLst>
                <a:gd name="T0" fmla="*/ 0 w 1043"/>
                <a:gd name="T1" fmla="*/ 1255 h 1255"/>
                <a:gd name="T2" fmla="*/ 680 w 1043"/>
                <a:gd name="T3" fmla="*/ 847 h 1255"/>
                <a:gd name="T4" fmla="*/ 907 w 1043"/>
                <a:gd name="T5" fmla="*/ 121 h 1255"/>
                <a:gd name="T6" fmla="*/ 1043 w 1043"/>
                <a:gd name="T7" fmla="*/ 121 h 1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3" h="1255">
                  <a:moveTo>
                    <a:pt x="0" y="1255"/>
                  </a:moveTo>
                  <a:cubicBezTo>
                    <a:pt x="264" y="1145"/>
                    <a:pt x="529" y="1036"/>
                    <a:pt x="680" y="847"/>
                  </a:cubicBezTo>
                  <a:cubicBezTo>
                    <a:pt x="831" y="658"/>
                    <a:pt x="847" y="242"/>
                    <a:pt x="907" y="121"/>
                  </a:cubicBezTo>
                  <a:cubicBezTo>
                    <a:pt x="967" y="0"/>
                    <a:pt x="1005" y="60"/>
                    <a:pt x="1043" y="12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34187" name="Rectangle 65"/>
          <p:cNvSpPr>
            <a:spLocks noChangeArrowheads="1"/>
          </p:cNvSpPr>
          <p:nvPr/>
        </p:nvSpPr>
        <p:spPr bwMode="auto">
          <a:xfrm>
            <a:off x="4211638" y="5518150"/>
            <a:ext cx="649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f</a:t>
            </a:r>
            <a:r>
              <a:rPr lang="en-US" sz="2000" b="0" i="0" baseline="-25000"/>
              <a:t>0</a:t>
            </a:r>
            <a:endParaRPr lang="el-GR" sz="2000" b="0"/>
          </a:p>
        </p:txBody>
      </p:sp>
      <p:sp>
        <p:nvSpPr>
          <p:cNvPr id="134188" name="Line 66"/>
          <p:cNvSpPr>
            <a:spLocks noChangeShapeType="1"/>
          </p:cNvSpPr>
          <p:nvPr/>
        </p:nvSpPr>
        <p:spPr bwMode="auto">
          <a:xfrm>
            <a:off x="4356100" y="4797425"/>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89" name="Rectangle 68"/>
          <p:cNvSpPr>
            <a:spLocks noChangeArrowheads="1"/>
          </p:cNvSpPr>
          <p:nvPr/>
        </p:nvSpPr>
        <p:spPr bwMode="auto">
          <a:xfrm>
            <a:off x="4213225" y="4797425"/>
            <a:ext cx="6492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a:t>
            </a:r>
            <a:r>
              <a:rPr lang="en-US" sz="2000" b="0"/>
              <a:t>f</a:t>
            </a:r>
            <a:endParaRPr lang="el-GR" sz="2000" b="0"/>
          </a:p>
        </p:txBody>
      </p:sp>
      <p:sp>
        <p:nvSpPr>
          <p:cNvPr id="134190" name="Rectangle 69"/>
          <p:cNvSpPr>
            <a:spLocks noChangeArrowheads="1"/>
          </p:cNvSpPr>
          <p:nvPr/>
        </p:nvSpPr>
        <p:spPr bwMode="auto">
          <a:xfrm>
            <a:off x="5437188" y="4581525"/>
            <a:ext cx="10779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Αντί για</a:t>
            </a:r>
          </a:p>
        </p:txBody>
      </p:sp>
      <p:sp>
        <p:nvSpPr>
          <p:cNvPr id="134191" name="AutoShape 70"/>
          <p:cNvSpPr>
            <a:spLocks noChangeArrowheads="1"/>
          </p:cNvSpPr>
          <p:nvPr/>
        </p:nvSpPr>
        <p:spPr bwMode="auto">
          <a:xfrm rot="-5400000">
            <a:off x="6587332" y="4580731"/>
            <a:ext cx="360362" cy="504825"/>
          </a:xfrm>
          <a:prstGeom prst="downArrow">
            <a:avLst>
              <a:gd name="adj1" fmla="val 43611"/>
              <a:gd name="adj2" fmla="val 6123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4192" name="Line 71"/>
          <p:cNvSpPr>
            <a:spLocks noChangeShapeType="1"/>
          </p:cNvSpPr>
          <p:nvPr/>
        </p:nvSpPr>
        <p:spPr bwMode="auto">
          <a:xfrm>
            <a:off x="7019925" y="5516563"/>
            <a:ext cx="20161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93" name="Line 72"/>
          <p:cNvSpPr>
            <a:spLocks noChangeShapeType="1"/>
          </p:cNvSpPr>
          <p:nvPr/>
        </p:nvSpPr>
        <p:spPr bwMode="auto">
          <a:xfrm flipH="1">
            <a:off x="7989888" y="5445125"/>
            <a:ext cx="1587" cy="142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194" name="Rectangle 76"/>
          <p:cNvSpPr>
            <a:spLocks noChangeArrowheads="1"/>
          </p:cNvSpPr>
          <p:nvPr/>
        </p:nvSpPr>
        <p:spPr bwMode="auto">
          <a:xfrm>
            <a:off x="7666038" y="5516563"/>
            <a:ext cx="6492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f</a:t>
            </a:r>
            <a:r>
              <a:rPr lang="en-US" sz="2000" b="0" i="0" baseline="-25000"/>
              <a:t>0</a:t>
            </a:r>
            <a:endParaRPr lang="el-GR" sz="2000" b="0"/>
          </a:p>
        </p:txBody>
      </p:sp>
      <p:sp>
        <p:nvSpPr>
          <p:cNvPr id="134195" name="AutoShape 80"/>
          <p:cNvSpPr>
            <a:spLocks noChangeArrowheads="1"/>
          </p:cNvSpPr>
          <p:nvPr/>
        </p:nvSpPr>
        <p:spPr bwMode="auto">
          <a:xfrm rot="5400000" flipH="1">
            <a:off x="3564732" y="2564606"/>
            <a:ext cx="360362" cy="504825"/>
          </a:xfrm>
          <a:prstGeom prst="downArrow">
            <a:avLst>
              <a:gd name="adj1" fmla="val 43611"/>
              <a:gd name="adj2" fmla="val 6123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4196" name="Rectangle 81"/>
          <p:cNvSpPr>
            <a:spLocks noChangeArrowheads="1"/>
          </p:cNvSpPr>
          <p:nvPr/>
        </p:nvSpPr>
        <p:spPr bwMode="auto">
          <a:xfrm>
            <a:off x="179388" y="4292600"/>
            <a:ext cx="3097212"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Τελικά προκύπτει ένα φάσμα στην έξοδο του </a:t>
            </a:r>
            <a:r>
              <a:rPr lang="en-US" sz="2000" b="0" i="0"/>
              <a:t>laser </a:t>
            </a:r>
            <a:r>
              <a:rPr lang="el-GR" sz="2000" b="0" i="0"/>
              <a:t>για κάποιο τρόπο που έχει μορφή</a:t>
            </a:r>
            <a:endParaRPr lang="el-GR" sz="2000" b="0"/>
          </a:p>
        </p:txBody>
      </p:sp>
      <p:sp>
        <p:nvSpPr>
          <p:cNvPr id="134197" name="AutoShape 82"/>
          <p:cNvSpPr>
            <a:spLocks noChangeArrowheads="1"/>
          </p:cNvSpPr>
          <p:nvPr/>
        </p:nvSpPr>
        <p:spPr bwMode="auto">
          <a:xfrm rot="-5400000">
            <a:off x="3418682" y="4580731"/>
            <a:ext cx="360362" cy="504825"/>
          </a:xfrm>
          <a:prstGeom prst="downArrow">
            <a:avLst>
              <a:gd name="adj1" fmla="val 43611"/>
              <a:gd name="adj2" fmla="val 6123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4198" name="Rectangle 83"/>
          <p:cNvSpPr>
            <a:spLocks noChangeArrowheads="1"/>
          </p:cNvSpPr>
          <p:nvPr/>
        </p:nvSpPr>
        <p:spPr bwMode="auto">
          <a:xfrm>
            <a:off x="1547813" y="5516563"/>
            <a:ext cx="18018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Εύρος γραμμής</a:t>
            </a:r>
          </a:p>
        </p:txBody>
      </p:sp>
      <p:sp>
        <p:nvSpPr>
          <p:cNvPr id="134199" name="Line 85"/>
          <p:cNvSpPr>
            <a:spLocks noChangeShapeType="1"/>
          </p:cNvSpPr>
          <p:nvPr/>
        </p:nvSpPr>
        <p:spPr bwMode="auto">
          <a:xfrm flipV="1">
            <a:off x="3348038" y="5157788"/>
            <a:ext cx="1079500" cy="503237"/>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4200" name="Line 86"/>
          <p:cNvSpPr>
            <a:spLocks noChangeShapeType="1"/>
          </p:cNvSpPr>
          <p:nvPr/>
        </p:nvSpPr>
        <p:spPr bwMode="auto">
          <a:xfrm flipV="1">
            <a:off x="7991475" y="3932238"/>
            <a:ext cx="0"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3516421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50106"/>
          </a:xfrm>
        </p:spPr>
        <p:txBody>
          <a:bodyPr/>
          <a:lstStyle/>
          <a:p>
            <a:r>
              <a:rPr lang="el-GR" dirty="0"/>
              <a:t>Μειονεκτήματα ΜΖΜ</a:t>
            </a:r>
            <a:endParaRPr lang="en-US" dirty="0"/>
          </a:p>
        </p:txBody>
      </p:sp>
      <p:pic>
        <p:nvPicPr>
          <p:cNvPr id="13314" name="Picture 2" descr="Αποτέλεσμα εικόνας για mzm transfer function derivatio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67075" y="3253581"/>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902325"/>
            <a:ext cx="4608512" cy="5262979"/>
          </a:xfrm>
          <a:prstGeom prst="rect">
            <a:avLst/>
          </a:prstGeom>
          <a:noFill/>
        </p:spPr>
        <p:txBody>
          <a:bodyPr wrap="square" rtlCol="0">
            <a:spAutoFit/>
          </a:bodyPr>
          <a:lstStyle/>
          <a:p>
            <a:pPr marL="285750" indent="-285750">
              <a:buFont typeface="Arial" panose="020B0604020202020204" pitchFamily="34" charset="0"/>
              <a:buChar char="•"/>
            </a:pPr>
            <a:r>
              <a:rPr lang="el-GR" sz="2400" b="1" dirty="0"/>
              <a:t>Μη γραμμικότητα </a:t>
            </a:r>
            <a:r>
              <a:rPr lang="el-GR" sz="2400" dirty="0"/>
              <a:t>→</a:t>
            </a:r>
          </a:p>
          <a:p>
            <a:pPr marL="742950" lvl="1" indent="-285750">
              <a:buFont typeface="Arial" panose="020B0604020202020204" pitchFamily="34" charset="0"/>
              <a:buChar char="•"/>
            </a:pPr>
            <a:r>
              <a:rPr lang="el-GR" sz="2400" dirty="0"/>
              <a:t>Μείωση της τάσης οδήγησης και περιορισμός στη γραμμική περιοχή </a:t>
            </a:r>
          </a:p>
          <a:p>
            <a:pPr marL="742950" lvl="1" indent="-285750">
              <a:buFont typeface="Arial" panose="020B0604020202020204" pitchFamily="34" charset="0"/>
              <a:buChar char="•"/>
            </a:pPr>
            <a:r>
              <a:rPr lang="en-US" sz="2400" dirty="0"/>
              <a:t>DSP </a:t>
            </a:r>
            <a:r>
              <a:rPr lang="en-US" sz="2400" dirty="0" err="1"/>
              <a:t>predistortion</a:t>
            </a:r>
            <a:r>
              <a:rPr lang="en-US" sz="2400" dirty="0"/>
              <a:t> - </a:t>
            </a:r>
            <a:r>
              <a:rPr lang="el-GR" sz="2400" dirty="0"/>
              <a:t>γραμμικοποίηση</a:t>
            </a:r>
          </a:p>
          <a:p>
            <a:pPr marL="742950" lvl="1" indent="-285750">
              <a:buFont typeface="Arial" panose="020B0604020202020204" pitchFamily="34" charset="0"/>
              <a:buChar char="•"/>
            </a:pPr>
            <a:endParaRPr lang="el-GR" sz="2400" dirty="0"/>
          </a:p>
          <a:p>
            <a:pPr lvl="1"/>
            <a:endParaRPr lang="el-GR" sz="2400" dirty="0"/>
          </a:p>
          <a:p>
            <a:pPr marL="285750" indent="-285750">
              <a:buFont typeface="Arial" panose="020B0604020202020204" pitchFamily="34" charset="0"/>
              <a:buChar char="•"/>
            </a:pPr>
            <a:r>
              <a:rPr lang="el-GR" sz="2400" b="1" dirty="0"/>
              <a:t>Ολίσθηση σημείου λειτουργίας</a:t>
            </a:r>
            <a:r>
              <a:rPr lang="el-GR" sz="2400" dirty="0"/>
              <a:t>→</a:t>
            </a:r>
          </a:p>
          <a:p>
            <a:pPr marL="742950" lvl="1" indent="-285750">
              <a:buFont typeface="Arial" panose="020B0604020202020204" pitchFamily="34" charset="0"/>
              <a:buChar char="•"/>
            </a:pPr>
            <a:r>
              <a:rPr lang="el-GR" sz="2400" dirty="0"/>
              <a:t>Σύστημα αυτομάτου ελέγχου σταθεροποίησης σημείου λειτουργίας</a:t>
            </a:r>
          </a:p>
          <a:p>
            <a:pPr marL="285750" indent="-285750">
              <a:buFont typeface="Arial" panose="020B0604020202020204" pitchFamily="34" charset="0"/>
              <a:buChar char="•"/>
            </a:pPr>
            <a:endParaRPr lang="en-US" sz="2400" dirty="0"/>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138"/>
          <a:stretch/>
        </p:blipFill>
        <p:spPr bwMode="auto">
          <a:xfrm>
            <a:off x="5436096" y="897877"/>
            <a:ext cx="2880320" cy="273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031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rmAutofit fontScale="90000"/>
          </a:bodyPr>
          <a:lstStyle/>
          <a:p>
            <a:r>
              <a:rPr lang="el-GR" dirty="0"/>
              <a:t>Ολίσθηση σημείου λειτουργίας</a:t>
            </a:r>
            <a:r>
              <a:rPr lang="en-US" dirty="0"/>
              <a:t> </a:t>
            </a:r>
            <a:r>
              <a:rPr lang="el-GR" dirty="0"/>
              <a:t>σε 4-ΡΑΜ</a:t>
            </a:r>
            <a:endParaRPr lang="en-US" dirty="0"/>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2056140"/>
            <a:ext cx="8229600" cy="414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687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a:t>LiNbO</a:t>
            </a:r>
            <a:r>
              <a:rPr lang="en-US" baseline="-25000" dirty="0"/>
              <a:t>3</a:t>
            </a:r>
            <a:r>
              <a:rPr lang="en-US" dirty="0"/>
              <a:t> Modulators</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27645" y="1935163"/>
            <a:ext cx="5888709"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9451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39" r="4426"/>
          <a:stretch/>
        </p:blipFill>
        <p:spPr bwMode="auto">
          <a:xfrm>
            <a:off x="55855" y="332656"/>
            <a:ext cx="8987247"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522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394"/>
            <a:ext cx="8229600" cy="706090"/>
          </a:xfrm>
        </p:spPr>
        <p:txBody>
          <a:bodyPr>
            <a:normAutofit fontScale="90000"/>
          </a:bodyPr>
          <a:lstStyle/>
          <a:p>
            <a:r>
              <a:rPr lang="en-US" dirty="0"/>
              <a:t>MZM Operation</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604448" cy="234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03050"/>
            <a:ext cx="3737249" cy="401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0" descr="MZM_Out_Inten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2871006"/>
            <a:ext cx="2304256" cy="707457"/>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Arrow Connector 4"/>
          <p:cNvCxnSpPr>
            <a:stCxn id="6" idx="1"/>
          </p:cNvCxnSpPr>
          <p:nvPr/>
        </p:nvCxnSpPr>
        <p:spPr>
          <a:xfrm flipH="1">
            <a:off x="2339752" y="3224735"/>
            <a:ext cx="720080" cy="9243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929" y="2780928"/>
            <a:ext cx="3715071" cy="397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3275856" y="1718703"/>
            <a:ext cx="2592288" cy="13502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524328" y="1864443"/>
            <a:ext cx="144016" cy="12045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869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1"/>
          <a:stretch/>
        </p:blipFill>
        <p:spPr bwMode="auto">
          <a:xfrm>
            <a:off x="7709" y="692696"/>
            <a:ext cx="9136307" cy="430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8713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Encapsulated PD</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9338" y="1935163"/>
            <a:ext cx="8085324"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4980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5328592" cy="444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520" y="4492367"/>
            <a:ext cx="8229600" cy="205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580112" y="980728"/>
            <a:ext cx="3312368" cy="3170099"/>
          </a:xfrm>
          <a:prstGeom prst="rect">
            <a:avLst/>
          </a:prstGeom>
        </p:spPr>
        <p:txBody>
          <a:bodyPr wrap="square">
            <a:spAutoFit/>
          </a:bodyPr>
          <a:lstStyle/>
          <a:p>
            <a:pPr algn="just"/>
            <a:r>
              <a:rPr lang="en-US" sz="2000" dirty="0"/>
              <a:t> Unlike direct modulation of a laser diode, LiNbO</a:t>
            </a:r>
            <a:r>
              <a:rPr lang="en-US" sz="2000" baseline="-25000" dirty="0"/>
              <a:t>3</a:t>
            </a:r>
            <a:r>
              <a:rPr lang="en-US" sz="2000" dirty="0"/>
              <a:t> guided-wave modulators can be designed for </a:t>
            </a:r>
            <a:r>
              <a:rPr lang="en-US" sz="2000" b="1" dirty="0"/>
              <a:t>zero-chirp or adjustable-chirp </a:t>
            </a:r>
            <a:r>
              <a:rPr lang="en-US" sz="2000" dirty="0"/>
              <a:t>operation. Zero-chirp and negative-chirp modulators help to minimize the system degradation associated with fiber dispersion. </a:t>
            </a:r>
          </a:p>
        </p:txBody>
      </p:sp>
    </p:spTree>
    <p:extLst>
      <p:ext uri="{BB962C8B-B14F-4D97-AF65-F5344CB8AC3E}">
        <p14:creationId xmlns:p14="http://schemas.microsoft.com/office/powerpoint/2010/main" val="22973878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856" y="72008"/>
            <a:ext cx="5482952" cy="6813376"/>
          </a:xfrm>
        </p:spPr>
        <p:txBody>
          <a:bodyPr>
            <a:noAutofit/>
          </a:bodyPr>
          <a:lstStyle/>
          <a:p>
            <a:pPr algn="just"/>
            <a:r>
              <a:rPr lang="en-US" sz="1700" dirty="0"/>
              <a:t>X-cut electrode topologies [Fig. 3(a) and (b)] result in chirp-free modulation due to the push–pull symmetry of the applied fields in the electrode gaps. </a:t>
            </a:r>
          </a:p>
          <a:p>
            <a:pPr algn="just"/>
            <a:r>
              <a:rPr lang="en-US" sz="1700" dirty="0"/>
              <a:t>In z-cut devices, the waveguide positioned underneath the hot electrode experiences an RF field flux that is more concentrated, resulting in a factor of two improvement in overlap between RF and optical field, relative to x-cut. </a:t>
            </a:r>
          </a:p>
          <a:p>
            <a:pPr algn="just"/>
            <a:r>
              <a:rPr lang="en-US" sz="1700" dirty="0"/>
              <a:t>However, the overlap under the z-cut ground electrode is reduced by a factor of three, relative to x-cut; therefore, the overall improvement in z-cut (relative to the x-cut ) is only about 20% for single-drive modulators. </a:t>
            </a:r>
          </a:p>
          <a:p>
            <a:pPr algn="just"/>
            <a:r>
              <a:rPr lang="en-US" sz="1700" dirty="0"/>
              <a:t>The difference in overlap between the two z-cut waveguides results in a chirp parameter of approximately −0.7.</a:t>
            </a:r>
          </a:p>
          <a:p>
            <a:pPr algn="just"/>
            <a:r>
              <a:rPr lang="en-US" sz="1700" dirty="0"/>
              <a:t>By employing a dual-drive topology, in which the push–pull effect is produced by the driver circuit, the factor of two improvement in overlap under the hot electrode can be utilized in both arms of the MZI at the expense of increased RF circuit complexity. Balancing the two drive levels results in zero-chirp operation. Imbalancing the two drive levels provides electronically programmable chirp.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 y="12938"/>
            <a:ext cx="3141818" cy="680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054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37" y="260648"/>
            <a:ext cx="9092807" cy="460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8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5173" name="Rectangle 5"/>
          <p:cNvSpPr>
            <a:spLocks noGrp="1" noChangeArrowheads="1"/>
          </p:cNvSpPr>
          <p:nvPr>
            <p:ph idx="1"/>
          </p:nvPr>
        </p:nvSpPr>
        <p:spPr>
          <a:xfrm>
            <a:off x="179388" y="979488"/>
            <a:ext cx="8785225" cy="4826000"/>
          </a:xfrm>
        </p:spPr>
        <p:txBody>
          <a:bodyPr>
            <a:normAutofit lnSpcReduction="10000"/>
          </a:bodyPr>
          <a:lstStyle/>
          <a:p>
            <a:pPr eaLnBrk="1" hangingPunct="1">
              <a:lnSpc>
                <a:spcPct val="90000"/>
              </a:lnSpc>
            </a:pPr>
            <a:r>
              <a:rPr lang="el-GR" sz="2400" dirty="0"/>
              <a:t>Έχει αποδειχθεί ότι η τυχαιότητα στη φάση προκαλείται</a:t>
            </a:r>
          </a:p>
          <a:p>
            <a:pPr lvl="1" eaLnBrk="1" hangingPunct="1">
              <a:lnSpc>
                <a:spcPct val="90000"/>
              </a:lnSpc>
            </a:pPr>
            <a:r>
              <a:rPr lang="el-GR" sz="2000" dirty="0"/>
              <a:t>όχι μόνο από την ίδια τη δική της άμεση συνεισφορά στο εύρος γραμμής</a:t>
            </a:r>
          </a:p>
          <a:p>
            <a:pPr lvl="1" eaLnBrk="1" hangingPunct="1">
              <a:lnSpc>
                <a:spcPct val="90000"/>
              </a:lnSpc>
            </a:pPr>
            <a:r>
              <a:rPr lang="el-GR" sz="2000" dirty="0"/>
              <a:t>αλλά και από μία επιπλέον έμμεση επίδραση λόγω της μεταβολής του δείκτη διάθλασης που προκαλείται από κάθε μεταβολή της πυκνότητας φορέων</a:t>
            </a:r>
            <a:endParaRPr lang="en-US" sz="2000" dirty="0"/>
          </a:p>
          <a:p>
            <a:pPr eaLnBrk="1" hangingPunct="1">
              <a:lnSpc>
                <a:spcPct val="90000"/>
              </a:lnSpc>
            </a:pPr>
            <a:r>
              <a:rPr lang="el-GR" sz="2400" dirty="0"/>
              <a:t>Ο επιπρόσθετος θόρυβος βρίσκεται όλος σε φάση και επομένως </a:t>
            </a:r>
            <a:r>
              <a:rPr lang="el-GR" sz="2400" b="1" dirty="0"/>
              <a:t>το εύρος γραμμής Δ</a:t>
            </a:r>
            <a:r>
              <a:rPr lang="en-US" sz="2400" b="1" i="1" dirty="0"/>
              <a:t>f</a:t>
            </a:r>
            <a:r>
              <a:rPr lang="en-US" sz="2400" b="1" dirty="0"/>
              <a:t> </a:t>
            </a:r>
            <a:r>
              <a:rPr lang="el-GR" sz="2400" b="1" dirty="0"/>
              <a:t>είναι ανάλογο της ποσότητας (1+</a:t>
            </a:r>
            <a:r>
              <a:rPr lang="el-GR" sz="2400" b="1" i="1" dirty="0"/>
              <a:t>β</a:t>
            </a:r>
            <a:r>
              <a:rPr lang="en-US" sz="2400" b="1" baseline="30000" dirty="0"/>
              <a:t>2</a:t>
            </a:r>
            <a:r>
              <a:rPr lang="el-GR" sz="2400" b="1" dirty="0"/>
              <a:t>), όπου </a:t>
            </a:r>
            <a:r>
              <a:rPr lang="el-GR" sz="2400" b="1" i="1" dirty="0"/>
              <a:t>β</a:t>
            </a:r>
            <a:r>
              <a:rPr lang="el-GR" sz="2400" b="1" dirty="0"/>
              <a:t> είναι ο παράγοντας διεύρυνσης του εύρους γραμμής (</a:t>
            </a:r>
            <a:r>
              <a:rPr lang="en-US" sz="2400" b="1" i="1" dirty="0"/>
              <a:t>linewidth enhancement factor</a:t>
            </a:r>
            <a:r>
              <a:rPr lang="el-GR" sz="2400" b="1" dirty="0"/>
              <a:t>)</a:t>
            </a:r>
          </a:p>
          <a:p>
            <a:pPr lvl="1" eaLnBrk="1" hangingPunct="1">
              <a:lnSpc>
                <a:spcPct val="90000"/>
              </a:lnSpc>
            </a:pPr>
            <a:r>
              <a:rPr lang="el-GR" sz="2000" dirty="0"/>
              <a:t>Οι τυχαίες διακυμάνσεις της έντασης (τετράγωνο του πλάτους του πεδίου) δεν παραμένουν απλώς και μόνο τυχαίες διακυμάνσεις της έντασης, αλλά προξενούν και διακυμάνσεις του δείκτη διάθλασης οι οποίες με τη σειρά τους προξενούν ένα ποσοστό διακύμανσης φάσης που προστίθεται με ασύμφωνο τρόπο σε αυτή που υπάρχει ήδη</a:t>
            </a:r>
          </a:p>
          <a:p>
            <a:pPr lvl="1" eaLnBrk="1" hangingPunct="1">
              <a:lnSpc>
                <a:spcPct val="90000"/>
              </a:lnSpc>
            </a:pPr>
            <a:r>
              <a:rPr lang="el-GR" sz="2000" b="1" dirty="0"/>
              <a:t>Η σύζευξη μεταξύ των διαδικασιών μεταβολής πλάτους και εκείνων μεταβολής της φάσης ενσωματώνονται στην ποσότητα </a:t>
            </a:r>
            <a:r>
              <a:rPr lang="el-GR" sz="2000" b="1" i="1" dirty="0"/>
              <a:t>β</a:t>
            </a:r>
          </a:p>
        </p:txBody>
      </p:sp>
    </p:spTree>
    <p:extLst>
      <p:ext uri="{BB962C8B-B14F-4D97-AF65-F5344CB8AC3E}">
        <p14:creationId xmlns:p14="http://schemas.microsoft.com/office/powerpoint/2010/main" val="41370889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6885" y="1935163"/>
            <a:ext cx="5850230"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556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486988"/>
            <a:ext cx="9145016" cy="586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8310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23237" name="Rectangle 3"/>
          <p:cNvSpPr>
            <a:spLocks noGrp="1" noChangeArrowheads="1"/>
          </p:cNvSpPr>
          <p:nvPr>
            <p:ph idx="1"/>
          </p:nvPr>
        </p:nvSpPr>
        <p:spPr>
          <a:xfrm>
            <a:off x="179388" y="981075"/>
            <a:ext cx="8785225" cy="4824413"/>
          </a:xfrm>
        </p:spPr>
        <p:txBody>
          <a:bodyPr/>
          <a:lstStyle/>
          <a:p>
            <a:pPr eaLnBrk="1" hangingPunct="1">
              <a:lnSpc>
                <a:spcPct val="90000"/>
              </a:lnSpc>
            </a:pPr>
            <a:r>
              <a:rPr lang="el-GR" sz="2400" b="1" dirty="0"/>
              <a:t>Ο </a:t>
            </a:r>
            <a:r>
              <a:rPr lang="en-US" sz="2400" b="1" u="sng" dirty="0"/>
              <a:t>EA </a:t>
            </a:r>
            <a:r>
              <a:rPr lang="el-GR" sz="2400" b="1" u="sng" dirty="0"/>
              <a:t>διαμορφωτής</a:t>
            </a:r>
            <a:r>
              <a:rPr lang="el-GR" sz="2400" b="1" dirty="0"/>
              <a:t> είναι μία ελκυστική εναλλακτική των διαμορφωτών νιοβικού λιθίου, επειδή μπορεί να κατασκευαστεί χρησιμοποιώντας το ίδιο υλικό και τις ίδιες τεχνικές που χρησιμοποιούνται για την κατασκευή των ημιαγωγικών </a:t>
            </a:r>
            <a:r>
              <a:rPr lang="en-US" sz="2400" b="1" dirty="0"/>
              <a:t>lasers</a:t>
            </a:r>
            <a:endParaRPr lang="el-GR" sz="2400" b="1" dirty="0"/>
          </a:p>
          <a:p>
            <a:pPr lvl="1" eaLnBrk="1" hangingPunct="1">
              <a:lnSpc>
                <a:spcPct val="90000"/>
              </a:lnSpc>
            </a:pPr>
            <a:r>
              <a:rPr lang="el-GR" sz="2000" dirty="0"/>
              <a:t>Αυτό επιτρέπει στον </a:t>
            </a:r>
            <a:r>
              <a:rPr lang="en-US" sz="2000" dirty="0"/>
              <a:t>EA </a:t>
            </a:r>
            <a:r>
              <a:rPr lang="el-GR" sz="2000" dirty="0"/>
              <a:t>διαμορφωτή να ολοκληρωθεί με ένα </a:t>
            </a:r>
            <a:r>
              <a:rPr lang="en-US" sz="2000" dirty="0"/>
              <a:t>DFB laser </a:t>
            </a:r>
            <a:r>
              <a:rPr lang="el-GR" sz="2000" dirty="0"/>
              <a:t>στην ίδια συσκευασία με αποτέλεσμα μία συμπαγή και χαμηλού κόστους λύση, σε σύγκριση με τη χρήση ενός εξωτερικού διαμορφωτή νιοβικού λιθίου</a:t>
            </a:r>
          </a:p>
          <a:p>
            <a:pPr eaLnBrk="1" hangingPunct="1">
              <a:lnSpc>
                <a:spcPct val="90000"/>
              </a:lnSpc>
            </a:pPr>
            <a:r>
              <a:rPr lang="el-GR" sz="2400" dirty="0"/>
              <a:t>Ο </a:t>
            </a:r>
            <a:r>
              <a:rPr lang="en-US" sz="2400" dirty="0"/>
              <a:t>EA </a:t>
            </a:r>
            <a:r>
              <a:rPr lang="el-GR" sz="2400" dirty="0"/>
              <a:t>διαμορφωτής χρησιμοποιεί ένα </a:t>
            </a:r>
            <a:r>
              <a:rPr lang="el-GR" sz="2400" b="1" dirty="0"/>
              <a:t>υλικό τέτοιο ώστε υπό κανονικές συνθήκες το χάσμα (</a:t>
            </a:r>
            <a:r>
              <a:rPr lang="en-US" sz="2400" b="1" i="1" dirty="0"/>
              <a:t>band</a:t>
            </a:r>
            <a:r>
              <a:rPr lang="el-GR" sz="2400" b="1" i="1" dirty="0"/>
              <a:t> </a:t>
            </a:r>
            <a:r>
              <a:rPr lang="en-US" sz="2400" b="1" i="1" dirty="0"/>
              <a:t>gap</a:t>
            </a:r>
            <a:r>
              <a:rPr lang="el-GR" sz="2400" b="1" dirty="0"/>
              <a:t>) του</a:t>
            </a:r>
            <a:r>
              <a:rPr lang="en-US" sz="2400" b="1" dirty="0"/>
              <a:t> </a:t>
            </a:r>
            <a:r>
              <a:rPr lang="el-GR" sz="2400" b="1" dirty="0"/>
              <a:t>να είναι υψηλότερο από την ενέργεια φωτονίων του προσπίπτοντος οπτικού σήματος</a:t>
            </a:r>
            <a:r>
              <a:rPr lang="el-GR" sz="2400" dirty="0"/>
              <a:t>. Αυτό επιτρέπει στο σήμα να διαδοθεί διαμέσου του διαμορφωτή (όταν δεν εφαρμοσθεί κάποια τάση)</a:t>
            </a:r>
          </a:p>
        </p:txBody>
      </p:sp>
    </p:spTree>
    <p:extLst>
      <p:ext uri="{BB962C8B-B14F-4D97-AF65-F5344CB8AC3E}">
        <p14:creationId xmlns:p14="http://schemas.microsoft.com/office/powerpoint/2010/main" val="23176235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2"/>
          <p:cNvSpPr>
            <a:spLocks noGrp="1" noChangeArrowheads="1"/>
          </p:cNvSpPr>
          <p:nvPr>
            <p:ph type="title"/>
          </p:nvPr>
        </p:nvSpPr>
        <p:spPr>
          <a:xfrm>
            <a:off x="107950" y="115888"/>
            <a:ext cx="8928100" cy="720725"/>
          </a:xfrm>
          <a:noFill/>
        </p:spPr>
        <p:txBody>
          <a:bodyPr/>
          <a:lstStyle/>
          <a:p>
            <a:pPr eaLnBrk="1" hangingPunct="1"/>
            <a:r>
              <a:rPr lang="en-US" sz="3200"/>
              <a:t>Transmitters – Direct and </a:t>
            </a:r>
            <a:r>
              <a:rPr lang="en-US" sz="3200" b="1" u="sng"/>
              <a:t>External</a:t>
            </a:r>
            <a:r>
              <a:rPr lang="en-US" sz="3200"/>
              <a:t> Modulation</a:t>
            </a:r>
          </a:p>
        </p:txBody>
      </p:sp>
      <p:sp>
        <p:nvSpPr>
          <p:cNvPr id="224261" name="Rectangle 3"/>
          <p:cNvSpPr>
            <a:spLocks noGrp="1" noChangeArrowheads="1"/>
          </p:cNvSpPr>
          <p:nvPr>
            <p:ph idx="1"/>
          </p:nvPr>
        </p:nvSpPr>
        <p:spPr>
          <a:xfrm>
            <a:off x="179388" y="981075"/>
            <a:ext cx="8785225" cy="4895850"/>
          </a:xfrm>
        </p:spPr>
        <p:txBody>
          <a:bodyPr>
            <a:normAutofit/>
          </a:bodyPr>
          <a:lstStyle/>
          <a:p>
            <a:pPr eaLnBrk="1" hangingPunct="1">
              <a:lnSpc>
                <a:spcPct val="90000"/>
              </a:lnSpc>
            </a:pPr>
            <a:r>
              <a:rPr lang="el-GR" sz="2400" dirty="0"/>
              <a:t>Η εφαρμογή ενός </a:t>
            </a:r>
            <a:r>
              <a:rPr lang="el-GR" sz="2400" b="1" dirty="0"/>
              <a:t>ηλεκτρικού πεδίου </a:t>
            </a:r>
            <a:r>
              <a:rPr lang="el-GR" sz="2400" dirty="0"/>
              <a:t>στο διαμορφωτή έχει σαν αποτέλεσμα τη </a:t>
            </a:r>
            <a:r>
              <a:rPr lang="el-GR" sz="2400" b="1" dirty="0"/>
              <a:t>συρρίκνωση του χάσματος του υλικού</a:t>
            </a:r>
            <a:r>
              <a:rPr lang="el-GR" sz="2400" dirty="0"/>
              <a:t>, προκαλώντας τα </a:t>
            </a:r>
            <a:r>
              <a:rPr lang="el-GR" sz="2400" b="1" dirty="0"/>
              <a:t>προσπίπτοντα φωτόνια να απορροφηθούν από το υλικό.</a:t>
            </a:r>
            <a:r>
              <a:rPr lang="el-GR" sz="2400" dirty="0"/>
              <a:t> Αυτό το </a:t>
            </a:r>
            <a:r>
              <a:rPr lang="el-GR" sz="2400" b="1" dirty="0"/>
              <a:t>φαινόμενο</a:t>
            </a:r>
            <a:r>
              <a:rPr lang="el-GR" sz="2400" dirty="0"/>
              <a:t> καλείται </a:t>
            </a:r>
            <a:r>
              <a:rPr lang="en-US" sz="2400" b="1" dirty="0"/>
              <a:t>Franz-</a:t>
            </a:r>
            <a:r>
              <a:rPr lang="en-US" sz="2400" b="1" dirty="0" err="1"/>
              <a:t>Keldysh</a:t>
            </a:r>
            <a:r>
              <a:rPr lang="en-US" sz="2400" b="1" dirty="0"/>
              <a:t> </a:t>
            </a:r>
            <a:r>
              <a:rPr lang="el-GR" sz="2400" b="1" dirty="0"/>
              <a:t>ή </a:t>
            </a:r>
            <a:r>
              <a:rPr lang="en-US" sz="2400" b="1" dirty="0"/>
              <a:t>Stark effect</a:t>
            </a:r>
            <a:endParaRPr lang="el-GR" sz="2400" b="1" dirty="0"/>
          </a:p>
          <a:p>
            <a:pPr lvl="1" eaLnBrk="1" hangingPunct="1">
              <a:lnSpc>
                <a:spcPct val="90000"/>
              </a:lnSpc>
            </a:pPr>
            <a:r>
              <a:rPr lang="el-GR" sz="2000" dirty="0"/>
              <a:t>Ο χρόνος απόκρισης του φαινομένου είναι </a:t>
            </a:r>
            <a:r>
              <a:rPr lang="el-GR" sz="2000" b="1" dirty="0"/>
              <a:t>αρκετά ταχύς </a:t>
            </a:r>
            <a:r>
              <a:rPr lang="el-GR" sz="2000" dirty="0"/>
              <a:t>επιτρέποντας την επίτευξη </a:t>
            </a:r>
            <a:r>
              <a:rPr lang="el-GR" sz="2000" b="1" dirty="0"/>
              <a:t>2.5</a:t>
            </a:r>
            <a:r>
              <a:rPr lang="en-US" sz="2000" b="1" dirty="0" err="1"/>
              <a:t>Gbps</a:t>
            </a:r>
            <a:r>
              <a:rPr lang="en-US" sz="2000" b="1" dirty="0"/>
              <a:t> </a:t>
            </a:r>
            <a:r>
              <a:rPr lang="el-GR" sz="2000" b="1" dirty="0"/>
              <a:t>και 10</a:t>
            </a:r>
            <a:r>
              <a:rPr lang="en-US" sz="2000" b="1" dirty="0" err="1"/>
              <a:t>Gbps</a:t>
            </a:r>
            <a:r>
              <a:rPr lang="en-US" sz="2000" b="1" dirty="0"/>
              <a:t> </a:t>
            </a:r>
            <a:r>
              <a:rPr lang="el-GR" sz="2000" dirty="0"/>
              <a:t>διαμορφωτών</a:t>
            </a:r>
          </a:p>
          <a:p>
            <a:pPr eaLnBrk="1" hangingPunct="1">
              <a:lnSpc>
                <a:spcPct val="90000"/>
              </a:lnSpc>
            </a:pPr>
            <a:r>
              <a:rPr lang="el-GR" sz="2400" dirty="0"/>
              <a:t>Η επίδοση των </a:t>
            </a:r>
            <a:r>
              <a:rPr lang="en-US" sz="2400" b="1" dirty="0"/>
              <a:t>EA </a:t>
            </a:r>
            <a:r>
              <a:rPr lang="el-GR" sz="2400" b="1" dirty="0"/>
              <a:t>διαμορφωτών ως προς το</a:t>
            </a:r>
            <a:r>
              <a:rPr lang="en-US" sz="2400" b="1" dirty="0"/>
              <a:t> chirp</a:t>
            </a:r>
            <a:r>
              <a:rPr lang="en-US" sz="2400" dirty="0"/>
              <a:t>, </a:t>
            </a:r>
            <a:r>
              <a:rPr lang="el-GR" sz="2400" dirty="0"/>
              <a:t>είναι </a:t>
            </a:r>
            <a:r>
              <a:rPr lang="el-GR" sz="2400" b="1" dirty="0"/>
              <a:t>καλύτερη </a:t>
            </a:r>
            <a:r>
              <a:rPr lang="el-GR" sz="2400" dirty="0"/>
              <a:t>από αυτή των </a:t>
            </a:r>
            <a:r>
              <a:rPr lang="en-US" sz="2400" b="1" dirty="0"/>
              <a:t>lasers</a:t>
            </a:r>
            <a:r>
              <a:rPr lang="en-US" sz="2400" dirty="0"/>
              <a:t> </a:t>
            </a:r>
            <a:r>
              <a:rPr lang="el-GR" sz="2400" dirty="0"/>
              <a:t>που </a:t>
            </a:r>
            <a:r>
              <a:rPr lang="el-GR" sz="2400" b="1" dirty="0"/>
              <a:t>υφίστανται άμεση διαμόρφωση</a:t>
            </a:r>
            <a:r>
              <a:rPr lang="en-US" sz="2400" dirty="0"/>
              <a:t>, </a:t>
            </a:r>
            <a:r>
              <a:rPr lang="el-GR" sz="2400" dirty="0"/>
              <a:t>δεν είναι το ίδιο καλή με αυτή των </a:t>
            </a:r>
            <a:r>
              <a:rPr lang="en-US" sz="2400" dirty="0"/>
              <a:t>MZI </a:t>
            </a:r>
            <a:r>
              <a:rPr lang="el-GR" sz="2400" dirty="0"/>
              <a:t>διαμορφωτών νιοβικού λιθίου</a:t>
            </a:r>
          </a:p>
          <a:p>
            <a:pPr eaLnBrk="1" hangingPunct="1">
              <a:lnSpc>
                <a:spcPct val="90000"/>
              </a:lnSpc>
            </a:pPr>
            <a:r>
              <a:rPr lang="el-GR" sz="2400" dirty="0"/>
              <a:t>Ενώ ιδανικά δεν υπάρχει </a:t>
            </a:r>
            <a:r>
              <a:rPr lang="en-US" sz="2400" dirty="0"/>
              <a:t>chirp </a:t>
            </a:r>
            <a:r>
              <a:rPr lang="el-GR" sz="2400" dirty="0"/>
              <a:t>σε ένα εξωτερικό διαμορφωτή, στην πράξη, στους </a:t>
            </a:r>
            <a:r>
              <a:rPr lang="en-US" sz="2400" dirty="0"/>
              <a:t>EA </a:t>
            </a:r>
            <a:r>
              <a:rPr lang="el-GR" sz="2400" dirty="0"/>
              <a:t>διαμορφωτές προκαλείται κάποιο </a:t>
            </a:r>
            <a:r>
              <a:rPr lang="en-US" sz="2400" dirty="0"/>
              <a:t>chirp </a:t>
            </a:r>
            <a:r>
              <a:rPr lang="el-GR" sz="2400" dirty="0"/>
              <a:t>εξαιτίας της επίδρασης υπολειμματικής διαμόρφωσης φάσης</a:t>
            </a:r>
            <a:endParaRPr lang="en-US" sz="2400" dirty="0"/>
          </a:p>
        </p:txBody>
      </p:sp>
    </p:spTree>
    <p:extLst>
      <p:ext uri="{BB962C8B-B14F-4D97-AF65-F5344CB8AC3E}">
        <p14:creationId xmlns:p14="http://schemas.microsoft.com/office/powerpoint/2010/main" val="14647895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fontScale="90000"/>
          </a:bodyPr>
          <a:lstStyle/>
          <a:p>
            <a:r>
              <a:rPr lang="en-US" dirty="0"/>
              <a:t>Franz-</a:t>
            </a:r>
            <a:r>
              <a:rPr lang="en-US" dirty="0" err="1"/>
              <a:t>Keldysh</a:t>
            </a:r>
            <a:r>
              <a:rPr lang="en-US" dirty="0"/>
              <a:t> effect</a:t>
            </a:r>
          </a:p>
        </p:txBody>
      </p:sp>
      <p:pic>
        <p:nvPicPr>
          <p:cNvPr id="12290" name="Picture 2" descr="File:Franz keldysh effekt.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789039"/>
            <a:ext cx="4212272" cy="276122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Αποτέλεσμα εικόνας για Franz-Keldysh 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03" y="2204863"/>
            <a:ext cx="3793682" cy="15841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stCxn id="11" idx="2"/>
          </p:cNvCxnSpPr>
          <p:nvPr/>
        </p:nvCxnSpPr>
        <p:spPr>
          <a:xfrm>
            <a:off x="4608004" y="2037041"/>
            <a:ext cx="756084" cy="32111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 idx="2"/>
          </p:cNvCxnSpPr>
          <p:nvPr/>
        </p:nvCxnSpPr>
        <p:spPr>
          <a:xfrm>
            <a:off x="4608004" y="2037041"/>
            <a:ext cx="36004" cy="24000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1520" y="836712"/>
            <a:ext cx="8712968" cy="1200329"/>
          </a:xfrm>
          <a:prstGeom prst="rect">
            <a:avLst/>
          </a:prstGeom>
        </p:spPr>
        <p:txBody>
          <a:bodyPr wrap="square">
            <a:spAutoFit/>
          </a:bodyPr>
          <a:lstStyle/>
          <a:p>
            <a:r>
              <a:rPr lang="en-US" dirty="0"/>
              <a:t>As originally conceived, the Franz–</a:t>
            </a:r>
            <a:r>
              <a:rPr lang="en-US" dirty="0" err="1"/>
              <a:t>Keldysh</a:t>
            </a:r>
            <a:r>
              <a:rPr lang="en-US" dirty="0"/>
              <a:t> effect is the result of </a:t>
            </a:r>
            <a:r>
              <a:rPr lang="en-US" dirty="0" err="1">
                <a:hlinkClick r:id="rId4" tooltip="Wavefunction"/>
              </a:rPr>
              <a:t>wavefunctions</a:t>
            </a:r>
            <a:r>
              <a:rPr lang="en-US" dirty="0"/>
              <a:t> "leaking" into the band gap. When an electric field is applied, the </a:t>
            </a:r>
            <a:r>
              <a:rPr lang="en-US" dirty="0">
                <a:hlinkClick r:id="rId5" tooltip="Electron"/>
              </a:rPr>
              <a:t>electron</a:t>
            </a:r>
            <a:r>
              <a:rPr lang="en-US" dirty="0"/>
              <a:t> and </a:t>
            </a:r>
            <a:r>
              <a:rPr lang="en-US" dirty="0">
                <a:hlinkClick r:id="rId6" tooltip="Electron hole"/>
              </a:rPr>
              <a:t>hole</a:t>
            </a:r>
            <a:r>
              <a:rPr lang="en-US" dirty="0"/>
              <a:t> </a:t>
            </a:r>
            <a:r>
              <a:rPr lang="en-US" dirty="0" err="1"/>
              <a:t>wavefunctions</a:t>
            </a:r>
            <a:r>
              <a:rPr lang="en-US" dirty="0"/>
              <a:t> become </a:t>
            </a:r>
            <a:r>
              <a:rPr lang="en-US" dirty="0">
                <a:hlinkClick r:id="rId7" tooltip="Airy function"/>
              </a:rPr>
              <a:t>Airy functions</a:t>
            </a:r>
            <a:r>
              <a:rPr lang="en-US" dirty="0"/>
              <a:t> rather than plane waves. The </a:t>
            </a:r>
            <a:r>
              <a:rPr lang="en-US" u="sng" dirty="0"/>
              <a:t>Airy function </a:t>
            </a:r>
            <a:r>
              <a:rPr lang="en-US" dirty="0"/>
              <a:t>includes a </a:t>
            </a:r>
            <a:r>
              <a:rPr lang="en-US" u="sng" dirty="0"/>
              <a:t>"tail" which extends into the classically forbidden band gap. </a:t>
            </a:r>
          </a:p>
        </p:txBody>
      </p:sp>
      <p:sp>
        <p:nvSpPr>
          <p:cNvPr id="14" name="Rectangle 13"/>
          <p:cNvSpPr/>
          <p:nvPr/>
        </p:nvSpPr>
        <p:spPr>
          <a:xfrm>
            <a:off x="6146322" y="4293096"/>
            <a:ext cx="2808312" cy="1200329"/>
          </a:xfrm>
          <a:prstGeom prst="rect">
            <a:avLst/>
          </a:prstGeom>
        </p:spPr>
        <p:txBody>
          <a:bodyPr wrap="square">
            <a:spAutoFit/>
          </a:bodyPr>
          <a:lstStyle/>
          <a:p>
            <a:r>
              <a:rPr lang="en-US" b="1" dirty="0"/>
              <a:t>Tunneling</a:t>
            </a:r>
            <a:r>
              <a:rPr lang="en-US" dirty="0"/>
              <a:t> allows overlap of electron and hole </a:t>
            </a:r>
            <a:r>
              <a:rPr lang="en-US" dirty="0" err="1"/>
              <a:t>wavefunctions</a:t>
            </a:r>
            <a:r>
              <a:rPr lang="en-US" dirty="0"/>
              <a:t> for photon energy less than bandgap</a:t>
            </a:r>
          </a:p>
        </p:txBody>
      </p:sp>
    </p:spTree>
    <p:extLst>
      <p:ext uri="{BB962C8B-B14F-4D97-AF65-F5344CB8AC3E}">
        <p14:creationId xmlns:p14="http://schemas.microsoft.com/office/powerpoint/2010/main" val="16924751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14" y="692696"/>
            <a:ext cx="8229600" cy="576064"/>
          </a:xfrm>
        </p:spPr>
        <p:txBody>
          <a:bodyPr>
            <a:normAutofit fontScale="90000"/>
          </a:bodyPr>
          <a:lstStyle/>
          <a:p>
            <a:r>
              <a:rPr lang="en-US" dirty="0"/>
              <a:t>Quantum-confined Stark effect</a:t>
            </a:r>
            <a:br>
              <a:rPr lang="en-US" dirty="0"/>
            </a:br>
            <a:endParaRPr lang="en-US" dirty="0"/>
          </a:p>
        </p:txBody>
      </p:sp>
      <p:pic>
        <p:nvPicPr>
          <p:cNvPr id="13314" name="Picture 2" descr="Image result for quantum confined stark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589" y="1708837"/>
            <a:ext cx="5386746" cy="2645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0645" y="620688"/>
            <a:ext cx="7992888" cy="1200329"/>
          </a:xfrm>
          <a:prstGeom prst="rect">
            <a:avLst/>
          </a:prstGeom>
        </p:spPr>
        <p:txBody>
          <a:bodyPr wrap="square">
            <a:spAutoFit/>
          </a:bodyPr>
          <a:lstStyle/>
          <a:p>
            <a:r>
              <a:rPr lang="en-US" dirty="0"/>
              <a:t>The effects of </a:t>
            </a:r>
            <a:r>
              <a:rPr lang="en-US" u="sng" dirty="0">
                <a:hlinkClick r:id="rId3" tooltip="Quantum confinement"/>
              </a:rPr>
              <a:t>quantum confinement</a:t>
            </a:r>
            <a:r>
              <a:rPr lang="en-US" u="sng" dirty="0"/>
              <a:t> take place when the quantum well thickness becomes comparable to the </a:t>
            </a:r>
            <a:r>
              <a:rPr lang="en-US" u="sng" dirty="0">
                <a:hlinkClick r:id="rId4" tooltip="De Broglie wavelength"/>
              </a:rPr>
              <a:t>de Broglie wavelength</a:t>
            </a:r>
            <a:r>
              <a:rPr lang="en-US" dirty="0"/>
              <a:t> of the carriers (generally </a:t>
            </a:r>
            <a:r>
              <a:rPr lang="en-US" dirty="0">
                <a:hlinkClick r:id="rId5" tooltip="Electron"/>
              </a:rPr>
              <a:t>electrons</a:t>
            </a:r>
            <a:r>
              <a:rPr lang="en-US" dirty="0"/>
              <a:t> and </a:t>
            </a:r>
            <a:r>
              <a:rPr lang="en-US" dirty="0">
                <a:hlinkClick r:id="rId6" tooltip="Electron hole"/>
              </a:rPr>
              <a:t>holes</a:t>
            </a:r>
            <a:r>
              <a:rPr lang="en-US" dirty="0"/>
              <a:t>), leading to energy levels called "energy subbands", i.e., the carriers can only have discrete energy values.</a:t>
            </a:r>
          </a:p>
        </p:txBody>
      </p:sp>
      <p:pic>
        <p:nvPicPr>
          <p:cNvPr id="13316" name="Picture 4" descr="Image result for quantum confined stark effe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54" y="1988840"/>
            <a:ext cx="3168352" cy="18306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043" y="4289608"/>
            <a:ext cx="8947742" cy="2523768"/>
          </a:xfrm>
          <a:prstGeom prst="rect">
            <a:avLst/>
          </a:prstGeom>
        </p:spPr>
        <p:txBody>
          <a:bodyPr wrap="square">
            <a:spAutoFit/>
          </a:bodyPr>
          <a:lstStyle/>
          <a:p>
            <a:pPr algn="just"/>
            <a:r>
              <a:rPr lang="en-US" sz="1400" u="sng" dirty="0"/>
              <a:t>The </a:t>
            </a:r>
            <a:r>
              <a:rPr lang="en-US" sz="1400" b="1" u="sng" dirty="0"/>
              <a:t>quantum-confined </a:t>
            </a:r>
            <a:r>
              <a:rPr lang="en-US" sz="1400" b="1" u="sng" dirty="0">
                <a:hlinkClick r:id="rId8" tooltip="Stark effect"/>
              </a:rPr>
              <a:t>Stark effect</a:t>
            </a:r>
            <a:r>
              <a:rPr lang="en-US" sz="1400" u="sng" dirty="0"/>
              <a:t> (</a:t>
            </a:r>
            <a:r>
              <a:rPr lang="en-US" sz="1400" b="1" u="sng" dirty="0"/>
              <a:t>QCSE</a:t>
            </a:r>
            <a:r>
              <a:rPr lang="en-US" sz="1400" u="sng" dirty="0"/>
              <a:t>) (analogue to  </a:t>
            </a:r>
            <a:r>
              <a:rPr lang="en-US" sz="1400" u="sng" dirty="0">
                <a:hlinkClick r:id="rId9" tooltip="Zeeman effect"/>
              </a:rPr>
              <a:t>Zeeman effect</a:t>
            </a:r>
            <a:r>
              <a:rPr lang="en-US" sz="1400" u="sng" dirty="0"/>
              <a:t>) describes the effect of an external </a:t>
            </a:r>
            <a:r>
              <a:rPr lang="en-US" sz="1400" u="sng" dirty="0">
                <a:hlinkClick r:id="rId10" tooltip="Electric field"/>
              </a:rPr>
              <a:t>electric field</a:t>
            </a:r>
            <a:r>
              <a:rPr lang="en-US" sz="1400" u="sng" dirty="0"/>
              <a:t> upon the light </a:t>
            </a:r>
            <a:r>
              <a:rPr lang="en-US" sz="1400" u="sng" dirty="0">
                <a:hlinkClick r:id="rId11" tooltip="Absorption spectrum"/>
              </a:rPr>
              <a:t>absorption spectrum</a:t>
            </a:r>
            <a:r>
              <a:rPr lang="en-US" sz="1400" u="sng" dirty="0"/>
              <a:t> or </a:t>
            </a:r>
            <a:r>
              <a:rPr lang="en-US" sz="1400" u="sng" dirty="0">
                <a:hlinkClick r:id="rId12" tooltip="Emission spectrum"/>
              </a:rPr>
              <a:t>emission spectrum</a:t>
            </a:r>
            <a:r>
              <a:rPr lang="en-US" sz="1400" u="sng" dirty="0"/>
              <a:t> of a </a:t>
            </a:r>
            <a:r>
              <a:rPr lang="en-US" sz="1400" u="sng" dirty="0">
                <a:hlinkClick r:id="rId13" tooltip="Quantum well"/>
              </a:rPr>
              <a:t>quantum well</a:t>
            </a:r>
            <a:r>
              <a:rPr lang="en-US" sz="1400" u="sng" dirty="0"/>
              <a:t> (QW</a:t>
            </a:r>
            <a:r>
              <a:rPr lang="en-US" sz="1400" dirty="0"/>
              <a:t>). In the absence of an external electric field, </a:t>
            </a:r>
            <a:r>
              <a:rPr lang="en-US" sz="1400" dirty="0">
                <a:hlinkClick r:id="rId5" tooltip="Electron"/>
              </a:rPr>
              <a:t>electrons</a:t>
            </a:r>
            <a:r>
              <a:rPr lang="en-US" sz="1400" dirty="0"/>
              <a:t> and </a:t>
            </a:r>
            <a:r>
              <a:rPr lang="en-US" sz="1400" dirty="0">
                <a:hlinkClick r:id="rId6" tooltip="Electron hole"/>
              </a:rPr>
              <a:t>holes</a:t>
            </a:r>
            <a:r>
              <a:rPr lang="en-US" sz="1400" dirty="0"/>
              <a:t> within the quantum well may only occupy </a:t>
            </a:r>
            <a:r>
              <a:rPr lang="en-US" sz="1400" dirty="0">
                <a:hlinkClick r:id="rId14" tooltip="Quantum state"/>
              </a:rPr>
              <a:t>states</a:t>
            </a:r>
            <a:r>
              <a:rPr lang="en-US" sz="1400" dirty="0"/>
              <a:t> within a </a:t>
            </a:r>
            <a:r>
              <a:rPr lang="en-US" sz="1400" dirty="0">
                <a:hlinkClick r:id="rId15" tooltip="wikt:discrete"/>
              </a:rPr>
              <a:t>discrete</a:t>
            </a:r>
            <a:r>
              <a:rPr lang="en-US" sz="1400" dirty="0"/>
              <a:t> set of energy subbands. Only a discrete set of frequencies of light may be absorbed or emitted by the system. </a:t>
            </a:r>
            <a:r>
              <a:rPr lang="en-US" sz="1400" b="1" dirty="0"/>
              <a:t>When an external electric field is applied, the electron states shift to lower energies, while the hole states shift to higher energies. This</a:t>
            </a:r>
            <a:r>
              <a:rPr lang="en-US" sz="1400" dirty="0"/>
              <a:t> </a:t>
            </a:r>
            <a:r>
              <a:rPr lang="en-US" sz="1400" b="1" dirty="0"/>
              <a:t>reduces the permitted light absorption or emission frequencies</a:t>
            </a:r>
            <a:r>
              <a:rPr lang="en-US" sz="1400" dirty="0"/>
              <a:t>. </a:t>
            </a:r>
            <a:r>
              <a:rPr lang="en-US" sz="1400" u="sng" dirty="0"/>
              <a:t>Additionally, the external electric field shifts electrons and holes to opposite sides of the well, decreasing the overlap integral, which in turn </a:t>
            </a:r>
            <a:r>
              <a:rPr lang="en-US" sz="1400" b="1" u="sng" dirty="0"/>
              <a:t>reduces the recombination efficiency</a:t>
            </a:r>
            <a:r>
              <a:rPr lang="en-US" sz="1400" dirty="0"/>
              <a:t> (i.e. fluorescence </a:t>
            </a:r>
            <a:r>
              <a:rPr lang="en-US" sz="1400" dirty="0">
                <a:hlinkClick r:id="rId16" tooltip="Quantum yield"/>
              </a:rPr>
              <a:t>quantum yield</a:t>
            </a:r>
            <a:r>
              <a:rPr lang="en-US" sz="1400" dirty="0"/>
              <a:t>) of the system. </a:t>
            </a:r>
            <a:r>
              <a:rPr lang="en-US" sz="1400" baseline="30000" dirty="0">
                <a:hlinkClick r:id="rId17"/>
              </a:rPr>
              <a:t>[1]</a:t>
            </a:r>
            <a:r>
              <a:rPr lang="en-US" sz="1400" dirty="0"/>
              <a:t> The spatial separation between the electrons and holes is limited by the presence of the potential barriers around the quantum well, meaning that </a:t>
            </a:r>
            <a:r>
              <a:rPr lang="en-US" sz="1400" b="1" dirty="0">
                <a:hlinkClick r:id="rId18" tooltip="Exciton"/>
              </a:rPr>
              <a:t>excitons</a:t>
            </a:r>
            <a:r>
              <a:rPr lang="en-US" sz="1400" b="1" dirty="0"/>
              <a:t> are able to exist in the system even under the influence of an electric field. </a:t>
            </a:r>
            <a:r>
              <a:rPr lang="en-US" sz="1400" dirty="0"/>
              <a:t>The quantum-confined Stark effect is used in QCSE </a:t>
            </a:r>
            <a:r>
              <a:rPr lang="en-US" sz="1400" dirty="0">
                <a:hlinkClick r:id="rId19" tooltip="Optical modulator"/>
              </a:rPr>
              <a:t>optical modulators</a:t>
            </a:r>
            <a:r>
              <a:rPr lang="en-US" sz="1400" dirty="0"/>
              <a:t>, which allow optical communications signals to be switched on and off rapidly.</a:t>
            </a:r>
          </a:p>
        </p:txBody>
      </p:sp>
    </p:spTree>
    <p:extLst>
      <p:ext uri="{BB962C8B-B14F-4D97-AF65-F5344CB8AC3E}">
        <p14:creationId xmlns:p14="http://schemas.microsoft.com/office/powerpoint/2010/main" val="11654652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60107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8410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9" y="610039"/>
            <a:ext cx="9160769" cy="638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2420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634082"/>
          </a:xfrm>
        </p:spPr>
        <p:txBody>
          <a:bodyPr>
            <a:normAutofit fontScale="90000"/>
          </a:bodyPr>
          <a:lstStyle/>
          <a:p>
            <a:r>
              <a:rPr lang="en-US" dirty="0"/>
              <a:t>Advantages of EA modulator</a:t>
            </a:r>
            <a:br>
              <a:rPr lang="en-US" dirty="0"/>
            </a:br>
            <a:endParaRPr lang="en-US" dirty="0"/>
          </a:p>
        </p:txBody>
      </p:sp>
      <p:sp>
        <p:nvSpPr>
          <p:cNvPr id="4" name="Rectangle 3"/>
          <p:cNvSpPr/>
          <p:nvPr/>
        </p:nvSpPr>
        <p:spPr>
          <a:xfrm>
            <a:off x="268954" y="1196752"/>
            <a:ext cx="8638002" cy="5262979"/>
          </a:xfrm>
          <a:prstGeom prst="rect">
            <a:avLst/>
          </a:prstGeom>
        </p:spPr>
        <p:txBody>
          <a:bodyPr wrap="square">
            <a:spAutoFit/>
          </a:bodyPr>
          <a:lstStyle/>
          <a:p>
            <a:pPr marL="285750" indent="-285750">
              <a:buFont typeface="Arial" panose="020B0604020202020204" pitchFamily="34" charset="0"/>
              <a:buChar char="•"/>
            </a:pPr>
            <a:r>
              <a:rPr lang="en-US" sz="2800" dirty="0"/>
              <a:t>Low (or zero – NRZ) biasing voltage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Low driving voltage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Low/negative chirp</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High speed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Lesser polarization dependence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Integration with DFB laser </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5115880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476672"/>
            <a:ext cx="8229600" cy="706090"/>
          </a:xfrm>
        </p:spPr>
        <p:txBody>
          <a:bodyPr>
            <a:normAutofit fontScale="90000"/>
          </a:bodyPr>
          <a:lstStyle/>
          <a:p>
            <a:r>
              <a:rPr lang="en-US" dirty="0"/>
              <a:t>Acousto-optic modulator</a:t>
            </a:r>
            <a:br>
              <a:rPr lang="en-US" dirty="0"/>
            </a:br>
            <a:endParaRPr lang="en-US" dirty="0"/>
          </a:p>
        </p:txBody>
      </p:sp>
      <p:sp>
        <p:nvSpPr>
          <p:cNvPr id="3" name="Content Placeholder 2"/>
          <p:cNvSpPr>
            <a:spLocks noGrp="1"/>
          </p:cNvSpPr>
          <p:nvPr>
            <p:ph idx="1"/>
          </p:nvPr>
        </p:nvSpPr>
        <p:spPr>
          <a:xfrm>
            <a:off x="0" y="476672"/>
            <a:ext cx="5724128" cy="6408712"/>
          </a:xfrm>
        </p:spPr>
        <p:txBody>
          <a:bodyPr>
            <a:noAutofit/>
          </a:bodyPr>
          <a:lstStyle/>
          <a:p>
            <a:r>
              <a:rPr lang="en-US" sz="1700" dirty="0"/>
              <a:t>An </a:t>
            </a:r>
            <a:r>
              <a:rPr lang="en-US" sz="1700" b="1" dirty="0"/>
              <a:t>acousto-optic modulator (AOM)</a:t>
            </a:r>
            <a:r>
              <a:rPr lang="en-US" sz="1700" dirty="0"/>
              <a:t>, also called a </a:t>
            </a:r>
            <a:r>
              <a:rPr lang="en-US" sz="1700" b="1" dirty="0"/>
              <a:t>Bragg cell</a:t>
            </a:r>
            <a:r>
              <a:rPr lang="en-US" sz="1700" dirty="0"/>
              <a:t>, uses the </a:t>
            </a:r>
            <a:r>
              <a:rPr lang="en-US" sz="1700" dirty="0">
                <a:hlinkClick r:id="rId2" tooltip="Acousto-optic effect"/>
              </a:rPr>
              <a:t>acousto-optic effect</a:t>
            </a:r>
            <a:r>
              <a:rPr lang="en-US" sz="1700" dirty="0"/>
              <a:t> to </a:t>
            </a:r>
            <a:r>
              <a:rPr lang="en-US" sz="1700" dirty="0">
                <a:hlinkClick r:id="rId3" tooltip="Diffraction"/>
              </a:rPr>
              <a:t>diffract</a:t>
            </a:r>
            <a:r>
              <a:rPr lang="en-US" sz="1700" dirty="0"/>
              <a:t> and shift the frequency of light using </a:t>
            </a:r>
            <a:r>
              <a:rPr lang="en-US" sz="1700" dirty="0">
                <a:hlinkClick r:id="rId4" tooltip="Sound wave"/>
              </a:rPr>
              <a:t>sound waves</a:t>
            </a:r>
            <a:r>
              <a:rPr lang="en-US" sz="1700" dirty="0"/>
              <a:t> (usually at </a:t>
            </a:r>
            <a:r>
              <a:rPr lang="en-US" sz="1700" dirty="0">
                <a:hlinkClick r:id="rId5" tooltip="Radio-frequency"/>
              </a:rPr>
              <a:t>radio-frequency</a:t>
            </a:r>
            <a:r>
              <a:rPr lang="en-US" sz="1700" dirty="0"/>
              <a:t>). </a:t>
            </a:r>
            <a:r>
              <a:rPr lang="en-US" sz="1700" b="1" dirty="0"/>
              <a:t>They are used in </a:t>
            </a:r>
            <a:r>
              <a:rPr lang="en-US" sz="1700" b="1" dirty="0">
                <a:hlinkClick r:id="rId6" tooltip="Laser"/>
              </a:rPr>
              <a:t>lasers</a:t>
            </a:r>
            <a:r>
              <a:rPr lang="en-US" sz="1700" b="1" dirty="0"/>
              <a:t> for </a:t>
            </a:r>
            <a:r>
              <a:rPr lang="en-US" sz="1700" b="1" dirty="0">
                <a:hlinkClick r:id="rId7" tooltip="Q-switching"/>
              </a:rPr>
              <a:t>Q-switching</a:t>
            </a:r>
            <a:r>
              <a:rPr lang="en-US" sz="1700" b="1" dirty="0"/>
              <a:t>, telecommunications for signal </a:t>
            </a:r>
            <a:r>
              <a:rPr lang="en-US" sz="1700" b="1" dirty="0">
                <a:hlinkClick r:id="rId8" tooltip="Modulation"/>
              </a:rPr>
              <a:t>modulation</a:t>
            </a:r>
            <a:r>
              <a:rPr lang="en-US" sz="1700" b="1" dirty="0"/>
              <a:t>, and in </a:t>
            </a:r>
            <a:r>
              <a:rPr lang="en-US" sz="1700" b="1" dirty="0">
                <a:hlinkClick r:id="rId9" tooltip="Spectroscopy"/>
              </a:rPr>
              <a:t>spectroscopy</a:t>
            </a:r>
            <a:r>
              <a:rPr lang="en-US" sz="1700" b="1" dirty="0"/>
              <a:t> for frequency control. </a:t>
            </a:r>
            <a:r>
              <a:rPr lang="en-US" sz="1700" u="sng" dirty="0"/>
              <a:t>A </a:t>
            </a:r>
            <a:r>
              <a:rPr lang="en-US" sz="1700" u="sng" dirty="0">
                <a:hlinkClick r:id="rId10" tooltip="Piezoelectric transducer"/>
              </a:rPr>
              <a:t>piezoelectric transducer</a:t>
            </a:r>
            <a:r>
              <a:rPr lang="en-US" sz="1700" u="sng" dirty="0"/>
              <a:t> is attached to a material such as glass</a:t>
            </a:r>
            <a:r>
              <a:rPr lang="en-US" sz="1700" dirty="0"/>
              <a:t>. An oscillating electric signal drives the transducer to vibrate, which creates sound waves in the material. </a:t>
            </a:r>
            <a:r>
              <a:rPr lang="en-US" sz="1700" u="sng" dirty="0"/>
              <a:t>These can be thought of as moving periodic planes of expansion and compression that change the </a:t>
            </a:r>
            <a:r>
              <a:rPr lang="en-US" sz="1700" u="sng" dirty="0">
                <a:hlinkClick r:id="rId11" tooltip="Index of refraction"/>
              </a:rPr>
              <a:t>index of refraction</a:t>
            </a:r>
            <a:r>
              <a:rPr lang="en-US" sz="1700" dirty="0"/>
              <a:t>. Incoming light scatters (see </a:t>
            </a:r>
            <a:r>
              <a:rPr lang="en-US" sz="1700" dirty="0">
                <a:hlinkClick r:id="rId12" tooltip="Brillouin scattering"/>
              </a:rPr>
              <a:t>Brillouin scattering</a:t>
            </a:r>
            <a:r>
              <a:rPr lang="en-US" sz="1700" dirty="0"/>
              <a:t>) off the resulting periodic index modulation and interference occurs similar to </a:t>
            </a:r>
            <a:r>
              <a:rPr lang="en-US" sz="1700" dirty="0">
                <a:hlinkClick r:id="rId13" tooltip="Bragg diffraction"/>
              </a:rPr>
              <a:t>Bragg diffraction</a:t>
            </a:r>
            <a:r>
              <a:rPr lang="en-US" sz="1700" dirty="0"/>
              <a:t>. The interaction can be thought of as a </a:t>
            </a:r>
            <a:r>
              <a:rPr lang="en-US" sz="1700" dirty="0">
                <a:hlinkClick r:id="rId14" tooltip="Three-wave mixing process (page does not exist)"/>
              </a:rPr>
              <a:t>three-wave mixing process</a:t>
            </a:r>
            <a:r>
              <a:rPr lang="en-US" sz="1700" dirty="0"/>
              <a:t> resulting in </a:t>
            </a:r>
            <a:r>
              <a:rPr lang="en-US" sz="1700" dirty="0">
                <a:hlinkClick r:id="rId15" tooltip="Sum-frequency generation"/>
              </a:rPr>
              <a:t>Sum-frequency generation</a:t>
            </a:r>
            <a:r>
              <a:rPr lang="en-US" sz="1700" dirty="0"/>
              <a:t> or </a:t>
            </a:r>
            <a:r>
              <a:rPr lang="en-US" sz="1700" dirty="0">
                <a:hlinkClick r:id="rId16" tooltip="Difference-frequency generation (page does not exist)"/>
              </a:rPr>
              <a:t>Difference-frequency generation</a:t>
            </a:r>
            <a:r>
              <a:rPr lang="en-US" sz="1700" dirty="0"/>
              <a:t> between </a:t>
            </a:r>
            <a:r>
              <a:rPr lang="en-US" sz="1700" dirty="0">
                <a:hlinkClick r:id="rId17" tooltip="Phonon"/>
              </a:rPr>
              <a:t>phonons</a:t>
            </a:r>
            <a:r>
              <a:rPr lang="en-US" sz="1700" dirty="0"/>
              <a:t> and </a:t>
            </a:r>
            <a:r>
              <a:rPr lang="en-US" sz="1700" dirty="0">
                <a:hlinkClick r:id="rId18" tooltip="Photon"/>
              </a:rPr>
              <a:t>photons</a:t>
            </a:r>
            <a:r>
              <a:rPr lang="en-US" sz="1700" dirty="0"/>
              <a:t>.</a:t>
            </a:r>
          </a:p>
          <a:p>
            <a:r>
              <a:rPr lang="en-US" sz="1700" dirty="0"/>
              <a:t>One difference from Bragg diffraction is that </a:t>
            </a:r>
            <a:r>
              <a:rPr lang="en-US" sz="1700" u="sng" dirty="0"/>
              <a:t>the light is scattering from moving planes. A consequence of this is the frequency of the diffracted beam </a:t>
            </a:r>
            <a:r>
              <a:rPr lang="en-US" sz="1700" i="1" u="sng" dirty="0"/>
              <a:t>f</a:t>
            </a:r>
            <a:r>
              <a:rPr lang="en-US" sz="1700" u="sng" dirty="0"/>
              <a:t> in order </a:t>
            </a:r>
            <a:r>
              <a:rPr lang="en-US" sz="1700" i="1" u="sng" dirty="0"/>
              <a:t>m</a:t>
            </a:r>
            <a:r>
              <a:rPr lang="en-US" sz="1700" u="sng" dirty="0"/>
              <a:t> will be </a:t>
            </a:r>
            <a:r>
              <a:rPr lang="en-US" sz="1700" u="sng" dirty="0">
                <a:hlinkClick r:id="rId19" tooltip="Doppler effect"/>
              </a:rPr>
              <a:t>Doppler</a:t>
            </a:r>
            <a:r>
              <a:rPr lang="en-US" sz="1700" u="sng" dirty="0"/>
              <a:t>-shifted by an amount equal to the frequency of the sound wave </a:t>
            </a:r>
            <a:r>
              <a:rPr lang="en-US" sz="1700" i="1" u="sng" dirty="0"/>
              <a:t>F</a:t>
            </a:r>
            <a:r>
              <a:rPr lang="en-US" sz="1700" dirty="0"/>
              <a:t>.</a:t>
            </a:r>
            <a:endParaRPr lang="el-GR" sz="1700" dirty="0"/>
          </a:p>
          <a:p>
            <a:endParaRPr lang="en-US" sz="1700" dirty="0"/>
          </a:p>
        </p:txBody>
      </p:sp>
      <p:pic>
        <p:nvPicPr>
          <p:cNvPr id="12290" name="Picture 2" descr="https://upload.wikimedia.org/wikipedia/commons/4/4d/Acousto-optic_Modulator.png"/>
          <p:cNvPicPr>
            <a:picLocks noChangeAspect="1" noChangeArrowheads="1"/>
          </p:cNvPicPr>
          <p:nvPr/>
        </p:nvPicPr>
        <p:blipFill rotWithShape="1">
          <a:blip r:embed="rId20">
            <a:extLst>
              <a:ext uri="{28A0092B-C50C-407E-A947-70E740481C1C}">
                <a14:useLocalDpi xmlns:a14="http://schemas.microsoft.com/office/drawing/2010/main" val="0"/>
              </a:ext>
            </a:extLst>
          </a:blip>
          <a:srcRect t="1820" b="1754"/>
          <a:stretch/>
        </p:blipFill>
        <p:spPr bwMode="auto">
          <a:xfrm>
            <a:off x="5816123" y="404664"/>
            <a:ext cx="2932341" cy="38430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58046" y="4149080"/>
            <a:ext cx="3485954" cy="2800767"/>
          </a:xfrm>
          <a:prstGeom prst="rect">
            <a:avLst/>
          </a:prstGeom>
        </p:spPr>
        <p:txBody>
          <a:bodyPr wrap="square">
            <a:spAutoFit/>
          </a:bodyPr>
          <a:lstStyle/>
          <a:p>
            <a:pPr algn="just"/>
            <a:r>
              <a:rPr lang="en-US" sz="1600" dirty="0"/>
              <a:t>An acousto-optic modulator consists of a </a:t>
            </a:r>
            <a:r>
              <a:rPr lang="en-US" sz="1600" dirty="0">
                <a:hlinkClick r:id="rId10" tooltip="Piezoelectric transducer"/>
              </a:rPr>
              <a:t>piezoelectric transducer</a:t>
            </a:r>
            <a:r>
              <a:rPr lang="en-US" sz="1600" dirty="0"/>
              <a:t> which creates sound waves in a material like glass or quartz. A light beam is diffracted into several orders. By vibrating the material with a pure sinusoid and tilting the AOM so the light is reflected from the flat sound waves into the first diffraction order, up to 90% deflection efficiency can be achieved.</a:t>
            </a:r>
          </a:p>
        </p:txBody>
      </p:sp>
    </p:spTree>
    <p:extLst>
      <p:ext uri="{BB962C8B-B14F-4D97-AF65-F5344CB8AC3E}">
        <p14:creationId xmlns:p14="http://schemas.microsoft.com/office/powerpoint/2010/main" val="91971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6197" name="Rectangle 3"/>
          <p:cNvSpPr>
            <a:spLocks noGrp="1" noChangeArrowheads="1"/>
          </p:cNvSpPr>
          <p:nvPr>
            <p:ph idx="1"/>
          </p:nvPr>
        </p:nvSpPr>
        <p:spPr>
          <a:xfrm>
            <a:off x="179388" y="979488"/>
            <a:ext cx="8785225" cy="4897437"/>
          </a:xfrm>
        </p:spPr>
        <p:txBody>
          <a:bodyPr>
            <a:normAutofit lnSpcReduction="10000"/>
          </a:bodyPr>
          <a:lstStyle/>
          <a:p>
            <a:pPr eaLnBrk="1" hangingPunct="1">
              <a:lnSpc>
                <a:spcPct val="80000"/>
              </a:lnSpc>
            </a:pPr>
            <a:r>
              <a:rPr lang="el-GR" sz="2400" b="1" dirty="0"/>
              <a:t>Με λίγα λόγια, οι συνιστώσες αυθόρμητης εκπομπής προξενούν </a:t>
            </a:r>
            <a:r>
              <a:rPr lang="el-GR" sz="2400" b="1" u="sng" dirty="0"/>
              <a:t>διακυμάνσεις πλάτους </a:t>
            </a:r>
            <a:r>
              <a:rPr lang="el-GR" sz="2400" b="1" dirty="0"/>
              <a:t>οι οποίες όταν μετατραπούν σε </a:t>
            </a:r>
            <a:r>
              <a:rPr lang="el-GR" sz="2400" b="1" u="sng" dirty="0"/>
              <a:t>θόρυβο φάσης</a:t>
            </a:r>
            <a:r>
              <a:rPr lang="el-GR" sz="2400" b="1" dirty="0"/>
              <a:t>, δρουν έτσι ώστε να διαπλατύνουν το εύρος γραμμής</a:t>
            </a:r>
          </a:p>
          <a:p>
            <a:pPr lvl="1" eaLnBrk="1" hangingPunct="1">
              <a:lnSpc>
                <a:spcPct val="80000"/>
              </a:lnSpc>
            </a:pPr>
            <a:r>
              <a:rPr lang="el-GR" sz="2000" dirty="0"/>
              <a:t>Είναι απαραίτητο να ελαχιστοποιείται οποιοδήποτε φως ανακλάται πίσω στο </a:t>
            </a:r>
            <a:r>
              <a:rPr lang="en-US" sz="2000" dirty="0"/>
              <a:t>laser </a:t>
            </a:r>
            <a:r>
              <a:rPr lang="el-GR" sz="2000" dirty="0"/>
              <a:t>από συγκολλήσεις</a:t>
            </a:r>
            <a:r>
              <a:rPr lang="en-US" sz="2000" dirty="0"/>
              <a:t>,</a:t>
            </a:r>
            <a:r>
              <a:rPr lang="el-GR" sz="2000" dirty="0"/>
              <a:t> </a:t>
            </a:r>
            <a:r>
              <a:rPr lang="en-US" sz="2000" dirty="0"/>
              <a:t>connectors</a:t>
            </a:r>
            <a:r>
              <a:rPr lang="el-GR" sz="2000" dirty="0"/>
              <a:t> κ.α. γιατί αυτό θα οδηγήσει στην αύξηση της στάθμης αυθόρμητης εκπομπής</a:t>
            </a:r>
          </a:p>
          <a:p>
            <a:pPr lvl="1" eaLnBrk="1" hangingPunct="1">
              <a:lnSpc>
                <a:spcPct val="80000"/>
              </a:lnSpc>
            </a:pPr>
            <a:r>
              <a:rPr lang="el-GR" sz="2000" dirty="0"/>
              <a:t>Για την αποφυγή των ανακλάσεων μπορούν να χρησιμοποιηθούν </a:t>
            </a:r>
            <a:r>
              <a:rPr lang="el-GR" sz="2000" dirty="0" err="1"/>
              <a:t>απομονωτές</a:t>
            </a:r>
            <a:r>
              <a:rPr lang="el-GR" sz="2000" dirty="0"/>
              <a:t> (</a:t>
            </a:r>
            <a:r>
              <a:rPr lang="en-US" sz="2000" b="1" i="1" dirty="0"/>
              <a:t>isolators</a:t>
            </a:r>
            <a:r>
              <a:rPr lang="el-GR" sz="2000" dirty="0"/>
              <a:t>)</a:t>
            </a:r>
          </a:p>
          <a:p>
            <a:pPr eaLnBrk="1" hangingPunct="1">
              <a:lnSpc>
                <a:spcPct val="80000"/>
              </a:lnSpc>
            </a:pPr>
            <a:r>
              <a:rPr lang="el-GR" sz="2400" dirty="0"/>
              <a:t>Το μέγεθος </a:t>
            </a:r>
            <a:r>
              <a:rPr lang="el-GR" sz="2400" b="1" dirty="0"/>
              <a:t>«σχετικός θόρυβος έντασης (</a:t>
            </a:r>
            <a:r>
              <a:rPr lang="en-US" sz="2400" b="1" i="1" dirty="0"/>
              <a:t>Relative Intensity Noise – RIN</a:t>
            </a:r>
            <a:r>
              <a:rPr lang="el-GR" sz="2400" b="1" dirty="0"/>
              <a:t>)»</a:t>
            </a:r>
            <a:r>
              <a:rPr lang="el-GR" sz="2400" dirty="0"/>
              <a:t> είναι ένα είδος λόγου θορύβου-προς-σήμα, που ορίζεται ως </a:t>
            </a:r>
            <a:r>
              <a:rPr lang="el-GR" sz="2400" b="1" dirty="0"/>
              <a:t>λόγος των διακυμάνσεων πλάτους της οπτικής εξόδου προς τη μέση ισχύ</a:t>
            </a:r>
          </a:p>
          <a:p>
            <a:pPr lvl="1" eaLnBrk="1" hangingPunct="1">
              <a:lnSpc>
                <a:spcPct val="80000"/>
              </a:lnSpc>
            </a:pPr>
            <a:r>
              <a:rPr lang="el-GR" sz="2000" dirty="0"/>
              <a:t>Καθώς η φασματική πυκνότητα ισχύος εκφράζεται σε </a:t>
            </a:r>
            <a:r>
              <a:rPr lang="en-US" sz="2000" dirty="0"/>
              <a:t>Watt/Hz</a:t>
            </a:r>
            <a:r>
              <a:rPr lang="el-GR" sz="2000" dirty="0"/>
              <a:t>, ο </a:t>
            </a:r>
            <a:r>
              <a:rPr lang="en-US" sz="2000" dirty="0"/>
              <a:t>RIN </a:t>
            </a:r>
            <a:r>
              <a:rPr lang="el-GR" sz="2000" dirty="0"/>
              <a:t>εκφράζεται συνήθως σε </a:t>
            </a:r>
            <a:r>
              <a:rPr lang="en-US" sz="2000" dirty="0"/>
              <a:t>dB/Hz</a:t>
            </a:r>
            <a:endParaRPr lang="el-GR" sz="2000" dirty="0"/>
          </a:p>
          <a:p>
            <a:pPr eaLnBrk="1" hangingPunct="1">
              <a:lnSpc>
                <a:spcPct val="80000"/>
              </a:lnSpc>
            </a:pPr>
            <a:r>
              <a:rPr lang="el-GR" sz="2400" dirty="0"/>
              <a:t>Το εύρος γραμμής του </a:t>
            </a:r>
            <a:r>
              <a:rPr lang="en-US" sz="2400" dirty="0"/>
              <a:t>laser </a:t>
            </a:r>
            <a:r>
              <a:rPr lang="el-GR" sz="2400" dirty="0"/>
              <a:t>μπορεί να μειωθεί σε μεγάλο βαθμό με τη χρήση μίας εξωτερικής κοιλότητας (θα φανεί σε λίγο)</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876240" y="3879720"/>
              <a:ext cx="502200" cy="13320"/>
            </p14:xfrm>
          </p:contentPart>
        </mc:Choice>
        <mc:Fallback xmlns="">
          <p:pic>
            <p:nvPicPr>
              <p:cNvPr id="2" name="Ink 1"/>
              <p:cNvPicPr/>
              <p:nvPr/>
            </p:nvPicPr>
            <p:blipFill>
              <a:blip r:embed="rId3"/>
              <a:stretch>
                <a:fillRect/>
              </a:stretch>
            </p:blipFill>
            <p:spPr>
              <a:xfrm>
                <a:off x="866880" y="3870360"/>
                <a:ext cx="520920" cy="32040"/>
              </a:xfrm>
              <a:prstGeom prst="rect">
                <a:avLst/>
              </a:prstGeom>
            </p:spPr>
          </p:pic>
        </mc:Fallback>
      </mc:AlternateContent>
    </p:spTree>
    <p:extLst>
      <p:ext uri="{BB962C8B-B14F-4D97-AF65-F5344CB8AC3E}">
        <p14:creationId xmlns:p14="http://schemas.microsoft.com/office/powerpoint/2010/main" val="3692503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57" y="0"/>
            <a:ext cx="8229600" cy="778098"/>
          </a:xfrm>
        </p:spPr>
        <p:txBody>
          <a:bodyPr>
            <a:normAutofit fontScale="90000"/>
          </a:bodyPr>
          <a:lstStyle/>
          <a:p>
            <a:r>
              <a:rPr lang="en-US" dirty="0"/>
              <a:t>State Of The Art E/O modulators</a:t>
            </a:r>
          </a:p>
        </p:txBody>
      </p:sp>
      <p:pic>
        <p:nvPicPr>
          <p:cNvPr id="16386" name="Picture 2" descr="https://www.hhi.fraunhofer.de/fileadmin/_processed_/d/6/csm_1_pc__40-G-Modulator01_468px_11bbf2fd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 y="1556792"/>
            <a:ext cx="3382619" cy="2536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72" y="947529"/>
            <a:ext cx="3348890" cy="1200329"/>
          </a:xfrm>
          <a:prstGeom prst="rect">
            <a:avLst/>
          </a:prstGeom>
          <a:noFill/>
        </p:spPr>
        <p:txBody>
          <a:bodyPr wrap="square" rtlCol="0">
            <a:spAutoFit/>
          </a:bodyPr>
          <a:lstStyle/>
          <a:p>
            <a:pPr marL="285750" indent="-285750" algn="just">
              <a:buFont typeface="Arial" panose="020B0604020202020204" pitchFamily="34" charset="0"/>
              <a:buChar char="•"/>
            </a:pPr>
            <a:r>
              <a:rPr lang="en-US" sz="3600" dirty="0" err="1"/>
              <a:t>InP</a:t>
            </a:r>
            <a:r>
              <a:rPr lang="en-US" sz="3600" dirty="0"/>
              <a:t> PM, MZM modulators</a:t>
            </a:r>
          </a:p>
        </p:txBody>
      </p:sp>
      <p:pic>
        <p:nvPicPr>
          <p:cNvPr id="16388" name="Picture 4" descr="https://www.hhi.fraunhofer.de/fileadmin/_processed_/a/8/csm_2_pc__40-G-Modulator02_468px_4ec69e6c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8" y="4191372"/>
            <a:ext cx="331153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www.hhi.fraunhofer.de/fileadmin/_processed_/2/1/csm_4_InP-Modulators_LowDriveVoltage_468px_5bffb74c98.jpg"/>
          <p:cNvPicPr>
            <a:picLocks noChangeAspect="1" noChangeArrowheads="1"/>
          </p:cNvPicPr>
          <p:nvPr/>
        </p:nvPicPr>
        <p:blipFill rotWithShape="1">
          <a:blip r:embed="rId4">
            <a:extLst>
              <a:ext uri="{28A0092B-C50C-407E-A947-70E740481C1C}">
                <a14:useLocalDpi xmlns:a14="http://schemas.microsoft.com/office/drawing/2010/main" val="0"/>
              </a:ext>
            </a:extLst>
          </a:blip>
          <a:srcRect l="6692" r="6555"/>
          <a:stretch/>
        </p:blipFill>
        <p:spPr bwMode="auto">
          <a:xfrm>
            <a:off x="3779912" y="2458988"/>
            <a:ext cx="4866646" cy="42073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95936" y="1593860"/>
            <a:ext cx="4572000" cy="923330"/>
          </a:xfrm>
          <a:prstGeom prst="rect">
            <a:avLst/>
          </a:prstGeom>
        </p:spPr>
        <p:txBody>
          <a:bodyPr>
            <a:spAutoFit/>
          </a:bodyPr>
          <a:lstStyle/>
          <a:p>
            <a:r>
              <a:rPr lang="en-US" dirty="0"/>
              <a:t>Typical bandwidth of such a module is </a:t>
            </a:r>
            <a:r>
              <a:rPr lang="en-US" b="1" dirty="0"/>
              <a:t>40 GHz</a:t>
            </a:r>
            <a:r>
              <a:rPr lang="en-US" dirty="0"/>
              <a:t>, the necessary driving voltage is </a:t>
            </a:r>
            <a:r>
              <a:rPr lang="en-US" b="1" dirty="0" err="1"/>
              <a:t>Vpp</a:t>
            </a:r>
            <a:r>
              <a:rPr lang="en-US" b="1" dirty="0"/>
              <a:t> = 2.5 V </a:t>
            </a:r>
            <a:r>
              <a:rPr lang="en-US" dirty="0"/>
              <a:t>with an insertion loss of </a:t>
            </a:r>
            <a:r>
              <a:rPr lang="en-US" b="1" dirty="0"/>
              <a:t>8 dB</a:t>
            </a:r>
            <a:r>
              <a:rPr lang="en-US" dirty="0"/>
              <a:t>.</a:t>
            </a:r>
          </a:p>
        </p:txBody>
      </p:sp>
    </p:spTree>
    <p:extLst>
      <p:ext uri="{BB962C8B-B14F-4D97-AF65-F5344CB8AC3E}">
        <p14:creationId xmlns:p14="http://schemas.microsoft.com/office/powerpoint/2010/main" val="17139466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normAutofit fontScale="90000"/>
          </a:bodyPr>
          <a:lstStyle/>
          <a:p>
            <a:r>
              <a:rPr lang="en-US" dirty="0"/>
              <a:t>SOTA EO modulators</a:t>
            </a:r>
          </a:p>
        </p:txBody>
      </p:sp>
      <p:sp>
        <p:nvSpPr>
          <p:cNvPr id="3" name="Content Placeholder 2"/>
          <p:cNvSpPr>
            <a:spLocks noGrp="1"/>
          </p:cNvSpPr>
          <p:nvPr>
            <p:ph idx="1"/>
          </p:nvPr>
        </p:nvSpPr>
        <p:spPr>
          <a:xfrm>
            <a:off x="457200" y="1916832"/>
            <a:ext cx="4114800" cy="4176464"/>
          </a:xfrm>
        </p:spPr>
        <p:txBody>
          <a:bodyPr>
            <a:normAutofit fontScale="92500" lnSpcReduction="10000"/>
          </a:bodyPr>
          <a:lstStyle/>
          <a:p>
            <a:r>
              <a:rPr lang="en-US" dirty="0" err="1"/>
              <a:t>Plasmonic</a:t>
            </a:r>
            <a:r>
              <a:rPr lang="en-US" dirty="0"/>
              <a:t> phase modulators</a:t>
            </a:r>
          </a:p>
          <a:p>
            <a:r>
              <a:rPr lang="en-US" dirty="0"/>
              <a:t>BW ≈ 100s GHz</a:t>
            </a:r>
          </a:p>
          <a:p>
            <a:endParaRPr lang="en-US" dirty="0"/>
          </a:p>
          <a:p>
            <a:endParaRPr lang="en-US" dirty="0"/>
          </a:p>
          <a:p>
            <a:endParaRPr lang="en-US" dirty="0"/>
          </a:p>
          <a:p>
            <a:endParaRPr lang="en-US" dirty="0"/>
          </a:p>
          <a:p>
            <a:endParaRPr lang="en-US" dirty="0"/>
          </a:p>
          <a:p>
            <a:r>
              <a:rPr lang="en-US" dirty="0"/>
              <a:t>Based on Nonlinear Polymer</a:t>
            </a:r>
          </a:p>
        </p:txBody>
      </p:sp>
      <p:pic>
        <p:nvPicPr>
          <p:cNvPr id="17410" name="Picture 2" descr="Αποτέλεσμα εικόνας για plasmonic phase modu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24744"/>
            <a:ext cx="4414864" cy="542347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563888" y="2276872"/>
            <a:ext cx="3672408" cy="12241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3076" y="3140968"/>
            <a:ext cx="4232900" cy="1200329"/>
          </a:xfrm>
          <a:prstGeom prst="rect">
            <a:avLst/>
          </a:prstGeom>
        </p:spPr>
        <p:txBody>
          <a:bodyPr wrap="square">
            <a:spAutoFit/>
          </a:bodyPr>
          <a:lstStyle/>
          <a:p>
            <a:r>
              <a:rPr lang="en-US" b="1" dirty="0" err="1"/>
              <a:t>Plasmons</a:t>
            </a:r>
            <a:r>
              <a:rPr lang="en-US" dirty="0"/>
              <a:t> can be described in the classical picture as an </a:t>
            </a:r>
            <a:r>
              <a:rPr lang="en-US" dirty="0">
                <a:hlinkClick r:id="rId3" tooltip="Oscillation"/>
              </a:rPr>
              <a:t>oscillation</a:t>
            </a:r>
            <a:r>
              <a:rPr lang="en-US" dirty="0"/>
              <a:t> of electron density with respect to the fixed positive </a:t>
            </a:r>
            <a:r>
              <a:rPr lang="en-US" dirty="0">
                <a:hlinkClick r:id="rId4" tooltip="Ion"/>
              </a:rPr>
              <a:t>ions</a:t>
            </a:r>
            <a:r>
              <a:rPr lang="en-US" dirty="0"/>
              <a:t> in a </a:t>
            </a:r>
            <a:r>
              <a:rPr lang="en-US" dirty="0">
                <a:hlinkClick r:id="rId5" tooltip="Metal"/>
              </a:rPr>
              <a:t>metal</a:t>
            </a:r>
            <a:r>
              <a:rPr lang="en-US" dirty="0"/>
              <a:t>. </a:t>
            </a:r>
          </a:p>
        </p:txBody>
      </p:sp>
      <p:cxnSp>
        <p:nvCxnSpPr>
          <p:cNvPr id="7" name="Straight Arrow Connector 6"/>
          <p:cNvCxnSpPr>
            <a:stCxn id="4" idx="3"/>
          </p:cNvCxnSpPr>
          <p:nvPr/>
        </p:nvCxnSpPr>
        <p:spPr>
          <a:xfrm flipV="1">
            <a:off x="4355976" y="2996953"/>
            <a:ext cx="864096" cy="7441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5631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ETHZ MZI</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808590"/>
            <a:ext cx="9036496" cy="414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63688" y="1052736"/>
            <a:ext cx="5184576" cy="646331"/>
          </a:xfrm>
          <a:prstGeom prst="rect">
            <a:avLst/>
          </a:prstGeom>
          <a:noFill/>
        </p:spPr>
        <p:txBody>
          <a:bodyPr wrap="square" rtlCol="0">
            <a:spAutoFit/>
          </a:bodyPr>
          <a:lstStyle/>
          <a:p>
            <a:pPr algn="ctr"/>
            <a:r>
              <a:rPr lang="en-US" b="1" dirty="0"/>
              <a:t>ETHZ: Swiss Federal Institute of Technology in Zurich</a:t>
            </a:r>
          </a:p>
          <a:p>
            <a:pPr algn="ctr"/>
            <a:r>
              <a:rPr lang="de-DE" i="1" dirty="0"/>
              <a:t>(Eidgenössische Technische Hochschule Zürich)</a:t>
            </a:r>
            <a:endParaRPr lang="en-US" dirty="0"/>
          </a:p>
        </p:txBody>
      </p:sp>
      <p:cxnSp>
        <p:nvCxnSpPr>
          <p:cNvPr id="5" name="Straight Arrow Connector 4"/>
          <p:cNvCxnSpPr>
            <a:stCxn id="11" idx="3"/>
          </p:cNvCxnSpPr>
          <p:nvPr/>
        </p:nvCxnSpPr>
        <p:spPr>
          <a:xfrm>
            <a:off x="1403648" y="1652901"/>
            <a:ext cx="3186608" cy="24961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 idx="3"/>
          </p:cNvCxnSpPr>
          <p:nvPr/>
        </p:nvCxnSpPr>
        <p:spPr>
          <a:xfrm>
            <a:off x="1403648" y="1652901"/>
            <a:ext cx="3186608" cy="5519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008" y="1329735"/>
            <a:ext cx="1331640" cy="646331"/>
          </a:xfrm>
          <a:prstGeom prst="rect">
            <a:avLst/>
          </a:prstGeom>
          <a:noFill/>
        </p:spPr>
        <p:txBody>
          <a:bodyPr wrap="square" rtlCol="0">
            <a:spAutoFit/>
          </a:bodyPr>
          <a:lstStyle/>
          <a:p>
            <a:pPr algn="ctr"/>
            <a:r>
              <a:rPr lang="en-US" b="1" dirty="0"/>
              <a:t>Length Imbalance</a:t>
            </a:r>
            <a:endParaRPr lang="en-US" dirty="0"/>
          </a:p>
        </p:txBody>
      </p:sp>
      <p:sp>
        <p:nvSpPr>
          <p:cNvPr id="3" name="Rectangle 2"/>
          <p:cNvSpPr/>
          <p:nvPr/>
        </p:nvSpPr>
        <p:spPr>
          <a:xfrm>
            <a:off x="7413084" y="960402"/>
            <a:ext cx="1728192" cy="830997"/>
          </a:xfrm>
          <a:prstGeom prst="rect">
            <a:avLst/>
          </a:prstGeom>
        </p:spPr>
        <p:txBody>
          <a:bodyPr wrap="square">
            <a:spAutoFit/>
          </a:bodyPr>
          <a:lstStyle/>
          <a:p>
            <a:r>
              <a:rPr lang="en-US" sz="1600" dirty="0"/>
              <a:t>metal–insulator–metal (MIM) slot waveguide </a:t>
            </a:r>
          </a:p>
        </p:txBody>
      </p:sp>
      <p:cxnSp>
        <p:nvCxnSpPr>
          <p:cNvPr id="9" name="Straight Arrow Connector 8"/>
          <p:cNvCxnSpPr>
            <a:stCxn id="3" idx="2"/>
          </p:cNvCxnSpPr>
          <p:nvPr/>
        </p:nvCxnSpPr>
        <p:spPr>
          <a:xfrm flipH="1">
            <a:off x="7884368" y="1791399"/>
            <a:ext cx="392812" cy="22856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899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Φωτοφωρατές</a:t>
            </a:r>
            <a:endParaRPr lang="en-US" dirty="0"/>
          </a:p>
        </p:txBody>
      </p:sp>
      <p:sp>
        <p:nvSpPr>
          <p:cNvPr id="3" name="Content Placeholder 2"/>
          <p:cNvSpPr>
            <a:spLocks noGrp="1"/>
          </p:cNvSpPr>
          <p:nvPr>
            <p:ph idx="1"/>
          </p:nvPr>
        </p:nvSpPr>
        <p:spPr/>
        <p:txBody>
          <a:bodyPr>
            <a:normAutofit fontScale="92500" lnSpcReduction="10000"/>
          </a:bodyPr>
          <a:lstStyle/>
          <a:p>
            <a:r>
              <a:rPr lang="el-GR" dirty="0"/>
              <a:t>Φωτοφωρατές(photodetector PD): κάθε διάταξη που στην είσοδο της λαμβάνει φως  και στην έξοδό της δίνει ένα ηλεκτρικό μέγεθος (τάση , ρεύμα, αντίσταση) με τιμή που εξαρτάται από κάποιο χαρ. μέγεθος της φωτοδέσμης (Ι, φ, λ)</a:t>
            </a:r>
          </a:p>
          <a:p>
            <a:r>
              <a:rPr lang="el-GR" dirty="0"/>
              <a:t> Φωτοφωρατές= Ο/Ε μετατροπείς ή Ο/Θερμικοί μετατροπείς δηλ. μετατρέπουν την ενέργεια των φωτονίων σε θερμότητα και δευτερογενώς σε ηλεκτρικό μέγεθος </a:t>
            </a:r>
          </a:p>
          <a:p>
            <a:r>
              <a:rPr lang="el-GR" dirty="0"/>
              <a:t>Συνεπώς υπάρχουν δυο είδη</a:t>
            </a:r>
            <a:r>
              <a:rPr lang="en-US" dirty="0"/>
              <a:t> </a:t>
            </a:r>
            <a:r>
              <a:rPr lang="el-GR" dirty="0"/>
              <a:t>φωτοφωρατών:</a:t>
            </a:r>
          </a:p>
          <a:p>
            <a:pPr marL="0" indent="0">
              <a:buNone/>
            </a:pPr>
            <a:r>
              <a:rPr lang="el-GR" dirty="0"/>
              <a:t> 	–Κβαντικοί </a:t>
            </a:r>
          </a:p>
          <a:p>
            <a:pPr marL="0" indent="0">
              <a:buNone/>
            </a:pPr>
            <a:r>
              <a:rPr lang="el-GR" dirty="0"/>
              <a:t>	–θερμικοί</a:t>
            </a:r>
            <a:endParaRPr lang="en-US" dirty="0"/>
          </a:p>
        </p:txBody>
      </p:sp>
    </p:spTree>
    <p:extLst>
      <p:ext uri="{BB962C8B-B14F-4D97-AF65-F5344CB8AC3E}">
        <p14:creationId xmlns:p14="http://schemas.microsoft.com/office/powerpoint/2010/main" val="600530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lstStyle/>
          <a:p>
            <a:r>
              <a:rPr lang="el-GR" dirty="0"/>
              <a:t>Κβαντικοίφωτοφωρατές</a:t>
            </a:r>
            <a:endParaRPr lang="en-US" dirty="0"/>
          </a:p>
        </p:txBody>
      </p:sp>
      <p:sp>
        <p:nvSpPr>
          <p:cNvPr id="3" name="Content Placeholder 2"/>
          <p:cNvSpPr>
            <a:spLocks noGrp="1"/>
          </p:cNvSpPr>
          <p:nvPr>
            <p:ph idx="1"/>
          </p:nvPr>
        </p:nvSpPr>
        <p:spPr>
          <a:xfrm>
            <a:off x="467544" y="1340768"/>
            <a:ext cx="8229600" cy="5040560"/>
          </a:xfrm>
        </p:spPr>
        <p:txBody>
          <a:bodyPr>
            <a:noAutofit/>
          </a:bodyPr>
          <a:lstStyle/>
          <a:p>
            <a:r>
              <a:rPr lang="el-GR" sz="2400" dirty="0"/>
              <a:t>Οι κβαντικοίφωτοφωρατέςβασίζονται στην αλληλεπίδραση των φωτονίων (κβάντων φωτός) και των επίσης κβαντισμένων ηλεκτρονίων </a:t>
            </a:r>
          </a:p>
          <a:p>
            <a:pPr marL="0" indent="0">
              <a:buNone/>
            </a:pPr>
            <a:r>
              <a:rPr lang="el-GR" sz="2400" dirty="0"/>
              <a:t>–Φωτοφωρατές εσωτερικής δράσης: Η αλληλεπίδραση γίνεται στο εσωτερικό της μαζας των PD(φωτοβολταικοί–φωτοστοιχεία φωτοδίοδοι, φωτοτρανζίστορ, φωτοαντιστάσεις) </a:t>
            </a:r>
          </a:p>
          <a:p>
            <a:pPr marL="0" indent="0">
              <a:buNone/>
            </a:pPr>
            <a:r>
              <a:rPr lang="el-GR" sz="2400" dirty="0"/>
              <a:t>–Φωτοφωρατές εξωτερικής δράσης: Η αλληλεπίδραση γίνεται στην επιφάνεια του υλικού των PD (φωτοκύτταρα –φωτοπολλασιαστές) </a:t>
            </a:r>
          </a:p>
          <a:p>
            <a:r>
              <a:rPr lang="el-GR" sz="2400" dirty="0"/>
              <a:t>Οι παραπάνω φωτονικέςδιαδικασίες θέλουν μια συγκεκριμένη ελάχιστη ενέργεια φωτονίων για να ενεργοποιηθούν. Συνεπώς δεν λειτουργούν πάνω από ένα συγκεκριμένο μήκος κύματος (λ </a:t>
            </a:r>
            <a:r>
              <a:rPr lang="el-GR" sz="2400" baseline="-25000" dirty="0"/>
              <a:t>αποκοπής</a:t>
            </a:r>
            <a:r>
              <a:rPr lang="el-GR" sz="2400" dirty="0"/>
              <a:t>)</a:t>
            </a:r>
            <a:endParaRPr lang="en-US" sz="2400" dirty="0"/>
          </a:p>
        </p:txBody>
      </p:sp>
    </p:spTree>
    <p:extLst>
      <p:ext uri="{BB962C8B-B14F-4D97-AF65-F5344CB8AC3E}">
        <p14:creationId xmlns:p14="http://schemas.microsoft.com/office/powerpoint/2010/main" val="37363005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l-GR" dirty="0"/>
              <a:t>Θερμικοί φωτοφωρατές</a:t>
            </a:r>
            <a:endParaRPr lang="en-US" dirty="0"/>
          </a:p>
        </p:txBody>
      </p:sp>
      <p:sp>
        <p:nvSpPr>
          <p:cNvPr id="3" name="Content Placeholder 2"/>
          <p:cNvSpPr>
            <a:spLocks noGrp="1"/>
          </p:cNvSpPr>
          <p:nvPr>
            <p:ph idx="1"/>
          </p:nvPr>
        </p:nvSpPr>
        <p:spPr/>
        <p:txBody>
          <a:bodyPr>
            <a:normAutofit fontScale="77500" lnSpcReduction="20000"/>
          </a:bodyPr>
          <a:lstStyle/>
          <a:p>
            <a:r>
              <a:rPr lang="el-GR" dirty="0"/>
              <a:t>Η απορρόφηση του φωτός αυξάνει τη θερμοκρασία της συσκευής και η μεταβολή αυτή οδηγεί στη μεταβολή παραμέτρου που εξαρτάται από τη θερμοκρασία </a:t>
            </a:r>
          </a:p>
          <a:p>
            <a:r>
              <a:rPr lang="el-GR" dirty="0"/>
              <a:t>Η έξοδος των θερμικών φωτοφωρατών είναι ανάλογη του ποσού ενέργειας που απορροφούν </a:t>
            </a:r>
          </a:p>
          <a:p>
            <a:r>
              <a:rPr lang="el-GR" dirty="0"/>
              <a:t>Βασίζονται στο φαινόμενα: </a:t>
            </a:r>
          </a:p>
          <a:p>
            <a:pPr marL="0" indent="0">
              <a:buNone/>
            </a:pPr>
            <a:r>
              <a:rPr lang="el-GR" dirty="0"/>
              <a:t>–Seebeck: θέρμανση επαφής δυο μετάλλων προκαλεί ροή ρεύματος -Θερμοζεύγη  </a:t>
            </a:r>
          </a:p>
          <a:p>
            <a:pPr marL="0" indent="0">
              <a:buNone/>
            </a:pPr>
            <a:r>
              <a:rPr lang="el-GR" dirty="0"/>
              <a:t>–Aλλαγή της ηλ. αντίστασης ενός υλικού με την μεταβολή της θερμοκρασίας - βολόμετρα </a:t>
            </a:r>
          </a:p>
          <a:p>
            <a:pPr marL="0" indent="0">
              <a:buNone/>
            </a:pPr>
            <a:r>
              <a:rPr lang="el-GR" dirty="0"/>
              <a:t>–Μεταβολή των μαγνητικών ιδιοτήτων συγκεκριμένων υλικών (ΤGS)</a:t>
            </a:r>
          </a:p>
          <a:p>
            <a:pPr marL="0" indent="0">
              <a:buNone/>
            </a:pPr>
            <a:r>
              <a:rPr lang="el-GR" dirty="0"/>
              <a:t>–Πυροηλεκτρικοί ανιχνευτές </a:t>
            </a:r>
          </a:p>
          <a:p>
            <a:r>
              <a:rPr lang="el-GR" dirty="0"/>
              <a:t>Έχουν χαμηλή ταχύτητα απόκρισης και χρησιμοποιούνται σε συστήματα υψηλής ισχύος (πχ laser CO</a:t>
            </a:r>
            <a:r>
              <a:rPr lang="el-GR" baseline="-25000" dirty="0"/>
              <a:t>2</a:t>
            </a:r>
            <a:r>
              <a:rPr lang="el-GR" dirty="0"/>
              <a:t>)</a:t>
            </a:r>
            <a:endParaRPr lang="en-US" dirty="0"/>
          </a:p>
        </p:txBody>
      </p:sp>
    </p:spTree>
    <p:extLst>
      <p:ext uri="{BB962C8B-B14F-4D97-AF65-F5344CB8AC3E}">
        <p14:creationId xmlns:p14="http://schemas.microsoft.com/office/powerpoint/2010/main" val="19682403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2"/>
          <p:cNvSpPr>
            <a:spLocks noGrp="1" noChangeArrowheads="1"/>
          </p:cNvSpPr>
          <p:nvPr>
            <p:ph type="title"/>
          </p:nvPr>
        </p:nvSpPr>
        <p:spPr>
          <a:xfrm>
            <a:off x="107950" y="44624"/>
            <a:ext cx="8928100" cy="720725"/>
          </a:xfrm>
          <a:noFill/>
        </p:spPr>
        <p:txBody>
          <a:bodyPr>
            <a:normAutofit fontScale="90000"/>
          </a:bodyPr>
          <a:lstStyle/>
          <a:p>
            <a:pPr algn="ctr" eaLnBrk="1" hangingPunct="1"/>
            <a:r>
              <a:rPr lang="en-US" dirty="0"/>
              <a:t>Detectors</a:t>
            </a:r>
          </a:p>
        </p:txBody>
      </p:sp>
      <p:sp>
        <p:nvSpPr>
          <p:cNvPr id="232453" name="Rectangle 3"/>
          <p:cNvSpPr>
            <a:spLocks noGrp="1" noChangeArrowheads="1"/>
          </p:cNvSpPr>
          <p:nvPr>
            <p:ph idx="1"/>
          </p:nvPr>
        </p:nvSpPr>
        <p:spPr>
          <a:xfrm>
            <a:off x="179388" y="908050"/>
            <a:ext cx="8785225" cy="3673475"/>
          </a:xfrm>
        </p:spPr>
        <p:txBody>
          <a:bodyPr/>
          <a:lstStyle/>
          <a:p>
            <a:pPr eaLnBrk="1" hangingPunct="1">
              <a:lnSpc>
                <a:spcPct val="80000"/>
              </a:lnSpc>
            </a:pPr>
            <a:r>
              <a:rPr lang="el-GR" sz="2000" dirty="0"/>
              <a:t>Ένας </a:t>
            </a:r>
            <a:r>
              <a:rPr lang="el-GR" sz="2000" b="1" dirty="0"/>
              <a:t>δέκτης</a:t>
            </a:r>
            <a:r>
              <a:rPr lang="el-GR" sz="2000" dirty="0"/>
              <a:t> μετατρέπει ένα οπτικό σήμα σε ένα αξιοποιήσιμο ηλεκτρικό σήμα</a:t>
            </a:r>
          </a:p>
          <a:p>
            <a:pPr eaLnBrk="1" hangingPunct="1">
              <a:lnSpc>
                <a:spcPct val="80000"/>
              </a:lnSpc>
            </a:pPr>
            <a:r>
              <a:rPr lang="el-GR" sz="2000" dirty="0"/>
              <a:t>Οι διάφορες διατάξεις σε ένα δέκτη είναι οι εξής:</a:t>
            </a:r>
          </a:p>
          <a:p>
            <a:pPr lvl="1" eaLnBrk="1" hangingPunct="1">
              <a:lnSpc>
                <a:spcPct val="80000"/>
              </a:lnSpc>
            </a:pPr>
            <a:r>
              <a:rPr lang="el-GR" sz="1800" b="1" dirty="0"/>
              <a:t>Φωτοφωρατής </a:t>
            </a:r>
            <a:r>
              <a:rPr lang="el-GR" sz="1800" dirty="0"/>
              <a:t>(</a:t>
            </a:r>
            <a:r>
              <a:rPr lang="en-US" sz="1800" i="1" dirty="0"/>
              <a:t>photodetector</a:t>
            </a:r>
            <a:r>
              <a:rPr lang="el-GR" sz="1800" dirty="0"/>
              <a:t>)</a:t>
            </a:r>
            <a:r>
              <a:rPr lang="en-US" sz="1800" dirty="0"/>
              <a:t>. </a:t>
            </a:r>
            <a:r>
              <a:rPr lang="el-GR" sz="1800" dirty="0"/>
              <a:t>Παράγει ένα ηλεκτρικό ρεύμα ανάλογο στην προσπίπτουσα οπτική ισχύ</a:t>
            </a:r>
          </a:p>
          <a:p>
            <a:pPr lvl="1" eaLnBrk="1" hangingPunct="1">
              <a:lnSpc>
                <a:spcPct val="80000"/>
              </a:lnSpc>
            </a:pPr>
            <a:r>
              <a:rPr lang="en-US" sz="1800" b="1" dirty="0"/>
              <a:t>Front-end </a:t>
            </a:r>
            <a:r>
              <a:rPr lang="el-GR" sz="1800" b="1" dirty="0"/>
              <a:t>ενισχυτής</a:t>
            </a:r>
            <a:r>
              <a:rPr lang="el-GR" sz="1800" dirty="0"/>
              <a:t>. Αυξάνει σε αποδεκτό επίπεδο την ισχύ του </a:t>
            </a:r>
            <a:r>
              <a:rPr lang="el-GR" sz="1800" b="1" dirty="0"/>
              <a:t>ηλεκτρικού</a:t>
            </a:r>
            <a:r>
              <a:rPr lang="el-GR" sz="1800" dirty="0"/>
              <a:t> σήματος που παράχθηκε</a:t>
            </a:r>
          </a:p>
          <a:p>
            <a:pPr lvl="1" eaLnBrk="1" hangingPunct="1">
              <a:lnSpc>
                <a:spcPct val="80000"/>
              </a:lnSpc>
            </a:pPr>
            <a:r>
              <a:rPr lang="el-GR" sz="1800" b="1" dirty="0"/>
              <a:t>Κύκλωμα απόφασης </a:t>
            </a:r>
            <a:r>
              <a:rPr lang="el-GR" sz="1800" dirty="0"/>
              <a:t>(</a:t>
            </a:r>
            <a:r>
              <a:rPr lang="en-US" sz="1800" i="1" dirty="0"/>
              <a:t>decision circuit</a:t>
            </a:r>
            <a:r>
              <a:rPr lang="el-GR" sz="1800" dirty="0"/>
              <a:t>)</a:t>
            </a:r>
            <a:r>
              <a:rPr lang="en-US" sz="1800" dirty="0"/>
              <a:t>. </a:t>
            </a:r>
            <a:r>
              <a:rPr lang="el-GR" sz="1800" dirty="0"/>
              <a:t>Σε συστήματα ψηφιακών επικοινωνιών, ο </a:t>
            </a:r>
            <a:r>
              <a:rPr lang="en-US" sz="1800" dirty="0"/>
              <a:t>front-end </a:t>
            </a:r>
            <a:r>
              <a:rPr lang="el-GR" sz="1800" dirty="0"/>
              <a:t>ενισχυτής ακολουθείται από ένα κύκλωμα απόφασης που εκτιμά τα δεδομένα από την έξοδο του ενισχυτή. Ο σχεδιασμός του κυκλώματος απόφασης εξαρτάται από το σχήμα διαμόρφωσης που χρησιμοποιείται για τη μετάδοση των δεδομένων</a:t>
            </a:r>
          </a:p>
          <a:p>
            <a:pPr lvl="1" eaLnBrk="1" hangingPunct="1">
              <a:lnSpc>
                <a:spcPct val="80000"/>
              </a:lnSpc>
            </a:pPr>
            <a:r>
              <a:rPr lang="el-GR" sz="1800" b="1" dirty="0"/>
              <a:t>Οπτικός ενισχυτής</a:t>
            </a:r>
            <a:r>
              <a:rPr lang="el-GR" sz="1800" dirty="0"/>
              <a:t>. Μπορεί να τοποθετηθεί προαιρετικά </a:t>
            </a:r>
            <a:r>
              <a:rPr lang="el-GR" sz="1800" b="1" dirty="0"/>
              <a:t>πριν</a:t>
            </a:r>
            <a:r>
              <a:rPr lang="el-GR" sz="1800" dirty="0"/>
              <a:t> από το φωτοφωρατή για να δράσει ως προενισχυτής</a:t>
            </a:r>
            <a:endParaRPr lang="en-US" sz="1800" dirty="0"/>
          </a:p>
        </p:txBody>
      </p:sp>
      <p:sp>
        <p:nvSpPr>
          <p:cNvPr id="209933" name="Rectangle 13"/>
          <p:cNvSpPr>
            <a:spLocks noChangeArrowheads="1"/>
          </p:cNvSpPr>
          <p:nvPr/>
        </p:nvSpPr>
        <p:spPr bwMode="auto">
          <a:xfrm>
            <a:off x="1262063" y="4437063"/>
            <a:ext cx="1800225" cy="720725"/>
          </a:xfrm>
          <a:prstGeom prst="rect">
            <a:avLst/>
          </a:prstGeom>
          <a:gradFill rotWithShape="1">
            <a:gsLst>
              <a:gs pos="0">
                <a:srgbClr val="FFCC00"/>
              </a:gs>
              <a:gs pos="50000">
                <a:schemeClr val="bg1"/>
              </a:gs>
              <a:gs pos="100000">
                <a:srgbClr val="FFCC00"/>
              </a:gs>
            </a:gsLst>
            <a:lin ang="2700000" scaled="1"/>
          </a:gradFill>
          <a:ln w="9525">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Οπτικός (Προ-ενισχυτής</a:t>
            </a:r>
          </a:p>
        </p:txBody>
      </p:sp>
      <p:sp>
        <p:nvSpPr>
          <p:cNvPr id="209934" name="Rectangle 14"/>
          <p:cNvSpPr>
            <a:spLocks noChangeArrowheads="1"/>
          </p:cNvSpPr>
          <p:nvPr/>
        </p:nvSpPr>
        <p:spPr bwMode="auto">
          <a:xfrm>
            <a:off x="179388" y="4437063"/>
            <a:ext cx="863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Οπτικό Σήμα</a:t>
            </a:r>
          </a:p>
        </p:txBody>
      </p:sp>
      <p:cxnSp>
        <p:nvCxnSpPr>
          <p:cNvPr id="209935" name="AutoShape 15"/>
          <p:cNvCxnSpPr>
            <a:cxnSpLocks noChangeShapeType="1"/>
            <a:stCxn id="209934" idx="3"/>
            <a:endCxn id="209933" idx="1"/>
          </p:cNvCxnSpPr>
          <p:nvPr/>
        </p:nvCxnSpPr>
        <p:spPr bwMode="auto">
          <a:xfrm>
            <a:off x="1042988" y="4797425"/>
            <a:ext cx="2190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936" name="Rectangle 16"/>
          <p:cNvSpPr>
            <a:spLocks noChangeArrowheads="1"/>
          </p:cNvSpPr>
          <p:nvPr/>
        </p:nvSpPr>
        <p:spPr bwMode="auto">
          <a:xfrm>
            <a:off x="3279775" y="4437063"/>
            <a:ext cx="1008063" cy="720725"/>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Φωτο-φωρατής</a:t>
            </a:r>
          </a:p>
        </p:txBody>
      </p:sp>
      <p:cxnSp>
        <p:nvCxnSpPr>
          <p:cNvPr id="209937" name="AutoShape 17"/>
          <p:cNvCxnSpPr>
            <a:cxnSpLocks noChangeShapeType="1"/>
            <a:stCxn id="209933" idx="3"/>
            <a:endCxn id="209936" idx="1"/>
          </p:cNvCxnSpPr>
          <p:nvPr/>
        </p:nvCxnSpPr>
        <p:spPr bwMode="auto">
          <a:xfrm>
            <a:off x="3062288" y="4797425"/>
            <a:ext cx="21748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938" name="Rectangle 18"/>
          <p:cNvSpPr>
            <a:spLocks noChangeArrowheads="1"/>
          </p:cNvSpPr>
          <p:nvPr/>
        </p:nvSpPr>
        <p:spPr bwMode="auto">
          <a:xfrm>
            <a:off x="4467225" y="4437063"/>
            <a:ext cx="1476375" cy="720725"/>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Ηλεκτρικός Ενισχυτής</a:t>
            </a:r>
          </a:p>
        </p:txBody>
      </p:sp>
      <p:cxnSp>
        <p:nvCxnSpPr>
          <p:cNvPr id="209939" name="AutoShape 19"/>
          <p:cNvCxnSpPr>
            <a:cxnSpLocks noChangeShapeType="1"/>
            <a:stCxn id="209936" idx="3"/>
            <a:endCxn id="209938" idx="1"/>
          </p:cNvCxnSpPr>
          <p:nvPr/>
        </p:nvCxnSpPr>
        <p:spPr bwMode="auto">
          <a:xfrm>
            <a:off x="4287838" y="4797425"/>
            <a:ext cx="17938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940" name="Rectangle 20"/>
          <p:cNvSpPr>
            <a:spLocks noChangeArrowheads="1"/>
          </p:cNvSpPr>
          <p:nvPr/>
        </p:nvSpPr>
        <p:spPr bwMode="auto">
          <a:xfrm>
            <a:off x="6159500" y="4437063"/>
            <a:ext cx="1368425" cy="720725"/>
          </a:xfrm>
          <a:prstGeom prst="rect">
            <a:avLst/>
          </a:prstGeom>
          <a:gradFill rotWithShape="1">
            <a:gsLst>
              <a:gs pos="0">
                <a:srgbClr val="FFCC00"/>
              </a:gs>
              <a:gs pos="50000">
                <a:schemeClr val="bg1"/>
              </a:gs>
              <a:gs pos="100000">
                <a:srgbClr val="FFCC0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defRPr/>
            </a:pPr>
            <a:r>
              <a:rPr lang="el-GR" sz="2000" b="0" i="0"/>
              <a:t>Κύκλωμα Απόφασης</a:t>
            </a:r>
          </a:p>
        </p:txBody>
      </p:sp>
      <p:cxnSp>
        <p:nvCxnSpPr>
          <p:cNvPr id="209941" name="AutoShape 21"/>
          <p:cNvCxnSpPr>
            <a:cxnSpLocks noChangeShapeType="1"/>
            <a:stCxn id="209938" idx="3"/>
            <a:endCxn id="209940" idx="1"/>
          </p:cNvCxnSpPr>
          <p:nvPr/>
        </p:nvCxnSpPr>
        <p:spPr bwMode="auto">
          <a:xfrm>
            <a:off x="5943600" y="4797425"/>
            <a:ext cx="215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942" name="Rectangle 22"/>
          <p:cNvSpPr>
            <a:spLocks noChangeArrowheads="1"/>
          </p:cNvSpPr>
          <p:nvPr/>
        </p:nvSpPr>
        <p:spPr bwMode="auto">
          <a:xfrm>
            <a:off x="7743825" y="4437063"/>
            <a:ext cx="12239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Δεδομένα</a:t>
            </a:r>
          </a:p>
        </p:txBody>
      </p:sp>
      <p:cxnSp>
        <p:nvCxnSpPr>
          <p:cNvPr id="209943" name="AutoShape 23"/>
          <p:cNvCxnSpPr>
            <a:cxnSpLocks noChangeShapeType="1"/>
            <a:stCxn id="209940" idx="3"/>
            <a:endCxn id="209942" idx="1"/>
          </p:cNvCxnSpPr>
          <p:nvPr/>
        </p:nvCxnSpPr>
        <p:spPr bwMode="auto">
          <a:xfrm>
            <a:off x="7527925" y="4797425"/>
            <a:ext cx="215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944" name="Rectangle 24"/>
          <p:cNvSpPr>
            <a:spLocks noChangeArrowheads="1"/>
          </p:cNvSpPr>
          <p:nvPr/>
        </p:nvSpPr>
        <p:spPr bwMode="auto">
          <a:xfrm>
            <a:off x="179388" y="5373688"/>
            <a:ext cx="87852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Μπλοκ διάγραμμα ενός δέκτη για ένα σύστημα ψηφιακών επικοινωνιών</a:t>
            </a:r>
          </a:p>
        </p:txBody>
      </p:sp>
    </p:spTree>
    <p:extLst>
      <p:ext uri="{BB962C8B-B14F-4D97-AF65-F5344CB8AC3E}">
        <p14:creationId xmlns:p14="http://schemas.microsoft.com/office/powerpoint/2010/main" val="2605818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34"/>
                                        </p:tgtEl>
                                        <p:attrNameLst>
                                          <p:attrName>style.visibility</p:attrName>
                                        </p:attrNameLst>
                                      </p:cBhvr>
                                      <p:to>
                                        <p:strVal val="visible"/>
                                      </p:to>
                                    </p:set>
                                    <p:animEffect transition="in" filter="wipe(left)">
                                      <p:cBhvr>
                                        <p:cTn id="7" dur="500"/>
                                        <p:tgtEl>
                                          <p:spTgt spid="20993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09935"/>
                                        </p:tgtEl>
                                        <p:attrNameLst>
                                          <p:attrName>style.visibility</p:attrName>
                                        </p:attrNameLst>
                                      </p:cBhvr>
                                      <p:to>
                                        <p:strVal val="visible"/>
                                      </p:to>
                                    </p:set>
                                    <p:animEffect transition="in" filter="wipe(left)">
                                      <p:cBhvr>
                                        <p:cTn id="11" dur="500"/>
                                        <p:tgtEl>
                                          <p:spTgt spid="20993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9933"/>
                                        </p:tgtEl>
                                        <p:attrNameLst>
                                          <p:attrName>style.visibility</p:attrName>
                                        </p:attrNameLst>
                                      </p:cBhvr>
                                      <p:to>
                                        <p:strVal val="visible"/>
                                      </p:to>
                                    </p:set>
                                    <p:animEffect transition="in" filter="wipe(left)">
                                      <p:cBhvr>
                                        <p:cTn id="15" dur="500"/>
                                        <p:tgtEl>
                                          <p:spTgt spid="20993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9937"/>
                                        </p:tgtEl>
                                        <p:attrNameLst>
                                          <p:attrName>style.visibility</p:attrName>
                                        </p:attrNameLst>
                                      </p:cBhvr>
                                      <p:to>
                                        <p:strVal val="visible"/>
                                      </p:to>
                                    </p:set>
                                    <p:animEffect transition="in" filter="wipe(left)">
                                      <p:cBhvr>
                                        <p:cTn id="19" dur="500"/>
                                        <p:tgtEl>
                                          <p:spTgt spid="20993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9936"/>
                                        </p:tgtEl>
                                        <p:attrNameLst>
                                          <p:attrName>style.visibility</p:attrName>
                                        </p:attrNameLst>
                                      </p:cBhvr>
                                      <p:to>
                                        <p:strVal val="visible"/>
                                      </p:to>
                                    </p:set>
                                    <p:animEffect transition="in" filter="wipe(left)">
                                      <p:cBhvr>
                                        <p:cTn id="23" dur="500"/>
                                        <p:tgtEl>
                                          <p:spTgt spid="209936"/>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09939"/>
                                        </p:tgtEl>
                                        <p:attrNameLst>
                                          <p:attrName>style.visibility</p:attrName>
                                        </p:attrNameLst>
                                      </p:cBhvr>
                                      <p:to>
                                        <p:strVal val="visible"/>
                                      </p:to>
                                    </p:set>
                                    <p:animEffect transition="in" filter="wipe(left)">
                                      <p:cBhvr>
                                        <p:cTn id="27" dur="500"/>
                                        <p:tgtEl>
                                          <p:spTgt spid="20993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9938"/>
                                        </p:tgtEl>
                                        <p:attrNameLst>
                                          <p:attrName>style.visibility</p:attrName>
                                        </p:attrNameLst>
                                      </p:cBhvr>
                                      <p:to>
                                        <p:strVal val="visible"/>
                                      </p:to>
                                    </p:set>
                                    <p:animEffect transition="in" filter="wipe(left)">
                                      <p:cBhvr>
                                        <p:cTn id="31" dur="500"/>
                                        <p:tgtEl>
                                          <p:spTgt spid="209938"/>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209941"/>
                                        </p:tgtEl>
                                        <p:attrNameLst>
                                          <p:attrName>style.visibility</p:attrName>
                                        </p:attrNameLst>
                                      </p:cBhvr>
                                      <p:to>
                                        <p:strVal val="visible"/>
                                      </p:to>
                                    </p:set>
                                    <p:animEffect transition="in" filter="wipe(left)">
                                      <p:cBhvr>
                                        <p:cTn id="35" dur="500"/>
                                        <p:tgtEl>
                                          <p:spTgt spid="209941"/>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9940"/>
                                        </p:tgtEl>
                                        <p:attrNameLst>
                                          <p:attrName>style.visibility</p:attrName>
                                        </p:attrNameLst>
                                      </p:cBhvr>
                                      <p:to>
                                        <p:strVal val="visible"/>
                                      </p:to>
                                    </p:set>
                                    <p:animEffect transition="in" filter="wipe(left)">
                                      <p:cBhvr>
                                        <p:cTn id="39" dur="500"/>
                                        <p:tgtEl>
                                          <p:spTgt spid="209940"/>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209943"/>
                                        </p:tgtEl>
                                        <p:attrNameLst>
                                          <p:attrName>style.visibility</p:attrName>
                                        </p:attrNameLst>
                                      </p:cBhvr>
                                      <p:to>
                                        <p:strVal val="visible"/>
                                      </p:to>
                                    </p:set>
                                    <p:animEffect transition="in" filter="wipe(left)">
                                      <p:cBhvr>
                                        <p:cTn id="43" dur="500"/>
                                        <p:tgtEl>
                                          <p:spTgt spid="209943"/>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9942"/>
                                        </p:tgtEl>
                                        <p:attrNameLst>
                                          <p:attrName>style.visibility</p:attrName>
                                        </p:attrNameLst>
                                      </p:cBhvr>
                                      <p:to>
                                        <p:strVal val="visible"/>
                                      </p:to>
                                    </p:set>
                                    <p:animEffect transition="in" filter="wipe(left)">
                                      <p:cBhvr>
                                        <p:cTn id="47" dur="500"/>
                                        <p:tgtEl>
                                          <p:spTgt spid="209942"/>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09944"/>
                                        </p:tgtEl>
                                        <p:attrNameLst>
                                          <p:attrName>style.visibility</p:attrName>
                                        </p:attrNameLst>
                                      </p:cBhvr>
                                      <p:to>
                                        <p:strVal val="visible"/>
                                      </p:to>
                                    </p:set>
                                    <p:animEffect transition="in" filter="wipe(left)">
                                      <p:cBhvr>
                                        <p:cTn id="51" dur="500"/>
                                        <p:tgtEl>
                                          <p:spTgt spid="20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3" grpId="0" animBg="1"/>
      <p:bldP spid="209934" grpId="0"/>
      <p:bldP spid="209936" grpId="0" animBg="1"/>
      <p:bldP spid="209938" grpId="0" animBg="1"/>
      <p:bldP spid="209940" grpId="0" animBg="1"/>
      <p:bldP spid="209942" grpId="0"/>
      <p:bldP spid="20994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131"/>
          <p:cNvSpPr>
            <a:spLocks noChangeArrowheads="1"/>
          </p:cNvSpPr>
          <p:nvPr/>
        </p:nvSpPr>
        <p:spPr bwMode="auto">
          <a:xfrm>
            <a:off x="684213" y="5229225"/>
            <a:ext cx="3744912" cy="647700"/>
          </a:xfrm>
          <a:prstGeom prst="rect">
            <a:avLst/>
          </a:prstGeom>
          <a:gradFill rotWithShape="1">
            <a:gsLst>
              <a:gs pos="0">
                <a:srgbClr val="FFFF00"/>
              </a:gs>
              <a:gs pos="50000">
                <a:srgbClr val="FFFFFF"/>
              </a:gs>
              <a:gs pos="100000">
                <a:srgbClr val="FFFF00"/>
              </a:gs>
            </a:gsLst>
            <a:lin ang="27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l-GR"/>
          </a:p>
        </p:txBody>
      </p:sp>
      <p:sp>
        <p:nvSpPr>
          <p:cNvPr id="235525" name="Rectangle 2"/>
          <p:cNvSpPr>
            <a:spLocks noGrp="1" noChangeArrowheads="1"/>
          </p:cNvSpPr>
          <p:nvPr>
            <p:ph type="title"/>
          </p:nvPr>
        </p:nvSpPr>
        <p:spPr>
          <a:xfrm>
            <a:off x="107950" y="115888"/>
            <a:ext cx="8928100" cy="720725"/>
          </a:xfrm>
          <a:noFill/>
        </p:spPr>
        <p:txBody>
          <a:bodyPr>
            <a:normAutofit fontScale="90000"/>
          </a:bodyPr>
          <a:lstStyle/>
          <a:p>
            <a:pPr algn="ctr" eaLnBrk="1" hangingPunct="1"/>
            <a:r>
              <a:rPr lang="en-US" dirty="0"/>
              <a:t>Detectors – Photodetectors</a:t>
            </a:r>
          </a:p>
        </p:txBody>
      </p:sp>
      <p:sp>
        <p:nvSpPr>
          <p:cNvPr id="235526" name="Rectangle 3"/>
          <p:cNvSpPr>
            <a:spLocks noGrp="1" noChangeArrowheads="1"/>
          </p:cNvSpPr>
          <p:nvPr>
            <p:ph idx="1"/>
          </p:nvPr>
        </p:nvSpPr>
        <p:spPr>
          <a:xfrm>
            <a:off x="179388" y="908050"/>
            <a:ext cx="8785225" cy="3025775"/>
          </a:xfrm>
        </p:spPr>
        <p:txBody>
          <a:bodyPr>
            <a:normAutofit fontScale="92500"/>
          </a:bodyPr>
          <a:lstStyle/>
          <a:p>
            <a:pPr eaLnBrk="1" hangingPunct="1">
              <a:lnSpc>
                <a:spcPct val="80000"/>
              </a:lnSpc>
            </a:pPr>
            <a:r>
              <a:rPr lang="el-GR" sz="2000" dirty="0"/>
              <a:t>Οι φωτοφωρατές κατασκευάζονται από ημιαγωγικά υλικά</a:t>
            </a:r>
          </a:p>
          <a:p>
            <a:pPr eaLnBrk="1" hangingPunct="1">
              <a:lnSpc>
                <a:spcPct val="80000"/>
              </a:lnSpc>
            </a:pPr>
            <a:r>
              <a:rPr lang="el-GR" sz="2000" b="1" dirty="0"/>
              <a:t>Φωτόνια που προσπίπτουν σε ένα ημιαγωγό απορροφώνται από ηλεκτρόνια στη ζώνη σθένους</a:t>
            </a:r>
            <a:r>
              <a:rPr lang="el-GR" sz="2000" dirty="0"/>
              <a:t>. Αυτό έχει σαν αποτέλεσμα αυτά τα ηλεκτρόνια να αποκτούν υψηλότερη ενέργεια και να διεγείρονται στη ζώνη αγωγιμότητας, αφήνοντας πίσω μία οπή στη ζώνη σθένους</a:t>
            </a:r>
          </a:p>
          <a:p>
            <a:pPr eaLnBrk="1" hangingPunct="1">
              <a:lnSpc>
                <a:spcPct val="80000"/>
              </a:lnSpc>
            </a:pPr>
            <a:r>
              <a:rPr lang="el-GR" sz="2000" dirty="0"/>
              <a:t>Όταν εφαρμοστεί μία </a:t>
            </a:r>
            <a:r>
              <a:rPr lang="el-GR" sz="2000" b="1" dirty="0"/>
              <a:t>εξωτερική τάση </a:t>
            </a:r>
            <a:r>
              <a:rPr lang="el-GR" sz="2000" dirty="0"/>
              <a:t>στον ημιαγωγό, τα ζεύγη ηλεκτρόνια-οπές</a:t>
            </a:r>
            <a:r>
              <a:rPr lang="en-US" sz="2000" dirty="0"/>
              <a:t> </a:t>
            </a:r>
            <a:r>
              <a:rPr lang="el-GR" sz="2000" b="1" dirty="0"/>
              <a:t>προκαλούν ένα ηλεκτρικό ρεύμα</a:t>
            </a:r>
            <a:r>
              <a:rPr lang="el-GR" sz="2000" dirty="0"/>
              <a:t>, που ονομάζεται </a:t>
            </a:r>
            <a:r>
              <a:rPr lang="el-GR" sz="2000" b="1" dirty="0"/>
              <a:t>φωτόρευμα</a:t>
            </a:r>
            <a:r>
              <a:rPr lang="el-GR" sz="2000" dirty="0"/>
              <a:t> (</a:t>
            </a:r>
            <a:r>
              <a:rPr lang="en-US" sz="2000" i="1" dirty="0"/>
              <a:t>photocurrent</a:t>
            </a:r>
            <a:r>
              <a:rPr lang="el-GR" sz="2000" dirty="0"/>
              <a:t>)</a:t>
            </a:r>
          </a:p>
          <a:p>
            <a:pPr eaLnBrk="1" hangingPunct="1">
              <a:lnSpc>
                <a:spcPct val="80000"/>
              </a:lnSpc>
            </a:pPr>
            <a:r>
              <a:rPr lang="el-GR" sz="2000" dirty="0"/>
              <a:t>Είναι αρχή της κβαντομηχανικής ότι </a:t>
            </a:r>
            <a:r>
              <a:rPr lang="el-GR" sz="2000" b="1" dirty="0"/>
              <a:t>κάθε ηλεκτρόνιο μπορεί να απορροφήσει μόνο ένα φωτόνιο</a:t>
            </a:r>
            <a:r>
              <a:rPr lang="el-GR" sz="2000" dirty="0"/>
              <a:t> για να μεταβεί μεταξύ δύο ενεργειακών σταθμών</a:t>
            </a:r>
          </a:p>
          <a:p>
            <a:pPr eaLnBrk="1" hangingPunct="1">
              <a:lnSpc>
                <a:spcPct val="80000"/>
              </a:lnSpc>
            </a:pPr>
            <a:r>
              <a:rPr lang="el-GR" sz="2000" b="1" dirty="0"/>
              <a:t>Η ενέργεια του προσπίπτοντος φωτονίου πρέπει να είναι τουλάχιστον ίση με το ενεργειακό χάσμα </a:t>
            </a:r>
            <a:r>
              <a:rPr lang="el-GR" sz="2000" dirty="0"/>
              <a:t>ώστε να είναι δυνατή η παραγωγή φωτορεύματος</a:t>
            </a:r>
            <a:endParaRPr lang="en-US" sz="2000" dirty="0"/>
          </a:p>
        </p:txBody>
      </p:sp>
      <p:sp>
        <p:nvSpPr>
          <p:cNvPr id="235527" name="Rectangle 11"/>
          <p:cNvSpPr>
            <a:spLocks noChangeArrowheads="1"/>
          </p:cNvSpPr>
          <p:nvPr/>
        </p:nvSpPr>
        <p:spPr bwMode="auto">
          <a:xfrm>
            <a:off x="4500563" y="4581525"/>
            <a:ext cx="44640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000" i="0"/>
              <a:t>Valence band</a:t>
            </a:r>
            <a:r>
              <a:rPr lang="el-GR" sz="2000" i="0"/>
              <a:t> </a:t>
            </a:r>
            <a:r>
              <a:rPr lang="en-US" sz="2000" i="0"/>
              <a:t>–</a:t>
            </a:r>
            <a:r>
              <a:rPr lang="en-US" sz="2000"/>
              <a:t> </a:t>
            </a:r>
            <a:r>
              <a:rPr lang="en-US" sz="2000" i="0"/>
              <a:t>Z</a:t>
            </a:r>
            <a:r>
              <a:rPr lang="el-GR" sz="2000" i="0"/>
              <a:t>ώνη σθένους</a:t>
            </a:r>
            <a:br>
              <a:rPr lang="el-GR" sz="2000" i="0"/>
            </a:br>
            <a:r>
              <a:rPr lang="en-US" sz="2000" i="0"/>
              <a:t>Conduction Band – </a:t>
            </a:r>
            <a:r>
              <a:rPr lang="el-GR" sz="2000" i="0"/>
              <a:t>Ζώνη αγωγιμότητας</a:t>
            </a:r>
          </a:p>
        </p:txBody>
      </p:sp>
      <p:grpSp>
        <p:nvGrpSpPr>
          <p:cNvPr id="235528" name="Group 56"/>
          <p:cNvGrpSpPr>
            <a:grpSpLocks/>
          </p:cNvGrpSpPr>
          <p:nvPr/>
        </p:nvGrpSpPr>
        <p:grpSpPr bwMode="auto">
          <a:xfrm>
            <a:off x="2197100" y="5372100"/>
            <a:ext cx="144463" cy="144463"/>
            <a:chOff x="5420" y="3215"/>
            <a:chExt cx="91" cy="91"/>
          </a:xfrm>
        </p:grpSpPr>
        <p:sp>
          <p:nvSpPr>
            <p:cNvPr id="235554" name="Oval 57"/>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5555" name="Line 58"/>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56" name="Line 59"/>
            <p:cNvSpPr>
              <a:spLocks noChangeShapeType="1"/>
            </p:cNvSpPr>
            <p:nvPr/>
          </p:nvSpPr>
          <p:spPr bwMode="auto">
            <a:xfrm rot="-5400000">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35529" name="Rectangle 121"/>
          <p:cNvSpPr>
            <a:spLocks noChangeArrowheads="1"/>
          </p:cNvSpPr>
          <p:nvPr/>
        </p:nvSpPr>
        <p:spPr bwMode="auto">
          <a:xfrm>
            <a:off x="684213" y="4005263"/>
            <a:ext cx="3744912" cy="647700"/>
          </a:xfrm>
          <a:prstGeom prst="rect">
            <a:avLst/>
          </a:prstGeom>
          <a:gradFill rotWithShape="1">
            <a:gsLst>
              <a:gs pos="0">
                <a:srgbClr val="FFFF00"/>
              </a:gs>
              <a:gs pos="50000">
                <a:srgbClr val="FFFFFF"/>
              </a:gs>
              <a:gs pos="100000">
                <a:srgbClr val="FFFF00"/>
              </a:gs>
            </a:gsLst>
            <a:lin ang="27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l-GR"/>
          </a:p>
        </p:txBody>
      </p:sp>
      <p:sp>
        <p:nvSpPr>
          <p:cNvPr id="235530" name="Rectangle 122"/>
          <p:cNvSpPr>
            <a:spLocks noChangeArrowheads="1"/>
          </p:cNvSpPr>
          <p:nvPr/>
        </p:nvSpPr>
        <p:spPr bwMode="auto">
          <a:xfrm>
            <a:off x="2557463" y="4148758"/>
            <a:ext cx="18002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r>
              <a:rPr lang="en-US" sz="2000" b="0" i="0" dirty="0"/>
              <a:t>Conduction Band</a:t>
            </a:r>
            <a:endParaRPr lang="el-GR" sz="2000" b="0" dirty="0"/>
          </a:p>
        </p:txBody>
      </p:sp>
      <p:sp>
        <p:nvSpPr>
          <p:cNvPr id="235531" name="Rectangle 123"/>
          <p:cNvSpPr>
            <a:spLocks noChangeArrowheads="1"/>
          </p:cNvSpPr>
          <p:nvPr/>
        </p:nvSpPr>
        <p:spPr bwMode="auto">
          <a:xfrm>
            <a:off x="2844800" y="5516563"/>
            <a:ext cx="15128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r>
              <a:rPr lang="en-US" sz="2000" b="0" i="0"/>
              <a:t>Valence Band</a:t>
            </a:r>
            <a:endParaRPr lang="el-GR" sz="2000" b="0"/>
          </a:p>
        </p:txBody>
      </p:sp>
      <p:sp>
        <p:nvSpPr>
          <p:cNvPr id="235532" name="Line 124"/>
          <p:cNvSpPr>
            <a:spLocks noChangeShapeType="1"/>
          </p:cNvSpPr>
          <p:nvPr/>
        </p:nvSpPr>
        <p:spPr bwMode="auto">
          <a:xfrm flipH="1">
            <a:off x="1117600" y="4652963"/>
            <a:ext cx="331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141" name="Group 125"/>
          <p:cNvGrpSpPr>
            <a:grpSpLocks/>
          </p:cNvGrpSpPr>
          <p:nvPr/>
        </p:nvGrpSpPr>
        <p:grpSpPr bwMode="auto">
          <a:xfrm>
            <a:off x="1189038" y="5302250"/>
            <a:ext cx="1008062" cy="287338"/>
            <a:chOff x="3424" y="2840"/>
            <a:chExt cx="2268" cy="726"/>
          </a:xfrm>
        </p:grpSpPr>
        <p:sp>
          <p:nvSpPr>
            <p:cNvPr id="235549" name="Freeform 126"/>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50" name="Freeform 127"/>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51" name="Freeform 128"/>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52" name="Freeform 129"/>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53" name="Line 130"/>
            <p:cNvSpPr>
              <a:spLocks noChangeShapeType="1"/>
            </p:cNvSpPr>
            <p:nvPr/>
          </p:nvSpPr>
          <p:spPr bwMode="auto">
            <a:xfrm>
              <a:off x="5239" y="3203"/>
              <a:ext cx="45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35534" name="Group 113"/>
          <p:cNvGrpSpPr>
            <a:grpSpLocks/>
          </p:cNvGrpSpPr>
          <p:nvPr/>
        </p:nvGrpSpPr>
        <p:grpSpPr bwMode="auto">
          <a:xfrm>
            <a:off x="2197100" y="4365625"/>
            <a:ext cx="144463" cy="144463"/>
            <a:chOff x="5420" y="3215"/>
            <a:chExt cx="91" cy="91"/>
          </a:xfrm>
        </p:grpSpPr>
        <p:sp>
          <p:nvSpPr>
            <p:cNvPr id="235547" name="Oval 114"/>
            <p:cNvSpPr>
              <a:spLocks noChangeArrowheads="1"/>
            </p:cNvSpPr>
            <p:nvPr/>
          </p:nvSpPr>
          <p:spPr bwMode="auto">
            <a:xfrm>
              <a:off x="5420" y="3215"/>
              <a:ext cx="91" cy="91"/>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5548" name="Line 115"/>
            <p:cNvSpPr>
              <a:spLocks noChangeShapeType="1"/>
            </p:cNvSpPr>
            <p:nvPr/>
          </p:nvSpPr>
          <p:spPr bwMode="auto">
            <a:xfrm>
              <a:off x="5443" y="3260"/>
              <a:ext cx="4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35535" name="Line 133"/>
          <p:cNvSpPr>
            <a:spLocks noChangeShapeType="1"/>
          </p:cNvSpPr>
          <p:nvPr/>
        </p:nvSpPr>
        <p:spPr bwMode="auto">
          <a:xfrm>
            <a:off x="2413000" y="44370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36" name="Line 134"/>
          <p:cNvSpPr>
            <a:spLocks noChangeShapeType="1"/>
          </p:cNvSpPr>
          <p:nvPr/>
        </p:nvSpPr>
        <p:spPr bwMode="auto">
          <a:xfrm>
            <a:off x="2557463" y="443706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37" name="Line 135"/>
          <p:cNvSpPr>
            <a:spLocks noChangeShapeType="1"/>
          </p:cNvSpPr>
          <p:nvPr/>
        </p:nvSpPr>
        <p:spPr bwMode="auto">
          <a:xfrm>
            <a:off x="2413000" y="544512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38" name="Line 136"/>
          <p:cNvSpPr>
            <a:spLocks noChangeShapeType="1"/>
          </p:cNvSpPr>
          <p:nvPr/>
        </p:nvSpPr>
        <p:spPr bwMode="auto">
          <a:xfrm>
            <a:off x="2557463" y="544512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39" name="Rectangle 137"/>
          <p:cNvSpPr>
            <a:spLocks noChangeArrowheads="1"/>
          </p:cNvSpPr>
          <p:nvPr/>
        </p:nvSpPr>
        <p:spPr bwMode="auto">
          <a:xfrm>
            <a:off x="2268538" y="4724400"/>
            <a:ext cx="57785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hf</a:t>
            </a:r>
            <a:endParaRPr lang="el-GR" sz="2000" b="0"/>
          </a:p>
        </p:txBody>
      </p:sp>
      <p:cxnSp>
        <p:nvCxnSpPr>
          <p:cNvPr id="235540" name="AutoShape 138"/>
          <p:cNvCxnSpPr>
            <a:cxnSpLocks noChangeShapeType="1"/>
            <a:stCxn id="235539" idx="2"/>
            <a:endCxn id="235538" idx="0"/>
          </p:cNvCxnSpPr>
          <p:nvPr/>
        </p:nvCxnSpPr>
        <p:spPr bwMode="auto">
          <a:xfrm>
            <a:off x="2557463" y="5157788"/>
            <a:ext cx="0" cy="2873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41" name="AutoShape 139"/>
          <p:cNvCxnSpPr>
            <a:cxnSpLocks noChangeShapeType="1"/>
            <a:stCxn id="235539" idx="0"/>
            <a:endCxn id="235536" idx="0"/>
          </p:cNvCxnSpPr>
          <p:nvPr/>
        </p:nvCxnSpPr>
        <p:spPr bwMode="auto">
          <a:xfrm flipV="1">
            <a:off x="2557463" y="4437063"/>
            <a:ext cx="0" cy="2873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42" name="Rectangle 140"/>
          <p:cNvSpPr>
            <a:spLocks noChangeArrowheads="1"/>
          </p:cNvSpPr>
          <p:nvPr/>
        </p:nvSpPr>
        <p:spPr bwMode="auto">
          <a:xfrm>
            <a:off x="684213" y="5516563"/>
            <a:ext cx="10080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Φωτόνιο</a:t>
            </a:r>
            <a:endParaRPr lang="el-GR" sz="2000" b="0"/>
          </a:p>
        </p:txBody>
      </p:sp>
      <p:sp>
        <p:nvSpPr>
          <p:cNvPr id="235543" name="Rectangle 147"/>
          <p:cNvSpPr>
            <a:spLocks noChangeArrowheads="1"/>
          </p:cNvSpPr>
          <p:nvPr/>
        </p:nvSpPr>
        <p:spPr bwMode="auto">
          <a:xfrm>
            <a:off x="3708400" y="4724400"/>
            <a:ext cx="3603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n-US" sz="2000" b="0" baseline="-25000"/>
              <a:t>g</a:t>
            </a:r>
            <a:endParaRPr lang="el-GR" sz="2000" b="0" baseline="-25000"/>
          </a:p>
        </p:txBody>
      </p:sp>
      <p:sp>
        <p:nvSpPr>
          <p:cNvPr id="235544" name="Line 148"/>
          <p:cNvSpPr>
            <a:spLocks noChangeShapeType="1"/>
          </p:cNvSpPr>
          <p:nvPr/>
        </p:nvSpPr>
        <p:spPr bwMode="auto">
          <a:xfrm>
            <a:off x="3708400" y="4652963"/>
            <a:ext cx="0" cy="5762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45" name="Line 149"/>
          <p:cNvSpPr>
            <a:spLocks noChangeShapeType="1"/>
          </p:cNvSpPr>
          <p:nvPr/>
        </p:nvSpPr>
        <p:spPr bwMode="auto">
          <a:xfrm flipV="1">
            <a:off x="539750" y="4005263"/>
            <a:ext cx="0" cy="1871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546" name="Rectangle 150"/>
          <p:cNvSpPr>
            <a:spLocks noChangeArrowheads="1"/>
          </p:cNvSpPr>
          <p:nvPr/>
        </p:nvSpPr>
        <p:spPr bwMode="auto">
          <a:xfrm rot="-5400000">
            <a:off x="-576262" y="4760912"/>
            <a:ext cx="1728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Ενέργεια (</a:t>
            </a:r>
            <a:r>
              <a:rPr lang="en-US" sz="2000" b="0"/>
              <a:t>eV</a:t>
            </a:r>
            <a:r>
              <a:rPr lang="el-GR" sz="2000" b="0" i="0"/>
              <a:t>)</a:t>
            </a:r>
            <a:endParaRPr lang="el-GR" sz="2000" b="0"/>
          </a:p>
        </p:txBody>
      </p:sp>
    </p:spTree>
    <p:extLst>
      <p:ext uri="{BB962C8B-B14F-4D97-AF65-F5344CB8AC3E}">
        <p14:creationId xmlns:p14="http://schemas.microsoft.com/office/powerpoint/2010/main" val="2884199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14141"/>
                                        </p:tgtEl>
                                        <p:attrNameLst>
                                          <p:attrName>style.visibility</p:attrName>
                                        </p:attrNameLst>
                                      </p:cBhvr>
                                      <p:to>
                                        <p:strVal val="visible"/>
                                      </p:to>
                                    </p:set>
                                    <p:animEffect transition="in" filter="wipe(left)">
                                      <p:cBhvr>
                                        <p:cTn id="7" dur="500"/>
                                        <p:tgtEl>
                                          <p:spTgt spid="214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2"/>
          <p:cNvSpPr>
            <a:spLocks noGrp="1" noChangeArrowheads="1"/>
          </p:cNvSpPr>
          <p:nvPr>
            <p:ph type="title"/>
          </p:nvPr>
        </p:nvSpPr>
        <p:spPr>
          <a:xfrm>
            <a:off x="107950" y="115888"/>
            <a:ext cx="8928100" cy="720725"/>
          </a:xfrm>
          <a:noFill/>
        </p:spPr>
        <p:txBody>
          <a:bodyPr>
            <a:normAutofit fontScale="90000"/>
          </a:bodyPr>
          <a:lstStyle/>
          <a:p>
            <a:pPr eaLnBrk="1" hangingPunct="1"/>
            <a:r>
              <a:rPr lang="en-US"/>
              <a:t>Detectors – Photodetectors</a:t>
            </a:r>
          </a:p>
        </p:txBody>
      </p:sp>
      <p:sp>
        <p:nvSpPr>
          <p:cNvPr id="236549" name="Rectangle 3"/>
          <p:cNvSpPr>
            <a:spLocks noGrp="1" noChangeArrowheads="1"/>
          </p:cNvSpPr>
          <p:nvPr>
            <p:ph idx="1"/>
          </p:nvPr>
        </p:nvSpPr>
        <p:spPr>
          <a:xfrm>
            <a:off x="179388" y="979488"/>
            <a:ext cx="8785225" cy="1081087"/>
          </a:xfrm>
        </p:spPr>
        <p:txBody>
          <a:bodyPr/>
          <a:lstStyle/>
          <a:p>
            <a:pPr eaLnBrk="1" hangingPunct="1">
              <a:lnSpc>
                <a:spcPct val="80000"/>
              </a:lnSpc>
            </a:pPr>
            <a:r>
              <a:rPr lang="el-GR" sz="2000" dirty="0"/>
              <a:t>Τίθεται ο εξής περιορισμός όσον αφορά τη συχνότητα </a:t>
            </a:r>
            <a:r>
              <a:rPr lang="en-US" sz="2000" i="1" dirty="0"/>
              <a:t>f</a:t>
            </a:r>
            <a:r>
              <a:rPr lang="en-US" sz="2000" i="1" baseline="-25000" dirty="0"/>
              <a:t>c</a:t>
            </a:r>
            <a:r>
              <a:rPr lang="en-US" sz="2000" dirty="0"/>
              <a:t> </a:t>
            </a:r>
            <a:r>
              <a:rPr lang="el-GR" sz="2000" dirty="0"/>
              <a:t>ή το μήκος κύματος λ</a:t>
            </a:r>
            <a:r>
              <a:rPr lang="en-US" sz="2000" dirty="0"/>
              <a:t> </a:t>
            </a:r>
            <a:r>
              <a:rPr lang="el-GR" sz="2000" dirty="0"/>
              <a:t>για το οποίο ένα ημιαγωγικό υλικό με </a:t>
            </a:r>
            <a:r>
              <a:rPr lang="el-GR" sz="2000" b="1" dirty="0"/>
              <a:t>ενεργειακό χάσμα</a:t>
            </a:r>
            <a:r>
              <a:rPr lang="en-US" sz="2000" b="1" dirty="0"/>
              <a:t> </a:t>
            </a:r>
            <a:r>
              <a:rPr lang="el-GR" sz="2000" b="1" dirty="0"/>
              <a:t>κανονικοποιημένο ως προς το το ηλεκτρικό φορτίο </a:t>
            </a:r>
            <a:r>
              <a:rPr lang="en-US" sz="2000" b="1" i="1" dirty="0" err="1"/>
              <a:t>E</a:t>
            </a:r>
            <a:r>
              <a:rPr lang="en-US" sz="2000" b="1" i="1" baseline="-25000" dirty="0" err="1"/>
              <a:t>gc</a:t>
            </a:r>
            <a:r>
              <a:rPr lang="en-US" sz="2000" b="1" dirty="0"/>
              <a:t> </a:t>
            </a:r>
            <a:r>
              <a:rPr lang="el-GR" sz="2000" b="1" dirty="0"/>
              <a:t>(σε </a:t>
            </a:r>
            <a:r>
              <a:rPr lang="en-US" sz="2000" b="1" i="1" dirty="0"/>
              <a:t>J</a:t>
            </a:r>
            <a:r>
              <a:rPr lang="en-US" sz="2000" b="1" dirty="0"/>
              <a:t>/</a:t>
            </a:r>
            <a:r>
              <a:rPr lang="en-US" sz="2000" b="1" i="1" dirty="0" err="1"/>
              <a:t>Cb</a:t>
            </a:r>
            <a:r>
              <a:rPr lang="el-GR" sz="2000" b="1" dirty="0"/>
              <a:t>) </a:t>
            </a:r>
            <a:r>
              <a:rPr lang="el-GR" sz="2000" dirty="0"/>
              <a:t>μπορεί να χρησιμοποιηθεί ως φωτοφωρατής:</a:t>
            </a:r>
            <a:endParaRPr lang="en-US" sz="2000" dirty="0"/>
          </a:p>
        </p:txBody>
      </p:sp>
      <p:sp>
        <p:nvSpPr>
          <p:cNvPr id="236550" name="Rectangle 4"/>
          <p:cNvSpPr>
            <a:spLocks noChangeArrowheads="1"/>
          </p:cNvSpPr>
          <p:nvPr/>
        </p:nvSpPr>
        <p:spPr bwMode="auto">
          <a:xfrm>
            <a:off x="4067944" y="1916832"/>
            <a:ext cx="388843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b="0" i="0" dirty="0"/>
              <a:t>όπου </a:t>
            </a:r>
            <a:r>
              <a:rPr lang="en-US" b="0" dirty="0"/>
              <a:t>c</a:t>
            </a:r>
            <a:r>
              <a:rPr lang="en-US" b="0" i="0" dirty="0"/>
              <a:t> </a:t>
            </a:r>
            <a:r>
              <a:rPr lang="el-GR" b="0" i="0" dirty="0"/>
              <a:t>είναι η</a:t>
            </a:r>
            <a:r>
              <a:rPr lang="en-US" b="0" i="0" dirty="0"/>
              <a:t> </a:t>
            </a:r>
            <a:r>
              <a:rPr lang="el-GR" b="0" i="0" dirty="0"/>
              <a:t>ταχύτητα του φωτός και </a:t>
            </a:r>
            <a:r>
              <a:rPr lang="en-US" b="0" dirty="0"/>
              <a:t>e</a:t>
            </a:r>
            <a:r>
              <a:rPr lang="en-US" b="0" i="0" dirty="0"/>
              <a:t> </a:t>
            </a:r>
            <a:r>
              <a:rPr lang="el-GR" b="0" i="0" dirty="0"/>
              <a:t>είναι το φορτίο του ηλεκτρονίου</a:t>
            </a:r>
          </a:p>
        </p:txBody>
      </p:sp>
      <p:sp>
        <p:nvSpPr>
          <p:cNvPr id="236551" name="Rectangle 6"/>
          <p:cNvSpPr>
            <a:spLocks noChangeArrowheads="1"/>
          </p:cNvSpPr>
          <p:nvPr/>
        </p:nvSpPr>
        <p:spPr bwMode="auto">
          <a:xfrm>
            <a:off x="179388" y="2636912"/>
            <a:ext cx="87852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1" i="0" dirty="0"/>
              <a:t>Η μεγαλύτερη τιμή του λ για την οποία ικανοποιείται η προηγούμενη σχέση καλείται μήκος κύματος αποκοπής (</a:t>
            </a:r>
            <a:r>
              <a:rPr lang="en-US" sz="2000" b="1" dirty="0"/>
              <a:t>cutoff wavelength</a:t>
            </a:r>
            <a:r>
              <a:rPr lang="el-GR" sz="2000" b="1" i="0" dirty="0"/>
              <a:t>)</a:t>
            </a:r>
            <a:r>
              <a:rPr lang="en-US" sz="2000" b="1" i="0" dirty="0"/>
              <a:t> </a:t>
            </a:r>
            <a:r>
              <a:rPr lang="el-GR" sz="2000" b="1" i="0" dirty="0"/>
              <a:t>και δηλώνεται ως λ</a:t>
            </a:r>
            <a:r>
              <a:rPr lang="en-US" sz="2000" b="1" i="0" baseline="-25000" dirty="0"/>
              <a:t>cutoff</a:t>
            </a:r>
            <a:endParaRPr lang="el-GR" sz="2000" b="1" i="0" dirty="0"/>
          </a:p>
        </p:txBody>
      </p:sp>
      <p:sp>
        <p:nvSpPr>
          <p:cNvPr id="236552" name="Rectangle 7"/>
          <p:cNvSpPr>
            <a:spLocks noChangeArrowheads="1"/>
          </p:cNvSpPr>
          <p:nvPr/>
        </p:nvSpPr>
        <p:spPr bwMode="auto">
          <a:xfrm>
            <a:off x="179388" y="3491483"/>
            <a:ext cx="878522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i="0" dirty="0"/>
              <a:t>ΠΡΟΣΟΧΗ!!!</a:t>
            </a:r>
            <a:r>
              <a:rPr lang="el-GR" b="0" i="0" dirty="0"/>
              <a:t> Αν στον πιο πάνω τύπο είχαμε ενεργειακό χάσμα (</a:t>
            </a:r>
            <a:r>
              <a:rPr lang="en-US" b="0" dirty="0" err="1"/>
              <a:t>E</a:t>
            </a:r>
            <a:r>
              <a:rPr lang="en-US" b="0" baseline="-25000" dirty="0" err="1"/>
              <a:t>g</a:t>
            </a:r>
            <a:r>
              <a:rPr lang="el-GR" b="0" i="0" dirty="0"/>
              <a:t>) εκφρασμένο σε </a:t>
            </a:r>
            <a:r>
              <a:rPr lang="en-US" b="0" dirty="0"/>
              <a:t>J</a:t>
            </a:r>
            <a:r>
              <a:rPr lang="en-US" b="0" i="0" dirty="0"/>
              <a:t> (</a:t>
            </a:r>
            <a:r>
              <a:rPr lang="el-GR" b="0" i="0" dirty="0"/>
              <a:t>χωρίς </a:t>
            </a:r>
            <a:r>
              <a:rPr lang="el-GR" b="0" i="0" dirty="0" err="1"/>
              <a:t>κανονικοποίηση</a:t>
            </a:r>
            <a:r>
              <a:rPr lang="el-GR" b="0" i="0" dirty="0"/>
              <a:t> ως προς το ηλεκτρικό φορτίο</a:t>
            </a:r>
            <a:r>
              <a:rPr lang="en-US" b="0" i="0" dirty="0"/>
              <a:t>)</a:t>
            </a:r>
            <a:r>
              <a:rPr lang="el-GR" b="0" i="0" dirty="0"/>
              <a:t> τότε θα είχαμε </a:t>
            </a:r>
            <a:r>
              <a:rPr lang="en-US" b="0" dirty="0" err="1"/>
              <a:t>hf</a:t>
            </a:r>
            <a:r>
              <a:rPr lang="en-US" b="0" i="0" baseline="-25000" dirty="0" err="1"/>
              <a:t>c</a:t>
            </a:r>
            <a:r>
              <a:rPr lang="en-US" b="0" i="0" dirty="0"/>
              <a:t> </a:t>
            </a:r>
            <a:r>
              <a:rPr lang="en-US" b="0" i="0" dirty="0">
                <a:cs typeface="Times New Roman" pitchFamily="18" charset="0"/>
              </a:rPr>
              <a:t>≥</a:t>
            </a:r>
            <a:r>
              <a:rPr lang="el-GR" b="0" i="0" dirty="0"/>
              <a:t> </a:t>
            </a:r>
            <a:r>
              <a:rPr lang="en-US" b="0" dirty="0" err="1"/>
              <a:t>E</a:t>
            </a:r>
            <a:r>
              <a:rPr lang="en-US" b="0" baseline="-25000" dirty="0" err="1"/>
              <a:t>g</a:t>
            </a:r>
            <a:r>
              <a:rPr lang="en-US" b="0" i="0" dirty="0"/>
              <a:t>, </a:t>
            </a:r>
            <a:r>
              <a:rPr lang="el-GR" b="0" i="0" dirty="0"/>
              <a:t>ενώ αν είχαμε ενεργειακό χάσμα</a:t>
            </a:r>
            <a:r>
              <a:rPr lang="en-US" b="0" i="0" dirty="0"/>
              <a:t> </a:t>
            </a:r>
            <a:r>
              <a:rPr lang="el-GR" b="0" i="0" dirty="0"/>
              <a:t>σε </a:t>
            </a:r>
            <a:r>
              <a:rPr lang="en-US" b="0" dirty="0" err="1"/>
              <a:t>eV</a:t>
            </a:r>
            <a:r>
              <a:rPr lang="el-GR" b="0" i="0" dirty="0"/>
              <a:t>, τότε θα έπρεπε να μετατρέψουμε τα </a:t>
            </a:r>
            <a:r>
              <a:rPr lang="en-US" b="0" dirty="0" err="1"/>
              <a:t>eV</a:t>
            </a:r>
            <a:r>
              <a:rPr lang="el-GR" b="0" i="0" dirty="0"/>
              <a:t> σε </a:t>
            </a:r>
            <a:r>
              <a:rPr lang="en-US" b="0" dirty="0"/>
              <a:t>J</a:t>
            </a:r>
            <a:r>
              <a:rPr lang="en-US" b="0" i="0" dirty="0"/>
              <a:t> </a:t>
            </a:r>
            <a:r>
              <a:rPr lang="el-GR" b="0" i="0" dirty="0"/>
              <a:t>και να χρησιμοποιήσουμε και πάλι τον τύπο</a:t>
            </a:r>
            <a:r>
              <a:rPr lang="en-US" b="0" dirty="0"/>
              <a:t> </a:t>
            </a:r>
            <a:r>
              <a:rPr lang="en-US" b="0" dirty="0" err="1"/>
              <a:t>hf</a:t>
            </a:r>
            <a:r>
              <a:rPr lang="en-US" b="0" i="0" baseline="-25000" dirty="0" err="1"/>
              <a:t>c</a:t>
            </a:r>
            <a:r>
              <a:rPr lang="en-US" b="0" i="0" dirty="0"/>
              <a:t> </a:t>
            </a:r>
            <a:r>
              <a:rPr lang="en-US" b="0" i="0" dirty="0">
                <a:cs typeface="Times New Roman" pitchFamily="18" charset="0"/>
              </a:rPr>
              <a:t>≥</a:t>
            </a:r>
            <a:r>
              <a:rPr lang="el-GR" b="0" i="0" dirty="0"/>
              <a:t> </a:t>
            </a:r>
            <a:r>
              <a:rPr lang="en-US" b="0" dirty="0" err="1"/>
              <a:t>E</a:t>
            </a:r>
            <a:r>
              <a:rPr lang="en-US" b="0" baseline="-25000" dirty="0" err="1"/>
              <a:t>g</a:t>
            </a:r>
            <a:r>
              <a:rPr lang="el-GR" b="0" i="0" dirty="0"/>
              <a:t> με το</a:t>
            </a:r>
            <a:r>
              <a:rPr lang="en-US" b="0" dirty="0"/>
              <a:t> </a:t>
            </a:r>
            <a:r>
              <a:rPr lang="en-US" b="0" dirty="0" err="1"/>
              <a:t>E</a:t>
            </a:r>
            <a:r>
              <a:rPr lang="en-US" b="0" baseline="-25000" dirty="0" err="1"/>
              <a:t>g</a:t>
            </a:r>
            <a:r>
              <a:rPr lang="el-GR" b="0" i="0" dirty="0"/>
              <a:t> σε </a:t>
            </a:r>
            <a:r>
              <a:rPr lang="en-US" b="0" dirty="0"/>
              <a:t>J</a:t>
            </a:r>
            <a:r>
              <a:rPr lang="en-US" b="0" i="0" dirty="0"/>
              <a:t> (1 </a:t>
            </a:r>
            <a:r>
              <a:rPr lang="en-US" b="0" dirty="0" err="1"/>
              <a:t>eV</a:t>
            </a:r>
            <a:r>
              <a:rPr lang="el-GR" b="0" i="0" dirty="0"/>
              <a:t> =</a:t>
            </a:r>
            <a:r>
              <a:rPr lang="en-US" b="0" i="0" dirty="0"/>
              <a:t> 1,6×10</a:t>
            </a:r>
            <a:r>
              <a:rPr lang="en-US" b="0" i="0" baseline="30000" dirty="0"/>
              <a:t>–19</a:t>
            </a:r>
            <a:r>
              <a:rPr lang="el-GR" b="0" i="0" dirty="0"/>
              <a:t> </a:t>
            </a:r>
            <a:r>
              <a:rPr lang="en-US" b="0" dirty="0"/>
              <a:t>J</a:t>
            </a:r>
            <a:r>
              <a:rPr lang="en-US" b="0" i="0" dirty="0"/>
              <a:t>)</a:t>
            </a:r>
            <a:endParaRPr lang="el-GR" b="0" i="0" dirty="0"/>
          </a:p>
        </p:txBody>
      </p:sp>
      <p:sp>
        <p:nvSpPr>
          <p:cNvPr id="236553" name="Rectangle 11"/>
          <p:cNvSpPr>
            <a:spLocks noChangeArrowheads="1"/>
          </p:cNvSpPr>
          <p:nvPr/>
        </p:nvSpPr>
        <p:spPr bwMode="auto">
          <a:xfrm>
            <a:off x="179388" y="4581178"/>
            <a:ext cx="87852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Οι γνωστοί ημιαγωγοί </a:t>
            </a:r>
            <a:r>
              <a:rPr lang="el-GR" sz="2000" b="1" i="0" dirty="0"/>
              <a:t>πυρίτιο</a:t>
            </a:r>
            <a:r>
              <a:rPr lang="el-GR" sz="2000" b="0" i="0" dirty="0"/>
              <a:t> (Silicon – Si) και </a:t>
            </a:r>
            <a:r>
              <a:rPr lang="el-GR" sz="2000" b="1" i="0" dirty="0"/>
              <a:t>αρσενικούχο γάλλιο </a:t>
            </a:r>
            <a:r>
              <a:rPr lang="el-GR" sz="2000" b="0" i="0" dirty="0"/>
              <a:t>(Gallium Arsenide – GaAs) </a:t>
            </a:r>
            <a:r>
              <a:rPr lang="el-GR" sz="2000" b="1" i="0" dirty="0"/>
              <a:t>δε μπορούν να χρησιμοποιηθούν σαν φωτοφωρατές στις μπάντες των 1310nm και 1550nm</a:t>
            </a:r>
          </a:p>
        </p:txBody>
      </p:sp>
      <p:sp>
        <p:nvSpPr>
          <p:cNvPr id="236554" name="Rectangle 12"/>
          <p:cNvSpPr>
            <a:spLocks noChangeArrowheads="1"/>
          </p:cNvSpPr>
          <p:nvPr/>
        </p:nvSpPr>
        <p:spPr bwMode="auto">
          <a:xfrm>
            <a:off x="179388" y="5517232"/>
            <a:ext cx="8785225" cy="36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Φωτοφωρατές </a:t>
            </a:r>
            <a:r>
              <a:rPr lang="el-GR" sz="2000" b="1" i="0" dirty="0"/>
              <a:t>πυριτίου</a:t>
            </a:r>
            <a:r>
              <a:rPr lang="el-GR" sz="2000" b="0" i="0" dirty="0"/>
              <a:t> χρησιμοποιούνται ευρέως στη </a:t>
            </a:r>
            <a:r>
              <a:rPr lang="el-GR" sz="2000" b="1" i="0" dirty="0"/>
              <a:t>μπάντα των 0.8μ</a:t>
            </a:r>
            <a:r>
              <a:rPr lang="en-US" sz="2000" b="1" i="0" dirty="0"/>
              <a:t>m</a:t>
            </a:r>
            <a:endParaRPr lang="el-GR" sz="2000" b="1" i="0" dirty="0"/>
          </a:p>
        </p:txBody>
      </p:sp>
      <p:sp>
        <p:nvSpPr>
          <p:cNvPr id="236555" name="Rectangle 14"/>
          <p:cNvSpPr>
            <a:spLocks noChangeArrowheads="1"/>
          </p:cNvSpPr>
          <p:nvPr/>
        </p:nvSpPr>
        <p:spPr bwMode="auto">
          <a:xfrm>
            <a:off x="6434683" y="3739970"/>
            <a:ext cx="864096" cy="323788"/>
          </a:xfrm>
          <a:prstGeom prst="rect">
            <a:avLst/>
          </a:prstGeom>
          <a:noFill/>
          <a:ln w="254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236556" name="Picture 15" descr="E_gap_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2421" y="1986608"/>
            <a:ext cx="1481507" cy="612204"/>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29533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2"/>
          <p:cNvSpPr>
            <a:spLocks noGrp="1" noChangeArrowheads="1"/>
          </p:cNvSpPr>
          <p:nvPr>
            <p:ph type="title"/>
          </p:nvPr>
        </p:nvSpPr>
        <p:spPr>
          <a:noFill/>
        </p:spPr>
        <p:txBody>
          <a:bodyPr>
            <a:normAutofit fontScale="90000"/>
          </a:bodyPr>
          <a:lstStyle/>
          <a:p>
            <a:pPr eaLnBrk="1" hangingPunct="1"/>
            <a:r>
              <a:rPr lang="en-US"/>
              <a:t>Detectors – Photodetectors</a:t>
            </a:r>
          </a:p>
        </p:txBody>
      </p:sp>
      <p:graphicFrame>
        <p:nvGraphicFramePr>
          <p:cNvPr id="217193" name="Group 105"/>
          <p:cNvGraphicFramePr>
            <a:graphicFrameLocks noGrp="1"/>
          </p:cNvGraphicFramePr>
          <p:nvPr>
            <p:ph type="tbl" idx="1"/>
          </p:nvPr>
        </p:nvGraphicFramePr>
        <p:xfrm>
          <a:off x="98425" y="2708275"/>
          <a:ext cx="4833938" cy="2633910"/>
        </p:xfrm>
        <a:graphic>
          <a:graphicData uri="http://schemas.openxmlformats.org/drawingml/2006/table">
            <a:tbl>
              <a:tblPr/>
              <a:tblGrid>
                <a:gridCol w="2286000">
                  <a:extLst>
                    <a:ext uri="{9D8B030D-6E8A-4147-A177-3AD203B41FA5}">
                      <a16:colId xmlns:a16="http://schemas.microsoft.com/office/drawing/2014/main" val="20000"/>
                    </a:ext>
                  </a:extLst>
                </a:gridCol>
                <a:gridCol w="1289050">
                  <a:extLst>
                    <a:ext uri="{9D8B030D-6E8A-4147-A177-3AD203B41FA5}">
                      <a16:colId xmlns:a16="http://schemas.microsoft.com/office/drawing/2014/main" val="20001"/>
                    </a:ext>
                  </a:extLst>
                </a:gridCol>
                <a:gridCol w="1258888">
                  <a:extLst>
                    <a:ext uri="{9D8B030D-6E8A-4147-A177-3AD203B41FA5}">
                      <a16:colId xmlns:a16="http://schemas.microsoft.com/office/drawing/2014/main" val="20002"/>
                    </a:ext>
                  </a:extLst>
                </a:gridCol>
              </a:tblGrid>
              <a:tr h="365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Υλικό</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E</a:t>
                      </a:r>
                      <a:r>
                        <a:rPr kumimoji="0" lang="en-US" sz="1800" b="1" i="0" u="none" strike="noStrike" cap="none" normalizeH="0" baseline="-25000">
                          <a:ln>
                            <a:noFill/>
                          </a:ln>
                          <a:solidFill>
                            <a:schemeClr val="tx1"/>
                          </a:solidFill>
                          <a:effectLst/>
                          <a:latin typeface="Times New Roman" pitchFamily="18" charset="0"/>
                        </a:rPr>
                        <a:t>g</a:t>
                      </a:r>
                      <a:r>
                        <a:rPr kumimoji="0" lang="en-US" sz="1800" b="1" i="0" u="none" strike="noStrike" cap="none" normalizeH="0" baseline="0">
                          <a:ln>
                            <a:noFill/>
                          </a:ln>
                          <a:solidFill>
                            <a:schemeClr val="tx1"/>
                          </a:solidFill>
                          <a:effectLst/>
                          <a:latin typeface="Times New Roman" pitchFamily="18" charset="0"/>
                        </a:rPr>
                        <a:t> (eV)</a:t>
                      </a:r>
                      <a:endParaRPr kumimoji="0" lang="el-GR" sz="1800" b="1" i="0" u="none" strike="noStrike" cap="none" normalizeH="0" baseline="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λ</a:t>
                      </a:r>
                      <a:r>
                        <a:rPr kumimoji="0" lang="en-US" sz="1800" b="1" i="0" u="none" strike="noStrike" cap="none" normalizeH="0" baseline="-25000">
                          <a:ln>
                            <a:noFill/>
                          </a:ln>
                          <a:solidFill>
                            <a:schemeClr val="tx1"/>
                          </a:solidFill>
                          <a:effectLst/>
                          <a:latin typeface="Times New Roman" pitchFamily="18" charset="0"/>
                        </a:rPr>
                        <a:t>cutoff</a:t>
                      </a:r>
                      <a:r>
                        <a:rPr kumimoji="0" lang="en-US" sz="1800" b="1" i="0" u="none" strike="noStrike" cap="none" normalizeH="0" baseline="0">
                          <a:ln>
                            <a:noFill/>
                          </a:ln>
                          <a:solidFill>
                            <a:schemeClr val="tx1"/>
                          </a:solidFill>
                          <a:effectLst/>
                          <a:latin typeface="Times New Roman" pitchFamily="18" charset="0"/>
                        </a:rPr>
                        <a:t> (</a:t>
                      </a:r>
                      <a:r>
                        <a:rPr kumimoji="0" lang="el-GR" sz="1800" b="1" i="0" u="none" strike="noStrike" cap="none" normalizeH="0" baseline="0">
                          <a:ln>
                            <a:noFill/>
                          </a:ln>
                          <a:solidFill>
                            <a:schemeClr val="tx1"/>
                          </a:solidFill>
                          <a:effectLst/>
                          <a:latin typeface="Times New Roman" pitchFamily="18" charset="0"/>
                        </a:rPr>
                        <a:t>μ</a:t>
                      </a:r>
                      <a:r>
                        <a:rPr kumimoji="0" lang="en-US" sz="1800" b="1" i="0" u="none" strike="noStrike" cap="none" normalizeH="0" baseline="0">
                          <a:ln>
                            <a:noFill/>
                          </a:ln>
                          <a:solidFill>
                            <a:schemeClr val="tx1"/>
                          </a:solidFill>
                          <a:effectLst/>
                          <a:latin typeface="Times New Roman" pitchFamily="18" charset="0"/>
                        </a:rPr>
                        <a:t>m)</a:t>
                      </a:r>
                      <a:endParaRPr kumimoji="0" lang="el-GR" sz="1800" b="1" i="0" u="none" strike="noStrike" cap="none" normalizeH="0" baseline="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extLst>
                  <a:ext uri="{0D108BD9-81ED-4DB2-BD59-A6C34878D82A}">
                    <a16:rowId xmlns:a16="http://schemas.microsoft.com/office/drawing/2014/main" val="10000"/>
                  </a:ext>
                </a:extLst>
              </a:tr>
              <a:tr h="365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Si</a:t>
                      </a:r>
                      <a:endParaRPr kumimoji="0" lang="el-GR" sz="1800" b="1" i="0" u="none" strike="noStrike" cap="none" normalizeH="0" baseline="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1.17</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1.06</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extLst>
                  <a:ext uri="{0D108BD9-81ED-4DB2-BD59-A6C34878D82A}">
                    <a16:rowId xmlns:a16="http://schemas.microsoft.com/office/drawing/2014/main" val="10001"/>
                  </a:ext>
                </a:extLst>
              </a:tr>
              <a:tr h="365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Ge</a:t>
                      </a:r>
                      <a:endParaRPr kumimoji="0" lang="el-GR" sz="1800" b="1" i="0" u="none" strike="noStrike" cap="none" normalizeH="0" baseline="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0.775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1.6</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extLst>
                  <a:ext uri="{0D108BD9-81ED-4DB2-BD59-A6C34878D82A}">
                    <a16:rowId xmlns:a16="http://schemas.microsoft.com/office/drawing/2014/main" val="10002"/>
                  </a:ext>
                </a:extLst>
              </a:tr>
              <a:tr h="365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GaAs</a:t>
                      </a:r>
                      <a:endParaRPr kumimoji="0" lang="el-GR" sz="1800" b="1" i="0" u="none" strike="noStrike" cap="none" normalizeH="0" baseline="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1.424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0.87</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extLst>
                  <a:ext uri="{0D108BD9-81ED-4DB2-BD59-A6C34878D82A}">
                    <a16:rowId xmlns:a16="http://schemas.microsoft.com/office/drawing/2014/main" val="10003"/>
                  </a:ext>
                </a:extLst>
              </a:tr>
              <a:tr h="365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InP</a:t>
                      </a:r>
                      <a:endParaRPr kumimoji="0" lang="el-GR" sz="1800" b="1" i="0" u="none" strike="noStrike" cap="none" normalizeH="0" baseline="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1.35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0.92</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extLst>
                  <a:ext uri="{0D108BD9-81ED-4DB2-BD59-A6C34878D82A}">
                    <a16:rowId xmlns:a16="http://schemas.microsoft.com/office/drawing/2014/main" val="10004"/>
                  </a:ext>
                </a:extLst>
              </a:tr>
              <a:tr h="365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In</a:t>
                      </a:r>
                      <a:r>
                        <a:rPr kumimoji="0" lang="en-US" sz="1800" b="1" i="0" u="none" strike="noStrike" cap="none" normalizeH="0" baseline="-25000">
                          <a:ln>
                            <a:noFill/>
                          </a:ln>
                          <a:solidFill>
                            <a:schemeClr val="tx1"/>
                          </a:solidFill>
                          <a:effectLst/>
                          <a:latin typeface="Times New Roman" pitchFamily="18" charset="0"/>
                        </a:rPr>
                        <a:t>0.55</a:t>
                      </a:r>
                      <a:r>
                        <a:rPr kumimoji="0" lang="en-US" sz="1800" b="1" i="0" u="none" strike="noStrike" cap="none" normalizeH="0" baseline="0">
                          <a:ln>
                            <a:noFill/>
                          </a:ln>
                          <a:solidFill>
                            <a:schemeClr val="tx1"/>
                          </a:solidFill>
                          <a:effectLst/>
                          <a:latin typeface="Times New Roman" pitchFamily="18" charset="0"/>
                        </a:rPr>
                        <a:t>Ga</a:t>
                      </a:r>
                      <a:r>
                        <a:rPr kumimoji="0" lang="en-US" sz="1800" b="1" i="0" u="none" strike="noStrike" cap="none" normalizeH="0" baseline="-25000">
                          <a:ln>
                            <a:noFill/>
                          </a:ln>
                          <a:solidFill>
                            <a:schemeClr val="tx1"/>
                          </a:solidFill>
                          <a:effectLst/>
                          <a:latin typeface="Times New Roman" pitchFamily="18" charset="0"/>
                        </a:rPr>
                        <a:t>0.45</a:t>
                      </a:r>
                      <a:r>
                        <a:rPr kumimoji="0" lang="en-US" sz="1800" b="1" i="0" u="none" strike="noStrike" cap="none" normalizeH="0" baseline="0">
                          <a:ln>
                            <a:noFill/>
                          </a:ln>
                          <a:solidFill>
                            <a:schemeClr val="tx1"/>
                          </a:solidFill>
                          <a:effectLst/>
                          <a:latin typeface="Times New Roman" pitchFamily="18" charset="0"/>
                        </a:rPr>
                        <a:t>As</a:t>
                      </a:r>
                      <a:endParaRPr kumimoji="0" lang="el-GR" sz="1800" b="1" i="0" u="none" strike="noStrike" cap="none" normalizeH="0" baseline="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0.75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1.65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extLst>
                  <a:ext uri="{0D108BD9-81ED-4DB2-BD59-A6C34878D82A}">
                    <a16:rowId xmlns:a16="http://schemas.microsoft.com/office/drawing/2014/main" val="10005"/>
                  </a:ext>
                </a:extLst>
              </a:tr>
              <a:tr h="439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In</a:t>
                      </a:r>
                      <a:r>
                        <a:rPr kumimoji="0" lang="en-US" sz="1800" b="1" i="0" u="none" strike="noStrike" cap="none" normalizeH="0" baseline="-25000">
                          <a:ln>
                            <a:noFill/>
                          </a:ln>
                          <a:solidFill>
                            <a:schemeClr val="tx1"/>
                          </a:solidFill>
                          <a:effectLst/>
                          <a:latin typeface="Times New Roman" pitchFamily="18" charset="0"/>
                        </a:rPr>
                        <a:t>1–0.45</a:t>
                      </a:r>
                      <a:r>
                        <a:rPr kumimoji="0" lang="en-US" sz="1800" b="1" i="1" u="none" strike="noStrike" cap="none" normalizeH="0" baseline="-25000">
                          <a:ln>
                            <a:noFill/>
                          </a:ln>
                          <a:solidFill>
                            <a:schemeClr val="tx1"/>
                          </a:solidFill>
                          <a:effectLst/>
                          <a:latin typeface="Times New Roman" pitchFamily="18" charset="0"/>
                        </a:rPr>
                        <a:t>y</a:t>
                      </a:r>
                      <a:r>
                        <a:rPr kumimoji="0" lang="en-US" sz="1800" b="1" i="0" u="none" strike="noStrike" cap="none" normalizeH="0" baseline="0">
                          <a:ln>
                            <a:noFill/>
                          </a:ln>
                          <a:solidFill>
                            <a:schemeClr val="tx1"/>
                          </a:solidFill>
                          <a:effectLst/>
                          <a:latin typeface="Times New Roman" pitchFamily="18" charset="0"/>
                        </a:rPr>
                        <a:t>Ga</a:t>
                      </a:r>
                      <a:r>
                        <a:rPr kumimoji="0" lang="en-US" sz="1800" b="1" i="0" u="none" strike="noStrike" cap="none" normalizeH="0" baseline="-25000">
                          <a:ln>
                            <a:noFill/>
                          </a:ln>
                          <a:solidFill>
                            <a:schemeClr val="tx1"/>
                          </a:solidFill>
                          <a:effectLst/>
                          <a:latin typeface="Times New Roman" pitchFamily="18" charset="0"/>
                        </a:rPr>
                        <a:t>0.45</a:t>
                      </a:r>
                      <a:r>
                        <a:rPr kumimoji="0" lang="en-US" sz="1800" b="1" i="1" u="none" strike="noStrike" cap="none" normalizeH="0" baseline="-25000">
                          <a:ln>
                            <a:noFill/>
                          </a:ln>
                          <a:solidFill>
                            <a:schemeClr val="tx1"/>
                          </a:solidFill>
                          <a:effectLst/>
                          <a:latin typeface="Times New Roman" pitchFamily="18" charset="0"/>
                        </a:rPr>
                        <a:t>y</a:t>
                      </a:r>
                      <a:r>
                        <a:rPr kumimoji="0" lang="en-US" sz="1800" b="1" i="0" u="none" strike="noStrike" cap="none" normalizeH="0" baseline="0">
                          <a:ln>
                            <a:noFill/>
                          </a:ln>
                          <a:solidFill>
                            <a:schemeClr val="tx1"/>
                          </a:solidFill>
                          <a:effectLst/>
                          <a:latin typeface="Times New Roman" pitchFamily="18" charset="0"/>
                        </a:rPr>
                        <a:t>As</a:t>
                      </a:r>
                      <a:r>
                        <a:rPr kumimoji="0" lang="en-US" sz="1800" b="1" i="1" u="none" strike="noStrike" cap="none" normalizeH="0" baseline="-25000">
                          <a:ln>
                            <a:noFill/>
                          </a:ln>
                          <a:solidFill>
                            <a:schemeClr val="tx1"/>
                          </a:solidFill>
                          <a:effectLst/>
                          <a:latin typeface="Times New Roman" pitchFamily="18" charset="0"/>
                        </a:rPr>
                        <a:t>y</a:t>
                      </a:r>
                      <a:r>
                        <a:rPr kumimoji="0" lang="en-US" sz="1800" b="1" i="0" u="none" strike="noStrike" cap="none" normalizeH="0" baseline="0">
                          <a:ln>
                            <a:noFill/>
                          </a:ln>
                          <a:solidFill>
                            <a:schemeClr val="tx1"/>
                          </a:solidFill>
                          <a:effectLst/>
                          <a:latin typeface="Times New Roman" pitchFamily="18" charset="0"/>
                        </a:rPr>
                        <a:t>P</a:t>
                      </a:r>
                      <a:r>
                        <a:rPr kumimoji="0" lang="en-US" sz="1800" b="1" i="0" u="none" strike="noStrike" cap="none" normalizeH="0" baseline="-25000">
                          <a:ln>
                            <a:noFill/>
                          </a:ln>
                          <a:solidFill>
                            <a:schemeClr val="tx1"/>
                          </a:solidFill>
                          <a:effectLst/>
                          <a:latin typeface="Times New Roman" pitchFamily="18" charset="0"/>
                        </a:rPr>
                        <a:t>1–</a:t>
                      </a:r>
                      <a:r>
                        <a:rPr kumimoji="0" lang="en-US" sz="1800" b="1" i="1" u="none" strike="noStrike" cap="none" normalizeH="0" baseline="-25000">
                          <a:ln>
                            <a:noFill/>
                          </a:ln>
                          <a:solidFill>
                            <a:schemeClr val="tx1"/>
                          </a:solidFill>
                          <a:effectLst/>
                          <a:latin typeface="Times New Roman" pitchFamily="18" charset="0"/>
                        </a:rPr>
                        <a:t>y</a:t>
                      </a:r>
                      <a:endParaRPr kumimoji="0" lang="el-GR" sz="1800" b="1" i="1" u="none" strike="noStrike" cap="none" normalizeH="0" baseline="-25000">
                        <a:ln>
                          <a:noFill/>
                        </a:ln>
                        <a:solidFill>
                          <a:schemeClr val="tx1"/>
                        </a:solidFill>
                        <a:effectLst/>
                        <a:latin typeface="Times New Roman" pitchFamily="18"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0.75 – 1.35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imes New Roman" pitchFamily="18" charset="0"/>
                        </a:rPr>
                        <a:t>1.65–0.92</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9FF99"/>
                        </a:gs>
                        <a:gs pos="50000">
                          <a:srgbClr val="CCECFF"/>
                        </a:gs>
                        <a:gs pos="100000">
                          <a:srgbClr val="99FF99"/>
                        </a:gs>
                      </a:gsLst>
                      <a:lin ang="2700000" scaled="1"/>
                    </a:gradFill>
                  </a:tcPr>
                </a:tc>
                <a:extLst>
                  <a:ext uri="{0D108BD9-81ED-4DB2-BD59-A6C34878D82A}">
                    <a16:rowId xmlns:a16="http://schemas.microsoft.com/office/drawing/2014/main" val="10006"/>
                  </a:ext>
                </a:extLst>
              </a:tr>
            </a:tbl>
          </a:graphicData>
        </a:graphic>
      </p:graphicFrame>
      <p:sp>
        <p:nvSpPr>
          <p:cNvPr id="237573" name="Rectangle 9"/>
          <p:cNvSpPr>
            <a:spLocks noChangeArrowheads="1"/>
          </p:cNvSpPr>
          <p:nvPr/>
        </p:nvSpPr>
        <p:spPr bwMode="auto">
          <a:xfrm>
            <a:off x="179388" y="5300663"/>
            <a:ext cx="878522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800" i="0"/>
              <a:t>Το γερμάνιο μπορεί να χρησιμοποιηθεί για να κατασκευαστούν φωτοφωρατές και στις δύο επιθυμητές μπάντες, αλλά έχει μειωμένη αποδοτικότητα</a:t>
            </a:r>
          </a:p>
        </p:txBody>
      </p:sp>
      <p:sp>
        <p:nvSpPr>
          <p:cNvPr id="237574" name="Rectangle 10"/>
          <p:cNvSpPr>
            <a:spLocks noChangeArrowheads="1"/>
          </p:cNvSpPr>
          <p:nvPr/>
        </p:nvSpPr>
        <p:spPr bwMode="auto">
          <a:xfrm>
            <a:off x="5003800" y="2708275"/>
            <a:ext cx="3960813"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just"/>
            <a:r>
              <a:rPr lang="el-GR" sz="2000" b="0" i="0" dirty="0"/>
              <a:t>Τα «μείγματα» Ίνδιο-Γάλλιο-Αρσενικό (</a:t>
            </a:r>
            <a:r>
              <a:rPr lang="el-GR" sz="2000" b="1" i="0" dirty="0"/>
              <a:t>Indium-Gallium-Arsenide – InGaAs</a:t>
            </a:r>
            <a:r>
              <a:rPr lang="el-GR" sz="2000" b="0" i="0" dirty="0"/>
              <a:t>) και Ίνδιο-Γάλλιο-Αρσενικό-Φώσφορος (I</a:t>
            </a:r>
            <a:r>
              <a:rPr lang="el-GR" sz="2000" b="1" i="0" dirty="0"/>
              <a:t>ndium-Gallium-Arsenide-Phosphide – InGaAsP</a:t>
            </a:r>
            <a:r>
              <a:rPr lang="el-GR" sz="2000" b="0" i="0" dirty="0"/>
              <a:t>) χρησιμοποιούνται συνήθως για την </a:t>
            </a:r>
            <a:r>
              <a:rPr lang="el-GR" sz="2000" b="1" i="0" dirty="0"/>
              <a:t>κατασκευή φωτοφωρατών στις μπάντες των 1310nm και 1550nm</a:t>
            </a:r>
          </a:p>
        </p:txBody>
      </p:sp>
      <p:sp>
        <p:nvSpPr>
          <p:cNvPr id="237609" name="Rectangle 97"/>
          <p:cNvSpPr>
            <a:spLocks noChangeArrowheads="1"/>
          </p:cNvSpPr>
          <p:nvPr/>
        </p:nvSpPr>
        <p:spPr bwMode="auto">
          <a:xfrm>
            <a:off x="179388" y="908050"/>
            <a:ext cx="87852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just"/>
            <a:r>
              <a:rPr lang="el-GR" sz="1800" i="0" dirty="0"/>
              <a:t>Ενεργειακά χάσματα και μήκη κύματος αποκοπής για ένα πλήθος ημιαγωγικών υλικών. </a:t>
            </a:r>
            <a:r>
              <a:rPr lang="el-GR" sz="1800" b="1" i="0" dirty="0"/>
              <a:t>Το  </a:t>
            </a:r>
            <a:r>
              <a:rPr lang="en-US" sz="1800" b="1" i="0" dirty="0"/>
              <a:t>In</a:t>
            </a:r>
            <a:r>
              <a:rPr lang="en-US" sz="1800" b="1" i="0" baseline="-25000" dirty="0"/>
              <a:t>1–</a:t>
            </a:r>
            <a:r>
              <a:rPr lang="en-US" sz="1800" b="1" baseline="-25000" dirty="0" err="1"/>
              <a:t>x</a:t>
            </a:r>
            <a:r>
              <a:rPr lang="en-US" sz="1800" b="1" i="0" dirty="0" err="1"/>
              <a:t>Ga</a:t>
            </a:r>
            <a:r>
              <a:rPr lang="en-US" sz="1800" b="1" baseline="-25000" dirty="0" err="1"/>
              <a:t>x</a:t>
            </a:r>
            <a:r>
              <a:rPr lang="en-US" sz="1800" b="1" i="0" dirty="0" err="1"/>
              <a:t>As</a:t>
            </a:r>
            <a:r>
              <a:rPr lang="en-US" sz="1800" i="0" dirty="0"/>
              <a:t> </a:t>
            </a:r>
            <a:r>
              <a:rPr lang="el-GR" sz="1800" i="0" dirty="0"/>
              <a:t>είναι ένα «μείγμα» ημιαγωγικό υλικό όπου ένα κλάσμα 1</a:t>
            </a:r>
            <a:r>
              <a:rPr lang="en-US" sz="1800" i="0" dirty="0"/>
              <a:t>–</a:t>
            </a:r>
            <a:r>
              <a:rPr lang="en-US" sz="1800" dirty="0"/>
              <a:t>x</a:t>
            </a:r>
            <a:r>
              <a:rPr lang="en-US" sz="1800" i="0" dirty="0"/>
              <a:t> </a:t>
            </a:r>
            <a:r>
              <a:rPr lang="el-GR" sz="1800" i="0" dirty="0"/>
              <a:t>των ατόμων Γαλλίου στο Αρσενικούχο Γάλλιο (</a:t>
            </a:r>
            <a:r>
              <a:rPr lang="en-US" sz="1800" i="0" dirty="0"/>
              <a:t>GaAs</a:t>
            </a:r>
            <a:r>
              <a:rPr lang="el-GR" sz="1800" i="0" dirty="0"/>
              <a:t>)</a:t>
            </a:r>
            <a:r>
              <a:rPr lang="en-US" sz="1800" i="0" dirty="0"/>
              <a:t> </a:t>
            </a:r>
            <a:r>
              <a:rPr lang="el-GR" sz="1800" i="0" dirty="0"/>
              <a:t>αντικαθίστανται από άτομα Ινδίου. Το </a:t>
            </a:r>
            <a:br>
              <a:rPr lang="el-GR" sz="1800" i="0" dirty="0"/>
            </a:br>
            <a:r>
              <a:rPr lang="en-US" sz="1800" b="1" i="0" dirty="0"/>
              <a:t>In</a:t>
            </a:r>
            <a:r>
              <a:rPr lang="en-US" sz="1800" b="1" i="0" baseline="-25000" dirty="0"/>
              <a:t>1–</a:t>
            </a:r>
            <a:r>
              <a:rPr lang="en-US" sz="1800" b="1" baseline="-25000" dirty="0"/>
              <a:t>x</a:t>
            </a:r>
            <a:r>
              <a:rPr lang="en-US" sz="1800" b="1" i="0" dirty="0"/>
              <a:t>Ga</a:t>
            </a:r>
            <a:r>
              <a:rPr lang="en-US" sz="1800" b="1" baseline="-25000" dirty="0"/>
              <a:t>x</a:t>
            </a:r>
            <a:r>
              <a:rPr lang="en-US" sz="1800" b="1" i="0" dirty="0"/>
              <a:t>As</a:t>
            </a:r>
            <a:r>
              <a:rPr lang="en-US" sz="1800" b="1" baseline="-25000" dirty="0"/>
              <a:t>y</a:t>
            </a:r>
            <a:r>
              <a:rPr lang="en-US" sz="1800" b="1" i="0" dirty="0"/>
              <a:t>P</a:t>
            </a:r>
            <a:r>
              <a:rPr lang="en-US" sz="1800" b="1" i="0" baseline="-25000" dirty="0"/>
              <a:t>1–</a:t>
            </a:r>
            <a:r>
              <a:rPr lang="en-US" sz="1800" b="1" baseline="-25000" dirty="0"/>
              <a:t>y</a:t>
            </a:r>
            <a:r>
              <a:rPr lang="en-US" sz="1800" i="0" dirty="0"/>
              <a:t> </a:t>
            </a:r>
            <a:r>
              <a:rPr lang="el-GR" sz="1800" i="0" dirty="0"/>
              <a:t>είναι ένα μείγμα ημιαγωγικών υλικών όπου ένα κλάσμα 1–</a:t>
            </a:r>
            <a:r>
              <a:rPr lang="en-US" sz="1800" dirty="0"/>
              <a:t>y</a:t>
            </a:r>
            <a:r>
              <a:rPr lang="en-US" sz="1800" i="0" dirty="0"/>
              <a:t> </a:t>
            </a:r>
            <a:r>
              <a:rPr lang="el-GR" sz="1800" i="0" dirty="0"/>
              <a:t>των ατόμων αρσενικού αντικαθίστανται από άτομα φωσφόρου. </a:t>
            </a:r>
            <a:r>
              <a:rPr lang="el-GR" sz="1800" b="1" i="0" dirty="0"/>
              <a:t>Μεταβάλλοντας το </a:t>
            </a:r>
            <a:r>
              <a:rPr lang="en-US" sz="1800" b="1" dirty="0"/>
              <a:t>x</a:t>
            </a:r>
            <a:r>
              <a:rPr lang="en-US" sz="1800" b="1" i="0" dirty="0"/>
              <a:t> </a:t>
            </a:r>
            <a:r>
              <a:rPr lang="el-GR" sz="1800" b="1" i="0" dirty="0"/>
              <a:t>και το </a:t>
            </a:r>
            <a:r>
              <a:rPr lang="en-US" sz="1800" b="1" dirty="0"/>
              <a:t>y</a:t>
            </a:r>
            <a:r>
              <a:rPr lang="en-US" sz="1800" b="1" i="0" dirty="0"/>
              <a:t>, </a:t>
            </a:r>
            <a:r>
              <a:rPr lang="el-GR" sz="1800" b="1" i="0" dirty="0"/>
              <a:t>τα ενεργειακά χάσματα και το μήκος κύματος αποκοπής μπορούν να μεταβληθούν</a:t>
            </a:r>
          </a:p>
        </p:txBody>
      </p:sp>
    </p:spTree>
    <p:extLst>
      <p:ext uri="{BB962C8B-B14F-4D97-AF65-F5344CB8AC3E}">
        <p14:creationId xmlns:p14="http://schemas.microsoft.com/office/powerpoint/2010/main" val="1903477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4974</TotalTime>
  <Words>12970</Words>
  <Application>Microsoft Macintosh PowerPoint</Application>
  <PresentationFormat>On-screen Show (4:3)</PresentationFormat>
  <Paragraphs>1046</Paragraphs>
  <Slides>125</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125</vt:i4>
      </vt:variant>
    </vt:vector>
  </HeadingPairs>
  <TitlesOfParts>
    <vt:vector size="134" baseType="lpstr">
      <vt:lpstr>Arial</vt:lpstr>
      <vt:lpstr>Calibri</vt:lpstr>
      <vt:lpstr>Cambria Math</vt:lpstr>
      <vt:lpstr>Constantia</vt:lpstr>
      <vt:lpstr>Times New Roman</vt:lpstr>
      <vt:lpstr>Wingdings 2</vt:lpstr>
      <vt:lpstr>Flow</vt:lpstr>
      <vt:lpstr>Εξίσωση</vt:lpstr>
      <vt:lpstr>Equation</vt:lpstr>
      <vt:lpstr>Φωτονική</vt:lpstr>
      <vt:lpstr>PowerPoint Presentation</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Φωτονική</vt:lpstr>
      <vt:lpstr>Transmitters – Lasers, LEDs, Tunable Lasers</vt:lpstr>
      <vt:lpstr>Transmitters – Lasers, LEDs, Tunable Lasers</vt:lpstr>
      <vt:lpstr>Transmitters – Lasers, LEDs, Tunable Lasers</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Transmitters – Direct and External Modulation</vt:lpstr>
      <vt:lpstr>Pockels effect</vt:lpstr>
      <vt:lpstr>Transmitters – Direct and External Modulation</vt:lpstr>
      <vt:lpstr>Transmitters – Direct and External Modulation</vt:lpstr>
      <vt:lpstr>Transmitters – Direct and External Modulation</vt:lpstr>
      <vt:lpstr>Συνάρτηση μεταφοράς ΜΖΜ</vt:lpstr>
      <vt:lpstr>Μειονεκτήματα ΜΖΜ</vt:lpstr>
      <vt:lpstr>Ολίσθηση σημείου λειτουργίας σε 4-ΡΑΜ</vt:lpstr>
      <vt:lpstr>LiNbO3 Modulators</vt:lpstr>
      <vt:lpstr>PowerPoint Presentation</vt:lpstr>
      <vt:lpstr>MZM Operation</vt:lpstr>
      <vt:lpstr>PowerPoint Presentation</vt:lpstr>
      <vt:lpstr>Encapsulated PD</vt:lpstr>
      <vt:lpstr>PowerPoint Presentation</vt:lpstr>
      <vt:lpstr>PowerPoint Presentation</vt:lpstr>
      <vt:lpstr>PowerPoint Presentation</vt:lpstr>
      <vt:lpstr>PowerPoint Presentation</vt:lpstr>
      <vt:lpstr>PowerPoint Presentation</vt:lpstr>
      <vt:lpstr>Transmitters – Direct and External Modulation</vt:lpstr>
      <vt:lpstr>Transmitters – Direct and External Modulation</vt:lpstr>
      <vt:lpstr>Franz-Keldysh effect</vt:lpstr>
      <vt:lpstr>Quantum-confined Stark effect </vt:lpstr>
      <vt:lpstr>PowerPoint Presentation</vt:lpstr>
      <vt:lpstr>PowerPoint Presentation</vt:lpstr>
      <vt:lpstr>Advantages of EA modulator </vt:lpstr>
      <vt:lpstr>Acousto-optic modulator </vt:lpstr>
      <vt:lpstr>State Of The Art E/O modulators</vt:lpstr>
      <vt:lpstr>SOTA EO modulators</vt:lpstr>
      <vt:lpstr>ETHZ MZI</vt:lpstr>
      <vt:lpstr>Φωτοφωρατές</vt:lpstr>
      <vt:lpstr>Κβαντικοίφωτοφωρατές</vt:lpstr>
      <vt:lpstr>Θερμικοί φωτοφωρατές</vt:lpstr>
      <vt:lpstr>Detectors</vt:lpstr>
      <vt:lpstr>Detectors – Photodetectors</vt:lpstr>
      <vt:lpstr>Detectors – Photodetectors</vt:lpstr>
      <vt:lpstr>Detectors – Photodetectors</vt:lpstr>
      <vt:lpstr>Detectors – Photodetectors</vt:lpstr>
      <vt:lpstr>Detectors – Photodetectors</vt:lpstr>
      <vt:lpstr>Detectors – Photodetectors</vt:lpstr>
      <vt:lpstr>Αποκρισιμότητα σε σχέση με το μήκος κύματος</vt:lpstr>
      <vt:lpstr>Detectors – Photodetectors</vt:lpstr>
      <vt:lpstr>Detectors – Photodetectors</vt:lpstr>
      <vt:lpstr>Detectors – Photodetectors</vt:lpstr>
      <vt:lpstr>Detectors – Photodetectors</vt:lpstr>
      <vt:lpstr>Detectors – Photodetectors</vt:lpstr>
      <vt:lpstr>Detectors – Photodetectors</vt:lpstr>
      <vt:lpstr>Detectors – Photodetectors</vt:lpstr>
      <vt:lpstr>Φωτοδίοδος pin</vt:lpstr>
      <vt:lpstr>Detectors – Photodetectors</vt:lpstr>
      <vt:lpstr>Detectors – Photodetectors</vt:lpstr>
      <vt:lpstr>Detectors – Photodetectors</vt:lpstr>
      <vt:lpstr>ΧΑΡΑΚΤΗΡΙΣΤΙΚΑ ΕΜΠΟΡΙΚΩΝ ΦΩΤΟΔΙΟΔΩΝ</vt:lpstr>
      <vt:lpstr>Detectors – Front-End Amplifiers</vt:lpstr>
      <vt:lpstr>Detectors – Front-End Amplifiers</vt:lpstr>
      <vt:lpstr>Detectors – Front-End Amplifiers</vt:lpstr>
      <vt:lpstr>Detectors – Front-End Amplifiers</vt:lpstr>
      <vt:lpstr>Χαρακτηριστικά μεγέθη και παραμέτροι </vt:lpstr>
      <vt:lpstr>Ο θόρυβος </vt:lpstr>
      <vt:lpstr>Βασικοί μηχανισμοί Θορύβου: </vt:lpstr>
      <vt:lpstr>PowerPoint Presentation</vt:lpstr>
      <vt:lpstr>Βασικοί μηχανισμοί Θορύβου: </vt:lpstr>
      <vt:lpstr>ΣΥΝΟΛΙΚΗ ΕΠΙΠΤΩΣΗ ΘΟΡΥΒΟΥ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dc:creator>
  <cp:lastModifiedBy>George Kanellos</cp:lastModifiedBy>
  <cp:revision>301</cp:revision>
  <dcterms:created xsi:type="dcterms:W3CDTF">2020-02-16T14:05:14Z</dcterms:created>
  <dcterms:modified xsi:type="dcterms:W3CDTF">2023-04-05T07:38:18Z</dcterms:modified>
</cp:coreProperties>
</file>