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2"/>
  </p:notesMasterIdLst>
  <p:sldIdLst>
    <p:sldId id="477" r:id="rId2"/>
    <p:sldId id="295" r:id="rId3"/>
    <p:sldId id="1030" r:id="rId4"/>
    <p:sldId id="1031" r:id="rId5"/>
    <p:sldId id="1032" r:id="rId6"/>
    <p:sldId id="1033" r:id="rId7"/>
    <p:sldId id="480" r:id="rId8"/>
    <p:sldId id="1034" r:id="rId9"/>
    <p:sldId id="479" r:id="rId10"/>
    <p:sldId id="478" r:id="rId11"/>
    <p:sldId id="474" r:id="rId12"/>
    <p:sldId id="471" r:id="rId13"/>
    <p:sldId id="1035" r:id="rId14"/>
    <p:sldId id="475" r:id="rId15"/>
    <p:sldId id="476" r:id="rId16"/>
    <p:sldId id="1036" r:id="rId17"/>
    <p:sldId id="1037" r:id="rId18"/>
    <p:sldId id="286" r:id="rId19"/>
    <p:sldId id="288" r:id="rId20"/>
    <p:sldId id="472" r:id="rId21"/>
    <p:sldId id="473" r:id="rId22"/>
    <p:sldId id="256" r:id="rId23"/>
    <p:sldId id="302" r:id="rId24"/>
    <p:sldId id="296" r:id="rId25"/>
    <p:sldId id="259" r:id="rId26"/>
    <p:sldId id="261" r:id="rId27"/>
    <p:sldId id="304" r:id="rId28"/>
    <p:sldId id="281" r:id="rId29"/>
    <p:sldId id="282" r:id="rId30"/>
    <p:sldId id="1038" r:id="rId31"/>
    <p:sldId id="1039" r:id="rId32"/>
    <p:sldId id="266" r:id="rId33"/>
    <p:sldId id="305" r:id="rId34"/>
    <p:sldId id="258" r:id="rId35"/>
    <p:sldId id="263" r:id="rId36"/>
    <p:sldId id="264" r:id="rId37"/>
    <p:sldId id="290" r:id="rId38"/>
    <p:sldId id="306" r:id="rId39"/>
    <p:sldId id="265" r:id="rId40"/>
    <p:sldId id="267" r:id="rId41"/>
    <p:sldId id="271" r:id="rId42"/>
    <p:sldId id="268" r:id="rId43"/>
    <p:sldId id="293" r:id="rId44"/>
    <p:sldId id="269" r:id="rId45"/>
    <p:sldId id="270" r:id="rId46"/>
    <p:sldId id="273" r:id="rId47"/>
    <p:sldId id="274" r:id="rId48"/>
    <p:sldId id="275" r:id="rId49"/>
    <p:sldId id="278" r:id="rId50"/>
    <p:sldId id="277" r:id="rId51"/>
    <p:sldId id="279" r:id="rId52"/>
    <p:sldId id="303" r:id="rId53"/>
    <p:sldId id="283" r:id="rId54"/>
    <p:sldId id="285" r:id="rId55"/>
    <p:sldId id="287" r:id="rId56"/>
    <p:sldId id="289" r:id="rId57"/>
    <p:sldId id="308" r:id="rId58"/>
    <p:sldId id="307" r:id="rId59"/>
    <p:sldId id="944" r:id="rId60"/>
    <p:sldId id="949" r:id="rId61"/>
    <p:sldId id="950" r:id="rId62"/>
    <p:sldId id="976" r:id="rId63"/>
    <p:sldId id="975" r:id="rId64"/>
    <p:sldId id="1025" r:id="rId65"/>
    <p:sldId id="299" r:id="rId66"/>
    <p:sldId id="337" r:id="rId67"/>
    <p:sldId id="1014" r:id="rId68"/>
    <p:sldId id="1026" r:id="rId69"/>
    <p:sldId id="300" r:id="rId70"/>
    <p:sldId id="1028" r:id="rId71"/>
    <p:sldId id="1027" r:id="rId72"/>
    <p:sldId id="310" r:id="rId73"/>
    <p:sldId id="1029" r:id="rId74"/>
    <p:sldId id="1040" r:id="rId75"/>
    <p:sldId id="1041" r:id="rId76"/>
    <p:sldId id="1042" r:id="rId77"/>
    <p:sldId id="1043" r:id="rId78"/>
    <p:sldId id="1044" r:id="rId79"/>
    <p:sldId id="1045" r:id="rId80"/>
    <p:sldId id="294"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58EFC93-CEB0-43EB-8059-EB63CB264838}">
          <p14:sldIdLst>
            <p14:sldId id="477"/>
            <p14:sldId id="295"/>
            <p14:sldId id="1030"/>
            <p14:sldId id="1031"/>
            <p14:sldId id="1032"/>
            <p14:sldId id="1033"/>
            <p14:sldId id="480"/>
            <p14:sldId id="1034"/>
            <p14:sldId id="479"/>
            <p14:sldId id="478"/>
            <p14:sldId id="474"/>
            <p14:sldId id="471"/>
            <p14:sldId id="1035"/>
            <p14:sldId id="475"/>
            <p14:sldId id="476"/>
            <p14:sldId id="1036"/>
            <p14:sldId id="1037"/>
            <p14:sldId id="286"/>
            <p14:sldId id="288"/>
            <p14:sldId id="472"/>
            <p14:sldId id="473"/>
            <p14:sldId id="256"/>
            <p14:sldId id="302"/>
            <p14:sldId id="296"/>
            <p14:sldId id="259"/>
            <p14:sldId id="261"/>
            <p14:sldId id="304"/>
            <p14:sldId id="281"/>
            <p14:sldId id="282"/>
            <p14:sldId id="1038"/>
            <p14:sldId id="1039"/>
            <p14:sldId id="266"/>
            <p14:sldId id="305"/>
            <p14:sldId id="258"/>
            <p14:sldId id="263"/>
            <p14:sldId id="264"/>
            <p14:sldId id="290"/>
            <p14:sldId id="306"/>
            <p14:sldId id="265"/>
            <p14:sldId id="267"/>
            <p14:sldId id="271"/>
            <p14:sldId id="268"/>
            <p14:sldId id="293"/>
            <p14:sldId id="269"/>
            <p14:sldId id="270"/>
            <p14:sldId id="273"/>
            <p14:sldId id="274"/>
            <p14:sldId id="275"/>
            <p14:sldId id="278"/>
            <p14:sldId id="277"/>
            <p14:sldId id="279"/>
            <p14:sldId id="303"/>
            <p14:sldId id="283"/>
            <p14:sldId id="285"/>
            <p14:sldId id="287"/>
            <p14:sldId id="289"/>
            <p14:sldId id="308"/>
            <p14:sldId id="307"/>
            <p14:sldId id="944"/>
            <p14:sldId id="949"/>
            <p14:sldId id="950"/>
            <p14:sldId id="976"/>
            <p14:sldId id="975"/>
            <p14:sldId id="1025"/>
            <p14:sldId id="299"/>
            <p14:sldId id="337"/>
            <p14:sldId id="1014"/>
            <p14:sldId id="1026"/>
            <p14:sldId id="300"/>
            <p14:sldId id="1028"/>
            <p14:sldId id="1027"/>
            <p14:sldId id="310"/>
            <p14:sldId id="1029"/>
            <p14:sldId id="1040"/>
            <p14:sldId id="1041"/>
            <p14:sldId id="1042"/>
            <p14:sldId id="1043"/>
            <p14:sldId id="1044"/>
            <p14:sldId id="1045"/>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44D2DC-7A97-E240-81B2-4353FFEAE308}" v="24" dt="2024-03-11T14:25:33.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83" autoAdjust="0"/>
    <p:restoredTop sz="96062"/>
  </p:normalViewPr>
  <p:slideViewPr>
    <p:cSldViewPr snapToGrid="0">
      <p:cViewPr varScale="1">
        <p:scale>
          <a:sx n="205" d="100"/>
          <a:sy n="205" d="100"/>
        </p:scale>
        <p:origin x="46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A538C5-0D30-7144-9895-CC42BA2EBC73}" type="datetimeFigureOut">
              <a:rPr lang="en-GR" smtClean="0"/>
              <a:t>11/3/24</a:t>
            </a:fld>
            <a:endParaRPr lang="en-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0048B9-24C4-704C-B175-5C12CDE2A90F}" type="slidenum">
              <a:rPr lang="en-GR" smtClean="0"/>
              <a:t>‹#›</a:t>
            </a:fld>
            <a:endParaRPr lang="en-GR"/>
          </a:p>
        </p:txBody>
      </p:sp>
    </p:spTree>
    <p:extLst>
      <p:ext uri="{BB962C8B-B14F-4D97-AF65-F5344CB8AC3E}">
        <p14:creationId xmlns:p14="http://schemas.microsoft.com/office/powerpoint/2010/main" val="161790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70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GB" sz="1400" dirty="0">
              <a:solidFill>
                <a:schemeClr val="tx1"/>
              </a:solidFill>
            </a:endParaRPr>
          </a:p>
          <a:p>
            <a:endParaRPr lang="en-GB" dirty="0"/>
          </a:p>
        </p:txBody>
      </p:sp>
      <p:sp>
        <p:nvSpPr>
          <p:cNvPr id="4" name="Slide Number Placeholder 3"/>
          <p:cNvSpPr>
            <a:spLocks noGrp="1"/>
          </p:cNvSpPr>
          <p:nvPr>
            <p:ph type="sldNum" sz="quarter" idx="10"/>
          </p:nvPr>
        </p:nvSpPr>
        <p:spPr/>
        <p:txBody>
          <a:bodyPr/>
          <a:lstStyle/>
          <a:p>
            <a:fld id="{9893547E-6B6F-4DD2-8308-63F904DBE1D9}" type="slidenum">
              <a:rPr lang="en-GB" altLang="en-US" smtClean="0"/>
              <a:pPr/>
              <a:t>66</a:t>
            </a:fld>
            <a:endParaRPr lang="en-GB" altLang="en-US"/>
          </a:p>
        </p:txBody>
      </p:sp>
    </p:spTree>
    <p:extLst>
      <p:ext uri="{BB962C8B-B14F-4D97-AF65-F5344CB8AC3E}">
        <p14:creationId xmlns:p14="http://schemas.microsoft.com/office/powerpoint/2010/main" val="37785001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38700"/>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7" name="Footer Placeholder 4">
            <a:extLst>
              <a:ext uri="{FF2B5EF4-FFF2-40B4-BE49-F238E27FC236}">
                <a16:creationId xmlns:a16="http://schemas.microsoft.com/office/drawing/2014/main" id="{5BD9B4A6-3DA6-3445-8D3B-F70AB3FCFFF7}"/>
              </a:ext>
            </a:extLst>
          </p:cNvPr>
          <p:cNvSpPr txBox="1">
            <a:spLocks/>
          </p:cNvSpPr>
          <p:nvPr userDrawn="1"/>
        </p:nvSpPr>
        <p:spPr>
          <a:xfrm>
            <a:off x="1052511" y="6442074"/>
            <a:ext cx="6239309"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cap="all"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l-GR" dirty="0"/>
              <a:t>Γ.Θ. ΚΑΝΕΛΛΟΣ</a:t>
            </a:r>
            <a:r>
              <a:rPr lang="en-US" dirty="0"/>
              <a:t>, </a:t>
            </a:r>
            <a:r>
              <a:rPr lang="el-GR" dirty="0" err="1"/>
              <a:t>φωτονική</a:t>
            </a:r>
            <a:r>
              <a:rPr lang="el-GR" dirty="0"/>
              <a:t> 1</a:t>
            </a:r>
            <a:r>
              <a:rPr lang="el-GR" baseline="30000" dirty="0"/>
              <a:t>ο</a:t>
            </a:r>
            <a:r>
              <a:rPr lang="el-GR" dirty="0"/>
              <a:t> </a:t>
            </a:r>
            <a:r>
              <a:rPr lang="el-GR" dirty="0" err="1"/>
              <a:t>μαθημα</a:t>
            </a:r>
            <a:r>
              <a:rPr lang="en-US" dirty="0"/>
              <a:t>, </a:t>
            </a:r>
            <a:r>
              <a:rPr lang="el-GR" dirty="0"/>
              <a:t>11</a:t>
            </a:r>
            <a:r>
              <a:rPr lang="en-US" dirty="0"/>
              <a:t>/</a:t>
            </a:r>
            <a:r>
              <a:rPr lang="el-GR" dirty="0"/>
              <a:t>03</a:t>
            </a:r>
            <a:r>
              <a:rPr lang="en-US" dirty="0"/>
              <a:t>/20</a:t>
            </a:r>
            <a:r>
              <a:rPr lang="el-GR" dirty="0"/>
              <a:t>24</a:t>
            </a:r>
            <a:r>
              <a:rPr lang="en-US" dirty="0"/>
              <a:t>, </a:t>
            </a:r>
            <a:r>
              <a:rPr lang="el-GR" dirty="0"/>
              <a:t>ΑΘΗΝΑ</a:t>
            </a:r>
            <a:endParaRPr lang="en-US" dirty="0"/>
          </a:p>
        </p:txBody>
      </p:sp>
      <p:sp>
        <p:nvSpPr>
          <p:cNvPr id="7" name="Date Placeholder 6">
            <a:extLst>
              <a:ext uri="{FF2B5EF4-FFF2-40B4-BE49-F238E27FC236}">
                <a16:creationId xmlns:a16="http://schemas.microsoft.com/office/drawing/2014/main" id="{E2ACD96C-AB50-AA41-A022-A6D0F3C5FD6E}"/>
              </a:ext>
            </a:extLst>
          </p:cNvPr>
          <p:cNvSpPr>
            <a:spLocks noGrp="1"/>
          </p:cNvSpPr>
          <p:nvPr>
            <p:ph type="dt" sz="half" idx="10"/>
          </p:nvPr>
        </p:nvSpPr>
        <p:spPr/>
        <p:txBody>
          <a:bodyPr/>
          <a:lstStyle/>
          <a:p>
            <a:fld id="{48A87A34-81AB-432B-8DAE-1953F412C126}" type="datetimeFigureOut">
              <a:rPr lang="en-US" smtClean="0"/>
              <a:pPr/>
              <a:t>3/11/24</a:t>
            </a:fld>
            <a:endParaRPr lang="en-US" dirty="0"/>
          </a:p>
        </p:txBody>
      </p:sp>
      <p:sp>
        <p:nvSpPr>
          <p:cNvPr id="8" name="Footer Placeholder 7">
            <a:extLst>
              <a:ext uri="{FF2B5EF4-FFF2-40B4-BE49-F238E27FC236}">
                <a16:creationId xmlns:a16="http://schemas.microsoft.com/office/drawing/2014/main" id="{17EC2AD9-9F58-0148-89A8-9EB6A9CD728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8EF16FF-F682-5D4D-8B7C-1E1FA0FBD48E}"/>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A715CA11-4E6A-8E4C-9631-26C16C224434}"/>
              </a:ext>
            </a:extLst>
          </p:cNvPr>
          <p:cNvSpPr>
            <a:spLocks noGrp="1"/>
          </p:cNvSpPr>
          <p:nvPr>
            <p:ph type="title"/>
          </p:nvPr>
        </p:nvSpPr>
        <p:spPr/>
        <p:txBody>
          <a:bodyPr/>
          <a:lstStyle/>
          <a:p>
            <a:r>
              <a:rPr lang="en-US"/>
              <a:t>Click to edit Master title style</a:t>
            </a:r>
          </a:p>
        </p:txBody>
      </p:sp>
      <p:sp>
        <p:nvSpPr>
          <p:cNvPr id="14" name="Date Placeholder 13">
            <a:extLst>
              <a:ext uri="{FF2B5EF4-FFF2-40B4-BE49-F238E27FC236}">
                <a16:creationId xmlns:a16="http://schemas.microsoft.com/office/drawing/2014/main" id="{47AAE8F0-D9BD-3F44-9609-8738F5EA5BC6}"/>
              </a:ext>
            </a:extLst>
          </p:cNvPr>
          <p:cNvSpPr>
            <a:spLocks noGrp="1"/>
          </p:cNvSpPr>
          <p:nvPr>
            <p:ph type="dt" sz="half" idx="10"/>
          </p:nvPr>
        </p:nvSpPr>
        <p:spPr/>
        <p:txBody>
          <a:bodyPr/>
          <a:lstStyle/>
          <a:p>
            <a:fld id="{48A87A34-81AB-432B-8DAE-1953F412C126}" type="datetimeFigureOut">
              <a:rPr lang="en-US" smtClean="0"/>
              <a:pPr/>
              <a:t>3/11/24</a:t>
            </a:fld>
            <a:endParaRPr lang="en-US" dirty="0"/>
          </a:p>
        </p:txBody>
      </p:sp>
      <p:sp>
        <p:nvSpPr>
          <p:cNvPr id="15" name="Footer Placeholder 14">
            <a:extLst>
              <a:ext uri="{FF2B5EF4-FFF2-40B4-BE49-F238E27FC236}">
                <a16:creationId xmlns:a16="http://schemas.microsoft.com/office/drawing/2014/main" id="{D4631EE4-32CE-2D4A-9EC2-209212E28480}"/>
              </a:ext>
            </a:extLst>
          </p:cNvPr>
          <p:cNvSpPr>
            <a:spLocks noGrp="1"/>
          </p:cNvSpPr>
          <p:nvPr>
            <p:ph type="ftr" sz="quarter" idx="11"/>
          </p:nvPr>
        </p:nvSpPr>
        <p:spPr/>
        <p:txBody>
          <a:bodyPr/>
          <a:lstStyle/>
          <a:p>
            <a:endParaRPr lang="en-US" dirty="0"/>
          </a:p>
        </p:txBody>
      </p:sp>
      <p:sp>
        <p:nvSpPr>
          <p:cNvPr id="16" name="Slide Number Placeholder 15">
            <a:extLst>
              <a:ext uri="{FF2B5EF4-FFF2-40B4-BE49-F238E27FC236}">
                <a16:creationId xmlns:a16="http://schemas.microsoft.com/office/drawing/2014/main" id="{5EA193E8-F73B-2E42-8039-928A8A8B357A}"/>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age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EDFF5CD-075C-4C15-BF54-102F122B03E7}"/>
              </a:ext>
            </a:extLst>
          </p:cNvPr>
          <p:cNvSpPr>
            <a:spLocks noGrp="1"/>
          </p:cNvSpPr>
          <p:nvPr>
            <p:ph type="title" hasCustomPrompt="1"/>
          </p:nvPr>
        </p:nvSpPr>
        <p:spPr>
          <a:xfrm>
            <a:off x="4433456" y="341745"/>
            <a:ext cx="6957290" cy="582324"/>
          </a:xfrm>
        </p:spPr>
        <p:txBody>
          <a:bodyPr>
            <a:normAutofit/>
          </a:bodyPr>
          <a:lstStyle>
            <a:lvl1pPr>
              <a:defRPr sz="2800">
                <a:solidFill>
                  <a:srgbClr val="0B356F"/>
                </a:solidFill>
                <a:latin typeface="Arial" panose="020B0604020202020204" pitchFamily="34" charset="0"/>
                <a:cs typeface="Arial" panose="020B0604020202020204" pitchFamily="34" charset="0"/>
              </a:defRPr>
            </a:lvl1pPr>
          </a:lstStyle>
          <a:p>
            <a:r>
              <a:rPr lang="en-US" dirty="0"/>
              <a:t>Title of the slide</a:t>
            </a:r>
          </a:p>
        </p:txBody>
      </p:sp>
      <p:sp>
        <p:nvSpPr>
          <p:cNvPr id="8" name="Content Placeholder 2">
            <a:extLst>
              <a:ext uri="{FF2B5EF4-FFF2-40B4-BE49-F238E27FC236}">
                <a16:creationId xmlns:a16="http://schemas.microsoft.com/office/drawing/2014/main" id="{EE8984DF-0F3E-4CCA-865F-6698457A9DC3}"/>
              </a:ext>
            </a:extLst>
          </p:cNvPr>
          <p:cNvSpPr>
            <a:spLocks noGrp="1"/>
          </p:cNvSpPr>
          <p:nvPr>
            <p:ph idx="1" hasCustomPrompt="1"/>
          </p:nvPr>
        </p:nvSpPr>
        <p:spPr>
          <a:xfrm>
            <a:off x="2244436" y="1613188"/>
            <a:ext cx="9229436" cy="4351338"/>
          </a:xfrm>
        </p:spPr>
        <p:txBody>
          <a:bodyPr/>
          <a:lstStyle>
            <a:lvl1pPr marL="0" indent="0">
              <a:buNone/>
              <a:defRPr sz="2000">
                <a:solidFill>
                  <a:srgbClr val="0B356F"/>
                </a:solidFill>
                <a:latin typeface="Arial" panose="020B0604020202020204" pitchFamily="34" charset="0"/>
                <a:cs typeface="Arial" panose="020B0604020202020204" pitchFamily="34" charset="0"/>
              </a:defRPr>
            </a:lvl1pPr>
            <a:lvl2pPr>
              <a:defRPr sz="1800">
                <a:solidFill>
                  <a:srgbClr val="0B356F"/>
                </a:solidFill>
                <a:latin typeface="Arial" panose="020B0604020202020204" pitchFamily="34" charset="0"/>
                <a:cs typeface="Arial" panose="020B0604020202020204" pitchFamily="34" charset="0"/>
              </a:defRPr>
            </a:lvl2pPr>
            <a:lvl3pPr>
              <a:defRPr sz="1600">
                <a:solidFill>
                  <a:srgbClr val="0B356F"/>
                </a:solidFill>
                <a:latin typeface="Arial" panose="020B0604020202020204" pitchFamily="34" charset="0"/>
                <a:cs typeface="Arial" panose="020B0604020202020204" pitchFamily="34" charset="0"/>
              </a:defRPr>
            </a:lvl3pPr>
            <a:lvl4pPr>
              <a:defRPr sz="1600">
                <a:solidFill>
                  <a:srgbClr val="0B356F"/>
                </a:solidFill>
                <a:latin typeface="Arial" panose="020B0604020202020204" pitchFamily="34" charset="0"/>
                <a:cs typeface="Arial" panose="020B0604020202020204" pitchFamily="34" charset="0"/>
              </a:defRPr>
            </a:lvl4pPr>
            <a:lvl5pPr>
              <a:defRPr sz="1400">
                <a:solidFill>
                  <a:srgbClr val="0B356F"/>
                </a:solidFill>
                <a:latin typeface="Arial" panose="020B0604020202020204" pitchFamily="34" charset="0"/>
                <a:cs typeface="Arial" panose="020B0604020202020204" pitchFamily="34" charset="0"/>
              </a:defRPr>
            </a:lvl5pPr>
          </a:lstStyle>
          <a:p>
            <a:pPr lvl="0"/>
            <a:r>
              <a:rPr lang="en-US" dirty="0"/>
              <a:t>Text of the slide</a:t>
            </a:r>
          </a:p>
          <a:p>
            <a:pPr lvl="1"/>
            <a:r>
              <a:rPr lang="en-US" dirty="0"/>
              <a:t>Second level</a:t>
            </a:r>
          </a:p>
          <a:p>
            <a:pPr lvl="2"/>
            <a:r>
              <a:rPr lang="en-US" dirty="0"/>
              <a:t>Third level</a:t>
            </a:r>
          </a:p>
        </p:txBody>
      </p:sp>
    </p:spTree>
    <p:extLst>
      <p:ext uri="{BB962C8B-B14F-4D97-AF65-F5344CB8AC3E}">
        <p14:creationId xmlns:p14="http://schemas.microsoft.com/office/powerpoint/2010/main" val="1535811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266913" y="2655800"/>
            <a:ext cx="7743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5800"/>
              <a:buNone/>
              <a:defRPr sz="5800" b="1"/>
            </a:lvl1pPr>
            <a:lvl2pPr lvl="1">
              <a:spcBef>
                <a:spcPts val="0"/>
              </a:spcBef>
              <a:spcAft>
                <a:spcPts val="0"/>
              </a:spcAft>
              <a:buSzPts val="5800"/>
              <a:buNone/>
              <a:defRPr sz="5800" b="1"/>
            </a:lvl2pPr>
            <a:lvl3pPr lvl="2">
              <a:spcBef>
                <a:spcPts val="0"/>
              </a:spcBef>
              <a:spcAft>
                <a:spcPts val="0"/>
              </a:spcAft>
              <a:buSzPts val="5800"/>
              <a:buNone/>
              <a:defRPr sz="5800" b="1"/>
            </a:lvl3pPr>
            <a:lvl4pPr lvl="3">
              <a:spcBef>
                <a:spcPts val="0"/>
              </a:spcBef>
              <a:spcAft>
                <a:spcPts val="0"/>
              </a:spcAft>
              <a:buSzPts val="5800"/>
              <a:buNone/>
              <a:defRPr sz="5800" b="1"/>
            </a:lvl4pPr>
            <a:lvl5pPr lvl="4">
              <a:spcBef>
                <a:spcPts val="0"/>
              </a:spcBef>
              <a:spcAft>
                <a:spcPts val="0"/>
              </a:spcAft>
              <a:buSzPts val="5800"/>
              <a:buNone/>
              <a:defRPr sz="5800" b="1"/>
            </a:lvl5pPr>
            <a:lvl6pPr lvl="5">
              <a:spcBef>
                <a:spcPts val="0"/>
              </a:spcBef>
              <a:spcAft>
                <a:spcPts val="0"/>
              </a:spcAft>
              <a:buSzPts val="5800"/>
              <a:buNone/>
              <a:defRPr sz="5800" b="1"/>
            </a:lvl6pPr>
            <a:lvl7pPr lvl="6">
              <a:spcBef>
                <a:spcPts val="0"/>
              </a:spcBef>
              <a:spcAft>
                <a:spcPts val="0"/>
              </a:spcAft>
              <a:buSzPts val="5800"/>
              <a:buNone/>
              <a:defRPr sz="5800" b="1"/>
            </a:lvl7pPr>
            <a:lvl8pPr lvl="7">
              <a:spcBef>
                <a:spcPts val="0"/>
              </a:spcBef>
              <a:spcAft>
                <a:spcPts val="0"/>
              </a:spcAft>
              <a:buSzPts val="5800"/>
              <a:buNone/>
              <a:defRPr sz="5800" b="1"/>
            </a:lvl8pPr>
            <a:lvl9pPr lvl="8">
              <a:spcBef>
                <a:spcPts val="0"/>
              </a:spcBef>
              <a:spcAft>
                <a:spcPts val="0"/>
              </a:spcAft>
              <a:buSzPts val="5800"/>
              <a:buNone/>
              <a:defRPr sz="5800" b="1"/>
            </a:lvl9pPr>
          </a:lstStyle>
          <a:p>
            <a:endParaRPr/>
          </a:p>
        </p:txBody>
      </p:sp>
      <p:sp>
        <p:nvSpPr>
          <p:cNvPr id="11" name="Google Shape;11;p2"/>
          <p:cNvSpPr/>
          <p:nvPr/>
        </p:nvSpPr>
        <p:spPr>
          <a:xfrm>
            <a:off x="9783375" y="6173432"/>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10386991" y="5576535"/>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11857671" y="4444464"/>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1695069" y="6565033"/>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3181688" y="677512"/>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39280" y="3605307"/>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348720" y="857463"/>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676313" y="1441151"/>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11085359" y="4833763"/>
            <a:ext cx="192400" cy="192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11843811" y="5582348"/>
            <a:ext cx="192400" cy="1920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211084" y="2128745"/>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1861977" y="301904"/>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823323" y="2667459"/>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4567031" y="517173"/>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10685372" y="6090061"/>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7562494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6">
            <a:alphaModFix amt="30000"/>
            <a:extLst>
              <a:ext uri="{28A0092B-C50C-407E-A947-70E740481C1C}">
                <a14:useLocalDpi xmlns:a14="http://schemas.microsoft.com/office/drawing/2010/main" val="0"/>
              </a:ext>
            </a:extLst>
          </a:blip>
          <a:srcRect/>
          <a:stretch>
            <a:fillRect/>
          </a:stretch>
        </p:blipFill>
        <p:spPr bwMode="auto">
          <a:xfrm>
            <a:off x="0" y="120649"/>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3/11/24</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
        <p:nvSpPr>
          <p:cNvPr id="48" name="Footer Placeholder 4">
            <a:extLst>
              <a:ext uri="{FF2B5EF4-FFF2-40B4-BE49-F238E27FC236}">
                <a16:creationId xmlns:a16="http://schemas.microsoft.com/office/drawing/2014/main" id="{5B4A405C-6FD1-F748-8B69-D3B007BDF117}"/>
              </a:ext>
            </a:extLst>
          </p:cNvPr>
          <p:cNvSpPr txBox="1">
            <a:spLocks/>
          </p:cNvSpPr>
          <p:nvPr userDrawn="1"/>
        </p:nvSpPr>
        <p:spPr>
          <a:xfrm>
            <a:off x="1052511" y="6442074"/>
            <a:ext cx="6239309"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cap="all"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l-GR" dirty="0"/>
              <a:t>Γ.Θ. ΚΑΝΕΛΛΟΣ</a:t>
            </a:r>
            <a:r>
              <a:rPr lang="en-US" dirty="0"/>
              <a:t>, </a:t>
            </a:r>
            <a:r>
              <a:rPr lang="el-GR" dirty="0" err="1"/>
              <a:t>φωτονική</a:t>
            </a:r>
            <a:r>
              <a:rPr lang="el-GR" dirty="0"/>
              <a:t> 1</a:t>
            </a:r>
            <a:r>
              <a:rPr lang="el-GR" baseline="30000" dirty="0"/>
              <a:t>ο</a:t>
            </a:r>
            <a:r>
              <a:rPr lang="el-GR" dirty="0"/>
              <a:t> </a:t>
            </a:r>
            <a:r>
              <a:rPr lang="el-GR" dirty="0" err="1"/>
              <a:t>μαθημα</a:t>
            </a:r>
            <a:r>
              <a:rPr lang="en-US" dirty="0"/>
              <a:t>, </a:t>
            </a:r>
            <a:r>
              <a:rPr lang="el-GR" dirty="0"/>
              <a:t>11</a:t>
            </a:r>
            <a:r>
              <a:rPr lang="en-US" dirty="0"/>
              <a:t>/</a:t>
            </a:r>
            <a:r>
              <a:rPr lang="el-GR" dirty="0"/>
              <a:t>03</a:t>
            </a:r>
            <a:r>
              <a:rPr lang="en-US" dirty="0"/>
              <a:t>/20</a:t>
            </a:r>
            <a:r>
              <a:rPr lang="el-GR" dirty="0"/>
              <a:t>24</a:t>
            </a:r>
            <a:r>
              <a:rPr lang="en-US" dirty="0"/>
              <a:t>, </a:t>
            </a:r>
            <a:r>
              <a:rPr lang="el-GR" dirty="0"/>
              <a:t>ΑΘΗΝΑ</a:t>
            </a:r>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tkanellos@di.uoa.gr"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KapU5Z-41hI?feature=oembed" TargetMode="External"/><Relationship Id="rId1" Type="http://schemas.openxmlformats.org/officeDocument/2006/relationships/video" Target="https://www.youtube.com/embed/_OlW0hP9rX8?feature=oembed"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18" Type="http://schemas.openxmlformats.org/officeDocument/2006/relationships/image" Target="../media/image67.jpeg"/><Relationship Id="rId3" Type="http://schemas.openxmlformats.org/officeDocument/2006/relationships/image" Target="../media/image52.jpeg"/><Relationship Id="rId7" Type="http://schemas.openxmlformats.org/officeDocument/2006/relationships/image" Target="../media/image56.png"/><Relationship Id="rId12" Type="http://schemas.openxmlformats.org/officeDocument/2006/relationships/image" Target="../media/image61.gif"/><Relationship Id="rId17" Type="http://schemas.openxmlformats.org/officeDocument/2006/relationships/image" Target="../media/image66.jpeg"/><Relationship Id="rId2" Type="http://schemas.openxmlformats.org/officeDocument/2006/relationships/image" Target="../media/image51.png"/><Relationship Id="rId16"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jpeg"/><Relationship Id="rId5" Type="http://schemas.openxmlformats.org/officeDocument/2006/relationships/image" Target="../media/image54.png"/><Relationship Id="rId15" Type="http://schemas.openxmlformats.org/officeDocument/2006/relationships/image" Target="../media/image64.jpeg"/><Relationship Id="rId10" Type="http://schemas.openxmlformats.org/officeDocument/2006/relationships/image" Target="../media/image59.jpeg"/><Relationship Id="rId19" Type="http://schemas.openxmlformats.org/officeDocument/2006/relationships/image" Target="../media/image68.jpe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Signal_processing" TargetMode="External"/><Relationship Id="rId3" Type="http://schemas.openxmlformats.org/officeDocument/2006/relationships/hyperlink" Target="https://en.wikipedia.org/wiki/Light" TargetMode="External"/><Relationship Id="rId7" Type="http://schemas.openxmlformats.org/officeDocument/2006/relationships/hyperlink" Target="https://en.wikipedia.org/wiki/Modulation" TargetMode="External"/><Relationship Id="rId2" Type="http://schemas.openxmlformats.org/officeDocument/2006/relationships/hyperlink" Target="https://en.wikipedia.org/wiki/Optics" TargetMode="External"/><Relationship Id="rId1" Type="http://schemas.openxmlformats.org/officeDocument/2006/relationships/slideLayout" Target="../slideLayouts/slideLayout1.xml"/><Relationship Id="rId6" Type="http://schemas.openxmlformats.org/officeDocument/2006/relationships/hyperlink" Target="https://en.wikipedia.org/wiki/Transmission_(telecommunications)" TargetMode="External"/><Relationship Id="rId5" Type="http://schemas.openxmlformats.org/officeDocument/2006/relationships/hyperlink" Target="https://en.wikipedia.org/wiki/Emission_(electromagnetic_radiation)" TargetMode="External"/><Relationship Id="rId10" Type="http://schemas.openxmlformats.org/officeDocument/2006/relationships/hyperlink" Target="https://en.wikipedia.org/wiki/Photodetector" TargetMode="External"/><Relationship Id="rId4" Type="http://schemas.openxmlformats.org/officeDocument/2006/relationships/hyperlink" Target="https://en.wikipedia.org/wiki/Photon" TargetMode="External"/><Relationship Id="rId9" Type="http://schemas.openxmlformats.org/officeDocument/2006/relationships/hyperlink" Target="https://en.wikipedia.org/wiki/Optical_amplifie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gif"/><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jpeg"/><Relationship Id="rId4" Type="http://schemas.openxmlformats.org/officeDocument/2006/relationships/image" Target="../media/image85.png"/><Relationship Id="rId9" Type="http://schemas.openxmlformats.org/officeDocument/2006/relationships/image" Target="../media/image90.png"/></Relationships>
</file>

<file path=ppt/slides/_rels/slide3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1.jpe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3.jpeg"/><Relationship Id="rId7" Type="http://schemas.openxmlformats.org/officeDocument/2006/relationships/image" Target="../media/image106.pn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oleObject" Target="../embeddings/oleObject1.bin"/><Relationship Id="rId11" Type="http://schemas.openxmlformats.org/officeDocument/2006/relationships/image" Target="../media/image108.jpeg"/><Relationship Id="rId5" Type="http://schemas.openxmlformats.org/officeDocument/2006/relationships/image" Target="../media/image105.jpeg"/><Relationship Id="rId10" Type="http://schemas.openxmlformats.org/officeDocument/2006/relationships/image" Target="../media/image107.jpeg"/><Relationship Id="rId4" Type="http://schemas.openxmlformats.org/officeDocument/2006/relationships/image" Target="../media/image104.jpeg"/><Relationship Id="rId9"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3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4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4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4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44.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6.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25.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45.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38.png"/><Relationship Id="rId3" Type="http://schemas.openxmlformats.org/officeDocument/2006/relationships/image" Target="../media/image128.png"/><Relationship Id="rId7" Type="http://schemas.openxmlformats.org/officeDocument/2006/relationships/image" Target="../media/image134.png"/><Relationship Id="rId12" Type="http://schemas.openxmlformats.org/officeDocument/2006/relationships/image" Target="../media/image137.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24.png"/><Relationship Id="rId5" Type="http://schemas.openxmlformats.org/officeDocument/2006/relationships/image" Target="../media/image132.png"/><Relationship Id="rId10" Type="http://schemas.openxmlformats.org/officeDocument/2006/relationships/image" Target="../media/image123.png"/><Relationship Id="rId4" Type="http://schemas.openxmlformats.org/officeDocument/2006/relationships/image" Target="../media/image131.png"/><Relationship Id="rId9" Type="http://schemas.openxmlformats.org/officeDocument/2006/relationships/image" Target="../media/image122.png"/></Relationships>
</file>

<file path=ppt/slides/_rels/slide4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 Id="rId5" Type="http://schemas.openxmlformats.org/officeDocument/2006/relationships/image" Target="../media/image144.jpeg"/><Relationship Id="rId4" Type="http://schemas.openxmlformats.org/officeDocument/2006/relationships/image" Target="../media/image143.jpeg"/></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10.png"/><Relationship Id="rId4" Type="http://schemas.openxmlformats.org/officeDocument/2006/relationships/image" Target="../media/image146.png"/></Relationships>
</file>

<file path=ppt/slides/_rels/slide4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5" Type="http://schemas.openxmlformats.org/officeDocument/2006/relationships/image" Target="../media/image151.tmp"/><Relationship Id="rId4" Type="http://schemas.openxmlformats.org/officeDocument/2006/relationships/image" Target="../media/image15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2.xml"/><Relationship Id="rId5" Type="http://schemas.openxmlformats.org/officeDocument/2006/relationships/image" Target="../media/image156.gif"/><Relationship Id="rId4" Type="http://schemas.openxmlformats.org/officeDocument/2006/relationships/image" Target="../media/image15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gif"/></Relationships>
</file>

<file path=ppt/slides/_rels/slide5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166.jpeg"/></Relationships>
</file>

<file path=ppt/slides/_rels/slide56.xml.rels><?xml version="1.0" encoding="UTF-8" standalone="yes"?>
<Relationships xmlns="http://schemas.openxmlformats.org/package/2006/relationships"><Relationship Id="rId2" Type="http://schemas.openxmlformats.org/officeDocument/2006/relationships/image" Target="../media/image168.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png"/><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hyperlink" Target="https://www.youtube.com/watch?v=QEIUdMiColU" TargetMode="External"/><Relationship Id="rId5" Type="http://schemas.openxmlformats.org/officeDocument/2006/relationships/image" Target="../media/image177.png"/><Relationship Id="rId4" Type="http://schemas.openxmlformats.org/officeDocument/2006/relationships/image" Target="../media/image176.png"/></Relationships>
</file>

<file path=ppt/slides/_rels/slide6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82.tiff"/><Relationship Id="rId2" Type="http://schemas.openxmlformats.org/officeDocument/2006/relationships/image" Target="../media/image181.tiff"/><Relationship Id="rId1" Type="http://schemas.openxmlformats.org/officeDocument/2006/relationships/slideLayout" Target="../slideLayouts/slideLayout2.xml"/><Relationship Id="rId6" Type="http://schemas.openxmlformats.org/officeDocument/2006/relationships/image" Target="../media/image184.tiff"/><Relationship Id="rId5" Type="http://schemas.openxmlformats.org/officeDocument/2006/relationships/image" Target="../media/image183.tiff"/><Relationship Id="rId4" Type="http://schemas.openxmlformats.org/officeDocument/2006/relationships/hyperlink" Target="https://en.wikipedia.org/wiki/Quantum_superposition"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86.tiff"/><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 Id="rId5" Type="http://schemas.openxmlformats.org/officeDocument/2006/relationships/image" Target="../media/image190.jpeg"/><Relationship Id="rId4" Type="http://schemas.openxmlformats.org/officeDocument/2006/relationships/image" Target="../media/image189.jpeg"/></Relationships>
</file>

<file path=ppt/slides/_rels/slide66.xml.rels><?xml version="1.0" encoding="UTF-8" standalone="yes"?>
<Relationships xmlns="http://schemas.openxmlformats.org/package/2006/relationships"><Relationship Id="rId8" Type="http://schemas.openxmlformats.org/officeDocument/2006/relationships/image" Target="../media/image193.tiff"/><Relationship Id="rId3" Type="http://schemas.openxmlformats.org/officeDocument/2006/relationships/image" Target="../media/image191.jpeg"/><Relationship Id="rId7" Type="http://schemas.openxmlformats.org/officeDocument/2006/relationships/image" Target="../media/image19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en.wikipedia.org/wiki/Integer_factorization" TargetMode="External"/><Relationship Id="rId5" Type="http://schemas.openxmlformats.org/officeDocument/2006/relationships/hyperlink" Target="https://en.wikipedia.org/wiki/Quantum_algorithm" TargetMode="External"/><Relationship Id="rId10" Type="http://schemas.openxmlformats.org/officeDocument/2006/relationships/image" Target="../media/image195.tiff"/><Relationship Id="rId4" Type="http://schemas.openxmlformats.org/officeDocument/2006/relationships/hyperlink" Target="https://en.wikipedia.org/wiki/Polynomial-time" TargetMode="External"/><Relationship Id="rId9" Type="http://schemas.openxmlformats.org/officeDocument/2006/relationships/image" Target="../media/image194.tiff"/></Relationships>
</file>

<file path=ppt/slides/_rels/slide6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svg"/></Relationships>
</file>

<file path=ppt/slides/_rels/slide7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png"/><Relationship Id="rId1" Type="http://schemas.openxmlformats.org/officeDocument/2006/relationships/slideLayout" Target="../slideLayouts/slideLayout2.xml"/><Relationship Id="rId4" Type="http://schemas.openxmlformats.org/officeDocument/2006/relationships/image" Target="../media/image210.jpeg"/></Relationships>
</file>

<file path=ppt/slides/_rels/slide72.xml.rels><?xml version="1.0" encoding="UTF-8" standalone="yes"?>
<Relationships xmlns="http://schemas.openxmlformats.org/package/2006/relationships"><Relationship Id="rId8" Type="http://schemas.openxmlformats.org/officeDocument/2006/relationships/image" Target="../media/image217.jpeg"/><Relationship Id="rId13" Type="http://schemas.openxmlformats.org/officeDocument/2006/relationships/image" Target="../media/image222.png"/><Relationship Id="rId3" Type="http://schemas.openxmlformats.org/officeDocument/2006/relationships/image" Target="../media/image212.png"/><Relationship Id="rId7" Type="http://schemas.openxmlformats.org/officeDocument/2006/relationships/image" Target="../media/image216.emf"/><Relationship Id="rId12" Type="http://schemas.openxmlformats.org/officeDocument/2006/relationships/image" Target="../media/image221.svg"/><Relationship Id="rId2" Type="http://schemas.openxmlformats.org/officeDocument/2006/relationships/image" Target="../media/image211.png"/><Relationship Id="rId16" Type="http://schemas.openxmlformats.org/officeDocument/2006/relationships/image" Target="../media/image225.svg"/><Relationship Id="rId1" Type="http://schemas.openxmlformats.org/officeDocument/2006/relationships/slideLayout" Target="../slideLayouts/slideLayout3.xml"/><Relationship Id="rId6" Type="http://schemas.openxmlformats.org/officeDocument/2006/relationships/image" Target="../media/image215.svg"/><Relationship Id="rId11" Type="http://schemas.openxmlformats.org/officeDocument/2006/relationships/image" Target="../media/image220.png"/><Relationship Id="rId5" Type="http://schemas.openxmlformats.org/officeDocument/2006/relationships/image" Target="../media/image214.png"/><Relationship Id="rId15" Type="http://schemas.openxmlformats.org/officeDocument/2006/relationships/image" Target="../media/image224.png"/><Relationship Id="rId10" Type="http://schemas.openxmlformats.org/officeDocument/2006/relationships/image" Target="../media/image219.svg"/><Relationship Id="rId4" Type="http://schemas.openxmlformats.org/officeDocument/2006/relationships/image" Target="../media/image213.svg"/><Relationship Id="rId9" Type="http://schemas.openxmlformats.org/officeDocument/2006/relationships/image" Target="../media/image218.png"/><Relationship Id="rId14" Type="http://schemas.openxmlformats.org/officeDocument/2006/relationships/image" Target="../media/image223.sv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png"/></Relationships>
</file>

<file path=ppt/slides/_rels/slide74.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gtkanellos@di.uoa.gr" TargetMode="External"/><Relationship Id="rId1" Type="http://schemas.openxmlformats.org/officeDocument/2006/relationships/slideLayout" Target="../slideLayouts/slideLayout2.xml"/><Relationship Id="rId5" Type="http://schemas.openxmlformats.org/officeDocument/2006/relationships/image" Target="../media/image236.jpg"/><Relationship Id="rId4" Type="http://schemas.openxmlformats.org/officeDocument/2006/relationships/image" Target="../media/image235.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txBox="1">
            <a:spLocks noGrp="1"/>
          </p:cNvSpPr>
          <p:nvPr>
            <p:ph type="ctrTitle"/>
          </p:nvPr>
        </p:nvSpPr>
        <p:spPr>
          <a:xfrm>
            <a:off x="3410794" y="1802325"/>
            <a:ext cx="5420139" cy="1159800"/>
          </a:xfrm>
          <a:prstGeom prst="rect">
            <a:avLst/>
          </a:prstGeom>
        </p:spPr>
        <p:txBody>
          <a:bodyPr spcFirstLastPara="1" vert="horz" wrap="square" lIns="91425" tIns="91425" rIns="91425" bIns="91425" rtlCol="0" anchor="ctr" anchorCtr="0">
            <a:noAutofit/>
          </a:bodyPr>
          <a:lstStyle/>
          <a:p>
            <a:pPr lvl="0"/>
            <a:r>
              <a:rPr lang="el-GR" sz="2800" err="1"/>
              <a:t>Φωτονικ</a:t>
            </a:r>
            <a:r>
              <a:rPr lang="en-GB" sz="2800" err="1"/>
              <a:t>ή</a:t>
            </a:r>
            <a:endParaRPr sz="2800"/>
          </a:p>
        </p:txBody>
      </p:sp>
      <p:sp>
        <p:nvSpPr>
          <p:cNvPr id="6" name="Google Shape;98;p15">
            <a:extLst>
              <a:ext uri="{FF2B5EF4-FFF2-40B4-BE49-F238E27FC236}">
                <a16:creationId xmlns:a16="http://schemas.microsoft.com/office/drawing/2014/main" id="{424E2F42-64DB-6E83-7D83-EADF6E48F1EB}"/>
              </a:ext>
            </a:extLst>
          </p:cNvPr>
          <p:cNvSpPr txBox="1">
            <a:spLocks/>
          </p:cNvSpPr>
          <p:nvPr/>
        </p:nvSpPr>
        <p:spPr>
          <a:xfrm>
            <a:off x="3410793" y="2792409"/>
            <a:ext cx="6189869" cy="784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l-GR" sz="2000">
                <a:solidFill>
                  <a:schemeClr val="bg1">
                    <a:lumMod val="65000"/>
                  </a:schemeClr>
                </a:solidFill>
              </a:rPr>
              <a:t>8</a:t>
            </a:r>
            <a:r>
              <a:rPr lang="el-GR" sz="2000" baseline="30000">
                <a:solidFill>
                  <a:schemeClr val="bg1">
                    <a:lumMod val="65000"/>
                  </a:schemeClr>
                </a:solidFill>
              </a:rPr>
              <a:t>ο</a:t>
            </a:r>
            <a:r>
              <a:rPr lang="el-GR" sz="2000">
                <a:solidFill>
                  <a:schemeClr val="bg1">
                    <a:lumMod val="65000"/>
                  </a:schemeClr>
                </a:solidFill>
              </a:rPr>
              <a:t> Εξάμηνο </a:t>
            </a:r>
          </a:p>
          <a:p>
            <a:r>
              <a:rPr lang="el-GR" sz="2000">
                <a:solidFill>
                  <a:schemeClr val="bg1">
                    <a:lumMod val="65000"/>
                  </a:schemeClr>
                </a:solidFill>
              </a:rPr>
              <a:t>Τομέας Γ’ / Τμήμα Πληροφορικής και Επικοινωνιών  ΕΚΠΑ 2024</a:t>
            </a:r>
            <a:endParaRPr lang="en-GB" sz="2000">
              <a:solidFill>
                <a:schemeClr val="bg1">
                  <a:lumMod val="65000"/>
                </a:schemeClr>
              </a:solidFill>
            </a:endParaRPr>
          </a:p>
        </p:txBody>
      </p:sp>
      <p:sp>
        <p:nvSpPr>
          <p:cNvPr id="4" name="TextBox 3">
            <a:extLst>
              <a:ext uri="{FF2B5EF4-FFF2-40B4-BE49-F238E27FC236}">
                <a16:creationId xmlns:a16="http://schemas.microsoft.com/office/drawing/2014/main" id="{CF3F3539-8267-8FAB-9258-995A87A5A000}"/>
              </a:ext>
            </a:extLst>
          </p:cNvPr>
          <p:cNvSpPr txBox="1"/>
          <p:nvPr/>
        </p:nvSpPr>
        <p:spPr>
          <a:xfrm>
            <a:off x="3410792" y="4535044"/>
            <a:ext cx="3309367" cy="1384995"/>
          </a:xfrm>
          <a:prstGeom prst="rect">
            <a:avLst/>
          </a:prstGeom>
          <a:noFill/>
        </p:spPr>
        <p:txBody>
          <a:bodyPr wrap="none" rtlCol="0">
            <a:spAutoFit/>
          </a:bodyPr>
          <a:lstStyle/>
          <a:p>
            <a:r>
              <a:rPr lang="el-GR" sz="1200"/>
              <a:t>Γιώργος Κανέλλος</a:t>
            </a:r>
            <a:endParaRPr lang="en-US" sz="1200"/>
          </a:p>
          <a:p>
            <a:endParaRPr lang="en-US" sz="1200"/>
          </a:p>
          <a:p>
            <a:r>
              <a:rPr lang="el-GR" sz="1200"/>
              <a:t>Επίκουρος Καθηγητής</a:t>
            </a:r>
            <a:endParaRPr lang="en-US" sz="1200"/>
          </a:p>
          <a:p>
            <a:r>
              <a:rPr lang="el-GR" sz="1200"/>
              <a:t>Τμήμα Πληροφορικής και Επικοινωνιών</a:t>
            </a:r>
            <a:br>
              <a:rPr lang="en-GB" sz="1200"/>
            </a:br>
            <a:r>
              <a:rPr lang="el-GR" sz="1200"/>
              <a:t>Εθνικό και Καποδιστριακό Πανεπιστήμιο Αθηνών</a:t>
            </a:r>
            <a:br>
              <a:rPr lang="en-GB" sz="1200"/>
            </a:br>
            <a:r>
              <a:rPr lang="en-GB" sz="1200">
                <a:hlinkClick r:id="rId3"/>
              </a:rPr>
              <a:t>gtkanellos@di.uoa.gr</a:t>
            </a:r>
            <a:endParaRPr lang="en-GB" sz="1200"/>
          </a:p>
          <a:p>
            <a:endParaRPr lang="en-GB" sz="1200"/>
          </a:p>
        </p:txBody>
      </p:sp>
      <p:pic>
        <p:nvPicPr>
          <p:cNvPr id="5" name="Picture 4">
            <a:extLst>
              <a:ext uri="{FF2B5EF4-FFF2-40B4-BE49-F238E27FC236}">
                <a16:creationId xmlns:a16="http://schemas.microsoft.com/office/drawing/2014/main" id="{175D86A4-D945-DDFA-7A9A-BFC45BD76A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65695" y="4902997"/>
            <a:ext cx="1345096" cy="649087"/>
          </a:xfrm>
          <a:prstGeom prst="rect">
            <a:avLst/>
          </a:prstGeom>
        </p:spPr>
      </p:pic>
      <p:sp>
        <p:nvSpPr>
          <p:cNvPr id="2" name="TextBox 1">
            <a:extLst>
              <a:ext uri="{FF2B5EF4-FFF2-40B4-BE49-F238E27FC236}">
                <a16:creationId xmlns:a16="http://schemas.microsoft.com/office/drawing/2014/main" id="{9A5BB953-9846-1695-1610-B737A17EC919}"/>
              </a:ext>
            </a:extLst>
          </p:cNvPr>
          <p:cNvSpPr txBox="1"/>
          <p:nvPr/>
        </p:nvSpPr>
        <p:spPr>
          <a:xfrm>
            <a:off x="3428103" y="3871460"/>
            <a:ext cx="2127377" cy="369332"/>
          </a:xfrm>
          <a:prstGeom prst="rect">
            <a:avLst/>
          </a:prstGeom>
          <a:noFill/>
        </p:spPr>
        <p:txBody>
          <a:bodyPr wrap="none" rtlCol="0">
            <a:spAutoFit/>
          </a:bodyPr>
          <a:lstStyle/>
          <a:p>
            <a:r>
              <a:rPr lang="el-GR" err="1"/>
              <a:t>Εισαγωγικ</a:t>
            </a:r>
            <a:r>
              <a:rPr lang="en-GR"/>
              <a:t>ό</a:t>
            </a:r>
            <a:r>
              <a:rPr lang="el-GR"/>
              <a:t> μάθημα</a:t>
            </a:r>
            <a:endParaRPr lang="en-GR"/>
          </a:p>
        </p:txBody>
      </p:sp>
    </p:spTree>
    <p:extLst>
      <p:ext uri="{BB962C8B-B14F-4D97-AF65-F5344CB8AC3E}">
        <p14:creationId xmlns:p14="http://schemas.microsoft.com/office/powerpoint/2010/main" val="2633223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BDB-A296-811E-C8A7-88FC06B6C40C}"/>
              </a:ext>
            </a:extLst>
          </p:cNvPr>
          <p:cNvSpPr>
            <a:spLocks noGrp="1"/>
          </p:cNvSpPr>
          <p:nvPr>
            <p:ph type="title"/>
          </p:nvPr>
        </p:nvSpPr>
        <p:spPr/>
        <p:txBody>
          <a:bodyPr/>
          <a:lstStyle/>
          <a:p>
            <a:r>
              <a:rPr lang="en-US"/>
              <a:t>Ansys </a:t>
            </a:r>
            <a:r>
              <a:rPr lang="en-US" err="1"/>
              <a:t>Lumerical</a:t>
            </a:r>
            <a:endParaRPr lang="en-GR"/>
          </a:p>
        </p:txBody>
      </p:sp>
      <p:sp>
        <p:nvSpPr>
          <p:cNvPr id="3" name="Content Placeholder 2">
            <a:extLst>
              <a:ext uri="{FF2B5EF4-FFF2-40B4-BE49-F238E27FC236}">
                <a16:creationId xmlns:a16="http://schemas.microsoft.com/office/drawing/2014/main" id="{B9085264-D4E7-839B-6BE5-83FD23BB1E31}"/>
              </a:ext>
            </a:extLst>
          </p:cNvPr>
          <p:cNvSpPr>
            <a:spLocks noGrp="1"/>
          </p:cNvSpPr>
          <p:nvPr>
            <p:ph idx="1"/>
          </p:nvPr>
        </p:nvSpPr>
        <p:spPr/>
        <p:txBody>
          <a:bodyPr/>
          <a:lstStyle/>
          <a:p>
            <a:pPr marL="0" indent="0">
              <a:buNone/>
            </a:pPr>
            <a:r>
              <a:rPr lang="el-GR"/>
              <a:t>Μερικά παραδείγματα</a:t>
            </a:r>
          </a:p>
        </p:txBody>
      </p:sp>
      <p:pic>
        <p:nvPicPr>
          <p:cNvPr id="4" name="Online Media 3" descr="Ring Resonator Simulated in Lumerical MODE Solutions' Propagator">
            <a:hlinkClick r:id="" action="ppaction://media"/>
            <a:extLst>
              <a:ext uri="{FF2B5EF4-FFF2-40B4-BE49-F238E27FC236}">
                <a16:creationId xmlns:a16="http://schemas.microsoft.com/office/drawing/2014/main" id="{B43CEE48-6A1E-0F63-F000-1F3A2036E33B}"/>
              </a:ext>
            </a:extLst>
          </p:cNvPr>
          <p:cNvPicPr>
            <a:picLocks noRot="1" noChangeAspect="1"/>
          </p:cNvPicPr>
          <p:nvPr>
            <a:videoFile r:link="rId1"/>
          </p:nvPr>
        </p:nvPicPr>
        <p:blipFill>
          <a:blip r:embed="rId4"/>
          <a:stretch>
            <a:fillRect/>
          </a:stretch>
        </p:blipFill>
        <p:spPr>
          <a:xfrm>
            <a:off x="2425841" y="3717032"/>
            <a:ext cx="2540000" cy="1905000"/>
          </a:xfrm>
          <a:prstGeom prst="rect">
            <a:avLst/>
          </a:prstGeom>
        </p:spPr>
      </p:pic>
      <p:pic>
        <p:nvPicPr>
          <p:cNvPr id="5" name="Online Media 4" descr="Multi-mode interference (MMI) Coupler Simulated in Lumerical MODE Solutions' Propagator">
            <a:hlinkClick r:id="" action="ppaction://media"/>
            <a:extLst>
              <a:ext uri="{FF2B5EF4-FFF2-40B4-BE49-F238E27FC236}">
                <a16:creationId xmlns:a16="http://schemas.microsoft.com/office/drawing/2014/main" id="{07508027-9CC7-BF3C-2CC1-9DB19249F465}"/>
              </a:ext>
            </a:extLst>
          </p:cNvPr>
          <p:cNvPicPr>
            <a:picLocks noRot="1" noChangeAspect="1"/>
          </p:cNvPicPr>
          <p:nvPr>
            <a:videoFile r:link="rId2"/>
          </p:nvPr>
        </p:nvPicPr>
        <p:blipFill>
          <a:blip r:embed="rId5"/>
          <a:stretch>
            <a:fillRect/>
          </a:stretch>
        </p:blipFill>
        <p:spPr>
          <a:xfrm>
            <a:off x="5882428" y="3674936"/>
            <a:ext cx="3446188" cy="1947096"/>
          </a:xfrm>
          <a:prstGeom prst="rect">
            <a:avLst/>
          </a:prstGeom>
        </p:spPr>
      </p:pic>
      <p:sp>
        <p:nvSpPr>
          <p:cNvPr id="7" name="TextBox 6">
            <a:extLst>
              <a:ext uri="{FF2B5EF4-FFF2-40B4-BE49-F238E27FC236}">
                <a16:creationId xmlns:a16="http://schemas.microsoft.com/office/drawing/2014/main" id="{273C060E-6879-21B6-8F10-596DE0AEEC1D}"/>
              </a:ext>
            </a:extLst>
          </p:cNvPr>
          <p:cNvSpPr txBox="1"/>
          <p:nvPr/>
        </p:nvSpPr>
        <p:spPr>
          <a:xfrm>
            <a:off x="2351584" y="2679303"/>
            <a:ext cx="3422298" cy="923330"/>
          </a:xfrm>
          <a:prstGeom prst="rect">
            <a:avLst/>
          </a:prstGeom>
          <a:noFill/>
        </p:spPr>
        <p:txBody>
          <a:bodyPr wrap="square">
            <a:spAutoFit/>
          </a:bodyPr>
          <a:lstStyle/>
          <a:p>
            <a:pPr algn="l"/>
            <a:r>
              <a:rPr lang="en-GB" b="1">
                <a:solidFill>
                  <a:srgbClr val="0F0F0F"/>
                </a:solidFill>
                <a:latin typeface="Roboto" panose="020F0502020204030204" pitchFamily="34" charset="0"/>
              </a:rPr>
              <a:t>Ring Resonator Simulated in </a:t>
            </a:r>
            <a:r>
              <a:rPr lang="en-GB" b="1" err="1">
                <a:solidFill>
                  <a:srgbClr val="0F0F0F"/>
                </a:solidFill>
                <a:latin typeface="Roboto" panose="020F0502020204030204" pitchFamily="34" charset="0"/>
              </a:rPr>
              <a:t>Lumerical</a:t>
            </a:r>
            <a:r>
              <a:rPr lang="en-GB" b="1">
                <a:solidFill>
                  <a:srgbClr val="0F0F0F"/>
                </a:solidFill>
                <a:latin typeface="Roboto" panose="020F0502020204030204" pitchFamily="34" charset="0"/>
              </a:rPr>
              <a:t> MODE Solutions' Propagator</a:t>
            </a:r>
          </a:p>
        </p:txBody>
      </p:sp>
      <p:sp>
        <p:nvSpPr>
          <p:cNvPr id="9" name="TextBox 8">
            <a:extLst>
              <a:ext uri="{FF2B5EF4-FFF2-40B4-BE49-F238E27FC236}">
                <a16:creationId xmlns:a16="http://schemas.microsoft.com/office/drawing/2014/main" id="{3E76CCCB-9B42-2E25-29A9-73780575666B}"/>
              </a:ext>
            </a:extLst>
          </p:cNvPr>
          <p:cNvSpPr txBox="1"/>
          <p:nvPr/>
        </p:nvSpPr>
        <p:spPr>
          <a:xfrm>
            <a:off x="5972992" y="2663214"/>
            <a:ext cx="3876313" cy="923330"/>
          </a:xfrm>
          <a:prstGeom prst="rect">
            <a:avLst/>
          </a:prstGeom>
          <a:noFill/>
        </p:spPr>
        <p:txBody>
          <a:bodyPr wrap="square">
            <a:spAutoFit/>
          </a:bodyPr>
          <a:lstStyle/>
          <a:p>
            <a:pPr algn="l"/>
            <a:r>
              <a:rPr lang="en-GB" b="1">
                <a:solidFill>
                  <a:srgbClr val="0F0F0F"/>
                </a:solidFill>
                <a:latin typeface="Roboto" panose="02000000000000000000" pitchFamily="2" charset="0"/>
              </a:rPr>
              <a:t>Multi-mode interference (MMI) Coupler Simulated in </a:t>
            </a:r>
            <a:r>
              <a:rPr lang="en-GB" b="1" err="1">
                <a:solidFill>
                  <a:srgbClr val="0F0F0F"/>
                </a:solidFill>
                <a:latin typeface="Roboto" panose="02000000000000000000" pitchFamily="2" charset="0"/>
              </a:rPr>
              <a:t>Lumerical</a:t>
            </a:r>
            <a:r>
              <a:rPr lang="en-GB" b="1">
                <a:solidFill>
                  <a:srgbClr val="0F0F0F"/>
                </a:solidFill>
                <a:latin typeface="Roboto" panose="02000000000000000000" pitchFamily="2" charset="0"/>
              </a:rPr>
              <a:t> MODE Solutions' Propagator</a:t>
            </a:r>
          </a:p>
        </p:txBody>
      </p:sp>
    </p:spTree>
    <p:extLst>
      <p:ext uri="{BB962C8B-B14F-4D97-AF65-F5344CB8AC3E}">
        <p14:creationId xmlns:p14="http://schemas.microsoft.com/office/powerpoint/2010/main" val="304023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900" y="768079"/>
            <a:ext cx="6172200" cy="475562"/>
          </a:xfrm>
        </p:spPr>
        <p:txBody>
          <a:bodyPr>
            <a:normAutofit fontScale="90000"/>
          </a:bodyPr>
          <a:lstStyle/>
          <a:p>
            <a:pPr algn="ctr"/>
            <a:r>
              <a:rPr lang="el-GR" b="1"/>
              <a:t>Οπτικοί κυματοδηγοί</a:t>
            </a:r>
            <a:endParaRPr lang="el-GR"/>
          </a:p>
        </p:txBody>
      </p:sp>
      <p:pic>
        <p:nvPicPr>
          <p:cNvPr id="7" name="Picture 6">
            <a:extLst>
              <a:ext uri="{FF2B5EF4-FFF2-40B4-BE49-F238E27FC236}">
                <a16:creationId xmlns:a16="http://schemas.microsoft.com/office/drawing/2014/main" id="{524458F8-8A0F-E415-322F-C931A3ECF570}"/>
              </a:ext>
            </a:extLst>
          </p:cNvPr>
          <p:cNvPicPr>
            <a:picLocks noChangeAspect="1"/>
          </p:cNvPicPr>
          <p:nvPr/>
        </p:nvPicPr>
        <p:blipFill>
          <a:blip r:embed="rId2"/>
          <a:stretch>
            <a:fillRect/>
          </a:stretch>
        </p:blipFill>
        <p:spPr>
          <a:xfrm>
            <a:off x="1673632" y="2242036"/>
            <a:ext cx="1938890" cy="936710"/>
          </a:xfrm>
          <a:prstGeom prst="rect">
            <a:avLst/>
          </a:prstGeom>
        </p:spPr>
      </p:pic>
      <p:pic>
        <p:nvPicPr>
          <p:cNvPr id="9" name="Picture 8">
            <a:extLst>
              <a:ext uri="{FF2B5EF4-FFF2-40B4-BE49-F238E27FC236}">
                <a16:creationId xmlns:a16="http://schemas.microsoft.com/office/drawing/2014/main" id="{772711EC-89AC-77A6-816D-FE6F728A65C5}"/>
              </a:ext>
            </a:extLst>
          </p:cNvPr>
          <p:cNvPicPr>
            <a:picLocks noChangeAspect="1"/>
          </p:cNvPicPr>
          <p:nvPr/>
        </p:nvPicPr>
        <p:blipFill>
          <a:blip r:embed="rId3"/>
          <a:stretch>
            <a:fillRect/>
          </a:stretch>
        </p:blipFill>
        <p:spPr>
          <a:xfrm>
            <a:off x="4135042" y="2242035"/>
            <a:ext cx="1307036" cy="1064554"/>
          </a:xfrm>
          <a:prstGeom prst="rect">
            <a:avLst/>
          </a:prstGeom>
        </p:spPr>
      </p:pic>
      <p:sp>
        <p:nvSpPr>
          <p:cNvPr id="10" name="TextBox 9">
            <a:extLst>
              <a:ext uri="{FF2B5EF4-FFF2-40B4-BE49-F238E27FC236}">
                <a16:creationId xmlns:a16="http://schemas.microsoft.com/office/drawing/2014/main" id="{26A8028E-74CB-ADF7-00D7-27C671F30291}"/>
              </a:ext>
            </a:extLst>
          </p:cNvPr>
          <p:cNvSpPr txBox="1"/>
          <p:nvPr/>
        </p:nvSpPr>
        <p:spPr>
          <a:xfrm>
            <a:off x="1954210" y="1929990"/>
            <a:ext cx="1633396" cy="300082"/>
          </a:xfrm>
          <a:prstGeom prst="rect">
            <a:avLst/>
          </a:prstGeom>
          <a:noFill/>
        </p:spPr>
        <p:txBody>
          <a:bodyPr wrap="none" rtlCol="0">
            <a:spAutoFit/>
          </a:bodyPr>
          <a:lstStyle/>
          <a:p>
            <a:r>
              <a:rPr lang="el-GR" sz="1350"/>
              <a:t>Επίπεδος</a:t>
            </a:r>
            <a:r>
              <a:rPr lang="en-US" sz="1350"/>
              <a:t> (</a:t>
            </a:r>
            <a:r>
              <a:rPr lang="el-GR" sz="1350"/>
              <a:t>π.χ. </a:t>
            </a:r>
            <a:r>
              <a:rPr lang="en-US" sz="1350"/>
              <a:t>slab)</a:t>
            </a:r>
          </a:p>
        </p:txBody>
      </p:sp>
      <p:sp>
        <p:nvSpPr>
          <p:cNvPr id="11" name="TextBox 10">
            <a:extLst>
              <a:ext uri="{FF2B5EF4-FFF2-40B4-BE49-F238E27FC236}">
                <a16:creationId xmlns:a16="http://schemas.microsoft.com/office/drawing/2014/main" id="{9E2A591E-80A8-B5A9-9145-E1F932498C69}"/>
              </a:ext>
            </a:extLst>
          </p:cNvPr>
          <p:cNvSpPr txBox="1"/>
          <p:nvPr/>
        </p:nvSpPr>
        <p:spPr>
          <a:xfrm>
            <a:off x="3805487" y="1922332"/>
            <a:ext cx="2162451" cy="300082"/>
          </a:xfrm>
          <a:prstGeom prst="rect">
            <a:avLst/>
          </a:prstGeom>
          <a:noFill/>
        </p:spPr>
        <p:txBody>
          <a:bodyPr wrap="none" rtlCol="0">
            <a:spAutoFit/>
          </a:bodyPr>
          <a:lstStyle/>
          <a:p>
            <a:r>
              <a:rPr lang="el-GR" sz="1350"/>
              <a:t>Τρισδιάστατος</a:t>
            </a:r>
            <a:r>
              <a:rPr lang="en-US" sz="1350"/>
              <a:t> (</a:t>
            </a:r>
            <a:r>
              <a:rPr lang="el-GR" sz="1350"/>
              <a:t>π.χ. </a:t>
            </a:r>
            <a:r>
              <a:rPr lang="en-US" sz="1350"/>
              <a:t>circular)</a:t>
            </a:r>
          </a:p>
        </p:txBody>
      </p:sp>
      <p:sp>
        <p:nvSpPr>
          <p:cNvPr id="15" name="TextBox 14">
            <a:extLst>
              <a:ext uri="{FF2B5EF4-FFF2-40B4-BE49-F238E27FC236}">
                <a16:creationId xmlns:a16="http://schemas.microsoft.com/office/drawing/2014/main" id="{5A641AAC-6635-9B1D-A3F3-A46B7CF3B98D}"/>
              </a:ext>
            </a:extLst>
          </p:cNvPr>
          <p:cNvSpPr txBox="1"/>
          <p:nvPr/>
        </p:nvSpPr>
        <p:spPr>
          <a:xfrm>
            <a:off x="2436139" y="1434775"/>
            <a:ext cx="2876172" cy="323165"/>
          </a:xfrm>
          <a:prstGeom prst="rect">
            <a:avLst/>
          </a:prstGeom>
          <a:noFill/>
        </p:spPr>
        <p:txBody>
          <a:bodyPr wrap="none" rtlCol="0">
            <a:spAutoFit/>
          </a:bodyPr>
          <a:lstStyle/>
          <a:p>
            <a:r>
              <a:rPr lang="el-GR" sz="1500" b="1"/>
              <a:t>Δύο βασικοί τύποι κυματοδηγών</a:t>
            </a:r>
            <a:endParaRPr lang="en-US" sz="1500" b="1"/>
          </a:p>
        </p:txBody>
      </p:sp>
      <p:cxnSp>
        <p:nvCxnSpPr>
          <p:cNvPr id="17" name="Straight Arrow Connector 16">
            <a:extLst>
              <a:ext uri="{FF2B5EF4-FFF2-40B4-BE49-F238E27FC236}">
                <a16:creationId xmlns:a16="http://schemas.microsoft.com/office/drawing/2014/main" id="{8679C0B7-EA49-9578-8383-E26CBED19785}"/>
              </a:ext>
            </a:extLst>
          </p:cNvPr>
          <p:cNvCxnSpPr>
            <a:cxnSpLocks/>
          </p:cNvCxnSpPr>
          <p:nvPr/>
        </p:nvCxnSpPr>
        <p:spPr>
          <a:xfrm flipH="1">
            <a:off x="3102937" y="1692661"/>
            <a:ext cx="509587" cy="23183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F88AF19-13A3-78F9-E350-5E0239658CF7}"/>
              </a:ext>
            </a:extLst>
          </p:cNvPr>
          <p:cNvCxnSpPr>
            <a:cxnSpLocks/>
          </p:cNvCxnSpPr>
          <p:nvPr/>
        </p:nvCxnSpPr>
        <p:spPr>
          <a:xfrm>
            <a:off x="3889750" y="1691597"/>
            <a:ext cx="490587" cy="23290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6ED752E-244C-7F0F-3254-9ED9A960FAF0}"/>
              </a:ext>
            </a:extLst>
          </p:cNvPr>
          <p:cNvSpPr txBox="1"/>
          <p:nvPr/>
        </p:nvSpPr>
        <p:spPr>
          <a:xfrm>
            <a:off x="6657191" y="1454362"/>
            <a:ext cx="3817392" cy="300082"/>
          </a:xfrm>
          <a:prstGeom prst="rect">
            <a:avLst/>
          </a:prstGeom>
          <a:noFill/>
        </p:spPr>
        <p:txBody>
          <a:bodyPr wrap="none" rtlCol="0">
            <a:spAutoFit/>
          </a:bodyPr>
          <a:lstStyle/>
          <a:p>
            <a:r>
              <a:rPr lang="el-GR" sz="1350"/>
              <a:t>Άλλοι τύποι τρισδιάστατων κυματοδηγών </a:t>
            </a:r>
            <a:r>
              <a:rPr lang="en-US" sz="1350"/>
              <a:t>(channel)</a:t>
            </a:r>
          </a:p>
        </p:txBody>
      </p:sp>
      <p:pic>
        <p:nvPicPr>
          <p:cNvPr id="24" name="Picture 23">
            <a:extLst>
              <a:ext uri="{FF2B5EF4-FFF2-40B4-BE49-F238E27FC236}">
                <a16:creationId xmlns:a16="http://schemas.microsoft.com/office/drawing/2014/main" id="{48DE695B-6480-298C-479B-0BC54998AF80}"/>
              </a:ext>
            </a:extLst>
          </p:cNvPr>
          <p:cNvPicPr>
            <a:picLocks noChangeAspect="1"/>
          </p:cNvPicPr>
          <p:nvPr/>
        </p:nvPicPr>
        <p:blipFill>
          <a:blip r:embed="rId4"/>
          <a:stretch>
            <a:fillRect/>
          </a:stretch>
        </p:blipFill>
        <p:spPr>
          <a:xfrm>
            <a:off x="7007768" y="1784129"/>
            <a:ext cx="1223952" cy="1064554"/>
          </a:xfrm>
          <a:prstGeom prst="rect">
            <a:avLst/>
          </a:prstGeom>
        </p:spPr>
      </p:pic>
      <p:pic>
        <p:nvPicPr>
          <p:cNvPr id="26" name="Picture 25">
            <a:extLst>
              <a:ext uri="{FF2B5EF4-FFF2-40B4-BE49-F238E27FC236}">
                <a16:creationId xmlns:a16="http://schemas.microsoft.com/office/drawing/2014/main" id="{5932389E-56F6-21A4-93DA-0543EB17ED9C}"/>
              </a:ext>
            </a:extLst>
          </p:cNvPr>
          <p:cNvPicPr>
            <a:picLocks noChangeAspect="1"/>
          </p:cNvPicPr>
          <p:nvPr/>
        </p:nvPicPr>
        <p:blipFill>
          <a:blip r:embed="rId5"/>
          <a:stretch>
            <a:fillRect/>
          </a:stretch>
        </p:blipFill>
        <p:spPr>
          <a:xfrm>
            <a:off x="8618065" y="1893783"/>
            <a:ext cx="1234934" cy="845244"/>
          </a:xfrm>
          <a:prstGeom prst="rect">
            <a:avLst/>
          </a:prstGeom>
        </p:spPr>
      </p:pic>
      <p:pic>
        <p:nvPicPr>
          <p:cNvPr id="28" name="Picture 27">
            <a:extLst>
              <a:ext uri="{FF2B5EF4-FFF2-40B4-BE49-F238E27FC236}">
                <a16:creationId xmlns:a16="http://schemas.microsoft.com/office/drawing/2014/main" id="{8AF51353-35B5-3AA0-1077-4AA99C6A88CA}"/>
              </a:ext>
            </a:extLst>
          </p:cNvPr>
          <p:cNvPicPr>
            <a:picLocks noChangeAspect="1"/>
          </p:cNvPicPr>
          <p:nvPr/>
        </p:nvPicPr>
        <p:blipFill>
          <a:blip r:embed="rId6"/>
          <a:stretch>
            <a:fillRect/>
          </a:stretch>
        </p:blipFill>
        <p:spPr>
          <a:xfrm>
            <a:off x="6816029" y="3465134"/>
            <a:ext cx="1414660" cy="864515"/>
          </a:xfrm>
          <a:prstGeom prst="rect">
            <a:avLst/>
          </a:prstGeom>
        </p:spPr>
      </p:pic>
      <p:pic>
        <p:nvPicPr>
          <p:cNvPr id="30" name="Picture 29">
            <a:extLst>
              <a:ext uri="{FF2B5EF4-FFF2-40B4-BE49-F238E27FC236}">
                <a16:creationId xmlns:a16="http://schemas.microsoft.com/office/drawing/2014/main" id="{BE472D73-ECF9-325C-3188-D99227834C9A}"/>
              </a:ext>
            </a:extLst>
          </p:cNvPr>
          <p:cNvPicPr>
            <a:picLocks noChangeAspect="1"/>
          </p:cNvPicPr>
          <p:nvPr/>
        </p:nvPicPr>
        <p:blipFill>
          <a:blip r:embed="rId7"/>
          <a:stretch>
            <a:fillRect/>
          </a:stretch>
        </p:blipFill>
        <p:spPr>
          <a:xfrm>
            <a:off x="8637616" y="3424312"/>
            <a:ext cx="1335620" cy="890413"/>
          </a:xfrm>
          <a:prstGeom prst="rect">
            <a:avLst/>
          </a:prstGeom>
        </p:spPr>
      </p:pic>
      <p:pic>
        <p:nvPicPr>
          <p:cNvPr id="32" name="Picture 31">
            <a:extLst>
              <a:ext uri="{FF2B5EF4-FFF2-40B4-BE49-F238E27FC236}">
                <a16:creationId xmlns:a16="http://schemas.microsoft.com/office/drawing/2014/main" id="{E948CB8B-219E-994B-C193-9298AB5B22C8}"/>
              </a:ext>
            </a:extLst>
          </p:cNvPr>
          <p:cNvPicPr>
            <a:picLocks noChangeAspect="1"/>
          </p:cNvPicPr>
          <p:nvPr/>
        </p:nvPicPr>
        <p:blipFill>
          <a:blip r:embed="rId8"/>
          <a:stretch>
            <a:fillRect/>
          </a:stretch>
        </p:blipFill>
        <p:spPr>
          <a:xfrm>
            <a:off x="7524995" y="4838925"/>
            <a:ext cx="1413453" cy="890413"/>
          </a:xfrm>
          <a:prstGeom prst="rect">
            <a:avLst/>
          </a:prstGeom>
        </p:spPr>
      </p:pic>
      <p:sp>
        <p:nvSpPr>
          <p:cNvPr id="33" name="TextBox 32">
            <a:extLst>
              <a:ext uri="{FF2B5EF4-FFF2-40B4-BE49-F238E27FC236}">
                <a16:creationId xmlns:a16="http://schemas.microsoft.com/office/drawing/2014/main" id="{FEB3DBAB-C626-5232-E3F2-EA69BF5905DC}"/>
              </a:ext>
            </a:extLst>
          </p:cNvPr>
          <p:cNvSpPr txBox="1"/>
          <p:nvPr/>
        </p:nvSpPr>
        <p:spPr>
          <a:xfrm>
            <a:off x="6817665" y="2812962"/>
            <a:ext cx="1195071" cy="507831"/>
          </a:xfrm>
          <a:prstGeom prst="rect">
            <a:avLst/>
          </a:prstGeom>
          <a:noFill/>
        </p:spPr>
        <p:txBody>
          <a:bodyPr wrap="none" rtlCol="0">
            <a:spAutoFit/>
          </a:bodyPr>
          <a:lstStyle/>
          <a:p>
            <a:r>
              <a:rPr lang="en-US" sz="1350"/>
              <a:t>Buried channel</a:t>
            </a:r>
          </a:p>
          <a:p>
            <a:pPr algn="ctr"/>
            <a:r>
              <a:rPr lang="en-US" sz="1350"/>
              <a:t>waveguide</a:t>
            </a:r>
          </a:p>
        </p:txBody>
      </p:sp>
      <p:sp>
        <p:nvSpPr>
          <p:cNvPr id="34" name="TextBox 33">
            <a:extLst>
              <a:ext uri="{FF2B5EF4-FFF2-40B4-BE49-F238E27FC236}">
                <a16:creationId xmlns:a16="http://schemas.microsoft.com/office/drawing/2014/main" id="{D6281E49-0C2E-1207-EDD4-6A3DD25AFBEF}"/>
              </a:ext>
            </a:extLst>
          </p:cNvPr>
          <p:cNvSpPr txBox="1"/>
          <p:nvPr/>
        </p:nvSpPr>
        <p:spPr>
          <a:xfrm>
            <a:off x="8695171" y="2783750"/>
            <a:ext cx="1116011" cy="507831"/>
          </a:xfrm>
          <a:prstGeom prst="rect">
            <a:avLst/>
          </a:prstGeom>
          <a:noFill/>
        </p:spPr>
        <p:txBody>
          <a:bodyPr wrap="none" rtlCol="0">
            <a:spAutoFit/>
          </a:bodyPr>
          <a:lstStyle/>
          <a:p>
            <a:r>
              <a:rPr lang="en-US" sz="1350"/>
              <a:t>Strip-loaded </a:t>
            </a:r>
          </a:p>
          <a:p>
            <a:pPr algn="ctr"/>
            <a:r>
              <a:rPr lang="en-US" sz="1350"/>
              <a:t>waveguide</a:t>
            </a:r>
          </a:p>
        </p:txBody>
      </p:sp>
      <p:sp>
        <p:nvSpPr>
          <p:cNvPr id="35" name="TextBox 34">
            <a:extLst>
              <a:ext uri="{FF2B5EF4-FFF2-40B4-BE49-F238E27FC236}">
                <a16:creationId xmlns:a16="http://schemas.microsoft.com/office/drawing/2014/main" id="{A2193B51-7204-5C3A-E014-7595CD2103E4}"/>
              </a:ext>
            </a:extLst>
          </p:cNvPr>
          <p:cNvSpPr txBox="1"/>
          <p:nvPr/>
        </p:nvSpPr>
        <p:spPr>
          <a:xfrm>
            <a:off x="6723553" y="4326541"/>
            <a:ext cx="1426609" cy="300082"/>
          </a:xfrm>
          <a:prstGeom prst="rect">
            <a:avLst/>
          </a:prstGeom>
          <a:noFill/>
        </p:spPr>
        <p:txBody>
          <a:bodyPr wrap="none" rtlCol="0">
            <a:spAutoFit/>
          </a:bodyPr>
          <a:lstStyle/>
          <a:p>
            <a:r>
              <a:rPr lang="en-US" sz="1350"/>
              <a:t>Ridge waveguide</a:t>
            </a:r>
          </a:p>
        </p:txBody>
      </p:sp>
      <p:sp>
        <p:nvSpPr>
          <p:cNvPr id="36" name="TextBox 35">
            <a:extLst>
              <a:ext uri="{FF2B5EF4-FFF2-40B4-BE49-F238E27FC236}">
                <a16:creationId xmlns:a16="http://schemas.microsoft.com/office/drawing/2014/main" id="{C4719DA7-6E0F-70C5-D1DE-0FFAA54AB0FD}"/>
              </a:ext>
            </a:extLst>
          </p:cNvPr>
          <p:cNvSpPr txBox="1"/>
          <p:nvPr/>
        </p:nvSpPr>
        <p:spPr>
          <a:xfrm>
            <a:off x="8695171" y="4332597"/>
            <a:ext cx="1257717" cy="300082"/>
          </a:xfrm>
          <a:prstGeom prst="rect">
            <a:avLst/>
          </a:prstGeom>
          <a:noFill/>
        </p:spPr>
        <p:txBody>
          <a:bodyPr wrap="none" rtlCol="0">
            <a:spAutoFit/>
          </a:bodyPr>
          <a:lstStyle/>
          <a:p>
            <a:r>
              <a:rPr lang="en-US" sz="1350"/>
              <a:t>Rib waveguide</a:t>
            </a:r>
          </a:p>
        </p:txBody>
      </p:sp>
      <p:sp>
        <p:nvSpPr>
          <p:cNvPr id="37" name="TextBox 36">
            <a:extLst>
              <a:ext uri="{FF2B5EF4-FFF2-40B4-BE49-F238E27FC236}">
                <a16:creationId xmlns:a16="http://schemas.microsoft.com/office/drawing/2014/main" id="{C2BC8A16-0AAB-206E-9A2B-00BD8E351816}"/>
              </a:ext>
            </a:extLst>
          </p:cNvPr>
          <p:cNvSpPr txBox="1"/>
          <p:nvPr/>
        </p:nvSpPr>
        <p:spPr>
          <a:xfrm>
            <a:off x="7469339" y="5729336"/>
            <a:ext cx="1562479" cy="300082"/>
          </a:xfrm>
          <a:prstGeom prst="rect">
            <a:avLst/>
          </a:prstGeom>
          <a:noFill/>
        </p:spPr>
        <p:txBody>
          <a:bodyPr wrap="none" rtlCol="0">
            <a:spAutoFit/>
          </a:bodyPr>
          <a:lstStyle/>
          <a:p>
            <a:r>
              <a:rPr lang="en-US" sz="1350"/>
              <a:t>Diffused waveguide</a:t>
            </a:r>
          </a:p>
        </p:txBody>
      </p:sp>
      <p:sp>
        <p:nvSpPr>
          <p:cNvPr id="38" name="TextBox 37">
            <a:extLst>
              <a:ext uri="{FF2B5EF4-FFF2-40B4-BE49-F238E27FC236}">
                <a16:creationId xmlns:a16="http://schemas.microsoft.com/office/drawing/2014/main" id="{C13AB9E4-7EC1-0A70-4993-694EEB2F0413}"/>
              </a:ext>
            </a:extLst>
          </p:cNvPr>
          <p:cNvSpPr txBox="1"/>
          <p:nvPr/>
        </p:nvSpPr>
        <p:spPr>
          <a:xfrm>
            <a:off x="1788354" y="3823187"/>
            <a:ext cx="4307647" cy="507831"/>
          </a:xfrm>
          <a:prstGeom prst="rect">
            <a:avLst/>
          </a:prstGeom>
          <a:noFill/>
        </p:spPr>
        <p:txBody>
          <a:bodyPr wrap="square" rtlCol="0">
            <a:spAutoFit/>
          </a:bodyPr>
          <a:lstStyle/>
          <a:p>
            <a:r>
              <a:rPr lang="el-GR" sz="1350" b="1"/>
              <a:t>Επίπεδος κυματοδηγός </a:t>
            </a:r>
            <a:r>
              <a:rPr lang="en-US" sz="1350" b="1">
                <a:sym typeface="Wingdings" panose="05000000000000000000" pitchFamily="2" charset="2"/>
              </a:rPr>
              <a:t></a:t>
            </a:r>
            <a:r>
              <a:rPr lang="en-US" sz="1350"/>
              <a:t> </a:t>
            </a:r>
            <a:r>
              <a:rPr lang="el-GR" sz="1350"/>
              <a:t>Οπτικός περιορισμός σε μία μόνο εγκάρσια κατεύθυνση</a:t>
            </a:r>
            <a:endParaRPr lang="en-US" sz="1350"/>
          </a:p>
        </p:txBody>
      </p:sp>
      <p:sp>
        <p:nvSpPr>
          <p:cNvPr id="39" name="TextBox 38">
            <a:extLst>
              <a:ext uri="{FF2B5EF4-FFF2-40B4-BE49-F238E27FC236}">
                <a16:creationId xmlns:a16="http://schemas.microsoft.com/office/drawing/2014/main" id="{8DEA93AD-8767-08C1-5A4F-C74053780414}"/>
              </a:ext>
            </a:extLst>
          </p:cNvPr>
          <p:cNvSpPr txBox="1"/>
          <p:nvPr/>
        </p:nvSpPr>
        <p:spPr>
          <a:xfrm>
            <a:off x="1788355" y="4541425"/>
            <a:ext cx="4344005" cy="507831"/>
          </a:xfrm>
          <a:prstGeom prst="rect">
            <a:avLst/>
          </a:prstGeom>
          <a:noFill/>
        </p:spPr>
        <p:txBody>
          <a:bodyPr wrap="square" rtlCol="0">
            <a:spAutoFit/>
          </a:bodyPr>
          <a:lstStyle/>
          <a:p>
            <a:r>
              <a:rPr lang="el-GR" sz="1350" b="1"/>
              <a:t>Τρισδιάστατος κυματοδηγός </a:t>
            </a:r>
            <a:r>
              <a:rPr lang="en-US" sz="1350" b="1">
                <a:sym typeface="Wingdings" panose="05000000000000000000" pitchFamily="2" charset="2"/>
              </a:rPr>
              <a:t></a:t>
            </a:r>
            <a:r>
              <a:rPr lang="en-US" sz="1350"/>
              <a:t> </a:t>
            </a:r>
            <a:r>
              <a:rPr lang="el-GR" sz="1350"/>
              <a:t>Δισδιάστατος εγκάρσιος οπτικός περιορισμός</a:t>
            </a:r>
            <a:endParaRPr lang="en-US" sz="1350"/>
          </a:p>
        </p:txBody>
      </p:sp>
    </p:spTree>
    <p:extLst>
      <p:ext uri="{BB962C8B-B14F-4D97-AF65-F5344CB8AC3E}">
        <p14:creationId xmlns:p14="http://schemas.microsoft.com/office/powerpoint/2010/main" val="3255949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CD36-18DF-7665-81B1-E53C169307A5}"/>
              </a:ext>
            </a:extLst>
          </p:cNvPr>
          <p:cNvSpPr>
            <a:spLocks noGrp="1"/>
          </p:cNvSpPr>
          <p:nvPr>
            <p:ph type="title"/>
          </p:nvPr>
        </p:nvSpPr>
        <p:spPr/>
        <p:txBody>
          <a:bodyPr/>
          <a:lstStyle/>
          <a:p>
            <a:r>
              <a:rPr lang="el-GR" err="1"/>
              <a:t>Επ</a:t>
            </a:r>
            <a:r>
              <a:rPr lang="en-US" err="1"/>
              <a:t>ί</a:t>
            </a:r>
            <a:r>
              <a:rPr lang="el-GR" err="1"/>
              <a:t>λυση</a:t>
            </a:r>
            <a:r>
              <a:rPr lang="el-GR"/>
              <a:t> </a:t>
            </a:r>
            <a:r>
              <a:rPr lang="el-GR" err="1"/>
              <a:t>κυματοδήγησης</a:t>
            </a:r>
            <a:endParaRPr lang="en-US"/>
          </a:p>
        </p:txBody>
      </p:sp>
      <p:pic>
        <p:nvPicPr>
          <p:cNvPr id="4" name="Picture 3">
            <a:extLst>
              <a:ext uri="{FF2B5EF4-FFF2-40B4-BE49-F238E27FC236}">
                <a16:creationId xmlns:a16="http://schemas.microsoft.com/office/drawing/2014/main" id="{990F7F5A-B254-F689-BB3D-5BB480151C96}"/>
              </a:ext>
            </a:extLst>
          </p:cNvPr>
          <p:cNvPicPr>
            <a:picLocks noChangeAspect="1"/>
          </p:cNvPicPr>
          <p:nvPr/>
        </p:nvPicPr>
        <p:blipFill>
          <a:blip r:embed="rId2"/>
          <a:stretch>
            <a:fillRect/>
          </a:stretch>
        </p:blipFill>
        <p:spPr>
          <a:xfrm>
            <a:off x="2135560" y="2132857"/>
            <a:ext cx="7772400" cy="4246693"/>
          </a:xfrm>
          <a:prstGeom prst="rect">
            <a:avLst/>
          </a:prstGeom>
        </p:spPr>
      </p:pic>
    </p:spTree>
    <p:extLst>
      <p:ext uri="{BB962C8B-B14F-4D97-AF65-F5344CB8AC3E}">
        <p14:creationId xmlns:p14="http://schemas.microsoft.com/office/powerpoint/2010/main" val="2522156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88640"/>
            <a:ext cx="8229600" cy="778098"/>
          </a:xfrm>
        </p:spPr>
        <p:txBody>
          <a:bodyPr>
            <a:normAutofit/>
          </a:bodyPr>
          <a:lstStyle/>
          <a:p>
            <a:r>
              <a:rPr lang="el-GR" b="1"/>
              <a:t>Καμπύλοι κυματοδηγοί</a:t>
            </a:r>
            <a:endParaRPr lang="el-GR"/>
          </a:p>
        </p:txBody>
      </p:sp>
      <p:sp>
        <p:nvSpPr>
          <p:cNvPr id="3" name="Content Placeholder 2"/>
          <p:cNvSpPr>
            <a:spLocks noGrp="1"/>
          </p:cNvSpPr>
          <p:nvPr>
            <p:ph idx="1"/>
          </p:nvPr>
        </p:nvSpPr>
        <p:spPr>
          <a:xfrm>
            <a:off x="5807968" y="966739"/>
            <a:ext cx="4186808" cy="3484983"/>
          </a:xfrm>
        </p:spPr>
        <p:txBody>
          <a:bodyPr>
            <a:normAutofit fontScale="70000" lnSpcReduction="20000"/>
          </a:bodyPr>
          <a:lstStyle/>
          <a:p>
            <a:r>
              <a:rPr lang="el-GR" err="1"/>
              <a:t>Oι</a:t>
            </a:r>
            <a:r>
              <a:rPr lang="el-GR"/>
              <a:t> καμπύλοι κυματοδηγοί χρησιμοποιούνται για την αλλαγή της διεύθυνσης διάδοσης της οπτικής ισχύος και την διασύνδεση των διαφόρων δομικών στοιχείων ενός ΡIC. Οι παράμετροι που τους χαρακτηρίζουν είναι κυρίως η ακτίνα καμπυλότητάς τους R και οι απώλειες οπτικής ισχύος, που συνεπάγεται η παρεμβολή τους.</a:t>
            </a:r>
          </a:p>
          <a:p>
            <a:r>
              <a:rPr lang="el-GR"/>
              <a:t>Οι απώλειες οπτικής ισχύος λόγω καμπυλότητας του κυματοδηγού αυξάνονται με τη μείωση της ακτίνας</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373" y="1081202"/>
            <a:ext cx="4040015" cy="573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2" name="Picture 2">
            <a:extLst>
              <a:ext uri="{FF2B5EF4-FFF2-40B4-BE49-F238E27FC236}">
                <a16:creationId xmlns:a16="http://schemas.microsoft.com/office/drawing/2014/main" id="{B650B01F-9940-1752-21B8-C6115CFAE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690" y="4451722"/>
            <a:ext cx="2350246" cy="2111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91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ot size converter – Ansys Optics">
            <a:extLst>
              <a:ext uri="{FF2B5EF4-FFF2-40B4-BE49-F238E27FC236}">
                <a16:creationId xmlns:a16="http://schemas.microsoft.com/office/drawing/2014/main" id="{4E3025F7-9B18-FCDE-3A7C-58952ED0B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218" y="3833170"/>
            <a:ext cx="2576840" cy="18267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near waveguide taper – Ansys Optics">
            <a:extLst>
              <a:ext uri="{FF2B5EF4-FFF2-40B4-BE49-F238E27FC236}">
                <a16:creationId xmlns:a16="http://schemas.microsoft.com/office/drawing/2014/main" id="{3986CD0A-7D6D-5EC6-5F0E-FA87F878F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2194" y="1921825"/>
            <a:ext cx="1862197" cy="14766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rved waveguide taper (varFDTD and FDTD) – Ansys Optics">
            <a:extLst>
              <a:ext uri="{FF2B5EF4-FFF2-40B4-BE49-F238E27FC236}">
                <a16:creationId xmlns:a16="http://schemas.microsoft.com/office/drawing/2014/main" id="{199EDE93-99C2-AE6E-8636-E980DAC55E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6055" y="3849816"/>
            <a:ext cx="1862197" cy="133397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36A66645-18A7-9586-E541-7B192251A2C7}"/>
              </a:ext>
            </a:extLst>
          </p:cNvPr>
          <p:cNvSpPr>
            <a:spLocks noGrp="1"/>
          </p:cNvSpPr>
          <p:nvPr>
            <p:ph type="title"/>
          </p:nvPr>
        </p:nvSpPr>
        <p:spPr>
          <a:xfrm>
            <a:off x="1732430" y="898170"/>
            <a:ext cx="8727140" cy="475562"/>
          </a:xfrm>
        </p:spPr>
        <p:txBody>
          <a:bodyPr>
            <a:normAutofit fontScale="90000"/>
          </a:bodyPr>
          <a:lstStyle/>
          <a:p>
            <a:pPr algn="ctr"/>
            <a:r>
              <a:rPr lang="el-GR" b="1"/>
              <a:t>Μετατροπή τρόπου διάδοσης σε κυματοδηγούς</a:t>
            </a:r>
            <a:endParaRPr lang="el-GR"/>
          </a:p>
        </p:txBody>
      </p:sp>
      <p:sp>
        <p:nvSpPr>
          <p:cNvPr id="7" name="TextBox 6">
            <a:extLst>
              <a:ext uri="{FF2B5EF4-FFF2-40B4-BE49-F238E27FC236}">
                <a16:creationId xmlns:a16="http://schemas.microsoft.com/office/drawing/2014/main" id="{D524A6E2-D6C0-DFE2-43CD-4BDC9B23D92F}"/>
              </a:ext>
            </a:extLst>
          </p:cNvPr>
          <p:cNvSpPr txBox="1"/>
          <p:nvPr/>
        </p:nvSpPr>
        <p:spPr>
          <a:xfrm>
            <a:off x="7882475" y="3271810"/>
            <a:ext cx="2248517" cy="300082"/>
          </a:xfrm>
          <a:prstGeom prst="rect">
            <a:avLst/>
          </a:prstGeom>
          <a:noFill/>
        </p:spPr>
        <p:txBody>
          <a:bodyPr wrap="square">
            <a:spAutoFit/>
          </a:bodyPr>
          <a:lstStyle/>
          <a:p>
            <a:r>
              <a:rPr lang="en-US" sz="1350"/>
              <a:t>Linear waveguide taper</a:t>
            </a:r>
          </a:p>
        </p:txBody>
      </p:sp>
      <p:sp>
        <p:nvSpPr>
          <p:cNvPr id="8" name="TextBox 7">
            <a:extLst>
              <a:ext uri="{FF2B5EF4-FFF2-40B4-BE49-F238E27FC236}">
                <a16:creationId xmlns:a16="http://schemas.microsoft.com/office/drawing/2014/main" id="{EA43DE97-807B-6026-04CE-E288F2D23000}"/>
              </a:ext>
            </a:extLst>
          </p:cNvPr>
          <p:cNvSpPr txBox="1"/>
          <p:nvPr/>
        </p:nvSpPr>
        <p:spPr>
          <a:xfrm>
            <a:off x="7957316" y="5143558"/>
            <a:ext cx="2248517" cy="300082"/>
          </a:xfrm>
          <a:prstGeom prst="rect">
            <a:avLst/>
          </a:prstGeom>
          <a:noFill/>
        </p:spPr>
        <p:txBody>
          <a:bodyPr wrap="square">
            <a:spAutoFit/>
          </a:bodyPr>
          <a:lstStyle/>
          <a:p>
            <a:r>
              <a:rPr lang="en-US" sz="1350"/>
              <a:t>Curved waveguide taper</a:t>
            </a:r>
          </a:p>
        </p:txBody>
      </p:sp>
      <p:sp>
        <p:nvSpPr>
          <p:cNvPr id="11" name="TextBox 10">
            <a:extLst>
              <a:ext uri="{FF2B5EF4-FFF2-40B4-BE49-F238E27FC236}">
                <a16:creationId xmlns:a16="http://schemas.microsoft.com/office/drawing/2014/main" id="{5007F9EA-EED5-2AA7-19D9-E38A55BC793D}"/>
              </a:ext>
            </a:extLst>
          </p:cNvPr>
          <p:cNvSpPr txBox="1"/>
          <p:nvPr/>
        </p:nvSpPr>
        <p:spPr>
          <a:xfrm>
            <a:off x="8030637" y="1897739"/>
            <a:ext cx="1241325" cy="230832"/>
          </a:xfrm>
          <a:prstGeom prst="rect">
            <a:avLst/>
          </a:prstGeom>
          <a:noFill/>
        </p:spPr>
        <p:txBody>
          <a:bodyPr wrap="square">
            <a:spAutoFit/>
          </a:bodyPr>
          <a:lstStyle/>
          <a:p>
            <a:pPr algn="just"/>
            <a:r>
              <a:rPr lang="en-US" sz="900"/>
              <a:t>Cross-section 1</a:t>
            </a:r>
          </a:p>
        </p:txBody>
      </p:sp>
      <p:sp>
        <p:nvSpPr>
          <p:cNvPr id="12" name="TextBox 11">
            <a:extLst>
              <a:ext uri="{FF2B5EF4-FFF2-40B4-BE49-F238E27FC236}">
                <a16:creationId xmlns:a16="http://schemas.microsoft.com/office/drawing/2014/main" id="{6791B5FC-68AE-B39B-2F7E-4E72CB3A8139}"/>
              </a:ext>
            </a:extLst>
          </p:cNvPr>
          <p:cNvSpPr txBox="1"/>
          <p:nvPr/>
        </p:nvSpPr>
        <p:spPr>
          <a:xfrm>
            <a:off x="9721076" y="2709266"/>
            <a:ext cx="1328731" cy="230832"/>
          </a:xfrm>
          <a:prstGeom prst="rect">
            <a:avLst/>
          </a:prstGeom>
          <a:noFill/>
        </p:spPr>
        <p:txBody>
          <a:bodyPr wrap="square">
            <a:spAutoFit/>
          </a:bodyPr>
          <a:lstStyle/>
          <a:p>
            <a:pPr algn="just"/>
            <a:r>
              <a:rPr lang="en-US" sz="900"/>
              <a:t>Cross-section 2</a:t>
            </a:r>
          </a:p>
        </p:txBody>
      </p:sp>
      <p:sp>
        <p:nvSpPr>
          <p:cNvPr id="13" name="TextBox 12">
            <a:extLst>
              <a:ext uri="{FF2B5EF4-FFF2-40B4-BE49-F238E27FC236}">
                <a16:creationId xmlns:a16="http://schemas.microsoft.com/office/drawing/2014/main" id="{0DBB6107-3544-A361-9C2E-5A74EB452C15}"/>
              </a:ext>
            </a:extLst>
          </p:cNvPr>
          <p:cNvSpPr txBox="1"/>
          <p:nvPr/>
        </p:nvSpPr>
        <p:spPr>
          <a:xfrm>
            <a:off x="8878214" y="2275626"/>
            <a:ext cx="1581357" cy="230832"/>
          </a:xfrm>
          <a:prstGeom prst="rect">
            <a:avLst/>
          </a:prstGeom>
          <a:noFill/>
        </p:spPr>
        <p:txBody>
          <a:bodyPr wrap="square">
            <a:spAutoFit/>
          </a:bodyPr>
          <a:lstStyle/>
          <a:p>
            <a:pPr algn="just"/>
            <a:r>
              <a:rPr lang="en-US" sz="900"/>
              <a:t>Core width change</a:t>
            </a:r>
          </a:p>
        </p:txBody>
      </p:sp>
      <p:sp>
        <p:nvSpPr>
          <p:cNvPr id="14" name="TextBox 13">
            <a:extLst>
              <a:ext uri="{FF2B5EF4-FFF2-40B4-BE49-F238E27FC236}">
                <a16:creationId xmlns:a16="http://schemas.microsoft.com/office/drawing/2014/main" id="{66EEC458-DA7C-4671-4315-BB33638873A4}"/>
              </a:ext>
            </a:extLst>
          </p:cNvPr>
          <p:cNvSpPr txBox="1"/>
          <p:nvPr/>
        </p:nvSpPr>
        <p:spPr>
          <a:xfrm>
            <a:off x="7299340" y="2703739"/>
            <a:ext cx="1782235" cy="230832"/>
          </a:xfrm>
          <a:prstGeom prst="rect">
            <a:avLst/>
          </a:prstGeom>
          <a:noFill/>
        </p:spPr>
        <p:txBody>
          <a:bodyPr wrap="square">
            <a:spAutoFit/>
          </a:bodyPr>
          <a:lstStyle/>
          <a:p>
            <a:pPr algn="just"/>
            <a:r>
              <a:rPr lang="en-US" sz="900"/>
              <a:t>Propagation distance</a:t>
            </a:r>
          </a:p>
        </p:txBody>
      </p:sp>
      <p:cxnSp>
        <p:nvCxnSpPr>
          <p:cNvPr id="16" name="Straight Arrow Connector 15">
            <a:extLst>
              <a:ext uri="{FF2B5EF4-FFF2-40B4-BE49-F238E27FC236}">
                <a16:creationId xmlns:a16="http://schemas.microsoft.com/office/drawing/2014/main" id="{9383A5BE-BD68-AD6D-B781-2CF0D74A26B9}"/>
              </a:ext>
            </a:extLst>
          </p:cNvPr>
          <p:cNvCxnSpPr/>
          <p:nvPr/>
        </p:nvCxnSpPr>
        <p:spPr>
          <a:xfrm>
            <a:off x="7882474" y="2373606"/>
            <a:ext cx="1319768" cy="901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7D7B6CD-795E-EC0B-9784-B28DEFCB7324}"/>
              </a:ext>
            </a:extLst>
          </p:cNvPr>
          <p:cNvSpPr txBox="1"/>
          <p:nvPr/>
        </p:nvSpPr>
        <p:spPr>
          <a:xfrm>
            <a:off x="1919543" y="2582679"/>
            <a:ext cx="4578723" cy="300082"/>
          </a:xfrm>
          <a:prstGeom prst="rect">
            <a:avLst/>
          </a:prstGeom>
          <a:noFill/>
        </p:spPr>
        <p:txBody>
          <a:bodyPr wrap="square">
            <a:spAutoFit/>
          </a:bodyPr>
          <a:lstStyle/>
          <a:p>
            <a:r>
              <a:rPr lang="el-GR" sz="1350"/>
              <a:t>Τυπικά χαρακτηριστικά του τρόπου διάδοσης</a:t>
            </a:r>
            <a:endParaRPr lang="en-US" sz="1350"/>
          </a:p>
        </p:txBody>
      </p:sp>
      <p:sp>
        <p:nvSpPr>
          <p:cNvPr id="18" name="TextBox 17">
            <a:extLst>
              <a:ext uri="{FF2B5EF4-FFF2-40B4-BE49-F238E27FC236}">
                <a16:creationId xmlns:a16="http://schemas.microsoft.com/office/drawing/2014/main" id="{17BD0265-B4C5-05BA-7CB8-23B7ADFAE536}"/>
              </a:ext>
            </a:extLst>
          </p:cNvPr>
          <p:cNvSpPr txBox="1"/>
          <p:nvPr/>
        </p:nvSpPr>
        <p:spPr>
          <a:xfrm>
            <a:off x="2537251" y="2856313"/>
            <a:ext cx="4578723" cy="715581"/>
          </a:xfrm>
          <a:prstGeom prst="rect">
            <a:avLst/>
          </a:prstGeom>
          <a:noFill/>
        </p:spPr>
        <p:txBody>
          <a:bodyPr wrap="square">
            <a:spAutoFit/>
          </a:bodyPr>
          <a:lstStyle/>
          <a:p>
            <a:pPr marL="214313" indent="-214313">
              <a:buFont typeface="Arial" panose="020B0604020202020204" pitchFamily="34" charset="0"/>
              <a:buChar char="•"/>
            </a:pPr>
            <a:r>
              <a:rPr lang="en-US" sz="1350"/>
              <a:t>Mode shape</a:t>
            </a:r>
          </a:p>
          <a:p>
            <a:pPr marL="214313" indent="-214313">
              <a:buFont typeface="Arial" panose="020B0604020202020204" pitchFamily="34" charset="0"/>
              <a:buChar char="•"/>
            </a:pPr>
            <a:r>
              <a:rPr lang="en-US" sz="1350"/>
              <a:t>Effective refractive index</a:t>
            </a:r>
          </a:p>
          <a:p>
            <a:pPr marL="214313" indent="-214313">
              <a:buFont typeface="Arial" panose="020B0604020202020204" pitchFamily="34" charset="0"/>
              <a:buChar char="•"/>
            </a:pPr>
            <a:r>
              <a:rPr lang="en-US" sz="1350"/>
              <a:t>Polarization</a:t>
            </a:r>
          </a:p>
        </p:txBody>
      </p:sp>
      <p:pic>
        <p:nvPicPr>
          <p:cNvPr id="1032" name="Picture 8" descr="Polarization converter using a tapered waveguide – Ansys Optics">
            <a:extLst>
              <a:ext uri="{FF2B5EF4-FFF2-40B4-BE49-F238E27FC236}">
                <a16:creationId xmlns:a16="http://schemas.microsoft.com/office/drawing/2014/main" id="{E569448D-E269-B512-8E38-74FE26BF1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6620" y="3429000"/>
            <a:ext cx="2561639" cy="218744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896CD76-90BE-FFA9-3B6C-22E92BE6F3E2}"/>
              </a:ext>
            </a:extLst>
          </p:cNvPr>
          <p:cNvSpPr txBox="1"/>
          <p:nvPr/>
        </p:nvSpPr>
        <p:spPr>
          <a:xfrm>
            <a:off x="4819742" y="5608656"/>
            <a:ext cx="2248517" cy="300082"/>
          </a:xfrm>
          <a:prstGeom prst="rect">
            <a:avLst/>
          </a:prstGeom>
          <a:noFill/>
        </p:spPr>
        <p:txBody>
          <a:bodyPr wrap="square">
            <a:spAutoFit/>
          </a:bodyPr>
          <a:lstStyle/>
          <a:p>
            <a:r>
              <a:rPr lang="en-US" sz="1350"/>
              <a:t>Polarization converter</a:t>
            </a:r>
          </a:p>
        </p:txBody>
      </p:sp>
      <p:sp>
        <p:nvSpPr>
          <p:cNvPr id="20" name="TextBox 19">
            <a:extLst>
              <a:ext uri="{FF2B5EF4-FFF2-40B4-BE49-F238E27FC236}">
                <a16:creationId xmlns:a16="http://schemas.microsoft.com/office/drawing/2014/main" id="{F9FCDC69-190C-0DB4-A355-1190B11BADC8}"/>
              </a:ext>
            </a:extLst>
          </p:cNvPr>
          <p:cNvSpPr txBox="1"/>
          <p:nvPr/>
        </p:nvSpPr>
        <p:spPr>
          <a:xfrm>
            <a:off x="2061822" y="5629096"/>
            <a:ext cx="2248517" cy="300082"/>
          </a:xfrm>
          <a:prstGeom prst="rect">
            <a:avLst/>
          </a:prstGeom>
          <a:noFill/>
        </p:spPr>
        <p:txBody>
          <a:bodyPr wrap="square">
            <a:spAutoFit/>
          </a:bodyPr>
          <a:lstStyle/>
          <a:p>
            <a:r>
              <a:rPr lang="en-US" sz="1350"/>
              <a:t>Spot size converter</a:t>
            </a:r>
          </a:p>
        </p:txBody>
      </p:sp>
      <p:sp>
        <p:nvSpPr>
          <p:cNvPr id="3" name="Rectangle 2">
            <a:extLst>
              <a:ext uri="{FF2B5EF4-FFF2-40B4-BE49-F238E27FC236}">
                <a16:creationId xmlns:a16="http://schemas.microsoft.com/office/drawing/2014/main" id="{28DF3E88-8911-79AF-0E70-EF491D9F4FB9}"/>
              </a:ext>
            </a:extLst>
          </p:cNvPr>
          <p:cNvSpPr>
            <a:spLocks noChangeArrowheads="1"/>
          </p:cNvSpPr>
          <p:nvPr/>
        </p:nvSpPr>
        <p:spPr bwMode="auto">
          <a:xfrm>
            <a:off x="2007699" y="1804674"/>
            <a:ext cx="4578723" cy="39626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522" rIns="0" bIns="-9522" numCol="1" anchor="ctr" anchorCtr="0" compatLnSpc="1">
            <a:prstTxWarp prst="textNoShape">
              <a:avLst/>
            </a:prstTxWarp>
            <a:spAutoFit/>
          </a:bodyPr>
          <a:lstStyle/>
          <a:p>
            <a:pPr fontAlgn="base">
              <a:spcBef>
                <a:spcPct val="0"/>
              </a:spcBef>
              <a:spcAft>
                <a:spcPct val="0"/>
              </a:spcAft>
            </a:pPr>
            <a:r>
              <a:rPr lang="el-GR" altLang="en-US" sz="1350"/>
              <a:t>Είναι η διαδικασία μετατροπής ενός καθοδηγούμενου τρόπου διάδοσης σε έναν άλλο. </a:t>
            </a:r>
          </a:p>
        </p:txBody>
      </p:sp>
    </p:spTree>
    <p:extLst>
      <p:ext uri="{BB962C8B-B14F-4D97-AF65-F5344CB8AC3E}">
        <p14:creationId xmlns:p14="http://schemas.microsoft.com/office/powerpoint/2010/main" val="852500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ulti-Mode Interference (MMI) Coupler – Ansys Optics">
            <a:extLst>
              <a:ext uri="{FF2B5EF4-FFF2-40B4-BE49-F238E27FC236}">
                <a16:creationId xmlns:a16="http://schemas.microsoft.com/office/drawing/2014/main" id="{5FE0A5C8-56CC-2AD8-1996-C5B4F709A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6142" y="2826924"/>
            <a:ext cx="2266641" cy="14412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Y branch – Ansys Optics">
            <a:extLst>
              <a:ext uri="{FF2B5EF4-FFF2-40B4-BE49-F238E27FC236}">
                <a16:creationId xmlns:a16="http://schemas.microsoft.com/office/drawing/2014/main" id="{1A2F2D1B-F823-A2A1-B6C0-9582F415B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8199" y="1492008"/>
            <a:ext cx="1658798" cy="12166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aveguide crossing – Ansys Optics">
            <a:extLst>
              <a:ext uri="{FF2B5EF4-FFF2-40B4-BE49-F238E27FC236}">
                <a16:creationId xmlns:a16="http://schemas.microsoft.com/office/drawing/2014/main" id="{087E5CDC-B52F-8249-2534-D97408544E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5409" y="4316072"/>
            <a:ext cx="1820405" cy="15348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55C1CE2-F5E9-D9CC-4465-884064740BA6}"/>
              </a:ext>
            </a:extLst>
          </p:cNvPr>
          <p:cNvPicPr>
            <a:picLocks noChangeAspect="1"/>
          </p:cNvPicPr>
          <p:nvPr/>
        </p:nvPicPr>
        <p:blipFill>
          <a:blip r:embed="rId5"/>
          <a:stretch>
            <a:fillRect/>
          </a:stretch>
        </p:blipFill>
        <p:spPr>
          <a:xfrm>
            <a:off x="3752578" y="3225720"/>
            <a:ext cx="1997856" cy="1134585"/>
          </a:xfrm>
          <a:prstGeom prst="rect">
            <a:avLst/>
          </a:prstGeom>
        </p:spPr>
      </p:pic>
      <p:sp>
        <p:nvSpPr>
          <p:cNvPr id="6" name="TextBox 5">
            <a:extLst>
              <a:ext uri="{FF2B5EF4-FFF2-40B4-BE49-F238E27FC236}">
                <a16:creationId xmlns:a16="http://schemas.microsoft.com/office/drawing/2014/main" id="{CC871C1E-384A-01E8-51D0-4390310E3617}"/>
              </a:ext>
            </a:extLst>
          </p:cNvPr>
          <p:cNvSpPr txBox="1"/>
          <p:nvPr/>
        </p:nvSpPr>
        <p:spPr>
          <a:xfrm>
            <a:off x="1941048" y="3544526"/>
            <a:ext cx="1560042" cy="507831"/>
          </a:xfrm>
          <a:prstGeom prst="rect">
            <a:avLst/>
          </a:prstGeom>
          <a:noFill/>
        </p:spPr>
        <p:txBody>
          <a:bodyPr wrap="none" rtlCol="0">
            <a:spAutoFit/>
          </a:bodyPr>
          <a:lstStyle/>
          <a:p>
            <a:r>
              <a:rPr lang="en-US" sz="1350"/>
              <a:t>End-to-end coupling</a:t>
            </a:r>
          </a:p>
          <a:p>
            <a:pPr algn="ctr"/>
            <a:r>
              <a:rPr lang="en-US" sz="1350"/>
              <a:t>(butt-coupling)</a:t>
            </a:r>
          </a:p>
        </p:txBody>
      </p:sp>
      <p:sp>
        <p:nvSpPr>
          <p:cNvPr id="7" name="TextBox 6">
            <a:extLst>
              <a:ext uri="{FF2B5EF4-FFF2-40B4-BE49-F238E27FC236}">
                <a16:creationId xmlns:a16="http://schemas.microsoft.com/office/drawing/2014/main" id="{8A4AD3ED-B7A3-21DC-4B6C-C313C721D1CD}"/>
              </a:ext>
            </a:extLst>
          </p:cNvPr>
          <p:cNvSpPr txBox="1"/>
          <p:nvPr/>
        </p:nvSpPr>
        <p:spPr>
          <a:xfrm>
            <a:off x="1892260" y="5248097"/>
            <a:ext cx="1545359" cy="300082"/>
          </a:xfrm>
          <a:prstGeom prst="rect">
            <a:avLst/>
          </a:prstGeom>
          <a:noFill/>
        </p:spPr>
        <p:txBody>
          <a:bodyPr wrap="none" rtlCol="0">
            <a:spAutoFit/>
          </a:bodyPr>
          <a:lstStyle/>
          <a:p>
            <a:pPr algn="ctr"/>
            <a:r>
              <a:rPr lang="en-US" sz="1350"/>
              <a:t>Evanescent coupling</a:t>
            </a:r>
          </a:p>
        </p:txBody>
      </p:sp>
      <p:sp>
        <p:nvSpPr>
          <p:cNvPr id="8" name="Title 1">
            <a:extLst>
              <a:ext uri="{FF2B5EF4-FFF2-40B4-BE49-F238E27FC236}">
                <a16:creationId xmlns:a16="http://schemas.microsoft.com/office/drawing/2014/main" id="{D12AFE91-272D-075A-611E-2DB47B813EED}"/>
              </a:ext>
            </a:extLst>
          </p:cNvPr>
          <p:cNvSpPr>
            <a:spLocks noGrp="1"/>
          </p:cNvSpPr>
          <p:nvPr>
            <p:ph type="title"/>
          </p:nvPr>
        </p:nvSpPr>
        <p:spPr>
          <a:xfrm>
            <a:off x="1732430" y="898170"/>
            <a:ext cx="8727140" cy="475562"/>
          </a:xfrm>
        </p:spPr>
        <p:txBody>
          <a:bodyPr>
            <a:normAutofit fontScale="90000"/>
          </a:bodyPr>
          <a:lstStyle/>
          <a:p>
            <a:pPr algn="ctr"/>
            <a:r>
              <a:rPr lang="el-GR" b="1"/>
              <a:t>Σύζευξη κυματοδηγών</a:t>
            </a:r>
            <a:endParaRPr lang="el-GR"/>
          </a:p>
        </p:txBody>
      </p:sp>
      <p:sp>
        <p:nvSpPr>
          <p:cNvPr id="9" name="TextBox 8">
            <a:extLst>
              <a:ext uri="{FF2B5EF4-FFF2-40B4-BE49-F238E27FC236}">
                <a16:creationId xmlns:a16="http://schemas.microsoft.com/office/drawing/2014/main" id="{6CCCCF56-50B1-16C8-A7B6-B12C2EBF6859}"/>
              </a:ext>
            </a:extLst>
          </p:cNvPr>
          <p:cNvSpPr txBox="1"/>
          <p:nvPr/>
        </p:nvSpPr>
        <p:spPr>
          <a:xfrm>
            <a:off x="6221669" y="1781249"/>
            <a:ext cx="2144369" cy="507831"/>
          </a:xfrm>
          <a:prstGeom prst="rect">
            <a:avLst/>
          </a:prstGeom>
          <a:noFill/>
        </p:spPr>
        <p:txBody>
          <a:bodyPr wrap="none" rtlCol="0">
            <a:spAutoFit/>
          </a:bodyPr>
          <a:lstStyle/>
          <a:p>
            <a:pPr algn="ctr"/>
            <a:r>
              <a:rPr lang="en-US" sz="1350"/>
              <a:t>Y-branch </a:t>
            </a:r>
          </a:p>
          <a:p>
            <a:pPr algn="ctr"/>
            <a:r>
              <a:rPr lang="en-US" sz="1350"/>
              <a:t>(waveguide splitter/coupler)</a:t>
            </a:r>
          </a:p>
        </p:txBody>
      </p:sp>
      <p:sp>
        <p:nvSpPr>
          <p:cNvPr id="10" name="TextBox 9">
            <a:extLst>
              <a:ext uri="{FF2B5EF4-FFF2-40B4-BE49-F238E27FC236}">
                <a16:creationId xmlns:a16="http://schemas.microsoft.com/office/drawing/2014/main" id="{D5883E5C-A354-93B2-5CFF-BDF12A0CAEE2}"/>
              </a:ext>
            </a:extLst>
          </p:cNvPr>
          <p:cNvSpPr txBox="1"/>
          <p:nvPr/>
        </p:nvSpPr>
        <p:spPr>
          <a:xfrm>
            <a:off x="6212187" y="3409052"/>
            <a:ext cx="1979773" cy="300082"/>
          </a:xfrm>
          <a:prstGeom prst="rect">
            <a:avLst/>
          </a:prstGeom>
          <a:noFill/>
        </p:spPr>
        <p:txBody>
          <a:bodyPr wrap="none" rtlCol="0">
            <a:spAutoFit/>
          </a:bodyPr>
          <a:lstStyle/>
          <a:p>
            <a:pPr algn="ctr"/>
            <a:r>
              <a:rPr lang="en-US" sz="1350"/>
              <a:t>Multi mode interferometer</a:t>
            </a:r>
          </a:p>
        </p:txBody>
      </p:sp>
      <p:sp>
        <p:nvSpPr>
          <p:cNvPr id="11" name="TextBox 10">
            <a:extLst>
              <a:ext uri="{FF2B5EF4-FFF2-40B4-BE49-F238E27FC236}">
                <a16:creationId xmlns:a16="http://schemas.microsoft.com/office/drawing/2014/main" id="{9CC4097E-BAA5-675B-9F94-7E0386AEEE1B}"/>
              </a:ext>
            </a:extLst>
          </p:cNvPr>
          <p:cNvSpPr txBox="1"/>
          <p:nvPr/>
        </p:nvSpPr>
        <p:spPr>
          <a:xfrm>
            <a:off x="6506523" y="4944976"/>
            <a:ext cx="1574662" cy="300082"/>
          </a:xfrm>
          <a:prstGeom prst="rect">
            <a:avLst/>
          </a:prstGeom>
          <a:noFill/>
        </p:spPr>
        <p:txBody>
          <a:bodyPr wrap="none" rtlCol="0">
            <a:spAutoFit/>
          </a:bodyPr>
          <a:lstStyle/>
          <a:p>
            <a:pPr algn="ctr"/>
            <a:r>
              <a:rPr lang="en-US" sz="1350"/>
              <a:t>Waveguide crossing</a:t>
            </a:r>
          </a:p>
        </p:txBody>
      </p:sp>
      <p:sp>
        <p:nvSpPr>
          <p:cNvPr id="13" name="TextBox 12">
            <a:extLst>
              <a:ext uri="{FF2B5EF4-FFF2-40B4-BE49-F238E27FC236}">
                <a16:creationId xmlns:a16="http://schemas.microsoft.com/office/drawing/2014/main" id="{0F7DC26B-6117-4CA0-0C0B-1CF9CD9AD9B5}"/>
              </a:ext>
            </a:extLst>
          </p:cNvPr>
          <p:cNvSpPr txBox="1"/>
          <p:nvPr/>
        </p:nvSpPr>
        <p:spPr>
          <a:xfrm>
            <a:off x="1732431" y="1511180"/>
            <a:ext cx="4290065" cy="1338828"/>
          </a:xfrm>
          <a:prstGeom prst="rect">
            <a:avLst/>
          </a:prstGeom>
          <a:noFill/>
        </p:spPr>
        <p:txBody>
          <a:bodyPr wrap="square">
            <a:spAutoFit/>
          </a:bodyPr>
          <a:lstStyle/>
          <a:p>
            <a:pPr algn="ctr"/>
            <a:r>
              <a:rPr lang="en-US" sz="1350" b="1"/>
              <a:t>Coupled Mode Theory</a:t>
            </a:r>
          </a:p>
          <a:p>
            <a:pPr algn="ctr"/>
            <a:endParaRPr lang="en-US" sz="1350" b="1"/>
          </a:p>
          <a:p>
            <a:pPr algn="just" defTabSz="685800" eaLnBrk="0" fontAlgn="base" hangingPunct="0">
              <a:spcBef>
                <a:spcPct val="0"/>
              </a:spcBef>
              <a:spcAft>
                <a:spcPct val="0"/>
              </a:spcAft>
            </a:pPr>
            <a:r>
              <a:rPr lang="el-GR" altLang="en-US" sz="1350"/>
              <a:t>Αποσύνθεση του φωτός που διαδίδεται στους γνωστούς τρόπου διάδοσης της μη διαταραγμένης δομής και υπολογισμός του πώς αυτές οι λειτουργίες συνδέονται μεταξύ τους από κάποια πρόσθετη επιρροή.</a:t>
            </a:r>
          </a:p>
        </p:txBody>
      </p:sp>
      <p:pic>
        <p:nvPicPr>
          <p:cNvPr id="2" name="Picture 1" descr="A blue background with white text and a red line&#10;&#10;Description automatically generated">
            <a:extLst>
              <a:ext uri="{FF2B5EF4-FFF2-40B4-BE49-F238E27FC236}">
                <a16:creationId xmlns:a16="http://schemas.microsoft.com/office/drawing/2014/main" id="{BC035794-40C5-0262-1A1A-692D4481B030}"/>
              </a:ext>
            </a:extLst>
          </p:cNvPr>
          <p:cNvPicPr>
            <a:picLocks noChangeAspect="1"/>
          </p:cNvPicPr>
          <p:nvPr/>
        </p:nvPicPr>
        <p:blipFill>
          <a:blip r:embed="rId6"/>
          <a:stretch>
            <a:fillRect/>
          </a:stretch>
        </p:blipFill>
        <p:spPr>
          <a:xfrm>
            <a:off x="3815580" y="4682755"/>
            <a:ext cx="1943100" cy="1543793"/>
          </a:xfrm>
          <a:prstGeom prst="rect">
            <a:avLst/>
          </a:prstGeom>
        </p:spPr>
      </p:pic>
    </p:spTree>
    <p:extLst>
      <p:ext uri="{BB962C8B-B14F-4D97-AF65-F5344CB8AC3E}">
        <p14:creationId xmlns:p14="http://schemas.microsoft.com/office/powerpoint/2010/main" val="3813141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4EC108-6751-3EDB-D6A7-9E824FEDF290}"/>
              </a:ext>
            </a:extLst>
          </p:cNvPr>
          <p:cNvSpPr>
            <a:spLocks noGrp="1"/>
          </p:cNvSpPr>
          <p:nvPr>
            <p:ph type="title"/>
          </p:nvPr>
        </p:nvSpPr>
        <p:spPr>
          <a:xfrm>
            <a:off x="1732430" y="898170"/>
            <a:ext cx="8727140" cy="475562"/>
          </a:xfrm>
        </p:spPr>
        <p:txBody>
          <a:bodyPr>
            <a:normAutofit fontScale="90000"/>
          </a:bodyPr>
          <a:lstStyle/>
          <a:p>
            <a:pPr algn="ctr"/>
            <a:r>
              <a:rPr lang="el-GR" b="1"/>
              <a:t>Οπτικές συμβολές</a:t>
            </a:r>
            <a:endParaRPr lang="el-GR"/>
          </a:p>
        </p:txBody>
      </p:sp>
      <p:pic>
        <p:nvPicPr>
          <p:cNvPr id="4100" name="Picture 4" descr="Sensors | Free Full-Text | Mach-Zehnder Interferometer Biochemical Sensor  Based on Silicon-on-Insulator Rib Waveguide with Large Cross Section">
            <a:extLst>
              <a:ext uri="{FF2B5EF4-FFF2-40B4-BE49-F238E27FC236}">
                <a16:creationId xmlns:a16="http://schemas.microsoft.com/office/drawing/2014/main" id="{C3604799-53DE-C516-E197-D0E3A997A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6837" y="4091710"/>
            <a:ext cx="3778623" cy="11783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ADC8744-38C5-9CB7-9594-FDE9998120E4}"/>
              </a:ext>
            </a:extLst>
          </p:cNvPr>
          <p:cNvPicPr>
            <a:picLocks noChangeAspect="1"/>
          </p:cNvPicPr>
          <p:nvPr/>
        </p:nvPicPr>
        <p:blipFill>
          <a:blip r:embed="rId3"/>
          <a:stretch>
            <a:fillRect/>
          </a:stretch>
        </p:blipFill>
        <p:spPr>
          <a:xfrm>
            <a:off x="7685263" y="1792973"/>
            <a:ext cx="2048495" cy="1554031"/>
          </a:xfrm>
          <a:prstGeom prst="rect">
            <a:avLst/>
          </a:prstGeom>
        </p:spPr>
      </p:pic>
      <p:pic>
        <p:nvPicPr>
          <p:cNvPr id="4104" name="Picture 8" descr="Ring resonator getting started - Final parameter extraction – Ansys Optics">
            <a:extLst>
              <a:ext uri="{FF2B5EF4-FFF2-40B4-BE49-F238E27FC236}">
                <a16:creationId xmlns:a16="http://schemas.microsoft.com/office/drawing/2014/main" id="{74C2FF5F-975F-397E-EA2D-AB5F71751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0752" y="3833663"/>
            <a:ext cx="2450306" cy="17002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4A613C4-C348-0220-2EC1-B07C9D0BC243}"/>
              </a:ext>
            </a:extLst>
          </p:cNvPr>
          <p:cNvSpPr txBox="1"/>
          <p:nvPr/>
        </p:nvSpPr>
        <p:spPr>
          <a:xfrm>
            <a:off x="3428972" y="1618236"/>
            <a:ext cx="2145306" cy="300082"/>
          </a:xfrm>
          <a:prstGeom prst="rect">
            <a:avLst/>
          </a:prstGeom>
          <a:noFill/>
        </p:spPr>
        <p:txBody>
          <a:bodyPr wrap="square">
            <a:spAutoFit/>
          </a:bodyPr>
          <a:lstStyle/>
          <a:p>
            <a:r>
              <a:rPr lang="el-GR" sz="1350"/>
              <a:t>Συμβολή οπτικών κυμάτων</a:t>
            </a:r>
            <a:endParaRPr lang="en-US" sz="1350"/>
          </a:p>
        </p:txBody>
      </p:sp>
      <p:sp>
        <p:nvSpPr>
          <p:cNvPr id="11" name="TextBox 10">
            <a:extLst>
              <a:ext uri="{FF2B5EF4-FFF2-40B4-BE49-F238E27FC236}">
                <a16:creationId xmlns:a16="http://schemas.microsoft.com/office/drawing/2014/main" id="{2FA44FEB-B3E8-3BF6-8BBA-65A9DED5177E}"/>
              </a:ext>
            </a:extLst>
          </p:cNvPr>
          <p:cNvSpPr txBox="1"/>
          <p:nvPr/>
        </p:nvSpPr>
        <p:spPr>
          <a:xfrm>
            <a:off x="3190995" y="5466455"/>
            <a:ext cx="2450306" cy="300082"/>
          </a:xfrm>
          <a:prstGeom prst="rect">
            <a:avLst/>
          </a:prstGeom>
          <a:noFill/>
        </p:spPr>
        <p:txBody>
          <a:bodyPr wrap="square">
            <a:spAutoFit/>
          </a:bodyPr>
          <a:lstStyle/>
          <a:p>
            <a:r>
              <a:rPr lang="en-US" sz="1350"/>
              <a:t>Mach-Zehnder interferometer</a:t>
            </a:r>
          </a:p>
        </p:txBody>
      </p:sp>
      <p:sp>
        <p:nvSpPr>
          <p:cNvPr id="12" name="TextBox 11">
            <a:extLst>
              <a:ext uri="{FF2B5EF4-FFF2-40B4-BE49-F238E27FC236}">
                <a16:creationId xmlns:a16="http://schemas.microsoft.com/office/drawing/2014/main" id="{D685E632-43B6-33EE-A12F-1E26EC8BCF0F}"/>
              </a:ext>
            </a:extLst>
          </p:cNvPr>
          <p:cNvSpPr txBox="1"/>
          <p:nvPr/>
        </p:nvSpPr>
        <p:spPr>
          <a:xfrm>
            <a:off x="7746172" y="3347002"/>
            <a:ext cx="1926672" cy="300082"/>
          </a:xfrm>
          <a:prstGeom prst="rect">
            <a:avLst/>
          </a:prstGeom>
          <a:noFill/>
        </p:spPr>
        <p:txBody>
          <a:bodyPr wrap="square">
            <a:spAutoFit/>
          </a:bodyPr>
          <a:lstStyle/>
          <a:p>
            <a:r>
              <a:rPr lang="en-US" sz="1350" err="1"/>
              <a:t>Sagnac</a:t>
            </a:r>
            <a:r>
              <a:rPr lang="en-US" sz="1350"/>
              <a:t> interferometer</a:t>
            </a:r>
          </a:p>
        </p:txBody>
      </p:sp>
      <p:sp>
        <p:nvSpPr>
          <p:cNvPr id="13" name="TextBox 12">
            <a:extLst>
              <a:ext uri="{FF2B5EF4-FFF2-40B4-BE49-F238E27FC236}">
                <a16:creationId xmlns:a16="http://schemas.microsoft.com/office/drawing/2014/main" id="{13866FDC-DE79-2C26-42A8-79CE21083E57}"/>
              </a:ext>
            </a:extLst>
          </p:cNvPr>
          <p:cNvSpPr txBox="1"/>
          <p:nvPr/>
        </p:nvSpPr>
        <p:spPr>
          <a:xfrm>
            <a:off x="8043906" y="5430391"/>
            <a:ext cx="1343998" cy="300082"/>
          </a:xfrm>
          <a:prstGeom prst="rect">
            <a:avLst/>
          </a:prstGeom>
          <a:noFill/>
        </p:spPr>
        <p:txBody>
          <a:bodyPr wrap="square">
            <a:spAutoFit/>
          </a:bodyPr>
          <a:lstStyle/>
          <a:p>
            <a:r>
              <a:rPr lang="en-US" sz="1350"/>
              <a:t>Ring resonator</a:t>
            </a:r>
          </a:p>
        </p:txBody>
      </p:sp>
      <p:cxnSp>
        <p:nvCxnSpPr>
          <p:cNvPr id="17" name="Straight Arrow Connector 16">
            <a:extLst>
              <a:ext uri="{FF2B5EF4-FFF2-40B4-BE49-F238E27FC236}">
                <a16:creationId xmlns:a16="http://schemas.microsoft.com/office/drawing/2014/main" id="{4CBD1059-180B-0FEB-FEC1-996D6B4FC3A0}"/>
              </a:ext>
            </a:extLst>
          </p:cNvPr>
          <p:cNvCxnSpPr>
            <a:cxnSpLocks/>
            <a:stCxn id="10" idx="2"/>
            <a:endCxn id="21" idx="0"/>
          </p:cNvCxnSpPr>
          <p:nvPr/>
        </p:nvCxnSpPr>
        <p:spPr>
          <a:xfrm flipH="1">
            <a:off x="3523125" y="1918318"/>
            <a:ext cx="978500" cy="308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090866E-5C65-AA64-C7D2-D70E8734BB2E}"/>
              </a:ext>
            </a:extLst>
          </p:cNvPr>
          <p:cNvCxnSpPr>
            <a:cxnSpLocks/>
            <a:stCxn id="10" idx="2"/>
            <a:endCxn id="22" idx="0"/>
          </p:cNvCxnSpPr>
          <p:nvPr/>
        </p:nvCxnSpPr>
        <p:spPr>
          <a:xfrm>
            <a:off x="4501626" y="1918319"/>
            <a:ext cx="862153" cy="314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90CF8EA-D307-A92A-A582-D9E75CA9554A}"/>
              </a:ext>
            </a:extLst>
          </p:cNvPr>
          <p:cNvSpPr txBox="1"/>
          <p:nvPr/>
        </p:nvSpPr>
        <p:spPr>
          <a:xfrm>
            <a:off x="2800873" y="2226760"/>
            <a:ext cx="1444505" cy="300082"/>
          </a:xfrm>
          <a:prstGeom prst="rect">
            <a:avLst/>
          </a:prstGeom>
          <a:noFill/>
        </p:spPr>
        <p:txBody>
          <a:bodyPr wrap="square">
            <a:spAutoFit/>
          </a:bodyPr>
          <a:lstStyle/>
          <a:p>
            <a:r>
              <a:rPr lang="el-GR" sz="1350"/>
              <a:t>Θετική συμβολή</a:t>
            </a:r>
            <a:endParaRPr lang="en-US" sz="1350"/>
          </a:p>
        </p:txBody>
      </p:sp>
      <p:sp>
        <p:nvSpPr>
          <p:cNvPr id="22" name="TextBox 21">
            <a:extLst>
              <a:ext uri="{FF2B5EF4-FFF2-40B4-BE49-F238E27FC236}">
                <a16:creationId xmlns:a16="http://schemas.microsoft.com/office/drawing/2014/main" id="{140EE2B9-58AC-9CF3-2C7A-54BF07BCF399}"/>
              </a:ext>
            </a:extLst>
          </p:cNvPr>
          <p:cNvSpPr txBox="1"/>
          <p:nvPr/>
        </p:nvSpPr>
        <p:spPr>
          <a:xfrm>
            <a:off x="4339531" y="2233185"/>
            <a:ext cx="2048495" cy="300082"/>
          </a:xfrm>
          <a:prstGeom prst="rect">
            <a:avLst/>
          </a:prstGeom>
          <a:noFill/>
        </p:spPr>
        <p:txBody>
          <a:bodyPr wrap="square">
            <a:spAutoFit/>
          </a:bodyPr>
          <a:lstStyle/>
          <a:p>
            <a:r>
              <a:rPr lang="el-GR" sz="1350"/>
              <a:t>Καταστροφική συμβολή</a:t>
            </a:r>
            <a:endParaRPr lang="en-US" sz="1350"/>
          </a:p>
        </p:txBody>
      </p:sp>
      <p:pic>
        <p:nvPicPr>
          <p:cNvPr id="4106" name="Picture 10" descr="Wave interference - Wikipedia">
            <a:extLst>
              <a:ext uri="{FF2B5EF4-FFF2-40B4-BE49-F238E27FC236}">
                <a16:creationId xmlns:a16="http://schemas.microsoft.com/office/drawing/2014/main" id="{E7FADE08-4B14-A16A-D0A9-4FCDEF42B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8245" y="2481430"/>
            <a:ext cx="3526265" cy="117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95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8F0769B8-857C-CD8D-3C6B-C44D2D0507C3}"/>
              </a:ext>
            </a:extLst>
          </p:cNvPr>
          <p:cNvSpPr txBox="1"/>
          <p:nvPr/>
        </p:nvSpPr>
        <p:spPr>
          <a:xfrm>
            <a:off x="2148384" y="1853596"/>
            <a:ext cx="7620863" cy="507831"/>
          </a:xfrm>
          <a:prstGeom prst="rect">
            <a:avLst/>
          </a:prstGeom>
          <a:noFill/>
        </p:spPr>
        <p:txBody>
          <a:bodyPr wrap="square">
            <a:spAutoFit/>
          </a:bodyPr>
          <a:lstStyle/>
          <a:p>
            <a:r>
              <a:rPr lang="el-GR" altLang="en-US" sz="1350"/>
              <a:t>Οι οπτικοί διαμορφωτές χειρίζονται ένα οπτικό σήμα συνήθως στα χαρακτηριστικά της έντασης, της φάσης και/ή της πόλωσης.</a:t>
            </a:r>
          </a:p>
        </p:txBody>
      </p:sp>
      <p:sp>
        <p:nvSpPr>
          <p:cNvPr id="4" name="Title 1">
            <a:extLst>
              <a:ext uri="{FF2B5EF4-FFF2-40B4-BE49-F238E27FC236}">
                <a16:creationId xmlns:a16="http://schemas.microsoft.com/office/drawing/2014/main" id="{D35719E9-C2C7-495C-F5C7-CFF6F58E433F}"/>
              </a:ext>
            </a:extLst>
          </p:cNvPr>
          <p:cNvSpPr>
            <a:spLocks noGrp="1"/>
          </p:cNvSpPr>
          <p:nvPr>
            <p:ph type="title"/>
          </p:nvPr>
        </p:nvSpPr>
        <p:spPr>
          <a:xfrm>
            <a:off x="1732430" y="898170"/>
            <a:ext cx="8727140" cy="475562"/>
          </a:xfrm>
        </p:spPr>
        <p:txBody>
          <a:bodyPr>
            <a:normAutofit fontScale="90000"/>
          </a:bodyPr>
          <a:lstStyle/>
          <a:p>
            <a:pPr algn="ctr"/>
            <a:r>
              <a:rPr lang="el-GR" b="1"/>
              <a:t>Οπτικοί διαμορφωτές</a:t>
            </a:r>
            <a:endParaRPr lang="el-GR"/>
          </a:p>
        </p:txBody>
      </p:sp>
      <p:pic>
        <p:nvPicPr>
          <p:cNvPr id="7170" name="Picture 2" descr="Photonics researchers report breakthrough in miniaturizing light-based chips">
            <a:extLst>
              <a:ext uri="{FF2B5EF4-FFF2-40B4-BE49-F238E27FC236}">
                <a16:creationId xmlns:a16="http://schemas.microsoft.com/office/drawing/2014/main" id="{9A792911-4A4E-C904-A589-0ECFE7070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677" y="3340172"/>
            <a:ext cx="2276099" cy="160920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ighly efficient acousto-optic modulation using non-suspended thin-film  lithium niobate-chalcogenide hybrid waveguides">
            <a:extLst>
              <a:ext uri="{FF2B5EF4-FFF2-40B4-BE49-F238E27FC236}">
                <a16:creationId xmlns:a16="http://schemas.microsoft.com/office/drawing/2014/main" id="{FF6DDE5E-FAA6-9F31-85EA-7A18BDD7F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356" y="3429002"/>
            <a:ext cx="2594921" cy="14478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38472D-826B-6D40-FA7F-D71A1F423622}"/>
              </a:ext>
            </a:extLst>
          </p:cNvPr>
          <p:cNvSpPr txBox="1"/>
          <p:nvPr/>
        </p:nvSpPr>
        <p:spPr>
          <a:xfrm>
            <a:off x="2094639" y="2839511"/>
            <a:ext cx="2658337" cy="300082"/>
          </a:xfrm>
          <a:prstGeom prst="rect">
            <a:avLst/>
          </a:prstGeom>
          <a:noFill/>
        </p:spPr>
        <p:txBody>
          <a:bodyPr wrap="square">
            <a:spAutoFit/>
          </a:bodyPr>
          <a:lstStyle/>
          <a:p>
            <a:pPr algn="just"/>
            <a:r>
              <a:rPr lang="en-US" sz="1350"/>
              <a:t>Electro-optic modulator</a:t>
            </a:r>
            <a:endParaRPr lang="en-US" sz="1350" u="sng"/>
          </a:p>
        </p:txBody>
      </p:sp>
      <p:sp>
        <p:nvSpPr>
          <p:cNvPr id="6" name="TextBox 5">
            <a:extLst>
              <a:ext uri="{FF2B5EF4-FFF2-40B4-BE49-F238E27FC236}">
                <a16:creationId xmlns:a16="http://schemas.microsoft.com/office/drawing/2014/main" id="{2F2BAFCB-4199-0F10-8FE5-57DA2D367E9E}"/>
              </a:ext>
            </a:extLst>
          </p:cNvPr>
          <p:cNvSpPr txBox="1"/>
          <p:nvPr/>
        </p:nvSpPr>
        <p:spPr>
          <a:xfrm>
            <a:off x="5039975" y="2860816"/>
            <a:ext cx="2112051" cy="300082"/>
          </a:xfrm>
          <a:prstGeom prst="rect">
            <a:avLst/>
          </a:prstGeom>
          <a:noFill/>
        </p:spPr>
        <p:txBody>
          <a:bodyPr wrap="square">
            <a:spAutoFit/>
          </a:bodyPr>
          <a:lstStyle/>
          <a:p>
            <a:pPr algn="just"/>
            <a:r>
              <a:rPr lang="en-US" sz="1350"/>
              <a:t>Acousto-optic modulator</a:t>
            </a:r>
            <a:endParaRPr lang="en-US" sz="1350" u="sng"/>
          </a:p>
        </p:txBody>
      </p:sp>
      <p:pic>
        <p:nvPicPr>
          <p:cNvPr id="7174" name="Picture 6" descr="Schematic of the MZI modulator and MI modulator. Light travels one way... |  Download Scientific Diagram">
            <a:extLst>
              <a:ext uri="{FF2B5EF4-FFF2-40B4-BE49-F238E27FC236}">
                <a16:creationId xmlns:a16="http://schemas.microsoft.com/office/drawing/2014/main" id="{A9445F47-BDAF-C45F-C3FC-F14BDA5599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7855" y="3340172"/>
            <a:ext cx="2837222" cy="17761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4EF452E-04C7-F344-8FD1-4730C9866AE4}"/>
              </a:ext>
            </a:extLst>
          </p:cNvPr>
          <p:cNvSpPr txBox="1"/>
          <p:nvPr/>
        </p:nvSpPr>
        <p:spPr>
          <a:xfrm>
            <a:off x="7972227" y="2860816"/>
            <a:ext cx="2265898" cy="300082"/>
          </a:xfrm>
          <a:prstGeom prst="rect">
            <a:avLst/>
          </a:prstGeom>
          <a:noFill/>
        </p:spPr>
        <p:txBody>
          <a:bodyPr wrap="square">
            <a:spAutoFit/>
          </a:bodyPr>
          <a:lstStyle/>
          <a:p>
            <a:pPr algn="just"/>
            <a:r>
              <a:rPr lang="en-US" sz="1350"/>
              <a:t>Interferometric modulators</a:t>
            </a:r>
            <a:endParaRPr lang="en-US" sz="1350" u="sng"/>
          </a:p>
        </p:txBody>
      </p:sp>
    </p:spTree>
    <p:extLst>
      <p:ext uri="{BB962C8B-B14F-4D97-AF65-F5344CB8AC3E}">
        <p14:creationId xmlns:p14="http://schemas.microsoft.com/office/powerpoint/2010/main" val="437002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rating coupler – Ansys Optics">
            <a:extLst>
              <a:ext uri="{FF2B5EF4-FFF2-40B4-BE49-F238E27FC236}">
                <a16:creationId xmlns:a16="http://schemas.microsoft.com/office/drawing/2014/main" id="{A5890EBE-1B0D-32B2-B0CE-6B5C2A86E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05" y="1637901"/>
            <a:ext cx="1968743" cy="17413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ORIA – the Fiber Bragg Grating manufacturing solution - Hittech">
            <a:extLst>
              <a:ext uri="{FF2B5EF4-FFF2-40B4-BE49-F238E27FC236}">
                <a16:creationId xmlns:a16="http://schemas.microsoft.com/office/drawing/2014/main" id="{4E1425EF-9874-74D9-7BB3-EE12F262C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746" y="3219999"/>
            <a:ext cx="3724835" cy="252884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WDM — Enablence">
            <a:extLst>
              <a:ext uri="{FF2B5EF4-FFF2-40B4-BE49-F238E27FC236}">
                <a16:creationId xmlns:a16="http://schemas.microsoft.com/office/drawing/2014/main" id="{1F21A440-CFEF-599A-4616-A467A6E9B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8260" y="3978324"/>
            <a:ext cx="3724835" cy="16621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3310C87-9208-A74E-43C0-2EA441DC992B}"/>
              </a:ext>
            </a:extLst>
          </p:cNvPr>
          <p:cNvSpPr txBox="1"/>
          <p:nvPr/>
        </p:nvSpPr>
        <p:spPr>
          <a:xfrm>
            <a:off x="1795931" y="1730030"/>
            <a:ext cx="5376167" cy="923330"/>
          </a:xfrm>
          <a:prstGeom prst="rect">
            <a:avLst/>
          </a:prstGeom>
          <a:noFill/>
        </p:spPr>
        <p:txBody>
          <a:bodyPr wrap="square">
            <a:spAutoFit/>
          </a:bodyPr>
          <a:lstStyle/>
          <a:p>
            <a:pPr algn="just" fontAlgn="base">
              <a:spcBef>
                <a:spcPct val="0"/>
              </a:spcBef>
              <a:spcAft>
                <a:spcPct val="0"/>
              </a:spcAft>
            </a:pPr>
            <a:r>
              <a:rPr lang="el-GR" altLang="en-US" sz="1350"/>
              <a:t>Το οπτικό πλέγμα Bragg είναι μια διαφανής συσκευή με περιοδική μεταβολή του δείκτη διάθλασης, έτσι ώστε να μπορεί να επιτευχθεί μεγάλη ανάκλαση σε κάποιο εύρος μήκους κύματος γύρω από ένα συγκεκριμένο μήκος κύματος που πληροί την συνθήκη Bragg:</a:t>
            </a:r>
          </a:p>
        </p:txBody>
      </p:sp>
      <p:pic>
        <p:nvPicPr>
          <p:cNvPr id="7" name="Picture 6">
            <a:extLst>
              <a:ext uri="{FF2B5EF4-FFF2-40B4-BE49-F238E27FC236}">
                <a16:creationId xmlns:a16="http://schemas.microsoft.com/office/drawing/2014/main" id="{D2D8DFCC-3DEF-2B82-4B6E-D4A246DB6D85}"/>
              </a:ext>
            </a:extLst>
          </p:cNvPr>
          <p:cNvPicPr>
            <a:picLocks noChangeAspect="1"/>
          </p:cNvPicPr>
          <p:nvPr/>
        </p:nvPicPr>
        <p:blipFill>
          <a:blip r:embed="rId5"/>
          <a:stretch>
            <a:fillRect/>
          </a:stretch>
        </p:blipFill>
        <p:spPr>
          <a:xfrm>
            <a:off x="3375235" y="2700301"/>
            <a:ext cx="1372691" cy="449675"/>
          </a:xfrm>
          <a:prstGeom prst="rect">
            <a:avLst/>
          </a:prstGeom>
        </p:spPr>
      </p:pic>
      <p:sp>
        <p:nvSpPr>
          <p:cNvPr id="8" name="TextBox 7">
            <a:extLst>
              <a:ext uri="{FF2B5EF4-FFF2-40B4-BE49-F238E27FC236}">
                <a16:creationId xmlns:a16="http://schemas.microsoft.com/office/drawing/2014/main" id="{331F728A-C514-B76F-0215-1F2573854B69}"/>
              </a:ext>
            </a:extLst>
          </p:cNvPr>
          <p:cNvSpPr txBox="1"/>
          <p:nvPr/>
        </p:nvSpPr>
        <p:spPr>
          <a:xfrm>
            <a:off x="7809151" y="3429000"/>
            <a:ext cx="1543050" cy="300082"/>
          </a:xfrm>
          <a:prstGeom prst="rect">
            <a:avLst/>
          </a:prstGeom>
          <a:noFill/>
        </p:spPr>
        <p:txBody>
          <a:bodyPr wrap="square">
            <a:spAutoFit/>
          </a:bodyPr>
          <a:lstStyle/>
          <a:p>
            <a:pPr algn="just"/>
            <a:r>
              <a:rPr lang="en-US" sz="1350"/>
              <a:t>Grating coupler</a:t>
            </a:r>
          </a:p>
        </p:txBody>
      </p:sp>
      <p:sp>
        <p:nvSpPr>
          <p:cNvPr id="9" name="TextBox 8">
            <a:extLst>
              <a:ext uri="{FF2B5EF4-FFF2-40B4-BE49-F238E27FC236}">
                <a16:creationId xmlns:a16="http://schemas.microsoft.com/office/drawing/2014/main" id="{82B6AA30-5A8A-C9CA-B881-69D50D4BCF25}"/>
              </a:ext>
            </a:extLst>
          </p:cNvPr>
          <p:cNvSpPr txBox="1"/>
          <p:nvPr/>
        </p:nvSpPr>
        <p:spPr>
          <a:xfrm>
            <a:off x="7172097" y="5610340"/>
            <a:ext cx="2817159" cy="300082"/>
          </a:xfrm>
          <a:prstGeom prst="rect">
            <a:avLst/>
          </a:prstGeom>
          <a:noFill/>
        </p:spPr>
        <p:txBody>
          <a:bodyPr wrap="square">
            <a:spAutoFit/>
          </a:bodyPr>
          <a:lstStyle/>
          <a:p>
            <a:pPr algn="just"/>
            <a:r>
              <a:rPr lang="en-US" sz="1350"/>
              <a:t>Arrayed waveguide grating (AWG)</a:t>
            </a:r>
          </a:p>
        </p:txBody>
      </p:sp>
      <p:sp>
        <p:nvSpPr>
          <p:cNvPr id="10" name="Title 1">
            <a:extLst>
              <a:ext uri="{FF2B5EF4-FFF2-40B4-BE49-F238E27FC236}">
                <a16:creationId xmlns:a16="http://schemas.microsoft.com/office/drawing/2014/main" id="{BBBED34B-8C85-E279-7332-95B6C3E31A6D}"/>
              </a:ext>
            </a:extLst>
          </p:cNvPr>
          <p:cNvSpPr>
            <a:spLocks noGrp="1"/>
          </p:cNvSpPr>
          <p:nvPr>
            <p:ph type="title"/>
          </p:nvPr>
        </p:nvSpPr>
        <p:spPr>
          <a:xfrm>
            <a:off x="1732430" y="898170"/>
            <a:ext cx="8727140" cy="475562"/>
          </a:xfrm>
        </p:spPr>
        <p:txBody>
          <a:bodyPr>
            <a:normAutofit fontScale="90000"/>
          </a:bodyPr>
          <a:lstStyle/>
          <a:p>
            <a:pPr algn="ctr"/>
            <a:r>
              <a:rPr lang="el-GR" b="1"/>
              <a:t>Οπτικά φράγματα</a:t>
            </a:r>
            <a:endParaRPr lang="el-GR"/>
          </a:p>
        </p:txBody>
      </p:sp>
    </p:spTree>
    <p:extLst>
      <p:ext uri="{BB962C8B-B14F-4D97-AF65-F5344CB8AC3E}">
        <p14:creationId xmlns:p14="http://schemas.microsoft.com/office/powerpoint/2010/main" val="1471092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hotonic Integrated Circuit: Definition, Disadvantage, Fabrication,  Application - Ovaga Technologies">
            <a:extLst>
              <a:ext uri="{FF2B5EF4-FFF2-40B4-BE49-F238E27FC236}">
                <a16:creationId xmlns:a16="http://schemas.microsoft.com/office/drawing/2014/main" id="{BFA1FCD0-383A-BF3F-768A-2D242DCC7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6926" y="1656416"/>
            <a:ext cx="3814132" cy="19156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calable integration of quantum emitters into photonic integrated circuits  – Physics World">
            <a:extLst>
              <a:ext uri="{FF2B5EF4-FFF2-40B4-BE49-F238E27FC236}">
                <a16:creationId xmlns:a16="http://schemas.microsoft.com/office/drawing/2014/main" id="{98DBA094-A8E5-29AE-2F08-2121CF236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946" y="3572086"/>
            <a:ext cx="4347661" cy="232056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2D5FE4D-3FCD-F447-46AC-DE8D2CC0D383}"/>
              </a:ext>
            </a:extLst>
          </p:cNvPr>
          <p:cNvSpPr>
            <a:spLocks noGrp="1"/>
          </p:cNvSpPr>
          <p:nvPr>
            <p:ph type="title"/>
          </p:nvPr>
        </p:nvSpPr>
        <p:spPr>
          <a:xfrm>
            <a:off x="1732430" y="898170"/>
            <a:ext cx="8727140" cy="475562"/>
          </a:xfrm>
        </p:spPr>
        <p:txBody>
          <a:bodyPr>
            <a:normAutofit fontScale="90000"/>
          </a:bodyPr>
          <a:lstStyle/>
          <a:p>
            <a:pPr algn="ctr"/>
            <a:r>
              <a:rPr lang="el-GR" b="1"/>
              <a:t>Προηγμένες φωτονικές διατάξεις</a:t>
            </a:r>
            <a:endParaRPr lang="el-GR"/>
          </a:p>
        </p:txBody>
      </p:sp>
      <p:sp>
        <p:nvSpPr>
          <p:cNvPr id="6" name="TextBox 5">
            <a:extLst>
              <a:ext uri="{FF2B5EF4-FFF2-40B4-BE49-F238E27FC236}">
                <a16:creationId xmlns:a16="http://schemas.microsoft.com/office/drawing/2014/main" id="{37CBA34F-6C6E-65E8-8E27-A50694F9CFA1}"/>
              </a:ext>
            </a:extLst>
          </p:cNvPr>
          <p:cNvSpPr txBox="1"/>
          <p:nvPr/>
        </p:nvSpPr>
        <p:spPr>
          <a:xfrm>
            <a:off x="6664033" y="1427448"/>
            <a:ext cx="3693050" cy="507831"/>
          </a:xfrm>
          <a:prstGeom prst="rect">
            <a:avLst/>
          </a:prstGeom>
          <a:noFill/>
        </p:spPr>
        <p:txBody>
          <a:bodyPr wrap="square" rtlCol="0">
            <a:spAutoFit/>
          </a:bodyPr>
          <a:lstStyle/>
          <a:p>
            <a:pPr algn="ctr"/>
            <a:r>
              <a:rPr lang="el-GR" sz="1350" b="1"/>
              <a:t>Φωτονικά ολοκληρωμένα κυκλώματα</a:t>
            </a:r>
          </a:p>
          <a:p>
            <a:pPr algn="ctr"/>
            <a:r>
              <a:rPr lang="el-GR" sz="1350" b="1"/>
              <a:t>(</a:t>
            </a:r>
            <a:r>
              <a:rPr lang="en-US" sz="1350" b="1"/>
              <a:t>Photonic integrated circuits </a:t>
            </a:r>
            <a:r>
              <a:rPr lang="el-GR" sz="1350" b="1"/>
              <a:t>– </a:t>
            </a:r>
            <a:r>
              <a:rPr lang="en-US" sz="1350" b="1"/>
              <a:t>PICs</a:t>
            </a:r>
            <a:r>
              <a:rPr lang="el-GR" sz="1350" b="1"/>
              <a:t>)</a:t>
            </a:r>
            <a:endParaRPr lang="en-US" sz="1350" b="1"/>
          </a:p>
        </p:txBody>
      </p:sp>
      <p:sp>
        <p:nvSpPr>
          <p:cNvPr id="7" name="TextBox 6">
            <a:extLst>
              <a:ext uri="{FF2B5EF4-FFF2-40B4-BE49-F238E27FC236}">
                <a16:creationId xmlns:a16="http://schemas.microsoft.com/office/drawing/2014/main" id="{89CFE487-91B9-EC4B-A6F2-15E4DD5009ED}"/>
              </a:ext>
            </a:extLst>
          </p:cNvPr>
          <p:cNvSpPr txBox="1"/>
          <p:nvPr/>
        </p:nvSpPr>
        <p:spPr>
          <a:xfrm>
            <a:off x="6788523" y="1933416"/>
            <a:ext cx="3814132" cy="507831"/>
          </a:xfrm>
          <a:prstGeom prst="rect">
            <a:avLst/>
          </a:prstGeom>
          <a:noFill/>
        </p:spPr>
        <p:txBody>
          <a:bodyPr wrap="square" rtlCol="0">
            <a:spAutoFit/>
          </a:bodyPr>
          <a:lstStyle/>
          <a:p>
            <a:pPr marL="214313" indent="-214313" defTabSz="685800" eaLnBrk="0" fontAlgn="base" hangingPunct="0">
              <a:spcBef>
                <a:spcPct val="0"/>
              </a:spcBef>
              <a:spcAft>
                <a:spcPct val="0"/>
              </a:spcAft>
              <a:buFont typeface="Arial" panose="020B0604020202020204" pitchFamily="34" charset="0"/>
              <a:buChar char="•"/>
            </a:pPr>
            <a:r>
              <a:rPr lang="el-GR" altLang="en-US" sz="1350"/>
              <a:t>Πολλαπλά οπτικά εξαρτήματα και λειτουργίες σε ένα μόνο τσιπ</a:t>
            </a:r>
          </a:p>
        </p:txBody>
      </p:sp>
      <p:sp>
        <p:nvSpPr>
          <p:cNvPr id="8" name="TextBox 7">
            <a:extLst>
              <a:ext uri="{FF2B5EF4-FFF2-40B4-BE49-F238E27FC236}">
                <a16:creationId xmlns:a16="http://schemas.microsoft.com/office/drawing/2014/main" id="{C0FE6614-2933-DADD-05E6-A9D4218A0A79}"/>
              </a:ext>
            </a:extLst>
          </p:cNvPr>
          <p:cNvSpPr txBox="1"/>
          <p:nvPr/>
        </p:nvSpPr>
        <p:spPr>
          <a:xfrm>
            <a:off x="6788521" y="2985566"/>
            <a:ext cx="2803622" cy="300082"/>
          </a:xfrm>
          <a:prstGeom prst="rect">
            <a:avLst/>
          </a:prstGeom>
          <a:noFill/>
        </p:spPr>
        <p:txBody>
          <a:bodyPr wrap="square" rtlCol="0">
            <a:spAutoFit/>
          </a:bodyPr>
          <a:lstStyle/>
          <a:p>
            <a:pPr marL="214313" indent="-214313" algn="just">
              <a:buFont typeface="Arial" panose="020B0604020202020204" pitchFamily="34" charset="0"/>
              <a:buChar char="•"/>
            </a:pPr>
            <a:r>
              <a:rPr lang="el-GR" sz="1350"/>
              <a:t>Υψηλότεροι ρυθμοί δεδομενων</a:t>
            </a:r>
            <a:endParaRPr lang="en-US" sz="1350"/>
          </a:p>
        </p:txBody>
      </p:sp>
      <p:sp>
        <p:nvSpPr>
          <p:cNvPr id="9" name="TextBox 8">
            <a:extLst>
              <a:ext uri="{FF2B5EF4-FFF2-40B4-BE49-F238E27FC236}">
                <a16:creationId xmlns:a16="http://schemas.microsoft.com/office/drawing/2014/main" id="{1CCC1E8F-D814-B85E-6C28-0724D080D17A}"/>
              </a:ext>
            </a:extLst>
          </p:cNvPr>
          <p:cNvSpPr txBox="1"/>
          <p:nvPr/>
        </p:nvSpPr>
        <p:spPr>
          <a:xfrm>
            <a:off x="6788520" y="2695162"/>
            <a:ext cx="3015880" cy="300082"/>
          </a:xfrm>
          <a:prstGeom prst="rect">
            <a:avLst/>
          </a:prstGeom>
          <a:noFill/>
        </p:spPr>
        <p:txBody>
          <a:bodyPr wrap="square" rtlCol="0">
            <a:spAutoFit/>
          </a:bodyPr>
          <a:lstStyle/>
          <a:p>
            <a:pPr marL="214313" indent="-214313" algn="just">
              <a:buFont typeface="Arial" panose="020B0604020202020204" pitchFamily="34" charset="0"/>
              <a:buChar char="•"/>
            </a:pPr>
            <a:r>
              <a:rPr lang="el-GR" sz="1350"/>
              <a:t>Χαμηλότερη κατανάλωση ενέργειας</a:t>
            </a:r>
            <a:endParaRPr lang="en-US" sz="1350"/>
          </a:p>
        </p:txBody>
      </p:sp>
      <p:sp>
        <p:nvSpPr>
          <p:cNvPr id="10" name="TextBox 9">
            <a:extLst>
              <a:ext uri="{FF2B5EF4-FFF2-40B4-BE49-F238E27FC236}">
                <a16:creationId xmlns:a16="http://schemas.microsoft.com/office/drawing/2014/main" id="{FD4B9DAB-5988-26EC-A712-819E37FC5EA6}"/>
              </a:ext>
            </a:extLst>
          </p:cNvPr>
          <p:cNvSpPr txBox="1"/>
          <p:nvPr/>
        </p:nvSpPr>
        <p:spPr>
          <a:xfrm>
            <a:off x="6788521" y="2404759"/>
            <a:ext cx="2803622" cy="300082"/>
          </a:xfrm>
          <a:prstGeom prst="rect">
            <a:avLst/>
          </a:prstGeom>
          <a:noFill/>
        </p:spPr>
        <p:txBody>
          <a:bodyPr wrap="square" rtlCol="0">
            <a:spAutoFit/>
          </a:bodyPr>
          <a:lstStyle/>
          <a:p>
            <a:pPr marL="214313" indent="-214313" algn="just">
              <a:buFont typeface="Arial" panose="020B0604020202020204" pitchFamily="34" charset="0"/>
              <a:buChar char="•"/>
            </a:pPr>
            <a:r>
              <a:rPr lang="el-GR" sz="1350"/>
              <a:t>Βελτιωμένες αποδόσεις</a:t>
            </a:r>
            <a:endParaRPr lang="en-US" sz="1350"/>
          </a:p>
        </p:txBody>
      </p:sp>
      <p:sp>
        <p:nvSpPr>
          <p:cNvPr id="11" name="TextBox 10">
            <a:extLst>
              <a:ext uri="{FF2B5EF4-FFF2-40B4-BE49-F238E27FC236}">
                <a16:creationId xmlns:a16="http://schemas.microsoft.com/office/drawing/2014/main" id="{D4558E6E-66CC-02A3-F75D-42F197830D1E}"/>
              </a:ext>
            </a:extLst>
          </p:cNvPr>
          <p:cNvSpPr txBox="1"/>
          <p:nvPr/>
        </p:nvSpPr>
        <p:spPr>
          <a:xfrm>
            <a:off x="1954481" y="4041528"/>
            <a:ext cx="3632725" cy="300082"/>
          </a:xfrm>
          <a:prstGeom prst="rect">
            <a:avLst/>
          </a:prstGeom>
          <a:noFill/>
        </p:spPr>
        <p:txBody>
          <a:bodyPr wrap="none" rtlCol="0">
            <a:spAutoFit/>
          </a:bodyPr>
          <a:lstStyle/>
          <a:p>
            <a:pPr algn="ctr"/>
            <a:r>
              <a:rPr lang="el-GR" sz="1350" b="1"/>
              <a:t>Τα </a:t>
            </a:r>
            <a:r>
              <a:rPr lang="en-US" sz="1350" b="1"/>
              <a:t>PICs </a:t>
            </a:r>
            <a:r>
              <a:rPr lang="el-GR" sz="1350" b="1"/>
              <a:t>είναι ιδανικά για κβαντικές εφαρμογές</a:t>
            </a:r>
            <a:endParaRPr lang="en-US" sz="1350" b="1"/>
          </a:p>
        </p:txBody>
      </p:sp>
      <p:sp>
        <p:nvSpPr>
          <p:cNvPr id="12" name="TextBox 11">
            <a:extLst>
              <a:ext uri="{FF2B5EF4-FFF2-40B4-BE49-F238E27FC236}">
                <a16:creationId xmlns:a16="http://schemas.microsoft.com/office/drawing/2014/main" id="{0A456DC0-EB9F-AF02-728C-06C346E3137F}"/>
              </a:ext>
            </a:extLst>
          </p:cNvPr>
          <p:cNvSpPr txBox="1"/>
          <p:nvPr/>
        </p:nvSpPr>
        <p:spPr>
          <a:xfrm>
            <a:off x="1851159" y="5007257"/>
            <a:ext cx="4347660" cy="507831"/>
          </a:xfrm>
          <a:prstGeom prst="rect">
            <a:avLst/>
          </a:prstGeom>
          <a:noFill/>
        </p:spPr>
        <p:txBody>
          <a:bodyPr wrap="square" rtlCol="0">
            <a:spAutoFit/>
          </a:bodyPr>
          <a:lstStyle/>
          <a:p>
            <a:pPr marL="214313" indent="-214313" algn="just">
              <a:buFont typeface="Arial" panose="020B0604020202020204" pitchFamily="34" charset="0"/>
              <a:buChar char="•"/>
            </a:pPr>
            <a:r>
              <a:rPr lang="el-GR" sz="1350"/>
              <a:t>Τσιπ κβαντικών υπολογιστών (κβαντικοί επεξεργαστές, μετρολογία, αίσθηση, επικοινωνία)</a:t>
            </a:r>
            <a:endParaRPr lang="en-US" sz="1350"/>
          </a:p>
        </p:txBody>
      </p:sp>
      <p:sp>
        <p:nvSpPr>
          <p:cNvPr id="13" name="TextBox 12">
            <a:extLst>
              <a:ext uri="{FF2B5EF4-FFF2-40B4-BE49-F238E27FC236}">
                <a16:creationId xmlns:a16="http://schemas.microsoft.com/office/drawing/2014/main" id="{395FA1B8-E358-9FE5-BC64-6B7C2ADACA5E}"/>
              </a:ext>
            </a:extLst>
          </p:cNvPr>
          <p:cNvSpPr txBox="1"/>
          <p:nvPr/>
        </p:nvSpPr>
        <p:spPr>
          <a:xfrm>
            <a:off x="1851160" y="4420519"/>
            <a:ext cx="4244841" cy="507831"/>
          </a:xfrm>
          <a:prstGeom prst="rect">
            <a:avLst/>
          </a:prstGeom>
          <a:noFill/>
        </p:spPr>
        <p:txBody>
          <a:bodyPr wrap="square" rtlCol="0">
            <a:spAutoFit/>
          </a:bodyPr>
          <a:lstStyle/>
          <a:p>
            <a:pPr marL="214313" indent="-214313" algn="just" fontAlgn="base">
              <a:spcBef>
                <a:spcPct val="0"/>
              </a:spcBef>
              <a:spcAft>
                <a:spcPct val="0"/>
              </a:spcAft>
              <a:buFont typeface="Arial" panose="020B0604020202020204" pitchFamily="34" charset="0"/>
              <a:buChar char="•"/>
            </a:pPr>
            <a:r>
              <a:rPr lang="el-GR" altLang="en-US" sz="1350"/>
              <a:t>Εύκολη ενσωμάτωση πηγών μεμονωμένων φωτονίων, ανιχνευτών και κβαντικών πυλών </a:t>
            </a:r>
          </a:p>
        </p:txBody>
      </p:sp>
    </p:spTree>
    <p:extLst>
      <p:ext uri="{BB962C8B-B14F-4D97-AF65-F5344CB8AC3E}">
        <p14:creationId xmlns:p14="http://schemas.microsoft.com/office/powerpoint/2010/main" val="3822872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B505E-2573-412F-AA52-2ECBA2906DB3}"/>
              </a:ext>
            </a:extLst>
          </p:cNvPr>
          <p:cNvSpPr>
            <a:spLocks noGrp="1"/>
          </p:cNvSpPr>
          <p:nvPr>
            <p:ph type="title"/>
          </p:nvPr>
        </p:nvSpPr>
        <p:spPr>
          <a:xfrm>
            <a:off x="1141413" y="618518"/>
            <a:ext cx="9905998" cy="1478570"/>
          </a:xfrm>
        </p:spPr>
        <p:txBody>
          <a:bodyPr/>
          <a:lstStyle/>
          <a:p>
            <a:r>
              <a:rPr lang="el-GR" dirty="0" err="1"/>
              <a:t>Στοιχεια</a:t>
            </a:r>
            <a:r>
              <a:rPr lang="el-GR" dirty="0"/>
              <a:t> </a:t>
            </a:r>
            <a:r>
              <a:rPr lang="el-GR" dirty="0" err="1"/>
              <a:t>βιογραφικου</a:t>
            </a:r>
            <a:endParaRPr lang="en-GB" dirty="0"/>
          </a:p>
        </p:txBody>
      </p:sp>
      <p:cxnSp>
        <p:nvCxnSpPr>
          <p:cNvPr id="4" name="Straight Arrow Connector 3">
            <a:extLst>
              <a:ext uri="{FF2B5EF4-FFF2-40B4-BE49-F238E27FC236}">
                <a16:creationId xmlns:a16="http://schemas.microsoft.com/office/drawing/2014/main" id="{EDF9EE7D-E85F-44B0-8E69-3FC256DF5983}"/>
              </a:ext>
            </a:extLst>
          </p:cNvPr>
          <p:cNvCxnSpPr>
            <a:cxnSpLocks/>
          </p:cNvCxnSpPr>
          <p:nvPr/>
        </p:nvCxnSpPr>
        <p:spPr>
          <a:xfrm>
            <a:off x="1050935" y="3973061"/>
            <a:ext cx="10226386" cy="204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9886DD4-63D2-44B0-80D3-6E088585F2B8}"/>
              </a:ext>
            </a:extLst>
          </p:cNvPr>
          <p:cNvCxnSpPr/>
          <p:nvPr/>
        </p:nvCxnSpPr>
        <p:spPr>
          <a:xfrm>
            <a:off x="2164019" y="3842847"/>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23D41A0-4E6D-4951-AD19-95870974AA90}"/>
              </a:ext>
            </a:extLst>
          </p:cNvPr>
          <p:cNvCxnSpPr/>
          <p:nvPr/>
        </p:nvCxnSpPr>
        <p:spPr>
          <a:xfrm>
            <a:off x="3941806" y="3822423"/>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3032CA3-2357-4371-905D-73DF519970F7}"/>
              </a:ext>
            </a:extLst>
          </p:cNvPr>
          <p:cNvSpPr txBox="1"/>
          <p:nvPr/>
        </p:nvSpPr>
        <p:spPr>
          <a:xfrm>
            <a:off x="1802465" y="4141365"/>
            <a:ext cx="835485" cy="923330"/>
          </a:xfrm>
          <a:prstGeom prst="rect">
            <a:avLst/>
          </a:prstGeom>
          <a:noFill/>
        </p:spPr>
        <p:txBody>
          <a:bodyPr wrap="none" rtlCol="0">
            <a:spAutoFit/>
          </a:bodyPr>
          <a:lstStyle/>
          <a:p>
            <a:r>
              <a:rPr lang="el-GR" dirty="0"/>
              <a:t>1996</a:t>
            </a:r>
            <a:endParaRPr lang="en-US" dirty="0"/>
          </a:p>
          <a:p>
            <a:r>
              <a:rPr lang="el-GR" dirty="0"/>
              <a:t>ΗΜΜΥ</a:t>
            </a:r>
          </a:p>
          <a:p>
            <a:r>
              <a:rPr lang="el-GR" dirty="0"/>
              <a:t>ΕΜΠ</a:t>
            </a:r>
            <a:endParaRPr lang="en-US" dirty="0"/>
          </a:p>
        </p:txBody>
      </p:sp>
      <p:sp>
        <p:nvSpPr>
          <p:cNvPr id="11" name="TextBox 10">
            <a:extLst>
              <a:ext uri="{FF2B5EF4-FFF2-40B4-BE49-F238E27FC236}">
                <a16:creationId xmlns:a16="http://schemas.microsoft.com/office/drawing/2014/main" id="{B35E21E2-FE3E-4982-9A21-B8BD7D7C432A}"/>
              </a:ext>
            </a:extLst>
          </p:cNvPr>
          <p:cNvSpPr txBox="1"/>
          <p:nvPr/>
        </p:nvSpPr>
        <p:spPr>
          <a:xfrm>
            <a:off x="3604616" y="4090123"/>
            <a:ext cx="1173719" cy="923330"/>
          </a:xfrm>
          <a:prstGeom prst="rect">
            <a:avLst/>
          </a:prstGeom>
          <a:noFill/>
        </p:spPr>
        <p:txBody>
          <a:bodyPr wrap="none" rtlCol="0">
            <a:spAutoFit/>
          </a:bodyPr>
          <a:lstStyle/>
          <a:p>
            <a:r>
              <a:rPr lang="en-US" dirty="0"/>
              <a:t>200</a:t>
            </a:r>
            <a:r>
              <a:rPr lang="el-GR" dirty="0"/>
              <a:t>2</a:t>
            </a:r>
            <a:endParaRPr lang="en-US" dirty="0"/>
          </a:p>
          <a:p>
            <a:r>
              <a:rPr lang="en-US" dirty="0"/>
              <a:t>PhD</a:t>
            </a:r>
          </a:p>
          <a:p>
            <a:r>
              <a:rPr lang="en-US" dirty="0"/>
              <a:t>PCRL-</a:t>
            </a:r>
            <a:r>
              <a:rPr lang="el-GR" dirty="0"/>
              <a:t>ΕΜΠ</a:t>
            </a:r>
            <a:endParaRPr lang="en-US" dirty="0"/>
          </a:p>
        </p:txBody>
      </p:sp>
      <p:cxnSp>
        <p:nvCxnSpPr>
          <p:cNvPr id="12" name="Straight Connector 11">
            <a:extLst>
              <a:ext uri="{FF2B5EF4-FFF2-40B4-BE49-F238E27FC236}">
                <a16:creationId xmlns:a16="http://schemas.microsoft.com/office/drawing/2014/main" id="{46B9C565-7B06-4846-A749-ACA7ECABAD8A}"/>
              </a:ext>
            </a:extLst>
          </p:cNvPr>
          <p:cNvCxnSpPr/>
          <p:nvPr/>
        </p:nvCxnSpPr>
        <p:spPr>
          <a:xfrm>
            <a:off x="7123661" y="3857951"/>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533B8CC-8FC5-4316-9502-77482337F2B7}"/>
              </a:ext>
            </a:extLst>
          </p:cNvPr>
          <p:cNvSpPr txBox="1"/>
          <p:nvPr/>
        </p:nvSpPr>
        <p:spPr>
          <a:xfrm>
            <a:off x="6908048" y="4125651"/>
            <a:ext cx="2454562" cy="1200329"/>
          </a:xfrm>
          <a:prstGeom prst="rect">
            <a:avLst/>
          </a:prstGeom>
          <a:noFill/>
        </p:spPr>
        <p:txBody>
          <a:bodyPr wrap="square" rtlCol="0">
            <a:spAutoFit/>
          </a:bodyPr>
          <a:lstStyle/>
          <a:p>
            <a:r>
              <a:rPr lang="en-US" dirty="0"/>
              <a:t>2017</a:t>
            </a:r>
          </a:p>
          <a:p>
            <a:r>
              <a:rPr lang="en-US" dirty="0"/>
              <a:t>Ass. Prof.</a:t>
            </a:r>
          </a:p>
          <a:p>
            <a:r>
              <a:rPr lang="en-US" dirty="0"/>
              <a:t>EE&amp;CS </a:t>
            </a:r>
          </a:p>
          <a:p>
            <a:r>
              <a:rPr lang="en-US" dirty="0"/>
              <a:t>University of Bristol</a:t>
            </a:r>
          </a:p>
        </p:txBody>
      </p:sp>
      <p:cxnSp>
        <p:nvCxnSpPr>
          <p:cNvPr id="14" name="Straight Connector 13">
            <a:extLst>
              <a:ext uri="{FF2B5EF4-FFF2-40B4-BE49-F238E27FC236}">
                <a16:creationId xmlns:a16="http://schemas.microsoft.com/office/drawing/2014/main" id="{1BFA3D19-A514-41C9-926B-164C56E13D48}"/>
              </a:ext>
            </a:extLst>
          </p:cNvPr>
          <p:cNvCxnSpPr/>
          <p:nvPr/>
        </p:nvCxnSpPr>
        <p:spPr>
          <a:xfrm>
            <a:off x="5781369" y="3857951"/>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C1233CD-39EA-4934-848C-CC8276DD417A}"/>
              </a:ext>
            </a:extLst>
          </p:cNvPr>
          <p:cNvSpPr txBox="1"/>
          <p:nvPr/>
        </p:nvSpPr>
        <p:spPr>
          <a:xfrm>
            <a:off x="5519444" y="4105227"/>
            <a:ext cx="1002197" cy="1200329"/>
          </a:xfrm>
          <a:prstGeom prst="rect">
            <a:avLst/>
          </a:prstGeom>
          <a:noFill/>
        </p:spPr>
        <p:txBody>
          <a:bodyPr wrap="none" rtlCol="0">
            <a:spAutoFit/>
          </a:bodyPr>
          <a:lstStyle/>
          <a:p>
            <a:r>
              <a:rPr lang="en-US" dirty="0"/>
              <a:t>2008</a:t>
            </a:r>
          </a:p>
          <a:p>
            <a:r>
              <a:rPr lang="en-US" dirty="0"/>
              <a:t>Post Doc</a:t>
            </a:r>
          </a:p>
          <a:p>
            <a:r>
              <a:rPr lang="en-US" dirty="0" err="1"/>
              <a:t>PhosNet</a:t>
            </a:r>
            <a:r>
              <a:rPr lang="el-GR" dirty="0"/>
              <a:t>-</a:t>
            </a:r>
          </a:p>
          <a:p>
            <a:r>
              <a:rPr lang="el-GR" dirty="0"/>
              <a:t>ΑΠΘ</a:t>
            </a:r>
            <a:endParaRPr lang="en-US" dirty="0"/>
          </a:p>
        </p:txBody>
      </p:sp>
      <p:pic>
        <p:nvPicPr>
          <p:cNvPr id="18" name="Picture 2" descr="Image result for ntua logo">
            <a:extLst>
              <a:ext uri="{FF2B5EF4-FFF2-40B4-BE49-F238E27FC236}">
                <a16:creationId xmlns:a16="http://schemas.microsoft.com/office/drawing/2014/main" id="{1FD46928-ACAE-476A-A54B-8769B1E2B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61" y="2629135"/>
            <a:ext cx="1114586" cy="11183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pcrl ntua">
            <a:extLst>
              <a:ext uri="{FF2B5EF4-FFF2-40B4-BE49-F238E27FC236}">
                <a16:creationId xmlns:a16="http://schemas.microsoft.com/office/drawing/2014/main" id="{F083CF26-3C6F-46DD-BB1D-078860A6F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4616" y="2587774"/>
            <a:ext cx="1527820" cy="11229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UNIVERSITY OF bristol LOGO">
            <a:extLst>
              <a:ext uri="{FF2B5EF4-FFF2-40B4-BE49-F238E27FC236}">
                <a16:creationId xmlns:a16="http://schemas.microsoft.com/office/drawing/2014/main" id="{FFD50009-E0CD-44DA-81A8-01C6FA1B49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074"/>
          <a:stretch/>
        </p:blipFill>
        <p:spPr bwMode="auto">
          <a:xfrm>
            <a:off x="7287927" y="2628089"/>
            <a:ext cx="897873" cy="8521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UNIVERSITY OF bristol LOGO">
            <a:extLst>
              <a:ext uri="{FF2B5EF4-FFF2-40B4-BE49-F238E27FC236}">
                <a16:creationId xmlns:a16="http://schemas.microsoft.com/office/drawing/2014/main" id="{AE4106E5-1CE1-4E24-8887-E0335005CF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925" r="-1793"/>
          <a:stretch/>
        </p:blipFill>
        <p:spPr bwMode="auto">
          <a:xfrm>
            <a:off x="7281631" y="3465828"/>
            <a:ext cx="904170" cy="39212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phosnet auth">
            <a:extLst>
              <a:ext uri="{FF2B5EF4-FFF2-40B4-BE49-F238E27FC236}">
                <a16:creationId xmlns:a16="http://schemas.microsoft.com/office/drawing/2014/main" id="{E7A4E8C7-2D74-4A7A-8CF2-3FABF3C94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5845" y="2568185"/>
            <a:ext cx="1942049" cy="5833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auth logo">
            <a:extLst>
              <a:ext uri="{FF2B5EF4-FFF2-40B4-BE49-F238E27FC236}">
                <a16:creationId xmlns:a16="http://schemas.microsoft.com/office/drawing/2014/main" id="{ECDCDF24-A528-470C-AA5C-51AA148D9D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3044" y="3101677"/>
            <a:ext cx="650449" cy="6504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58C6B72-83C3-CB98-7BAB-46B1D69A4BE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62610" y="2787148"/>
            <a:ext cx="1634754" cy="788864"/>
          </a:xfrm>
          <a:prstGeom prst="rect">
            <a:avLst/>
          </a:prstGeom>
        </p:spPr>
      </p:pic>
      <p:cxnSp>
        <p:nvCxnSpPr>
          <p:cNvPr id="8" name="Straight Connector 7">
            <a:extLst>
              <a:ext uri="{FF2B5EF4-FFF2-40B4-BE49-F238E27FC236}">
                <a16:creationId xmlns:a16="http://schemas.microsoft.com/office/drawing/2014/main" id="{777DC6F3-30BA-8575-5096-450C033AF24A}"/>
              </a:ext>
            </a:extLst>
          </p:cNvPr>
          <p:cNvCxnSpPr/>
          <p:nvPr/>
        </p:nvCxnSpPr>
        <p:spPr>
          <a:xfrm>
            <a:off x="9436554" y="3822423"/>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2E43B6C-1042-10D0-6C8B-0247E3787C62}"/>
              </a:ext>
            </a:extLst>
          </p:cNvPr>
          <p:cNvSpPr txBox="1"/>
          <p:nvPr/>
        </p:nvSpPr>
        <p:spPr>
          <a:xfrm>
            <a:off x="9220940" y="4090123"/>
            <a:ext cx="1918095" cy="1200329"/>
          </a:xfrm>
          <a:prstGeom prst="rect">
            <a:avLst/>
          </a:prstGeom>
          <a:noFill/>
        </p:spPr>
        <p:txBody>
          <a:bodyPr wrap="square" rtlCol="0">
            <a:spAutoFit/>
          </a:bodyPr>
          <a:lstStyle/>
          <a:p>
            <a:r>
              <a:rPr lang="en-US" dirty="0"/>
              <a:t>20</a:t>
            </a:r>
            <a:r>
              <a:rPr lang="el-GR" dirty="0"/>
              <a:t>22</a:t>
            </a:r>
            <a:endParaRPr lang="en-US" dirty="0"/>
          </a:p>
          <a:p>
            <a:r>
              <a:rPr lang="en-US" dirty="0"/>
              <a:t>Ass. Prof.</a:t>
            </a:r>
          </a:p>
          <a:p>
            <a:r>
              <a:rPr lang="en-US" dirty="0"/>
              <a:t>DIT</a:t>
            </a:r>
          </a:p>
          <a:p>
            <a:r>
              <a:rPr lang="en-US" dirty="0"/>
              <a:t>NKUA</a:t>
            </a:r>
          </a:p>
        </p:txBody>
      </p:sp>
    </p:spTree>
    <p:extLst>
      <p:ext uri="{BB962C8B-B14F-4D97-AF65-F5344CB8AC3E}">
        <p14:creationId xmlns:p14="http://schemas.microsoft.com/office/powerpoint/2010/main" val="49424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6BA9-0D3B-CA10-B7F6-F7F1CBB87995}"/>
              </a:ext>
            </a:extLst>
          </p:cNvPr>
          <p:cNvSpPr>
            <a:spLocks noGrp="1"/>
          </p:cNvSpPr>
          <p:nvPr>
            <p:ph type="title"/>
          </p:nvPr>
        </p:nvSpPr>
        <p:spPr/>
        <p:txBody>
          <a:bodyPr/>
          <a:lstStyle/>
          <a:p>
            <a:r>
              <a:rPr lang="el-GR"/>
              <a:t>Βιβλιογραφία</a:t>
            </a:r>
            <a:endParaRPr lang="en-US"/>
          </a:p>
        </p:txBody>
      </p:sp>
      <p:sp>
        <p:nvSpPr>
          <p:cNvPr id="3" name="Content Placeholder 2">
            <a:extLst>
              <a:ext uri="{FF2B5EF4-FFF2-40B4-BE49-F238E27FC236}">
                <a16:creationId xmlns:a16="http://schemas.microsoft.com/office/drawing/2014/main" id="{206852FA-B025-F221-2CD8-824D0FDF6BC7}"/>
              </a:ext>
            </a:extLst>
          </p:cNvPr>
          <p:cNvSpPr>
            <a:spLocks noGrp="1"/>
          </p:cNvSpPr>
          <p:nvPr>
            <p:ph idx="1"/>
          </p:nvPr>
        </p:nvSpPr>
        <p:spPr/>
        <p:txBody>
          <a:bodyPr>
            <a:normAutofit fontScale="70000" lnSpcReduction="20000"/>
          </a:bodyPr>
          <a:lstStyle/>
          <a:p>
            <a:r>
              <a:rPr lang="en-GB"/>
              <a:t>N. </a:t>
            </a:r>
            <a:r>
              <a:rPr lang="el-GR"/>
              <a:t>Θεοφάνους «</a:t>
            </a:r>
            <a:r>
              <a:rPr lang="el-GR" err="1"/>
              <a:t>Οπτρονική</a:t>
            </a:r>
            <a:r>
              <a:rPr lang="el-GR"/>
              <a:t>» Εκδόσεις Γ.Β. Βασδέκης </a:t>
            </a:r>
            <a:endParaRPr lang="en-GB"/>
          </a:p>
          <a:p>
            <a:r>
              <a:rPr lang="en-GB"/>
              <a:t>Paul E. Green «</a:t>
            </a:r>
            <a:r>
              <a:rPr lang="el-GR"/>
              <a:t>Δίκτυα Οπτικών Ινών» </a:t>
            </a:r>
            <a:r>
              <a:rPr lang="en-GB"/>
              <a:t>ISNB: 960-7510-00-3</a:t>
            </a:r>
          </a:p>
          <a:p>
            <a:r>
              <a:rPr lang="en-GB"/>
              <a:t>J. </a:t>
            </a:r>
            <a:r>
              <a:rPr lang="en-GB" err="1"/>
              <a:t>Ohstubo</a:t>
            </a:r>
            <a:r>
              <a:rPr lang="en-GB"/>
              <a:t>, “Semiconductor Lasers Stability-Instability and Chaos” ISNB:3-540-23675-9 </a:t>
            </a:r>
          </a:p>
          <a:p>
            <a:r>
              <a:rPr lang="en-GB"/>
              <a:t>K. </a:t>
            </a:r>
            <a:r>
              <a:rPr lang="en-GB" err="1"/>
              <a:t>Pettermann</a:t>
            </a:r>
            <a:r>
              <a:rPr lang="en-GB"/>
              <a:t> “Laser Diode Modulation and Noise” ISNB:0-7923-1204-X </a:t>
            </a:r>
          </a:p>
          <a:p>
            <a:r>
              <a:rPr lang="el-GR" err="1"/>
              <a:t>Ζευγώλης</a:t>
            </a:r>
            <a:r>
              <a:rPr lang="el-GR"/>
              <a:t> </a:t>
            </a:r>
            <a:r>
              <a:rPr lang="el-GR" err="1"/>
              <a:t>Δηµήτριος</a:t>
            </a:r>
            <a:r>
              <a:rPr lang="el-GR"/>
              <a:t>, «</a:t>
            </a:r>
            <a:r>
              <a:rPr lang="el-GR" err="1"/>
              <a:t>Εφαρµοσµένη</a:t>
            </a:r>
            <a:r>
              <a:rPr lang="el-GR"/>
              <a:t> οπτική µε </a:t>
            </a:r>
            <a:r>
              <a:rPr lang="el-GR" err="1"/>
              <a:t>θέµατα</a:t>
            </a:r>
            <a:r>
              <a:rPr lang="el-GR"/>
              <a:t> </a:t>
            </a:r>
            <a:r>
              <a:rPr lang="el-GR" err="1"/>
              <a:t>οπτικοηλεκτρονικής</a:t>
            </a:r>
            <a:r>
              <a:rPr lang="el-GR"/>
              <a:t> και </a:t>
            </a:r>
            <a:r>
              <a:rPr lang="en-GB"/>
              <a:t>Laser» ISNB: 978-960-418-140-7 • </a:t>
            </a:r>
          </a:p>
          <a:p>
            <a:r>
              <a:rPr lang="en-GB"/>
              <a:t>J. Wilson, J. Hawkes «</a:t>
            </a:r>
            <a:r>
              <a:rPr lang="el-GR"/>
              <a:t>ΟΠΤΟΗΛΕΚΤΡΟΝΙΚΗ: Μια Εισαγωγή» Εκδόσεις ΕΜΠ</a:t>
            </a:r>
            <a:endParaRPr lang="en-GB"/>
          </a:p>
          <a:p>
            <a:endParaRPr lang="en-GB" b="0" i="0">
              <a:solidFill>
                <a:srgbClr val="000000"/>
              </a:solidFill>
              <a:effectLst/>
              <a:latin typeface="Arial" panose="020B0604020202020204" pitchFamily="34" charset="0"/>
            </a:endParaRPr>
          </a:p>
          <a:p>
            <a:r>
              <a:rPr lang="en-GB" b="0" i="0">
                <a:solidFill>
                  <a:srgbClr val="000000"/>
                </a:solidFill>
                <a:effectLst/>
                <a:latin typeface="Arial" panose="020B0604020202020204" pitchFamily="34" charset="0"/>
              </a:rPr>
              <a:t>Saleh, M. </a:t>
            </a:r>
            <a:r>
              <a:rPr lang="en-GB" b="0" i="0" err="1">
                <a:solidFill>
                  <a:srgbClr val="000000"/>
                </a:solidFill>
                <a:effectLst/>
                <a:latin typeface="Arial" panose="020B0604020202020204" pitchFamily="34" charset="0"/>
              </a:rPr>
              <a:t>Teich</a:t>
            </a:r>
            <a:r>
              <a:rPr lang="en-GB" b="0" i="0">
                <a:solidFill>
                  <a:srgbClr val="000000"/>
                </a:solidFill>
                <a:effectLst/>
                <a:latin typeface="Arial" panose="020B0604020202020204" pitchFamily="34" charset="0"/>
              </a:rPr>
              <a:t>, Fundamentals of Photonics, Wiley-</a:t>
            </a:r>
            <a:r>
              <a:rPr lang="en-GB" b="0" i="0" err="1">
                <a:solidFill>
                  <a:srgbClr val="000000"/>
                </a:solidFill>
                <a:effectLst/>
                <a:latin typeface="Arial" panose="020B0604020202020204" pitchFamily="34" charset="0"/>
              </a:rPr>
              <a:t>Interscience</a:t>
            </a:r>
            <a:r>
              <a:rPr lang="en-GB" b="0" i="0">
                <a:solidFill>
                  <a:srgbClr val="000000"/>
                </a:solidFill>
                <a:effectLst/>
                <a:latin typeface="Arial" panose="020B0604020202020204" pitchFamily="34" charset="0"/>
              </a:rPr>
              <a:t>, 2nd edition, 2007</a:t>
            </a:r>
            <a:endParaRPr lang="en-US"/>
          </a:p>
        </p:txBody>
      </p:sp>
    </p:spTree>
    <p:extLst>
      <p:ext uri="{BB962C8B-B14F-4D97-AF65-F5344CB8AC3E}">
        <p14:creationId xmlns:p14="http://schemas.microsoft.com/office/powerpoint/2010/main" val="139341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5E9CD-9D8E-00FF-1416-06E2190BD171}"/>
              </a:ext>
            </a:extLst>
          </p:cNvPr>
          <p:cNvSpPr>
            <a:spLocks noGrp="1"/>
          </p:cNvSpPr>
          <p:nvPr>
            <p:ph type="title"/>
          </p:nvPr>
        </p:nvSpPr>
        <p:spPr/>
        <p:txBody>
          <a:bodyPr/>
          <a:lstStyle/>
          <a:p>
            <a:r>
              <a:rPr lang="el-GR"/>
              <a:t>Εξ</a:t>
            </a:r>
            <a:r>
              <a:rPr lang="en-US" err="1"/>
              <a:t>έ</a:t>
            </a:r>
            <a:r>
              <a:rPr lang="el-GR" err="1"/>
              <a:t>ταση</a:t>
            </a:r>
            <a:endParaRPr lang="en-US"/>
          </a:p>
        </p:txBody>
      </p:sp>
      <p:sp>
        <p:nvSpPr>
          <p:cNvPr id="3" name="Content Placeholder 2">
            <a:extLst>
              <a:ext uri="{FF2B5EF4-FFF2-40B4-BE49-F238E27FC236}">
                <a16:creationId xmlns:a16="http://schemas.microsoft.com/office/drawing/2014/main" id="{4B045956-8D7F-482D-8FEE-139494D174A5}"/>
              </a:ext>
            </a:extLst>
          </p:cNvPr>
          <p:cNvSpPr>
            <a:spLocks noGrp="1"/>
          </p:cNvSpPr>
          <p:nvPr>
            <p:ph idx="1"/>
          </p:nvPr>
        </p:nvSpPr>
        <p:spPr/>
        <p:txBody>
          <a:bodyPr>
            <a:normAutofit fontScale="77500" lnSpcReduction="20000"/>
          </a:bodyPr>
          <a:lstStyle/>
          <a:p>
            <a:r>
              <a:rPr lang="el-GR"/>
              <a:t>Βιβλιογραφική εργασία (~20 σελίδες)</a:t>
            </a:r>
          </a:p>
          <a:p>
            <a:r>
              <a:rPr lang="el-GR"/>
              <a:t>Εργασία στο </a:t>
            </a:r>
            <a:r>
              <a:rPr lang="en-US" err="1"/>
              <a:t>Lumerical</a:t>
            </a:r>
            <a:r>
              <a:rPr lang="en-US"/>
              <a:t> </a:t>
            </a:r>
            <a:endParaRPr lang="el-GR"/>
          </a:p>
          <a:p>
            <a:endParaRPr lang="el-GR"/>
          </a:p>
          <a:p>
            <a:r>
              <a:rPr lang="el-GR"/>
              <a:t>Ενδεικτικά θέματα:</a:t>
            </a:r>
          </a:p>
          <a:p>
            <a:r>
              <a:rPr lang="el-GR" sz="1800">
                <a:latin typeface="Times New Roman" panose="02020603050405020304" pitchFamily="18" charset="0"/>
                <a:ea typeface="Times New Roman" panose="02020603050405020304" pitchFamily="18" charset="0"/>
              </a:rPr>
              <a:t>Πλατφόρμες Φωτονικών Ολοκληρωμένων Κυκλωμάτων (</a:t>
            </a:r>
            <a:r>
              <a:rPr lang="en-US" sz="1800">
                <a:latin typeface="Times New Roman" panose="02020603050405020304" pitchFamily="18" charset="0"/>
                <a:ea typeface="Times New Roman" panose="02020603050405020304" pitchFamily="18" charset="0"/>
              </a:rPr>
              <a:t>PIC</a:t>
            </a:r>
            <a:r>
              <a:rPr lang="el-GR" sz="1800">
                <a:latin typeface="Times New Roman" panose="02020603050405020304" pitchFamily="18" charset="0"/>
                <a:ea typeface="Times New Roman" panose="02020603050405020304" pitchFamily="18" charset="0"/>
              </a:rPr>
              <a:t>)</a:t>
            </a:r>
            <a:r>
              <a:rPr lang="en-GB">
                <a:effectLst/>
              </a:rPr>
              <a:t> </a:t>
            </a:r>
            <a:endParaRPr lang="el-GR">
              <a:effectLst/>
            </a:endParaRPr>
          </a:p>
          <a:p>
            <a:r>
              <a:rPr lang="el-GR" sz="1800">
                <a:latin typeface="Times New Roman" panose="02020603050405020304" pitchFamily="18" charset="0"/>
                <a:ea typeface="Times New Roman" panose="02020603050405020304" pitchFamily="18" charset="0"/>
              </a:rPr>
              <a:t>Οπτικά δικτυώματα στην κατασκευή </a:t>
            </a:r>
            <a:r>
              <a:rPr lang="el-GR" sz="1800" err="1">
                <a:latin typeface="Times New Roman" panose="02020603050405020304" pitchFamily="18" charset="0"/>
                <a:ea typeface="Times New Roman" panose="02020603050405020304" pitchFamily="18" charset="0"/>
              </a:rPr>
              <a:t>κατευθυντικών</a:t>
            </a:r>
            <a:r>
              <a:rPr lang="el-GR" sz="1800">
                <a:latin typeface="Times New Roman" panose="02020603050405020304" pitchFamily="18" charset="0"/>
                <a:ea typeface="Times New Roman" panose="02020603050405020304" pitchFamily="18" charset="0"/>
              </a:rPr>
              <a:t> συστοιχιών κεραιών εκπομπής &amp; λήψης </a:t>
            </a:r>
          </a:p>
          <a:p>
            <a:r>
              <a:rPr lang="el-GR" sz="1800">
                <a:latin typeface="Times New Roman" panose="02020603050405020304" pitchFamily="18" charset="0"/>
                <a:ea typeface="Times New Roman" panose="02020603050405020304" pitchFamily="18" charset="0"/>
              </a:rPr>
              <a:t>Διανομή κβαντικών κρυπτογραφικών κλειδιών </a:t>
            </a:r>
          </a:p>
          <a:p>
            <a:r>
              <a:rPr lang="el-GR" sz="1800">
                <a:latin typeface="Times New Roman" panose="02020603050405020304" pitchFamily="18" charset="0"/>
              </a:rPr>
              <a:t>Στοιχεία και συστήματα μονού φωτονίου</a:t>
            </a:r>
          </a:p>
          <a:p>
            <a:r>
              <a:rPr lang="el-GR" sz="1800">
                <a:latin typeface="Times New Roman" panose="02020603050405020304" pitchFamily="18" charset="0"/>
              </a:rPr>
              <a:t>Οπτικές επικοινωνίες στο Διάστημα</a:t>
            </a:r>
            <a:endParaRPr lang="en-US"/>
          </a:p>
        </p:txBody>
      </p:sp>
    </p:spTree>
    <p:extLst>
      <p:ext uri="{BB962C8B-B14F-4D97-AF65-F5344CB8AC3E}">
        <p14:creationId xmlns:p14="http://schemas.microsoft.com/office/powerpoint/2010/main" val="862757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702E-A6E8-4CB4-BDCC-93325DCF7FE7}"/>
              </a:ext>
            </a:extLst>
          </p:cNvPr>
          <p:cNvSpPr>
            <a:spLocks noGrp="1"/>
          </p:cNvSpPr>
          <p:nvPr>
            <p:ph type="ctrTitle"/>
          </p:nvPr>
        </p:nvSpPr>
        <p:spPr>
          <a:xfrm>
            <a:off x="2686638" y="1122363"/>
            <a:ext cx="7981361" cy="2387600"/>
          </a:xfrm>
        </p:spPr>
        <p:txBody>
          <a:bodyPr>
            <a:normAutofit fontScale="90000"/>
          </a:bodyPr>
          <a:lstStyle/>
          <a:p>
            <a:r>
              <a:rPr lang="el-GR" dirty="0"/>
              <a:t>Οπτικές Επικοινωνίες και ο ρόλος τους στη διαμόρφωση του σύγχρονου ψηφιακού κόσμου μας</a:t>
            </a:r>
            <a:endParaRPr lang="en-GB" sz="3600" dirty="0"/>
          </a:p>
        </p:txBody>
      </p:sp>
      <p:sp>
        <p:nvSpPr>
          <p:cNvPr id="3" name="Subtitle 2">
            <a:extLst>
              <a:ext uri="{FF2B5EF4-FFF2-40B4-BE49-F238E27FC236}">
                <a16:creationId xmlns:a16="http://schemas.microsoft.com/office/drawing/2014/main" id="{9FDD5FB6-D466-4F20-A979-0A7B3D998E73}"/>
              </a:ext>
            </a:extLst>
          </p:cNvPr>
          <p:cNvSpPr>
            <a:spLocks noGrp="1"/>
          </p:cNvSpPr>
          <p:nvPr>
            <p:ph type="subTitle" idx="1"/>
          </p:nvPr>
        </p:nvSpPr>
        <p:spPr>
          <a:xfrm>
            <a:off x="4461164" y="4147563"/>
            <a:ext cx="5560290" cy="1655762"/>
          </a:xfrm>
        </p:spPr>
        <p:txBody>
          <a:bodyPr>
            <a:normAutofit fontScale="70000" lnSpcReduction="20000"/>
          </a:bodyPr>
          <a:lstStyle/>
          <a:p>
            <a:r>
              <a:rPr lang="en-US" sz="3600" b="1" dirty="0"/>
              <a:t>	</a:t>
            </a:r>
            <a:r>
              <a:rPr lang="el-GR" sz="3600" b="1" dirty="0" err="1"/>
              <a:t>ΓΙΩΡΓΟς</a:t>
            </a:r>
            <a:r>
              <a:rPr lang="el-GR" sz="3600" b="1" dirty="0"/>
              <a:t> ΚΑΝΕΛΛΟΣ</a:t>
            </a:r>
            <a:endParaRPr lang="en-US" sz="3600" b="1" dirty="0"/>
          </a:p>
          <a:p>
            <a:r>
              <a:rPr lang="en-GB" dirty="0"/>
              <a:t>	</a:t>
            </a:r>
            <a:r>
              <a:rPr lang="el-GR" dirty="0"/>
              <a:t>ΕΠΙΚ. </a:t>
            </a:r>
            <a:r>
              <a:rPr lang="el-GR" dirty="0" err="1"/>
              <a:t>Καθηγητης</a:t>
            </a:r>
            <a:endParaRPr lang="en-GB" dirty="0"/>
          </a:p>
          <a:p>
            <a:r>
              <a:rPr lang="en-GB" dirty="0"/>
              <a:t>	</a:t>
            </a:r>
            <a:r>
              <a:rPr lang="el-GR" dirty="0" err="1"/>
              <a:t>τμημα</a:t>
            </a:r>
            <a:r>
              <a:rPr lang="el-GR" dirty="0"/>
              <a:t> </a:t>
            </a:r>
            <a:r>
              <a:rPr lang="el-GR" dirty="0" err="1"/>
              <a:t>πληροφορικης</a:t>
            </a:r>
            <a:r>
              <a:rPr lang="el-GR" dirty="0"/>
              <a:t> και </a:t>
            </a:r>
            <a:r>
              <a:rPr lang="el-GR" dirty="0" err="1"/>
              <a:t>τηλεπικοινωνιων</a:t>
            </a:r>
            <a:endParaRPr lang="en-GB" dirty="0"/>
          </a:p>
          <a:p>
            <a:r>
              <a:rPr lang="en-GB" dirty="0"/>
              <a:t>	</a:t>
            </a:r>
            <a:r>
              <a:rPr lang="el-GR" dirty="0" err="1"/>
              <a:t>εθνικο</a:t>
            </a:r>
            <a:r>
              <a:rPr lang="el-GR" dirty="0"/>
              <a:t> και </a:t>
            </a:r>
            <a:r>
              <a:rPr lang="el-GR" dirty="0" err="1"/>
              <a:t>καποδιστριακο</a:t>
            </a:r>
            <a:r>
              <a:rPr lang="el-GR" dirty="0"/>
              <a:t> </a:t>
            </a:r>
            <a:r>
              <a:rPr lang="el-GR" dirty="0" err="1"/>
              <a:t>πανεπιστημιο</a:t>
            </a:r>
            <a:r>
              <a:rPr lang="el-GR" dirty="0"/>
              <a:t> </a:t>
            </a:r>
            <a:r>
              <a:rPr lang="el-GR" dirty="0" err="1"/>
              <a:t>αθηνων</a:t>
            </a:r>
            <a:endParaRPr lang="en-GB" dirty="0"/>
          </a:p>
          <a:p>
            <a:endParaRPr lang="el-GR" dirty="0"/>
          </a:p>
          <a:p>
            <a:endParaRPr lang="en-GB" dirty="0"/>
          </a:p>
        </p:txBody>
      </p:sp>
      <p:pic>
        <p:nvPicPr>
          <p:cNvPr id="5" name="Picture 4">
            <a:extLst>
              <a:ext uri="{FF2B5EF4-FFF2-40B4-BE49-F238E27FC236}">
                <a16:creationId xmlns:a16="http://schemas.microsoft.com/office/drawing/2014/main" id="{8A4ED89E-8FE5-5577-FE90-065C83102B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36122" y="4267417"/>
            <a:ext cx="2698348" cy="1302110"/>
          </a:xfrm>
          <a:prstGeom prst="rect">
            <a:avLst/>
          </a:prstGeom>
        </p:spPr>
      </p:pic>
    </p:spTree>
    <p:extLst>
      <p:ext uri="{BB962C8B-B14F-4D97-AF65-F5344CB8AC3E}">
        <p14:creationId xmlns:p14="http://schemas.microsoft.com/office/powerpoint/2010/main" val="3087605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BBEF75-A227-C9CF-7BE1-08EEBCEE74FA}"/>
              </a:ext>
            </a:extLst>
          </p:cNvPr>
          <p:cNvSpPr txBox="1"/>
          <p:nvPr/>
        </p:nvSpPr>
        <p:spPr>
          <a:xfrm>
            <a:off x="2057613" y="1329750"/>
            <a:ext cx="6457793" cy="1569660"/>
          </a:xfrm>
          <a:prstGeom prst="rect">
            <a:avLst/>
          </a:prstGeom>
          <a:noFill/>
        </p:spPr>
        <p:txBody>
          <a:bodyPr wrap="none" rtlCol="0">
            <a:spAutoFit/>
          </a:bodyPr>
          <a:lstStyle/>
          <a:p>
            <a:r>
              <a:rPr lang="el-GR" sz="4000" dirty="0"/>
              <a:t>Διάρθρωση μαθήματος</a:t>
            </a:r>
            <a:r>
              <a:rPr lang="en-US" sz="4000" dirty="0"/>
              <a:t>:</a:t>
            </a:r>
          </a:p>
          <a:p>
            <a:pPr marL="571500" indent="-571500">
              <a:buFont typeface="Arial" panose="020B0604020202020204" pitchFamily="34" charset="0"/>
              <a:buChar char="•"/>
            </a:pPr>
            <a:r>
              <a:rPr lang="el-GR" sz="2800" dirty="0"/>
              <a:t>Εξέλιξη των Οπτικών Τηλεπικοινωνιών</a:t>
            </a:r>
          </a:p>
          <a:p>
            <a:pPr marL="571500" indent="-571500">
              <a:buFont typeface="Arial" panose="020B0604020202020204" pitchFamily="34" charset="0"/>
              <a:buChar char="•"/>
            </a:pPr>
            <a:r>
              <a:rPr lang="el-GR" sz="2800" dirty="0"/>
              <a:t>Στοιχεία Οπτικών Επικοινωνιών</a:t>
            </a:r>
          </a:p>
        </p:txBody>
      </p:sp>
      <p:sp>
        <p:nvSpPr>
          <p:cNvPr id="5" name="Rectangle 4">
            <a:extLst>
              <a:ext uri="{FF2B5EF4-FFF2-40B4-BE49-F238E27FC236}">
                <a16:creationId xmlns:a16="http://schemas.microsoft.com/office/drawing/2014/main" id="{9E2BDE2F-A4E4-A7D7-A49F-0A5F9A06647E}"/>
              </a:ext>
            </a:extLst>
          </p:cNvPr>
          <p:cNvSpPr/>
          <p:nvPr/>
        </p:nvSpPr>
        <p:spPr>
          <a:xfrm>
            <a:off x="2057613" y="3429000"/>
            <a:ext cx="8676029" cy="1815882"/>
          </a:xfrm>
          <a:prstGeom prst="rect">
            <a:avLst/>
          </a:prstGeom>
        </p:spPr>
        <p:txBody>
          <a:bodyPr wrap="none">
            <a:spAutoFit/>
          </a:bodyPr>
          <a:lstStyle/>
          <a:p>
            <a:pPr marL="571500" indent="-571500">
              <a:buFont typeface="Arial" panose="020B0604020202020204" pitchFamily="34" charset="0"/>
              <a:buChar char="•"/>
            </a:pPr>
            <a:r>
              <a:rPr lang="el-GR" sz="2800" dirty="0"/>
              <a:t>Προηγμένα θέματα</a:t>
            </a:r>
          </a:p>
          <a:p>
            <a:pPr marL="1028700" lvl="1" indent="-571500">
              <a:buFont typeface="Arial" panose="020B0604020202020204" pitchFamily="34" charset="0"/>
              <a:buChar char="•"/>
            </a:pPr>
            <a:r>
              <a:rPr lang="en-US" sz="2800" dirty="0"/>
              <a:t>5G </a:t>
            </a:r>
            <a:r>
              <a:rPr lang="el-GR" sz="2800" dirty="0"/>
              <a:t>και πιο πέρα…</a:t>
            </a:r>
            <a:endParaRPr lang="en-US" sz="2800" dirty="0"/>
          </a:p>
          <a:p>
            <a:pPr marL="1028700" lvl="1" indent="-571500">
              <a:buFont typeface="Arial" panose="020B0604020202020204" pitchFamily="34" charset="0"/>
              <a:buChar char="•"/>
            </a:pPr>
            <a:r>
              <a:rPr lang="el-GR" sz="2800" dirty="0"/>
              <a:t>Δορυφορικές Οπτικές Επικοινωνίες</a:t>
            </a:r>
          </a:p>
          <a:p>
            <a:pPr marL="1028700" lvl="1" indent="-571500">
              <a:buFont typeface="Arial" panose="020B0604020202020204" pitchFamily="34" charset="0"/>
              <a:buChar char="•"/>
            </a:pPr>
            <a:r>
              <a:rPr lang="el-GR" sz="2800" dirty="0"/>
              <a:t>Κβαντικοί υπολογιστές και κβαντικές επικοινωνίες</a:t>
            </a:r>
          </a:p>
        </p:txBody>
      </p:sp>
    </p:spTree>
    <p:extLst>
      <p:ext uri="{BB962C8B-B14F-4D97-AF65-F5344CB8AC3E}">
        <p14:creationId xmlns:p14="http://schemas.microsoft.com/office/powerpoint/2010/main" val="36188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72340-DB50-4B47-A622-8D68E1AA772F}"/>
              </a:ext>
            </a:extLst>
          </p:cNvPr>
          <p:cNvSpPr>
            <a:spLocks noGrp="1"/>
          </p:cNvSpPr>
          <p:nvPr>
            <p:ph type="title"/>
          </p:nvPr>
        </p:nvSpPr>
        <p:spPr>
          <a:xfrm>
            <a:off x="1141413" y="618518"/>
            <a:ext cx="9905998" cy="1478570"/>
          </a:xfrm>
        </p:spPr>
        <p:txBody>
          <a:bodyPr/>
          <a:lstStyle/>
          <a:p>
            <a:r>
              <a:rPr lang="en-US" dirty="0"/>
              <a:t>TO </a:t>
            </a:r>
            <a:r>
              <a:rPr lang="el-GR" dirty="0"/>
              <a:t>ΦΩΣ ΣΤΙΣ ΤΗΛΕΠΙΚΟΙΝΩΝΙΕΣ</a:t>
            </a:r>
            <a:endParaRPr lang="en-GB" dirty="0"/>
          </a:p>
        </p:txBody>
      </p:sp>
      <p:cxnSp>
        <p:nvCxnSpPr>
          <p:cNvPr id="5" name="Straight Arrow Connector 4">
            <a:extLst>
              <a:ext uri="{FF2B5EF4-FFF2-40B4-BE49-F238E27FC236}">
                <a16:creationId xmlns:a16="http://schemas.microsoft.com/office/drawing/2014/main" id="{7D1E6356-130C-4B90-9799-FF58C7BA052A}"/>
              </a:ext>
            </a:extLst>
          </p:cNvPr>
          <p:cNvCxnSpPr>
            <a:cxnSpLocks/>
          </p:cNvCxnSpPr>
          <p:nvPr/>
        </p:nvCxnSpPr>
        <p:spPr>
          <a:xfrm>
            <a:off x="1386494" y="3067050"/>
            <a:ext cx="10226386" cy="204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6" name="Picture 8" descr="Image result for YOUTUBE">
            <a:extLst>
              <a:ext uri="{FF2B5EF4-FFF2-40B4-BE49-F238E27FC236}">
                <a16:creationId xmlns:a16="http://schemas.microsoft.com/office/drawing/2014/main" id="{148994A1-916C-4A2F-B57F-D0C514289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017" y="2242262"/>
            <a:ext cx="1165843" cy="48576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C90AB183-3212-4D7F-A196-413405D48AEC}"/>
              </a:ext>
            </a:extLst>
          </p:cNvPr>
          <p:cNvCxnSpPr/>
          <p:nvPr/>
        </p:nvCxnSpPr>
        <p:spPr>
          <a:xfrm>
            <a:off x="1545996" y="2918577"/>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F2FA65-E235-4D3F-BED5-E23F7E53B7F6}"/>
              </a:ext>
            </a:extLst>
          </p:cNvPr>
          <p:cNvCxnSpPr/>
          <p:nvPr/>
        </p:nvCxnSpPr>
        <p:spPr>
          <a:xfrm>
            <a:off x="2972111" y="2946072"/>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99F2DAC-F3EA-404D-884A-A7E4E0804A1A}"/>
              </a:ext>
            </a:extLst>
          </p:cNvPr>
          <p:cNvCxnSpPr/>
          <p:nvPr/>
        </p:nvCxnSpPr>
        <p:spPr>
          <a:xfrm>
            <a:off x="7153567" y="2932612"/>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59068BD-F696-4884-A23B-D4964081ABBB}"/>
              </a:ext>
            </a:extLst>
          </p:cNvPr>
          <p:cNvSpPr txBox="1"/>
          <p:nvPr/>
        </p:nvSpPr>
        <p:spPr>
          <a:xfrm>
            <a:off x="1200388" y="3244590"/>
            <a:ext cx="691215" cy="369332"/>
          </a:xfrm>
          <a:prstGeom prst="rect">
            <a:avLst/>
          </a:prstGeom>
          <a:noFill/>
        </p:spPr>
        <p:txBody>
          <a:bodyPr wrap="none" rtlCol="0">
            <a:spAutoFit/>
          </a:bodyPr>
          <a:lstStyle/>
          <a:p>
            <a:r>
              <a:rPr lang="el-GR" dirty="0"/>
              <a:t>1969</a:t>
            </a:r>
            <a:endParaRPr lang="en-GB" dirty="0"/>
          </a:p>
        </p:txBody>
      </p:sp>
      <p:sp>
        <p:nvSpPr>
          <p:cNvPr id="18" name="TextBox 17">
            <a:extLst>
              <a:ext uri="{FF2B5EF4-FFF2-40B4-BE49-F238E27FC236}">
                <a16:creationId xmlns:a16="http://schemas.microsoft.com/office/drawing/2014/main" id="{16D3B3D9-B68C-4BD8-8E18-06F0A7907D05}"/>
              </a:ext>
            </a:extLst>
          </p:cNvPr>
          <p:cNvSpPr txBox="1"/>
          <p:nvPr/>
        </p:nvSpPr>
        <p:spPr>
          <a:xfrm>
            <a:off x="2610557" y="3244590"/>
            <a:ext cx="877163" cy="646331"/>
          </a:xfrm>
          <a:prstGeom prst="rect">
            <a:avLst/>
          </a:prstGeom>
          <a:noFill/>
        </p:spPr>
        <p:txBody>
          <a:bodyPr wrap="none" rtlCol="0">
            <a:spAutoFit/>
          </a:bodyPr>
          <a:lstStyle/>
          <a:p>
            <a:r>
              <a:rPr lang="el-GR" dirty="0"/>
              <a:t>1980</a:t>
            </a:r>
            <a:endParaRPr lang="en-US" dirty="0"/>
          </a:p>
          <a:p>
            <a:r>
              <a:rPr lang="en-US" dirty="0"/>
              <a:t>WWW</a:t>
            </a:r>
          </a:p>
        </p:txBody>
      </p:sp>
      <p:pic>
        <p:nvPicPr>
          <p:cNvPr id="2060" name="Picture 12" descr="A visitor attends the grand opening of the Kleinrock Internet Heritage Site and Archive in 3420 Boelter Hall, the birthplace of the Internet at UCLA in Los Angeles. The recreated lab features a replica of the Sigma 7 computer, left, a teletype, center, similar to one used to communicate with the SIGMA 7 computer, which was connected to UCLA's Interface Message Processor, right. Photo by Fred Prouser/Reuters">
            <a:extLst>
              <a:ext uri="{FF2B5EF4-FFF2-40B4-BE49-F238E27FC236}">
                <a16:creationId xmlns:a16="http://schemas.microsoft.com/office/drawing/2014/main" id="{6407D65B-0885-42B5-9C3E-6ECC24BA5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897" y="1674561"/>
            <a:ext cx="1601281" cy="10664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F21558F-505F-4518-A5BC-85B239AC0966}"/>
              </a:ext>
            </a:extLst>
          </p:cNvPr>
          <p:cNvSpPr txBox="1"/>
          <p:nvPr/>
        </p:nvSpPr>
        <p:spPr>
          <a:xfrm>
            <a:off x="924651" y="3574018"/>
            <a:ext cx="1394934" cy="646331"/>
          </a:xfrm>
          <a:prstGeom prst="rect">
            <a:avLst/>
          </a:prstGeom>
          <a:noFill/>
        </p:spPr>
        <p:txBody>
          <a:bodyPr wrap="none" rtlCol="0">
            <a:spAutoFit/>
          </a:bodyPr>
          <a:lstStyle/>
          <a:p>
            <a:r>
              <a:rPr lang="en-US" dirty="0"/>
              <a:t>hello world!</a:t>
            </a:r>
          </a:p>
          <a:p>
            <a:r>
              <a:rPr lang="en-US" dirty="0"/>
              <a:t>First msg sent</a:t>
            </a:r>
            <a:endParaRPr lang="en-GB" dirty="0"/>
          </a:p>
        </p:txBody>
      </p:sp>
      <p:grpSp>
        <p:nvGrpSpPr>
          <p:cNvPr id="3" name="Group 2">
            <a:extLst>
              <a:ext uri="{FF2B5EF4-FFF2-40B4-BE49-F238E27FC236}">
                <a16:creationId xmlns:a16="http://schemas.microsoft.com/office/drawing/2014/main" id="{AA2972DC-9570-4C6B-99FD-136DE865C44B}"/>
              </a:ext>
            </a:extLst>
          </p:cNvPr>
          <p:cNvGrpSpPr/>
          <p:nvPr/>
        </p:nvGrpSpPr>
        <p:grpSpPr>
          <a:xfrm>
            <a:off x="4084479" y="1732006"/>
            <a:ext cx="2505959" cy="2368541"/>
            <a:chOff x="4084479" y="1732006"/>
            <a:chExt cx="2505959" cy="2368541"/>
          </a:xfrm>
        </p:grpSpPr>
        <p:pic>
          <p:nvPicPr>
            <p:cNvPr id="2050" name="Picture 2" descr="Google">
              <a:extLst>
                <a:ext uri="{FF2B5EF4-FFF2-40B4-BE49-F238E27FC236}">
                  <a16:creationId xmlns:a16="http://schemas.microsoft.com/office/drawing/2014/main" id="{77D1F0F4-F0D7-4CFD-A2A1-37767FBC9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908" y="2473133"/>
              <a:ext cx="1192530" cy="40335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8F15D8FF-E1CA-4E38-A2C5-0CF27543BDAC}"/>
                </a:ext>
              </a:extLst>
            </p:cNvPr>
            <p:cNvCxnSpPr/>
            <p:nvPr/>
          </p:nvCxnSpPr>
          <p:spPr>
            <a:xfrm>
              <a:off x="4730783" y="2918577"/>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EE4B55F-0AA1-4A78-91A3-10925DC163C7}"/>
                </a:ext>
              </a:extLst>
            </p:cNvPr>
            <p:cNvCxnSpPr/>
            <p:nvPr/>
          </p:nvCxnSpPr>
          <p:spPr>
            <a:xfrm>
              <a:off x="5138502" y="2932720"/>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062" name="Picture 14" descr="Image result for email">
              <a:extLst>
                <a:ext uri="{FF2B5EF4-FFF2-40B4-BE49-F238E27FC236}">
                  <a16:creationId xmlns:a16="http://schemas.microsoft.com/office/drawing/2014/main" id="{08944EFC-5114-4289-B978-4D7CE994FE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771" y="2121919"/>
              <a:ext cx="662819" cy="66281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A73C155-AA41-4F06-B073-5AE29B843E9D}"/>
                </a:ext>
              </a:extLst>
            </p:cNvPr>
            <p:cNvSpPr txBox="1"/>
            <p:nvPr/>
          </p:nvSpPr>
          <p:spPr>
            <a:xfrm>
              <a:off x="4084479" y="3188939"/>
              <a:ext cx="691215" cy="646331"/>
            </a:xfrm>
            <a:prstGeom prst="rect">
              <a:avLst/>
            </a:prstGeom>
            <a:noFill/>
          </p:spPr>
          <p:txBody>
            <a:bodyPr wrap="none" rtlCol="0">
              <a:spAutoFit/>
            </a:bodyPr>
            <a:lstStyle/>
            <a:p>
              <a:r>
                <a:rPr lang="el-GR" dirty="0"/>
                <a:t>19</a:t>
              </a:r>
              <a:r>
                <a:rPr lang="en-US" dirty="0"/>
                <a:t>9</a:t>
              </a:r>
              <a:r>
                <a:rPr lang="el-GR" dirty="0"/>
                <a:t>0</a:t>
              </a:r>
              <a:endParaRPr lang="en-US" dirty="0"/>
            </a:p>
            <a:p>
              <a:r>
                <a:rPr lang="en-US" dirty="0"/>
                <a:t>email</a:t>
              </a:r>
            </a:p>
          </p:txBody>
        </p:sp>
        <p:sp>
          <p:nvSpPr>
            <p:cNvPr id="23" name="TextBox 22">
              <a:extLst>
                <a:ext uri="{FF2B5EF4-FFF2-40B4-BE49-F238E27FC236}">
                  <a16:creationId xmlns:a16="http://schemas.microsoft.com/office/drawing/2014/main" id="{D9F47D46-4149-4235-A0D2-D01CE03D5788}"/>
                </a:ext>
              </a:extLst>
            </p:cNvPr>
            <p:cNvSpPr txBox="1"/>
            <p:nvPr/>
          </p:nvSpPr>
          <p:spPr>
            <a:xfrm>
              <a:off x="4727247" y="3177217"/>
              <a:ext cx="1021626" cy="923330"/>
            </a:xfrm>
            <a:prstGeom prst="rect">
              <a:avLst/>
            </a:prstGeom>
            <a:noFill/>
          </p:spPr>
          <p:txBody>
            <a:bodyPr wrap="none" rtlCol="0">
              <a:spAutoFit/>
            </a:bodyPr>
            <a:lstStyle/>
            <a:p>
              <a:r>
                <a:rPr lang="el-GR" dirty="0"/>
                <a:t>19</a:t>
              </a:r>
              <a:r>
                <a:rPr lang="en-US" dirty="0"/>
                <a:t>95</a:t>
              </a:r>
            </a:p>
            <a:p>
              <a:r>
                <a:rPr lang="en-US" dirty="0"/>
                <a:t>Microsoft</a:t>
              </a:r>
            </a:p>
            <a:p>
              <a:r>
                <a:rPr lang="en-US" dirty="0"/>
                <a:t>windows</a:t>
              </a:r>
            </a:p>
          </p:txBody>
        </p:sp>
        <p:cxnSp>
          <p:nvCxnSpPr>
            <p:cNvPr id="24" name="Straight Connector 23">
              <a:extLst>
                <a:ext uri="{FF2B5EF4-FFF2-40B4-BE49-F238E27FC236}">
                  <a16:creationId xmlns:a16="http://schemas.microsoft.com/office/drawing/2014/main" id="{5D317AC2-9554-4615-875A-45A2583A2497}"/>
                </a:ext>
              </a:extLst>
            </p:cNvPr>
            <p:cNvCxnSpPr/>
            <p:nvPr/>
          </p:nvCxnSpPr>
          <p:spPr>
            <a:xfrm>
              <a:off x="5507774" y="2933425"/>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8E86CF7-AF5C-4F95-AB5B-88BDE23980EF}"/>
                </a:ext>
              </a:extLst>
            </p:cNvPr>
            <p:cNvSpPr txBox="1"/>
            <p:nvPr/>
          </p:nvSpPr>
          <p:spPr>
            <a:xfrm>
              <a:off x="5564972" y="3215524"/>
              <a:ext cx="835485" cy="646331"/>
            </a:xfrm>
            <a:prstGeom prst="rect">
              <a:avLst/>
            </a:prstGeom>
            <a:noFill/>
          </p:spPr>
          <p:txBody>
            <a:bodyPr wrap="none" rtlCol="0">
              <a:spAutoFit/>
            </a:bodyPr>
            <a:lstStyle/>
            <a:p>
              <a:r>
                <a:rPr lang="el-GR" dirty="0"/>
                <a:t>19</a:t>
              </a:r>
              <a:r>
                <a:rPr lang="en-US" dirty="0"/>
                <a:t>98</a:t>
              </a:r>
            </a:p>
            <a:p>
              <a:r>
                <a:rPr lang="en-US" dirty="0"/>
                <a:t>google</a:t>
              </a:r>
            </a:p>
          </p:txBody>
        </p:sp>
        <p:pic>
          <p:nvPicPr>
            <p:cNvPr id="2064" name="Picture 16" descr="Related image">
              <a:extLst>
                <a:ext uri="{FF2B5EF4-FFF2-40B4-BE49-F238E27FC236}">
                  <a16:creationId xmlns:a16="http://schemas.microsoft.com/office/drawing/2014/main" id="{37FA69BE-2A23-4AB3-B0D3-3F80DBB59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9275" y="1732006"/>
              <a:ext cx="839443" cy="688343"/>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0C82B781-CF10-4384-BD04-A9FDE82691D2}"/>
              </a:ext>
            </a:extLst>
          </p:cNvPr>
          <p:cNvSpPr txBox="1"/>
          <p:nvPr/>
        </p:nvSpPr>
        <p:spPr>
          <a:xfrm>
            <a:off x="6816377" y="3200312"/>
            <a:ext cx="1045671" cy="923330"/>
          </a:xfrm>
          <a:prstGeom prst="rect">
            <a:avLst/>
          </a:prstGeom>
          <a:noFill/>
        </p:spPr>
        <p:txBody>
          <a:bodyPr wrap="none" rtlCol="0">
            <a:spAutoFit/>
          </a:bodyPr>
          <a:lstStyle/>
          <a:p>
            <a:r>
              <a:rPr lang="en-US" dirty="0"/>
              <a:t>2005</a:t>
            </a:r>
          </a:p>
          <a:p>
            <a:r>
              <a:rPr lang="en-US" dirty="0" err="1"/>
              <a:t>Youtube</a:t>
            </a:r>
            <a:endParaRPr lang="en-US" dirty="0"/>
          </a:p>
          <a:p>
            <a:r>
              <a:rPr lang="en-US" dirty="0" err="1"/>
              <a:t>facebook</a:t>
            </a:r>
            <a:endParaRPr lang="en-US" dirty="0"/>
          </a:p>
        </p:txBody>
      </p:sp>
      <p:pic>
        <p:nvPicPr>
          <p:cNvPr id="2070" name="Picture 22" descr="Image result for facebook">
            <a:extLst>
              <a:ext uri="{FF2B5EF4-FFF2-40B4-BE49-F238E27FC236}">
                <a16:creationId xmlns:a16="http://schemas.microsoft.com/office/drawing/2014/main" id="{BBCCC23B-1202-4B00-923B-9D0AF05F99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2022" y="1343713"/>
            <a:ext cx="945252" cy="945252"/>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Image result for www">
            <a:extLst>
              <a:ext uri="{FF2B5EF4-FFF2-40B4-BE49-F238E27FC236}">
                <a16:creationId xmlns:a16="http://schemas.microsoft.com/office/drawing/2014/main" id="{427B4CBE-9A0B-4BCB-A760-B2915EDE3D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10557" y="2013373"/>
            <a:ext cx="1204491" cy="770874"/>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Image result for iphone1">
            <a:extLst>
              <a:ext uri="{FF2B5EF4-FFF2-40B4-BE49-F238E27FC236}">
                <a16:creationId xmlns:a16="http://schemas.microsoft.com/office/drawing/2014/main" id="{2ECCE8BF-0582-44ED-A63A-07D5503A96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3521" y="1574342"/>
            <a:ext cx="1045671" cy="1307089"/>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a:extLst>
              <a:ext uri="{FF2B5EF4-FFF2-40B4-BE49-F238E27FC236}">
                <a16:creationId xmlns:a16="http://schemas.microsoft.com/office/drawing/2014/main" id="{3E40C823-EF40-47CC-9AB3-A753298B8659}"/>
              </a:ext>
            </a:extLst>
          </p:cNvPr>
          <p:cNvCxnSpPr/>
          <p:nvPr/>
        </p:nvCxnSpPr>
        <p:spPr>
          <a:xfrm>
            <a:off x="8127678" y="2921146"/>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45A39B3-B08F-4C97-872D-85E5D3A2CDE6}"/>
              </a:ext>
            </a:extLst>
          </p:cNvPr>
          <p:cNvSpPr txBox="1"/>
          <p:nvPr/>
        </p:nvSpPr>
        <p:spPr>
          <a:xfrm>
            <a:off x="7865753" y="3168422"/>
            <a:ext cx="1422184" cy="923330"/>
          </a:xfrm>
          <a:prstGeom prst="rect">
            <a:avLst/>
          </a:prstGeom>
          <a:noFill/>
        </p:spPr>
        <p:txBody>
          <a:bodyPr wrap="none" rtlCol="0">
            <a:spAutoFit/>
          </a:bodyPr>
          <a:lstStyle/>
          <a:p>
            <a:r>
              <a:rPr lang="en-US" dirty="0"/>
              <a:t>2007</a:t>
            </a:r>
          </a:p>
          <a:p>
            <a:r>
              <a:rPr lang="en-US" dirty="0"/>
              <a:t>iPhone - First </a:t>
            </a:r>
          </a:p>
          <a:p>
            <a:r>
              <a:rPr lang="en-US" dirty="0"/>
              <a:t>Smartphone</a:t>
            </a:r>
          </a:p>
        </p:txBody>
      </p:sp>
      <p:cxnSp>
        <p:nvCxnSpPr>
          <p:cNvPr id="44" name="Straight Arrow Connector 43">
            <a:extLst>
              <a:ext uri="{FF2B5EF4-FFF2-40B4-BE49-F238E27FC236}">
                <a16:creationId xmlns:a16="http://schemas.microsoft.com/office/drawing/2014/main" id="{8E62A140-1599-4BCA-A450-B29299E88B34}"/>
              </a:ext>
            </a:extLst>
          </p:cNvPr>
          <p:cNvCxnSpPr>
            <a:cxnSpLocks/>
          </p:cNvCxnSpPr>
          <p:nvPr/>
        </p:nvCxnSpPr>
        <p:spPr>
          <a:xfrm>
            <a:off x="1301827" y="5394854"/>
            <a:ext cx="10226386" cy="204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247D5DE-4EFC-43A2-A281-44E60A697AEB}"/>
              </a:ext>
            </a:extLst>
          </p:cNvPr>
          <p:cNvCxnSpPr/>
          <p:nvPr/>
        </p:nvCxnSpPr>
        <p:spPr>
          <a:xfrm>
            <a:off x="1461329" y="5246381"/>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050025A-7A61-43F8-BC36-C42249B382B2}"/>
              </a:ext>
            </a:extLst>
          </p:cNvPr>
          <p:cNvSpPr txBox="1"/>
          <p:nvPr/>
        </p:nvSpPr>
        <p:spPr>
          <a:xfrm>
            <a:off x="1115721" y="5572394"/>
            <a:ext cx="691215" cy="369332"/>
          </a:xfrm>
          <a:prstGeom prst="rect">
            <a:avLst/>
          </a:prstGeom>
          <a:noFill/>
        </p:spPr>
        <p:txBody>
          <a:bodyPr wrap="none" rtlCol="0">
            <a:spAutoFit/>
          </a:bodyPr>
          <a:lstStyle/>
          <a:p>
            <a:r>
              <a:rPr lang="el-GR" dirty="0"/>
              <a:t>196</a:t>
            </a:r>
            <a:r>
              <a:rPr lang="en-US" dirty="0"/>
              <a:t>5</a:t>
            </a:r>
            <a:endParaRPr lang="en-GB" dirty="0"/>
          </a:p>
        </p:txBody>
      </p:sp>
      <p:sp>
        <p:nvSpPr>
          <p:cNvPr id="52" name="TextBox 51">
            <a:extLst>
              <a:ext uri="{FF2B5EF4-FFF2-40B4-BE49-F238E27FC236}">
                <a16:creationId xmlns:a16="http://schemas.microsoft.com/office/drawing/2014/main" id="{9EA62B55-C3A4-4F8F-978F-B657CF843031}"/>
              </a:ext>
            </a:extLst>
          </p:cNvPr>
          <p:cNvSpPr txBox="1"/>
          <p:nvPr/>
        </p:nvSpPr>
        <p:spPr>
          <a:xfrm>
            <a:off x="839984" y="5901822"/>
            <a:ext cx="1380506" cy="369332"/>
          </a:xfrm>
          <a:prstGeom prst="rect">
            <a:avLst/>
          </a:prstGeom>
          <a:noFill/>
        </p:spPr>
        <p:txBody>
          <a:bodyPr wrap="none" rtlCol="0">
            <a:spAutoFit/>
          </a:bodyPr>
          <a:lstStyle/>
          <a:p>
            <a:r>
              <a:rPr lang="en-US" dirty="0"/>
              <a:t>Optical fiber</a:t>
            </a:r>
            <a:endParaRPr lang="en-GB" dirty="0"/>
          </a:p>
        </p:txBody>
      </p:sp>
      <p:cxnSp>
        <p:nvCxnSpPr>
          <p:cNvPr id="65" name="Straight Connector 64">
            <a:extLst>
              <a:ext uri="{FF2B5EF4-FFF2-40B4-BE49-F238E27FC236}">
                <a16:creationId xmlns:a16="http://schemas.microsoft.com/office/drawing/2014/main" id="{8968FC70-F0A7-497A-A337-83E04EFA3BA8}"/>
              </a:ext>
            </a:extLst>
          </p:cNvPr>
          <p:cNvCxnSpPr/>
          <p:nvPr/>
        </p:nvCxnSpPr>
        <p:spPr>
          <a:xfrm>
            <a:off x="8521493" y="5288980"/>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082" name="Picture 34" descr="Charles K. Kao cropped 2.jpg">
            <a:extLst>
              <a:ext uri="{FF2B5EF4-FFF2-40B4-BE49-F238E27FC236}">
                <a16:creationId xmlns:a16="http://schemas.microsoft.com/office/drawing/2014/main" id="{9AA58772-FDD6-4D44-8367-89ED544085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1698" y="4375682"/>
            <a:ext cx="739590" cy="870699"/>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890DD16B-F8BD-42E3-B602-CFFCC68154E3}"/>
              </a:ext>
            </a:extLst>
          </p:cNvPr>
          <p:cNvSpPr txBox="1"/>
          <p:nvPr/>
        </p:nvSpPr>
        <p:spPr>
          <a:xfrm>
            <a:off x="7906470" y="5493125"/>
            <a:ext cx="986165" cy="1200329"/>
          </a:xfrm>
          <a:prstGeom prst="rect">
            <a:avLst/>
          </a:prstGeom>
          <a:noFill/>
        </p:spPr>
        <p:txBody>
          <a:bodyPr wrap="square" rtlCol="0">
            <a:spAutoFit/>
          </a:bodyPr>
          <a:lstStyle/>
          <a:p>
            <a:r>
              <a:rPr lang="en-US" dirty="0"/>
              <a:t>2009</a:t>
            </a:r>
          </a:p>
          <a:p>
            <a:r>
              <a:rPr lang="en-US" dirty="0"/>
              <a:t>C.K. Kao</a:t>
            </a:r>
          </a:p>
          <a:p>
            <a:r>
              <a:rPr lang="en-US" dirty="0"/>
              <a:t>Wins Nobel</a:t>
            </a:r>
          </a:p>
        </p:txBody>
      </p:sp>
      <p:grpSp>
        <p:nvGrpSpPr>
          <p:cNvPr id="56" name="Group 55">
            <a:extLst>
              <a:ext uri="{FF2B5EF4-FFF2-40B4-BE49-F238E27FC236}">
                <a16:creationId xmlns:a16="http://schemas.microsoft.com/office/drawing/2014/main" id="{1AFCAC5F-6D9E-494B-BA4D-F377E3BAF076}"/>
              </a:ext>
            </a:extLst>
          </p:cNvPr>
          <p:cNvGrpSpPr/>
          <p:nvPr/>
        </p:nvGrpSpPr>
        <p:grpSpPr>
          <a:xfrm>
            <a:off x="1091654" y="4549777"/>
            <a:ext cx="1128827" cy="623361"/>
            <a:chOff x="3551593" y="4071197"/>
            <a:chExt cx="2335323" cy="1175678"/>
          </a:xfrm>
        </p:grpSpPr>
        <p:pic>
          <p:nvPicPr>
            <p:cNvPr id="62" name="Picture 2" descr="Image result for optical fiber">
              <a:extLst>
                <a:ext uri="{FF2B5EF4-FFF2-40B4-BE49-F238E27FC236}">
                  <a16:creationId xmlns:a16="http://schemas.microsoft.com/office/drawing/2014/main" id="{61FA9051-4A4A-482A-835F-689F1B6D8CE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3973" t="16931" r="25746" b="40459"/>
            <a:stretch/>
          </p:blipFill>
          <p:spPr bwMode="auto">
            <a:xfrm>
              <a:off x="3551593" y="4071197"/>
              <a:ext cx="2335323" cy="1175678"/>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a:extLst>
                <a:ext uri="{FF2B5EF4-FFF2-40B4-BE49-F238E27FC236}">
                  <a16:creationId xmlns:a16="http://schemas.microsoft.com/office/drawing/2014/main" id="{0131399C-23F6-4FC4-8D98-E59A497B4EBE}"/>
                </a:ext>
              </a:extLst>
            </p:cNvPr>
            <p:cNvSpPr/>
            <p:nvPr/>
          </p:nvSpPr>
          <p:spPr>
            <a:xfrm>
              <a:off x="3556690" y="4072795"/>
              <a:ext cx="1011688" cy="3742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5588FEFC-D383-4C3F-B6D4-1D8F2741506D}"/>
                </a:ext>
              </a:extLst>
            </p:cNvPr>
            <p:cNvSpPr/>
            <p:nvPr/>
          </p:nvSpPr>
          <p:spPr>
            <a:xfrm>
              <a:off x="4332964" y="5066990"/>
              <a:ext cx="1547601" cy="1735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3D61C689-808A-425F-6352-57EFAB7A4932}"/>
              </a:ext>
            </a:extLst>
          </p:cNvPr>
          <p:cNvGrpSpPr/>
          <p:nvPr/>
        </p:nvGrpSpPr>
        <p:grpSpPr>
          <a:xfrm>
            <a:off x="2525890" y="4473303"/>
            <a:ext cx="1489665" cy="2022421"/>
            <a:chOff x="2525890" y="4473303"/>
            <a:chExt cx="1489665" cy="2022421"/>
          </a:xfrm>
        </p:grpSpPr>
        <p:cxnSp>
          <p:nvCxnSpPr>
            <p:cNvPr id="46" name="Straight Connector 45">
              <a:extLst>
                <a:ext uri="{FF2B5EF4-FFF2-40B4-BE49-F238E27FC236}">
                  <a16:creationId xmlns:a16="http://schemas.microsoft.com/office/drawing/2014/main" id="{E23FA707-C0AE-4747-8ECA-CEDAB8AF72A7}"/>
                </a:ext>
              </a:extLst>
            </p:cNvPr>
            <p:cNvCxnSpPr/>
            <p:nvPr/>
          </p:nvCxnSpPr>
          <p:spPr>
            <a:xfrm>
              <a:off x="2887444" y="5273876"/>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1AB7C50-CFA9-4AF4-987B-AAE0BD9CBACF}"/>
                </a:ext>
              </a:extLst>
            </p:cNvPr>
            <p:cNvSpPr txBox="1"/>
            <p:nvPr/>
          </p:nvSpPr>
          <p:spPr>
            <a:xfrm>
              <a:off x="2525890" y="5572394"/>
              <a:ext cx="1442965" cy="923330"/>
            </a:xfrm>
            <a:prstGeom prst="rect">
              <a:avLst/>
            </a:prstGeom>
            <a:noFill/>
          </p:spPr>
          <p:txBody>
            <a:bodyPr wrap="square" rtlCol="0">
              <a:spAutoFit/>
            </a:bodyPr>
            <a:lstStyle/>
            <a:p>
              <a:r>
                <a:rPr lang="el-GR" dirty="0"/>
                <a:t>198</a:t>
              </a:r>
              <a:r>
                <a:rPr lang="en-US" dirty="0"/>
                <a:t>6</a:t>
              </a:r>
            </a:p>
            <a:p>
              <a:r>
                <a:rPr lang="en-US" dirty="0"/>
                <a:t>Optical amplification</a:t>
              </a:r>
            </a:p>
          </p:txBody>
        </p:sp>
        <p:pic>
          <p:nvPicPr>
            <p:cNvPr id="8194" name="Picture 2" descr="Image result for optical amplification">
              <a:extLst>
                <a:ext uri="{FF2B5EF4-FFF2-40B4-BE49-F238E27FC236}">
                  <a16:creationId xmlns:a16="http://schemas.microsoft.com/office/drawing/2014/main" id="{0A44A9ED-08D8-41B3-AF31-67598AB5A0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26525" y="4473303"/>
              <a:ext cx="1489030" cy="7258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D6F38954-D235-55BD-FA3C-ADBF3DF9E2F1}"/>
              </a:ext>
            </a:extLst>
          </p:cNvPr>
          <p:cNvGrpSpPr/>
          <p:nvPr/>
        </p:nvGrpSpPr>
        <p:grpSpPr>
          <a:xfrm>
            <a:off x="5829417" y="4295304"/>
            <a:ext cx="2116592" cy="1922635"/>
            <a:chOff x="5829417" y="4295304"/>
            <a:chExt cx="2116592" cy="1922635"/>
          </a:xfrm>
        </p:grpSpPr>
        <p:cxnSp>
          <p:nvCxnSpPr>
            <p:cNvPr id="49" name="Straight Connector 48">
              <a:extLst>
                <a:ext uri="{FF2B5EF4-FFF2-40B4-BE49-F238E27FC236}">
                  <a16:creationId xmlns:a16="http://schemas.microsoft.com/office/drawing/2014/main" id="{D4512C72-63D8-4F1D-B9A7-326C0F06FBEC}"/>
                </a:ext>
              </a:extLst>
            </p:cNvPr>
            <p:cNvCxnSpPr/>
            <p:nvPr/>
          </p:nvCxnSpPr>
          <p:spPr>
            <a:xfrm>
              <a:off x="7348328" y="5253452"/>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025EAE0-0231-4B60-BEB7-4ACB1129F839}"/>
                </a:ext>
              </a:extLst>
            </p:cNvPr>
            <p:cNvSpPr txBox="1"/>
            <p:nvPr/>
          </p:nvSpPr>
          <p:spPr>
            <a:xfrm>
              <a:off x="7011138" y="5521152"/>
              <a:ext cx="934871" cy="646331"/>
            </a:xfrm>
            <a:prstGeom prst="rect">
              <a:avLst/>
            </a:prstGeom>
            <a:noFill/>
          </p:spPr>
          <p:txBody>
            <a:bodyPr wrap="none" rtlCol="0">
              <a:spAutoFit/>
            </a:bodyPr>
            <a:lstStyle/>
            <a:p>
              <a:r>
                <a:rPr lang="en-US" dirty="0"/>
                <a:t>2005</a:t>
              </a:r>
            </a:p>
            <a:p>
              <a:r>
                <a:rPr lang="en-US" dirty="0"/>
                <a:t>40Gb/s</a:t>
              </a:r>
            </a:p>
          </p:txBody>
        </p:sp>
        <p:cxnSp>
          <p:nvCxnSpPr>
            <p:cNvPr id="63" name="Straight Connector 62">
              <a:extLst>
                <a:ext uri="{FF2B5EF4-FFF2-40B4-BE49-F238E27FC236}">
                  <a16:creationId xmlns:a16="http://schemas.microsoft.com/office/drawing/2014/main" id="{234AF052-30CA-46A9-9893-A71D07101304}"/>
                </a:ext>
              </a:extLst>
            </p:cNvPr>
            <p:cNvCxnSpPr/>
            <p:nvPr/>
          </p:nvCxnSpPr>
          <p:spPr>
            <a:xfrm>
              <a:off x="6207451" y="5221245"/>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9BF466CB-DECA-4A38-BDA8-7F6550B83992}"/>
                </a:ext>
              </a:extLst>
            </p:cNvPr>
            <p:cNvSpPr txBox="1"/>
            <p:nvPr/>
          </p:nvSpPr>
          <p:spPr>
            <a:xfrm>
              <a:off x="5829417" y="5571608"/>
              <a:ext cx="986167" cy="646331"/>
            </a:xfrm>
            <a:prstGeom prst="rect">
              <a:avLst/>
            </a:prstGeom>
            <a:noFill/>
          </p:spPr>
          <p:txBody>
            <a:bodyPr wrap="none" rtlCol="0">
              <a:spAutoFit/>
            </a:bodyPr>
            <a:lstStyle/>
            <a:p>
              <a:r>
                <a:rPr lang="en-US" dirty="0"/>
                <a:t>2000</a:t>
              </a:r>
            </a:p>
            <a:p>
              <a:r>
                <a:rPr lang="en-US" dirty="0"/>
                <a:t>2.5Gb/s</a:t>
              </a:r>
            </a:p>
          </p:txBody>
        </p:sp>
        <p:pic>
          <p:nvPicPr>
            <p:cNvPr id="8196" name="Picture 4" descr="Image result for sonet/sdh">
              <a:extLst>
                <a:ext uri="{FF2B5EF4-FFF2-40B4-BE49-F238E27FC236}">
                  <a16:creationId xmlns:a16="http://schemas.microsoft.com/office/drawing/2014/main" id="{0C26D5D0-FA34-4FA8-9492-2F506F3441D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01505" y="4295304"/>
              <a:ext cx="1845493" cy="9227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4AA33864-36F9-A48A-747A-79CC276408C7}"/>
              </a:ext>
            </a:extLst>
          </p:cNvPr>
          <p:cNvGrpSpPr/>
          <p:nvPr/>
        </p:nvGrpSpPr>
        <p:grpSpPr>
          <a:xfrm>
            <a:off x="4337587" y="4707680"/>
            <a:ext cx="1431793" cy="1510259"/>
            <a:chOff x="4337587" y="4707680"/>
            <a:chExt cx="1431793" cy="1510259"/>
          </a:xfrm>
        </p:grpSpPr>
        <p:cxnSp>
          <p:nvCxnSpPr>
            <p:cNvPr id="48" name="Straight Connector 47">
              <a:extLst>
                <a:ext uri="{FF2B5EF4-FFF2-40B4-BE49-F238E27FC236}">
                  <a16:creationId xmlns:a16="http://schemas.microsoft.com/office/drawing/2014/main" id="{41E8754D-D4B7-47B6-BECB-B87ACE270655}"/>
                </a:ext>
              </a:extLst>
            </p:cNvPr>
            <p:cNvCxnSpPr/>
            <p:nvPr/>
          </p:nvCxnSpPr>
          <p:spPr>
            <a:xfrm>
              <a:off x="5085905" y="5221245"/>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03D4978-967C-4EF3-AEBB-EB79CD2B4D11}"/>
                </a:ext>
              </a:extLst>
            </p:cNvPr>
            <p:cNvSpPr txBox="1"/>
            <p:nvPr/>
          </p:nvSpPr>
          <p:spPr>
            <a:xfrm>
              <a:off x="4707871" y="5571608"/>
              <a:ext cx="1061509" cy="646331"/>
            </a:xfrm>
            <a:prstGeom prst="rect">
              <a:avLst/>
            </a:prstGeom>
            <a:noFill/>
          </p:spPr>
          <p:txBody>
            <a:bodyPr wrap="none" rtlCol="0">
              <a:spAutoFit/>
            </a:bodyPr>
            <a:lstStyle/>
            <a:p>
              <a:r>
                <a:rPr lang="el-GR" dirty="0"/>
                <a:t>19</a:t>
              </a:r>
              <a:r>
                <a:rPr lang="en-US" dirty="0"/>
                <a:t>95</a:t>
              </a:r>
            </a:p>
            <a:p>
              <a:r>
                <a:rPr lang="en-US" dirty="0"/>
                <a:t>140Mb/s</a:t>
              </a:r>
            </a:p>
          </p:txBody>
        </p:sp>
        <p:pic>
          <p:nvPicPr>
            <p:cNvPr id="8198" name="Picture 6" descr="Image result for sonet/sdh">
              <a:extLst>
                <a:ext uri="{FF2B5EF4-FFF2-40B4-BE49-F238E27FC236}">
                  <a16:creationId xmlns:a16="http://schemas.microsoft.com/office/drawing/2014/main" id="{34C840E7-15CF-458C-9F81-744591E33949}"/>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4820" t="31964" r="29623" b="42078"/>
            <a:stretch/>
          </p:blipFill>
          <p:spPr bwMode="auto">
            <a:xfrm>
              <a:off x="4337587" y="4707680"/>
              <a:ext cx="1413139" cy="4530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3A482046-2AAE-6EEA-CEC6-02F481F1BD6A}"/>
              </a:ext>
            </a:extLst>
          </p:cNvPr>
          <p:cNvGrpSpPr/>
          <p:nvPr/>
        </p:nvGrpSpPr>
        <p:grpSpPr>
          <a:xfrm>
            <a:off x="8901186" y="4628141"/>
            <a:ext cx="1342576" cy="1519284"/>
            <a:chOff x="8703748" y="4663303"/>
            <a:chExt cx="1342576" cy="1519284"/>
          </a:xfrm>
        </p:grpSpPr>
        <p:cxnSp>
          <p:nvCxnSpPr>
            <p:cNvPr id="60" name="Straight Connector 59">
              <a:extLst>
                <a:ext uri="{FF2B5EF4-FFF2-40B4-BE49-F238E27FC236}">
                  <a16:creationId xmlns:a16="http://schemas.microsoft.com/office/drawing/2014/main" id="{6B28E673-D271-4A8D-A875-A6A771671A53}"/>
                </a:ext>
              </a:extLst>
            </p:cNvPr>
            <p:cNvCxnSpPr/>
            <p:nvPr/>
          </p:nvCxnSpPr>
          <p:spPr>
            <a:xfrm>
              <a:off x="8965673" y="5288980"/>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F004504-D903-4003-89D8-E7866EE289CC}"/>
                </a:ext>
              </a:extLst>
            </p:cNvPr>
            <p:cNvSpPr txBox="1"/>
            <p:nvPr/>
          </p:nvSpPr>
          <p:spPr>
            <a:xfrm>
              <a:off x="8703748" y="5536256"/>
              <a:ext cx="1061509" cy="646331"/>
            </a:xfrm>
            <a:prstGeom prst="rect">
              <a:avLst/>
            </a:prstGeom>
            <a:noFill/>
          </p:spPr>
          <p:txBody>
            <a:bodyPr wrap="none" rtlCol="0">
              <a:spAutoFit/>
            </a:bodyPr>
            <a:lstStyle/>
            <a:p>
              <a:r>
                <a:rPr lang="en-US" dirty="0"/>
                <a:t>2010</a:t>
              </a:r>
            </a:p>
            <a:p>
              <a:r>
                <a:rPr lang="en-US" dirty="0"/>
                <a:t>100Gb/s</a:t>
              </a:r>
            </a:p>
          </p:txBody>
        </p:sp>
        <p:pic>
          <p:nvPicPr>
            <p:cNvPr id="6146" name="Picture 2" descr="This picture is about QSFP-AO05.">
              <a:extLst>
                <a:ext uri="{FF2B5EF4-FFF2-40B4-BE49-F238E27FC236}">
                  <a16:creationId xmlns:a16="http://schemas.microsoft.com/office/drawing/2014/main" id="{F28E86DC-FB58-8E03-9AA7-0E7EBE08BE0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0579" b="20887"/>
            <a:stretch/>
          </p:blipFill>
          <p:spPr bwMode="auto">
            <a:xfrm flipH="1">
              <a:off x="9002795" y="4663303"/>
              <a:ext cx="1043529" cy="5064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09F815C0-32D9-DB97-8C02-AF7FA32F4000}"/>
              </a:ext>
            </a:extLst>
          </p:cNvPr>
          <p:cNvGrpSpPr/>
          <p:nvPr/>
        </p:nvGrpSpPr>
        <p:grpSpPr>
          <a:xfrm>
            <a:off x="9112644" y="798443"/>
            <a:ext cx="1582910" cy="3605052"/>
            <a:chOff x="9627501" y="824153"/>
            <a:chExt cx="1582910" cy="3605052"/>
          </a:xfrm>
        </p:grpSpPr>
        <p:cxnSp>
          <p:nvCxnSpPr>
            <p:cNvPr id="29" name="Straight Connector 28">
              <a:extLst>
                <a:ext uri="{FF2B5EF4-FFF2-40B4-BE49-F238E27FC236}">
                  <a16:creationId xmlns:a16="http://schemas.microsoft.com/office/drawing/2014/main" id="{7BE22640-019A-4CE6-8FB3-C0FC7D5483A7}"/>
                </a:ext>
              </a:extLst>
            </p:cNvPr>
            <p:cNvCxnSpPr/>
            <p:nvPr/>
          </p:nvCxnSpPr>
          <p:spPr>
            <a:xfrm>
              <a:off x="9906857" y="2961176"/>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6FE4162-8556-4CFE-A285-2F2D70F095E5}"/>
                </a:ext>
              </a:extLst>
            </p:cNvPr>
            <p:cNvSpPr txBox="1"/>
            <p:nvPr/>
          </p:nvSpPr>
          <p:spPr>
            <a:xfrm>
              <a:off x="9691244" y="3228876"/>
              <a:ext cx="1205442" cy="1200329"/>
            </a:xfrm>
            <a:prstGeom prst="rect">
              <a:avLst/>
            </a:prstGeom>
            <a:noFill/>
          </p:spPr>
          <p:txBody>
            <a:bodyPr wrap="square" rtlCol="0">
              <a:spAutoFit/>
            </a:bodyPr>
            <a:lstStyle/>
            <a:p>
              <a:r>
                <a:rPr lang="en-US" dirty="0"/>
                <a:t>2010</a:t>
              </a:r>
            </a:p>
            <a:p>
              <a:r>
                <a:rPr lang="en-US" dirty="0"/>
                <a:t>4G</a:t>
              </a:r>
            </a:p>
            <a:p>
              <a:r>
                <a:rPr lang="en-US" dirty="0"/>
                <a:t>Cloud computing</a:t>
              </a:r>
            </a:p>
          </p:txBody>
        </p:sp>
        <p:pic>
          <p:nvPicPr>
            <p:cNvPr id="8200" name="Picture 8" descr="Related image">
              <a:extLst>
                <a:ext uri="{FF2B5EF4-FFF2-40B4-BE49-F238E27FC236}">
                  <a16:creationId xmlns:a16="http://schemas.microsoft.com/office/drawing/2014/main" id="{AC0AA7A0-CCBF-47BC-A691-65842096BF5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27501" y="824153"/>
              <a:ext cx="1582909" cy="1050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ips to Simplify Your Data Center Management - Fiber Optic ComponentsFiber  Optic Components">
              <a:extLst>
                <a:ext uri="{FF2B5EF4-FFF2-40B4-BE49-F238E27FC236}">
                  <a16:creationId xmlns:a16="http://schemas.microsoft.com/office/drawing/2014/main" id="{97F2A24F-4DD6-E069-1E3A-D06F6CB011F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27502" y="1910211"/>
              <a:ext cx="1582909" cy="8187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8416949D-99B4-4D83-8EF6-E108B545710E}"/>
              </a:ext>
            </a:extLst>
          </p:cNvPr>
          <p:cNvGrpSpPr/>
          <p:nvPr/>
        </p:nvGrpSpPr>
        <p:grpSpPr>
          <a:xfrm>
            <a:off x="10678318" y="1884501"/>
            <a:ext cx="1452493" cy="2649578"/>
            <a:chOff x="10678318" y="1884501"/>
            <a:chExt cx="1452493" cy="2649578"/>
          </a:xfrm>
        </p:grpSpPr>
        <p:sp>
          <p:nvSpPr>
            <p:cNvPr id="6" name="Arrow: Right 5">
              <a:extLst>
                <a:ext uri="{FF2B5EF4-FFF2-40B4-BE49-F238E27FC236}">
                  <a16:creationId xmlns:a16="http://schemas.microsoft.com/office/drawing/2014/main" id="{09C25FBC-94D1-4255-B5F8-11472B0EAB7C}"/>
                </a:ext>
              </a:extLst>
            </p:cNvPr>
            <p:cNvSpPr/>
            <p:nvPr/>
          </p:nvSpPr>
          <p:spPr>
            <a:xfrm>
              <a:off x="11170357" y="3767864"/>
              <a:ext cx="924277" cy="766215"/>
            </a:xfrm>
            <a:prstGeom prst="rightArrow">
              <a:avLst>
                <a:gd name="adj1" fmla="val 70434"/>
                <a:gd name="adj2" fmla="val 34107"/>
              </a:avLst>
            </a:prstGeom>
            <a:gradFill flip="none" rotWithShape="1">
              <a:gsLst>
                <a:gs pos="0">
                  <a:schemeClr val="bg2">
                    <a:lumMod val="20000"/>
                    <a:lumOff val="80000"/>
                    <a:alpha val="7000"/>
                  </a:schemeClr>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D8207B95-E02C-E24C-A691-25DC8488B3C9}"/>
                </a:ext>
              </a:extLst>
            </p:cNvPr>
            <p:cNvSpPr txBox="1"/>
            <p:nvPr/>
          </p:nvSpPr>
          <p:spPr>
            <a:xfrm>
              <a:off x="10678318" y="3187484"/>
              <a:ext cx="939878" cy="646331"/>
            </a:xfrm>
            <a:prstGeom prst="rect">
              <a:avLst/>
            </a:prstGeom>
            <a:noFill/>
          </p:spPr>
          <p:txBody>
            <a:bodyPr wrap="square" rtlCol="0">
              <a:spAutoFit/>
            </a:bodyPr>
            <a:lstStyle/>
            <a:p>
              <a:r>
                <a:rPr lang="en-US" dirty="0"/>
                <a:t>2020</a:t>
              </a:r>
            </a:p>
            <a:p>
              <a:r>
                <a:rPr lang="en-US" dirty="0"/>
                <a:t>5G</a:t>
              </a:r>
            </a:p>
          </p:txBody>
        </p:sp>
        <p:pic>
          <p:nvPicPr>
            <p:cNvPr id="6150" name="Picture 6" descr="5G vs. Fiber Optics – Competitors or Collaborators? | V1 Fiber">
              <a:extLst>
                <a:ext uri="{FF2B5EF4-FFF2-40B4-BE49-F238E27FC236}">
                  <a16:creationId xmlns:a16="http://schemas.microsoft.com/office/drawing/2014/main" id="{E298E608-39AA-E861-B39F-61BFF26A228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928238" y="1884501"/>
              <a:ext cx="1202573" cy="895864"/>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B404BAD7-826C-3917-0AE5-50CC4C9E0D7C}"/>
                </a:ext>
              </a:extLst>
            </p:cNvPr>
            <p:cNvCxnSpPr/>
            <p:nvPr/>
          </p:nvCxnSpPr>
          <p:spPr>
            <a:xfrm>
              <a:off x="11047411" y="2932612"/>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4522F5F-77F7-E8AF-5F32-FFE27E5AE4B6}"/>
              </a:ext>
            </a:extLst>
          </p:cNvPr>
          <p:cNvGrpSpPr/>
          <p:nvPr/>
        </p:nvGrpSpPr>
        <p:grpSpPr>
          <a:xfrm>
            <a:off x="10212363" y="4585291"/>
            <a:ext cx="1315850" cy="2171718"/>
            <a:chOff x="10212363" y="4585291"/>
            <a:chExt cx="1315850" cy="2171718"/>
          </a:xfrm>
        </p:grpSpPr>
        <p:cxnSp>
          <p:nvCxnSpPr>
            <p:cNvPr id="58" name="Straight Connector 57">
              <a:extLst>
                <a:ext uri="{FF2B5EF4-FFF2-40B4-BE49-F238E27FC236}">
                  <a16:creationId xmlns:a16="http://schemas.microsoft.com/office/drawing/2014/main" id="{E1AD6731-9728-4F19-BAA0-C879BB28C7A8}"/>
                </a:ext>
              </a:extLst>
            </p:cNvPr>
            <p:cNvCxnSpPr/>
            <p:nvPr/>
          </p:nvCxnSpPr>
          <p:spPr>
            <a:xfrm>
              <a:off x="10549553" y="5288980"/>
              <a:ext cx="0" cy="28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0B21E72A-C2B2-4613-AE53-DCB9ABF7D344}"/>
                </a:ext>
              </a:extLst>
            </p:cNvPr>
            <p:cNvSpPr txBox="1"/>
            <p:nvPr/>
          </p:nvSpPr>
          <p:spPr>
            <a:xfrm>
              <a:off x="10212363" y="5556680"/>
              <a:ext cx="1202573" cy="1200329"/>
            </a:xfrm>
            <a:prstGeom prst="rect">
              <a:avLst/>
            </a:prstGeom>
            <a:noFill/>
          </p:spPr>
          <p:txBody>
            <a:bodyPr wrap="none" rtlCol="0">
              <a:spAutoFit/>
            </a:bodyPr>
            <a:lstStyle/>
            <a:p>
              <a:r>
                <a:rPr lang="en-US" dirty="0"/>
                <a:t>2018</a:t>
              </a:r>
            </a:p>
            <a:p>
              <a:r>
                <a:rPr lang="en-US" dirty="0"/>
                <a:t>FTTH</a:t>
              </a:r>
            </a:p>
            <a:p>
              <a:r>
                <a:rPr lang="en-US" dirty="0"/>
                <a:t>400Gb/s</a:t>
              </a:r>
            </a:p>
            <a:p>
              <a:r>
                <a:rPr lang="en-US" dirty="0"/>
                <a:t>&gt;1</a:t>
              </a:r>
              <a:r>
                <a:rPr lang="el-GR" dirty="0"/>
                <a:t>0</a:t>
              </a:r>
              <a:r>
                <a:rPr lang="en-US" dirty="0"/>
                <a:t>0Tb/s </a:t>
              </a:r>
            </a:p>
          </p:txBody>
        </p:sp>
        <p:pic>
          <p:nvPicPr>
            <p:cNvPr id="6152" name="Picture 8" descr="FTTH Internet - FTTH Internet Speed Test - ONU Test | Promptlink">
              <a:extLst>
                <a:ext uri="{FF2B5EF4-FFF2-40B4-BE49-F238E27FC236}">
                  <a16:creationId xmlns:a16="http://schemas.microsoft.com/office/drawing/2014/main" id="{AB49991E-A26C-5D5D-DDDA-D848D417F12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431321" y="4585291"/>
              <a:ext cx="1096892" cy="6152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692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7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8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1" grpId="0"/>
      <p:bldP spid="6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5"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4107" name="Group 4106">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4108" name="Group 4107">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4120"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R"/>
              </a:p>
            </p:txBody>
          </p:sp>
          <p:sp>
            <p:nvSpPr>
              <p:cNvPr id="4121"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22"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23"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24"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25"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26"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27"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28"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29"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30"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31"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R"/>
              </a:p>
            </p:txBody>
          </p:sp>
          <p:sp>
            <p:nvSpPr>
              <p:cNvPr id="4132"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33"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34"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35"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36"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R"/>
              </a:p>
            </p:txBody>
          </p:sp>
          <p:sp>
            <p:nvSpPr>
              <p:cNvPr id="4137"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38"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39"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40"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41"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42"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43"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44"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45"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46"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grpSp>
        <p:grpSp>
          <p:nvGrpSpPr>
            <p:cNvPr id="4109" name="Group 4108">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4110"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11"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12"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13"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14"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15"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16"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17"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18"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19"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R"/>
              </a:p>
            </p:txBody>
          </p:sp>
        </p:grpSp>
      </p:grpSp>
      <p:sp useBgFill="1">
        <p:nvSpPr>
          <p:cNvPr id="4148" name="Rectangle 4147">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50"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4152" name="Rectangle 4151">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4154"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22530" y="23283"/>
            <a:ext cx="4078152"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21EBD4AE-EE60-4A7D-8C99-DC93802288D3}"/>
              </a:ext>
            </a:extLst>
          </p:cNvPr>
          <p:cNvSpPr>
            <a:spLocks noGrp="1"/>
          </p:cNvSpPr>
          <p:nvPr>
            <p:ph type="title"/>
          </p:nvPr>
        </p:nvSpPr>
        <p:spPr>
          <a:xfrm>
            <a:off x="855266" y="618518"/>
            <a:ext cx="2851417" cy="1478570"/>
          </a:xfrm>
        </p:spPr>
        <p:txBody>
          <a:bodyPr vert="horz" lIns="91440" tIns="45720" rIns="91440" bIns="45720" rtlCol="0" anchor="ctr">
            <a:normAutofit/>
          </a:bodyPr>
          <a:lstStyle/>
          <a:p>
            <a:r>
              <a:rPr lang="en-US" sz="3200">
                <a:solidFill>
                  <a:srgbClr val="FFFFFF"/>
                </a:solidFill>
              </a:rPr>
              <a:t>EΝΑ ΛΕΠΤo ΣΤΟ ΙΝΤΕΡΝΕΤ</a:t>
            </a:r>
          </a:p>
        </p:txBody>
      </p:sp>
      <p:sp>
        <p:nvSpPr>
          <p:cNvPr id="5" name="TextBox 4">
            <a:extLst>
              <a:ext uri="{FF2B5EF4-FFF2-40B4-BE49-F238E27FC236}">
                <a16:creationId xmlns:a16="http://schemas.microsoft.com/office/drawing/2014/main" id="{CBBF3D78-EAD5-4C9F-BB3D-6959F3F000D9}"/>
              </a:ext>
            </a:extLst>
          </p:cNvPr>
          <p:cNvSpPr txBox="1"/>
          <p:nvPr/>
        </p:nvSpPr>
        <p:spPr>
          <a:xfrm>
            <a:off x="844620" y="2249487"/>
            <a:ext cx="2862444" cy="3957302"/>
          </a:xfrm>
          <a:prstGeom prst="rect">
            <a:avLst/>
          </a:prstGeom>
        </p:spPr>
        <p:txBody>
          <a:bodyPr vert="horz" lIns="91440" tIns="45720" rIns="91440" bIns="45720" rtlCol="0">
            <a:normAutofit/>
          </a:bodyPr>
          <a:lstStyle/>
          <a:p>
            <a:pPr indent="-228600" defTabSz="914400">
              <a:lnSpc>
                <a:spcPct val="110000"/>
              </a:lnSpc>
              <a:spcAft>
                <a:spcPts val="600"/>
              </a:spcAft>
              <a:buSzPct val="125000"/>
              <a:buFont typeface="Arial" panose="020B0604020202020204" pitchFamily="34" charset="0"/>
              <a:buChar char="•"/>
            </a:pPr>
            <a:endParaRPr lang="en-US" sz="1100" b="1" u="sng" dirty="0">
              <a:solidFill>
                <a:srgbClr val="FFFFFF"/>
              </a:solidFill>
            </a:endParaRPr>
          </a:p>
          <a:p>
            <a:pPr marL="285750" indent="-228600" defTabSz="914400">
              <a:lnSpc>
                <a:spcPct val="110000"/>
              </a:lnSpc>
              <a:spcAft>
                <a:spcPts val="600"/>
              </a:spcAft>
              <a:buSzPct val="125000"/>
              <a:buFont typeface="Arial" panose="020B0604020202020204" pitchFamily="34" charset="0"/>
              <a:buChar char="•"/>
            </a:pPr>
            <a:r>
              <a:rPr lang="en-US" sz="1100" dirty="0">
                <a:solidFill>
                  <a:srgbClr val="FFFFFF"/>
                </a:solidFill>
              </a:rPr>
              <a:t>241 </a:t>
            </a:r>
            <a:r>
              <a:rPr lang="en-US" sz="1100" dirty="0" err="1">
                <a:solidFill>
                  <a:srgbClr val="FFFFFF"/>
                </a:solidFill>
              </a:rPr>
              <a:t>εκ</a:t>
            </a:r>
            <a:r>
              <a:rPr lang="en-US" sz="1100" dirty="0">
                <a:solidFill>
                  <a:srgbClr val="FFFFFF"/>
                </a:solidFill>
              </a:rPr>
              <a:t>α</a:t>
            </a:r>
            <a:r>
              <a:rPr lang="en-US" sz="1100" dirty="0" err="1">
                <a:solidFill>
                  <a:srgbClr val="FFFFFF"/>
                </a:solidFill>
              </a:rPr>
              <a:t>τομμύρι</a:t>
            </a:r>
            <a:r>
              <a:rPr lang="en-US" sz="1100" dirty="0">
                <a:solidFill>
                  <a:srgbClr val="FFFFFF"/>
                </a:solidFill>
              </a:rPr>
              <a:t>α email</a:t>
            </a:r>
          </a:p>
          <a:p>
            <a:pPr marL="285750" indent="-228600" defTabSz="914400">
              <a:lnSpc>
                <a:spcPct val="110000"/>
              </a:lnSpc>
              <a:spcAft>
                <a:spcPts val="600"/>
              </a:spcAft>
              <a:buSzPct val="125000"/>
              <a:buFont typeface="Arial" panose="020B0604020202020204" pitchFamily="34" charset="0"/>
              <a:buChar char="•"/>
            </a:pPr>
            <a:endParaRPr lang="en-US" sz="1100" dirty="0">
              <a:solidFill>
                <a:srgbClr val="FFFFFF"/>
              </a:solidFill>
            </a:endParaRPr>
          </a:p>
          <a:p>
            <a:pPr marL="285750" indent="-228600" defTabSz="914400">
              <a:lnSpc>
                <a:spcPct val="110000"/>
              </a:lnSpc>
              <a:spcAft>
                <a:spcPts val="600"/>
              </a:spcAft>
              <a:buSzPct val="125000"/>
              <a:buFont typeface="Arial" panose="020B0604020202020204" pitchFamily="34" charset="0"/>
              <a:buChar char="•"/>
            </a:pPr>
            <a:r>
              <a:rPr lang="en-US" sz="1100" dirty="0">
                <a:solidFill>
                  <a:srgbClr val="FFFFFF"/>
                </a:solidFill>
              </a:rPr>
              <a:t>18.8 </a:t>
            </a:r>
            <a:r>
              <a:rPr lang="en-US" sz="1100" dirty="0" err="1">
                <a:solidFill>
                  <a:srgbClr val="FFFFFF"/>
                </a:solidFill>
              </a:rPr>
              <a:t>εκ</a:t>
            </a:r>
            <a:r>
              <a:rPr lang="en-US" sz="1100" dirty="0">
                <a:solidFill>
                  <a:srgbClr val="FFFFFF"/>
                </a:solidFill>
              </a:rPr>
              <a:t>α</a:t>
            </a:r>
            <a:r>
              <a:rPr lang="en-US" sz="1100" dirty="0" err="1">
                <a:solidFill>
                  <a:srgbClr val="FFFFFF"/>
                </a:solidFill>
              </a:rPr>
              <a:t>τομμύρι</a:t>
            </a:r>
            <a:r>
              <a:rPr lang="en-US" sz="1100" dirty="0">
                <a:solidFill>
                  <a:srgbClr val="FFFFFF"/>
                </a:solidFill>
              </a:rPr>
              <a:t>α </a:t>
            </a:r>
            <a:r>
              <a:rPr lang="en-US" sz="1100" dirty="0" err="1">
                <a:solidFill>
                  <a:srgbClr val="FFFFFF"/>
                </a:solidFill>
              </a:rPr>
              <a:t>μηνύμ</a:t>
            </a:r>
            <a:r>
              <a:rPr lang="en-US" sz="1100" dirty="0">
                <a:solidFill>
                  <a:srgbClr val="FFFFFF"/>
                </a:solidFill>
              </a:rPr>
              <a:t>α</a:t>
            </a:r>
            <a:r>
              <a:rPr lang="en-US" sz="1100" dirty="0" err="1">
                <a:solidFill>
                  <a:srgbClr val="FFFFFF"/>
                </a:solidFill>
              </a:rPr>
              <a:t>τ</a:t>
            </a:r>
            <a:r>
              <a:rPr lang="en-US" sz="1100" dirty="0">
                <a:solidFill>
                  <a:srgbClr val="FFFFFF"/>
                </a:solidFill>
              </a:rPr>
              <a:t>α </a:t>
            </a:r>
          </a:p>
          <a:p>
            <a:pPr marL="285750" indent="-228600" defTabSz="914400">
              <a:lnSpc>
                <a:spcPct val="110000"/>
              </a:lnSpc>
              <a:spcAft>
                <a:spcPts val="600"/>
              </a:spcAft>
              <a:buSzPct val="125000"/>
              <a:buFont typeface="Arial" panose="020B0604020202020204" pitchFamily="34" charset="0"/>
              <a:buChar char="•"/>
            </a:pPr>
            <a:endParaRPr lang="en-US" sz="1100" dirty="0">
              <a:solidFill>
                <a:srgbClr val="FFFFFF"/>
              </a:solidFill>
            </a:endParaRPr>
          </a:p>
          <a:p>
            <a:pPr marL="285750" indent="-228600" defTabSz="914400">
              <a:lnSpc>
                <a:spcPct val="110000"/>
              </a:lnSpc>
              <a:spcAft>
                <a:spcPts val="600"/>
              </a:spcAft>
              <a:buSzPct val="125000"/>
              <a:buFont typeface="Arial" panose="020B0604020202020204" pitchFamily="34" charset="0"/>
              <a:buChar char="•"/>
            </a:pPr>
            <a:r>
              <a:rPr lang="en-US" sz="1100" dirty="0">
                <a:solidFill>
                  <a:srgbClr val="FFFFFF"/>
                </a:solidFill>
              </a:rPr>
              <a:t>&gt;15M </a:t>
            </a:r>
            <a:r>
              <a:rPr lang="en-US" sz="1100" dirty="0" err="1">
                <a:solidFill>
                  <a:srgbClr val="FFFFFF"/>
                </a:solidFill>
              </a:rPr>
              <a:t>εκ</a:t>
            </a:r>
            <a:r>
              <a:rPr lang="en-US" sz="1100" dirty="0">
                <a:solidFill>
                  <a:srgbClr val="FFFFFF"/>
                </a:solidFill>
              </a:rPr>
              <a:t>α</a:t>
            </a:r>
            <a:r>
              <a:rPr lang="en-US" sz="1100" dirty="0" err="1">
                <a:solidFill>
                  <a:srgbClr val="FFFFFF"/>
                </a:solidFill>
              </a:rPr>
              <a:t>τομμύρι</a:t>
            </a:r>
            <a:r>
              <a:rPr lang="en-US" sz="1100" dirty="0">
                <a:solidFill>
                  <a:srgbClr val="FFFFFF"/>
                </a:solidFill>
              </a:rPr>
              <a:t>α video</a:t>
            </a:r>
          </a:p>
          <a:p>
            <a:pPr marL="285750" indent="-228600" defTabSz="914400">
              <a:lnSpc>
                <a:spcPct val="110000"/>
              </a:lnSpc>
              <a:spcAft>
                <a:spcPts val="600"/>
              </a:spcAft>
              <a:buSzPct val="125000"/>
              <a:buFont typeface="Arial" panose="020B0604020202020204" pitchFamily="34" charset="0"/>
              <a:buChar char="•"/>
            </a:pPr>
            <a:endParaRPr lang="en-US" sz="1100" dirty="0">
              <a:solidFill>
                <a:srgbClr val="FFFFFF"/>
              </a:solidFill>
            </a:endParaRPr>
          </a:p>
          <a:p>
            <a:pPr marL="285750" indent="-228600" defTabSz="914400">
              <a:lnSpc>
                <a:spcPct val="110000"/>
              </a:lnSpc>
              <a:spcAft>
                <a:spcPts val="600"/>
              </a:spcAft>
              <a:buSzPct val="125000"/>
              <a:buFont typeface="Arial" panose="020B0604020202020204" pitchFamily="34" charset="0"/>
              <a:buChar char="•"/>
            </a:pPr>
            <a:r>
              <a:rPr lang="en-US" sz="1100" dirty="0">
                <a:solidFill>
                  <a:srgbClr val="FFFFFF"/>
                </a:solidFill>
              </a:rPr>
              <a:t>2.4 </a:t>
            </a:r>
            <a:r>
              <a:rPr lang="en-US" sz="1100" dirty="0" err="1">
                <a:solidFill>
                  <a:srgbClr val="FFFFFF"/>
                </a:solidFill>
              </a:rPr>
              <a:t>εκ</a:t>
            </a:r>
            <a:r>
              <a:rPr lang="en-US" sz="1100" dirty="0">
                <a:solidFill>
                  <a:srgbClr val="FFFFFF"/>
                </a:solidFill>
              </a:rPr>
              <a:t>α</a:t>
            </a:r>
            <a:r>
              <a:rPr lang="en-US" sz="1100" dirty="0" err="1">
                <a:solidFill>
                  <a:srgbClr val="FFFFFF"/>
                </a:solidFill>
              </a:rPr>
              <a:t>τομμύρι</a:t>
            </a:r>
            <a:r>
              <a:rPr lang="en-US" sz="1100" dirty="0">
                <a:solidFill>
                  <a:srgbClr val="FFFFFF"/>
                </a:solidFill>
              </a:rPr>
              <a:t>α α</a:t>
            </a:r>
            <a:r>
              <a:rPr lang="en-US" sz="1100" dirty="0" err="1">
                <a:solidFill>
                  <a:srgbClr val="FFFFFF"/>
                </a:solidFill>
              </a:rPr>
              <a:t>ν</a:t>
            </a:r>
            <a:r>
              <a:rPr lang="en-US" sz="1100" dirty="0">
                <a:solidFill>
                  <a:srgbClr val="FFFFFF"/>
                </a:solidFill>
              </a:rPr>
              <a:t>α</a:t>
            </a:r>
            <a:r>
              <a:rPr lang="en-US" sz="1100" dirty="0" err="1">
                <a:solidFill>
                  <a:srgbClr val="FFFFFF"/>
                </a:solidFill>
              </a:rPr>
              <a:t>ζητήσεις</a:t>
            </a:r>
            <a:r>
              <a:rPr lang="en-US" sz="1100" dirty="0">
                <a:solidFill>
                  <a:srgbClr val="FFFFFF"/>
                </a:solidFill>
              </a:rPr>
              <a:t> </a:t>
            </a:r>
            <a:r>
              <a:rPr lang="en-US" sz="1100" dirty="0" err="1">
                <a:solidFill>
                  <a:srgbClr val="FFFFFF"/>
                </a:solidFill>
              </a:rPr>
              <a:t>στο</a:t>
            </a:r>
            <a:r>
              <a:rPr lang="en-US" sz="1100" dirty="0">
                <a:solidFill>
                  <a:srgbClr val="FFFFFF"/>
                </a:solidFill>
              </a:rPr>
              <a:t> Google</a:t>
            </a:r>
          </a:p>
          <a:p>
            <a:pPr marL="285750" indent="-228600" defTabSz="914400">
              <a:lnSpc>
                <a:spcPct val="110000"/>
              </a:lnSpc>
              <a:spcAft>
                <a:spcPts val="600"/>
              </a:spcAft>
              <a:buSzPct val="125000"/>
              <a:buFont typeface="Arial" panose="020B0604020202020204" pitchFamily="34" charset="0"/>
              <a:buChar char="•"/>
            </a:pPr>
            <a:endParaRPr lang="en-US" sz="1100" dirty="0">
              <a:solidFill>
                <a:srgbClr val="FFFFFF"/>
              </a:solidFill>
            </a:endParaRPr>
          </a:p>
          <a:p>
            <a:pPr marL="285750" indent="-228600" defTabSz="914400">
              <a:lnSpc>
                <a:spcPct val="110000"/>
              </a:lnSpc>
              <a:spcAft>
                <a:spcPts val="600"/>
              </a:spcAft>
              <a:buSzPct val="125000"/>
              <a:buFont typeface="Arial" panose="020B0604020202020204" pitchFamily="34" charset="0"/>
              <a:buChar char="•"/>
            </a:pPr>
            <a:r>
              <a:rPr lang="en-US" sz="1100" dirty="0">
                <a:solidFill>
                  <a:srgbClr val="FFFFFF"/>
                </a:solidFill>
              </a:rPr>
              <a:t>23K visits to CHATGPT</a:t>
            </a:r>
          </a:p>
          <a:p>
            <a:pPr marL="285750" indent="-228600" defTabSz="914400">
              <a:lnSpc>
                <a:spcPct val="110000"/>
              </a:lnSpc>
              <a:spcAft>
                <a:spcPts val="600"/>
              </a:spcAft>
              <a:buSzPct val="125000"/>
              <a:buFont typeface="Arial" panose="020B0604020202020204" pitchFamily="34" charset="0"/>
              <a:buChar char="•"/>
            </a:pPr>
            <a:endParaRPr lang="en-US" sz="1100" dirty="0">
              <a:solidFill>
                <a:srgbClr val="FFFFFF"/>
              </a:solidFill>
            </a:endParaRPr>
          </a:p>
          <a:p>
            <a:pPr marL="285750" indent="-228600" defTabSz="914400">
              <a:lnSpc>
                <a:spcPct val="110000"/>
              </a:lnSpc>
              <a:spcAft>
                <a:spcPts val="600"/>
              </a:spcAft>
              <a:buSzPct val="125000"/>
              <a:buFont typeface="Arial" panose="020B0604020202020204" pitchFamily="34" charset="0"/>
              <a:buChar char="•"/>
            </a:pPr>
            <a:r>
              <a:rPr lang="en-US" sz="1100" dirty="0">
                <a:solidFill>
                  <a:srgbClr val="FFFFFF"/>
                </a:solidFill>
              </a:rPr>
              <a:t>&gt;6M zoom meetings</a:t>
            </a:r>
          </a:p>
          <a:p>
            <a:pPr marL="285750" indent="-228600" defTabSz="914400">
              <a:lnSpc>
                <a:spcPct val="110000"/>
              </a:lnSpc>
              <a:spcAft>
                <a:spcPts val="600"/>
              </a:spcAft>
              <a:buSzPct val="125000"/>
              <a:buFont typeface="Arial" panose="020B0604020202020204" pitchFamily="34" charset="0"/>
              <a:buChar char="•"/>
            </a:pPr>
            <a:endParaRPr lang="en-US" sz="1100" dirty="0">
              <a:solidFill>
                <a:srgbClr val="FFFFFF"/>
              </a:solidFill>
            </a:endParaRPr>
          </a:p>
          <a:p>
            <a:pPr marL="285750" indent="-228600" defTabSz="914400">
              <a:lnSpc>
                <a:spcPct val="110000"/>
              </a:lnSpc>
              <a:spcAft>
                <a:spcPts val="600"/>
              </a:spcAft>
              <a:buSzPct val="125000"/>
              <a:buFont typeface="Arial" panose="020B0604020202020204" pitchFamily="34" charset="0"/>
              <a:buChar char="•"/>
            </a:pPr>
            <a:r>
              <a:rPr lang="en-US" sz="1100" dirty="0">
                <a:solidFill>
                  <a:srgbClr val="FFFFFF"/>
                </a:solidFill>
              </a:rPr>
              <a:t>….</a:t>
            </a:r>
          </a:p>
          <a:p>
            <a:pPr indent="-228600" defTabSz="914400">
              <a:lnSpc>
                <a:spcPct val="110000"/>
              </a:lnSpc>
              <a:spcAft>
                <a:spcPts val="600"/>
              </a:spcAft>
              <a:buSzPct val="125000"/>
              <a:buFont typeface="Arial" panose="020B0604020202020204" pitchFamily="34" charset="0"/>
              <a:buChar char="•"/>
            </a:pPr>
            <a:endParaRPr lang="en-US" sz="1100" dirty="0">
              <a:solidFill>
                <a:srgbClr val="FFFFFF"/>
              </a:solidFill>
            </a:endParaRPr>
          </a:p>
          <a:p>
            <a:pPr marL="285750" indent="-228600" defTabSz="914400">
              <a:lnSpc>
                <a:spcPct val="110000"/>
              </a:lnSpc>
              <a:spcAft>
                <a:spcPts val="600"/>
              </a:spcAft>
              <a:buSzPct val="125000"/>
              <a:buFont typeface="Arial" panose="020B0604020202020204" pitchFamily="34" charset="0"/>
              <a:buChar char="•"/>
            </a:pPr>
            <a:endParaRPr lang="en-US" sz="1100" dirty="0">
              <a:solidFill>
                <a:srgbClr val="FFFFFF"/>
              </a:solidFill>
            </a:endParaRPr>
          </a:p>
        </p:txBody>
      </p:sp>
      <p:grpSp>
        <p:nvGrpSpPr>
          <p:cNvPr id="4156" name="Group 4155">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157"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R"/>
            </a:p>
          </p:txBody>
        </p:sp>
        <p:sp>
          <p:nvSpPr>
            <p:cNvPr id="4158"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59"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60"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61"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62"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63"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64"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65"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66"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67"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68"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R"/>
            </a:p>
          </p:txBody>
        </p:sp>
        <p:sp>
          <p:nvSpPr>
            <p:cNvPr id="4169"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70"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71"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72"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73"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R"/>
            </a:p>
          </p:txBody>
        </p:sp>
        <p:sp>
          <p:nvSpPr>
            <p:cNvPr id="4174"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75"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76"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77"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78"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79"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80"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81"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82"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4183"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grpSp>
      <p:sp>
        <p:nvSpPr>
          <p:cNvPr id="10" name="TextBox 9">
            <a:extLst>
              <a:ext uri="{FF2B5EF4-FFF2-40B4-BE49-F238E27FC236}">
                <a16:creationId xmlns:a16="http://schemas.microsoft.com/office/drawing/2014/main" id="{C6F9159A-327C-4D7D-BBC3-5630B0E4A2C5}"/>
              </a:ext>
            </a:extLst>
          </p:cNvPr>
          <p:cNvSpPr txBox="1"/>
          <p:nvPr/>
        </p:nvSpPr>
        <p:spPr>
          <a:xfrm>
            <a:off x="1141413" y="1590514"/>
            <a:ext cx="473206" cy="723275"/>
          </a:xfrm>
          <a:prstGeom prst="rect">
            <a:avLst/>
          </a:prstGeom>
          <a:noFill/>
        </p:spPr>
        <p:txBody>
          <a:bodyPr wrap="none" rtlCol="0">
            <a:spAutoFit/>
          </a:bodyPr>
          <a:lstStyle/>
          <a:p>
            <a:pPr>
              <a:spcAft>
                <a:spcPts val="600"/>
              </a:spcAft>
            </a:pPr>
            <a:endParaRPr lang="el-GR"/>
          </a:p>
          <a:p>
            <a:pPr marL="285750" indent="-285750">
              <a:spcAft>
                <a:spcPts val="600"/>
              </a:spcAft>
              <a:buFont typeface="Arial" panose="020B0604020202020204" pitchFamily="34" charset="0"/>
              <a:buChar char="•"/>
            </a:pPr>
            <a:endParaRPr lang="en-GB"/>
          </a:p>
        </p:txBody>
      </p:sp>
      <p:pic>
        <p:nvPicPr>
          <p:cNvPr id="5128" name="Picture 8" descr="2023 Internet Minute Infographic, by eDiscovery Today and LTMG!">
            <a:extLst>
              <a:ext uri="{FF2B5EF4-FFF2-40B4-BE49-F238E27FC236}">
                <a16:creationId xmlns:a16="http://schemas.microsoft.com/office/drawing/2014/main" id="{5D2E3C5F-69AB-19FA-16CB-47F8DBAEC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682" y="969963"/>
            <a:ext cx="3987800" cy="488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742310"/>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TA">
            <a:extLst>
              <a:ext uri="{FF2B5EF4-FFF2-40B4-BE49-F238E27FC236}">
                <a16:creationId xmlns:a16="http://schemas.microsoft.com/office/drawing/2014/main" id="{FAC262A1-5229-8F2D-7AD3-9E6F1A37A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12" y="2134944"/>
            <a:ext cx="6447644" cy="34502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4B82671-66BE-4B30-A7C7-07CC5180BA70}"/>
              </a:ext>
            </a:extLst>
          </p:cNvPr>
          <p:cNvSpPr>
            <a:spLocks noGrp="1"/>
          </p:cNvSpPr>
          <p:nvPr>
            <p:ph type="title"/>
          </p:nvPr>
        </p:nvSpPr>
        <p:spPr>
          <a:xfrm>
            <a:off x="1141413" y="618518"/>
            <a:ext cx="9905998" cy="1478570"/>
          </a:xfrm>
        </p:spPr>
        <p:txBody>
          <a:bodyPr/>
          <a:lstStyle/>
          <a:p>
            <a:r>
              <a:rPr lang="el-GR" dirty="0" err="1"/>
              <a:t>Αυξηση</a:t>
            </a:r>
            <a:r>
              <a:rPr lang="el-GR" dirty="0"/>
              <a:t> των </a:t>
            </a:r>
            <a:r>
              <a:rPr lang="el-GR" dirty="0" err="1"/>
              <a:t>δεδομενων</a:t>
            </a:r>
            <a:r>
              <a:rPr lang="el-GR" dirty="0"/>
              <a:t> στο </a:t>
            </a:r>
            <a:r>
              <a:rPr lang="el-GR" dirty="0" err="1"/>
              <a:t>ιντερνετ</a:t>
            </a:r>
            <a:endParaRPr lang="en-GB" dirty="0"/>
          </a:p>
        </p:txBody>
      </p:sp>
      <p:sp>
        <p:nvSpPr>
          <p:cNvPr id="3" name="Content Placeholder 2">
            <a:extLst>
              <a:ext uri="{FF2B5EF4-FFF2-40B4-BE49-F238E27FC236}">
                <a16:creationId xmlns:a16="http://schemas.microsoft.com/office/drawing/2014/main" id="{848DC8F0-88F1-4FCD-804C-97207E24041B}"/>
              </a:ext>
            </a:extLst>
          </p:cNvPr>
          <p:cNvSpPr>
            <a:spLocks noGrp="1"/>
          </p:cNvSpPr>
          <p:nvPr>
            <p:ph idx="1"/>
          </p:nvPr>
        </p:nvSpPr>
        <p:spPr>
          <a:xfrm>
            <a:off x="6956144" y="2105564"/>
            <a:ext cx="4954588" cy="928569"/>
          </a:xfrm>
        </p:spPr>
        <p:txBody>
          <a:bodyPr>
            <a:normAutofit lnSpcReduction="10000"/>
          </a:bodyPr>
          <a:lstStyle/>
          <a:p>
            <a:pPr marL="0" indent="0">
              <a:buNone/>
            </a:pPr>
            <a:r>
              <a:rPr lang="el-GR" dirty="0"/>
              <a:t>Σήμερα, κάθε ΜΗΝΑ διακινούνται </a:t>
            </a:r>
            <a:r>
              <a:rPr lang="en-US" dirty="0"/>
              <a:t>~450</a:t>
            </a:r>
            <a:r>
              <a:rPr lang="el-GR" dirty="0"/>
              <a:t>Ε</a:t>
            </a:r>
            <a:r>
              <a:rPr lang="en-US" dirty="0" err="1"/>
              <a:t>xa</a:t>
            </a:r>
            <a:r>
              <a:rPr lang="el-GR" dirty="0"/>
              <a:t>Β</a:t>
            </a:r>
            <a:r>
              <a:rPr lang="en-US" dirty="0" err="1"/>
              <a:t>yte</a:t>
            </a:r>
            <a:endParaRPr lang="en-US" dirty="0"/>
          </a:p>
          <a:p>
            <a:pPr marL="0" indent="0">
              <a:buNone/>
            </a:pPr>
            <a:endParaRPr lang="el-GR" dirty="0"/>
          </a:p>
        </p:txBody>
      </p:sp>
      <p:cxnSp>
        <p:nvCxnSpPr>
          <p:cNvPr id="5" name="Straight Arrow Connector 4">
            <a:extLst>
              <a:ext uri="{FF2B5EF4-FFF2-40B4-BE49-F238E27FC236}">
                <a16:creationId xmlns:a16="http://schemas.microsoft.com/office/drawing/2014/main" id="{E09F6281-F5A9-4028-8C37-B891300EBDFD}"/>
              </a:ext>
            </a:extLst>
          </p:cNvPr>
          <p:cNvCxnSpPr>
            <a:cxnSpLocks/>
          </p:cNvCxnSpPr>
          <p:nvPr/>
        </p:nvCxnSpPr>
        <p:spPr>
          <a:xfrm flipV="1">
            <a:off x="2284835" y="3130483"/>
            <a:ext cx="2815432" cy="1208688"/>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 name="TextBox 8">
            <a:extLst>
              <a:ext uri="{FF2B5EF4-FFF2-40B4-BE49-F238E27FC236}">
                <a16:creationId xmlns:a16="http://schemas.microsoft.com/office/drawing/2014/main" id="{85A1DB0B-0AA1-4627-8431-7B6B597EA0A4}"/>
              </a:ext>
            </a:extLst>
          </p:cNvPr>
          <p:cNvSpPr txBox="1">
            <a:spLocks noChangeArrowheads="1"/>
          </p:cNvSpPr>
          <p:nvPr/>
        </p:nvSpPr>
        <p:spPr bwMode="auto">
          <a:xfrm rot="20222735">
            <a:off x="2190155" y="3227515"/>
            <a:ext cx="2890252" cy="458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0000"/>
                </a:solidFill>
              </a:rPr>
              <a:t>Nearly 3X Increase </a:t>
            </a:r>
          </a:p>
        </p:txBody>
      </p:sp>
      <p:sp>
        <p:nvSpPr>
          <p:cNvPr id="9" name="TextBox 8">
            <a:extLst>
              <a:ext uri="{FF2B5EF4-FFF2-40B4-BE49-F238E27FC236}">
                <a16:creationId xmlns:a16="http://schemas.microsoft.com/office/drawing/2014/main" id="{BF9E891E-73F0-4CD8-94B5-E2D59B9A4ADA}"/>
              </a:ext>
            </a:extLst>
          </p:cNvPr>
          <p:cNvSpPr txBox="1"/>
          <p:nvPr/>
        </p:nvSpPr>
        <p:spPr>
          <a:xfrm>
            <a:off x="6951247" y="3771377"/>
            <a:ext cx="931665" cy="461665"/>
          </a:xfrm>
          <a:prstGeom prst="rect">
            <a:avLst/>
          </a:prstGeom>
          <a:noFill/>
        </p:spPr>
        <p:txBody>
          <a:bodyPr wrap="none" rtlCol="0">
            <a:spAutoFit/>
          </a:bodyPr>
          <a:lstStyle/>
          <a:p>
            <a:r>
              <a:rPr lang="en-US" sz="2400" dirty="0"/>
              <a:t>1.000</a:t>
            </a:r>
            <a:endParaRPr lang="en-GB" sz="2400" dirty="0"/>
          </a:p>
        </p:txBody>
      </p:sp>
      <p:sp>
        <p:nvSpPr>
          <p:cNvPr id="10" name="TextBox 9">
            <a:extLst>
              <a:ext uri="{FF2B5EF4-FFF2-40B4-BE49-F238E27FC236}">
                <a16:creationId xmlns:a16="http://schemas.microsoft.com/office/drawing/2014/main" id="{E7A60DB2-F0FC-4C4F-B46E-6C492355D402}"/>
              </a:ext>
            </a:extLst>
          </p:cNvPr>
          <p:cNvSpPr txBox="1"/>
          <p:nvPr/>
        </p:nvSpPr>
        <p:spPr>
          <a:xfrm>
            <a:off x="7688163" y="3771377"/>
            <a:ext cx="761747" cy="461665"/>
          </a:xfrm>
          <a:prstGeom prst="rect">
            <a:avLst/>
          </a:prstGeom>
          <a:noFill/>
        </p:spPr>
        <p:txBody>
          <a:bodyPr wrap="none" rtlCol="0">
            <a:spAutoFit/>
          </a:bodyPr>
          <a:lstStyle/>
          <a:p>
            <a:r>
              <a:rPr lang="en-US" sz="2400" dirty="0"/>
              <a:t>.000</a:t>
            </a:r>
            <a:endParaRPr lang="en-GB" sz="2400" dirty="0"/>
          </a:p>
        </p:txBody>
      </p:sp>
      <p:sp>
        <p:nvSpPr>
          <p:cNvPr id="11" name="TextBox 10">
            <a:extLst>
              <a:ext uri="{FF2B5EF4-FFF2-40B4-BE49-F238E27FC236}">
                <a16:creationId xmlns:a16="http://schemas.microsoft.com/office/drawing/2014/main" id="{78E7824A-7381-412B-8AFE-9E89E6F13515}"/>
              </a:ext>
            </a:extLst>
          </p:cNvPr>
          <p:cNvSpPr txBox="1"/>
          <p:nvPr/>
        </p:nvSpPr>
        <p:spPr>
          <a:xfrm>
            <a:off x="8265064" y="3771376"/>
            <a:ext cx="761747" cy="461665"/>
          </a:xfrm>
          <a:prstGeom prst="rect">
            <a:avLst/>
          </a:prstGeom>
          <a:noFill/>
        </p:spPr>
        <p:txBody>
          <a:bodyPr wrap="none" rtlCol="0">
            <a:spAutoFit/>
          </a:bodyPr>
          <a:lstStyle/>
          <a:p>
            <a:r>
              <a:rPr lang="en-US" sz="2400" dirty="0"/>
              <a:t>.000</a:t>
            </a:r>
            <a:endParaRPr lang="en-GB" sz="2400" dirty="0"/>
          </a:p>
        </p:txBody>
      </p:sp>
      <p:sp>
        <p:nvSpPr>
          <p:cNvPr id="12" name="TextBox 11">
            <a:extLst>
              <a:ext uri="{FF2B5EF4-FFF2-40B4-BE49-F238E27FC236}">
                <a16:creationId xmlns:a16="http://schemas.microsoft.com/office/drawing/2014/main" id="{76C8F5F4-1B20-4CDB-8A7D-6F7371124335}"/>
              </a:ext>
            </a:extLst>
          </p:cNvPr>
          <p:cNvSpPr txBox="1"/>
          <p:nvPr/>
        </p:nvSpPr>
        <p:spPr>
          <a:xfrm>
            <a:off x="8836886" y="3771375"/>
            <a:ext cx="761747" cy="461665"/>
          </a:xfrm>
          <a:prstGeom prst="rect">
            <a:avLst/>
          </a:prstGeom>
          <a:noFill/>
        </p:spPr>
        <p:txBody>
          <a:bodyPr wrap="none" rtlCol="0">
            <a:spAutoFit/>
          </a:bodyPr>
          <a:lstStyle/>
          <a:p>
            <a:r>
              <a:rPr lang="en-US" sz="2400" dirty="0"/>
              <a:t>.000</a:t>
            </a:r>
            <a:endParaRPr lang="en-GB" sz="2400" dirty="0"/>
          </a:p>
        </p:txBody>
      </p:sp>
      <p:sp>
        <p:nvSpPr>
          <p:cNvPr id="13" name="TextBox 12">
            <a:extLst>
              <a:ext uri="{FF2B5EF4-FFF2-40B4-BE49-F238E27FC236}">
                <a16:creationId xmlns:a16="http://schemas.microsoft.com/office/drawing/2014/main" id="{AEF54D2F-28D6-40F0-8CD7-6FC148C1637B}"/>
              </a:ext>
            </a:extLst>
          </p:cNvPr>
          <p:cNvSpPr txBox="1"/>
          <p:nvPr/>
        </p:nvSpPr>
        <p:spPr>
          <a:xfrm>
            <a:off x="9418992" y="3771374"/>
            <a:ext cx="761747" cy="461665"/>
          </a:xfrm>
          <a:prstGeom prst="rect">
            <a:avLst/>
          </a:prstGeom>
          <a:noFill/>
        </p:spPr>
        <p:txBody>
          <a:bodyPr wrap="none" rtlCol="0">
            <a:spAutoFit/>
          </a:bodyPr>
          <a:lstStyle/>
          <a:p>
            <a:r>
              <a:rPr lang="en-US" sz="2400" dirty="0"/>
              <a:t>.000</a:t>
            </a:r>
            <a:endParaRPr lang="en-GB" sz="2400" dirty="0"/>
          </a:p>
        </p:txBody>
      </p:sp>
      <p:sp>
        <p:nvSpPr>
          <p:cNvPr id="14" name="TextBox 13">
            <a:extLst>
              <a:ext uri="{FF2B5EF4-FFF2-40B4-BE49-F238E27FC236}">
                <a16:creationId xmlns:a16="http://schemas.microsoft.com/office/drawing/2014/main" id="{12383B5E-69FB-4291-B619-9B57895CB410}"/>
              </a:ext>
            </a:extLst>
          </p:cNvPr>
          <p:cNvSpPr txBox="1"/>
          <p:nvPr/>
        </p:nvSpPr>
        <p:spPr>
          <a:xfrm>
            <a:off x="10003260" y="3766609"/>
            <a:ext cx="1495025" cy="461665"/>
          </a:xfrm>
          <a:prstGeom prst="rect">
            <a:avLst/>
          </a:prstGeom>
          <a:noFill/>
        </p:spPr>
        <p:txBody>
          <a:bodyPr wrap="none" rtlCol="0">
            <a:spAutoFit/>
          </a:bodyPr>
          <a:lstStyle/>
          <a:p>
            <a:r>
              <a:rPr lang="en-US" sz="2400" dirty="0"/>
              <a:t>.000</a:t>
            </a:r>
            <a:r>
              <a:rPr lang="el-GR" sz="2400" dirty="0"/>
              <a:t> </a:t>
            </a:r>
            <a:r>
              <a:rPr lang="en-US" sz="2400" dirty="0"/>
              <a:t>bytes</a:t>
            </a:r>
            <a:endParaRPr lang="en-GB" sz="2400" dirty="0"/>
          </a:p>
        </p:txBody>
      </p:sp>
      <p:sp>
        <p:nvSpPr>
          <p:cNvPr id="15" name="Rectangle 14">
            <a:extLst>
              <a:ext uri="{FF2B5EF4-FFF2-40B4-BE49-F238E27FC236}">
                <a16:creationId xmlns:a16="http://schemas.microsoft.com/office/drawing/2014/main" id="{BA108A55-D036-4E39-96FA-9B6049EDEBAA}"/>
              </a:ext>
            </a:extLst>
          </p:cNvPr>
          <p:cNvSpPr/>
          <p:nvPr/>
        </p:nvSpPr>
        <p:spPr>
          <a:xfrm>
            <a:off x="6951247" y="4850884"/>
            <a:ext cx="3754682" cy="830997"/>
          </a:xfrm>
          <a:prstGeom prst="rect">
            <a:avLst/>
          </a:prstGeom>
        </p:spPr>
        <p:txBody>
          <a:bodyPr wrap="none">
            <a:spAutoFit/>
          </a:bodyPr>
          <a:lstStyle/>
          <a:p>
            <a:r>
              <a:rPr lang="en-US" sz="2400" dirty="0" err="1"/>
              <a:t>Α</a:t>
            </a:r>
            <a:r>
              <a:rPr lang="en-US" sz="2400" dirty="0"/>
              <a:t>π</a:t>
            </a:r>
            <a:r>
              <a:rPr lang="en-US" sz="2400" dirty="0" err="1"/>
              <a:t>ό</a:t>
            </a:r>
            <a:r>
              <a:rPr lang="en-US" sz="2400" dirty="0"/>
              <a:t> </a:t>
            </a:r>
            <a:r>
              <a:rPr lang="en-US" sz="2400" dirty="0" err="1"/>
              <a:t>το</a:t>
            </a:r>
            <a:r>
              <a:rPr lang="en-US" sz="2400" dirty="0"/>
              <a:t> 2017</a:t>
            </a:r>
            <a:r>
              <a:rPr lang="el-GR" sz="2400" dirty="0"/>
              <a:t>, η κίνηση έχει </a:t>
            </a:r>
          </a:p>
          <a:p>
            <a:r>
              <a:rPr lang="el-GR" sz="2400" dirty="0"/>
              <a:t>ΤΡΙΠΛΑΣΙΑΣΤΕΙ!</a:t>
            </a:r>
            <a:endParaRPr lang="en-GB" sz="2400" dirty="0"/>
          </a:p>
        </p:txBody>
      </p:sp>
      <p:sp>
        <p:nvSpPr>
          <p:cNvPr id="16" name="Rectangle 15">
            <a:extLst>
              <a:ext uri="{FF2B5EF4-FFF2-40B4-BE49-F238E27FC236}">
                <a16:creationId xmlns:a16="http://schemas.microsoft.com/office/drawing/2014/main" id="{44C4779C-FB47-455B-BA33-74B1A4104638}"/>
              </a:ext>
            </a:extLst>
          </p:cNvPr>
          <p:cNvSpPr/>
          <p:nvPr/>
        </p:nvSpPr>
        <p:spPr>
          <a:xfrm>
            <a:off x="6951247" y="3398396"/>
            <a:ext cx="1563954" cy="461665"/>
          </a:xfrm>
          <a:prstGeom prst="rect">
            <a:avLst/>
          </a:prstGeom>
        </p:spPr>
        <p:txBody>
          <a:bodyPr wrap="none">
            <a:spAutoFit/>
          </a:bodyPr>
          <a:lstStyle/>
          <a:p>
            <a:r>
              <a:rPr lang="en-US" sz="2400" dirty="0"/>
              <a:t>1Exabyte=</a:t>
            </a:r>
            <a:endParaRPr lang="el-GR" sz="2400" dirty="0"/>
          </a:p>
        </p:txBody>
      </p:sp>
    </p:spTree>
    <p:extLst>
      <p:ext uri="{BB962C8B-B14F-4D97-AF65-F5344CB8AC3E}">
        <p14:creationId xmlns:p14="http://schemas.microsoft.com/office/powerpoint/2010/main" val="380723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p:bldP spid="10" grpId="0"/>
      <p:bldP spid="11" grpId="0"/>
      <p:bldP spid="12" grpId="0"/>
      <p:bldP spid="13" grpId="0"/>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Global mobile data traffic forecast by ITU. Overall mobile data traffic is estimated to grow at an annual rate of around 55% in 2020-2030 to reach 607 exabytes (EB) in 2025 and 5, 016 EB in 2030. (Source: Cisco)">
            <a:extLst>
              <a:ext uri="{FF2B5EF4-FFF2-40B4-BE49-F238E27FC236}">
                <a16:creationId xmlns:a16="http://schemas.microsoft.com/office/drawing/2014/main" id="{89DDEFBF-05BE-6156-4FFC-37BD423CF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038" y="2134945"/>
            <a:ext cx="6447644" cy="34502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4B82671-66BE-4B30-A7C7-07CC5180BA70}"/>
              </a:ext>
            </a:extLst>
          </p:cNvPr>
          <p:cNvSpPr>
            <a:spLocks noGrp="1"/>
          </p:cNvSpPr>
          <p:nvPr>
            <p:ph type="title"/>
          </p:nvPr>
        </p:nvSpPr>
        <p:spPr>
          <a:xfrm>
            <a:off x="1141413" y="618518"/>
            <a:ext cx="9905998" cy="1478570"/>
          </a:xfrm>
        </p:spPr>
        <p:txBody>
          <a:bodyPr/>
          <a:lstStyle/>
          <a:p>
            <a:r>
              <a:rPr lang="el-GR" dirty="0" err="1"/>
              <a:t>Αυξηση</a:t>
            </a:r>
            <a:r>
              <a:rPr lang="el-GR" dirty="0"/>
              <a:t> των </a:t>
            </a:r>
            <a:r>
              <a:rPr lang="el-GR" dirty="0" err="1"/>
              <a:t>δεδομενων</a:t>
            </a:r>
            <a:r>
              <a:rPr lang="el-GR" dirty="0"/>
              <a:t> στο </a:t>
            </a:r>
            <a:r>
              <a:rPr lang="el-GR" dirty="0" err="1"/>
              <a:t>ιντερνετ</a:t>
            </a:r>
            <a:endParaRPr lang="en-GB" dirty="0"/>
          </a:p>
        </p:txBody>
      </p:sp>
      <p:cxnSp>
        <p:nvCxnSpPr>
          <p:cNvPr id="5" name="Straight Arrow Connector 4">
            <a:extLst>
              <a:ext uri="{FF2B5EF4-FFF2-40B4-BE49-F238E27FC236}">
                <a16:creationId xmlns:a16="http://schemas.microsoft.com/office/drawing/2014/main" id="{E09F6281-F5A9-4028-8C37-B891300EBDFD}"/>
              </a:ext>
            </a:extLst>
          </p:cNvPr>
          <p:cNvCxnSpPr>
            <a:cxnSpLocks/>
          </p:cNvCxnSpPr>
          <p:nvPr/>
        </p:nvCxnSpPr>
        <p:spPr>
          <a:xfrm rot="194286" flipV="1">
            <a:off x="3007953" y="2661661"/>
            <a:ext cx="3322957" cy="2197739"/>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 name="TextBox 8">
            <a:extLst>
              <a:ext uri="{FF2B5EF4-FFF2-40B4-BE49-F238E27FC236}">
                <a16:creationId xmlns:a16="http://schemas.microsoft.com/office/drawing/2014/main" id="{85A1DB0B-0AA1-4627-8431-7B6B597EA0A4}"/>
              </a:ext>
            </a:extLst>
          </p:cNvPr>
          <p:cNvSpPr txBox="1">
            <a:spLocks noChangeArrowheads="1"/>
          </p:cNvSpPr>
          <p:nvPr/>
        </p:nvSpPr>
        <p:spPr bwMode="auto">
          <a:xfrm rot="19730471">
            <a:off x="2824939" y="3326170"/>
            <a:ext cx="33692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0000"/>
                </a:solidFill>
              </a:rPr>
              <a:t>Nearly 20X Increase </a:t>
            </a:r>
          </a:p>
        </p:txBody>
      </p:sp>
      <p:sp>
        <p:nvSpPr>
          <p:cNvPr id="19" name="TextBox 18">
            <a:extLst>
              <a:ext uri="{FF2B5EF4-FFF2-40B4-BE49-F238E27FC236}">
                <a16:creationId xmlns:a16="http://schemas.microsoft.com/office/drawing/2014/main" id="{EC3B29CF-F050-80EB-6A27-AF96E5E308CF}"/>
              </a:ext>
            </a:extLst>
          </p:cNvPr>
          <p:cNvSpPr txBox="1"/>
          <p:nvPr/>
        </p:nvSpPr>
        <p:spPr>
          <a:xfrm>
            <a:off x="7531268" y="2388080"/>
            <a:ext cx="2572490" cy="646331"/>
          </a:xfrm>
          <a:prstGeom prst="rect">
            <a:avLst/>
          </a:prstGeom>
          <a:noFill/>
        </p:spPr>
        <p:txBody>
          <a:bodyPr wrap="square">
            <a:spAutoFit/>
          </a:bodyPr>
          <a:lstStyle/>
          <a:p>
            <a:pPr algn="l"/>
            <a:r>
              <a:rPr lang="en-GB" b="0" i="0">
                <a:effectLst/>
                <a:latin typeface="Roboto" panose="02000000000000000000" pitchFamily="2" charset="0"/>
              </a:rPr>
              <a:t>Global mobile data traffic forecast by ITU</a:t>
            </a:r>
            <a:endParaRPr lang="en-GB" b="0" i="0" dirty="0">
              <a:effectLst/>
              <a:latin typeface="Roboto" panose="02000000000000000000" pitchFamily="2" charset="0"/>
            </a:endParaRPr>
          </a:p>
        </p:txBody>
      </p:sp>
      <p:sp>
        <p:nvSpPr>
          <p:cNvPr id="20" name="TextBox 19">
            <a:extLst>
              <a:ext uri="{FF2B5EF4-FFF2-40B4-BE49-F238E27FC236}">
                <a16:creationId xmlns:a16="http://schemas.microsoft.com/office/drawing/2014/main" id="{503A620A-1E64-7D8D-2AC3-FF8D5ADB7EA0}"/>
              </a:ext>
            </a:extLst>
          </p:cNvPr>
          <p:cNvSpPr txBox="1"/>
          <p:nvPr/>
        </p:nvSpPr>
        <p:spPr>
          <a:xfrm>
            <a:off x="7323665" y="3978074"/>
            <a:ext cx="3595476" cy="1477328"/>
          </a:xfrm>
          <a:prstGeom prst="rect">
            <a:avLst/>
          </a:prstGeom>
          <a:noFill/>
        </p:spPr>
        <p:txBody>
          <a:bodyPr wrap="square" rtlCol="0">
            <a:spAutoFit/>
          </a:bodyPr>
          <a:lstStyle/>
          <a:p>
            <a:pPr marL="285750" indent="-285750">
              <a:buFont typeface="Wingdings" pitchFamily="2" charset="2"/>
              <a:buChar char="Ø"/>
            </a:pPr>
            <a:r>
              <a:rPr lang="en-GB" dirty="0"/>
              <a:t>annual rate ~55% in 2020-2030 </a:t>
            </a:r>
          </a:p>
          <a:p>
            <a:pPr marL="285750" indent="-285750">
              <a:buFont typeface="Wingdings" pitchFamily="2" charset="2"/>
              <a:buChar char="Ø"/>
            </a:pPr>
            <a:r>
              <a:rPr lang="en-GB" dirty="0"/>
              <a:t>to reach 607 exabytes (EB) in 2025 </a:t>
            </a:r>
          </a:p>
          <a:p>
            <a:pPr marL="285750" indent="-285750">
              <a:buFont typeface="Wingdings" pitchFamily="2" charset="2"/>
              <a:buChar char="Ø"/>
            </a:pPr>
            <a:r>
              <a:rPr lang="en-GB" dirty="0"/>
              <a:t>to reach 5, 016 EB in 2030</a:t>
            </a:r>
          </a:p>
          <a:p>
            <a:endParaRPr lang="en-GR" dirty="0"/>
          </a:p>
        </p:txBody>
      </p:sp>
    </p:spTree>
    <p:extLst>
      <p:ext uri="{BB962C8B-B14F-4D97-AF65-F5344CB8AC3E}">
        <p14:creationId xmlns:p14="http://schemas.microsoft.com/office/powerpoint/2010/main" val="60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BD4AE-EE60-4A7D-8C99-DC93802288D3}"/>
              </a:ext>
            </a:extLst>
          </p:cNvPr>
          <p:cNvSpPr>
            <a:spLocks noGrp="1"/>
          </p:cNvSpPr>
          <p:nvPr>
            <p:ph type="title"/>
          </p:nvPr>
        </p:nvSpPr>
        <p:spPr>
          <a:xfrm>
            <a:off x="1141413" y="618518"/>
            <a:ext cx="9905998" cy="1478570"/>
          </a:xfrm>
        </p:spPr>
        <p:txBody>
          <a:bodyPr/>
          <a:lstStyle/>
          <a:p>
            <a:r>
              <a:rPr lang="el-GR" dirty="0"/>
              <a:t>Το </a:t>
            </a:r>
            <a:r>
              <a:rPr lang="el-GR" dirty="0" err="1"/>
              <a:t>ιντερνετ</a:t>
            </a:r>
            <a:endParaRPr lang="en-GB" dirty="0"/>
          </a:p>
        </p:txBody>
      </p:sp>
      <p:sp>
        <p:nvSpPr>
          <p:cNvPr id="5" name="TextBox 4">
            <a:extLst>
              <a:ext uri="{FF2B5EF4-FFF2-40B4-BE49-F238E27FC236}">
                <a16:creationId xmlns:a16="http://schemas.microsoft.com/office/drawing/2014/main" id="{CBBF3D78-EAD5-4C9F-BB3D-6959F3F000D9}"/>
              </a:ext>
            </a:extLst>
          </p:cNvPr>
          <p:cNvSpPr txBox="1"/>
          <p:nvPr/>
        </p:nvSpPr>
        <p:spPr>
          <a:xfrm>
            <a:off x="783418" y="2589273"/>
            <a:ext cx="473206" cy="923330"/>
          </a:xfrm>
          <a:prstGeom prst="rect">
            <a:avLst/>
          </a:prstGeom>
          <a:noFill/>
        </p:spPr>
        <p:txBody>
          <a:bodyPr wrap="none" rtlCol="0">
            <a:spAutoFit/>
          </a:bodyPr>
          <a:lstStyle/>
          <a:p>
            <a:endParaRPr lang="el-GR" dirty="0"/>
          </a:p>
          <a:p>
            <a:endParaRPr lang="el-GR" dirty="0"/>
          </a:p>
          <a:p>
            <a:pPr marL="285750" indent="-285750">
              <a:buFont typeface="Arial" panose="020B0604020202020204" pitchFamily="34" charset="0"/>
              <a:buChar char="•"/>
            </a:pPr>
            <a:endParaRPr lang="en-GB" dirty="0"/>
          </a:p>
        </p:txBody>
      </p:sp>
      <p:pic>
        <p:nvPicPr>
          <p:cNvPr id="8" name="Picture 10" descr="Visualization of Internet routing paths">
            <a:extLst>
              <a:ext uri="{FF2B5EF4-FFF2-40B4-BE49-F238E27FC236}">
                <a16:creationId xmlns:a16="http://schemas.microsoft.com/office/drawing/2014/main" id="{2C8717DE-5A1E-4435-A58D-5844C1ACC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240" y="133339"/>
            <a:ext cx="6648813" cy="659132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DDDC0CF-0F58-4F1A-8621-8DF2BCDAB85C}"/>
              </a:ext>
            </a:extLst>
          </p:cNvPr>
          <p:cNvSpPr/>
          <p:nvPr/>
        </p:nvSpPr>
        <p:spPr>
          <a:xfrm>
            <a:off x="8676838" y="433852"/>
            <a:ext cx="2621230" cy="369332"/>
          </a:xfrm>
          <a:prstGeom prst="rect">
            <a:avLst/>
          </a:prstGeom>
        </p:spPr>
        <p:txBody>
          <a:bodyPr wrap="none">
            <a:spAutoFit/>
          </a:bodyPr>
          <a:lstStyle/>
          <a:p>
            <a:r>
              <a:rPr lang="en-GB" dirty="0">
                <a:solidFill>
                  <a:schemeClr val="bg1"/>
                </a:solidFill>
              </a:rPr>
              <a:t>https://internet-map.net/</a:t>
            </a:r>
          </a:p>
        </p:txBody>
      </p:sp>
      <p:sp>
        <p:nvSpPr>
          <p:cNvPr id="10" name="TextBox 9">
            <a:extLst>
              <a:ext uri="{FF2B5EF4-FFF2-40B4-BE49-F238E27FC236}">
                <a16:creationId xmlns:a16="http://schemas.microsoft.com/office/drawing/2014/main" id="{C6F9159A-327C-4D7D-BBC3-5630B0E4A2C5}"/>
              </a:ext>
            </a:extLst>
          </p:cNvPr>
          <p:cNvSpPr txBox="1"/>
          <p:nvPr/>
        </p:nvSpPr>
        <p:spPr>
          <a:xfrm>
            <a:off x="1141413" y="1590514"/>
            <a:ext cx="473206" cy="646331"/>
          </a:xfrm>
          <a:prstGeom prst="rect">
            <a:avLst/>
          </a:prstGeom>
          <a:noFill/>
        </p:spPr>
        <p:txBody>
          <a:bodyPr wrap="none" rtlCol="0">
            <a:spAutoFit/>
          </a:bodyPr>
          <a:lstStyle/>
          <a:p>
            <a:endParaRPr lang="el-GR" dirty="0"/>
          </a:p>
          <a:p>
            <a:pPr marL="285750" indent="-285750">
              <a:buFont typeface="Arial" panose="020B0604020202020204" pitchFamily="34" charset="0"/>
              <a:buChar char="•"/>
            </a:pPr>
            <a:endParaRPr lang="en-GB" dirty="0"/>
          </a:p>
        </p:txBody>
      </p:sp>
      <p:sp>
        <p:nvSpPr>
          <p:cNvPr id="6" name="TextBox 5">
            <a:extLst>
              <a:ext uri="{FF2B5EF4-FFF2-40B4-BE49-F238E27FC236}">
                <a16:creationId xmlns:a16="http://schemas.microsoft.com/office/drawing/2014/main" id="{B8CB9DF6-7781-4648-9EF9-4EC02F5A1FBC}"/>
              </a:ext>
            </a:extLst>
          </p:cNvPr>
          <p:cNvSpPr txBox="1"/>
          <p:nvPr/>
        </p:nvSpPr>
        <p:spPr>
          <a:xfrm>
            <a:off x="778841" y="1863247"/>
            <a:ext cx="4453399" cy="830997"/>
          </a:xfrm>
          <a:prstGeom prst="rect">
            <a:avLst/>
          </a:prstGeom>
          <a:noFill/>
        </p:spPr>
        <p:txBody>
          <a:bodyPr wrap="none" rtlCol="0">
            <a:spAutoFit/>
          </a:bodyPr>
          <a:lstStyle/>
          <a:p>
            <a:pPr marL="342900" indent="-342900">
              <a:buFont typeface="Arial" panose="020B0604020202020204" pitchFamily="34" charset="0"/>
              <a:buChar char="•"/>
            </a:pPr>
            <a:r>
              <a:rPr lang="en-GB" sz="2400" dirty="0"/>
              <a:t>5.300.000.000 </a:t>
            </a:r>
            <a:r>
              <a:rPr lang="el-GR" sz="2400" dirty="0"/>
              <a:t>χρήστες (20</a:t>
            </a:r>
            <a:r>
              <a:rPr lang="en-US" sz="2400" dirty="0"/>
              <a:t>23</a:t>
            </a:r>
            <a:r>
              <a:rPr lang="el-GR" sz="2400" dirty="0"/>
              <a:t>)</a:t>
            </a:r>
          </a:p>
          <a:p>
            <a:endParaRPr lang="en-GB" sz="2400" dirty="0"/>
          </a:p>
        </p:txBody>
      </p:sp>
      <p:pic>
        <p:nvPicPr>
          <p:cNvPr id="3" name="Picture 2">
            <a:extLst>
              <a:ext uri="{FF2B5EF4-FFF2-40B4-BE49-F238E27FC236}">
                <a16:creationId xmlns:a16="http://schemas.microsoft.com/office/drawing/2014/main" id="{D27B3CDB-96E4-4C0B-9A99-1F252A2CC413}"/>
              </a:ext>
            </a:extLst>
          </p:cNvPr>
          <p:cNvPicPr>
            <a:picLocks noChangeAspect="1"/>
          </p:cNvPicPr>
          <p:nvPr/>
        </p:nvPicPr>
        <p:blipFill rotWithShape="1">
          <a:blip r:embed="rId3"/>
          <a:srcRect l="47726"/>
          <a:stretch/>
        </p:blipFill>
        <p:spPr>
          <a:xfrm>
            <a:off x="843947" y="2932253"/>
            <a:ext cx="2173287" cy="1835343"/>
          </a:xfrm>
          <a:prstGeom prst="rect">
            <a:avLst/>
          </a:prstGeom>
        </p:spPr>
      </p:pic>
      <p:sp>
        <p:nvSpPr>
          <p:cNvPr id="11" name="TextBox 10">
            <a:extLst>
              <a:ext uri="{FF2B5EF4-FFF2-40B4-BE49-F238E27FC236}">
                <a16:creationId xmlns:a16="http://schemas.microsoft.com/office/drawing/2014/main" id="{B9476A46-D2E0-4D32-90F4-F901D2C60175}"/>
              </a:ext>
            </a:extLst>
          </p:cNvPr>
          <p:cNvSpPr txBox="1"/>
          <p:nvPr/>
        </p:nvSpPr>
        <p:spPr>
          <a:xfrm>
            <a:off x="783418" y="2525318"/>
            <a:ext cx="4699684" cy="461665"/>
          </a:xfrm>
          <a:prstGeom prst="rect">
            <a:avLst/>
          </a:prstGeom>
          <a:noFill/>
        </p:spPr>
        <p:txBody>
          <a:bodyPr wrap="none" rtlCol="0">
            <a:spAutoFit/>
          </a:bodyPr>
          <a:lstStyle/>
          <a:p>
            <a:pPr marL="285750" indent="-285750">
              <a:buFont typeface="Arial" panose="020B0604020202020204" pitchFamily="34" charset="0"/>
              <a:buChar char="•"/>
            </a:pPr>
            <a:r>
              <a:rPr lang="el-GR" sz="2400" dirty="0"/>
              <a:t>Κύριος όγκος δεδομένων: </a:t>
            </a:r>
            <a:r>
              <a:rPr lang="en-US" sz="2400" dirty="0"/>
              <a:t>CLOUD</a:t>
            </a:r>
            <a:endParaRPr lang="el-GR" sz="2400" dirty="0"/>
          </a:p>
        </p:txBody>
      </p:sp>
      <p:sp>
        <p:nvSpPr>
          <p:cNvPr id="12" name="TextBox 11">
            <a:extLst>
              <a:ext uri="{FF2B5EF4-FFF2-40B4-BE49-F238E27FC236}">
                <a16:creationId xmlns:a16="http://schemas.microsoft.com/office/drawing/2014/main" id="{AD182357-B454-49D0-974B-1887AF28B340}"/>
              </a:ext>
            </a:extLst>
          </p:cNvPr>
          <p:cNvSpPr txBox="1"/>
          <p:nvPr/>
        </p:nvSpPr>
        <p:spPr>
          <a:xfrm>
            <a:off x="778841" y="5024778"/>
            <a:ext cx="10852753" cy="1200329"/>
          </a:xfrm>
          <a:prstGeom prst="rect">
            <a:avLst/>
          </a:prstGeom>
          <a:noFill/>
        </p:spPr>
        <p:txBody>
          <a:bodyPr wrap="square" rtlCol="0">
            <a:spAutoFit/>
          </a:bodyPr>
          <a:lstStyle/>
          <a:p>
            <a:pPr marL="285750" indent="-285750">
              <a:buFont typeface="Arial" panose="020B0604020202020204" pitchFamily="34" charset="0"/>
              <a:buChar char="•"/>
            </a:pPr>
            <a:r>
              <a:rPr lang="el-GR" sz="2400" dirty="0"/>
              <a:t>Κύρια δομικά στοιχεία:</a:t>
            </a:r>
          </a:p>
          <a:p>
            <a:r>
              <a:rPr lang="el-GR" sz="2400" dirty="0">
                <a:sym typeface="Wingdings" panose="05000000000000000000" pitchFamily="2" charset="2"/>
              </a:rPr>
              <a:t>	 Το δίκτυο (&gt;90% είναι οπτικό)</a:t>
            </a:r>
          </a:p>
          <a:p>
            <a:r>
              <a:rPr lang="el-GR" sz="2400" dirty="0">
                <a:sym typeface="Wingdings" panose="05000000000000000000" pitchFamily="2" charset="2"/>
              </a:rPr>
              <a:t>	 Τα κέντρα δεδομένων (</a:t>
            </a:r>
            <a:r>
              <a:rPr lang="en-GB" sz="2400" dirty="0">
                <a:sym typeface="Wingdings" panose="05000000000000000000" pitchFamily="2" charset="2"/>
              </a:rPr>
              <a:t>&gt;</a:t>
            </a:r>
            <a:r>
              <a:rPr lang="el-GR" sz="2400" dirty="0">
                <a:sym typeface="Wingdings" panose="05000000000000000000" pitchFamily="2" charset="2"/>
              </a:rPr>
              <a:t>50% της παγκόσμιας υπολογιστικής δύναμης)</a:t>
            </a:r>
            <a:endParaRPr lang="el-GR" sz="2400" dirty="0"/>
          </a:p>
        </p:txBody>
      </p:sp>
      <p:sp>
        <p:nvSpPr>
          <p:cNvPr id="4" name="Rectangle 3">
            <a:extLst>
              <a:ext uri="{FF2B5EF4-FFF2-40B4-BE49-F238E27FC236}">
                <a16:creationId xmlns:a16="http://schemas.microsoft.com/office/drawing/2014/main" id="{12957FC0-D183-44A7-97C8-7C015C4FD20F}"/>
              </a:ext>
            </a:extLst>
          </p:cNvPr>
          <p:cNvSpPr/>
          <p:nvPr/>
        </p:nvSpPr>
        <p:spPr>
          <a:xfrm>
            <a:off x="3077763" y="3188204"/>
            <a:ext cx="2037731" cy="1323439"/>
          </a:xfrm>
          <a:prstGeom prst="rect">
            <a:avLst/>
          </a:prstGeom>
        </p:spPr>
        <p:txBody>
          <a:bodyPr wrap="square">
            <a:spAutoFit/>
          </a:bodyPr>
          <a:lstStyle/>
          <a:p>
            <a:r>
              <a:rPr lang="en-GB" sz="1600" dirty="0">
                <a:solidFill>
                  <a:schemeClr val="bg1">
                    <a:lumMod val="50000"/>
                    <a:lumOff val="50000"/>
                  </a:schemeClr>
                </a:solidFill>
                <a:latin typeface="Roboto-300"/>
              </a:rPr>
              <a:t>cloud computing means storing and accessing data and programs over the Internet</a:t>
            </a:r>
            <a:endParaRPr lang="en-GB" sz="1600" dirty="0">
              <a:solidFill>
                <a:schemeClr val="bg1">
                  <a:lumMod val="50000"/>
                  <a:lumOff val="50000"/>
                </a:schemeClr>
              </a:solidFill>
            </a:endParaRPr>
          </a:p>
        </p:txBody>
      </p:sp>
    </p:spTree>
    <p:extLst>
      <p:ext uri="{BB962C8B-B14F-4D97-AF65-F5344CB8AC3E}">
        <p14:creationId xmlns:p14="http://schemas.microsoft.com/office/powerpoint/2010/main" val="310027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E21A5-A144-4B30-969A-B2649747B5E1}"/>
              </a:ext>
            </a:extLst>
          </p:cNvPr>
          <p:cNvSpPr>
            <a:spLocks noGrp="1"/>
          </p:cNvSpPr>
          <p:nvPr>
            <p:ph type="title"/>
          </p:nvPr>
        </p:nvSpPr>
        <p:spPr>
          <a:xfrm>
            <a:off x="1141413" y="618518"/>
            <a:ext cx="9905998" cy="1478570"/>
          </a:xfrm>
        </p:spPr>
        <p:txBody>
          <a:bodyPr/>
          <a:lstStyle/>
          <a:p>
            <a:r>
              <a:rPr lang="el-GR" dirty="0" err="1"/>
              <a:t>Γιατι</a:t>
            </a:r>
            <a:r>
              <a:rPr lang="el-GR" dirty="0"/>
              <a:t> </a:t>
            </a:r>
            <a:r>
              <a:rPr lang="el-GR" dirty="0" err="1"/>
              <a:t>οπτικα</a:t>
            </a:r>
            <a:r>
              <a:rPr lang="el-GR" dirty="0"/>
              <a:t> </a:t>
            </a:r>
            <a:r>
              <a:rPr lang="el-GR" dirty="0" err="1"/>
              <a:t>δικτυα</a:t>
            </a:r>
            <a:endParaRPr lang="en-GB" dirty="0"/>
          </a:p>
        </p:txBody>
      </p:sp>
      <p:sp>
        <p:nvSpPr>
          <p:cNvPr id="3" name="Content Placeholder 2">
            <a:extLst>
              <a:ext uri="{FF2B5EF4-FFF2-40B4-BE49-F238E27FC236}">
                <a16:creationId xmlns:a16="http://schemas.microsoft.com/office/drawing/2014/main" id="{0317A4BF-F18B-4068-9ACE-BC8FE1C2EABB}"/>
              </a:ext>
            </a:extLst>
          </p:cNvPr>
          <p:cNvSpPr>
            <a:spLocks noGrp="1"/>
          </p:cNvSpPr>
          <p:nvPr>
            <p:ph idx="1"/>
          </p:nvPr>
        </p:nvSpPr>
        <p:spPr>
          <a:xfrm>
            <a:off x="1216152" y="2203767"/>
            <a:ext cx="6656832" cy="658305"/>
          </a:xfrm>
        </p:spPr>
        <p:txBody>
          <a:bodyPr>
            <a:noAutofit/>
          </a:bodyPr>
          <a:lstStyle/>
          <a:p>
            <a:pPr marL="630238" lvl="2" indent="-271463">
              <a:tabLst>
                <a:tab pos="630238" algn="l"/>
              </a:tabLst>
              <a:defRPr/>
            </a:pPr>
            <a:r>
              <a:rPr lang="el-GR" sz="2000" dirty="0">
                <a:latin typeface="Arial" charset="0"/>
                <a:cs typeface="Arial" charset="0"/>
              </a:rPr>
              <a:t>Τεράστιο Εύρος Ζώνης </a:t>
            </a:r>
          </a:p>
          <a:p>
            <a:pPr marL="358775" lvl="2" indent="0">
              <a:buNone/>
              <a:tabLst>
                <a:tab pos="630238" algn="l"/>
              </a:tabLst>
              <a:defRPr/>
            </a:pPr>
            <a:r>
              <a:rPr lang="el-GR" sz="2000" dirty="0">
                <a:latin typeface="Arial" charset="0"/>
                <a:cs typeface="Arial" charset="0"/>
                <a:sym typeface="Wingdings" panose="05000000000000000000" pitchFamily="2" charset="2"/>
              </a:rPr>
              <a:t> 1 Ίνα ~25ΤΗ</a:t>
            </a:r>
            <a:r>
              <a:rPr lang="en-US" sz="2000" dirty="0">
                <a:latin typeface="Arial" charset="0"/>
                <a:cs typeface="Arial" charset="0"/>
                <a:sym typeface="Wingdings" panose="05000000000000000000" pitchFamily="2" charset="2"/>
              </a:rPr>
              <a:t>z</a:t>
            </a:r>
            <a:r>
              <a:rPr lang="el-GR" sz="2000" dirty="0">
                <a:latin typeface="Arial" charset="0"/>
                <a:cs typeface="Arial" charset="0"/>
                <a:sym typeface="Wingdings" panose="05000000000000000000" pitchFamily="2" charset="2"/>
              </a:rPr>
              <a:t> ( = 100.000 </a:t>
            </a:r>
            <a:r>
              <a:rPr lang="en-US" sz="2000" dirty="0">
                <a:latin typeface="Arial" charset="0"/>
                <a:cs typeface="Arial" charset="0"/>
                <a:sym typeface="Wingdings" panose="05000000000000000000" pitchFamily="2" charset="2"/>
              </a:rPr>
              <a:t>UTP </a:t>
            </a:r>
            <a:r>
              <a:rPr lang="el-GR" sz="2000" dirty="0">
                <a:latin typeface="Arial" charset="0"/>
                <a:cs typeface="Arial" charset="0"/>
                <a:sym typeface="Wingdings" panose="05000000000000000000" pitchFamily="2" charset="2"/>
              </a:rPr>
              <a:t>καλώδια</a:t>
            </a:r>
            <a:r>
              <a:rPr lang="en-GB" sz="2000" dirty="0">
                <a:latin typeface="Arial" charset="0"/>
                <a:cs typeface="Arial" charset="0"/>
                <a:sym typeface="Wingdings" panose="05000000000000000000" pitchFamily="2" charset="2"/>
              </a:rPr>
              <a:t>)</a:t>
            </a:r>
            <a:endParaRPr lang="en-US" sz="2000" dirty="0">
              <a:latin typeface="Arial" charset="0"/>
              <a:cs typeface="Arial" charset="0"/>
            </a:endParaRPr>
          </a:p>
          <a:p>
            <a:endParaRPr lang="en-GB" dirty="0"/>
          </a:p>
        </p:txBody>
      </p:sp>
      <p:sp>
        <p:nvSpPr>
          <p:cNvPr id="4" name="Content Placeholder 2">
            <a:extLst>
              <a:ext uri="{FF2B5EF4-FFF2-40B4-BE49-F238E27FC236}">
                <a16:creationId xmlns:a16="http://schemas.microsoft.com/office/drawing/2014/main" id="{096AEC10-5B6A-44B7-BC9A-3F5F1AC6FCB2}"/>
              </a:ext>
            </a:extLst>
          </p:cNvPr>
          <p:cNvSpPr txBox="1">
            <a:spLocks/>
          </p:cNvSpPr>
          <p:nvPr/>
        </p:nvSpPr>
        <p:spPr>
          <a:xfrm>
            <a:off x="1141413" y="3544887"/>
            <a:ext cx="6731571" cy="93112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630238" lvl="2" indent="-271463">
              <a:tabLst>
                <a:tab pos="630238" algn="l"/>
              </a:tabLst>
              <a:defRPr/>
            </a:pPr>
            <a:r>
              <a:rPr lang="el-GR" sz="2000" dirty="0">
                <a:latin typeface="Arial" charset="0"/>
                <a:cs typeface="Arial" charset="0"/>
              </a:rPr>
              <a:t>Πολύ μικρές απώλειες ~ 1% ανά Κ</a:t>
            </a:r>
            <a:r>
              <a:rPr lang="en-US" sz="2000" dirty="0">
                <a:latin typeface="Arial" charset="0"/>
                <a:cs typeface="Arial" charset="0"/>
              </a:rPr>
              <a:t>m</a:t>
            </a:r>
          </a:p>
          <a:p>
            <a:pPr marL="358775" lvl="2" indent="0">
              <a:buNone/>
              <a:tabLst>
                <a:tab pos="630238" algn="l"/>
              </a:tabLst>
              <a:defRPr/>
            </a:pPr>
            <a:r>
              <a:rPr lang="en-US" sz="2000" dirty="0">
                <a:latin typeface="Arial" charset="0"/>
                <a:cs typeface="Arial" charset="0"/>
                <a:sym typeface="Wingdings" panose="05000000000000000000" pitchFamily="2" charset="2"/>
              </a:rPr>
              <a:t> </a:t>
            </a:r>
            <a:r>
              <a:rPr lang="el-GR" sz="2000" dirty="0">
                <a:latin typeface="Arial" charset="0"/>
                <a:cs typeface="Arial" charset="0"/>
              </a:rPr>
              <a:t>Πολύ μεγάλες αποστάσεις ~1000 Κ</a:t>
            </a:r>
            <a:r>
              <a:rPr lang="en-US" sz="2000" dirty="0">
                <a:latin typeface="Arial" charset="0"/>
                <a:cs typeface="Arial" charset="0"/>
              </a:rPr>
              <a:t>m</a:t>
            </a:r>
          </a:p>
          <a:p>
            <a:pPr marL="630238" lvl="2" indent="-271463">
              <a:tabLst>
                <a:tab pos="630238" algn="l"/>
              </a:tabLst>
              <a:defRPr/>
            </a:pPr>
            <a:endParaRPr lang="en-US" sz="2000" dirty="0">
              <a:latin typeface="Arial" charset="0"/>
              <a:cs typeface="Arial" charset="0"/>
            </a:endParaRPr>
          </a:p>
          <a:p>
            <a:pPr marL="0" indent="0">
              <a:buNone/>
            </a:pPr>
            <a:endParaRPr lang="en-GB" dirty="0"/>
          </a:p>
        </p:txBody>
      </p:sp>
      <p:sp>
        <p:nvSpPr>
          <p:cNvPr id="5" name="Content Placeholder 2">
            <a:extLst>
              <a:ext uri="{FF2B5EF4-FFF2-40B4-BE49-F238E27FC236}">
                <a16:creationId xmlns:a16="http://schemas.microsoft.com/office/drawing/2014/main" id="{7787E692-5B6F-43AE-81F9-28EE2FD80359}"/>
              </a:ext>
            </a:extLst>
          </p:cNvPr>
          <p:cNvSpPr txBox="1">
            <a:spLocks/>
          </p:cNvSpPr>
          <p:nvPr/>
        </p:nvSpPr>
        <p:spPr>
          <a:xfrm>
            <a:off x="1216152" y="4968303"/>
            <a:ext cx="6656832" cy="65830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endParaRPr lang="en-GB" dirty="0"/>
          </a:p>
        </p:txBody>
      </p:sp>
      <p:pic>
        <p:nvPicPr>
          <p:cNvPr id="7" name="Picture 6">
            <a:extLst>
              <a:ext uri="{FF2B5EF4-FFF2-40B4-BE49-F238E27FC236}">
                <a16:creationId xmlns:a16="http://schemas.microsoft.com/office/drawing/2014/main" id="{D28320FC-386D-4BE5-9FB4-9482EAC2D116}"/>
              </a:ext>
            </a:extLst>
          </p:cNvPr>
          <p:cNvPicPr>
            <a:picLocks noChangeAspect="1"/>
          </p:cNvPicPr>
          <p:nvPr/>
        </p:nvPicPr>
        <p:blipFill>
          <a:blip r:embed="rId2"/>
          <a:stretch>
            <a:fillRect/>
          </a:stretch>
        </p:blipFill>
        <p:spPr>
          <a:xfrm>
            <a:off x="6752916" y="2817753"/>
            <a:ext cx="3335630" cy="2112571"/>
          </a:xfrm>
          <a:prstGeom prst="rect">
            <a:avLst/>
          </a:prstGeom>
        </p:spPr>
      </p:pic>
      <p:sp>
        <p:nvSpPr>
          <p:cNvPr id="8" name="Content Placeholder 2">
            <a:extLst>
              <a:ext uri="{FF2B5EF4-FFF2-40B4-BE49-F238E27FC236}">
                <a16:creationId xmlns:a16="http://schemas.microsoft.com/office/drawing/2014/main" id="{7424DFDC-089C-404E-AEF5-A8104214BEE0}"/>
              </a:ext>
            </a:extLst>
          </p:cNvPr>
          <p:cNvSpPr txBox="1">
            <a:spLocks/>
          </p:cNvSpPr>
          <p:nvPr/>
        </p:nvSpPr>
        <p:spPr>
          <a:xfrm>
            <a:off x="982917" y="5457550"/>
            <a:ext cx="6731571" cy="93112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630238" lvl="2" indent="-271463">
              <a:tabLst>
                <a:tab pos="630238" algn="l"/>
              </a:tabLst>
              <a:defRPr/>
            </a:pPr>
            <a:r>
              <a:rPr lang="el-GR" sz="2000" dirty="0">
                <a:latin typeface="Arial" charset="0"/>
                <a:cs typeface="Arial" charset="0"/>
              </a:rPr>
              <a:t>Πολυπλεξία μήκους κύματος (</a:t>
            </a:r>
            <a:r>
              <a:rPr lang="en-US" sz="2000" dirty="0">
                <a:latin typeface="Arial" charset="0"/>
                <a:cs typeface="Arial" charset="0"/>
              </a:rPr>
              <a:t>WDM)</a:t>
            </a:r>
            <a:endParaRPr lang="el-GR" sz="2000" dirty="0">
              <a:latin typeface="Arial" charset="0"/>
              <a:cs typeface="Arial" charset="0"/>
            </a:endParaRPr>
          </a:p>
          <a:p>
            <a:pPr marL="358775" lvl="2" indent="0">
              <a:buNone/>
              <a:tabLst>
                <a:tab pos="630238" algn="l"/>
              </a:tabLst>
              <a:defRPr/>
            </a:pPr>
            <a:r>
              <a:rPr lang="el-GR" sz="2000" dirty="0">
                <a:latin typeface="Arial" charset="0"/>
                <a:cs typeface="Arial" charset="0"/>
                <a:sym typeface="Wingdings" panose="05000000000000000000" pitchFamily="2" charset="2"/>
              </a:rPr>
              <a:t> Πολλά κανάλια μαζί στο ίδιο μέσο</a:t>
            </a:r>
            <a:endParaRPr lang="en-US" sz="2000" dirty="0">
              <a:latin typeface="Arial" charset="0"/>
              <a:cs typeface="Arial" charset="0"/>
            </a:endParaRPr>
          </a:p>
          <a:p>
            <a:endParaRPr lang="en-GB" dirty="0"/>
          </a:p>
        </p:txBody>
      </p:sp>
      <p:pic>
        <p:nvPicPr>
          <p:cNvPr id="9" name="Picture 8">
            <a:extLst>
              <a:ext uri="{FF2B5EF4-FFF2-40B4-BE49-F238E27FC236}">
                <a16:creationId xmlns:a16="http://schemas.microsoft.com/office/drawing/2014/main" id="{5C91CF59-2FDF-4479-A653-CA444BCF7BFE}"/>
              </a:ext>
            </a:extLst>
          </p:cNvPr>
          <p:cNvPicPr>
            <a:picLocks noChangeAspect="1"/>
          </p:cNvPicPr>
          <p:nvPr/>
        </p:nvPicPr>
        <p:blipFill>
          <a:blip r:embed="rId3"/>
          <a:stretch>
            <a:fillRect/>
          </a:stretch>
        </p:blipFill>
        <p:spPr>
          <a:xfrm>
            <a:off x="6440426" y="5200906"/>
            <a:ext cx="3960609" cy="1444408"/>
          </a:xfrm>
          <a:prstGeom prst="rect">
            <a:avLst/>
          </a:prstGeom>
        </p:spPr>
      </p:pic>
      <p:grpSp>
        <p:nvGrpSpPr>
          <p:cNvPr id="19" name="Group 18">
            <a:extLst>
              <a:ext uri="{FF2B5EF4-FFF2-40B4-BE49-F238E27FC236}">
                <a16:creationId xmlns:a16="http://schemas.microsoft.com/office/drawing/2014/main" id="{58738BEA-F19B-43E5-BBEF-AB46AB6F05EE}"/>
              </a:ext>
            </a:extLst>
          </p:cNvPr>
          <p:cNvGrpSpPr/>
          <p:nvPr/>
        </p:nvGrpSpPr>
        <p:grpSpPr>
          <a:xfrm>
            <a:off x="6551807" y="448298"/>
            <a:ext cx="4676758" cy="2253154"/>
            <a:chOff x="6551807" y="448298"/>
            <a:chExt cx="4676758" cy="2253154"/>
          </a:xfrm>
        </p:grpSpPr>
        <p:pic>
          <p:nvPicPr>
            <p:cNvPr id="6" name="Picture 5">
              <a:extLst>
                <a:ext uri="{FF2B5EF4-FFF2-40B4-BE49-F238E27FC236}">
                  <a16:creationId xmlns:a16="http://schemas.microsoft.com/office/drawing/2014/main" id="{061EBDFD-C2D4-4384-BE2B-C5BC3296AB38}"/>
                </a:ext>
              </a:extLst>
            </p:cNvPr>
            <p:cNvPicPr>
              <a:picLocks noChangeAspect="1"/>
            </p:cNvPicPr>
            <p:nvPr/>
          </p:nvPicPr>
          <p:blipFill rotWithShape="1">
            <a:blip r:embed="rId4"/>
            <a:srcRect b="67585"/>
            <a:stretch/>
          </p:blipFill>
          <p:spPr>
            <a:xfrm>
              <a:off x="6551807" y="448298"/>
              <a:ext cx="4676758" cy="656067"/>
            </a:xfrm>
            <a:prstGeom prst="rect">
              <a:avLst/>
            </a:prstGeom>
          </p:spPr>
        </p:pic>
        <p:pic>
          <p:nvPicPr>
            <p:cNvPr id="15362" name="Picture 2" descr="Image result for vr ir light spectrum communications">
              <a:extLst>
                <a:ext uri="{FF2B5EF4-FFF2-40B4-BE49-F238E27FC236}">
                  <a16:creationId xmlns:a16="http://schemas.microsoft.com/office/drawing/2014/main" id="{05239E35-546A-42B0-95D2-9A01E592D2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2383" y="1162516"/>
              <a:ext cx="4586182" cy="153893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BB69EF02-0074-4D04-B870-75FCA50A27A7}"/>
                </a:ext>
              </a:extLst>
            </p:cNvPr>
            <p:cNvCxnSpPr>
              <a:cxnSpLocks/>
            </p:cNvCxnSpPr>
            <p:nvPr/>
          </p:nvCxnSpPr>
          <p:spPr>
            <a:xfrm>
              <a:off x="6878385" y="904653"/>
              <a:ext cx="2853860" cy="61629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4A13088-60F2-4D82-A1D6-FD7653CBB6CE}"/>
                </a:ext>
              </a:extLst>
            </p:cNvPr>
            <p:cNvCxnSpPr>
              <a:cxnSpLocks/>
            </p:cNvCxnSpPr>
            <p:nvPr/>
          </p:nvCxnSpPr>
          <p:spPr>
            <a:xfrm flipH="1">
              <a:off x="10029279" y="904653"/>
              <a:ext cx="740321" cy="616299"/>
            </a:xfrm>
            <a:prstGeom prst="line">
              <a:avLst/>
            </a:prstGeom>
            <a:ln w="508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035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9616" y="341167"/>
            <a:ext cx="7200800" cy="707886"/>
          </a:xfrm>
          <a:prstGeom prst="rect">
            <a:avLst/>
          </a:prstGeom>
          <a:noFill/>
        </p:spPr>
        <p:txBody>
          <a:bodyPr wrap="square" rtlCol="0">
            <a:spAutoFit/>
          </a:bodyPr>
          <a:lstStyle/>
          <a:p>
            <a:pPr algn="ctr"/>
            <a:r>
              <a:rPr lang="el-GR" sz="4000" b="1"/>
              <a:t>ΦΩΤΟΝΙΚΗ</a:t>
            </a:r>
          </a:p>
        </p:txBody>
      </p:sp>
      <p:sp>
        <p:nvSpPr>
          <p:cNvPr id="5" name="Rectangle 4"/>
          <p:cNvSpPr/>
          <p:nvPr/>
        </p:nvSpPr>
        <p:spPr>
          <a:xfrm>
            <a:off x="1703512" y="1628801"/>
            <a:ext cx="8568952" cy="4893647"/>
          </a:xfrm>
          <a:prstGeom prst="rect">
            <a:avLst/>
          </a:prstGeom>
        </p:spPr>
        <p:txBody>
          <a:bodyPr wrap="square" lIns="91440" tIns="45720" rIns="91440" bIns="45720" anchor="t">
            <a:spAutoFit/>
          </a:bodyPr>
          <a:lstStyle/>
          <a:p>
            <a:r>
              <a:rPr lang="en-GB" sz="2400">
                <a:latin typeface="+mj-lt"/>
              </a:rPr>
              <a:t>ChatGPT:</a:t>
            </a:r>
          </a:p>
          <a:p>
            <a:pPr algn="l"/>
            <a:r>
              <a:rPr lang="en-GB" sz="2400">
                <a:latin typeface="Söhne"/>
              </a:rPr>
              <a:t>Photonic technology refers to the utilization of light (photons) for various technological applications. It encompasses the generation, manipulation, transmission, and detection of light for purposes ranging from telecommunications to medical imaging to manufacturing processes.</a:t>
            </a:r>
          </a:p>
          <a:p>
            <a:br>
              <a:rPr lang="en-GB" sz="2400"/>
            </a:br>
            <a:endParaRPr lang="en-GB" sz="2400">
              <a:latin typeface="+mj-lt"/>
            </a:endParaRPr>
          </a:p>
          <a:p>
            <a:r>
              <a:rPr lang="en-GB" sz="2400">
                <a:latin typeface="+mj-lt"/>
              </a:rPr>
              <a:t>Wiki:</a:t>
            </a:r>
          </a:p>
          <a:p>
            <a:r>
              <a:rPr lang="en-GB" sz="2400" b="1">
                <a:latin typeface="+mj-lt"/>
              </a:rPr>
              <a:t>Photonics</a:t>
            </a:r>
            <a:r>
              <a:rPr lang="en-GB" sz="2400">
                <a:latin typeface="+mj-lt"/>
              </a:rPr>
              <a:t> is a branch of </a:t>
            </a:r>
            <a:r>
              <a:rPr lang="en-GB" sz="2400">
                <a:latin typeface="+mj-lt"/>
                <a:hlinkClick r:id="rId2" tooltip="Optics">
                  <a:extLst>
                    <a:ext uri="{A12FA001-AC4F-418D-AE19-62706E023703}">
                      <ahyp:hlinkClr xmlns:ahyp="http://schemas.microsoft.com/office/drawing/2018/hyperlinkcolor" val="tx"/>
                    </a:ext>
                  </a:extLst>
                </a:hlinkClick>
              </a:rPr>
              <a:t>optics</a:t>
            </a:r>
            <a:r>
              <a:rPr lang="en-GB" sz="2400">
                <a:latin typeface="+mj-lt"/>
              </a:rPr>
              <a:t> that involves the application of generation, detection, and manipulation of </a:t>
            </a:r>
            <a:r>
              <a:rPr lang="en-GB" sz="2400">
                <a:latin typeface="+mj-lt"/>
                <a:hlinkClick r:id="rId3" tooltip="Light">
                  <a:extLst>
                    <a:ext uri="{A12FA001-AC4F-418D-AE19-62706E023703}">
                      <ahyp:hlinkClr xmlns:ahyp="http://schemas.microsoft.com/office/drawing/2018/hyperlinkcolor" val="tx"/>
                    </a:ext>
                  </a:extLst>
                </a:hlinkClick>
              </a:rPr>
              <a:t>light</a:t>
            </a:r>
            <a:r>
              <a:rPr lang="en-GB" sz="2400">
                <a:latin typeface="+mj-lt"/>
              </a:rPr>
              <a:t> in form of </a:t>
            </a:r>
            <a:r>
              <a:rPr lang="en-GB" sz="2400">
                <a:latin typeface="+mj-lt"/>
                <a:hlinkClick r:id="rId4" tooltip="Photon">
                  <a:extLst>
                    <a:ext uri="{A12FA001-AC4F-418D-AE19-62706E023703}">
                      <ahyp:hlinkClr xmlns:ahyp="http://schemas.microsoft.com/office/drawing/2018/hyperlinkcolor" val="tx"/>
                    </a:ext>
                  </a:extLst>
                </a:hlinkClick>
              </a:rPr>
              <a:t>photons</a:t>
            </a:r>
            <a:r>
              <a:rPr lang="en-GB" sz="2400">
                <a:latin typeface="+mj-lt"/>
              </a:rPr>
              <a:t> through </a:t>
            </a:r>
            <a:r>
              <a:rPr lang="en-GB" sz="2400">
                <a:latin typeface="+mj-lt"/>
                <a:hlinkClick r:id="rId5" tooltip="Emission (electromagnetic radiation)">
                  <a:extLst>
                    <a:ext uri="{A12FA001-AC4F-418D-AE19-62706E023703}">
                      <ahyp:hlinkClr xmlns:ahyp="http://schemas.microsoft.com/office/drawing/2018/hyperlinkcolor" val="tx"/>
                    </a:ext>
                  </a:extLst>
                </a:hlinkClick>
              </a:rPr>
              <a:t>emission</a:t>
            </a:r>
            <a:r>
              <a:rPr lang="en-GB" sz="2400">
                <a:latin typeface="+mj-lt"/>
              </a:rPr>
              <a:t>, </a:t>
            </a:r>
            <a:r>
              <a:rPr lang="en-GB" sz="2400">
                <a:latin typeface="+mj-lt"/>
                <a:hlinkClick r:id="rId6" tooltip="Transmission (telecommunications)">
                  <a:extLst>
                    <a:ext uri="{A12FA001-AC4F-418D-AE19-62706E023703}">
                      <ahyp:hlinkClr xmlns:ahyp="http://schemas.microsoft.com/office/drawing/2018/hyperlinkcolor" val="tx"/>
                    </a:ext>
                  </a:extLst>
                </a:hlinkClick>
              </a:rPr>
              <a:t>transmission</a:t>
            </a:r>
            <a:r>
              <a:rPr lang="en-GB" sz="2400">
                <a:latin typeface="+mj-lt"/>
              </a:rPr>
              <a:t>, </a:t>
            </a:r>
            <a:r>
              <a:rPr lang="en-GB" sz="2400">
                <a:latin typeface="+mj-lt"/>
                <a:hlinkClick r:id="rId7" tooltip="Modulation">
                  <a:extLst>
                    <a:ext uri="{A12FA001-AC4F-418D-AE19-62706E023703}">
                      <ahyp:hlinkClr xmlns:ahyp="http://schemas.microsoft.com/office/drawing/2018/hyperlinkcolor" val="tx"/>
                    </a:ext>
                  </a:extLst>
                </a:hlinkClick>
              </a:rPr>
              <a:t>modulation</a:t>
            </a:r>
            <a:r>
              <a:rPr lang="en-GB" sz="2400">
                <a:latin typeface="+mj-lt"/>
              </a:rPr>
              <a:t>, </a:t>
            </a:r>
            <a:r>
              <a:rPr lang="en-GB" sz="2400">
                <a:latin typeface="+mj-lt"/>
                <a:hlinkClick r:id="rId8" tooltip="Signal processing">
                  <a:extLst>
                    <a:ext uri="{A12FA001-AC4F-418D-AE19-62706E023703}">
                      <ahyp:hlinkClr xmlns:ahyp="http://schemas.microsoft.com/office/drawing/2018/hyperlinkcolor" val="tx"/>
                    </a:ext>
                  </a:extLst>
                </a:hlinkClick>
              </a:rPr>
              <a:t>signal processing</a:t>
            </a:r>
            <a:r>
              <a:rPr lang="en-GB" sz="2400">
                <a:latin typeface="+mj-lt"/>
              </a:rPr>
              <a:t>, switching, </a:t>
            </a:r>
            <a:r>
              <a:rPr lang="en-GB" sz="2400">
                <a:latin typeface="+mj-lt"/>
                <a:hlinkClick r:id="rId9" tooltip="Optical amplifier">
                  <a:extLst>
                    <a:ext uri="{A12FA001-AC4F-418D-AE19-62706E023703}">
                      <ahyp:hlinkClr xmlns:ahyp="http://schemas.microsoft.com/office/drawing/2018/hyperlinkcolor" val="tx"/>
                    </a:ext>
                  </a:extLst>
                </a:hlinkClick>
              </a:rPr>
              <a:t>amplification</a:t>
            </a:r>
            <a:r>
              <a:rPr lang="en-GB" sz="2400">
                <a:latin typeface="+mj-lt"/>
              </a:rPr>
              <a:t>, and </a:t>
            </a:r>
            <a:r>
              <a:rPr lang="en-GB" sz="2400">
                <a:latin typeface="+mj-lt"/>
                <a:hlinkClick r:id="rId10" tooltip="Photodetector">
                  <a:extLst>
                    <a:ext uri="{A12FA001-AC4F-418D-AE19-62706E023703}">
                      <ahyp:hlinkClr xmlns:ahyp="http://schemas.microsoft.com/office/drawing/2018/hyperlinkcolor" val="tx"/>
                    </a:ext>
                  </a:extLst>
                </a:hlinkClick>
              </a:rPr>
              <a:t>sensing</a:t>
            </a:r>
            <a:r>
              <a:rPr lang="en-GB" sz="2400">
                <a:latin typeface="+mj-lt"/>
              </a:rPr>
              <a:t>.</a:t>
            </a:r>
            <a:endParaRPr lang="el-GR" sz="2400">
              <a:latin typeface="+mj-lt"/>
            </a:endParaRPr>
          </a:p>
        </p:txBody>
      </p:sp>
    </p:spTree>
    <p:extLst>
      <p:ext uri="{BB962C8B-B14F-4D97-AF65-F5344CB8AC3E}">
        <p14:creationId xmlns:p14="http://schemas.microsoft.com/office/powerpoint/2010/main" val="2630476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D7CD97-F489-8A9D-A920-880A753F3184}"/>
              </a:ext>
            </a:extLst>
          </p:cNvPr>
          <p:cNvSpPr>
            <a:spLocks noGrp="1"/>
          </p:cNvSpPr>
          <p:nvPr>
            <p:ph type="title"/>
          </p:nvPr>
        </p:nvSpPr>
        <p:spPr/>
        <p:txBody>
          <a:bodyPr/>
          <a:lstStyle/>
          <a:p>
            <a:r>
              <a:rPr lang="el-GR" dirty="0"/>
              <a:t>Τι είναι το φως</a:t>
            </a:r>
            <a:endParaRPr lang="en-GR" dirty="0"/>
          </a:p>
        </p:txBody>
      </p:sp>
      <p:sp>
        <p:nvSpPr>
          <p:cNvPr id="4" name="TextBox 3">
            <a:extLst>
              <a:ext uri="{FF2B5EF4-FFF2-40B4-BE49-F238E27FC236}">
                <a16:creationId xmlns:a16="http://schemas.microsoft.com/office/drawing/2014/main" id="{AA60E6EF-AB90-A1C8-C4A8-1C5B5DF4A814}"/>
              </a:ext>
            </a:extLst>
          </p:cNvPr>
          <p:cNvSpPr txBox="1"/>
          <p:nvPr/>
        </p:nvSpPr>
        <p:spPr>
          <a:xfrm>
            <a:off x="1855934" y="2018426"/>
            <a:ext cx="3427861" cy="3831818"/>
          </a:xfrm>
          <a:prstGeom prst="rect">
            <a:avLst/>
          </a:prstGeom>
          <a:noFill/>
        </p:spPr>
        <p:txBody>
          <a:bodyPr wrap="none" rtlCol="0">
            <a:spAutoFit/>
          </a:bodyPr>
          <a:lstStyle/>
          <a:p>
            <a:pPr marL="214313" indent="-214313">
              <a:lnSpc>
                <a:spcPct val="250000"/>
              </a:lnSpc>
              <a:buFont typeface="Wingdings" panose="05000000000000000000" pitchFamily="2" charset="2"/>
              <a:buChar char="Ø"/>
            </a:pPr>
            <a:r>
              <a:rPr lang="en-GB" sz="1800" dirty="0"/>
              <a:t>Amplitude</a:t>
            </a:r>
            <a:r>
              <a:rPr lang="el-GR" sz="1800" dirty="0"/>
              <a:t> (Πλάτος)</a:t>
            </a:r>
            <a:endParaRPr lang="en-GB" sz="1800" dirty="0"/>
          </a:p>
          <a:p>
            <a:pPr marL="214313" indent="-214313">
              <a:lnSpc>
                <a:spcPct val="250000"/>
              </a:lnSpc>
              <a:buFont typeface="Wingdings" panose="05000000000000000000" pitchFamily="2" charset="2"/>
              <a:buChar char="Ø"/>
            </a:pPr>
            <a:r>
              <a:rPr lang="en-GB" sz="1800" dirty="0"/>
              <a:t> wavelength</a:t>
            </a:r>
            <a:r>
              <a:rPr lang="el-GR" sz="1800" dirty="0"/>
              <a:t> (Μήκος κύματος)</a:t>
            </a:r>
            <a:endParaRPr lang="en-GB" sz="1800" dirty="0"/>
          </a:p>
          <a:p>
            <a:pPr marL="214313" indent="-214313">
              <a:lnSpc>
                <a:spcPct val="250000"/>
              </a:lnSpc>
              <a:buFont typeface="Wingdings" panose="05000000000000000000" pitchFamily="2" charset="2"/>
              <a:buChar char="Ø"/>
            </a:pPr>
            <a:r>
              <a:rPr lang="en-GB" sz="1800" dirty="0"/>
              <a:t>Phase</a:t>
            </a:r>
            <a:r>
              <a:rPr lang="el-GR" sz="1800" dirty="0"/>
              <a:t> (Φάση)</a:t>
            </a:r>
            <a:endParaRPr lang="en-GB" sz="1800" dirty="0"/>
          </a:p>
          <a:p>
            <a:pPr marL="214313" indent="-214313">
              <a:lnSpc>
                <a:spcPct val="250000"/>
              </a:lnSpc>
              <a:buFont typeface="Wingdings" panose="05000000000000000000" pitchFamily="2" charset="2"/>
              <a:buChar char="Ø"/>
            </a:pPr>
            <a:r>
              <a:rPr lang="en-GB" sz="1800" dirty="0"/>
              <a:t>Polarization</a:t>
            </a:r>
            <a:r>
              <a:rPr lang="el-GR" sz="1800" dirty="0"/>
              <a:t> (Πόλωση)</a:t>
            </a:r>
            <a:endParaRPr lang="en-GB" sz="1800" dirty="0"/>
          </a:p>
          <a:p>
            <a:pPr marL="214313" indent="-214313">
              <a:lnSpc>
                <a:spcPct val="250000"/>
              </a:lnSpc>
              <a:buFont typeface="Wingdings" panose="05000000000000000000" pitchFamily="2" charset="2"/>
              <a:buChar char="Ø"/>
            </a:pPr>
            <a:r>
              <a:rPr lang="en-GB" sz="1800" dirty="0"/>
              <a:t>Direction</a:t>
            </a:r>
            <a:r>
              <a:rPr lang="el-GR" sz="1800" dirty="0"/>
              <a:t> (Κατεύθυνση)</a:t>
            </a:r>
            <a:endParaRPr lang="en-GB" sz="1800" dirty="0"/>
          </a:p>
          <a:p>
            <a:endParaRPr lang="en-GB" sz="1800" dirty="0"/>
          </a:p>
        </p:txBody>
      </p:sp>
      <p:pic>
        <p:nvPicPr>
          <p:cNvPr id="5" name="Picture 4">
            <a:extLst>
              <a:ext uri="{FF2B5EF4-FFF2-40B4-BE49-F238E27FC236}">
                <a16:creationId xmlns:a16="http://schemas.microsoft.com/office/drawing/2014/main" id="{A231F71C-4494-58CA-7324-1F360435A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3241" y="4004929"/>
            <a:ext cx="4318486" cy="2707760"/>
          </a:xfrm>
          <a:prstGeom prst="rect">
            <a:avLst/>
          </a:prstGeom>
        </p:spPr>
      </p:pic>
      <p:pic>
        <p:nvPicPr>
          <p:cNvPr id="7" name="Picture 6">
            <a:extLst>
              <a:ext uri="{FF2B5EF4-FFF2-40B4-BE49-F238E27FC236}">
                <a16:creationId xmlns:a16="http://schemas.microsoft.com/office/drawing/2014/main" id="{1E5B2771-6434-A582-82A7-A8AED2E68FC5}"/>
              </a:ext>
            </a:extLst>
          </p:cNvPr>
          <p:cNvPicPr>
            <a:picLocks noChangeAspect="1"/>
          </p:cNvPicPr>
          <p:nvPr/>
        </p:nvPicPr>
        <p:blipFill rotWithShape="1">
          <a:blip r:embed="rId3"/>
          <a:srcRect t="11750" b="7727"/>
          <a:stretch/>
        </p:blipFill>
        <p:spPr>
          <a:xfrm>
            <a:off x="5579706" y="618518"/>
            <a:ext cx="2525486" cy="490398"/>
          </a:xfrm>
          <a:prstGeom prst="rect">
            <a:avLst/>
          </a:prstGeom>
        </p:spPr>
      </p:pic>
      <p:pic>
        <p:nvPicPr>
          <p:cNvPr id="8" name="Picture 7">
            <a:extLst>
              <a:ext uri="{FF2B5EF4-FFF2-40B4-BE49-F238E27FC236}">
                <a16:creationId xmlns:a16="http://schemas.microsoft.com/office/drawing/2014/main" id="{29685590-F137-1B0E-54FE-701815D8D66E}"/>
              </a:ext>
            </a:extLst>
          </p:cNvPr>
          <p:cNvPicPr>
            <a:picLocks noChangeAspect="1"/>
          </p:cNvPicPr>
          <p:nvPr/>
        </p:nvPicPr>
        <p:blipFill rotWithShape="1">
          <a:blip r:embed="rId4"/>
          <a:srcRect t="16888"/>
          <a:stretch/>
        </p:blipFill>
        <p:spPr>
          <a:xfrm>
            <a:off x="5234473" y="1367670"/>
            <a:ext cx="3962400" cy="2533261"/>
          </a:xfrm>
          <a:prstGeom prst="rect">
            <a:avLst/>
          </a:prstGeom>
        </p:spPr>
      </p:pic>
      <p:sp>
        <p:nvSpPr>
          <p:cNvPr id="9" name="TextBox 8">
            <a:extLst>
              <a:ext uri="{FF2B5EF4-FFF2-40B4-BE49-F238E27FC236}">
                <a16:creationId xmlns:a16="http://schemas.microsoft.com/office/drawing/2014/main" id="{4B8AA2F5-BAD8-18DF-FAF7-5468F3E0C701}"/>
              </a:ext>
            </a:extLst>
          </p:cNvPr>
          <p:cNvSpPr txBox="1"/>
          <p:nvPr/>
        </p:nvSpPr>
        <p:spPr>
          <a:xfrm>
            <a:off x="5482023" y="1259979"/>
            <a:ext cx="309700" cy="369332"/>
          </a:xfrm>
          <a:prstGeom prst="rect">
            <a:avLst/>
          </a:prstGeom>
          <a:noFill/>
        </p:spPr>
        <p:txBody>
          <a:bodyPr wrap="none" rtlCol="0">
            <a:spAutoFit/>
          </a:bodyPr>
          <a:lstStyle/>
          <a:p>
            <a:r>
              <a:rPr lang="en-US" dirty="0">
                <a:solidFill>
                  <a:schemeClr val="bg1"/>
                </a:solidFill>
              </a:rPr>
              <a:t>y</a:t>
            </a:r>
            <a:endParaRPr lang="en-GR" dirty="0">
              <a:solidFill>
                <a:schemeClr val="bg1"/>
              </a:solidFill>
            </a:endParaRPr>
          </a:p>
        </p:txBody>
      </p:sp>
      <p:pic>
        <p:nvPicPr>
          <p:cNvPr id="10" name="Picture 9">
            <a:extLst>
              <a:ext uri="{FF2B5EF4-FFF2-40B4-BE49-F238E27FC236}">
                <a16:creationId xmlns:a16="http://schemas.microsoft.com/office/drawing/2014/main" id="{50180C83-77B4-B3CE-816A-77B47B9F814B}"/>
              </a:ext>
            </a:extLst>
          </p:cNvPr>
          <p:cNvPicPr>
            <a:picLocks noChangeAspect="1"/>
          </p:cNvPicPr>
          <p:nvPr/>
        </p:nvPicPr>
        <p:blipFill rotWithShape="1">
          <a:blip r:embed="rId5"/>
          <a:srcRect t="14899"/>
          <a:stretch/>
        </p:blipFill>
        <p:spPr>
          <a:xfrm>
            <a:off x="8415306" y="618518"/>
            <a:ext cx="2874735" cy="490397"/>
          </a:xfrm>
          <a:prstGeom prst="rect">
            <a:avLst/>
          </a:prstGeom>
        </p:spPr>
      </p:pic>
      <p:sp>
        <p:nvSpPr>
          <p:cNvPr id="11" name="TextBox 10">
            <a:extLst>
              <a:ext uri="{FF2B5EF4-FFF2-40B4-BE49-F238E27FC236}">
                <a16:creationId xmlns:a16="http://schemas.microsoft.com/office/drawing/2014/main" id="{85A38BD5-EC43-5DD3-0171-CDBF04DC6952}"/>
              </a:ext>
            </a:extLst>
          </p:cNvPr>
          <p:cNvSpPr txBox="1"/>
          <p:nvPr/>
        </p:nvSpPr>
        <p:spPr>
          <a:xfrm>
            <a:off x="5128945" y="2846240"/>
            <a:ext cx="285656" cy="369332"/>
          </a:xfrm>
          <a:prstGeom prst="rect">
            <a:avLst/>
          </a:prstGeom>
          <a:noFill/>
        </p:spPr>
        <p:txBody>
          <a:bodyPr wrap="none" rtlCol="0">
            <a:spAutoFit/>
          </a:bodyPr>
          <a:lstStyle/>
          <a:p>
            <a:r>
              <a:rPr lang="en-US" dirty="0">
                <a:solidFill>
                  <a:schemeClr val="bg1"/>
                </a:solidFill>
              </a:rPr>
              <a:t>z</a:t>
            </a:r>
            <a:endParaRPr lang="en-GR" dirty="0">
              <a:solidFill>
                <a:schemeClr val="bg1"/>
              </a:solidFill>
            </a:endParaRPr>
          </a:p>
        </p:txBody>
      </p:sp>
    </p:spTree>
    <p:extLst>
      <p:ext uri="{BB962C8B-B14F-4D97-AF65-F5344CB8AC3E}">
        <p14:creationId xmlns:p14="http://schemas.microsoft.com/office/powerpoint/2010/main" val="812296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F065E8-5629-0A49-17AB-3CEFB34DD34F}"/>
              </a:ext>
            </a:extLst>
          </p:cNvPr>
          <p:cNvPicPr>
            <a:picLocks noChangeAspect="1"/>
          </p:cNvPicPr>
          <p:nvPr/>
        </p:nvPicPr>
        <p:blipFill>
          <a:blip r:embed="rId2"/>
          <a:stretch>
            <a:fillRect/>
          </a:stretch>
        </p:blipFill>
        <p:spPr>
          <a:xfrm>
            <a:off x="2209800" y="545556"/>
            <a:ext cx="7772400" cy="5766887"/>
          </a:xfrm>
          <a:prstGeom prst="rect">
            <a:avLst/>
          </a:prstGeom>
        </p:spPr>
      </p:pic>
    </p:spTree>
    <p:extLst>
      <p:ext uri="{BB962C8B-B14F-4D97-AF65-F5344CB8AC3E}">
        <p14:creationId xmlns:p14="http://schemas.microsoft.com/office/powerpoint/2010/main" val="4009122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D0242-47F0-4607-BCBD-49432773F18A}"/>
              </a:ext>
            </a:extLst>
          </p:cNvPr>
          <p:cNvSpPr>
            <a:spLocks noGrp="1"/>
          </p:cNvSpPr>
          <p:nvPr>
            <p:ph type="title"/>
          </p:nvPr>
        </p:nvSpPr>
        <p:spPr>
          <a:xfrm>
            <a:off x="1141413" y="618518"/>
            <a:ext cx="9905998" cy="1478570"/>
          </a:xfrm>
        </p:spPr>
        <p:txBody>
          <a:bodyPr/>
          <a:lstStyle/>
          <a:p>
            <a:r>
              <a:rPr lang="el-GR" dirty="0"/>
              <a:t>Η </a:t>
            </a:r>
            <a:r>
              <a:rPr lang="el-GR" dirty="0" err="1"/>
              <a:t>οπτικη</a:t>
            </a:r>
            <a:r>
              <a:rPr lang="el-GR" dirty="0"/>
              <a:t> </a:t>
            </a:r>
            <a:r>
              <a:rPr lang="el-GR" dirty="0" err="1"/>
              <a:t>ινα</a:t>
            </a:r>
            <a:r>
              <a:rPr lang="el-GR" dirty="0"/>
              <a:t> στον </a:t>
            </a:r>
            <a:r>
              <a:rPr lang="el-GR" dirty="0" err="1"/>
              <a:t>παγκοσμιο</a:t>
            </a:r>
            <a:r>
              <a:rPr lang="el-GR" dirty="0"/>
              <a:t> </a:t>
            </a:r>
            <a:r>
              <a:rPr lang="el-GR" dirty="0" err="1"/>
              <a:t>ιστο</a:t>
            </a:r>
            <a:endParaRPr lang="en-GB" dirty="0"/>
          </a:p>
        </p:txBody>
      </p:sp>
      <p:pic>
        <p:nvPicPr>
          <p:cNvPr id="4" name="Picture 3">
            <a:extLst>
              <a:ext uri="{FF2B5EF4-FFF2-40B4-BE49-F238E27FC236}">
                <a16:creationId xmlns:a16="http://schemas.microsoft.com/office/drawing/2014/main" id="{F99C32D2-38D9-4DD5-91B7-F7393F4B3413}"/>
              </a:ext>
            </a:extLst>
          </p:cNvPr>
          <p:cNvPicPr>
            <a:picLocks noChangeAspect="1"/>
          </p:cNvPicPr>
          <p:nvPr/>
        </p:nvPicPr>
        <p:blipFill>
          <a:blip r:embed="rId2"/>
          <a:stretch>
            <a:fillRect/>
          </a:stretch>
        </p:blipFill>
        <p:spPr>
          <a:xfrm>
            <a:off x="6635128" y="3986078"/>
            <a:ext cx="4428015" cy="2517726"/>
          </a:xfrm>
          <a:prstGeom prst="rect">
            <a:avLst/>
          </a:prstGeom>
        </p:spPr>
      </p:pic>
      <p:pic>
        <p:nvPicPr>
          <p:cNvPr id="7" name="Picture 6">
            <a:extLst>
              <a:ext uri="{FF2B5EF4-FFF2-40B4-BE49-F238E27FC236}">
                <a16:creationId xmlns:a16="http://schemas.microsoft.com/office/drawing/2014/main" id="{59C8FCC1-617E-4AC9-83EE-68D61A44D65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13959" b="9944"/>
          <a:stretch/>
        </p:blipFill>
        <p:spPr bwMode="auto">
          <a:xfrm>
            <a:off x="7410189" y="2517239"/>
            <a:ext cx="1908150" cy="910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695F4D9C-4E25-46FA-BF48-8F38B79EE3A7}"/>
              </a:ext>
            </a:extLst>
          </p:cNvPr>
          <p:cNvSpPr/>
          <p:nvPr/>
        </p:nvSpPr>
        <p:spPr>
          <a:xfrm>
            <a:off x="7753300" y="1666776"/>
            <a:ext cx="1908150" cy="586363"/>
          </a:xfrm>
          <a:prstGeom prst="ellipse">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solidFill>
                  <a:schemeClr val="tx1"/>
                </a:solidFill>
              </a:rPr>
              <a:t>Data Center</a:t>
            </a:r>
          </a:p>
        </p:txBody>
      </p:sp>
      <p:sp>
        <p:nvSpPr>
          <p:cNvPr id="10" name="Oval 9">
            <a:extLst>
              <a:ext uri="{FF2B5EF4-FFF2-40B4-BE49-F238E27FC236}">
                <a16:creationId xmlns:a16="http://schemas.microsoft.com/office/drawing/2014/main" id="{29DDE3C0-4182-4AA3-AC75-5D4E3988067E}"/>
              </a:ext>
            </a:extLst>
          </p:cNvPr>
          <p:cNvSpPr/>
          <p:nvPr/>
        </p:nvSpPr>
        <p:spPr>
          <a:xfrm>
            <a:off x="5581594" y="1639456"/>
            <a:ext cx="2170633" cy="641002"/>
          </a:xfrm>
          <a:prstGeom prst="ellipse">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l-GR" sz="1600" b="1" dirty="0">
                <a:solidFill>
                  <a:schemeClr val="tx1"/>
                </a:solidFill>
              </a:rPr>
              <a:t>Δίκτυο Κορμού</a:t>
            </a:r>
            <a:r>
              <a:rPr lang="en-GB" sz="1600" b="1" dirty="0">
                <a:solidFill>
                  <a:schemeClr val="tx1"/>
                </a:solidFill>
              </a:rPr>
              <a:t> ~2000Km</a:t>
            </a:r>
            <a:endParaRPr lang="en-US" sz="1600" b="1" dirty="0">
              <a:solidFill>
                <a:schemeClr val="tx1"/>
              </a:solidFill>
            </a:endParaRPr>
          </a:p>
        </p:txBody>
      </p:sp>
      <p:pic>
        <p:nvPicPr>
          <p:cNvPr id="11" name="Picture 10">
            <a:extLst>
              <a:ext uri="{FF2B5EF4-FFF2-40B4-BE49-F238E27FC236}">
                <a16:creationId xmlns:a16="http://schemas.microsoft.com/office/drawing/2014/main" id="{85F508FC-C2BE-431C-9535-55CE6EA9669F}"/>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584827" y="2424943"/>
            <a:ext cx="1512887" cy="1277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Oval 11">
            <a:extLst>
              <a:ext uri="{FF2B5EF4-FFF2-40B4-BE49-F238E27FC236}">
                <a16:creationId xmlns:a16="http://schemas.microsoft.com/office/drawing/2014/main" id="{D14D2B5F-1CA8-4FFE-B6ED-EAA83CA3019C}"/>
              </a:ext>
            </a:extLst>
          </p:cNvPr>
          <p:cNvSpPr/>
          <p:nvPr/>
        </p:nvSpPr>
        <p:spPr>
          <a:xfrm>
            <a:off x="3186832" y="1624038"/>
            <a:ext cx="2393688" cy="671838"/>
          </a:xfrm>
          <a:prstGeom prst="ellipse">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l-GR" sz="1600" b="1" dirty="0">
                <a:solidFill>
                  <a:schemeClr val="tx1"/>
                </a:solidFill>
              </a:rPr>
              <a:t>Μητροπολιτικό Δίκτυο</a:t>
            </a:r>
            <a:r>
              <a:rPr lang="en-GB" sz="1600" b="1" dirty="0">
                <a:solidFill>
                  <a:schemeClr val="tx1"/>
                </a:solidFill>
              </a:rPr>
              <a:t> ~100Km</a:t>
            </a:r>
            <a:endParaRPr lang="en-US" sz="1600" b="1" dirty="0">
              <a:solidFill>
                <a:schemeClr val="tx1"/>
              </a:solidFill>
            </a:endParaRPr>
          </a:p>
        </p:txBody>
      </p:sp>
      <p:pic>
        <p:nvPicPr>
          <p:cNvPr id="13" name="Picture 12">
            <a:extLst>
              <a:ext uri="{FF2B5EF4-FFF2-40B4-BE49-F238E27FC236}">
                <a16:creationId xmlns:a16="http://schemas.microsoft.com/office/drawing/2014/main" id="{0CFEB8ED-7668-42CB-A158-222F471FAB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26383" y="2496951"/>
            <a:ext cx="1439863" cy="123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Oval 13">
            <a:extLst>
              <a:ext uri="{FF2B5EF4-FFF2-40B4-BE49-F238E27FC236}">
                <a16:creationId xmlns:a16="http://schemas.microsoft.com/office/drawing/2014/main" id="{8A3A1797-7ABE-49EC-86C0-1AD848ECBAB1}"/>
              </a:ext>
            </a:extLst>
          </p:cNvPr>
          <p:cNvSpPr/>
          <p:nvPr/>
        </p:nvSpPr>
        <p:spPr>
          <a:xfrm>
            <a:off x="1458013" y="1576487"/>
            <a:ext cx="1727745" cy="766940"/>
          </a:xfrm>
          <a:prstGeom prst="ellipse">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l-GR" sz="1600" b="1" dirty="0">
                <a:solidFill>
                  <a:schemeClr val="tx1"/>
                </a:solidFill>
              </a:rPr>
              <a:t>Δίκτυο Πρόσβασης</a:t>
            </a:r>
            <a:r>
              <a:rPr lang="en-GB" sz="1600" b="1" dirty="0">
                <a:solidFill>
                  <a:schemeClr val="tx1"/>
                </a:solidFill>
              </a:rPr>
              <a:t>~10Km </a:t>
            </a:r>
            <a:endParaRPr lang="en-US" sz="1600" b="1" dirty="0">
              <a:solidFill>
                <a:schemeClr val="tx1"/>
              </a:solidFill>
            </a:endParaRPr>
          </a:p>
        </p:txBody>
      </p:sp>
      <p:cxnSp>
        <p:nvCxnSpPr>
          <p:cNvPr id="17" name="Straight Connector 16">
            <a:extLst>
              <a:ext uri="{FF2B5EF4-FFF2-40B4-BE49-F238E27FC236}">
                <a16:creationId xmlns:a16="http://schemas.microsoft.com/office/drawing/2014/main" id="{38F5607E-D65D-4210-A8D6-EFD91F2AB8C7}"/>
              </a:ext>
            </a:extLst>
          </p:cNvPr>
          <p:cNvCxnSpPr>
            <a:cxnSpLocks/>
          </p:cNvCxnSpPr>
          <p:nvPr/>
        </p:nvCxnSpPr>
        <p:spPr>
          <a:xfrm>
            <a:off x="3305175" y="3113695"/>
            <a:ext cx="924992" cy="315305"/>
          </a:xfrm>
          <a:prstGeom prst="line">
            <a:avLst/>
          </a:prstGeom>
          <a:ln w="57150" cmpd="sng">
            <a:gradFill flip="none" rotWithShape="1">
              <a:gsLst>
                <a:gs pos="0">
                  <a:srgbClr val="FF6600"/>
                </a:gs>
                <a:gs pos="100000">
                  <a:srgbClr val="FFFF00"/>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3839844-10F5-4B97-9BD4-78A8EE96D714}"/>
              </a:ext>
            </a:extLst>
          </p:cNvPr>
          <p:cNvCxnSpPr>
            <a:cxnSpLocks/>
            <a:endCxn id="11" idx="1"/>
          </p:cNvCxnSpPr>
          <p:nvPr/>
        </p:nvCxnSpPr>
        <p:spPr>
          <a:xfrm>
            <a:off x="4676483" y="2726351"/>
            <a:ext cx="908344" cy="337561"/>
          </a:xfrm>
          <a:prstGeom prst="line">
            <a:avLst/>
          </a:prstGeom>
          <a:ln w="57150" cmpd="sng">
            <a:gradFill flip="none" rotWithShape="1">
              <a:gsLst>
                <a:gs pos="0">
                  <a:srgbClr val="FF6600"/>
                </a:gs>
                <a:gs pos="100000">
                  <a:srgbClr val="FFFF00"/>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BBCCF52-EB7E-4F97-8A3A-8D91538D292F}"/>
              </a:ext>
            </a:extLst>
          </p:cNvPr>
          <p:cNvCxnSpPr>
            <a:cxnSpLocks/>
          </p:cNvCxnSpPr>
          <p:nvPr/>
        </p:nvCxnSpPr>
        <p:spPr>
          <a:xfrm>
            <a:off x="6760369" y="2612231"/>
            <a:ext cx="1038573" cy="0"/>
          </a:xfrm>
          <a:prstGeom prst="line">
            <a:avLst/>
          </a:prstGeom>
          <a:ln w="57150" cmpd="sng">
            <a:gradFill flip="none" rotWithShape="1">
              <a:gsLst>
                <a:gs pos="0">
                  <a:srgbClr val="FF6600"/>
                </a:gs>
                <a:gs pos="100000">
                  <a:srgbClr val="FFFF00"/>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47CFE1FA-B26C-4D08-8638-DABDD619852A}"/>
              </a:ext>
            </a:extLst>
          </p:cNvPr>
          <p:cNvPicPr>
            <a:picLocks noChangeAspect="1"/>
          </p:cNvPicPr>
          <p:nvPr/>
        </p:nvPicPr>
        <p:blipFill rotWithShape="1">
          <a:blip r:embed="rId6"/>
          <a:srcRect l="5003" t="14162" r="2841" b="114"/>
          <a:stretch/>
        </p:blipFill>
        <p:spPr>
          <a:xfrm>
            <a:off x="173327" y="3825380"/>
            <a:ext cx="3541202" cy="2414102"/>
          </a:xfrm>
          <a:prstGeom prst="rect">
            <a:avLst/>
          </a:prstGeom>
        </p:spPr>
      </p:pic>
      <p:pic>
        <p:nvPicPr>
          <p:cNvPr id="22" name="Picture 21">
            <a:extLst>
              <a:ext uri="{FF2B5EF4-FFF2-40B4-BE49-F238E27FC236}">
                <a16:creationId xmlns:a16="http://schemas.microsoft.com/office/drawing/2014/main" id="{D78A0AF2-21EA-4222-915B-99CA12567682}"/>
              </a:ext>
            </a:extLst>
          </p:cNvPr>
          <p:cNvPicPr>
            <a:picLocks noChangeAspect="1"/>
          </p:cNvPicPr>
          <p:nvPr/>
        </p:nvPicPr>
        <p:blipFill rotWithShape="1">
          <a:blip r:embed="rId7"/>
          <a:srcRect l="34857" t="12605" r="17857"/>
          <a:stretch/>
        </p:blipFill>
        <p:spPr>
          <a:xfrm flipH="1">
            <a:off x="1709713" y="2497585"/>
            <a:ext cx="1727745" cy="1232219"/>
          </a:xfrm>
          <a:prstGeom prst="rect">
            <a:avLst/>
          </a:prstGeom>
        </p:spPr>
      </p:pic>
      <p:pic>
        <p:nvPicPr>
          <p:cNvPr id="31" name="Picture 30">
            <a:extLst>
              <a:ext uri="{FF2B5EF4-FFF2-40B4-BE49-F238E27FC236}">
                <a16:creationId xmlns:a16="http://schemas.microsoft.com/office/drawing/2014/main" id="{DE2D8D1D-A120-41F7-B1A7-CA201E271F39}"/>
              </a:ext>
            </a:extLst>
          </p:cNvPr>
          <p:cNvPicPr>
            <a:picLocks noChangeAspect="1"/>
          </p:cNvPicPr>
          <p:nvPr/>
        </p:nvPicPr>
        <p:blipFill rotWithShape="1">
          <a:blip r:embed="rId8"/>
          <a:srcRect l="40378" r="3616"/>
          <a:stretch/>
        </p:blipFill>
        <p:spPr>
          <a:xfrm>
            <a:off x="3846674" y="3919577"/>
            <a:ext cx="1537059" cy="1937620"/>
          </a:xfrm>
          <a:prstGeom prst="rect">
            <a:avLst/>
          </a:prstGeom>
        </p:spPr>
      </p:pic>
      <p:pic>
        <p:nvPicPr>
          <p:cNvPr id="30" name="Picture 29">
            <a:extLst>
              <a:ext uri="{FF2B5EF4-FFF2-40B4-BE49-F238E27FC236}">
                <a16:creationId xmlns:a16="http://schemas.microsoft.com/office/drawing/2014/main" id="{33198EE0-9119-4EB1-B4A3-2DE26024EE75}"/>
              </a:ext>
            </a:extLst>
          </p:cNvPr>
          <p:cNvPicPr>
            <a:picLocks noChangeAspect="1"/>
          </p:cNvPicPr>
          <p:nvPr/>
        </p:nvPicPr>
        <p:blipFill rotWithShape="1">
          <a:blip r:embed="rId9"/>
          <a:srcRect t="11509" r="39763" b="19200"/>
          <a:stretch/>
        </p:blipFill>
        <p:spPr>
          <a:xfrm>
            <a:off x="5002536" y="5783914"/>
            <a:ext cx="1112584" cy="719890"/>
          </a:xfrm>
          <a:prstGeom prst="rect">
            <a:avLst/>
          </a:prstGeom>
        </p:spPr>
      </p:pic>
      <p:sp>
        <p:nvSpPr>
          <p:cNvPr id="32" name="Oval 31">
            <a:extLst>
              <a:ext uri="{FF2B5EF4-FFF2-40B4-BE49-F238E27FC236}">
                <a16:creationId xmlns:a16="http://schemas.microsoft.com/office/drawing/2014/main" id="{B331898C-09B2-4238-B16B-B1CD6B34AA35}"/>
              </a:ext>
            </a:extLst>
          </p:cNvPr>
          <p:cNvSpPr/>
          <p:nvPr/>
        </p:nvSpPr>
        <p:spPr>
          <a:xfrm>
            <a:off x="4781663" y="5548547"/>
            <a:ext cx="1605870" cy="1190625"/>
          </a:xfrm>
          <a:prstGeom prst="ellipse">
            <a:avLst/>
          </a:prstGeom>
          <a:solidFill>
            <a:schemeClr val="accent1">
              <a:alpha val="38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25E55187-5E1D-463E-B474-23ECBFCA4AE4}"/>
              </a:ext>
            </a:extLst>
          </p:cNvPr>
          <p:cNvCxnSpPr>
            <a:stCxn id="32" idx="0"/>
          </p:cNvCxnSpPr>
          <p:nvPr/>
        </p:nvCxnSpPr>
        <p:spPr>
          <a:xfrm flipH="1" flipV="1">
            <a:off x="4571302" y="5505450"/>
            <a:ext cx="1013296" cy="430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43A14C0-85A8-4BBF-81B8-EAF84225FACF}"/>
              </a:ext>
            </a:extLst>
          </p:cNvPr>
          <p:cNvCxnSpPr>
            <a:cxnSpLocks/>
            <a:stCxn id="32" idx="2"/>
          </p:cNvCxnSpPr>
          <p:nvPr/>
        </p:nvCxnSpPr>
        <p:spPr>
          <a:xfrm flipH="1" flipV="1">
            <a:off x="4571303" y="5505450"/>
            <a:ext cx="210360" cy="63841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9" name="Picture 4" descr="Image result for google data center">
            <a:extLst>
              <a:ext uri="{FF2B5EF4-FFF2-40B4-BE49-F238E27FC236}">
                <a16:creationId xmlns:a16="http://schemas.microsoft.com/office/drawing/2014/main" id="{4971D44F-6774-4DE8-8CDF-373366AE24A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27096" y="2424913"/>
            <a:ext cx="1832350" cy="12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78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97B26-1512-4E5C-A83C-55EF5AA05617}"/>
              </a:ext>
            </a:extLst>
          </p:cNvPr>
          <p:cNvSpPr>
            <a:spLocks noGrp="1"/>
          </p:cNvSpPr>
          <p:nvPr>
            <p:ph type="title"/>
          </p:nvPr>
        </p:nvSpPr>
        <p:spPr>
          <a:xfrm>
            <a:off x="1141413" y="618518"/>
            <a:ext cx="9905998" cy="1478570"/>
          </a:xfrm>
        </p:spPr>
        <p:txBody>
          <a:bodyPr/>
          <a:lstStyle/>
          <a:p>
            <a:r>
              <a:rPr lang="el-GR" dirty="0"/>
              <a:t>Τι είναι ένα </a:t>
            </a:r>
            <a:r>
              <a:rPr lang="el-GR" dirty="0" err="1"/>
              <a:t>οπτικο</a:t>
            </a:r>
            <a:r>
              <a:rPr lang="el-GR" dirty="0"/>
              <a:t> </a:t>
            </a:r>
            <a:r>
              <a:rPr lang="el-GR" dirty="0" err="1"/>
              <a:t>δικτυο</a:t>
            </a:r>
            <a:endParaRPr lang="en-GB" dirty="0"/>
          </a:p>
        </p:txBody>
      </p:sp>
      <p:pic>
        <p:nvPicPr>
          <p:cNvPr id="7170" name="Picture 2">
            <a:extLst>
              <a:ext uri="{FF2B5EF4-FFF2-40B4-BE49-F238E27FC236}">
                <a16:creationId xmlns:a16="http://schemas.microsoft.com/office/drawing/2014/main" id="{AE84547A-F798-5E09-6D36-9D93518FF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516" y="1831053"/>
            <a:ext cx="9046076" cy="363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675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97B26-1512-4E5C-A83C-55EF5AA05617}"/>
              </a:ext>
            </a:extLst>
          </p:cNvPr>
          <p:cNvSpPr>
            <a:spLocks noGrp="1"/>
          </p:cNvSpPr>
          <p:nvPr>
            <p:ph type="title"/>
          </p:nvPr>
        </p:nvSpPr>
        <p:spPr>
          <a:xfrm>
            <a:off x="1141413" y="618518"/>
            <a:ext cx="9905998" cy="1478570"/>
          </a:xfrm>
        </p:spPr>
        <p:txBody>
          <a:bodyPr/>
          <a:lstStyle/>
          <a:p>
            <a:r>
              <a:rPr lang="el-GR" dirty="0"/>
              <a:t>Τι είναι </a:t>
            </a:r>
            <a:r>
              <a:rPr lang="en-US" dirty="0"/>
              <a:t>Mia </a:t>
            </a:r>
            <a:r>
              <a:rPr lang="el-GR" dirty="0" err="1"/>
              <a:t>οπτικη</a:t>
            </a:r>
            <a:r>
              <a:rPr lang="el-GR" dirty="0"/>
              <a:t> </a:t>
            </a:r>
            <a:r>
              <a:rPr lang="el-GR" dirty="0" err="1"/>
              <a:t>ζευξη</a:t>
            </a:r>
            <a:endParaRPr lang="en-GB" dirty="0"/>
          </a:p>
        </p:txBody>
      </p:sp>
      <p:grpSp>
        <p:nvGrpSpPr>
          <p:cNvPr id="5" name="Group 5">
            <a:extLst>
              <a:ext uri="{FF2B5EF4-FFF2-40B4-BE49-F238E27FC236}">
                <a16:creationId xmlns:a16="http://schemas.microsoft.com/office/drawing/2014/main" id="{2F019443-E71F-4604-981C-ED750792D881}"/>
              </a:ext>
            </a:extLst>
          </p:cNvPr>
          <p:cNvGrpSpPr>
            <a:grpSpLocks/>
          </p:cNvGrpSpPr>
          <p:nvPr/>
        </p:nvGrpSpPr>
        <p:grpSpPr bwMode="auto">
          <a:xfrm flipV="1">
            <a:off x="8112895" y="2214564"/>
            <a:ext cx="482163" cy="869951"/>
            <a:chOff x="1691" y="1348"/>
            <a:chExt cx="329" cy="548"/>
          </a:xfrm>
        </p:grpSpPr>
        <p:sp>
          <p:nvSpPr>
            <p:cNvPr id="62" name="AutoShape 6">
              <a:extLst>
                <a:ext uri="{FF2B5EF4-FFF2-40B4-BE49-F238E27FC236}">
                  <a16:creationId xmlns:a16="http://schemas.microsoft.com/office/drawing/2014/main" id="{F43E26CB-DD5C-4EA1-8D36-099106850081}"/>
                </a:ext>
              </a:extLst>
            </p:cNvPr>
            <p:cNvSpPr>
              <a:spLocks noChangeArrowheads="1"/>
            </p:cNvSpPr>
            <p:nvPr/>
          </p:nvSpPr>
          <p:spPr bwMode="auto">
            <a:xfrm rot="5400000">
              <a:off x="1507" y="1532"/>
              <a:ext cx="548" cy="179"/>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CC"/>
            </a:solidFill>
            <a:ln w="127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63" name="Line 7">
              <a:extLst>
                <a:ext uri="{FF2B5EF4-FFF2-40B4-BE49-F238E27FC236}">
                  <a16:creationId xmlns:a16="http://schemas.microsoft.com/office/drawing/2014/main" id="{D7F19442-E549-452C-B00E-B19B4611FFB1}"/>
                </a:ext>
              </a:extLst>
            </p:cNvPr>
            <p:cNvSpPr>
              <a:spLocks noChangeShapeType="1"/>
            </p:cNvSpPr>
            <p:nvPr/>
          </p:nvSpPr>
          <p:spPr bwMode="auto">
            <a:xfrm>
              <a:off x="1868" y="1424"/>
              <a:ext cx="152"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64" name="Line 8">
              <a:extLst>
                <a:ext uri="{FF2B5EF4-FFF2-40B4-BE49-F238E27FC236}">
                  <a16:creationId xmlns:a16="http://schemas.microsoft.com/office/drawing/2014/main" id="{C0925DD6-ECEF-4400-AAAD-28D6CEE87127}"/>
                </a:ext>
              </a:extLst>
            </p:cNvPr>
            <p:cNvSpPr>
              <a:spLocks noChangeShapeType="1"/>
            </p:cNvSpPr>
            <p:nvPr/>
          </p:nvSpPr>
          <p:spPr bwMode="auto">
            <a:xfrm>
              <a:off x="1868" y="1492"/>
              <a:ext cx="152"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65" name="Line 9">
              <a:extLst>
                <a:ext uri="{FF2B5EF4-FFF2-40B4-BE49-F238E27FC236}">
                  <a16:creationId xmlns:a16="http://schemas.microsoft.com/office/drawing/2014/main" id="{C8C1A2B1-0706-4B6A-8CF4-160698135A64}"/>
                </a:ext>
              </a:extLst>
            </p:cNvPr>
            <p:cNvSpPr>
              <a:spLocks noChangeShapeType="1"/>
            </p:cNvSpPr>
            <p:nvPr/>
          </p:nvSpPr>
          <p:spPr bwMode="auto">
            <a:xfrm>
              <a:off x="1868" y="1560"/>
              <a:ext cx="152"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66" name="Line 10">
              <a:extLst>
                <a:ext uri="{FF2B5EF4-FFF2-40B4-BE49-F238E27FC236}">
                  <a16:creationId xmlns:a16="http://schemas.microsoft.com/office/drawing/2014/main" id="{FB8EF697-9F93-451A-B9DE-0FA9461BC662}"/>
                </a:ext>
              </a:extLst>
            </p:cNvPr>
            <p:cNvSpPr>
              <a:spLocks noChangeShapeType="1"/>
            </p:cNvSpPr>
            <p:nvPr/>
          </p:nvSpPr>
          <p:spPr bwMode="auto">
            <a:xfrm>
              <a:off x="1949" y="1588"/>
              <a:ext cx="0" cy="164"/>
            </a:xfrm>
            <a:prstGeom prst="line">
              <a:avLst/>
            </a:prstGeom>
            <a:noFill/>
            <a:ln w="12700">
              <a:solidFill>
                <a:srgbClr val="000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67" name="Line 11">
              <a:extLst>
                <a:ext uri="{FF2B5EF4-FFF2-40B4-BE49-F238E27FC236}">
                  <a16:creationId xmlns:a16="http://schemas.microsoft.com/office/drawing/2014/main" id="{E3D62B86-1FFF-4049-B0FF-45CB1A502E0A}"/>
                </a:ext>
              </a:extLst>
            </p:cNvPr>
            <p:cNvSpPr>
              <a:spLocks noChangeShapeType="1"/>
            </p:cNvSpPr>
            <p:nvPr/>
          </p:nvSpPr>
          <p:spPr bwMode="auto">
            <a:xfrm>
              <a:off x="1868" y="1828"/>
              <a:ext cx="152"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grpSp>
      <p:sp>
        <p:nvSpPr>
          <p:cNvPr id="6" name="AutoShape 12">
            <a:extLst>
              <a:ext uri="{FF2B5EF4-FFF2-40B4-BE49-F238E27FC236}">
                <a16:creationId xmlns:a16="http://schemas.microsoft.com/office/drawing/2014/main" id="{388208F4-3A81-495D-A9F6-3158971F18DD}"/>
              </a:ext>
            </a:extLst>
          </p:cNvPr>
          <p:cNvSpPr>
            <a:spLocks noChangeArrowheads="1"/>
          </p:cNvSpPr>
          <p:nvPr/>
        </p:nvSpPr>
        <p:spPr bwMode="auto">
          <a:xfrm rot="16200000">
            <a:off x="2635803" y="2174375"/>
            <a:ext cx="869951" cy="25500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CC"/>
          </a:solidFill>
          <a:ln w="127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7" name="Line 13">
            <a:extLst>
              <a:ext uri="{FF2B5EF4-FFF2-40B4-BE49-F238E27FC236}">
                <a16:creationId xmlns:a16="http://schemas.microsoft.com/office/drawing/2014/main" id="{DA2AC8B1-E79E-44EB-A5BC-F689AD2689F4}"/>
              </a:ext>
            </a:extLst>
          </p:cNvPr>
          <p:cNvSpPr>
            <a:spLocks noChangeShapeType="1"/>
          </p:cNvSpPr>
          <p:nvPr/>
        </p:nvSpPr>
        <p:spPr bwMode="auto">
          <a:xfrm rot="10800000">
            <a:off x="2723446" y="2613027"/>
            <a:ext cx="225693"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8" name="Line 14">
            <a:extLst>
              <a:ext uri="{FF2B5EF4-FFF2-40B4-BE49-F238E27FC236}">
                <a16:creationId xmlns:a16="http://schemas.microsoft.com/office/drawing/2014/main" id="{3379FD19-E292-41FE-931E-2A4DA21E9360}"/>
              </a:ext>
            </a:extLst>
          </p:cNvPr>
          <p:cNvSpPr>
            <a:spLocks noChangeShapeType="1"/>
          </p:cNvSpPr>
          <p:nvPr/>
        </p:nvSpPr>
        <p:spPr bwMode="auto">
          <a:xfrm rot="10800000">
            <a:off x="2723446" y="2505077"/>
            <a:ext cx="225693"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9" name="Line 15">
            <a:extLst>
              <a:ext uri="{FF2B5EF4-FFF2-40B4-BE49-F238E27FC236}">
                <a16:creationId xmlns:a16="http://schemas.microsoft.com/office/drawing/2014/main" id="{68EE5A69-0D13-4AE7-B6D0-C1C3E80C8727}"/>
              </a:ext>
            </a:extLst>
          </p:cNvPr>
          <p:cNvSpPr>
            <a:spLocks noChangeShapeType="1"/>
          </p:cNvSpPr>
          <p:nvPr/>
        </p:nvSpPr>
        <p:spPr bwMode="auto">
          <a:xfrm rot="10800000">
            <a:off x="2723446" y="2397127"/>
            <a:ext cx="225693"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10" name="Line 16">
            <a:extLst>
              <a:ext uri="{FF2B5EF4-FFF2-40B4-BE49-F238E27FC236}">
                <a16:creationId xmlns:a16="http://schemas.microsoft.com/office/drawing/2014/main" id="{F185256E-4E10-4503-9351-642CB9D862A5}"/>
              </a:ext>
            </a:extLst>
          </p:cNvPr>
          <p:cNvSpPr>
            <a:spLocks noChangeShapeType="1"/>
          </p:cNvSpPr>
          <p:nvPr/>
        </p:nvSpPr>
        <p:spPr bwMode="auto">
          <a:xfrm rot="10800000">
            <a:off x="2823102" y="2092327"/>
            <a:ext cx="0" cy="260350"/>
          </a:xfrm>
          <a:prstGeom prst="line">
            <a:avLst/>
          </a:prstGeom>
          <a:noFill/>
          <a:ln w="12700">
            <a:solidFill>
              <a:srgbClr val="000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11" name="Line 17">
            <a:extLst>
              <a:ext uri="{FF2B5EF4-FFF2-40B4-BE49-F238E27FC236}">
                <a16:creationId xmlns:a16="http://schemas.microsoft.com/office/drawing/2014/main" id="{56F7B806-3F96-48B7-85FB-343D7F0BDAC2}"/>
              </a:ext>
            </a:extLst>
          </p:cNvPr>
          <p:cNvSpPr>
            <a:spLocks noChangeShapeType="1"/>
          </p:cNvSpPr>
          <p:nvPr/>
        </p:nvSpPr>
        <p:spPr bwMode="auto">
          <a:xfrm rot="10800000">
            <a:off x="2723446" y="1971677"/>
            <a:ext cx="225693"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12" name="Text Box 18">
            <a:extLst>
              <a:ext uri="{FF2B5EF4-FFF2-40B4-BE49-F238E27FC236}">
                <a16:creationId xmlns:a16="http://schemas.microsoft.com/office/drawing/2014/main" id="{12796B2E-A2FC-455C-B492-3DA7CE84C4CD}"/>
              </a:ext>
            </a:extLst>
          </p:cNvPr>
          <p:cNvSpPr txBox="1">
            <a:spLocks noChangeArrowheads="1"/>
          </p:cNvSpPr>
          <p:nvPr/>
        </p:nvSpPr>
        <p:spPr bwMode="auto">
          <a:xfrm>
            <a:off x="2540253" y="1712914"/>
            <a:ext cx="320953"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defTabSz="762000">
              <a:defRPr sz="2400">
                <a:solidFill>
                  <a:schemeClr val="tx1"/>
                </a:solidFill>
                <a:latin typeface="Times New Roman" charset="0"/>
                <a:ea typeface="ＭＳ Ｐゴシック" charset="0"/>
              </a:defRPr>
            </a:lvl2pPr>
            <a:lvl3pPr defTabSz="762000">
              <a:defRPr sz="2400">
                <a:solidFill>
                  <a:schemeClr val="tx1"/>
                </a:solidFill>
                <a:latin typeface="Times New Roman" charset="0"/>
                <a:ea typeface="ＭＳ Ｐゴシック" charset="0"/>
              </a:defRPr>
            </a:lvl3pPr>
            <a:lvl4pPr defTabSz="762000">
              <a:defRPr sz="2400">
                <a:solidFill>
                  <a:schemeClr val="tx1"/>
                </a:solidFill>
                <a:latin typeface="Times New Roman" charset="0"/>
                <a:ea typeface="ＭＳ Ｐゴシック" charset="0"/>
              </a:defRPr>
            </a:lvl4pPr>
            <a:lvl5pPr defTabSz="762000">
              <a:defRPr sz="2400">
                <a:solidFill>
                  <a:schemeClr val="tx1"/>
                </a:solidFill>
                <a:latin typeface="Times New Roman" charset="0"/>
                <a:ea typeface="ＭＳ Ｐゴシック" charset="0"/>
              </a:defRPr>
            </a:lvl5pPr>
            <a:lvl6pPr defTabSz="762000" fontAlgn="base">
              <a:spcBef>
                <a:spcPct val="0"/>
              </a:spcBef>
              <a:spcAft>
                <a:spcPct val="0"/>
              </a:spcAft>
              <a:defRPr sz="2400">
                <a:solidFill>
                  <a:schemeClr val="tx1"/>
                </a:solidFill>
                <a:latin typeface="Times New Roman" charset="0"/>
                <a:ea typeface="ＭＳ Ｐゴシック" charset="0"/>
              </a:defRPr>
            </a:lvl6pPr>
            <a:lvl7pPr defTabSz="762000" fontAlgn="base">
              <a:spcBef>
                <a:spcPct val="0"/>
              </a:spcBef>
              <a:spcAft>
                <a:spcPct val="0"/>
              </a:spcAft>
              <a:defRPr sz="2400">
                <a:solidFill>
                  <a:schemeClr val="tx1"/>
                </a:solidFill>
                <a:latin typeface="Times New Roman" charset="0"/>
                <a:ea typeface="ＭＳ Ｐゴシック" charset="0"/>
              </a:defRPr>
            </a:lvl7pPr>
            <a:lvl8pPr defTabSz="762000" fontAlgn="base">
              <a:spcBef>
                <a:spcPct val="0"/>
              </a:spcBef>
              <a:spcAft>
                <a:spcPct val="0"/>
              </a:spcAft>
              <a:defRPr sz="2400">
                <a:solidFill>
                  <a:schemeClr val="tx1"/>
                </a:solidFill>
                <a:latin typeface="Times New Roman" charset="0"/>
                <a:ea typeface="ＭＳ Ｐゴシック" charset="0"/>
              </a:defRPr>
            </a:lvl8pPr>
            <a:lvl9pPr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n-GB" sz="1200" b="1">
                <a:solidFill>
                  <a:schemeClr val="bg1"/>
                </a:solidFill>
                <a:latin typeface="Symbol" charset="0"/>
                <a:cs typeface="+mn-cs"/>
              </a:rPr>
              <a:t>l</a:t>
            </a:r>
            <a:r>
              <a:rPr lang="en-GB" sz="1200" b="1" baseline="-25000">
                <a:solidFill>
                  <a:schemeClr val="bg1"/>
                </a:solidFill>
                <a:latin typeface="Symbol" charset="0"/>
                <a:cs typeface="+mn-cs"/>
              </a:rPr>
              <a:t>1</a:t>
            </a:r>
            <a:endParaRPr lang="en-GB" sz="1200" b="1">
              <a:solidFill>
                <a:schemeClr val="bg1"/>
              </a:solidFill>
              <a:latin typeface="Symbol" charset="0"/>
              <a:cs typeface="+mn-cs"/>
            </a:endParaRPr>
          </a:p>
        </p:txBody>
      </p:sp>
      <p:sp>
        <p:nvSpPr>
          <p:cNvPr id="13" name="Text Box 19">
            <a:extLst>
              <a:ext uri="{FF2B5EF4-FFF2-40B4-BE49-F238E27FC236}">
                <a16:creationId xmlns:a16="http://schemas.microsoft.com/office/drawing/2014/main" id="{015F239F-8CB0-4A49-879A-8C068E3729C3}"/>
              </a:ext>
            </a:extLst>
          </p:cNvPr>
          <p:cNvSpPr txBox="1">
            <a:spLocks noChangeArrowheads="1"/>
          </p:cNvSpPr>
          <p:nvPr/>
        </p:nvSpPr>
        <p:spPr bwMode="auto">
          <a:xfrm>
            <a:off x="2538787" y="2493965"/>
            <a:ext cx="342936"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defTabSz="762000">
              <a:defRPr sz="2400">
                <a:solidFill>
                  <a:schemeClr val="tx1"/>
                </a:solidFill>
                <a:latin typeface="Times New Roman" charset="0"/>
                <a:ea typeface="ＭＳ Ｐゴシック" charset="0"/>
              </a:defRPr>
            </a:lvl2pPr>
            <a:lvl3pPr defTabSz="762000">
              <a:defRPr sz="2400">
                <a:solidFill>
                  <a:schemeClr val="tx1"/>
                </a:solidFill>
                <a:latin typeface="Times New Roman" charset="0"/>
                <a:ea typeface="ＭＳ Ｐゴシック" charset="0"/>
              </a:defRPr>
            </a:lvl3pPr>
            <a:lvl4pPr defTabSz="762000">
              <a:defRPr sz="2400">
                <a:solidFill>
                  <a:schemeClr val="tx1"/>
                </a:solidFill>
                <a:latin typeface="Times New Roman" charset="0"/>
                <a:ea typeface="ＭＳ Ｐゴシック" charset="0"/>
              </a:defRPr>
            </a:lvl4pPr>
            <a:lvl5pPr defTabSz="762000">
              <a:defRPr sz="2400">
                <a:solidFill>
                  <a:schemeClr val="tx1"/>
                </a:solidFill>
                <a:latin typeface="Times New Roman" charset="0"/>
                <a:ea typeface="ＭＳ Ｐゴシック" charset="0"/>
              </a:defRPr>
            </a:lvl5pPr>
            <a:lvl6pPr defTabSz="762000" fontAlgn="base">
              <a:spcBef>
                <a:spcPct val="0"/>
              </a:spcBef>
              <a:spcAft>
                <a:spcPct val="0"/>
              </a:spcAft>
              <a:defRPr sz="2400">
                <a:solidFill>
                  <a:schemeClr val="tx1"/>
                </a:solidFill>
                <a:latin typeface="Times New Roman" charset="0"/>
                <a:ea typeface="ＭＳ Ｐゴシック" charset="0"/>
              </a:defRPr>
            </a:lvl6pPr>
            <a:lvl7pPr defTabSz="762000" fontAlgn="base">
              <a:spcBef>
                <a:spcPct val="0"/>
              </a:spcBef>
              <a:spcAft>
                <a:spcPct val="0"/>
              </a:spcAft>
              <a:defRPr sz="2400">
                <a:solidFill>
                  <a:schemeClr val="tx1"/>
                </a:solidFill>
                <a:latin typeface="Times New Roman" charset="0"/>
                <a:ea typeface="ＭＳ Ｐゴシック" charset="0"/>
              </a:defRPr>
            </a:lvl7pPr>
            <a:lvl8pPr defTabSz="762000" fontAlgn="base">
              <a:spcBef>
                <a:spcPct val="0"/>
              </a:spcBef>
              <a:spcAft>
                <a:spcPct val="0"/>
              </a:spcAft>
              <a:defRPr sz="2400">
                <a:solidFill>
                  <a:schemeClr val="tx1"/>
                </a:solidFill>
                <a:latin typeface="Times New Roman" charset="0"/>
                <a:ea typeface="ＭＳ Ｐゴシック" charset="0"/>
              </a:defRPr>
            </a:lvl8pPr>
            <a:lvl9pPr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n-GB" sz="1200" b="1">
                <a:solidFill>
                  <a:schemeClr val="bg1"/>
                </a:solidFill>
                <a:latin typeface="Symbol" charset="0"/>
                <a:cs typeface="+mn-cs"/>
              </a:rPr>
              <a:t>l</a:t>
            </a:r>
            <a:r>
              <a:rPr lang="en-GB" sz="1200" b="1" baseline="-25000">
                <a:solidFill>
                  <a:schemeClr val="bg1"/>
                </a:solidFill>
                <a:cs typeface="+mn-cs"/>
              </a:rPr>
              <a:t>N</a:t>
            </a:r>
            <a:endParaRPr lang="en-GB" sz="1200" b="1">
              <a:solidFill>
                <a:schemeClr val="bg1"/>
              </a:solidFill>
              <a:latin typeface="Symbol" charset="0"/>
              <a:cs typeface="+mn-cs"/>
            </a:endParaRPr>
          </a:p>
        </p:txBody>
      </p:sp>
      <p:sp>
        <p:nvSpPr>
          <p:cNvPr id="14" name="Line 20">
            <a:extLst>
              <a:ext uri="{FF2B5EF4-FFF2-40B4-BE49-F238E27FC236}">
                <a16:creationId xmlns:a16="http://schemas.microsoft.com/office/drawing/2014/main" id="{C4BA35BF-A523-4D09-A325-3AB6631959DF}"/>
              </a:ext>
            </a:extLst>
          </p:cNvPr>
          <p:cNvSpPr>
            <a:spLocks noChangeShapeType="1"/>
          </p:cNvSpPr>
          <p:nvPr/>
        </p:nvSpPr>
        <p:spPr bwMode="auto">
          <a:xfrm>
            <a:off x="3202677" y="2290764"/>
            <a:ext cx="1373211" cy="0"/>
          </a:xfrm>
          <a:prstGeom prst="line">
            <a:avLst/>
          </a:prstGeom>
          <a:noFill/>
          <a:ln w="1905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16" name="Line 26">
            <a:extLst>
              <a:ext uri="{FF2B5EF4-FFF2-40B4-BE49-F238E27FC236}">
                <a16:creationId xmlns:a16="http://schemas.microsoft.com/office/drawing/2014/main" id="{86CD0AEB-1CF1-42FC-BE9E-9DA98673A1D1}"/>
              </a:ext>
            </a:extLst>
          </p:cNvPr>
          <p:cNvSpPr>
            <a:spLocks noChangeShapeType="1"/>
          </p:cNvSpPr>
          <p:nvPr/>
        </p:nvSpPr>
        <p:spPr bwMode="auto">
          <a:xfrm>
            <a:off x="4571552" y="2284414"/>
            <a:ext cx="1382004" cy="0"/>
          </a:xfrm>
          <a:prstGeom prst="line">
            <a:avLst/>
          </a:prstGeom>
          <a:noFill/>
          <a:ln w="1905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grpSp>
        <p:nvGrpSpPr>
          <p:cNvPr id="17" name="Group 27">
            <a:extLst>
              <a:ext uri="{FF2B5EF4-FFF2-40B4-BE49-F238E27FC236}">
                <a16:creationId xmlns:a16="http://schemas.microsoft.com/office/drawing/2014/main" id="{2ED369AD-F4C9-4E50-A884-F669E98C9A18}"/>
              </a:ext>
            </a:extLst>
          </p:cNvPr>
          <p:cNvGrpSpPr>
            <a:grpSpLocks/>
          </p:cNvGrpSpPr>
          <p:nvPr/>
        </p:nvGrpSpPr>
        <p:grpSpPr bwMode="auto">
          <a:xfrm>
            <a:off x="5849503" y="2173289"/>
            <a:ext cx="782598" cy="831851"/>
            <a:chOff x="3004" y="1190"/>
            <a:chExt cx="534" cy="524"/>
          </a:xfrm>
        </p:grpSpPr>
        <p:grpSp>
          <p:nvGrpSpPr>
            <p:cNvPr id="45" name="Group 28">
              <a:extLst>
                <a:ext uri="{FF2B5EF4-FFF2-40B4-BE49-F238E27FC236}">
                  <a16:creationId xmlns:a16="http://schemas.microsoft.com/office/drawing/2014/main" id="{465D1843-BF09-4E6D-A30F-EFE7323494BC}"/>
                </a:ext>
              </a:extLst>
            </p:cNvPr>
            <p:cNvGrpSpPr>
              <a:grpSpLocks/>
            </p:cNvGrpSpPr>
            <p:nvPr/>
          </p:nvGrpSpPr>
          <p:grpSpPr bwMode="auto">
            <a:xfrm>
              <a:off x="3068" y="1190"/>
              <a:ext cx="394" cy="524"/>
              <a:chOff x="1735" y="1108"/>
              <a:chExt cx="394" cy="448"/>
            </a:xfrm>
          </p:grpSpPr>
          <p:sp>
            <p:nvSpPr>
              <p:cNvPr id="54" name="Rectangle 29">
                <a:extLst>
                  <a:ext uri="{FF2B5EF4-FFF2-40B4-BE49-F238E27FC236}">
                    <a16:creationId xmlns:a16="http://schemas.microsoft.com/office/drawing/2014/main" id="{B933BCEB-7F84-4C4E-AA94-261A0A0DBDE9}"/>
                  </a:ext>
                </a:extLst>
              </p:cNvPr>
              <p:cNvSpPr>
                <a:spLocks noChangeArrowheads="1"/>
              </p:cNvSpPr>
              <p:nvPr/>
            </p:nvSpPr>
            <p:spPr bwMode="auto">
              <a:xfrm>
                <a:off x="1735" y="1108"/>
                <a:ext cx="394" cy="308"/>
              </a:xfrm>
              <a:prstGeom prst="rect">
                <a:avLst/>
              </a:prstGeom>
              <a:solidFill>
                <a:srgbClr val="FFFFCC"/>
              </a:solidFill>
              <a:ln w="127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55" name="Line 30">
                <a:extLst>
                  <a:ext uri="{FF2B5EF4-FFF2-40B4-BE49-F238E27FC236}">
                    <a16:creationId xmlns:a16="http://schemas.microsoft.com/office/drawing/2014/main" id="{C5E5D8E0-ED96-46E7-9AE0-FFA92AC54DF6}"/>
                  </a:ext>
                </a:extLst>
              </p:cNvPr>
              <p:cNvSpPr>
                <a:spLocks noChangeShapeType="1"/>
              </p:cNvSpPr>
              <p:nvPr/>
            </p:nvSpPr>
            <p:spPr bwMode="auto">
              <a:xfrm>
                <a:off x="1821" y="1416"/>
                <a:ext cx="0" cy="140"/>
              </a:xfrm>
              <a:prstGeom prst="line">
                <a:avLst/>
              </a:prstGeom>
              <a:noFill/>
              <a:ln w="12700">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56" name="Line 31">
                <a:extLst>
                  <a:ext uri="{FF2B5EF4-FFF2-40B4-BE49-F238E27FC236}">
                    <a16:creationId xmlns:a16="http://schemas.microsoft.com/office/drawing/2014/main" id="{18CDF5CA-26C4-46CB-A8AA-53E922402731}"/>
                  </a:ext>
                </a:extLst>
              </p:cNvPr>
              <p:cNvSpPr>
                <a:spLocks noChangeShapeType="1"/>
              </p:cNvSpPr>
              <p:nvPr/>
            </p:nvSpPr>
            <p:spPr bwMode="auto">
              <a:xfrm>
                <a:off x="2029" y="1416"/>
                <a:ext cx="0" cy="140"/>
              </a:xfrm>
              <a:prstGeom prst="line">
                <a:avLst/>
              </a:prstGeom>
              <a:noFill/>
              <a:ln w="12700">
                <a:solidFill>
                  <a:srgbClr val="000000"/>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57" name="Text Box 32">
                <a:extLst>
                  <a:ext uri="{FF2B5EF4-FFF2-40B4-BE49-F238E27FC236}">
                    <a16:creationId xmlns:a16="http://schemas.microsoft.com/office/drawing/2014/main" id="{279A1A25-B55A-4DB3-ADE2-C12F8F7FB6C6}"/>
                  </a:ext>
                </a:extLst>
              </p:cNvPr>
              <p:cNvSpPr txBox="1">
                <a:spLocks noChangeArrowheads="1"/>
              </p:cNvSpPr>
              <p:nvPr/>
            </p:nvSpPr>
            <p:spPr bwMode="auto">
              <a:xfrm>
                <a:off x="1757" y="1171"/>
                <a:ext cx="360" cy="1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defTabSz="762000">
                  <a:defRPr sz="2400">
                    <a:solidFill>
                      <a:schemeClr val="tx1"/>
                    </a:solidFill>
                    <a:latin typeface="Times New Roman" charset="0"/>
                    <a:ea typeface="ＭＳ Ｐゴシック" charset="0"/>
                  </a:defRPr>
                </a:lvl2pPr>
                <a:lvl3pPr defTabSz="762000">
                  <a:defRPr sz="2400">
                    <a:solidFill>
                      <a:schemeClr val="tx1"/>
                    </a:solidFill>
                    <a:latin typeface="Times New Roman" charset="0"/>
                    <a:ea typeface="ＭＳ Ｐゴシック" charset="0"/>
                  </a:defRPr>
                </a:lvl3pPr>
                <a:lvl4pPr defTabSz="762000">
                  <a:defRPr sz="2400">
                    <a:solidFill>
                      <a:schemeClr val="tx1"/>
                    </a:solidFill>
                    <a:latin typeface="Times New Roman" charset="0"/>
                    <a:ea typeface="ＭＳ Ｐゴシック" charset="0"/>
                  </a:defRPr>
                </a:lvl4pPr>
                <a:lvl5pPr defTabSz="762000">
                  <a:defRPr sz="2400">
                    <a:solidFill>
                      <a:schemeClr val="tx1"/>
                    </a:solidFill>
                    <a:latin typeface="Times New Roman" charset="0"/>
                    <a:ea typeface="ＭＳ Ｐゴシック" charset="0"/>
                  </a:defRPr>
                </a:lvl5pPr>
                <a:lvl6pPr defTabSz="762000" fontAlgn="base">
                  <a:spcBef>
                    <a:spcPct val="0"/>
                  </a:spcBef>
                  <a:spcAft>
                    <a:spcPct val="0"/>
                  </a:spcAft>
                  <a:defRPr sz="2400">
                    <a:solidFill>
                      <a:schemeClr val="tx1"/>
                    </a:solidFill>
                    <a:latin typeface="Times New Roman" charset="0"/>
                    <a:ea typeface="ＭＳ Ｐゴシック" charset="0"/>
                  </a:defRPr>
                </a:lvl6pPr>
                <a:lvl7pPr defTabSz="762000" fontAlgn="base">
                  <a:spcBef>
                    <a:spcPct val="0"/>
                  </a:spcBef>
                  <a:spcAft>
                    <a:spcPct val="0"/>
                  </a:spcAft>
                  <a:defRPr sz="2400">
                    <a:solidFill>
                      <a:schemeClr val="tx1"/>
                    </a:solidFill>
                    <a:latin typeface="Times New Roman" charset="0"/>
                    <a:ea typeface="ＭＳ Ｐゴシック" charset="0"/>
                  </a:defRPr>
                </a:lvl7pPr>
                <a:lvl8pPr defTabSz="762000" fontAlgn="base">
                  <a:spcBef>
                    <a:spcPct val="0"/>
                  </a:spcBef>
                  <a:spcAft>
                    <a:spcPct val="0"/>
                  </a:spcAft>
                  <a:defRPr sz="2400">
                    <a:solidFill>
                      <a:schemeClr val="tx1"/>
                    </a:solidFill>
                    <a:latin typeface="Times New Roman" charset="0"/>
                    <a:ea typeface="ＭＳ Ｐゴシック" charset="0"/>
                  </a:defRPr>
                </a:lvl8pPr>
                <a:lvl9pPr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n-GB" sz="1200" b="1">
                    <a:solidFill>
                      <a:schemeClr val="bg1"/>
                    </a:solidFill>
                    <a:cs typeface="+mn-cs"/>
                  </a:rPr>
                  <a:t>OXC</a:t>
                </a:r>
              </a:p>
            </p:txBody>
          </p:sp>
        </p:grpSp>
        <p:grpSp>
          <p:nvGrpSpPr>
            <p:cNvPr id="46" name="Group 33">
              <a:extLst>
                <a:ext uri="{FF2B5EF4-FFF2-40B4-BE49-F238E27FC236}">
                  <a16:creationId xmlns:a16="http://schemas.microsoft.com/office/drawing/2014/main" id="{1A5FA569-3F12-49F2-86E9-610D006F31BD}"/>
                </a:ext>
              </a:extLst>
            </p:cNvPr>
            <p:cNvGrpSpPr>
              <a:grpSpLocks/>
            </p:cNvGrpSpPr>
            <p:nvPr/>
          </p:nvGrpSpPr>
          <p:grpSpPr bwMode="auto">
            <a:xfrm>
              <a:off x="3004" y="1316"/>
              <a:ext cx="75" cy="174"/>
              <a:chOff x="3004" y="1316"/>
              <a:chExt cx="75" cy="174"/>
            </a:xfrm>
          </p:grpSpPr>
          <p:sp>
            <p:nvSpPr>
              <p:cNvPr id="51" name="Line 34">
                <a:extLst>
                  <a:ext uri="{FF2B5EF4-FFF2-40B4-BE49-F238E27FC236}">
                    <a16:creationId xmlns:a16="http://schemas.microsoft.com/office/drawing/2014/main" id="{47325726-DC41-45DD-987F-868254C915EE}"/>
                  </a:ext>
                </a:extLst>
              </p:cNvPr>
              <p:cNvSpPr>
                <a:spLocks noChangeShapeType="1"/>
              </p:cNvSpPr>
              <p:nvPr/>
            </p:nvSpPr>
            <p:spPr bwMode="auto">
              <a:xfrm flipH="1">
                <a:off x="3004" y="1316"/>
                <a:ext cx="69"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52" name="Line 35">
                <a:extLst>
                  <a:ext uri="{FF2B5EF4-FFF2-40B4-BE49-F238E27FC236}">
                    <a16:creationId xmlns:a16="http://schemas.microsoft.com/office/drawing/2014/main" id="{4C5A4B28-4CBC-43ED-97BA-2A2D3E04F13B}"/>
                  </a:ext>
                </a:extLst>
              </p:cNvPr>
              <p:cNvSpPr>
                <a:spLocks noChangeShapeType="1"/>
              </p:cNvSpPr>
              <p:nvPr/>
            </p:nvSpPr>
            <p:spPr bwMode="auto">
              <a:xfrm flipH="1">
                <a:off x="3010" y="1373"/>
                <a:ext cx="69"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53" name="Line 36">
                <a:extLst>
                  <a:ext uri="{FF2B5EF4-FFF2-40B4-BE49-F238E27FC236}">
                    <a16:creationId xmlns:a16="http://schemas.microsoft.com/office/drawing/2014/main" id="{F3044C7F-AC89-4710-87EC-6D8336B9ECE8}"/>
                  </a:ext>
                </a:extLst>
              </p:cNvPr>
              <p:cNvSpPr>
                <a:spLocks noChangeShapeType="1"/>
              </p:cNvSpPr>
              <p:nvPr/>
            </p:nvSpPr>
            <p:spPr bwMode="auto">
              <a:xfrm flipH="1">
                <a:off x="3010" y="1490"/>
                <a:ext cx="69"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grpSp>
        <p:sp>
          <p:nvSpPr>
            <p:cNvPr id="47" name="Line 37">
              <a:extLst>
                <a:ext uri="{FF2B5EF4-FFF2-40B4-BE49-F238E27FC236}">
                  <a16:creationId xmlns:a16="http://schemas.microsoft.com/office/drawing/2014/main" id="{6390FFEB-0264-47F2-8886-6283EA2B7B5C}"/>
                </a:ext>
              </a:extLst>
            </p:cNvPr>
            <p:cNvSpPr>
              <a:spLocks noChangeShapeType="1"/>
            </p:cNvSpPr>
            <p:nvPr/>
          </p:nvSpPr>
          <p:spPr bwMode="auto">
            <a:xfrm flipH="1">
              <a:off x="3466" y="1322"/>
              <a:ext cx="69"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48" name="Line 38">
              <a:extLst>
                <a:ext uri="{FF2B5EF4-FFF2-40B4-BE49-F238E27FC236}">
                  <a16:creationId xmlns:a16="http://schemas.microsoft.com/office/drawing/2014/main" id="{1F4F8862-A17D-4567-8D5C-68DF532B9CE6}"/>
                </a:ext>
              </a:extLst>
            </p:cNvPr>
            <p:cNvSpPr>
              <a:spLocks noChangeShapeType="1"/>
            </p:cNvSpPr>
            <p:nvPr/>
          </p:nvSpPr>
          <p:spPr bwMode="auto">
            <a:xfrm flipH="1">
              <a:off x="3467" y="1379"/>
              <a:ext cx="71"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49" name="Line 39">
              <a:extLst>
                <a:ext uri="{FF2B5EF4-FFF2-40B4-BE49-F238E27FC236}">
                  <a16:creationId xmlns:a16="http://schemas.microsoft.com/office/drawing/2014/main" id="{415A3D9E-4F03-4067-B06E-D58D16DB8066}"/>
                </a:ext>
              </a:extLst>
            </p:cNvPr>
            <p:cNvSpPr>
              <a:spLocks noChangeShapeType="1"/>
            </p:cNvSpPr>
            <p:nvPr/>
          </p:nvSpPr>
          <p:spPr bwMode="auto">
            <a:xfrm flipH="1">
              <a:off x="3467" y="1496"/>
              <a:ext cx="71"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50" name="Line 40">
              <a:extLst>
                <a:ext uri="{FF2B5EF4-FFF2-40B4-BE49-F238E27FC236}">
                  <a16:creationId xmlns:a16="http://schemas.microsoft.com/office/drawing/2014/main" id="{0BDBAF1E-BE3C-45D5-BBAF-A994D9ABD6F5}"/>
                </a:ext>
              </a:extLst>
            </p:cNvPr>
            <p:cNvSpPr>
              <a:spLocks noChangeShapeType="1"/>
            </p:cNvSpPr>
            <p:nvPr/>
          </p:nvSpPr>
          <p:spPr bwMode="auto">
            <a:xfrm flipH="1">
              <a:off x="3460" y="1262"/>
              <a:ext cx="71"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grpSp>
      <p:sp>
        <p:nvSpPr>
          <p:cNvPr id="21" name="Oval 48">
            <a:extLst>
              <a:ext uri="{FF2B5EF4-FFF2-40B4-BE49-F238E27FC236}">
                <a16:creationId xmlns:a16="http://schemas.microsoft.com/office/drawing/2014/main" id="{FCACA797-02C6-458A-A243-FBA2760F9DAC}"/>
              </a:ext>
            </a:extLst>
          </p:cNvPr>
          <p:cNvSpPr>
            <a:spLocks noChangeArrowheads="1"/>
          </p:cNvSpPr>
          <p:nvPr/>
        </p:nvSpPr>
        <p:spPr bwMode="auto">
          <a:xfrm>
            <a:off x="3730271" y="2290764"/>
            <a:ext cx="193451" cy="209550"/>
          </a:xfrm>
          <a:prstGeom prst="ellipse">
            <a:avLst/>
          </a:prstGeom>
          <a:noFill/>
          <a:ln w="12700">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22" name="Oval 49">
            <a:extLst>
              <a:ext uri="{FF2B5EF4-FFF2-40B4-BE49-F238E27FC236}">
                <a16:creationId xmlns:a16="http://schemas.microsoft.com/office/drawing/2014/main" id="{D779F7C6-2A1B-4EB4-A516-82D6A0A05B83}"/>
              </a:ext>
            </a:extLst>
          </p:cNvPr>
          <p:cNvSpPr>
            <a:spLocks noChangeArrowheads="1"/>
          </p:cNvSpPr>
          <p:nvPr/>
        </p:nvSpPr>
        <p:spPr bwMode="auto">
          <a:xfrm>
            <a:off x="5028800" y="2284414"/>
            <a:ext cx="193451" cy="209550"/>
          </a:xfrm>
          <a:prstGeom prst="ellipse">
            <a:avLst/>
          </a:prstGeom>
          <a:noFill/>
          <a:ln w="12700">
            <a:solidFill>
              <a:srgbClr val="00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25" name="Line 52">
            <a:extLst>
              <a:ext uri="{FF2B5EF4-FFF2-40B4-BE49-F238E27FC236}">
                <a16:creationId xmlns:a16="http://schemas.microsoft.com/office/drawing/2014/main" id="{624FFEBD-678D-415A-BA48-56DF2ED21086}"/>
              </a:ext>
            </a:extLst>
          </p:cNvPr>
          <p:cNvSpPr>
            <a:spLocks noChangeShapeType="1"/>
          </p:cNvSpPr>
          <p:nvPr/>
        </p:nvSpPr>
        <p:spPr bwMode="auto">
          <a:xfrm>
            <a:off x="6543302" y="2293939"/>
            <a:ext cx="703459" cy="0"/>
          </a:xfrm>
          <a:prstGeom prst="line">
            <a:avLst/>
          </a:prstGeom>
          <a:noFill/>
          <a:ln w="19050">
            <a:solidFill>
              <a:srgbClr val="00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26" name="Line 53">
            <a:extLst>
              <a:ext uri="{FF2B5EF4-FFF2-40B4-BE49-F238E27FC236}">
                <a16:creationId xmlns:a16="http://schemas.microsoft.com/office/drawing/2014/main" id="{1D450C2E-0EB5-4584-9A3A-C5FC1D43CF13}"/>
              </a:ext>
            </a:extLst>
          </p:cNvPr>
          <p:cNvSpPr>
            <a:spLocks noChangeShapeType="1"/>
          </p:cNvSpPr>
          <p:nvPr/>
        </p:nvSpPr>
        <p:spPr bwMode="auto">
          <a:xfrm>
            <a:off x="6503134" y="2652715"/>
            <a:ext cx="1599503" cy="0"/>
          </a:xfrm>
          <a:prstGeom prst="line">
            <a:avLst/>
          </a:prstGeom>
          <a:noFill/>
          <a:ln w="1905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27" name="Text Box 54">
            <a:extLst>
              <a:ext uri="{FF2B5EF4-FFF2-40B4-BE49-F238E27FC236}">
                <a16:creationId xmlns:a16="http://schemas.microsoft.com/office/drawing/2014/main" id="{BC5BFC36-F242-4C48-9E3C-A2276D138AC5}"/>
              </a:ext>
            </a:extLst>
          </p:cNvPr>
          <p:cNvSpPr txBox="1">
            <a:spLocks noChangeArrowheads="1"/>
          </p:cNvSpPr>
          <p:nvPr/>
        </p:nvSpPr>
        <p:spPr bwMode="auto">
          <a:xfrm>
            <a:off x="8417728" y="2036764"/>
            <a:ext cx="320953"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defTabSz="762000">
              <a:defRPr sz="2400">
                <a:solidFill>
                  <a:schemeClr val="tx1"/>
                </a:solidFill>
                <a:latin typeface="Times New Roman" charset="0"/>
                <a:ea typeface="ＭＳ Ｐゴシック" charset="0"/>
              </a:defRPr>
            </a:lvl2pPr>
            <a:lvl3pPr defTabSz="762000">
              <a:defRPr sz="2400">
                <a:solidFill>
                  <a:schemeClr val="tx1"/>
                </a:solidFill>
                <a:latin typeface="Times New Roman" charset="0"/>
                <a:ea typeface="ＭＳ Ｐゴシック" charset="0"/>
              </a:defRPr>
            </a:lvl3pPr>
            <a:lvl4pPr defTabSz="762000">
              <a:defRPr sz="2400">
                <a:solidFill>
                  <a:schemeClr val="tx1"/>
                </a:solidFill>
                <a:latin typeface="Times New Roman" charset="0"/>
                <a:ea typeface="ＭＳ Ｐゴシック" charset="0"/>
              </a:defRPr>
            </a:lvl4pPr>
            <a:lvl5pPr defTabSz="762000">
              <a:defRPr sz="2400">
                <a:solidFill>
                  <a:schemeClr val="tx1"/>
                </a:solidFill>
                <a:latin typeface="Times New Roman" charset="0"/>
                <a:ea typeface="ＭＳ Ｐゴシック" charset="0"/>
              </a:defRPr>
            </a:lvl5pPr>
            <a:lvl6pPr defTabSz="762000" fontAlgn="base">
              <a:spcBef>
                <a:spcPct val="0"/>
              </a:spcBef>
              <a:spcAft>
                <a:spcPct val="0"/>
              </a:spcAft>
              <a:defRPr sz="2400">
                <a:solidFill>
                  <a:schemeClr val="tx1"/>
                </a:solidFill>
                <a:latin typeface="Times New Roman" charset="0"/>
                <a:ea typeface="ＭＳ Ｐゴシック" charset="0"/>
              </a:defRPr>
            </a:lvl6pPr>
            <a:lvl7pPr defTabSz="762000" fontAlgn="base">
              <a:spcBef>
                <a:spcPct val="0"/>
              </a:spcBef>
              <a:spcAft>
                <a:spcPct val="0"/>
              </a:spcAft>
              <a:defRPr sz="2400">
                <a:solidFill>
                  <a:schemeClr val="tx1"/>
                </a:solidFill>
                <a:latin typeface="Times New Roman" charset="0"/>
                <a:ea typeface="ＭＳ Ｐゴシック" charset="0"/>
              </a:defRPr>
            </a:lvl7pPr>
            <a:lvl8pPr defTabSz="762000" fontAlgn="base">
              <a:spcBef>
                <a:spcPct val="0"/>
              </a:spcBef>
              <a:spcAft>
                <a:spcPct val="0"/>
              </a:spcAft>
              <a:defRPr sz="2400">
                <a:solidFill>
                  <a:schemeClr val="tx1"/>
                </a:solidFill>
                <a:latin typeface="Times New Roman" charset="0"/>
                <a:ea typeface="ＭＳ Ｐゴシック" charset="0"/>
              </a:defRPr>
            </a:lvl8pPr>
            <a:lvl9pPr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n-GB" sz="1200" b="1">
                <a:solidFill>
                  <a:schemeClr val="bg1"/>
                </a:solidFill>
                <a:latin typeface="Symbol" charset="0"/>
                <a:cs typeface="+mn-cs"/>
              </a:rPr>
              <a:t>l</a:t>
            </a:r>
            <a:r>
              <a:rPr lang="en-GB" sz="1200" b="1" baseline="-25000">
                <a:solidFill>
                  <a:schemeClr val="bg1"/>
                </a:solidFill>
                <a:latin typeface="Symbol" charset="0"/>
                <a:cs typeface="+mn-cs"/>
              </a:rPr>
              <a:t>1</a:t>
            </a:r>
            <a:endParaRPr lang="en-GB" sz="1200" b="1">
              <a:solidFill>
                <a:schemeClr val="bg1"/>
              </a:solidFill>
              <a:latin typeface="Symbol" charset="0"/>
              <a:cs typeface="+mn-cs"/>
            </a:endParaRPr>
          </a:p>
        </p:txBody>
      </p:sp>
      <p:sp>
        <p:nvSpPr>
          <p:cNvPr id="28" name="Text Box 55">
            <a:extLst>
              <a:ext uri="{FF2B5EF4-FFF2-40B4-BE49-F238E27FC236}">
                <a16:creationId xmlns:a16="http://schemas.microsoft.com/office/drawing/2014/main" id="{0263673A-0C73-482A-B121-2368F67FF782}"/>
              </a:ext>
            </a:extLst>
          </p:cNvPr>
          <p:cNvSpPr txBox="1">
            <a:spLocks noChangeArrowheads="1"/>
          </p:cNvSpPr>
          <p:nvPr/>
        </p:nvSpPr>
        <p:spPr bwMode="auto">
          <a:xfrm>
            <a:off x="8420659" y="2865440"/>
            <a:ext cx="342936"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defTabSz="762000">
              <a:defRPr sz="2400">
                <a:solidFill>
                  <a:schemeClr val="tx1"/>
                </a:solidFill>
                <a:latin typeface="Times New Roman" charset="0"/>
                <a:ea typeface="ＭＳ Ｐゴシック" charset="0"/>
              </a:defRPr>
            </a:lvl2pPr>
            <a:lvl3pPr defTabSz="762000">
              <a:defRPr sz="2400">
                <a:solidFill>
                  <a:schemeClr val="tx1"/>
                </a:solidFill>
                <a:latin typeface="Times New Roman" charset="0"/>
                <a:ea typeface="ＭＳ Ｐゴシック" charset="0"/>
              </a:defRPr>
            </a:lvl3pPr>
            <a:lvl4pPr defTabSz="762000">
              <a:defRPr sz="2400">
                <a:solidFill>
                  <a:schemeClr val="tx1"/>
                </a:solidFill>
                <a:latin typeface="Times New Roman" charset="0"/>
                <a:ea typeface="ＭＳ Ｐゴシック" charset="0"/>
              </a:defRPr>
            </a:lvl4pPr>
            <a:lvl5pPr defTabSz="762000">
              <a:defRPr sz="2400">
                <a:solidFill>
                  <a:schemeClr val="tx1"/>
                </a:solidFill>
                <a:latin typeface="Times New Roman" charset="0"/>
                <a:ea typeface="ＭＳ Ｐゴシック" charset="0"/>
              </a:defRPr>
            </a:lvl5pPr>
            <a:lvl6pPr defTabSz="762000" fontAlgn="base">
              <a:spcBef>
                <a:spcPct val="0"/>
              </a:spcBef>
              <a:spcAft>
                <a:spcPct val="0"/>
              </a:spcAft>
              <a:defRPr sz="2400">
                <a:solidFill>
                  <a:schemeClr val="tx1"/>
                </a:solidFill>
                <a:latin typeface="Times New Roman" charset="0"/>
                <a:ea typeface="ＭＳ Ｐゴシック" charset="0"/>
              </a:defRPr>
            </a:lvl6pPr>
            <a:lvl7pPr defTabSz="762000" fontAlgn="base">
              <a:spcBef>
                <a:spcPct val="0"/>
              </a:spcBef>
              <a:spcAft>
                <a:spcPct val="0"/>
              </a:spcAft>
              <a:defRPr sz="2400">
                <a:solidFill>
                  <a:schemeClr val="tx1"/>
                </a:solidFill>
                <a:latin typeface="Times New Roman" charset="0"/>
                <a:ea typeface="ＭＳ Ｐゴシック" charset="0"/>
              </a:defRPr>
            </a:lvl7pPr>
            <a:lvl8pPr defTabSz="762000" fontAlgn="base">
              <a:spcBef>
                <a:spcPct val="0"/>
              </a:spcBef>
              <a:spcAft>
                <a:spcPct val="0"/>
              </a:spcAft>
              <a:defRPr sz="2400">
                <a:solidFill>
                  <a:schemeClr val="tx1"/>
                </a:solidFill>
                <a:latin typeface="Times New Roman" charset="0"/>
                <a:ea typeface="ＭＳ Ｐゴシック" charset="0"/>
              </a:defRPr>
            </a:lvl8pPr>
            <a:lvl9pPr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n-GB" sz="1200" b="1">
                <a:solidFill>
                  <a:schemeClr val="bg1"/>
                </a:solidFill>
                <a:latin typeface="Symbol" charset="0"/>
                <a:cs typeface="+mn-cs"/>
              </a:rPr>
              <a:t>l</a:t>
            </a:r>
            <a:r>
              <a:rPr lang="en-GB" sz="1200" b="1" baseline="-25000">
                <a:solidFill>
                  <a:schemeClr val="bg1"/>
                </a:solidFill>
                <a:cs typeface="+mn-cs"/>
              </a:rPr>
              <a:t>N</a:t>
            </a:r>
            <a:endParaRPr lang="en-GB" sz="1200" b="1">
              <a:solidFill>
                <a:schemeClr val="bg1"/>
              </a:solidFill>
              <a:latin typeface="Symbol" charset="0"/>
              <a:cs typeface="+mn-cs"/>
            </a:endParaRPr>
          </a:p>
        </p:txBody>
      </p:sp>
      <p:sp>
        <p:nvSpPr>
          <p:cNvPr id="29" name="Text Box 56">
            <a:extLst>
              <a:ext uri="{FF2B5EF4-FFF2-40B4-BE49-F238E27FC236}">
                <a16:creationId xmlns:a16="http://schemas.microsoft.com/office/drawing/2014/main" id="{1E713ECA-A7E3-422E-90B2-031876386CAC}"/>
              </a:ext>
            </a:extLst>
          </p:cNvPr>
          <p:cNvSpPr txBox="1">
            <a:spLocks noChangeArrowheads="1"/>
          </p:cNvSpPr>
          <p:nvPr/>
        </p:nvSpPr>
        <p:spPr bwMode="auto">
          <a:xfrm rot="16200000">
            <a:off x="2797301" y="2167413"/>
            <a:ext cx="557213" cy="2784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defTabSz="762000">
              <a:defRPr sz="2400">
                <a:solidFill>
                  <a:schemeClr val="tx1"/>
                </a:solidFill>
                <a:latin typeface="Times New Roman" charset="0"/>
                <a:ea typeface="ＭＳ Ｐゴシック" charset="0"/>
              </a:defRPr>
            </a:lvl2pPr>
            <a:lvl3pPr defTabSz="762000">
              <a:defRPr sz="2400">
                <a:solidFill>
                  <a:schemeClr val="tx1"/>
                </a:solidFill>
                <a:latin typeface="Times New Roman" charset="0"/>
                <a:ea typeface="ＭＳ Ｐゴシック" charset="0"/>
              </a:defRPr>
            </a:lvl3pPr>
            <a:lvl4pPr defTabSz="762000">
              <a:defRPr sz="2400">
                <a:solidFill>
                  <a:schemeClr val="tx1"/>
                </a:solidFill>
                <a:latin typeface="Times New Roman" charset="0"/>
                <a:ea typeface="ＭＳ Ｐゴシック" charset="0"/>
              </a:defRPr>
            </a:lvl4pPr>
            <a:lvl5pPr defTabSz="762000">
              <a:defRPr sz="2400">
                <a:solidFill>
                  <a:schemeClr val="tx1"/>
                </a:solidFill>
                <a:latin typeface="Times New Roman" charset="0"/>
                <a:ea typeface="ＭＳ Ｐゴシック" charset="0"/>
              </a:defRPr>
            </a:lvl5pPr>
            <a:lvl6pPr defTabSz="762000" fontAlgn="base">
              <a:spcBef>
                <a:spcPct val="0"/>
              </a:spcBef>
              <a:spcAft>
                <a:spcPct val="0"/>
              </a:spcAft>
              <a:defRPr sz="2400">
                <a:solidFill>
                  <a:schemeClr val="tx1"/>
                </a:solidFill>
                <a:latin typeface="Times New Roman" charset="0"/>
                <a:ea typeface="ＭＳ Ｐゴシック" charset="0"/>
              </a:defRPr>
            </a:lvl6pPr>
            <a:lvl7pPr defTabSz="762000" fontAlgn="base">
              <a:spcBef>
                <a:spcPct val="0"/>
              </a:spcBef>
              <a:spcAft>
                <a:spcPct val="0"/>
              </a:spcAft>
              <a:defRPr sz="2400">
                <a:solidFill>
                  <a:schemeClr val="tx1"/>
                </a:solidFill>
                <a:latin typeface="Times New Roman" charset="0"/>
                <a:ea typeface="ＭＳ Ｐゴシック" charset="0"/>
              </a:defRPr>
            </a:lvl7pPr>
            <a:lvl8pPr defTabSz="762000" fontAlgn="base">
              <a:spcBef>
                <a:spcPct val="0"/>
              </a:spcBef>
              <a:spcAft>
                <a:spcPct val="0"/>
              </a:spcAft>
              <a:defRPr sz="2400">
                <a:solidFill>
                  <a:schemeClr val="tx1"/>
                </a:solidFill>
                <a:latin typeface="Times New Roman" charset="0"/>
                <a:ea typeface="ＭＳ Ｐゴシック" charset="0"/>
              </a:defRPr>
            </a:lvl8pPr>
            <a:lvl9pPr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n-GB" sz="1200" b="1" dirty="0">
                <a:solidFill>
                  <a:schemeClr val="bg1"/>
                </a:solidFill>
                <a:cs typeface="+mn-cs"/>
              </a:rPr>
              <a:t>MUX</a:t>
            </a:r>
          </a:p>
        </p:txBody>
      </p:sp>
      <p:sp>
        <p:nvSpPr>
          <p:cNvPr id="30" name="Text Box 57">
            <a:extLst>
              <a:ext uri="{FF2B5EF4-FFF2-40B4-BE49-F238E27FC236}">
                <a16:creationId xmlns:a16="http://schemas.microsoft.com/office/drawing/2014/main" id="{7D23C179-C0B2-4D82-B8D1-D67342553D5A}"/>
              </a:ext>
            </a:extLst>
          </p:cNvPr>
          <p:cNvSpPr txBox="1">
            <a:spLocks noChangeArrowheads="1"/>
          </p:cNvSpPr>
          <p:nvPr/>
        </p:nvSpPr>
        <p:spPr bwMode="auto">
          <a:xfrm rot="16200000">
            <a:off x="7902874" y="2505551"/>
            <a:ext cx="736601" cy="2784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defTabSz="762000">
              <a:defRPr sz="2400">
                <a:solidFill>
                  <a:schemeClr val="tx1"/>
                </a:solidFill>
                <a:latin typeface="Times New Roman" charset="0"/>
                <a:ea typeface="ＭＳ Ｐゴシック" charset="0"/>
              </a:defRPr>
            </a:lvl2pPr>
            <a:lvl3pPr defTabSz="762000">
              <a:defRPr sz="2400">
                <a:solidFill>
                  <a:schemeClr val="tx1"/>
                </a:solidFill>
                <a:latin typeface="Times New Roman" charset="0"/>
                <a:ea typeface="ＭＳ Ｐゴシック" charset="0"/>
              </a:defRPr>
            </a:lvl3pPr>
            <a:lvl4pPr defTabSz="762000">
              <a:defRPr sz="2400">
                <a:solidFill>
                  <a:schemeClr val="tx1"/>
                </a:solidFill>
                <a:latin typeface="Times New Roman" charset="0"/>
                <a:ea typeface="ＭＳ Ｐゴシック" charset="0"/>
              </a:defRPr>
            </a:lvl4pPr>
            <a:lvl5pPr defTabSz="762000">
              <a:defRPr sz="2400">
                <a:solidFill>
                  <a:schemeClr val="tx1"/>
                </a:solidFill>
                <a:latin typeface="Times New Roman" charset="0"/>
                <a:ea typeface="ＭＳ Ｐゴシック" charset="0"/>
              </a:defRPr>
            </a:lvl5pPr>
            <a:lvl6pPr defTabSz="762000" fontAlgn="base">
              <a:spcBef>
                <a:spcPct val="0"/>
              </a:spcBef>
              <a:spcAft>
                <a:spcPct val="0"/>
              </a:spcAft>
              <a:defRPr sz="2400">
                <a:solidFill>
                  <a:schemeClr val="tx1"/>
                </a:solidFill>
                <a:latin typeface="Times New Roman" charset="0"/>
                <a:ea typeface="ＭＳ Ｐゴシック" charset="0"/>
              </a:defRPr>
            </a:lvl6pPr>
            <a:lvl7pPr defTabSz="762000" fontAlgn="base">
              <a:spcBef>
                <a:spcPct val="0"/>
              </a:spcBef>
              <a:spcAft>
                <a:spcPct val="0"/>
              </a:spcAft>
              <a:defRPr sz="2400">
                <a:solidFill>
                  <a:schemeClr val="tx1"/>
                </a:solidFill>
                <a:latin typeface="Times New Roman" charset="0"/>
                <a:ea typeface="ＭＳ Ｐゴシック" charset="0"/>
              </a:defRPr>
            </a:lvl7pPr>
            <a:lvl8pPr defTabSz="762000" fontAlgn="base">
              <a:spcBef>
                <a:spcPct val="0"/>
              </a:spcBef>
              <a:spcAft>
                <a:spcPct val="0"/>
              </a:spcAft>
              <a:defRPr sz="2400">
                <a:solidFill>
                  <a:schemeClr val="tx1"/>
                </a:solidFill>
                <a:latin typeface="Times New Roman" charset="0"/>
                <a:ea typeface="ＭＳ Ｐゴシック" charset="0"/>
              </a:defRPr>
            </a:lvl8pPr>
            <a:lvl9pPr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n-GB" sz="1200" b="1" dirty="0" err="1">
                <a:solidFill>
                  <a:schemeClr val="bg1"/>
                </a:solidFill>
                <a:cs typeface="+mn-cs"/>
              </a:rPr>
              <a:t>DeMUX</a:t>
            </a:r>
            <a:endParaRPr lang="en-GB" sz="1200" b="1" dirty="0">
              <a:solidFill>
                <a:schemeClr val="bg1"/>
              </a:solidFill>
              <a:cs typeface="+mn-cs"/>
            </a:endParaRPr>
          </a:p>
        </p:txBody>
      </p:sp>
      <p:sp>
        <p:nvSpPr>
          <p:cNvPr id="31" name="AutoShape 58">
            <a:extLst>
              <a:ext uri="{FF2B5EF4-FFF2-40B4-BE49-F238E27FC236}">
                <a16:creationId xmlns:a16="http://schemas.microsoft.com/office/drawing/2014/main" id="{8FA6BB58-6BA8-4ACB-82D7-EC3817DA95BA}"/>
              </a:ext>
            </a:extLst>
          </p:cNvPr>
          <p:cNvSpPr>
            <a:spLocks noChangeArrowheads="1"/>
          </p:cNvSpPr>
          <p:nvPr/>
        </p:nvSpPr>
        <p:spPr bwMode="auto">
          <a:xfrm rot="5387061">
            <a:off x="3966302" y="2160514"/>
            <a:ext cx="341313" cy="265263"/>
          </a:xfrm>
          <a:prstGeom prst="triangle">
            <a:avLst>
              <a:gd name="adj" fmla="val 50000"/>
            </a:avLst>
          </a:prstGeom>
          <a:solidFill>
            <a:srgbClr val="DDDDDD"/>
          </a:solidFill>
          <a:ln w="127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32" name="AutoShape 59">
            <a:extLst>
              <a:ext uri="{FF2B5EF4-FFF2-40B4-BE49-F238E27FC236}">
                <a16:creationId xmlns:a16="http://schemas.microsoft.com/office/drawing/2014/main" id="{F567CF93-0A2F-4C5F-A7BD-DBF24D48288E}"/>
              </a:ext>
            </a:extLst>
          </p:cNvPr>
          <p:cNvSpPr>
            <a:spLocks noChangeArrowheads="1"/>
          </p:cNvSpPr>
          <p:nvPr/>
        </p:nvSpPr>
        <p:spPr bwMode="auto">
          <a:xfrm rot="5387061">
            <a:off x="5355695" y="2155691"/>
            <a:ext cx="341313" cy="263797"/>
          </a:xfrm>
          <a:prstGeom prst="triangle">
            <a:avLst>
              <a:gd name="adj" fmla="val 50000"/>
            </a:avLst>
          </a:prstGeom>
          <a:solidFill>
            <a:srgbClr val="DDDDDD"/>
          </a:solidFill>
          <a:ln w="127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33" name="AutoShape 60">
            <a:extLst>
              <a:ext uri="{FF2B5EF4-FFF2-40B4-BE49-F238E27FC236}">
                <a16:creationId xmlns:a16="http://schemas.microsoft.com/office/drawing/2014/main" id="{3068F26A-0052-4808-BD34-3D069B465355}"/>
              </a:ext>
            </a:extLst>
          </p:cNvPr>
          <p:cNvSpPr>
            <a:spLocks noChangeArrowheads="1"/>
          </p:cNvSpPr>
          <p:nvPr/>
        </p:nvSpPr>
        <p:spPr bwMode="auto">
          <a:xfrm rot="5387061">
            <a:off x="7380205" y="2523991"/>
            <a:ext cx="341313" cy="263797"/>
          </a:xfrm>
          <a:prstGeom prst="triangle">
            <a:avLst>
              <a:gd name="adj" fmla="val 50000"/>
            </a:avLst>
          </a:prstGeom>
          <a:solidFill>
            <a:srgbClr val="DDDDDD"/>
          </a:solidFill>
          <a:ln w="127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34" name="Rectangle 61">
            <a:extLst>
              <a:ext uri="{FF2B5EF4-FFF2-40B4-BE49-F238E27FC236}">
                <a16:creationId xmlns:a16="http://schemas.microsoft.com/office/drawing/2014/main" id="{A2F76A8D-0685-42AB-BC4A-286E8544F8D0}"/>
              </a:ext>
            </a:extLst>
          </p:cNvPr>
          <p:cNvSpPr>
            <a:spLocks noChangeArrowheads="1"/>
          </p:cNvSpPr>
          <p:nvPr/>
        </p:nvSpPr>
        <p:spPr bwMode="auto">
          <a:xfrm>
            <a:off x="2449390" y="1608139"/>
            <a:ext cx="870531" cy="1352551"/>
          </a:xfrm>
          <a:prstGeom prst="rect">
            <a:avLst/>
          </a:prstGeom>
          <a:noFill/>
          <a:ln w="12700">
            <a:solidFill>
              <a:srgbClr val="000000"/>
            </a:solidFill>
            <a:prstDash val="sysDot"/>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35" name="Rectangle 62">
            <a:extLst>
              <a:ext uri="{FF2B5EF4-FFF2-40B4-BE49-F238E27FC236}">
                <a16:creationId xmlns:a16="http://schemas.microsoft.com/office/drawing/2014/main" id="{2AF7193D-A2CA-44CD-B09E-36C88131B129}"/>
              </a:ext>
            </a:extLst>
          </p:cNvPr>
          <p:cNvSpPr>
            <a:spLocks noChangeArrowheads="1"/>
          </p:cNvSpPr>
          <p:nvPr/>
        </p:nvSpPr>
        <p:spPr bwMode="auto">
          <a:xfrm>
            <a:off x="7950221" y="1941514"/>
            <a:ext cx="870531" cy="1352551"/>
          </a:xfrm>
          <a:prstGeom prst="rect">
            <a:avLst/>
          </a:prstGeom>
          <a:noFill/>
          <a:ln w="12700">
            <a:solidFill>
              <a:srgbClr val="000000"/>
            </a:solidFill>
            <a:prstDash val="sysDot"/>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36" name="Text Box 63">
            <a:extLst>
              <a:ext uri="{FF2B5EF4-FFF2-40B4-BE49-F238E27FC236}">
                <a16:creationId xmlns:a16="http://schemas.microsoft.com/office/drawing/2014/main" id="{0304C813-B832-4C31-B907-10ACA9D69BB0}"/>
              </a:ext>
            </a:extLst>
          </p:cNvPr>
          <p:cNvSpPr txBox="1">
            <a:spLocks noChangeArrowheads="1"/>
          </p:cNvSpPr>
          <p:nvPr/>
        </p:nvSpPr>
        <p:spPr bwMode="auto">
          <a:xfrm>
            <a:off x="3341383" y="1620345"/>
            <a:ext cx="777778"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defTabSz="762000">
              <a:defRPr sz="2400">
                <a:solidFill>
                  <a:schemeClr val="tx1"/>
                </a:solidFill>
                <a:latin typeface="Times New Roman" charset="0"/>
                <a:ea typeface="ＭＳ Ｐゴシック" charset="0"/>
              </a:defRPr>
            </a:lvl2pPr>
            <a:lvl3pPr defTabSz="762000">
              <a:defRPr sz="2400">
                <a:solidFill>
                  <a:schemeClr val="tx1"/>
                </a:solidFill>
                <a:latin typeface="Times New Roman" charset="0"/>
                <a:ea typeface="ＭＳ Ｐゴシック" charset="0"/>
              </a:defRPr>
            </a:lvl3pPr>
            <a:lvl4pPr defTabSz="762000">
              <a:defRPr sz="2400">
                <a:solidFill>
                  <a:schemeClr val="tx1"/>
                </a:solidFill>
                <a:latin typeface="Times New Roman" charset="0"/>
                <a:ea typeface="ＭＳ Ｐゴシック" charset="0"/>
              </a:defRPr>
            </a:lvl4pPr>
            <a:lvl5pPr defTabSz="762000">
              <a:defRPr sz="2400">
                <a:solidFill>
                  <a:schemeClr val="tx1"/>
                </a:solidFill>
                <a:latin typeface="Times New Roman" charset="0"/>
                <a:ea typeface="ＭＳ Ｐゴシック" charset="0"/>
              </a:defRPr>
            </a:lvl5pPr>
            <a:lvl6pPr defTabSz="762000" fontAlgn="base">
              <a:spcBef>
                <a:spcPct val="0"/>
              </a:spcBef>
              <a:spcAft>
                <a:spcPct val="0"/>
              </a:spcAft>
              <a:defRPr sz="2400">
                <a:solidFill>
                  <a:schemeClr val="tx1"/>
                </a:solidFill>
                <a:latin typeface="Times New Roman" charset="0"/>
                <a:ea typeface="ＭＳ Ｐゴシック" charset="0"/>
              </a:defRPr>
            </a:lvl6pPr>
            <a:lvl7pPr defTabSz="762000" fontAlgn="base">
              <a:spcBef>
                <a:spcPct val="0"/>
              </a:spcBef>
              <a:spcAft>
                <a:spcPct val="0"/>
              </a:spcAft>
              <a:defRPr sz="2400">
                <a:solidFill>
                  <a:schemeClr val="tx1"/>
                </a:solidFill>
                <a:latin typeface="Times New Roman" charset="0"/>
                <a:ea typeface="ＭＳ Ｐゴシック" charset="0"/>
              </a:defRPr>
            </a:lvl7pPr>
            <a:lvl8pPr defTabSz="762000" fontAlgn="base">
              <a:spcBef>
                <a:spcPct val="0"/>
              </a:spcBef>
              <a:spcAft>
                <a:spcPct val="0"/>
              </a:spcAft>
              <a:defRPr sz="2400">
                <a:solidFill>
                  <a:schemeClr val="tx1"/>
                </a:solidFill>
                <a:latin typeface="Times New Roman" charset="0"/>
                <a:ea typeface="ＭＳ Ｐゴシック" charset="0"/>
              </a:defRPr>
            </a:lvl8pPr>
            <a:lvl9pPr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l-GR" sz="1400" b="1" dirty="0">
                <a:solidFill>
                  <a:schemeClr val="bg1"/>
                </a:solidFill>
                <a:cs typeface="+mn-cs"/>
              </a:rPr>
              <a:t>Πομπός</a:t>
            </a:r>
            <a:endParaRPr lang="en-GB" sz="1400" b="1" dirty="0">
              <a:solidFill>
                <a:schemeClr val="bg1"/>
              </a:solidFill>
              <a:cs typeface="+mn-cs"/>
            </a:endParaRPr>
          </a:p>
        </p:txBody>
      </p:sp>
      <p:grpSp>
        <p:nvGrpSpPr>
          <p:cNvPr id="68" name="Group 3">
            <a:extLst>
              <a:ext uri="{FF2B5EF4-FFF2-40B4-BE49-F238E27FC236}">
                <a16:creationId xmlns:a16="http://schemas.microsoft.com/office/drawing/2014/main" id="{69A9F363-BF05-46A9-8E48-ECC7906924E7}"/>
              </a:ext>
            </a:extLst>
          </p:cNvPr>
          <p:cNvGrpSpPr>
            <a:grpSpLocks/>
          </p:cNvGrpSpPr>
          <p:nvPr/>
        </p:nvGrpSpPr>
        <p:grpSpPr bwMode="auto">
          <a:xfrm>
            <a:off x="2201856" y="1824038"/>
            <a:ext cx="438149" cy="276225"/>
            <a:chOff x="2919069" y="1052736"/>
            <a:chExt cx="438366" cy="276999"/>
          </a:xfrm>
        </p:grpSpPr>
        <p:sp>
          <p:nvSpPr>
            <p:cNvPr id="69" name="Rectangle 68">
              <a:extLst>
                <a:ext uri="{FF2B5EF4-FFF2-40B4-BE49-F238E27FC236}">
                  <a16:creationId xmlns:a16="http://schemas.microsoft.com/office/drawing/2014/main" id="{7E26E34C-00FC-4406-8C7B-7B2ACD05D93D}"/>
                </a:ext>
              </a:extLst>
            </p:cNvPr>
            <p:cNvSpPr/>
            <p:nvPr/>
          </p:nvSpPr>
          <p:spPr>
            <a:xfrm>
              <a:off x="3022307" y="1124373"/>
              <a:ext cx="287480" cy="14486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70" name="TextBox 2">
              <a:extLst>
                <a:ext uri="{FF2B5EF4-FFF2-40B4-BE49-F238E27FC236}">
                  <a16:creationId xmlns:a16="http://schemas.microsoft.com/office/drawing/2014/main" id="{46043D9F-5100-4A3C-8EA2-CFB5B8DDE02C}"/>
                </a:ext>
              </a:extLst>
            </p:cNvPr>
            <p:cNvSpPr txBox="1">
              <a:spLocks noChangeArrowheads="1"/>
            </p:cNvSpPr>
            <p:nvPr/>
          </p:nvSpPr>
          <p:spPr bwMode="auto">
            <a:xfrm>
              <a:off x="2919069" y="1052736"/>
              <a:ext cx="43836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chemeClr val="bg1"/>
                  </a:solidFill>
                </a:rPr>
                <a:t>TX</a:t>
              </a:r>
              <a:r>
                <a:rPr lang="en-US" sz="1200" baseline="-25000">
                  <a:solidFill>
                    <a:schemeClr val="bg1"/>
                  </a:solidFill>
                </a:rPr>
                <a:t>1</a:t>
              </a:r>
            </a:p>
          </p:txBody>
        </p:sp>
      </p:grpSp>
      <p:grpSp>
        <p:nvGrpSpPr>
          <p:cNvPr id="71" name="Group 71">
            <a:extLst>
              <a:ext uri="{FF2B5EF4-FFF2-40B4-BE49-F238E27FC236}">
                <a16:creationId xmlns:a16="http://schemas.microsoft.com/office/drawing/2014/main" id="{41488CDB-5120-4964-8011-488990878EA6}"/>
              </a:ext>
            </a:extLst>
          </p:cNvPr>
          <p:cNvGrpSpPr>
            <a:grpSpLocks/>
          </p:cNvGrpSpPr>
          <p:nvPr/>
        </p:nvGrpSpPr>
        <p:grpSpPr bwMode="auto">
          <a:xfrm>
            <a:off x="2198688" y="2482850"/>
            <a:ext cx="455612" cy="276225"/>
            <a:chOff x="2915816" y="1052736"/>
            <a:chExt cx="455398" cy="276999"/>
          </a:xfrm>
        </p:grpSpPr>
        <p:sp>
          <p:nvSpPr>
            <p:cNvPr id="72" name="Rectangle 71">
              <a:extLst>
                <a:ext uri="{FF2B5EF4-FFF2-40B4-BE49-F238E27FC236}">
                  <a16:creationId xmlns:a16="http://schemas.microsoft.com/office/drawing/2014/main" id="{7F7CAA99-7E62-4CB9-A8C0-768C9751D3BB}"/>
                </a:ext>
              </a:extLst>
            </p:cNvPr>
            <p:cNvSpPr/>
            <p:nvPr/>
          </p:nvSpPr>
          <p:spPr>
            <a:xfrm>
              <a:off x="3022128" y="1124374"/>
              <a:ext cx="287203" cy="14486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73" name="TextBox 73">
              <a:extLst>
                <a:ext uri="{FF2B5EF4-FFF2-40B4-BE49-F238E27FC236}">
                  <a16:creationId xmlns:a16="http://schemas.microsoft.com/office/drawing/2014/main" id="{CFDC5469-01BD-4028-9E6F-59219C7BA0DB}"/>
                </a:ext>
              </a:extLst>
            </p:cNvPr>
            <p:cNvSpPr txBox="1">
              <a:spLocks noChangeArrowheads="1"/>
            </p:cNvSpPr>
            <p:nvPr/>
          </p:nvSpPr>
          <p:spPr bwMode="auto">
            <a:xfrm>
              <a:off x="2915816" y="1052736"/>
              <a:ext cx="45539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chemeClr val="bg1"/>
                  </a:solidFill>
                </a:rPr>
                <a:t>TX</a:t>
              </a:r>
              <a:r>
                <a:rPr lang="en-US" sz="1200" baseline="-25000">
                  <a:solidFill>
                    <a:schemeClr val="bg1"/>
                  </a:solidFill>
                </a:rPr>
                <a:t>N</a:t>
              </a:r>
            </a:p>
          </p:txBody>
        </p:sp>
      </p:grpSp>
      <p:grpSp>
        <p:nvGrpSpPr>
          <p:cNvPr id="74" name="Group 74">
            <a:extLst>
              <a:ext uri="{FF2B5EF4-FFF2-40B4-BE49-F238E27FC236}">
                <a16:creationId xmlns:a16="http://schemas.microsoft.com/office/drawing/2014/main" id="{47ABC5F0-D6F7-4DCB-AE4B-AA226BE1D4A9}"/>
              </a:ext>
            </a:extLst>
          </p:cNvPr>
          <p:cNvGrpSpPr>
            <a:grpSpLocks/>
          </p:cNvGrpSpPr>
          <p:nvPr/>
        </p:nvGrpSpPr>
        <p:grpSpPr bwMode="auto">
          <a:xfrm>
            <a:off x="8582031" y="2111371"/>
            <a:ext cx="455614" cy="277812"/>
            <a:chOff x="2919069" y="1052736"/>
            <a:chExt cx="455498" cy="276999"/>
          </a:xfrm>
        </p:grpSpPr>
        <p:sp>
          <p:nvSpPr>
            <p:cNvPr id="75" name="Rectangle 74">
              <a:extLst>
                <a:ext uri="{FF2B5EF4-FFF2-40B4-BE49-F238E27FC236}">
                  <a16:creationId xmlns:a16="http://schemas.microsoft.com/office/drawing/2014/main" id="{4E73E019-3355-4E1F-929B-F81C3B1791EF}"/>
                </a:ext>
              </a:extLst>
            </p:cNvPr>
            <p:cNvSpPr/>
            <p:nvPr/>
          </p:nvSpPr>
          <p:spPr>
            <a:xfrm>
              <a:off x="3022231" y="1123965"/>
              <a:ext cx="287264" cy="144039"/>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76" name="TextBox 76">
              <a:extLst>
                <a:ext uri="{FF2B5EF4-FFF2-40B4-BE49-F238E27FC236}">
                  <a16:creationId xmlns:a16="http://schemas.microsoft.com/office/drawing/2014/main" id="{3B1ECB47-C906-465A-B7BB-1432C43A206F}"/>
                </a:ext>
              </a:extLst>
            </p:cNvPr>
            <p:cNvSpPr txBox="1">
              <a:spLocks noChangeArrowheads="1"/>
            </p:cNvSpPr>
            <p:nvPr/>
          </p:nvSpPr>
          <p:spPr bwMode="auto">
            <a:xfrm>
              <a:off x="2919069" y="1052736"/>
              <a:ext cx="45549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chemeClr val="bg1"/>
                  </a:solidFill>
                </a:rPr>
                <a:t>RX</a:t>
              </a:r>
              <a:r>
                <a:rPr lang="en-US" sz="1200" baseline="-25000">
                  <a:solidFill>
                    <a:schemeClr val="bg1"/>
                  </a:solidFill>
                </a:rPr>
                <a:t>1</a:t>
              </a:r>
            </a:p>
          </p:txBody>
        </p:sp>
      </p:grpSp>
      <p:grpSp>
        <p:nvGrpSpPr>
          <p:cNvPr id="77" name="Group 77">
            <a:extLst>
              <a:ext uri="{FF2B5EF4-FFF2-40B4-BE49-F238E27FC236}">
                <a16:creationId xmlns:a16="http://schemas.microsoft.com/office/drawing/2014/main" id="{0EC17716-AB65-4671-A9E9-1B27E1D5A789}"/>
              </a:ext>
            </a:extLst>
          </p:cNvPr>
          <p:cNvGrpSpPr>
            <a:grpSpLocks/>
          </p:cNvGrpSpPr>
          <p:nvPr/>
        </p:nvGrpSpPr>
        <p:grpSpPr bwMode="auto">
          <a:xfrm>
            <a:off x="8578844" y="2770188"/>
            <a:ext cx="479424" cy="277812"/>
            <a:chOff x="2915816" y="1052736"/>
            <a:chExt cx="479618" cy="276999"/>
          </a:xfrm>
        </p:grpSpPr>
        <p:sp>
          <p:nvSpPr>
            <p:cNvPr id="78" name="Rectangle 77">
              <a:extLst>
                <a:ext uri="{FF2B5EF4-FFF2-40B4-BE49-F238E27FC236}">
                  <a16:creationId xmlns:a16="http://schemas.microsoft.com/office/drawing/2014/main" id="{7D2CE837-6E78-433B-8615-CD4A41DB2FF7}"/>
                </a:ext>
              </a:extLst>
            </p:cNvPr>
            <p:cNvSpPr/>
            <p:nvPr/>
          </p:nvSpPr>
          <p:spPr>
            <a:xfrm>
              <a:off x="3022222" y="1123964"/>
              <a:ext cx="287453" cy="14404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79" name="TextBox 79">
              <a:extLst>
                <a:ext uri="{FF2B5EF4-FFF2-40B4-BE49-F238E27FC236}">
                  <a16:creationId xmlns:a16="http://schemas.microsoft.com/office/drawing/2014/main" id="{A2FAB688-FB97-4FDE-98BE-230B57107B7C}"/>
                </a:ext>
              </a:extLst>
            </p:cNvPr>
            <p:cNvSpPr txBox="1">
              <a:spLocks noChangeArrowheads="1"/>
            </p:cNvSpPr>
            <p:nvPr/>
          </p:nvSpPr>
          <p:spPr bwMode="auto">
            <a:xfrm>
              <a:off x="2915816" y="1052736"/>
              <a:ext cx="47961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chemeClr val="bg1"/>
                  </a:solidFill>
                </a:rPr>
                <a:t>RX</a:t>
              </a:r>
              <a:r>
                <a:rPr lang="en-US" sz="1200" baseline="-25000">
                  <a:solidFill>
                    <a:schemeClr val="bg1"/>
                  </a:solidFill>
                </a:rPr>
                <a:t>N</a:t>
              </a:r>
            </a:p>
          </p:txBody>
        </p:sp>
      </p:grpSp>
      <p:cxnSp>
        <p:nvCxnSpPr>
          <p:cNvPr id="81" name="Straight Connector 80">
            <a:extLst>
              <a:ext uri="{FF2B5EF4-FFF2-40B4-BE49-F238E27FC236}">
                <a16:creationId xmlns:a16="http://schemas.microsoft.com/office/drawing/2014/main" id="{EDC91623-EEA2-409B-B965-BE705E7AE407}"/>
              </a:ext>
            </a:extLst>
          </p:cNvPr>
          <p:cNvCxnSpPr>
            <a:cxnSpLocks/>
          </p:cNvCxnSpPr>
          <p:nvPr/>
        </p:nvCxnSpPr>
        <p:spPr>
          <a:xfrm>
            <a:off x="3144761" y="3841845"/>
            <a:ext cx="0" cy="260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4E40C11-D2DC-44CB-B153-70CC08B9FF6C}"/>
              </a:ext>
            </a:extLst>
          </p:cNvPr>
          <p:cNvCxnSpPr>
            <a:cxnSpLocks/>
          </p:cNvCxnSpPr>
          <p:nvPr/>
        </p:nvCxnSpPr>
        <p:spPr>
          <a:xfrm>
            <a:off x="5845083" y="3883466"/>
            <a:ext cx="0" cy="2603500"/>
          </a:xfrm>
          <a:prstGeom prst="line">
            <a:avLst/>
          </a:prstGeom>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02F8E0DB-C18F-444D-A547-1578502B90DC}"/>
              </a:ext>
            </a:extLst>
          </p:cNvPr>
          <p:cNvSpPr txBox="1"/>
          <p:nvPr/>
        </p:nvSpPr>
        <p:spPr>
          <a:xfrm>
            <a:off x="1131868" y="3580979"/>
            <a:ext cx="1564724" cy="369332"/>
          </a:xfrm>
          <a:prstGeom prst="rect">
            <a:avLst/>
          </a:prstGeom>
          <a:noFill/>
        </p:spPr>
        <p:txBody>
          <a:bodyPr wrap="none" rtlCol="0">
            <a:spAutoFit/>
          </a:bodyPr>
          <a:lstStyle/>
          <a:p>
            <a:r>
              <a:rPr lang="el-GR" dirty="0"/>
              <a:t>Οπτικές Πηγές</a:t>
            </a:r>
            <a:endParaRPr lang="en-GB" dirty="0"/>
          </a:p>
        </p:txBody>
      </p:sp>
      <p:cxnSp>
        <p:nvCxnSpPr>
          <p:cNvPr id="88" name="Straight Connector 87">
            <a:extLst>
              <a:ext uri="{FF2B5EF4-FFF2-40B4-BE49-F238E27FC236}">
                <a16:creationId xmlns:a16="http://schemas.microsoft.com/office/drawing/2014/main" id="{82B0DEA5-5E21-4A1E-8CBD-5A0FF9E18E32}"/>
              </a:ext>
            </a:extLst>
          </p:cNvPr>
          <p:cNvCxnSpPr>
            <a:cxnSpLocks/>
          </p:cNvCxnSpPr>
          <p:nvPr/>
        </p:nvCxnSpPr>
        <p:spPr>
          <a:xfrm>
            <a:off x="8607226" y="3992115"/>
            <a:ext cx="0" cy="2451100"/>
          </a:xfrm>
          <a:prstGeom prst="line">
            <a:avLst/>
          </a:prstGeom>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AAFE8AB6-9D37-404C-9C72-3424ACA015EA}"/>
              </a:ext>
            </a:extLst>
          </p:cNvPr>
          <p:cNvSpPr txBox="1"/>
          <p:nvPr/>
        </p:nvSpPr>
        <p:spPr>
          <a:xfrm>
            <a:off x="3876608" y="3580979"/>
            <a:ext cx="1218603" cy="369332"/>
          </a:xfrm>
          <a:prstGeom prst="rect">
            <a:avLst/>
          </a:prstGeom>
          <a:noFill/>
        </p:spPr>
        <p:txBody>
          <a:bodyPr wrap="none" rtlCol="0">
            <a:spAutoFit/>
          </a:bodyPr>
          <a:lstStyle/>
          <a:p>
            <a:r>
              <a:rPr lang="el-GR" dirty="0"/>
              <a:t>Οπτική Ίνα</a:t>
            </a:r>
            <a:endParaRPr lang="en-GB" dirty="0"/>
          </a:p>
        </p:txBody>
      </p:sp>
      <p:sp>
        <p:nvSpPr>
          <p:cNvPr id="90" name="TextBox 89">
            <a:extLst>
              <a:ext uri="{FF2B5EF4-FFF2-40B4-BE49-F238E27FC236}">
                <a16:creationId xmlns:a16="http://schemas.microsoft.com/office/drawing/2014/main" id="{7E43955D-A119-408F-A05B-6AB905E247FF}"/>
              </a:ext>
            </a:extLst>
          </p:cNvPr>
          <p:cNvSpPr txBox="1"/>
          <p:nvPr/>
        </p:nvSpPr>
        <p:spPr>
          <a:xfrm>
            <a:off x="6125798" y="3555388"/>
            <a:ext cx="1962525" cy="369332"/>
          </a:xfrm>
          <a:prstGeom prst="rect">
            <a:avLst/>
          </a:prstGeom>
          <a:noFill/>
        </p:spPr>
        <p:txBody>
          <a:bodyPr wrap="none" rtlCol="0">
            <a:spAutoFit/>
          </a:bodyPr>
          <a:lstStyle/>
          <a:p>
            <a:r>
              <a:rPr lang="el-GR" dirty="0"/>
              <a:t>Οπτικοί  Ενισχυτές</a:t>
            </a:r>
            <a:endParaRPr lang="en-GB" dirty="0"/>
          </a:p>
        </p:txBody>
      </p:sp>
      <p:sp>
        <p:nvSpPr>
          <p:cNvPr id="91" name="Text Box 63">
            <a:extLst>
              <a:ext uri="{FF2B5EF4-FFF2-40B4-BE49-F238E27FC236}">
                <a16:creationId xmlns:a16="http://schemas.microsoft.com/office/drawing/2014/main" id="{2A05F05B-666F-49C4-9AC8-AACA96AE576E}"/>
              </a:ext>
            </a:extLst>
          </p:cNvPr>
          <p:cNvSpPr txBox="1">
            <a:spLocks noChangeArrowheads="1"/>
          </p:cNvSpPr>
          <p:nvPr/>
        </p:nvSpPr>
        <p:spPr bwMode="auto">
          <a:xfrm>
            <a:off x="7197932" y="1898949"/>
            <a:ext cx="734496" cy="3077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New Roman" charset="0"/>
                <a:ea typeface="ＭＳ Ｐゴシック" charset="0"/>
              </a:defRPr>
            </a:lvl1pPr>
            <a:lvl2pPr defTabSz="762000">
              <a:defRPr sz="2400">
                <a:solidFill>
                  <a:schemeClr val="tx1"/>
                </a:solidFill>
                <a:latin typeface="Times New Roman" charset="0"/>
                <a:ea typeface="ＭＳ Ｐゴシック" charset="0"/>
              </a:defRPr>
            </a:lvl2pPr>
            <a:lvl3pPr defTabSz="762000">
              <a:defRPr sz="2400">
                <a:solidFill>
                  <a:schemeClr val="tx1"/>
                </a:solidFill>
                <a:latin typeface="Times New Roman" charset="0"/>
                <a:ea typeface="ＭＳ Ｐゴシック" charset="0"/>
              </a:defRPr>
            </a:lvl3pPr>
            <a:lvl4pPr defTabSz="762000">
              <a:defRPr sz="2400">
                <a:solidFill>
                  <a:schemeClr val="tx1"/>
                </a:solidFill>
                <a:latin typeface="Times New Roman" charset="0"/>
                <a:ea typeface="ＭＳ Ｐゴシック" charset="0"/>
              </a:defRPr>
            </a:lvl4pPr>
            <a:lvl5pPr defTabSz="762000">
              <a:defRPr sz="2400">
                <a:solidFill>
                  <a:schemeClr val="tx1"/>
                </a:solidFill>
                <a:latin typeface="Times New Roman" charset="0"/>
                <a:ea typeface="ＭＳ Ｐゴシック" charset="0"/>
              </a:defRPr>
            </a:lvl5pPr>
            <a:lvl6pPr defTabSz="762000" fontAlgn="base">
              <a:spcBef>
                <a:spcPct val="0"/>
              </a:spcBef>
              <a:spcAft>
                <a:spcPct val="0"/>
              </a:spcAft>
              <a:defRPr sz="2400">
                <a:solidFill>
                  <a:schemeClr val="tx1"/>
                </a:solidFill>
                <a:latin typeface="Times New Roman" charset="0"/>
                <a:ea typeface="ＭＳ Ｐゴシック" charset="0"/>
              </a:defRPr>
            </a:lvl6pPr>
            <a:lvl7pPr defTabSz="762000" fontAlgn="base">
              <a:spcBef>
                <a:spcPct val="0"/>
              </a:spcBef>
              <a:spcAft>
                <a:spcPct val="0"/>
              </a:spcAft>
              <a:defRPr sz="2400">
                <a:solidFill>
                  <a:schemeClr val="tx1"/>
                </a:solidFill>
                <a:latin typeface="Times New Roman" charset="0"/>
                <a:ea typeface="ＭＳ Ｐゴシック" charset="0"/>
              </a:defRPr>
            </a:lvl7pPr>
            <a:lvl8pPr defTabSz="762000" fontAlgn="base">
              <a:spcBef>
                <a:spcPct val="0"/>
              </a:spcBef>
              <a:spcAft>
                <a:spcPct val="0"/>
              </a:spcAft>
              <a:defRPr sz="2400">
                <a:solidFill>
                  <a:schemeClr val="tx1"/>
                </a:solidFill>
                <a:latin typeface="Times New Roman" charset="0"/>
                <a:ea typeface="ＭＳ Ｐゴシック" charset="0"/>
              </a:defRPr>
            </a:lvl8pPr>
            <a:lvl9pPr defTabSz="762000" fontAlgn="base">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l-GR" sz="1400" b="1" dirty="0">
                <a:solidFill>
                  <a:schemeClr val="bg1"/>
                </a:solidFill>
                <a:cs typeface="+mn-cs"/>
              </a:rPr>
              <a:t>Δέκτης</a:t>
            </a:r>
            <a:endParaRPr lang="en-GB" sz="1400" b="1" dirty="0">
              <a:solidFill>
                <a:schemeClr val="bg1"/>
              </a:solidFill>
              <a:cs typeface="+mn-cs"/>
            </a:endParaRPr>
          </a:p>
        </p:txBody>
      </p:sp>
      <p:pic>
        <p:nvPicPr>
          <p:cNvPr id="92" name="Picture 91">
            <a:extLst>
              <a:ext uri="{FF2B5EF4-FFF2-40B4-BE49-F238E27FC236}">
                <a16:creationId xmlns:a16="http://schemas.microsoft.com/office/drawing/2014/main" id="{0ECC4C17-CFD9-444C-B0AF-86646AB576AF}"/>
              </a:ext>
            </a:extLst>
          </p:cNvPr>
          <p:cNvPicPr>
            <a:picLocks noChangeAspect="1"/>
          </p:cNvPicPr>
          <p:nvPr/>
        </p:nvPicPr>
        <p:blipFill>
          <a:blip r:embed="rId2"/>
          <a:stretch>
            <a:fillRect/>
          </a:stretch>
        </p:blipFill>
        <p:spPr>
          <a:xfrm>
            <a:off x="833245" y="4398733"/>
            <a:ext cx="2175273" cy="1276952"/>
          </a:xfrm>
          <a:prstGeom prst="rect">
            <a:avLst/>
          </a:prstGeom>
        </p:spPr>
      </p:pic>
      <p:sp>
        <p:nvSpPr>
          <p:cNvPr id="93" name="TextBox 92">
            <a:extLst>
              <a:ext uri="{FF2B5EF4-FFF2-40B4-BE49-F238E27FC236}">
                <a16:creationId xmlns:a16="http://schemas.microsoft.com/office/drawing/2014/main" id="{187699F2-D5E1-4C2E-969A-A117A5EF5879}"/>
              </a:ext>
            </a:extLst>
          </p:cNvPr>
          <p:cNvSpPr txBox="1"/>
          <p:nvPr/>
        </p:nvSpPr>
        <p:spPr>
          <a:xfrm>
            <a:off x="815916" y="4029401"/>
            <a:ext cx="631904" cy="369332"/>
          </a:xfrm>
          <a:prstGeom prst="rect">
            <a:avLst/>
          </a:prstGeom>
          <a:noFill/>
        </p:spPr>
        <p:txBody>
          <a:bodyPr wrap="none" rtlCol="0">
            <a:spAutoFit/>
          </a:bodyPr>
          <a:lstStyle/>
          <a:p>
            <a:r>
              <a:rPr lang="en-US" dirty="0"/>
              <a:t>laser</a:t>
            </a:r>
            <a:endParaRPr lang="en-GB" dirty="0"/>
          </a:p>
        </p:txBody>
      </p:sp>
      <p:pic>
        <p:nvPicPr>
          <p:cNvPr id="94" name="Picture 93">
            <a:extLst>
              <a:ext uri="{FF2B5EF4-FFF2-40B4-BE49-F238E27FC236}">
                <a16:creationId xmlns:a16="http://schemas.microsoft.com/office/drawing/2014/main" id="{B0842631-3FE4-4CDD-974C-1901C5FB17A2}"/>
              </a:ext>
            </a:extLst>
          </p:cNvPr>
          <p:cNvPicPr>
            <a:picLocks noChangeAspect="1"/>
          </p:cNvPicPr>
          <p:nvPr/>
        </p:nvPicPr>
        <p:blipFill>
          <a:blip r:embed="rId3"/>
          <a:stretch>
            <a:fillRect/>
          </a:stretch>
        </p:blipFill>
        <p:spPr>
          <a:xfrm>
            <a:off x="833244" y="5761444"/>
            <a:ext cx="2175273" cy="1087637"/>
          </a:xfrm>
          <a:prstGeom prst="rect">
            <a:avLst/>
          </a:prstGeom>
        </p:spPr>
      </p:pic>
      <p:grpSp>
        <p:nvGrpSpPr>
          <p:cNvPr id="14336" name="Group 14335">
            <a:extLst>
              <a:ext uri="{FF2B5EF4-FFF2-40B4-BE49-F238E27FC236}">
                <a16:creationId xmlns:a16="http://schemas.microsoft.com/office/drawing/2014/main" id="{597A61C3-1F63-4D4A-B3A0-65C73BD57A9E}"/>
              </a:ext>
            </a:extLst>
          </p:cNvPr>
          <p:cNvGrpSpPr/>
          <p:nvPr/>
        </p:nvGrpSpPr>
        <p:grpSpPr>
          <a:xfrm>
            <a:off x="3278687" y="4009538"/>
            <a:ext cx="2335323" cy="1175678"/>
            <a:chOff x="3551593" y="4071197"/>
            <a:chExt cx="2335323" cy="1175678"/>
          </a:xfrm>
        </p:grpSpPr>
        <p:pic>
          <p:nvPicPr>
            <p:cNvPr id="14338" name="Picture 2" descr="Image result for optical fiber">
              <a:extLst>
                <a:ext uri="{FF2B5EF4-FFF2-40B4-BE49-F238E27FC236}">
                  <a16:creationId xmlns:a16="http://schemas.microsoft.com/office/drawing/2014/main" id="{651A37DA-8D0F-4428-A6F3-4CD1CC1246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973" t="16931" r="25746" b="40459"/>
            <a:stretch/>
          </p:blipFill>
          <p:spPr bwMode="auto">
            <a:xfrm>
              <a:off x="3551593" y="4071197"/>
              <a:ext cx="2335323" cy="1175678"/>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a:extLst>
                <a:ext uri="{FF2B5EF4-FFF2-40B4-BE49-F238E27FC236}">
                  <a16:creationId xmlns:a16="http://schemas.microsoft.com/office/drawing/2014/main" id="{F52293BB-E83A-4DEE-AFB2-079D3ED8F23C}"/>
                </a:ext>
              </a:extLst>
            </p:cNvPr>
            <p:cNvSpPr/>
            <p:nvPr/>
          </p:nvSpPr>
          <p:spPr>
            <a:xfrm>
              <a:off x="3556690" y="4072795"/>
              <a:ext cx="1011688" cy="3742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BDACE3A0-E657-4572-9C1D-22920D61477F}"/>
                </a:ext>
              </a:extLst>
            </p:cNvPr>
            <p:cNvSpPr/>
            <p:nvPr/>
          </p:nvSpPr>
          <p:spPr>
            <a:xfrm>
              <a:off x="4332964" y="5066990"/>
              <a:ext cx="1547601" cy="1735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340" name="Picture 4" descr="Related image">
            <a:extLst>
              <a:ext uri="{FF2B5EF4-FFF2-40B4-BE49-F238E27FC236}">
                <a16:creationId xmlns:a16="http://schemas.microsoft.com/office/drawing/2014/main" id="{2CA74D3F-570B-492D-80F2-3FA99B7F2E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351" r="16733" b="10748"/>
          <a:stretch/>
        </p:blipFill>
        <p:spPr bwMode="auto">
          <a:xfrm>
            <a:off x="3325410" y="5380263"/>
            <a:ext cx="2288600" cy="1223755"/>
          </a:xfrm>
          <a:prstGeom prst="rect">
            <a:avLst/>
          </a:prstGeom>
          <a:noFill/>
          <a:extLst>
            <a:ext uri="{909E8E84-426E-40DD-AFC4-6F175D3DCCD1}">
              <a14:hiddenFill xmlns:a14="http://schemas.microsoft.com/office/drawing/2010/main">
                <a:solidFill>
                  <a:srgbClr val="FFFFFF"/>
                </a:solidFill>
              </a14:hiddenFill>
            </a:ext>
          </a:extLst>
        </p:spPr>
      </p:pic>
      <p:pic>
        <p:nvPicPr>
          <p:cNvPr id="14337" name="Picture 14336">
            <a:extLst>
              <a:ext uri="{FF2B5EF4-FFF2-40B4-BE49-F238E27FC236}">
                <a16:creationId xmlns:a16="http://schemas.microsoft.com/office/drawing/2014/main" id="{22CA8866-701C-44E7-ACF3-A68C98E4F315}"/>
              </a:ext>
            </a:extLst>
          </p:cNvPr>
          <p:cNvPicPr>
            <a:picLocks noChangeAspect="1"/>
          </p:cNvPicPr>
          <p:nvPr/>
        </p:nvPicPr>
        <p:blipFill rotWithShape="1">
          <a:blip r:embed="rId6"/>
          <a:srcRect l="29620" t="20076" r="2596" b="15342"/>
          <a:stretch/>
        </p:blipFill>
        <p:spPr>
          <a:xfrm>
            <a:off x="6424063" y="4414874"/>
            <a:ext cx="2103691" cy="1260811"/>
          </a:xfrm>
          <a:prstGeom prst="rect">
            <a:avLst/>
          </a:prstGeom>
        </p:spPr>
      </p:pic>
      <p:pic>
        <p:nvPicPr>
          <p:cNvPr id="101" name="Picture 100">
            <a:extLst>
              <a:ext uri="{FF2B5EF4-FFF2-40B4-BE49-F238E27FC236}">
                <a16:creationId xmlns:a16="http://schemas.microsoft.com/office/drawing/2014/main" id="{34AFBB10-F972-4D4B-8881-2F177AAA7DBD}"/>
              </a:ext>
            </a:extLst>
          </p:cNvPr>
          <p:cNvPicPr>
            <a:picLocks noChangeAspect="1"/>
          </p:cNvPicPr>
          <p:nvPr/>
        </p:nvPicPr>
        <p:blipFill rotWithShape="1">
          <a:blip r:embed="rId3"/>
          <a:srcRect l="68006" t="-25528" r="-2645" b="25528"/>
          <a:stretch/>
        </p:blipFill>
        <p:spPr>
          <a:xfrm>
            <a:off x="5904721" y="4596450"/>
            <a:ext cx="389832" cy="562705"/>
          </a:xfrm>
          <a:prstGeom prst="rect">
            <a:avLst/>
          </a:prstGeom>
        </p:spPr>
      </p:pic>
      <p:pic>
        <p:nvPicPr>
          <p:cNvPr id="102" name="Picture 101">
            <a:extLst>
              <a:ext uri="{FF2B5EF4-FFF2-40B4-BE49-F238E27FC236}">
                <a16:creationId xmlns:a16="http://schemas.microsoft.com/office/drawing/2014/main" id="{25310167-670E-4A4F-B12F-601A5DDD6B35}"/>
              </a:ext>
            </a:extLst>
          </p:cNvPr>
          <p:cNvPicPr>
            <a:picLocks noChangeAspect="1"/>
          </p:cNvPicPr>
          <p:nvPr/>
        </p:nvPicPr>
        <p:blipFill rotWithShape="1">
          <a:blip r:embed="rId3"/>
          <a:srcRect l="68006" t="-25528" r="-2645" b="25528"/>
          <a:stretch/>
        </p:blipFill>
        <p:spPr>
          <a:xfrm>
            <a:off x="5934381" y="5602659"/>
            <a:ext cx="778637" cy="1123927"/>
          </a:xfrm>
          <a:prstGeom prst="rect">
            <a:avLst/>
          </a:prstGeom>
        </p:spPr>
      </p:pic>
      <p:sp>
        <p:nvSpPr>
          <p:cNvPr id="103" name="TextBox 102">
            <a:extLst>
              <a:ext uri="{FF2B5EF4-FFF2-40B4-BE49-F238E27FC236}">
                <a16:creationId xmlns:a16="http://schemas.microsoft.com/office/drawing/2014/main" id="{F3C66C5B-C968-4A82-BE9E-1EE3B0AEFFF1}"/>
              </a:ext>
            </a:extLst>
          </p:cNvPr>
          <p:cNvSpPr txBox="1"/>
          <p:nvPr/>
        </p:nvSpPr>
        <p:spPr>
          <a:xfrm>
            <a:off x="6178291" y="4068469"/>
            <a:ext cx="2465740" cy="369332"/>
          </a:xfrm>
          <a:prstGeom prst="rect">
            <a:avLst/>
          </a:prstGeom>
          <a:noFill/>
        </p:spPr>
        <p:txBody>
          <a:bodyPr wrap="none" rtlCol="0">
            <a:spAutoFit/>
          </a:bodyPr>
          <a:lstStyle/>
          <a:p>
            <a:r>
              <a:rPr lang="en-US" dirty="0"/>
              <a:t>Erbium doped fiber Amp</a:t>
            </a:r>
            <a:endParaRPr lang="en-GB" dirty="0"/>
          </a:p>
        </p:txBody>
      </p:sp>
      <p:cxnSp>
        <p:nvCxnSpPr>
          <p:cNvPr id="14341" name="Straight Arrow Connector 14340">
            <a:extLst>
              <a:ext uri="{FF2B5EF4-FFF2-40B4-BE49-F238E27FC236}">
                <a16:creationId xmlns:a16="http://schemas.microsoft.com/office/drawing/2014/main" id="{5B483BAB-DEDE-4795-A14A-A9C6E1D2C8B7}"/>
              </a:ext>
            </a:extLst>
          </p:cNvPr>
          <p:cNvCxnSpPr/>
          <p:nvPr/>
        </p:nvCxnSpPr>
        <p:spPr>
          <a:xfrm flipV="1">
            <a:off x="6038084" y="5143595"/>
            <a:ext cx="392764" cy="16259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28DA64F3-134B-4CEA-913E-2652C93E4EB9}"/>
              </a:ext>
            </a:extLst>
          </p:cNvPr>
          <p:cNvCxnSpPr>
            <a:cxnSpLocks/>
          </p:cNvCxnSpPr>
          <p:nvPr/>
        </p:nvCxnSpPr>
        <p:spPr>
          <a:xfrm flipH="1">
            <a:off x="6125798" y="5555692"/>
            <a:ext cx="509558" cy="220291"/>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781A81BD-ABC4-4FF3-BDC0-9C40EA150B9B}"/>
              </a:ext>
            </a:extLst>
          </p:cNvPr>
          <p:cNvSpPr txBox="1"/>
          <p:nvPr/>
        </p:nvSpPr>
        <p:spPr>
          <a:xfrm>
            <a:off x="8818207" y="3555388"/>
            <a:ext cx="2130199" cy="369332"/>
          </a:xfrm>
          <a:prstGeom prst="rect">
            <a:avLst/>
          </a:prstGeom>
          <a:noFill/>
        </p:spPr>
        <p:txBody>
          <a:bodyPr wrap="none" rtlCol="0">
            <a:spAutoFit/>
          </a:bodyPr>
          <a:lstStyle/>
          <a:p>
            <a:r>
              <a:rPr lang="el-GR" dirty="0"/>
              <a:t>Οπτικοί</a:t>
            </a:r>
            <a:r>
              <a:rPr lang="en-US" dirty="0"/>
              <a:t> </a:t>
            </a:r>
            <a:r>
              <a:rPr lang="el-GR" dirty="0" err="1"/>
              <a:t>Μεταγωγείς</a:t>
            </a:r>
            <a:endParaRPr lang="en-GB" dirty="0"/>
          </a:p>
        </p:txBody>
      </p:sp>
      <p:pic>
        <p:nvPicPr>
          <p:cNvPr id="14344" name="Picture 14343">
            <a:extLst>
              <a:ext uri="{FF2B5EF4-FFF2-40B4-BE49-F238E27FC236}">
                <a16:creationId xmlns:a16="http://schemas.microsoft.com/office/drawing/2014/main" id="{7D192340-A79D-4FD0-9BDD-1547611CA702}"/>
              </a:ext>
            </a:extLst>
          </p:cNvPr>
          <p:cNvPicPr>
            <a:picLocks noChangeAspect="1"/>
          </p:cNvPicPr>
          <p:nvPr/>
        </p:nvPicPr>
        <p:blipFill rotWithShape="1">
          <a:blip r:embed="rId7"/>
          <a:srcRect t="10438" r="40049"/>
          <a:stretch/>
        </p:blipFill>
        <p:spPr>
          <a:xfrm>
            <a:off x="8666204" y="4452396"/>
            <a:ext cx="3360410" cy="2034569"/>
          </a:xfrm>
          <a:prstGeom prst="rect">
            <a:avLst/>
          </a:prstGeom>
        </p:spPr>
      </p:pic>
      <p:sp>
        <p:nvSpPr>
          <p:cNvPr id="111" name="TextBox 110">
            <a:extLst>
              <a:ext uri="{FF2B5EF4-FFF2-40B4-BE49-F238E27FC236}">
                <a16:creationId xmlns:a16="http://schemas.microsoft.com/office/drawing/2014/main" id="{0B54E9BB-B37F-4E19-90FA-8385797B3C73}"/>
              </a:ext>
            </a:extLst>
          </p:cNvPr>
          <p:cNvSpPr txBox="1"/>
          <p:nvPr/>
        </p:nvSpPr>
        <p:spPr>
          <a:xfrm>
            <a:off x="9673264" y="4083064"/>
            <a:ext cx="1087157" cy="369332"/>
          </a:xfrm>
          <a:prstGeom prst="rect">
            <a:avLst/>
          </a:prstGeom>
          <a:noFill/>
        </p:spPr>
        <p:txBody>
          <a:bodyPr wrap="none" rtlCol="0">
            <a:spAutoFit/>
          </a:bodyPr>
          <a:lstStyle/>
          <a:p>
            <a:r>
              <a:rPr lang="en-US" dirty="0"/>
              <a:t>3D MEMS</a:t>
            </a:r>
            <a:endParaRPr lang="en-GB" dirty="0"/>
          </a:p>
        </p:txBody>
      </p:sp>
      <p:sp>
        <p:nvSpPr>
          <p:cNvPr id="112" name="TextBox 111">
            <a:extLst>
              <a:ext uri="{FF2B5EF4-FFF2-40B4-BE49-F238E27FC236}">
                <a16:creationId xmlns:a16="http://schemas.microsoft.com/office/drawing/2014/main" id="{FC941A50-5B1D-4F92-AF6B-3E3F8F5A60F9}"/>
              </a:ext>
            </a:extLst>
          </p:cNvPr>
          <p:cNvSpPr txBox="1"/>
          <p:nvPr/>
        </p:nvSpPr>
        <p:spPr>
          <a:xfrm>
            <a:off x="9541252" y="1151487"/>
            <a:ext cx="1610313" cy="369332"/>
          </a:xfrm>
          <a:prstGeom prst="rect">
            <a:avLst/>
          </a:prstGeom>
          <a:noFill/>
        </p:spPr>
        <p:txBody>
          <a:bodyPr wrap="none" rtlCol="0">
            <a:spAutoFit/>
          </a:bodyPr>
          <a:lstStyle/>
          <a:p>
            <a:r>
              <a:rPr lang="el-GR" dirty="0"/>
              <a:t>Οπτικοί</a:t>
            </a:r>
            <a:r>
              <a:rPr lang="en-US" dirty="0"/>
              <a:t> </a:t>
            </a:r>
            <a:r>
              <a:rPr lang="el-GR" dirty="0"/>
              <a:t>Δέκτες</a:t>
            </a:r>
            <a:endParaRPr lang="en-GB" dirty="0"/>
          </a:p>
        </p:txBody>
      </p:sp>
      <p:pic>
        <p:nvPicPr>
          <p:cNvPr id="14345" name="Picture 6" descr="Related image">
            <a:extLst>
              <a:ext uri="{FF2B5EF4-FFF2-40B4-BE49-F238E27FC236}">
                <a16:creationId xmlns:a16="http://schemas.microsoft.com/office/drawing/2014/main" id="{B4EB075D-BAFC-4CB5-911E-65450EFD6F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1867" y="1605950"/>
            <a:ext cx="2631940" cy="1407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56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3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3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3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3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9" grpId="0"/>
      <p:bldP spid="90" grpId="0"/>
      <p:bldP spid="93" grpId="0"/>
      <p:bldP spid="103" grpId="0"/>
      <p:bldP spid="109" grpId="0"/>
      <p:bldP spid="111" grpId="0"/>
      <p:bldP spid="1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8A44E-4CB2-4ABB-B4E4-3A82B8D43293}"/>
              </a:ext>
            </a:extLst>
          </p:cNvPr>
          <p:cNvSpPr>
            <a:spLocks noGrp="1"/>
          </p:cNvSpPr>
          <p:nvPr>
            <p:ph type="title"/>
          </p:nvPr>
        </p:nvSpPr>
        <p:spPr>
          <a:xfrm>
            <a:off x="1141413" y="618518"/>
            <a:ext cx="9905998" cy="1478570"/>
          </a:xfrm>
        </p:spPr>
        <p:txBody>
          <a:bodyPr/>
          <a:lstStyle/>
          <a:p>
            <a:r>
              <a:rPr lang="el-GR" dirty="0"/>
              <a:t>…Μια </a:t>
            </a:r>
            <a:r>
              <a:rPr lang="el-GR" dirty="0" err="1"/>
              <a:t>φορα</a:t>
            </a:r>
            <a:r>
              <a:rPr lang="el-GR" dirty="0"/>
              <a:t> κι έναν </a:t>
            </a:r>
            <a:r>
              <a:rPr lang="el-GR" dirty="0" err="1"/>
              <a:t>καιρο</a:t>
            </a:r>
            <a:endParaRPr lang="en-GB" dirty="0"/>
          </a:p>
        </p:txBody>
      </p:sp>
      <p:sp>
        <p:nvSpPr>
          <p:cNvPr id="6" name="Rectangle 67">
            <a:extLst>
              <a:ext uri="{FF2B5EF4-FFF2-40B4-BE49-F238E27FC236}">
                <a16:creationId xmlns:a16="http://schemas.microsoft.com/office/drawing/2014/main" id="{36A416EC-8652-400A-A52D-07D2FA6E36FE}"/>
              </a:ext>
            </a:extLst>
          </p:cNvPr>
          <p:cNvSpPr>
            <a:spLocks noChangeArrowheads="1"/>
          </p:cNvSpPr>
          <p:nvPr/>
        </p:nvSpPr>
        <p:spPr bwMode="auto">
          <a:xfrm>
            <a:off x="1649412" y="4616450"/>
            <a:ext cx="1897063" cy="839788"/>
          </a:xfrm>
          <a:prstGeom prst="rect">
            <a:avLst/>
          </a:prstGeom>
          <a:solidFill>
            <a:srgbClr val="EAEAEA">
              <a:alpha val="53000"/>
            </a:srgb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Text Box 68">
            <a:extLst>
              <a:ext uri="{FF2B5EF4-FFF2-40B4-BE49-F238E27FC236}">
                <a16:creationId xmlns:a16="http://schemas.microsoft.com/office/drawing/2014/main" id="{EEB58C59-4768-4BEF-9745-298765B8EE85}"/>
              </a:ext>
            </a:extLst>
          </p:cNvPr>
          <p:cNvSpPr txBox="1">
            <a:spLocks noChangeArrowheads="1"/>
          </p:cNvSpPr>
          <p:nvPr/>
        </p:nvSpPr>
        <p:spPr bwMode="auto">
          <a:xfrm>
            <a:off x="1428750" y="4565650"/>
            <a:ext cx="234315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n-US" sz="1700" b="1">
                <a:latin typeface="Times New Roman" panose="02020603050405020304" pitchFamily="18" charset="0"/>
              </a:rPr>
              <a:t>γεννήτρια 10 </a:t>
            </a:r>
            <a:r>
              <a:rPr lang="en-US" altLang="en-US" sz="1700" b="1">
                <a:latin typeface="Times New Roman" panose="02020603050405020304" pitchFamily="18" charset="0"/>
              </a:rPr>
              <a:t>Gb/s</a:t>
            </a:r>
            <a:r>
              <a:rPr lang="el-GR" altLang="en-US" sz="1700" b="1">
                <a:latin typeface="Times New Roman" panose="02020603050405020304" pitchFamily="18" charset="0"/>
              </a:rPr>
              <a:t> οπτικών πακέτων εκρηκτικής ροής</a:t>
            </a:r>
            <a:endParaRPr lang="en-US" altLang="en-US" sz="1700" b="1">
              <a:latin typeface="Times New Roman" panose="02020603050405020304" pitchFamily="18" charset="0"/>
            </a:endParaRPr>
          </a:p>
        </p:txBody>
      </p:sp>
      <p:sp>
        <p:nvSpPr>
          <p:cNvPr id="9" name="Rectangle 11">
            <a:extLst>
              <a:ext uri="{FF2B5EF4-FFF2-40B4-BE49-F238E27FC236}">
                <a16:creationId xmlns:a16="http://schemas.microsoft.com/office/drawing/2014/main" id="{25B6BF4F-B3AA-4B17-82D7-737543D51C83}"/>
              </a:ext>
            </a:extLst>
          </p:cNvPr>
          <p:cNvSpPr>
            <a:spLocks noChangeArrowheads="1"/>
          </p:cNvSpPr>
          <p:nvPr/>
        </p:nvSpPr>
        <p:spPr bwMode="auto">
          <a:xfrm>
            <a:off x="3924300" y="4800600"/>
            <a:ext cx="798512" cy="373063"/>
          </a:xfrm>
          <a:prstGeom prst="rect">
            <a:avLst/>
          </a:prstGeom>
          <a:solidFill>
            <a:srgbClr val="DDDDDD"/>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Line 12">
            <a:extLst>
              <a:ext uri="{FF2B5EF4-FFF2-40B4-BE49-F238E27FC236}">
                <a16:creationId xmlns:a16="http://schemas.microsoft.com/office/drawing/2014/main" id="{F1AA268D-06F7-4FE8-A6B4-EA939B149587}"/>
              </a:ext>
            </a:extLst>
          </p:cNvPr>
          <p:cNvSpPr>
            <a:spLocks noChangeShapeType="1"/>
          </p:cNvSpPr>
          <p:nvPr/>
        </p:nvSpPr>
        <p:spPr bwMode="auto">
          <a:xfrm rot="10800000" flipH="1" flipV="1">
            <a:off x="3536950" y="4992688"/>
            <a:ext cx="3984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Rectangle 13">
            <a:extLst>
              <a:ext uri="{FF2B5EF4-FFF2-40B4-BE49-F238E27FC236}">
                <a16:creationId xmlns:a16="http://schemas.microsoft.com/office/drawing/2014/main" id="{BD0C870E-8EEE-43EC-87FE-091CC4F36BA0}"/>
              </a:ext>
            </a:extLst>
          </p:cNvPr>
          <p:cNvSpPr>
            <a:spLocks noChangeArrowheads="1"/>
          </p:cNvSpPr>
          <p:nvPr/>
        </p:nvSpPr>
        <p:spPr bwMode="auto">
          <a:xfrm>
            <a:off x="8223250" y="5149850"/>
            <a:ext cx="1155700" cy="655638"/>
          </a:xfrm>
          <a:prstGeom prst="rect">
            <a:avLst/>
          </a:prstGeom>
          <a:solidFill>
            <a:srgbClr val="008080">
              <a:alpha val="30000"/>
            </a:srgbClr>
          </a:solidFill>
          <a:ln w="19050">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Text Box 14">
            <a:extLst>
              <a:ext uri="{FF2B5EF4-FFF2-40B4-BE49-F238E27FC236}">
                <a16:creationId xmlns:a16="http://schemas.microsoft.com/office/drawing/2014/main" id="{E8B8D9F4-AE5C-478A-BD3A-D8000066827F}"/>
              </a:ext>
            </a:extLst>
          </p:cNvPr>
          <p:cNvSpPr txBox="1">
            <a:spLocks noChangeArrowheads="1"/>
          </p:cNvSpPr>
          <p:nvPr/>
        </p:nvSpPr>
        <p:spPr bwMode="auto">
          <a:xfrm>
            <a:off x="8172450" y="5133975"/>
            <a:ext cx="1219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n-US" sz="1700" b="1">
                <a:latin typeface="Times New Roman" panose="02020603050405020304" pitchFamily="18" charset="0"/>
              </a:rPr>
              <a:t>οπτική πύλη </a:t>
            </a:r>
            <a:r>
              <a:rPr lang="en-US" altLang="en-US" sz="1700" b="1">
                <a:latin typeface="Times New Roman" panose="02020603050405020304" pitchFamily="18" charset="0"/>
              </a:rPr>
              <a:t>AND</a:t>
            </a:r>
          </a:p>
        </p:txBody>
      </p:sp>
      <p:sp>
        <p:nvSpPr>
          <p:cNvPr id="13" name="Line 15">
            <a:extLst>
              <a:ext uri="{FF2B5EF4-FFF2-40B4-BE49-F238E27FC236}">
                <a16:creationId xmlns:a16="http://schemas.microsoft.com/office/drawing/2014/main" id="{9EE7549E-F839-4912-80C0-E2B7494B8321}"/>
              </a:ext>
            </a:extLst>
          </p:cNvPr>
          <p:cNvSpPr>
            <a:spLocks noChangeShapeType="1"/>
          </p:cNvSpPr>
          <p:nvPr/>
        </p:nvSpPr>
        <p:spPr bwMode="auto">
          <a:xfrm rot="10800000" flipH="1" flipV="1">
            <a:off x="4746625" y="4926013"/>
            <a:ext cx="3946525" cy="238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 name="Rectangle 16">
            <a:extLst>
              <a:ext uri="{FF2B5EF4-FFF2-40B4-BE49-F238E27FC236}">
                <a16:creationId xmlns:a16="http://schemas.microsoft.com/office/drawing/2014/main" id="{2EEE7B41-3B1D-4585-A086-942941FFACDD}"/>
              </a:ext>
            </a:extLst>
          </p:cNvPr>
          <p:cNvSpPr>
            <a:spLocks noChangeArrowheads="1"/>
          </p:cNvSpPr>
          <p:nvPr/>
        </p:nvSpPr>
        <p:spPr bwMode="auto">
          <a:xfrm>
            <a:off x="3978275" y="4784725"/>
            <a:ext cx="7159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1">
                <a:latin typeface="Times New Roman" panose="02020603050405020304" pitchFamily="18" charset="0"/>
              </a:rPr>
              <a:t>SOA</a:t>
            </a:r>
          </a:p>
        </p:txBody>
      </p:sp>
      <p:sp>
        <p:nvSpPr>
          <p:cNvPr id="15" name="Line 17">
            <a:extLst>
              <a:ext uri="{FF2B5EF4-FFF2-40B4-BE49-F238E27FC236}">
                <a16:creationId xmlns:a16="http://schemas.microsoft.com/office/drawing/2014/main" id="{BBD57FEC-8D18-42A0-A61A-7EC77B926890}"/>
              </a:ext>
            </a:extLst>
          </p:cNvPr>
          <p:cNvSpPr>
            <a:spLocks noChangeShapeType="1"/>
          </p:cNvSpPr>
          <p:nvPr/>
        </p:nvSpPr>
        <p:spPr bwMode="auto">
          <a:xfrm rot="10800000" flipH="1">
            <a:off x="5186362" y="5480050"/>
            <a:ext cx="411163"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 name="Line 18">
            <a:extLst>
              <a:ext uri="{FF2B5EF4-FFF2-40B4-BE49-F238E27FC236}">
                <a16:creationId xmlns:a16="http://schemas.microsoft.com/office/drawing/2014/main" id="{CDAEF14E-BA9E-4DCA-A835-403156390A3D}"/>
              </a:ext>
            </a:extLst>
          </p:cNvPr>
          <p:cNvSpPr>
            <a:spLocks noChangeShapeType="1"/>
          </p:cNvSpPr>
          <p:nvPr/>
        </p:nvSpPr>
        <p:spPr bwMode="auto">
          <a:xfrm rot="16200000" flipV="1">
            <a:off x="4903787" y="5194300"/>
            <a:ext cx="558800" cy="0"/>
          </a:xfrm>
          <a:prstGeom prst="line">
            <a:avLst/>
          </a:prstGeom>
          <a:noFill/>
          <a:ln w="25400">
            <a:solidFill>
              <a:schemeClr val="tx1"/>
            </a:solidFill>
            <a:round/>
            <a:headEnd type="none" w="lg" len="lg"/>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 name="Rectangle 19">
            <a:extLst>
              <a:ext uri="{FF2B5EF4-FFF2-40B4-BE49-F238E27FC236}">
                <a16:creationId xmlns:a16="http://schemas.microsoft.com/office/drawing/2014/main" id="{F3CECFB9-932D-4E49-8121-41A9F6CC1B7E}"/>
              </a:ext>
            </a:extLst>
          </p:cNvPr>
          <p:cNvSpPr>
            <a:spLocks noChangeArrowheads="1"/>
          </p:cNvSpPr>
          <p:nvPr/>
        </p:nvSpPr>
        <p:spPr bwMode="auto">
          <a:xfrm>
            <a:off x="6719887" y="5926138"/>
            <a:ext cx="760413"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0000"/>
              </a:lnSpc>
              <a:buClr>
                <a:srgbClr val="003300"/>
              </a:buClr>
              <a:buSzPct val="110000"/>
              <a:buFont typeface="Wingdings" panose="05000000000000000000" pitchFamily="2" charset="2"/>
              <a:buNone/>
            </a:pPr>
            <a:r>
              <a:rPr lang="el-GR" altLang="en-US" sz="1700" b="1">
                <a:latin typeface="Times New Roman" panose="02020603050405020304" pitchFamily="18" charset="0"/>
              </a:rPr>
              <a:t>ρολόι</a:t>
            </a:r>
          </a:p>
        </p:txBody>
      </p:sp>
      <p:sp>
        <p:nvSpPr>
          <p:cNvPr id="18" name="Rectangle 20">
            <a:extLst>
              <a:ext uri="{FF2B5EF4-FFF2-40B4-BE49-F238E27FC236}">
                <a16:creationId xmlns:a16="http://schemas.microsoft.com/office/drawing/2014/main" id="{BD94661A-77A4-4278-9B0A-33ACDAEC0514}"/>
              </a:ext>
            </a:extLst>
          </p:cNvPr>
          <p:cNvSpPr>
            <a:spLocks noChangeArrowheads="1"/>
          </p:cNvSpPr>
          <p:nvPr/>
        </p:nvSpPr>
        <p:spPr bwMode="auto">
          <a:xfrm>
            <a:off x="8348662" y="5756275"/>
            <a:ext cx="1430338"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10000"/>
              </a:lnSpc>
              <a:buClr>
                <a:srgbClr val="003300"/>
              </a:buClr>
              <a:buSzPct val="110000"/>
              <a:buFont typeface="Wingdings" panose="05000000000000000000" pitchFamily="2" charset="2"/>
              <a:buNone/>
            </a:pPr>
            <a:r>
              <a:rPr lang="el-GR" altLang="en-US" sz="1700" b="1">
                <a:latin typeface="Times New Roman" panose="02020603050405020304" pitchFamily="18" charset="0"/>
              </a:rPr>
              <a:t>ανακτημένα δεδομένα</a:t>
            </a:r>
          </a:p>
        </p:txBody>
      </p:sp>
      <p:sp>
        <p:nvSpPr>
          <p:cNvPr id="19" name="Rectangle 23">
            <a:extLst>
              <a:ext uri="{FF2B5EF4-FFF2-40B4-BE49-F238E27FC236}">
                <a16:creationId xmlns:a16="http://schemas.microsoft.com/office/drawing/2014/main" id="{F37A9999-E99A-461C-A9EA-9AE7771EE332}"/>
              </a:ext>
            </a:extLst>
          </p:cNvPr>
          <p:cNvSpPr>
            <a:spLocks noChangeArrowheads="1"/>
          </p:cNvSpPr>
          <p:nvPr/>
        </p:nvSpPr>
        <p:spPr bwMode="auto">
          <a:xfrm>
            <a:off x="5588000" y="5040313"/>
            <a:ext cx="1984375" cy="917575"/>
          </a:xfrm>
          <a:prstGeom prst="rect">
            <a:avLst/>
          </a:prstGeom>
          <a:solidFill>
            <a:srgbClr val="339966">
              <a:alpha val="20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 name="Rectangle 24">
            <a:extLst>
              <a:ext uri="{FF2B5EF4-FFF2-40B4-BE49-F238E27FC236}">
                <a16:creationId xmlns:a16="http://schemas.microsoft.com/office/drawing/2014/main" id="{652E9E17-37DF-4ADB-AA3C-A3F9DCD2814D}"/>
              </a:ext>
            </a:extLst>
          </p:cNvPr>
          <p:cNvSpPr>
            <a:spLocks noChangeArrowheads="1"/>
          </p:cNvSpPr>
          <p:nvPr/>
        </p:nvSpPr>
        <p:spPr bwMode="auto">
          <a:xfrm>
            <a:off x="5400675" y="5024438"/>
            <a:ext cx="2397125"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n-US" sz="1700" b="1">
                <a:latin typeface="Times New Roman" panose="02020603050405020304" pitchFamily="18" charset="0"/>
              </a:rPr>
              <a:t>οπτικό κύκλωμα ανάκτησης ρολογιού πακέτων</a:t>
            </a:r>
            <a:endParaRPr lang="en-US" altLang="en-US" sz="1700" b="1">
              <a:latin typeface="Times New Roman" panose="02020603050405020304" pitchFamily="18" charset="0"/>
            </a:endParaRPr>
          </a:p>
        </p:txBody>
      </p:sp>
      <p:sp>
        <p:nvSpPr>
          <p:cNvPr id="21" name="Line 42">
            <a:extLst>
              <a:ext uri="{FF2B5EF4-FFF2-40B4-BE49-F238E27FC236}">
                <a16:creationId xmlns:a16="http://schemas.microsoft.com/office/drawing/2014/main" id="{58832BBA-BFA4-480F-87F7-5BF5037DD6D1}"/>
              </a:ext>
            </a:extLst>
          </p:cNvPr>
          <p:cNvSpPr>
            <a:spLocks noChangeShapeType="1"/>
          </p:cNvSpPr>
          <p:nvPr/>
        </p:nvSpPr>
        <p:spPr bwMode="auto">
          <a:xfrm rot="5400000" flipH="1" flipV="1">
            <a:off x="7874793" y="5187157"/>
            <a:ext cx="4763" cy="654050"/>
          </a:xfrm>
          <a:prstGeom prst="line">
            <a:avLst/>
          </a:prstGeom>
          <a:noFill/>
          <a:ln w="25400">
            <a:solidFill>
              <a:schemeClr val="tx1"/>
            </a:solidFill>
            <a:round/>
            <a:headEnd type="non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 name="Line 47">
            <a:extLst>
              <a:ext uri="{FF2B5EF4-FFF2-40B4-BE49-F238E27FC236}">
                <a16:creationId xmlns:a16="http://schemas.microsoft.com/office/drawing/2014/main" id="{2E282219-1659-442F-B541-07DA72BD111C}"/>
              </a:ext>
            </a:extLst>
          </p:cNvPr>
          <p:cNvSpPr>
            <a:spLocks noChangeShapeType="1"/>
          </p:cNvSpPr>
          <p:nvPr/>
        </p:nvSpPr>
        <p:spPr bwMode="auto">
          <a:xfrm rot="10800000" flipH="1">
            <a:off x="9388475" y="5487988"/>
            <a:ext cx="349250" cy="0"/>
          </a:xfrm>
          <a:prstGeom prst="line">
            <a:avLst/>
          </a:prstGeom>
          <a:noFill/>
          <a:ln w="2540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 name="Oval 48">
            <a:extLst>
              <a:ext uri="{FF2B5EF4-FFF2-40B4-BE49-F238E27FC236}">
                <a16:creationId xmlns:a16="http://schemas.microsoft.com/office/drawing/2014/main" id="{E0403A96-C2CD-4194-9E1C-D3D42472566D}"/>
              </a:ext>
            </a:extLst>
          </p:cNvPr>
          <p:cNvSpPr>
            <a:spLocks noChangeArrowheads="1"/>
          </p:cNvSpPr>
          <p:nvPr/>
        </p:nvSpPr>
        <p:spPr bwMode="auto">
          <a:xfrm>
            <a:off x="9731375" y="5430838"/>
            <a:ext cx="109537" cy="1111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0" name="Line 84">
            <a:extLst>
              <a:ext uri="{FF2B5EF4-FFF2-40B4-BE49-F238E27FC236}">
                <a16:creationId xmlns:a16="http://schemas.microsoft.com/office/drawing/2014/main" id="{3AB4A25B-CEAF-4895-8842-7AC21461B0C2}"/>
              </a:ext>
            </a:extLst>
          </p:cNvPr>
          <p:cNvSpPr>
            <a:spLocks noChangeShapeType="1"/>
          </p:cNvSpPr>
          <p:nvPr/>
        </p:nvSpPr>
        <p:spPr bwMode="auto">
          <a:xfrm rot="5400000">
            <a:off x="8573293" y="5050632"/>
            <a:ext cx="211137" cy="0"/>
          </a:xfrm>
          <a:prstGeom prst="line">
            <a:avLst/>
          </a:prstGeom>
          <a:noFill/>
          <a:ln w="25400">
            <a:solidFill>
              <a:schemeClr val="tx1"/>
            </a:solidFill>
            <a:round/>
            <a:headEnd type="non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41" name="Picture 86">
            <a:extLst>
              <a:ext uri="{FF2B5EF4-FFF2-40B4-BE49-F238E27FC236}">
                <a16:creationId xmlns:a16="http://schemas.microsoft.com/office/drawing/2014/main" id="{E76D6203-B763-47AE-97FB-84F6446D6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7808" y="1952348"/>
            <a:ext cx="3946525" cy="256250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8">
            <a:extLst>
              <a:ext uri="{FF2B5EF4-FFF2-40B4-BE49-F238E27FC236}">
                <a16:creationId xmlns:a16="http://schemas.microsoft.com/office/drawing/2014/main" id="{6350AE14-4CD2-40EE-8F88-A06FD1AA8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7151" y="1894977"/>
            <a:ext cx="3729798" cy="269220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9" descr="MVC-014">
            <a:extLst>
              <a:ext uri="{FF2B5EF4-FFF2-40B4-BE49-F238E27FC236}">
                <a16:creationId xmlns:a16="http://schemas.microsoft.com/office/drawing/2014/main" id="{2F786285-312E-415A-8FA5-A3B857CA4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6949" y="5467352"/>
            <a:ext cx="1588295" cy="1191222"/>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90">
            <a:extLst>
              <a:ext uri="{FF2B5EF4-FFF2-40B4-BE49-F238E27FC236}">
                <a16:creationId xmlns:a16="http://schemas.microsoft.com/office/drawing/2014/main" id="{CED09095-C5FE-4A8D-81FD-ECD806C5A20B}"/>
              </a:ext>
            </a:extLst>
          </p:cNvPr>
          <p:cNvSpPr txBox="1">
            <a:spLocks noChangeArrowheads="1"/>
          </p:cNvSpPr>
          <p:nvPr/>
        </p:nvSpPr>
        <p:spPr bwMode="auto">
          <a:xfrm>
            <a:off x="607061" y="2418417"/>
            <a:ext cx="1875980" cy="1630362"/>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2">
            <a:schemeClr val="dk1"/>
          </a:fillRef>
          <a:effectRef idx="1">
            <a:schemeClr val="dk1"/>
          </a:effectRef>
          <a:fontRef idx="minor">
            <a:schemeClr val="dk1"/>
          </a:fontRef>
        </p:style>
        <p:txBody>
          <a:bodyPr wrap="square">
            <a:spAutoFit/>
          </a:bodyPr>
          <a:lstStyle/>
          <a:p>
            <a:r>
              <a:rPr lang="el-GR" altLang="en-US" sz="3200" dirty="0"/>
              <a:t>Συνολικό εμβαδό: </a:t>
            </a:r>
            <a:endParaRPr lang="en-GB" altLang="en-US" sz="3200" dirty="0"/>
          </a:p>
          <a:p>
            <a:r>
              <a:rPr lang="el-GR" altLang="en-US" sz="3200" dirty="0"/>
              <a:t>6</a:t>
            </a:r>
            <a:r>
              <a:rPr lang="en-GB" altLang="en-US" sz="3200" dirty="0"/>
              <a:t>m</a:t>
            </a:r>
            <a:r>
              <a:rPr lang="en-GB" altLang="en-US" sz="3200" baseline="30000" dirty="0"/>
              <a:t>2</a:t>
            </a:r>
            <a:r>
              <a:rPr lang="en-GB" altLang="en-US" sz="3200" dirty="0"/>
              <a:t> </a:t>
            </a:r>
            <a:r>
              <a:rPr lang="el-GR" altLang="en-US" sz="3200" dirty="0"/>
              <a:t>!!!!</a:t>
            </a:r>
          </a:p>
        </p:txBody>
      </p:sp>
      <p:pic>
        <p:nvPicPr>
          <p:cNvPr id="17410" name="Picture 2" descr="Image result for ntua logo">
            <a:extLst>
              <a:ext uri="{FF2B5EF4-FFF2-40B4-BE49-F238E27FC236}">
                <a16:creationId xmlns:a16="http://schemas.microsoft.com/office/drawing/2014/main" id="{5437ED87-2F13-4045-9854-B0FA8FDDF6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7111" y="260885"/>
            <a:ext cx="1114586" cy="111830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pcrl ntua">
            <a:extLst>
              <a:ext uri="{FF2B5EF4-FFF2-40B4-BE49-F238E27FC236}">
                <a16:creationId xmlns:a16="http://schemas.microsoft.com/office/drawing/2014/main" id="{5FE3CCD6-8485-4120-A336-3FD0B40B33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0293" y="282911"/>
            <a:ext cx="1405614" cy="1033126"/>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425BCBB3-A171-40C5-825F-CCE5D9921BD6}"/>
              </a:ext>
            </a:extLst>
          </p:cNvPr>
          <p:cNvSpPr/>
          <p:nvPr/>
        </p:nvSpPr>
        <p:spPr>
          <a:xfrm>
            <a:off x="4899079" y="1525645"/>
            <a:ext cx="6148332" cy="369332"/>
          </a:xfrm>
          <a:prstGeom prst="rect">
            <a:avLst/>
          </a:prstGeom>
        </p:spPr>
        <p:txBody>
          <a:bodyPr wrap="square">
            <a:spAutoFit/>
          </a:bodyPr>
          <a:lstStyle/>
          <a:p>
            <a:r>
              <a:rPr lang="el-GR" altLang="en-US" b="1" dirty="0">
                <a:latin typeface="Times New Roman" panose="02020603050405020304" pitchFamily="18" charset="0"/>
              </a:rPr>
              <a:t>3</a:t>
            </a:r>
            <a:r>
              <a:rPr lang="en-US" altLang="en-US" b="1" dirty="0">
                <a:latin typeface="Times New Roman" panose="02020603050405020304" pitchFamily="18" charset="0"/>
              </a:rPr>
              <a:t>R BMR </a:t>
            </a:r>
            <a:r>
              <a:rPr lang="el-GR" altLang="en-US" b="1" dirty="0">
                <a:latin typeface="Times New Roman" panose="02020603050405020304" pitchFamily="18" charset="0"/>
              </a:rPr>
              <a:t>στα 10 </a:t>
            </a:r>
            <a:r>
              <a:rPr lang="en-US" altLang="en-US" b="1" dirty="0">
                <a:latin typeface="Times New Roman" panose="02020603050405020304" pitchFamily="18" charset="0"/>
              </a:rPr>
              <a:t>Gb/s</a:t>
            </a:r>
            <a:r>
              <a:rPr lang="el-GR" altLang="en-US" b="1" dirty="0">
                <a:latin typeface="Times New Roman" panose="02020603050405020304" pitchFamily="18" charset="0"/>
              </a:rPr>
              <a:t> με πύλες </a:t>
            </a:r>
            <a:r>
              <a:rPr lang="en-US" altLang="en-US" b="1" dirty="0">
                <a:latin typeface="Times New Roman" panose="02020603050405020304" pitchFamily="18" charset="0"/>
              </a:rPr>
              <a:t>UNI</a:t>
            </a:r>
          </a:p>
        </p:txBody>
      </p:sp>
      <p:sp>
        <p:nvSpPr>
          <p:cNvPr id="49" name="TextBox 48">
            <a:extLst>
              <a:ext uri="{FF2B5EF4-FFF2-40B4-BE49-F238E27FC236}">
                <a16:creationId xmlns:a16="http://schemas.microsoft.com/office/drawing/2014/main" id="{1EAD898B-0880-4E7F-85AC-C8D51EF6BA94}"/>
              </a:ext>
            </a:extLst>
          </p:cNvPr>
          <p:cNvSpPr txBox="1"/>
          <p:nvPr/>
        </p:nvSpPr>
        <p:spPr>
          <a:xfrm>
            <a:off x="8123837" y="913109"/>
            <a:ext cx="864339" cy="461665"/>
          </a:xfrm>
          <a:prstGeom prst="rect">
            <a:avLst/>
          </a:prstGeom>
          <a:noFill/>
        </p:spPr>
        <p:txBody>
          <a:bodyPr wrap="none" rtlCol="0">
            <a:spAutoFit/>
          </a:bodyPr>
          <a:lstStyle/>
          <a:p>
            <a:r>
              <a:rPr lang="en-GB" sz="2400" dirty="0"/>
              <a:t>2003</a:t>
            </a:r>
          </a:p>
        </p:txBody>
      </p:sp>
    </p:spTree>
    <p:extLst>
      <p:ext uri="{BB962C8B-B14F-4D97-AF65-F5344CB8AC3E}">
        <p14:creationId xmlns:p14="http://schemas.microsoft.com/office/powerpoint/2010/main" val="246233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44"/>
                                        </p:tgtEl>
                                        <p:attrNameLst>
                                          <p:attrName>style.visibility</p:attrName>
                                        </p:attrNameLst>
                                      </p:cBhvr>
                                      <p:to>
                                        <p:strVal val="visible"/>
                                      </p:to>
                                    </p:set>
                                  </p:childTnLst>
                                </p:cTn>
                              </p:par>
                              <p:par>
                                <p:cTn id="7" presetID="18" presetClass="emph" presetSubtype="0" fill="hold" grpId="1" nodeType="withEffect">
                                  <p:stCondLst>
                                    <p:cond delay="0"/>
                                  </p:stCondLst>
                                  <p:iterate type="lt">
                                    <p:tmPct val="4000"/>
                                  </p:iterate>
                                  <p:childTnLst>
                                    <p:set>
                                      <p:cBhvr override="childStyle">
                                        <p:cTn id="8" dur="500" fill="hold"/>
                                        <p:tgtEl>
                                          <p:spTgt spid="4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9019B-DCAC-4D72-9876-98594EAE4DD7}"/>
              </a:ext>
            </a:extLst>
          </p:cNvPr>
          <p:cNvSpPr>
            <a:spLocks noGrp="1"/>
          </p:cNvSpPr>
          <p:nvPr>
            <p:ph type="title"/>
          </p:nvPr>
        </p:nvSpPr>
        <p:spPr>
          <a:xfrm>
            <a:off x="1141413" y="618518"/>
            <a:ext cx="9905998" cy="1478570"/>
          </a:xfrm>
        </p:spPr>
        <p:txBody>
          <a:bodyPr/>
          <a:lstStyle/>
          <a:p>
            <a:r>
              <a:rPr lang="el-GR" dirty="0" err="1"/>
              <a:t>Φωτονικη</a:t>
            </a:r>
            <a:r>
              <a:rPr lang="el-GR" dirty="0"/>
              <a:t> </a:t>
            </a:r>
            <a:r>
              <a:rPr lang="el-GR" dirty="0" err="1"/>
              <a:t>ολοκληρωση</a:t>
            </a:r>
            <a:endParaRPr lang="en-GB" dirty="0"/>
          </a:p>
        </p:txBody>
      </p:sp>
      <p:pic>
        <p:nvPicPr>
          <p:cNvPr id="5" name="Picture 8" descr="integration">
            <a:extLst>
              <a:ext uri="{FF2B5EF4-FFF2-40B4-BE49-F238E27FC236}">
                <a16:creationId xmlns:a16="http://schemas.microsoft.com/office/drawing/2014/main" id="{ECC3829E-211F-43C2-92B6-CD8AC2816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49" y="4351659"/>
            <a:ext cx="5736672" cy="215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8FC9ABFB-1E6E-4877-B40C-BE805A8BAFB6}"/>
              </a:ext>
            </a:extLst>
          </p:cNvPr>
          <p:cNvSpPr txBox="1">
            <a:spLocks noChangeArrowheads="1"/>
          </p:cNvSpPr>
          <p:nvPr/>
        </p:nvSpPr>
        <p:spPr bwMode="auto">
          <a:xfrm>
            <a:off x="10503" y="2553854"/>
            <a:ext cx="21828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l-GR" altLang="en-US" b="1" dirty="0">
                <a:latin typeface="Times New Roman" panose="02020603050405020304" pitchFamily="18" charset="0"/>
              </a:rPr>
              <a:t>Το παράδειγμα της ηλεκτρονικής</a:t>
            </a:r>
            <a:r>
              <a:rPr lang="en-US" altLang="en-US" b="1" dirty="0">
                <a:latin typeface="Times New Roman" panose="02020603050405020304" pitchFamily="18" charset="0"/>
              </a:rPr>
              <a:t>:</a:t>
            </a:r>
            <a:endParaRPr lang="el-GR" altLang="en-US" b="1" dirty="0">
              <a:latin typeface="Times New Roman" panose="02020603050405020304" pitchFamily="18" charset="0"/>
            </a:endParaRPr>
          </a:p>
        </p:txBody>
      </p:sp>
      <p:pic>
        <p:nvPicPr>
          <p:cNvPr id="7" name="Picture 6" descr="first_ic">
            <a:extLst>
              <a:ext uri="{FF2B5EF4-FFF2-40B4-BE49-F238E27FC236}">
                <a16:creationId xmlns:a16="http://schemas.microsoft.com/office/drawing/2014/main" id="{8751E797-9353-40C0-980A-B28458C3D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271" y="1738160"/>
            <a:ext cx="1900237" cy="1258888"/>
          </a:xfrm>
          <a:prstGeom prst="rect">
            <a:avLst/>
          </a:prstGeom>
          <a:noFill/>
          <a:extLst>
            <a:ext uri="{909E8E84-426E-40DD-AFC4-6F175D3DCCD1}">
              <a14:hiddenFill xmlns:a14="http://schemas.microsoft.com/office/drawing/2010/main">
                <a:solidFill>
                  <a:srgbClr val="FFFFFF"/>
                </a:solidFill>
              </a14:hiddenFill>
            </a:ext>
          </a:extLst>
        </p:spPr>
      </p:pic>
      <p:sp>
        <p:nvSpPr>
          <p:cNvPr id="8" name="Line 7">
            <a:extLst>
              <a:ext uri="{FF2B5EF4-FFF2-40B4-BE49-F238E27FC236}">
                <a16:creationId xmlns:a16="http://schemas.microsoft.com/office/drawing/2014/main" id="{71435264-9EE3-447A-B556-8B199A71BD6B}"/>
              </a:ext>
            </a:extLst>
          </p:cNvPr>
          <p:cNvSpPr>
            <a:spLocks noChangeShapeType="1"/>
          </p:cNvSpPr>
          <p:nvPr/>
        </p:nvSpPr>
        <p:spPr bwMode="auto">
          <a:xfrm>
            <a:off x="2877737" y="3098648"/>
            <a:ext cx="835541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400"/>
          </a:p>
        </p:txBody>
      </p:sp>
      <p:pic>
        <p:nvPicPr>
          <p:cNvPr id="9" name="Picture 8" descr="pentium">
            <a:extLst>
              <a:ext uri="{FF2B5EF4-FFF2-40B4-BE49-F238E27FC236}">
                <a16:creationId xmlns:a16="http://schemas.microsoft.com/office/drawing/2014/main" id="{A3459E37-B316-42CB-9685-B7293DDFD4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3451" y="1854048"/>
            <a:ext cx="1524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9">
            <a:extLst>
              <a:ext uri="{FF2B5EF4-FFF2-40B4-BE49-F238E27FC236}">
                <a16:creationId xmlns:a16="http://schemas.microsoft.com/office/drawing/2014/main" id="{50C5C46E-4342-4EAA-8699-ECA0E69A7DFA}"/>
              </a:ext>
            </a:extLst>
          </p:cNvPr>
          <p:cNvSpPr txBox="1">
            <a:spLocks noChangeArrowheads="1"/>
          </p:cNvSpPr>
          <p:nvPr/>
        </p:nvSpPr>
        <p:spPr bwMode="auto">
          <a:xfrm>
            <a:off x="4275553" y="3095171"/>
            <a:ext cx="206268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dirty="0">
                <a:latin typeface="Times New Roman" panose="02020603050405020304" pitchFamily="18" charset="0"/>
              </a:rPr>
              <a:t>195</a:t>
            </a:r>
            <a:r>
              <a:rPr lang="el-GR" altLang="en-US" sz="2400" b="1" dirty="0">
                <a:latin typeface="Times New Roman" panose="02020603050405020304" pitchFamily="18" charset="0"/>
              </a:rPr>
              <a:t>8</a:t>
            </a:r>
            <a:endParaRPr lang="en-US" altLang="en-US" sz="2400" b="1" dirty="0">
              <a:latin typeface="Times New Roman" panose="02020603050405020304" pitchFamily="18" charset="0"/>
            </a:endParaRPr>
          </a:p>
          <a:p>
            <a:pPr algn="ctr"/>
            <a:r>
              <a:rPr lang="el-GR" altLang="en-US" sz="1600" dirty="0"/>
              <a:t>Πρώτο ολοκληρωμένο</a:t>
            </a:r>
            <a:endParaRPr lang="en-US" altLang="en-US" sz="1600" dirty="0"/>
          </a:p>
          <a:p>
            <a:pPr algn="ctr"/>
            <a:r>
              <a:rPr lang="en-US" altLang="en-US" sz="1600" dirty="0"/>
              <a:t> transistor</a:t>
            </a:r>
            <a:endParaRPr lang="el-GR" altLang="en-US" sz="1600" dirty="0"/>
          </a:p>
        </p:txBody>
      </p:sp>
      <p:sp>
        <p:nvSpPr>
          <p:cNvPr id="11" name="Text Box 10">
            <a:extLst>
              <a:ext uri="{FF2B5EF4-FFF2-40B4-BE49-F238E27FC236}">
                <a16:creationId xmlns:a16="http://schemas.microsoft.com/office/drawing/2014/main" id="{E7CAA006-BD3D-4C60-A75B-BFC2B8497BAF}"/>
              </a:ext>
            </a:extLst>
          </p:cNvPr>
          <p:cNvSpPr txBox="1">
            <a:spLocks noChangeArrowheads="1"/>
          </p:cNvSpPr>
          <p:nvPr/>
        </p:nvSpPr>
        <p:spPr bwMode="auto">
          <a:xfrm>
            <a:off x="9169191" y="3047848"/>
            <a:ext cx="274838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dirty="0">
                <a:latin typeface="Times New Roman" panose="02020603050405020304" pitchFamily="18" charset="0"/>
              </a:rPr>
              <a:t>2017</a:t>
            </a:r>
          </a:p>
          <a:p>
            <a:pPr algn="ctr"/>
            <a:r>
              <a:rPr lang="en-US" altLang="en-US" sz="1600" dirty="0"/>
              <a:t>10</a:t>
            </a:r>
            <a:r>
              <a:rPr lang="en-US" altLang="en-US" sz="1600" baseline="30000" dirty="0"/>
              <a:t>10</a:t>
            </a:r>
            <a:r>
              <a:rPr lang="en-US" altLang="en-US" sz="1600" dirty="0"/>
              <a:t> </a:t>
            </a:r>
            <a:r>
              <a:rPr lang="el-GR" altLang="en-US" sz="1600" dirty="0"/>
              <a:t>ολοκληρωμένα</a:t>
            </a:r>
            <a:r>
              <a:rPr lang="en-US" altLang="en-US" sz="1600" dirty="0"/>
              <a:t> transistors</a:t>
            </a:r>
            <a:endParaRPr lang="el-GR" altLang="en-US" sz="1600" dirty="0"/>
          </a:p>
        </p:txBody>
      </p:sp>
      <p:pic>
        <p:nvPicPr>
          <p:cNvPr id="12" name="Picture 11" descr="180px-Cmosic">
            <a:extLst>
              <a:ext uri="{FF2B5EF4-FFF2-40B4-BE49-F238E27FC236}">
                <a16:creationId xmlns:a16="http://schemas.microsoft.com/office/drawing/2014/main" id="{346CD352-B8DF-4BA5-A4DC-83C439BD55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708" t="9435" r="23413" b="11320"/>
          <a:stretch>
            <a:fillRect/>
          </a:stretch>
        </p:blipFill>
        <p:spPr bwMode="auto">
          <a:xfrm>
            <a:off x="6732352" y="1695647"/>
            <a:ext cx="1871662" cy="12827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2">
            <a:extLst>
              <a:ext uri="{FF2B5EF4-FFF2-40B4-BE49-F238E27FC236}">
                <a16:creationId xmlns:a16="http://schemas.microsoft.com/office/drawing/2014/main" id="{7E63B36B-7BB1-4440-AB96-5244318EE379}"/>
              </a:ext>
            </a:extLst>
          </p:cNvPr>
          <p:cNvSpPr txBox="1">
            <a:spLocks noChangeArrowheads="1"/>
          </p:cNvSpPr>
          <p:nvPr/>
        </p:nvSpPr>
        <p:spPr bwMode="auto">
          <a:xfrm>
            <a:off x="6202935" y="3081370"/>
            <a:ext cx="273395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dirty="0">
                <a:latin typeface="Times New Roman" panose="02020603050405020304" pitchFamily="18" charset="0"/>
              </a:rPr>
              <a:t>19</a:t>
            </a:r>
            <a:r>
              <a:rPr lang="el-GR" altLang="en-US" sz="2400" b="1" dirty="0">
                <a:latin typeface="Times New Roman" panose="02020603050405020304" pitchFamily="18" charset="0"/>
              </a:rPr>
              <a:t>63</a:t>
            </a:r>
            <a:endParaRPr lang="en-US" altLang="en-US" sz="2400" b="1" dirty="0">
              <a:latin typeface="Times New Roman" panose="02020603050405020304" pitchFamily="18" charset="0"/>
            </a:endParaRPr>
          </a:p>
          <a:p>
            <a:pPr algn="ctr"/>
            <a:r>
              <a:rPr lang="en-US" altLang="en-US" sz="1600" dirty="0"/>
              <a:t>10&lt; </a:t>
            </a:r>
            <a:r>
              <a:rPr lang="el-GR" altLang="en-US" sz="1600" dirty="0"/>
              <a:t>ολοκληρωμένα </a:t>
            </a:r>
            <a:r>
              <a:rPr lang="en-US" altLang="en-US" sz="1600" dirty="0"/>
              <a:t>transistors</a:t>
            </a:r>
            <a:endParaRPr lang="el-GR" altLang="en-US" sz="1600" dirty="0"/>
          </a:p>
        </p:txBody>
      </p:sp>
      <p:graphicFrame>
        <p:nvGraphicFramePr>
          <p:cNvPr id="15" name="Object 8">
            <a:extLst>
              <a:ext uri="{FF2B5EF4-FFF2-40B4-BE49-F238E27FC236}">
                <a16:creationId xmlns:a16="http://schemas.microsoft.com/office/drawing/2014/main" id="{93BE123E-527B-47CF-B196-1BD829E1BD78}"/>
              </a:ext>
            </a:extLst>
          </p:cNvPr>
          <p:cNvGraphicFramePr>
            <a:graphicFrameLocks noChangeAspect="1"/>
          </p:cNvGraphicFramePr>
          <p:nvPr>
            <p:extLst>
              <p:ext uri="{D42A27DB-BD31-4B8C-83A1-F6EECF244321}">
                <p14:modId xmlns:p14="http://schemas.microsoft.com/office/powerpoint/2010/main" val="3343876582"/>
              </p:ext>
            </p:extLst>
          </p:nvPr>
        </p:nvGraphicFramePr>
        <p:xfrm>
          <a:off x="7510709" y="4389147"/>
          <a:ext cx="3861331" cy="2381548"/>
        </p:xfrm>
        <a:graphic>
          <a:graphicData uri="http://schemas.openxmlformats.org/presentationml/2006/ole">
            <mc:AlternateContent xmlns:mc="http://schemas.openxmlformats.org/markup-compatibility/2006">
              <mc:Choice xmlns:v="urn:schemas-microsoft-com:vml" Requires="v">
                <p:oleObj name="Image" r:id="rId6" imgW="7314286" imgH="4507937" progId="Photoshop.Image.10">
                  <p:embed/>
                </p:oleObj>
              </mc:Choice>
              <mc:Fallback>
                <p:oleObj name="Image" r:id="rId6" imgW="7314286" imgH="4507937" progId="Photoshop.Image.10">
                  <p:embed/>
                  <p:pic>
                    <p:nvPicPr>
                      <p:cNvPr id="15" name="Object 8">
                        <a:extLst>
                          <a:ext uri="{FF2B5EF4-FFF2-40B4-BE49-F238E27FC236}">
                            <a16:creationId xmlns:a16="http://schemas.microsoft.com/office/drawing/2014/main" id="{93BE123E-527B-47CF-B196-1BD829E1BD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0709" y="4389147"/>
                        <a:ext cx="3861331" cy="2381548"/>
                      </a:xfrm>
                      <a:prstGeom prst="rect">
                        <a:avLst/>
                      </a:prstGeom>
                      <a:noFill/>
                      <a:ln>
                        <a:noFill/>
                      </a:ln>
                      <a:effectLst/>
                    </p:spPr>
                  </p:pic>
                </p:oleObj>
              </mc:Fallback>
            </mc:AlternateContent>
          </a:graphicData>
        </a:graphic>
      </p:graphicFrame>
      <p:sp>
        <p:nvSpPr>
          <p:cNvPr id="4" name="Arrow: Right 3">
            <a:extLst>
              <a:ext uri="{FF2B5EF4-FFF2-40B4-BE49-F238E27FC236}">
                <a16:creationId xmlns:a16="http://schemas.microsoft.com/office/drawing/2014/main" id="{45C597DA-BB32-4164-BCE7-DAF0D2F6327A}"/>
              </a:ext>
            </a:extLst>
          </p:cNvPr>
          <p:cNvSpPr/>
          <p:nvPr/>
        </p:nvSpPr>
        <p:spPr>
          <a:xfrm>
            <a:off x="6489760" y="4991477"/>
            <a:ext cx="1014947" cy="8518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2" descr="Image result for ntua logo">
            <a:extLst>
              <a:ext uri="{FF2B5EF4-FFF2-40B4-BE49-F238E27FC236}">
                <a16:creationId xmlns:a16="http://schemas.microsoft.com/office/drawing/2014/main" id="{08D55021-99A2-4A40-855C-F614840E80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37111" y="260885"/>
            <a:ext cx="1114586" cy="11183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pcrl ntua">
            <a:extLst>
              <a:ext uri="{FF2B5EF4-FFF2-40B4-BE49-F238E27FC236}">
                <a16:creationId xmlns:a16="http://schemas.microsoft.com/office/drawing/2014/main" id="{6CD2C21F-9ADA-49F7-B9A9-116B9000E1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0293" y="282911"/>
            <a:ext cx="1405614" cy="103312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44DBBAE-1640-44DF-A1E6-5C85E65CFF86}"/>
              </a:ext>
            </a:extLst>
          </p:cNvPr>
          <p:cNvSpPr txBox="1"/>
          <p:nvPr/>
        </p:nvSpPr>
        <p:spPr>
          <a:xfrm>
            <a:off x="8123837" y="913109"/>
            <a:ext cx="864339" cy="461665"/>
          </a:xfrm>
          <a:prstGeom prst="rect">
            <a:avLst/>
          </a:prstGeom>
          <a:noFill/>
        </p:spPr>
        <p:txBody>
          <a:bodyPr wrap="none" rtlCol="0">
            <a:spAutoFit/>
          </a:bodyPr>
          <a:lstStyle/>
          <a:p>
            <a:r>
              <a:rPr lang="en-GB" sz="2400" dirty="0"/>
              <a:t>2007</a:t>
            </a:r>
          </a:p>
        </p:txBody>
      </p:sp>
      <p:sp>
        <p:nvSpPr>
          <p:cNvPr id="19" name="Rectangle 18">
            <a:extLst>
              <a:ext uri="{FF2B5EF4-FFF2-40B4-BE49-F238E27FC236}">
                <a16:creationId xmlns:a16="http://schemas.microsoft.com/office/drawing/2014/main" id="{B21CC513-7E29-48AF-AF85-6F1EB3A5CC8F}"/>
              </a:ext>
            </a:extLst>
          </p:cNvPr>
          <p:cNvSpPr/>
          <p:nvPr/>
        </p:nvSpPr>
        <p:spPr>
          <a:xfrm>
            <a:off x="7051534" y="6104167"/>
            <a:ext cx="4866038" cy="646331"/>
          </a:xfrm>
          <a:prstGeom prst="rect">
            <a:avLst/>
          </a:prstGeom>
        </p:spPr>
        <p:txBody>
          <a:bodyPr wrap="square">
            <a:spAutoFit/>
          </a:bodyPr>
          <a:lstStyle/>
          <a:p>
            <a:r>
              <a:rPr lang="el-GR" altLang="en-US" b="1" dirty="0"/>
              <a:t>Το μεγαλύτερο υβριδικά ολοκληρωμένο οπτικό κύκλωμα μέχρι τότε (750</a:t>
            </a:r>
            <a:r>
              <a:rPr lang="en-US" altLang="en-US" b="1" dirty="0"/>
              <a:t>mm</a:t>
            </a:r>
            <a:r>
              <a:rPr lang="en-US" altLang="en-US" b="1" baseline="30000" dirty="0"/>
              <a:t>2</a:t>
            </a:r>
            <a:r>
              <a:rPr lang="en-US" altLang="en-US" b="1" dirty="0"/>
              <a:t>)</a:t>
            </a:r>
            <a:endParaRPr lang="el-GR" altLang="en-US" b="1" dirty="0"/>
          </a:p>
        </p:txBody>
      </p:sp>
      <p:sp>
        <p:nvSpPr>
          <p:cNvPr id="20" name="TextBox 19">
            <a:extLst>
              <a:ext uri="{FF2B5EF4-FFF2-40B4-BE49-F238E27FC236}">
                <a16:creationId xmlns:a16="http://schemas.microsoft.com/office/drawing/2014/main" id="{C4C14853-1F0D-4362-A48A-7BD7E729D5A1}"/>
              </a:ext>
            </a:extLst>
          </p:cNvPr>
          <p:cNvSpPr txBox="1"/>
          <p:nvPr/>
        </p:nvSpPr>
        <p:spPr>
          <a:xfrm>
            <a:off x="1536227" y="3993660"/>
            <a:ext cx="3633559" cy="369332"/>
          </a:xfrm>
          <a:prstGeom prst="rect">
            <a:avLst/>
          </a:prstGeom>
          <a:noFill/>
        </p:spPr>
        <p:txBody>
          <a:bodyPr wrap="none" rtlCol="0">
            <a:spAutoFit/>
          </a:bodyPr>
          <a:lstStyle/>
          <a:p>
            <a:r>
              <a:rPr lang="el-GR" dirty="0"/>
              <a:t>Τεχνολογία Υβριδικής Ολοκλήρωσης</a:t>
            </a:r>
            <a:endParaRPr lang="en-GB" dirty="0"/>
          </a:p>
        </p:txBody>
      </p:sp>
      <p:pic>
        <p:nvPicPr>
          <p:cNvPr id="16388" name="Picture 4" descr="Image result for eniac">
            <a:extLst>
              <a:ext uri="{FF2B5EF4-FFF2-40B4-BE49-F238E27FC236}">
                <a16:creationId xmlns:a16="http://schemas.microsoft.com/office/drawing/2014/main" id="{8BAC9C5A-E3BE-48B2-8905-7FB526FFF7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8853" y="1738160"/>
            <a:ext cx="1666798" cy="1250099"/>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9">
            <a:extLst>
              <a:ext uri="{FF2B5EF4-FFF2-40B4-BE49-F238E27FC236}">
                <a16:creationId xmlns:a16="http://schemas.microsoft.com/office/drawing/2014/main" id="{D5141947-0333-40C1-A009-3D543B1AAC98}"/>
              </a:ext>
            </a:extLst>
          </p:cNvPr>
          <p:cNvSpPr txBox="1">
            <a:spLocks noChangeArrowheads="1"/>
          </p:cNvSpPr>
          <p:nvPr/>
        </p:nvSpPr>
        <p:spPr bwMode="auto">
          <a:xfrm>
            <a:off x="2175536" y="3030747"/>
            <a:ext cx="128785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dirty="0">
                <a:latin typeface="Times New Roman" panose="02020603050405020304" pitchFamily="18" charset="0"/>
              </a:rPr>
              <a:t>1943</a:t>
            </a:r>
          </a:p>
          <a:p>
            <a:pPr algn="ctr"/>
            <a:r>
              <a:rPr lang="el-GR" altLang="en-US" sz="1600" dirty="0"/>
              <a:t>Δίοδοι κενού</a:t>
            </a:r>
          </a:p>
        </p:txBody>
      </p:sp>
      <p:pic>
        <p:nvPicPr>
          <p:cNvPr id="16390" name="Picture 6" descr="Image result for eniac">
            <a:extLst>
              <a:ext uri="{FF2B5EF4-FFF2-40B4-BE49-F238E27FC236}">
                <a16:creationId xmlns:a16="http://schemas.microsoft.com/office/drawing/2014/main" id="{5D714013-EBD9-44B4-A582-6C36DD810B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971" y="1616480"/>
            <a:ext cx="1352765" cy="90184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89807EE-01D8-4C4D-A133-AF2D48AA26D6}"/>
              </a:ext>
            </a:extLst>
          </p:cNvPr>
          <p:cNvSpPr/>
          <p:nvPr/>
        </p:nvSpPr>
        <p:spPr>
          <a:xfrm>
            <a:off x="8804275" y="4097236"/>
            <a:ext cx="2799164" cy="369332"/>
          </a:xfrm>
          <a:prstGeom prst="rect">
            <a:avLst/>
          </a:prstGeom>
        </p:spPr>
        <p:txBody>
          <a:bodyPr wrap="none">
            <a:spAutoFit/>
          </a:bodyPr>
          <a:lstStyle/>
          <a:p>
            <a:r>
              <a:rPr lang="el-GR" altLang="en-US" b="1" dirty="0">
                <a:latin typeface="Times New Roman" panose="02020603050405020304" pitchFamily="18" charset="0"/>
              </a:rPr>
              <a:t>Ολοκληρωμένος 3</a:t>
            </a:r>
            <a:r>
              <a:rPr lang="en-US" altLang="en-US" b="1" dirty="0">
                <a:latin typeface="Times New Roman" panose="02020603050405020304" pitchFamily="18" charset="0"/>
              </a:rPr>
              <a:t>R BMR </a:t>
            </a:r>
            <a:endParaRPr lang="en-GB" dirty="0"/>
          </a:p>
        </p:txBody>
      </p:sp>
    </p:spTree>
    <p:extLst>
      <p:ext uri="{BB962C8B-B14F-4D97-AF65-F5344CB8AC3E}">
        <p14:creationId xmlns:p14="http://schemas.microsoft.com/office/powerpoint/2010/main" val="298323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20"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727D6-4EEA-4988-B7E6-2E33B4284405}"/>
              </a:ext>
            </a:extLst>
          </p:cNvPr>
          <p:cNvSpPr>
            <a:spLocks noGrp="1"/>
          </p:cNvSpPr>
          <p:nvPr>
            <p:ph type="title"/>
          </p:nvPr>
        </p:nvSpPr>
        <p:spPr>
          <a:xfrm>
            <a:off x="1141413" y="618518"/>
            <a:ext cx="9905998" cy="1478570"/>
          </a:xfrm>
        </p:spPr>
        <p:txBody>
          <a:bodyPr/>
          <a:lstStyle/>
          <a:p>
            <a:r>
              <a:rPr lang="en-US" dirty="0"/>
              <a:t>Silicon Photonics</a:t>
            </a:r>
            <a:endParaRPr lang="en-GB" dirty="0"/>
          </a:p>
        </p:txBody>
      </p:sp>
      <p:pic>
        <p:nvPicPr>
          <p:cNvPr id="4" name="Picture 2" descr="Image result for imec 16x50g silicon photonics">
            <a:extLst>
              <a:ext uri="{FF2B5EF4-FFF2-40B4-BE49-F238E27FC236}">
                <a16:creationId xmlns:a16="http://schemas.microsoft.com/office/drawing/2014/main" id="{7DFBB765-3B0C-4AB2-A764-763447C2D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453" y="3852802"/>
            <a:ext cx="5954707" cy="25989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B10C834-719B-4B82-A669-B42252A9157E}"/>
              </a:ext>
            </a:extLst>
          </p:cNvPr>
          <p:cNvPicPr>
            <a:picLocks noChangeAspect="1"/>
          </p:cNvPicPr>
          <p:nvPr/>
        </p:nvPicPr>
        <p:blipFill rotWithShape="1">
          <a:blip r:embed="rId3"/>
          <a:srcRect t="7851" b="7851"/>
          <a:stretch/>
        </p:blipFill>
        <p:spPr>
          <a:xfrm>
            <a:off x="7348169" y="3914351"/>
            <a:ext cx="3859377" cy="2598982"/>
          </a:xfrm>
          <a:prstGeom prst="rect">
            <a:avLst/>
          </a:prstGeom>
        </p:spPr>
      </p:pic>
      <p:sp>
        <p:nvSpPr>
          <p:cNvPr id="8" name="TextBox 7">
            <a:extLst>
              <a:ext uri="{FF2B5EF4-FFF2-40B4-BE49-F238E27FC236}">
                <a16:creationId xmlns:a16="http://schemas.microsoft.com/office/drawing/2014/main" id="{3E0AD430-6FC0-4FB5-9CC7-1BDE5DCDE744}"/>
              </a:ext>
            </a:extLst>
          </p:cNvPr>
          <p:cNvSpPr txBox="1"/>
          <p:nvPr/>
        </p:nvSpPr>
        <p:spPr>
          <a:xfrm>
            <a:off x="768040" y="1705707"/>
            <a:ext cx="5960414" cy="2215991"/>
          </a:xfrm>
          <a:prstGeom prst="rect">
            <a:avLst/>
          </a:prstGeom>
          <a:noFill/>
        </p:spPr>
        <p:txBody>
          <a:bodyPr wrap="none" rtlCol="0">
            <a:spAutoFit/>
          </a:bodyPr>
          <a:lstStyle/>
          <a:p>
            <a:pPr marL="342900" indent="-342900">
              <a:buFont typeface="Arial" panose="020B0604020202020204" pitchFamily="34" charset="0"/>
              <a:buChar char="•"/>
            </a:pPr>
            <a:r>
              <a:rPr lang="el-GR" sz="2400" dirty="0"/>
              <a:t>Ολοκληρωμένα κυκλώματα σε πυρίτιο</a:t>
            </a:r>
            <a:endParaRPr lang="en-US" sz="2400" dirty="0"/>
          </a:p>
          <a:p>
            <a:pPr marL="342900" indent="-342900">
              <a:buFont typeface="Arial" panose="020B0604020202020204" pitchFamily="34" charset="0"/>
              <a:buChar char="•"/>
            </a:pPr>
            <a:r>
              <a:rPr lang="el-GR" sz="2400" dirty="0"/>
              <a:t>Άριστα οπτικά χαρακτηριστικά</a:t>
            </a:r>
          </a:p>
          <a:p>
            <a:pPr marL="342900" indent="-342900">
              <a:buFont typeface="Arial" panose="020B0604020202020204" pitchFamily="34" charset="0"/>
              <a:buChar char="•"/>
            </a:pPr>
            <a:r>
              <a:rPr lang="el-GR" sz="2400" dirty="0"/>
              <a:t>Μεγάλη πυκνότητα κυκλωμάτων</a:t>
            </a:r>
          </a:p>
          <a:p>
            <a:pPr marL="342900" indent="-342900">
              <a:buFont typeface="Arial" panose="020B0604020202020204" pitchFamily="34" charset="0"/>
              <a:buChar char="•"/>
            </a:pPr>
            <a:r>
              <a:rPr lang="el-GR" sz="2400" dirty="0"/>
              <a:t>Συμβατά με τεχνολογία </a:t>
            </a:r>
            <a:r>
              <a:rPr lang="en-US" sz="2400" dirty="0"/>
              <a:t>CMOS</a:t>
            </a:r>
            <a:endParaRPr lang="el-GR" sz="2400" dirty="0"/>
          </a:p>
          <a:p>
            <a:pPr marL="342900" indent="-342900">
              <a:buFont typeface="Arial" panose="020B0604020202020204" pitchFamily="34" charset="0"/>
              <a:buChar char="•"/>
            </a:pPr>
            <a:r>
              <a:rPr lang="el-GR" sz="2400" dirty="0"/>
              <a:t>Ξεκίνησε το 2007, ωριμάζει πολύ γρήγορα</a:t>
            </a:r>
            <a:endParaRPr lang="en-US" sz="2400" dirty="0"/>
          </a:p>
          <a:p>
            <a:endParaRPr lang="en-GB" dirty="0"/>
          </a:p>
        </p:txBody>
      </p:sp>
      <p:pic>
        <p:nvPicPr>
          <p:cNvPr id="8194" name="Picture 2" descr="Silicon Photonics Market Size, Share &amp; Industry Growth, 2030">
            <a:extLst>
              <a:ext uri="{FF2B5EF4-FFF2-40B4-BE49-F238E27FC236}">
                <a16:creationId xmlns:a16="http://schemas.microsoft.com/office/drawing/2014/main" id="{9E11E6BA-058E-ACC5-79A9-49FC24F86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3351" y="892256"/>
            <a:ext cx="4557273" cy="2625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40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20918D-FA70-231D-5D87-94A375A4BE16}"/>
              </a:ext>
            </a:extLst>
          </p:cNvPr>
          <p:cNvSpPr>
            <a:spLocks noGrp="1"/>
          </p:cNvSpPr>
          <p:nvPr>
            <p:ph type="title"/>
          </p:nvPr>
        </p:nvSpPr>
        <p:spPr/>
        <p:txBody>
          <a:bodyPr/>
          <a:lstStyle/>
          <a:p>
            <a:r>
              <a:rPr lang="en-GB" dirty="0"/>
              <a:t>P</a:t>
            </a:r>
            <a:r>
              <a:rPr lang="en-GR" dirty="0"/>
              <a:t>hoto from OPTCOMS-PTL lab, DI, NKUA</a:t>
            </a:r>
          </a:p>
        </p:txBody>
      </p:sp>
      <p:pic>
        <p:nvPicPr>
          <p:cNvPr id="5" name="Picture 4" descr="Two men in a room with computers and wires&#10;&#10;Description automatically generated">
            <a:extLst>
              <a:ext uri="{FF2B5EF4-FFF2-40B4-BE49-F238E27FC236}">
                <a16:creationId xmlns:a16="http://schemas.microsoft.com/office/drawing/2014/main" id="{82B71520-6CFB-7929-30C5-8ADABA7EF6DF}"/>
              </a:ext>
            </a:extLst>
          </p:cNvPr>
          <p:cNvPicPr>
            <a:picLocks noChangeAspect="1"/>
          </p:cNvPicPr>
          <p:nvPr/>
        </p:nvPicPr>
        <p:blipFill>
          <a:blip r:embed="rId2"/>
          <a:stretch>
            <a:fillRect/>
          </a:stretch>
        </p:blipFill>
        <p:spPr>
          <a:xfrm>
            <a:off x="3297718" y="1648520"/>
            <a:ext cx="8216949" cy="4622034"/>
          </a:xfrm>
          <a:prstGeom prst="rect">
            <a:avLst/>
          </a:prstGeom>
        </p:spPr>
      </p:pic>
      <p:sp>
        <p:nvSpPr>
          <p:cNvPr id="6" name="TextBox 5">
            <a:extLst>
              <a:ext uri="{FF2B5EF4-FFF2-40B4-BE49-F238E27FC236}">
                <a16:creationId xmlns:a16="http://schemas.microsoft.com/office/drawing/2014/main" id="{B59B48AC-C500-836B-CE59-945CB0F70260}"/>
              </a:ext>
            </a:extLst>
          </p:cNvPr>
          <p:cNvSpPr txBox="1"/>
          <p:nvPr/>
        </p:nvSpPr>
        <p:spPr>
          <a:xfrm>
            <a:off x="873656" y="3537489"/>
            <a:ext cx="2424062" cy="646331"/>
          </a:xfrm>
          <a:prstGeom prst="rect">
            <a:avLst/>
          </a:prstGeom>
          <a:noFill/>
        </p:spPr>
        <p:txBody>
          <a:bodyPr wrap="none" rtlCol="0">
            <a:spAutoFit/>
          </a:bodyPr>
          <a:lstStyle/>
          <a:p>
            <a:r>
              <a:rPr lang="en-GR" dirty="0"/>
              <a:t>4x 1.2Tb/s Optical lines</a:t>
            </a:r>
          </a:p>
          <a:p>
            <a:r>
              <a:rPr lang="en-GR" dirty="0"/>
              <a:t>12x 100GBE QSFP28</a:t>
            </a:r>
          </a:p>
        </p:txBody>
      </p:sp>
    </p:spTree>
    <p:extLst>
      <p:ext uri="{BB962C8B-B14F-4D97-AF65-F5344CB8AC3E}">
        <p14:creationId xmlns:p14="http://schemas.microsoft.com/office/powerpoint/2010/main" val="3776871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6C9B-BB9B-44D4-9DB3-77C4C8D4D158}"/>
              </a:ext>
            </a:extLst>
          </p:cNvPr>
          <p:cNvSpPr>
            <a:spLocks noGrp="1"/>
          </p:cNvSpPr>
          <p:nvPr>
            <p:ph type="title"/>
          </p:nvPr>
        </p:nvSpPr>
        <p:spPr>
          <a:xfrm>
            <a:off x="1141413" y="618518"/>
            <a:ext cx="9905998" cy="1478570"/>
          </a:xfrm>
        </p:spPr>
        <p:txBody>
          <a:bodyPr/>
          <a:lstStyle/>
          <a:p>
            <a:r>
              <a:rPr lang="el-GR" dirty="0" err="1"/>
              <a:t>συγχρονα</a:t>
            </a:r>
            <a:r>
              <a:rPr lang="el-GR" dirty="0"/>
              <a:t> </a:t>
            </a:r>
            <a:r>
              <a:rPr lang="el-GR" dirty="0" err="1"/>
              <a:t>οπτικα</a:t>
            </a:r>
            <a:r>
              <a:rPr lang="el-GR" dirty="0"/>
              <a:t> </a:t>
            </a:r>
            <a:r>
              <a:rPr lang="el-GR" dirty="0" err="1"/>
              <a:t>δικτυα</a:t>
            </a:r>
            <a:endParaRPr lang="en-GB" dirty="0"/>
          </a:p>
        </p:txBody>
      </p:sp>
      <p:pic>
        <p:nvPicPr>
          <p:cNvPr id="5" name="Picture 4">
            <a:extLst>
              <a:ext uri="{FF2B5EF4-FFF2-40B4-BE49-F238E27FC236}">
                <a16:creationId xmlns:a16="http://schemas.microsoft.com/office/drawing/2014/main" id="{49F375A7-3198-4625-A9FC-D0577F485091}"/>
              </a:ext>
            </a:extLst>
          </p:cNvPr>
          <p:cNvPicPr>
            <a:picLocks noChangeAspect="1"/>
          </p:cNvPicPr>
          <p:nvPr/>
        </p:nvPicPr>
        <p:blipFill rotWithShape="1">
          <a:blip r:embed="rId2"/>
          <a:srcRect t="2230" r="13817"/>
          <a:stretch/>
        </p:blipFill>
        <p:spPr>
          <a:xfrm>
            <a:off x="5298305" y="1562099"/>
            <a:ext cx="6855595" cy="5003801"/>
          </a:xfrm>
          <a:prstGeom prst="rect">
            <a:avLst/>
          </a:prstGeom>
        </p:spPr>
      </p:pic>
      <p:pic>
        <p:nvPicPr>
          <p:cNvPr id="7" name="Picture 6">
            <a:extLst>
              <a:ext uri="{FF2B5EF4-FFF2-40B4-BE49-F238E27FC236}">
                <a16:creationId xmlns:a16="http://schemas.microsoft.com/office/drawing/2014/main" id="{36AE5B4D-01FD-4416-8993-FBE1E01B69DC}"/>
              </a:ext>
            </a:extLst>
          </p:cNvPr>
          <p:cNvPicPr>
            <a:picLocks noChangeAspect="1"/>
          </p:cNvPicPr>
          <p:nvPr/>
        </p:nvPicPr>
        <p:blipFill>
          <a:blip r:embed="rId3"/>
          <a:stretch>
            <a:fillRect/>
          </a:stretch>
        </p:blipFill>
        <p:spPr>
          <a:xfrm>
            <a:off x="333309" y="3878947"/>
            <a:ext cx="4820970" cy="2563127"/>
          </a:xfrm>
          <a:prstGeom prst="rect">
            <a:avLst/>
          </a:prstGeom>
        </p:spPr>
      </p:pic>
      <p:sp>
        <p:nvSpPr>
          <p:cNvPr id="8" name="TextBox 7">
            <a:extLst>
              <a:ext uri="{FF2B5EF4-FFF2-40B4-BE49-F238E27FC236}">
                <a16:creationId xmlns:a16="http://schemas.microsoft.com/office/drawing/2014/main" id="{BE793418-93C0-473D-9FF9-7EF1C9708644}"/>
              </a:ext>
            </a:extLst>
          </p:cNvPr>
          <p:cNvSpPr txBox="1"/>
          <p:nvPr/>
        </p:nvSpPr>
        <p:spPr>
          <a:xfrm>
            <a:off x="696913" y="1790357"/>
            <a:ext cx="3875100" cy="2246769"/>
          </a:xfrm>
          <a:prstGeom prst="rect">
            <a:avLst/>
          </a:prstGeom>
          <a:noFill/>
        </p:spPr>
        <p:txBody>
          <a:bodyPr wrap="none" rtlCol="0">
            <a:spAutoFit/>
          </a:bodyPr>
          <a:lstStyle/>
          <a:p>
            <a:r>
              <a:rPr lang="el-GR" sz="2000" dirty="0">
                <a:sym typeface="Wingdings" panose="05000000000000000000" pitchFamily="2" charset="2"/>
              </a:rPr>
              <a:t>Ανάπτυξη ψηφιακής επεξεργασίας</a:t>
            </a:r>
          </a:p>
          <a:p>
            <a:r>
              <a:rPr lang="el-GR" sz="2000" dirty="0">
                <a:sym typeface="Wingdings" panose="05000000000000000000" pitchFamily="2" charset="2"/>
              </a:rPr>
              <a:t>Πολύπλοκα οπτικά κυκλώματα</a:t>
            </a:r>
            <a:endParaRPr lang="en-US" sz="2000" dirty="0">
              <a:sym typeface="Wingdings" panose="05000000000000000000" pitchFamily="2" charset="2"/>
            </a:endParaRPr>
          </a:p>
          <a:p>
            <a:endParaRPr lang="el-GR" sz="2000" dirty="0">
              <a:sym typeface="Wingdings" panose="05000000000000000000" pitchFamily="2" charset="2"/>
            </a:endParaRPr>
          </a:p>
          <a:p>
            <a:r>
              <a:rPr lang="en-US" sz="2000" dirty="0"/>
              <a:t>Coherent transmission</a:t>
            </a:r>
            <a:endParaRPr lang="en-US" sz="2000" dirty="0">
              <a:sym typeface="Wingdings" panose="05000000000000000000" pitchFamily="2" charset="2"/>
            </a:endParaRPr>
          </a:p>
          <a:p>
            <a:r>
              <a:rPr lang="en-US" sz="2000" dirty="0">
                <a:sym typeface="Wingdings" panose="05000000000000000000" pitchFamily="2" charset="2"/>
              </a:rPr>
              <a:t> Advanced modulation formats</a:t>
            </a:r>
          </a:p>
          <a:p>
            <a:r>
              <a:rPr lang="en-US" sz="2000" dirty="0">
                <a:sym typeface="Wingdings" panose="05000000000000000000" pitchFamily="2" charset="2"/>
              </a:rPr>
              <a:t> 400 Gb/s per channel</a:t>
            </a:r>
            <a:endParaRPr lang="en-US" sz="2000" dirty="0"/>
          </a:p>
          <a:p>
            <a:endParaRPr lang="en-GB" sz="2000" dirty="0"/>
          </a:p>
        </p:txBody>
      </p:sp>
    </p:spTree>
    <p:extLst>
      <p:ext uri="{BB962C8B-B14F-4D97-AF65-F5344CB8AC3E}">
        <p14:creationId xmlns:p14="http://schemas.microsoft.com/office/powerpoint/2010/main" val="4248613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48533"/>
            <a:ext cx="8229600" cy="490066"/>
          </a:xfrm>
        </p:spPr>
        <p:txBody>
          <a:bodyPr>
            <a:normAutofit fontScale="90000"/>
          </a:bodyPr>
          <a:lstStyle/>
          <a:p>
            <a:r>
              <a:rPr lang="el-GR" b="1"/>
              <a:t> Ύλη μαθήματος</a:t>
            </a:r>
            <a:r>
              <a:rPr lang="en-US" b="1"/>
              <a:t> I</a:t>
            </a:r>
            <a:r>
              <a:rPr lang="el-GR"/>
              <a:t> </a:t>
            </a:r>
          </a:p>
        </p:txBody>
      </p:sp>
      <p:sp>
        <p:nvSpPr>
          <p:cNvPr id="3" name="Content Placeholder 2"/>
          <p:cNvSpPr>
            <a:spLocks noGrp="1"/>
          </p:cNvSpPr>
          <p:nvPr>
            <p:ph idx="1"/>
          </p:nvPr>
        </p:nvSpPr>
        <p:spPr>
          <a:xfrm>
            <a:off x="1625077" y="584684"/>
            <a:ext cx="9046886" cy="5688632"/>
          </a:xfrm>
        </p:spPr>
        <p:txBody>
          <a:bodyPr vert="horz" lIns="91440" tIns="45720" rIns="91440" bIns="45720" rtlCol="0" anchor="t">
            <a:noAutofit/>
          </a:bodyPr>
          <a:lstStyle/>
          <a:p>
            <a:r>
              <a:rPr lang="en-GB" sz="2000" b="1" dirty="0"/>
              <a:t>1.</a:t>
            </a:r>
            <a:r>
              <a:rPr lang="en-GB" sz="2000" dirty="0"/>
              <a:t> </a:t>
            </a:r>
            <a:r>
              <a:rPr lang="el-GR" sz="2000" dirty="0"/>
              <a:t>Εισαγωγή στις οπτικές τηλεπικοινωνίες. </a:t>
            </a:r>
            <a:r>
              <a:rPr lang="el-GR" sz="2000" dirty="0" err="1"/>
              <a:t>Οπτικοηλεκτρονικές</a:t>
            </a:r>
            <a:r>
              <a:rPr lang="el-GR" sz="2000" dirty="0"/>
              <a:t> διατάξεις, βασικά χαρακτηριστικά και παράμετροι.</a:t>
            </a:r>
          </a:p>
          <a:p>
            <a:r>
              <a:rPr lang="el-GR" sz="2000" b="1" dirty="0"/>
              <a:t>2.</a:t>
            </a:r>
            <a:r>
              <a:rPr lang="el-GR" sz="2000" dirty="0"/>
              <a:t> Κυματοδηγοί. Τύποι κυματοδηγών, δείκτης διάθλασης, V-</a:t>
            </a:r>
            <a:r>
              <a:rPr lang="el-GR" sz="2000" dirty="0" err="1"/>
              <a:t>number</a:t>
            </a:r>
            <a:r>
              <a:rPr lang="el-GR" sz="2000" dirty="0"/>
              <a:t>, τρόποι μετάδοσης φωτός.</a:t>
            </a:r>
          </a:p>
          <a:p>
            <a:r>
              <a:rPr lang="el-GR" sz="2000" b="1" dirty="0"/>
              <a:t>3. </a:t>
            </a:r>
            <a:r>
              <a:rPr lang="el-GR" sz="2000" dirty="0"/>
              <a:t>Μετατροπή τρόπου διάδοσης σε κυματοδηγούς. Μετατροπείς, γραμμικά και μη-γραμμικά </a:t>
            </a:r>
            <a:r>
              <a:rPr lang="el-GR" sz="2000" dirty="0" err="1"/>
              <a:t>tapered</a:t>
            </a:r>
            <a:r>
              <a:rPr lang="el-GR" sz="2000" dirty="0"/>
              <a:t> κυματοδηγοί.</a:t>
            </a:r>
          </a:p>
          <a:p>
            <a:r>
              <a:rPr lang="el-GR" sz="2000" b="1" dirty="0"/>
              <a:t>4.</a:t>
            </a:r>
            <a:r>
              <a:rPr lang="el-GR" sz="2000" dirty="0"/>
              <a:t> Σύζευξη κυματοδηγών. </a:t>
            </a:r>
            <a:r>
              <a:rPr lang="el-GR" sz="2000" dirty="0" err="1"/>
              <a:t>Coupled</a:t>
            </a:r>
            <a:r>
              <a:rPr lang="el-GR" sz="2000" dirty="0"/>
              <a:t> </a:t>
            </a:r>
            <a:r>
              <a:rPr lang="el-GR" sz="2000" dirty="0" err="1"/>
              <a:t>mode</a:t>
            </a:r>
            <a:r>
              <a:rPr lang="el-GR" sz="2000" dirty="0"/>
              <a:t> </a:t>
            </a:r>
            <a:r>
              <a:rPr lang="el-GR" sz="2000" dirty="0" err="1"/>
              <a:t>theory</a:t>
            </a:r>
            <a:r>
              <a:rPr lang="el-GR" sz="2000" dirty="0"/>
              <a:t>, </a:t>
            </a:r>
            <a:r>
              <a:rPr lang="el-GR" sz="2000" dirty="0" err="1"/>
              <a:t>end-to-end</a:t>
            </a:r>
            <a:r>
              <a:rPr lang="el-GR" sz="2000" dirty="0"/>
              <a:t> </a:t>
            </a:r>
            <a:r>
              <a:rPr lang="el-GR" sz="2000" dirty="0" err="1"/>
              <a:t>coupling</a:t>
            </a:r>
            <a:r>
              <a:rPr lang="el-GR" sz="2000" dirty="0"/>
              <a:t>, </a:t>
            </a:r>
            <a:r>
              <a:rPr lang="el-GR" sz="2000" dirty="0" err="1"/>
              <a:t>evanescent</a:t>
            </a:r>
            <a:r>
              <a:rPr lang="el-GR" sz="2000" dirty="0"/>
              <a:t> </a:t>
            </a:r>
            <a:r>
              <a:rPr lang="el-GR" sz="2000" dirty="0" err="1"/>
              <a:t>coupling</a:t>
            </a:r>
            <a:r>
              <a:rPr lang="el-GR" sz="2000" dirty="0"/>
              <a:t>, </a:t>
            </a:r>
            <a:r>
              <a:rPr lang="el-GR" sz="2000" dirty="0" err="1"/>
              <a:t>multi</a:t>
            </a:r>
            <a:r>
              <a:rPr lang="el-GR" sz="2000" dirty="0"/>
              <a:t> </a:t>
            </a:r>
            <a:r>
              <a:rPr lang="el-GR" sz="2000" dirty="0" err="1"/>
              <a:t>mode</a:t>
            </a:r>
            <a:r>
              <a:rPr lang="el-GR" sz="2000" dirty="0"/>
              <a:t> </a:t>
            </a:r>
            <a:r>
              <a:rPr lang="el-GR" sz="2000" dirty="0" err="1"/>
              <a:t>interferometer</a:t>
            </a:r>
            <a:r>
              <a:rPr lang="el-GR" sz="2000" dirty="0"/>
              <a:t> (MMI), Y-</a:t>
            </a:r>
            <a:r>
              <a:rPr lang="el-GR" sz="2000" dirty="0" err="1"/>
              <a:t>splitter</a:t>
            </a:r>
            <a:r>
              <a:rPr lang="el-GR" sz="2000" dirty="0"/>
              <a:t>, Y-</a:t>
            </a:r>
            <a:r>
              <a:rPr lang="el-GR" sz="2000" dirty="0" err="1"/>
              <a:t>coupler</a:t>
            </a:r>
            <a:r>
              <a:rPr lang="el-GR" sz="2000" dirty="0"/>
              <a:t>, </a:t>
            </a:r>
            <a:r>
              <a:rPr lang="el-GR" sz="2000" dirty="0" err="1"/>
              <a:t>waveguide</a:t>
            </a:r>
            <a:r>
              <a:rPr lang="el-GR" sz="2000" dirty="0"/>
              <a:t> </a:t>
            </a:r>
            <a:r>
              <a:rPr lang="el-GR" sz="2000" dirty="0" err="1"/>
              <a:t>crossing</a:t>
            </a:r>
            <a:r>
              <a:rPr lang="el-GR" sz="2000" dirty="0"/>
              <a:t>.</a:t>
            </a:r>
          </a:p>
          <a:p>
            <a:r>
              <a:rPr lang="el-GR" sz="2000" b="1" dirty="0"/>
              <a:t>5.</a:t>
            </a:r>
            <a:r>
              <a:rPr lang="el-GR" sz="2000" dirty="0"/>
              <a:t> Οπτικές συμβολές. </a:t>
            </a:r>
            <a:r>
              <a:rPr lang="el-GR" sz="2000" dirty="0" err="1"/>
              <a:t>Mach-Zehnder</a:t>
            </a:r>
            <a:r>
              <a:rPr lang="el-GR" sz="2000" dirty="0"/>
              <a:t> </a:t>
            </a:r>
            <a:r>
              <a:rPr lang="el-GR" sz="2000" dirty="0" err="1"/>
              <a:t>interferometer</a:t>
            </a:r>
            <a:r>
              <a:rPr lang="el-GR" sz="2000" dirty="0"/>
              <a:t>, </a:t>
            </a:r>
            <a:r>
              <a:rPr lang="el-GR" sz="2000" dirty="0" err="1"/>
              <a:t>Sagnac</a:t>
            </a:r>
            <a:r>
              <a:rPr lang="el-GR" sz="2000" dirty="0"/>
              <a:t> </a:t>
            </a:r>
            <a:r>
              <a:rPr lang="el-GR" sz="2000" dirty="0" err="1"/>
              <a:t>interferometer</a:t>
            </a:r>
            <a:r>
              <a:rPr lang="el-GR" sz="2000" dirty="0"/>
              <a:t>,   </a:t>
            </a:r>
            <a:r>
              <a:rPr lang="el-GR" sz="2000" dirty="0" err="1"/>
              <a:t>ring</a:t>
            </a:r>
            <a:r>
              <a:rPr lang="el-GR" sz="2000" dirty="0"/>
              <a:t> </a:t>
            </a:r>
            <a:r>
              <a:rPr lang="el-GR" sz="2000" dirty="0" err="1"/>
              <a:t>resonator</a:t>
            </a:r>
            <a:r>
              <a:rPr lang="el-GR" sz="2000" dirty="0"/>
              <a:t>.</a:t>
            </a:r>
          </a:p>
          <a:p>
            <a:r>
              <a:rPr lang="el-GR" sz="2000" b="1" dirty="0"/>
              <a:t>6.</a:t>
            </a:r>
            <a:r>
              <a:rPr lang="el-GR" sz="2000" dirty="0"/>
              <a:t> Οπτικοί διαμορφωτές. Είδη (</a:t>
            </a:r>
            <a:r>
              <a:rPr lang="en-US" sz="2000" dirty="0"/>
              <a:t>EAM</a:t>
            </a:r>
            <a:r>
              <a:rPr lang="el-GR" sz="2000" dirty="0"/>
              <a:t>, </a:t>
            </a:r>
            <a:r>
              <a:rPr lang="en-US" sz="2000" dirty="0"/>
              <a:t>MZM</a:t>
            </a:r>
            <a:r>
              <a:rPr lang="el-GR" sz="2000" dirty="0"/>
              <a:t>, </a:t>
            </a:r>
            <a:r>
              <a:rPr lang="en-US" sz="2000" dirty="0"/>
              <a:t>PM</a:t>
            </a:r>
            <a:r>
              <a:rPr lang="el-GR" sz="2000" dirty="0"/>
              <a:t>, </a:t>
            </a:r>
            <a:r>
              <a:rPr lang="en-US" sz="2000" dirty="0"/>
              <a:t>AOM</a:t>
            </a:r>
            <a:r>
              <a:rPr lang="el-GR" sz="2000" dirty="0"/>
              <a:t>)  και   τεχνολογίες  κατασκευής ηλεκτροπτικών διαμορφωτών  (</a:t>
            </a:r>
            <a:r>
              <a:rPr lang="en-US" sz="2000" dirty="0" err="1"/>
              <a:t>LiNbO</a:t>
            </a:r>
            <a:r>
              <a:rPr lang="el-GR" sz="900" baseline="-25000" dirty="0"/>
              <a:t>3</a:t>
            </a:r>
            <a:r>
              <a:rPr lang="el-GR" sz="2000" dirty="0"/>
              <a:t>, </a:t>
            </a:r>
            <a:r>
              <a:rPr lang="en-US" sz="2000" dirty="0" err="1"/>
              <a:t>SiP</a:t>
            </a:r>
            <a:r>
              <a:rPr lang="el-GR" sz="2000" dirty="0"/>
              <a:t>,   </a:t>
            </a:r>
            <a:r>
              <a:rPr lang="en-US" sz="2000" dirty="0" err="1"/>
              <a:t>InP</a:t>
            </a:r>
            <a:r>
              <a:rPr lang="el-GR" sz="2000" dirty="0"/>
              <a:t>, </a:t>
            </a:r>
            <a:r>
              <a:rPr lang="en-US" sz="2000" dirty="0" err="1"/>
              <a:t>plasmonics</a:t>
            </a:r>
            <a:r>
              <a:rPr lang="en-US" sz="2000" dirty="0"/>
              <a:t>   </a:t>
            </a:r>
            <a:r>
              <a:rPr lang="el-GR" sz="2000" dirty="0"/>
              <a:t>κλπ.).  Τα συμβολόμετρα </a:t>
            </a:r>
            <a:r>
              <a:rPr lang="en-US" sz="2000" dirty="0"/>
              <a:t>Mach</a:t>
            </a:r>
            <a:r>
              <a:rPr lang="el-GR" sz="2000" dirty="0"/>
              <a:t> – </a:t>
            </a:r>
            <a:r>
              <a:rPr lang="en-US" sz="2000" dirty="0"/>
              <a:t>Zehnder </a:t>
            </a:r>
            <a:r>
              <a:rPr lang="el-GR" sz="2000" dirty="0"/>
              <a:t>ως ηλεκτροπτικοί διαμορφωτές  πλάτους και φάσης</a:t>
            </a:r>
          </a:p>
        </p:txBody>
      </p:sp>
    </p:spTree>
    <p:extLst>
      <p:ext uri="{BB962C8B-B14F-4D97-AF65-F5344CB8AC3E}">
        <p14:creationId xmlns:p14="http://schemas.microsoft.com/office/powerpoint/2010/main" val="757283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2855-3DC1-47C8-B25A-53F7614C49F0}"/>
              </a:ext>
            </a:extLst>
          </p:cNvPr>
          <p:cNvSpPr>
            <a:spLocks noGrp="1"/>
          </p:cNvSpPr>
          <p:nvPr>
            <p:ph type="title"/>
          </p:nvPr>
        </p:nvSpPr>
        <p:spPr>
          <a:xfrm>
            <a:off x="1141413" y="618518"/>
            <a:ext cx="9905998" cy="1478570"/>
          </a:xfrm>
        </p:spPr>
        <p:txBody>
          <a:bodyPr/>
          <a:lstStyle/>
          <a:p>
            <a:r>
              <a:rPr lang="el-GR" dirty="0"/>
              <a:t>Το </a:t>
            </a:r>
            <a:r>
              <a:rPr lang="el-GR" dirty="0" err="1"/>
              <a:t>φωσ</a:t>
            </a:r>
            <a:r>
              <a:rPr lang="el-GR" dirty="0"/>
              <a:t> στην </a:t>
            </a:r>
            <a:r>
              <a:rPr lang="el-GR" dirty="0" err="1"/>
              <a:t>καρδια</a:t>
            </a:r>
            <a:r>
              <a:rPr lang="el-GR" dirty="0"/>
              <a:t> του </a:t>
            </a:r>
            <a:r>
              <a:rPr lang="el-GR" dirty="0" err="1"/>
              <a:t>ιντερνετ</a:t>
            </a:r>
            <a:endParaRPr lang="en-GB" dirty="0"/>
          </a:p>
        </p:txBody>
      </p:sp>
      <p:sp>
        <p:nvSpPr>
          <p:cNvPr id="3" name="Content Placeholder 2">
            <a:extLst>
              <a:ext uri="{FF2B5EF4-FFF2-40B4-BE49-F238E27FC236}">
                <a16:creationId xmlns:a16="http://schemas.microsoft.com/office/drawing/2014/main" id="{A4205DE7-5233-47CB-8254-C0074AE66FF7}"/>
              </a:ext>
            </a:extLst>
          </p:cNvPr>
          <p:cNvSpPr>
            <a:spLocks noGrp="1"/>
          </p:cNvSpPr>
          <p:nvPr>
            <p:ph idx="1"/>
          </p:nvPr>
        </p:nvSpPr>
        <p:spPr>
          <a:xfrm>
            <a:off x="1141412" y="1658143"/>
            <a:ext cx="9905999" cy="3541714"/>
          </a:xfrm>
        </p:spPr>
        <p:txBody>
          <a:bodyPr/>
          <a:lstStyle/>
          <a:p>
            <a:r>
              <a:rPr lang="el-GR" dirty="0"/>
              <a:t>Τα κέντρα δεδομένων</a:t>
            </a:r>
            <a:r>
              <a:rPr lang="en-US" dirty="0"/>
              <a:t> (DATA CENTERS)</a:t>
            </a:r>
          </a:p>
          <a:p>
            <a:r>
              <a:rPr lang="el-GR" dirty="0"/>
              <a:t>Τεράστιες υπολογιστικές μονάδες</a:t>
            </a:r>
            <a:endParaRPr lang="en-GB" dirty="0"/>
          </a:p>
        </p:txBody>
      </p:sp>
      <p:pic>
        <p:nvPicPr>
          <p:cNvPr id="6148" name="Picture 4" descr="Image result for server">
            <a:extLst>
              <a:ext uri="{FF2B5EF4-FFF2-40B4-BE49-F238E27FC236}">
                <a16:creationId xmlns:a16="http://schemas.microsoft.com/office/drawing/2014/main" id="{48C162E8-2230-4911-AB6B-24B8582E9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4574" y="3844698"/>
            <a:ext cx="3245500" cy="301330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server">
            <a:extLst>
              <a:ext uri="{FF2B5EF4-FFF2-40B4-BE49-F238E27FC236}">
                <a16:creationId xmlns:a16="http://schemas.microsoft.com/office/drawing/2014/main" id="{6A33CA05-F286-4612-89AF-3A93A51CF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00" y="2373792"/>
            <a:ext cx="3352841" cy="213943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age result for server">
            <a:extLst>
              <a:ext uri="{FF2B5EF4-FFF2-40B4-BE49-F238E27FC236}">
                <a16:creationId xmlns:a16="http://schemas.microsoft.com/office/drawing/2014/main" id="{B52A6B34-96B7-46F6-B787-34AC144A93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619" y="2797472"/>
            <a:ext cx="6151032" cy="34599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6D92EF-3B60-47E4-B4BD-3BD682362F7A}"/>
              </a:ext>
            </a:extLst>
          </p:cNvPr>
          <p:cNvSpPr txBox="1"/>
          <p:nvPr/>
        </p:nvSpPr>
        <p:spPr>
          <a:xfrm>
            <a:off x="765444" y="2892206"/>
            <a:ext cx="751937" cy="369332"/>
          </a:xfrm>
          <a:prstGeom prst="rect">
            <a:avLst/>
          </a:prstGeom>
          <a:noFill/>
        </p:spPr>
        <p:txBody>
          <a:bodyPr wrap="none" rtlCol="0">
            <a:spAutoFit/>
          </a:bodyPr>
          <a:lstStyle/>
          <a:p>
            <a:r>
              <a:rPr lang="en-US" dirty="0"/>
              <a:t>server</a:t>
            </a:r>
            <a:endParaRPr lang="en-GB" dirty="0"/>
          </a:p>
        </p:txBody>
      </p:sp>
      <p:sp>
        <p:nvSpPr>
          <p:cNvPr id="11" name="TextBox 10">
            <a:extLst>
              <a:ext uri="{FF2B5EF4-FFF2-40B4-BE49-F238E27FC236}">
                <a16:creationId xmlns:a16="http://schemas.microsoft.com/office/drawing/2014/main" id="{B53C31EF-688B-47F1-9870-774CF0BD9468}"/>
              </a:ext>
            </a:extLst>
          </p:cNvPr>
          <p:cNvSpPr txBox="1"/>
          <p:nvPr/>
        </p:nvSpPr>
        <p:spPr>
          <a:xfrm>
            <a:off x="2054574" y="3844698"/>
            <a:ext cx="579774" cy="369332"/>
          </a:xfrm>
          <a:prstGeom prst="rect">
            <a:avLst/>
          </a:prstGeom>
          <a:noFill/>
        </p:spPr>
        <p:txBody>
          <a:bodyPr wrap="none" rtlCol="0">
            <a:spAutoFit/>
          </a:bodyPr>
          <a:lstStyle/>
          <a:p>
            <a:r>
              <a:rPr lang="en-US" dirty="0"/>
              <a:t>rack</a:t>
            </a:r>
            <a:endParaRPr lang="en-GB" dirty="0"/>
          </a:p>
        </p:txBody>
      </p:sp>
      <p:sp>
        <p:nvSpPr>
          <p:cNvPr id="12" name="TextBox 11">
            <a:extLst>
              <a:ext uri="{FF2B5EF4-FFF2-40B4-BE49-F238E27FC236}">
                <a16:creationId xmlns:a16="http://schemas.microsoft.com/office/drawing/2014/main" id="{E08AAF13-2432-4D78-A63B-F2DCAA36957A}"/>
              </a:ext>
            </a:extLst>
          </p:cNvPr>
          <p:cNvSpPr txBox="1"/>
          <p:nvPr/>
        </p:nvSpPr>
        <p:spPr>
          <a:xfrm>
            <a:off x="10450512" y="6239482"/>
            <a:ext cx="756938" cy="369332"/>
          </a:xfrm>
          <a:prstGeom prst="rect">
            <a:avLst/>
          </a:prstGeom>
          <a:noFill/>
        </p:spPr>
        <p:txBody>
          <a:bodyPr wrap="none" rtlCol="0">
            <a:spAutoFit/>
          </a:bodyPr>
          <a:lstStyle/>
          <a:p>
            <a:r>
              <a:rPr lang="en-US" dirty="0"/>
              <a:t>cluster</a:t>
            </a:r>
            <a:endParaRPr lang="en-GB" dirty="0"/>
          </a:p>
        </p:txBody>
      </p:sp>
    </p:spTree>
    <p:extLst>
      <p:ext uri="{BB962C8B-B14F-4D97-AF65-F5344CB8AC3E}">
        <p14:creationId xmlns:p14="http://schemas.microsoft.com/office/powerpoint/2010/main" val="50367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BF393-174B-4E11-9E3E-25C6C36CA2B1}"/>
              </a:ext>
            </a:extLst>
          </p:cNvPr>
          <p:cNvSpPr>
            <a:spLocks noGrp="1"/>
          </p:cNvSpPr>
          <p:nvPr>
            <p:ph type="title"/>
          </p:nvPr>
        </p:nvSpPr>
        <p:spPr>
          <a:xfrm>
            <a:off x="1141413" y="618518"/>
            <a:ext cx="9905998" cy="1478570"/>
          </a:xfrm>
        </p:spPr>
        <p:txBody>
          <a:bodyPr/>
          <a:lstStyle/>
          <a:p>
            <a:r>
              <a:rPr lang="el-GR" dirty="0" err="1"/>
              <a:t>Εγκαταστασεις</a:t>
            </a:r>
            <a:r>
              <a:rPr lang="el-GR" dirty="0"/>
              <a:t> κ</a:t>
            </a:r>
            <a:r>
              <a:rPr lang="en-US" dirty="0"/>
              <a:t>E</a:t>
            </a:r>
            <a:r>
              <a:rPr lang="el-GR" dirty="0" err="1"/>
              <a:t>ντρων</a:t>
            </a:r>
            <a:r>
              <a:rPr lang="el-GR" dirty="0"/>
              <a:t> </a:t>
            </a:r>
            <a:r>
              <a:rPr lang="el-GR" dirty="0" err="1"/>
              <a:t>δεδομενων</a:t>
            </a:r>
            <a:endParaRPr lang="en-GB" dirty="0"/>
          </a:p>
        </p:txBody>
      </p:sp>
      <p:pic>
        <p:nvPicPr>
          <p:cNvPr id="5122" name="Picture 2" descr="Related image">
            <a:extLst>
              <a:ext uri="{FF2B5EF4-FFF2-40B4-BE49-F238E27FC236}">
                <a16:creationId xmlns:a16="http://schemas.microsoft.com/office/drawing/2014/main" id="{481071D4-9F00-4837-9ABD-CC5316487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760796"/>
            <a:ext cx="6083300" cy="3114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google data center">
            <a:extLst>
              <a:ext uri="{FF2B5EF4-FFF2-40B4-BE49-F238E27FC236}">
                <a16:creationId xmlns:a16="http://schemas.microsoft.com/office/drawing/2014/main" id="{C3049766-66C5-4509-A154-3A495C575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875" y="1760796"/>
            <a:ext cx="4529467" cy="301964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google data center power plant">
            <a:extLst>
              <a:ext uri="{FF2B5EF4-FFF2-40B4-BE49-F238E27FC236}">
                <a16:creationId xmlns:a16="http://schemas.microsoft.com/office/drawing/2014/main" id="{EE51810F-E625-42EA-88C2-02E4097C49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5830" y="1587507"/>
            <a:ext cx="7891659" cy="47195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241CE4-6F77-4E7C-9827-5E9ED78A488C}"/>
              </a:ext>
            </a:extLst>
          </p:cNvPr>
          <p:cNvSpPr txBox="1"/>
          <p:nvPr/>
        </p:nvSpPr>
        <p:spPr>
          <a:xfrm>
            <a:off x="1384300" y="5037352"/>
            <a:ext cx="6145208" cy="1477328"/>
          </a:xfrm>
          <a:prstGeom prst="rect">
            <a:avLst/>
          </a:prstGeom>
          <a:noFill/>
        </p:spPr>
        <p:txBody>
          <a:bodyPr wrap="none" rtlCol="0">
            <a:spAutoFit/>
          </a:bodyPr>
          <a:lstStyle/>
          <a:p>
            <a:pPr marL="285750" indent="-285750">
              <a:buFont typeface="Arial" panose="020B0604020202020204" pitchFamily="34" charset="0"/>
              <a:buChar char="•"/>
            </a:pPr>
            <a:r>
              <a:rPr lang="el-GR" dirty="0"/>
              <a:t>Η συγκέντρωση πολλών υπολογιστών σ’ ένα σημείο βοηθά:</a:t>
            </a:r>
          </a:p>
          <a:p>
            <a:r>
              <a:rPr lang="el-GR" dirty="0">
                <a:sym typeface="Wingdings" panose="05000000000000000000" pitchFamily="2" charset="2"/>
              </a:rPr>
              <a:t>	 στην επεξεργασία της πληροφορίας</a:t>
            </a:r>
          </a:p>
          <a:p>
            <a:r>
              <a:rPr lang="el-GR" dirty="0">
                <a:sym typeface="Wingdings" panose="05000000000000000000" pitchFamily="2" charset="2"/>
              </a:rPr>
              <a:t>	 στην βελτιστοποίηση της διαχείρισης τους</a:t>
            </a:r>
          </a:p>
          <a:p>
            <a:r>
              <a:rPr lang="el-GR" dirty="0">
                <a:sym typeface="Wingdings" panose="05000000000000000000" pitchFamily="2" charset="2"/>
              </a:rPr>
              <a:t>	 στη μείωση της κατανάλωσης ενέργειας</a:t>
            </a:r>
            <a:endParaRPr lang="el-GR" dirty="0"/>
          </a:p>
          <a:p>
            <a:pPr marL="285750" indent="-285750">
              <a:buFont typeface="Arial" panose="020B0604020202020204" pitchFamily="34" charset="0"/>
              <a:buChar char="•"/>
            </a:pPr>
            <a:r>
              <a:rPr lang="el-GR" dirty="0"/>
              <a:t>18 Μ</a:t>
            </a:r>
            <a:r>
              <a:rPr lang="en-US" dirty="0"/>
              <a:t>W / </a:t>
            </a:r>
            <a:r>
              <a:rPr lang="el-GR" dirty="0"/>
              <a:t>600.000 </a:t>
            </a:r>
            <a:r>
              <a:rPr lang="en-US" dirty="0"/>
              <a:t>m</a:t>
            </a:r>
            <a:r>
              <a:rPr lang="en-US" baseline="30000" dirty="0"/>
              <a:t>2</a:t>
            </a:r>
            <a:endParaRPr lang="en-GB" baseline="30000" dirty="0"/>
          </a:p>
        </p:txBody>
      </p:sp>
    </p:spTree>
    <p:extLst>
      <p:ext uri="{BB962C8B-B14F-4D97-AF65-F5344CB8AC3E}">
        <p14:creationId xmlns:p14="http://schemas.microsoft.com/office/powerpoint/2010/main" val="174938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709CC-3295-4F63-A21F-FF39404F08B9}"/>
              </a:ext>
            </a:extLst>
          </p:cNvPr>
          <p:cNvSpPr>
            <a:spLocks noGrp="1"/>
          </p:cNvSpPr>
          <p:nvPr>
            <p:ph type="title"/>
          </p:nvPr>
        </p:nvSpPr>
        <p:spPr>
          <a:xfrm>
            <a:off x="1141413" y="618518"/>
            <a:ext cx="9905998" cy="1478570"/>
          </a:xfrm>
        </p:spPr>
        <p:txBody>
          <a:bodyPr/>
          <a:lstStyle/>
          <a:p>
            <a:r>
              <a:rPr lang="el-GR" dirty="0" err="1"/>
              <a:t>πΩς</a:t>
            </a:r>
            <a:r>
              <a:rPr lang="el-GR" dirty="0"/>
              <a:t> ΔΟΥΛΕΥΕΙ το</a:t>
            </a:r>
            <a:r>
              <a:rPr lang="en-GB" dirty="0"/>
              <a:t> CLOUD COMPUTING</a:t>
            </a:r>
            <a:r>
              <a:rPr lang="el-GR" dirty="0"/>
              <a:t> </a:t>
            </a:r>
            <a:endParaRPr lang="en-GB" dirty="0"/>
          </a:p>
        </p:txBody>
      </p:sp>
      <p:pic>
        <p:nvPicPr>
          <p:cNvPr id="4" name="Picture 6" descr="Image result for world">
            <a:extLst>
              <a:ext uri="{FF2B5EF4-FFF2-40B4-BE49-F238E27FC236}">
                <a16:creationId xmlns:a16="http://schemas.microsoft.com/office/drawing/2014/main" id="{6FDF9C73-2CBF-4637-B33B-AB51EDB373C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33013" y="2748974"/>
            <a:ext cx="3428999" cy="342582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18">
            <a:extLst>
              <a:ext uri="{FF2B5EF4-FFF2-40B4-BE49-F238E27FC236}">
                <a16:creationId xmlns:a16="http://schemas.microsoft.com/office/drawing/2014/main" id="{09D5FFA5-927F-45EA-B753-FD7BF7BC49F3}"/>
              </a:ext>
            </a:extLst>
          </p:cNvPr>
          <p:cNvSpPr txBox="1"/>
          <p:nvPr/>
        </p:nvSpPr>
        <p:spPr>
          <a:xfrm>
            <a:off x="1023790" y="2010170"/>
            <a:ext cx="1486176" cy="276999"/>
          </a:xfrm>
          <a:prstGeom prst="rect">
            <a:avLst/>
          </a:prstGeom>
          <a:noFill/>
        </p:spPr>
        <p:txBody>
          <a:bodyPr wrap="none" rtlCol="0">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r>
              <a:rPr lang="en-US" sz="1200" i="1" dirty="0">
                <a:effectLst/>
                <a:latin typeface="Candara" panose="020E0502030303020204" pitchFamily="34" charset="0"/>
              </a:rPr>
              <a:t>R. </a:t>
            </a:r>
            <a:r>
              <a:rPr lang="en-US" sz="1200" i="1" dirty="0" err="1">
                <a:effectLst/>
                <a:latin typeface="Candara" panose="020E0502030303020204" pitchFamily="34" charset="0"/>
              </a:rPr>
              <a:t>Pitwon</a:t>
            </a:r>
            <a:r>
              <a:rPr lang="en-US" sz="1200" i="1" dirty="0">
                <a:effectLst/>
                <a:latin typeface="Candara" panose="020E0502030303020204" pitchFamily="34" charset="0"/>
              </a:rPr>
              <a:t>, ECOC 2017</a:t>
            </a:r>
          </a:p>
        </p:txBody>
      </p:sp>
      <p:pic>
        <p:nvPicPr>
          <p:cNvPr id="21506" name="Picture 2" descr="Related image">
            <a:extLst>
              <a:ext uri="{FF2B5EF4-FFF2-40B4-BE49-F238E27FC236}">
                <a16:creationId xmlns:a16="http://schemas.microsoft.com/office/drawing/2014/main" id="{A927D766-D49A-43E0-AB5D-93201D3AF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992" y="2503604"/>
            <a:ext cx="982619" cy="98261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age result for antenna icon">
            <a:extLst>
              <a:ext uri="{FF2B5EF4-FFF2-40B4-BE49-F238E27FC236}">
                <a16:creationId xmlns:a16="http://schemas.microsoft.com/office/drawing/2014/main" id="{1EDC1978-1F37-4001-A3A5-B1C3A0460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645" y="3621635"/>
            <a:ext cx="1793825" cy="179382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Image result for antenna icon">
            <a:extLst>
              <a:ext uri="{FF2B5EF4-FFF2-40B4-BE49-F238E27FC236}">
                <a16:creationId xmlns:a16="http://schemas.microsoft.com/office/drawing/2014/main" id="{1C2A17CC-5340-4BE9-AACF-0093A4B4D2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9801" b="57574"/>
          <a:stretch/>
        </p:blipFill>
        <p:spPr bwMode="auto">
          <a:xfrm>
            <a:off x="-2477459" y="4623684"/>
            <a:ext cx="161497" cy="17044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Image result for antenna icon">
            <a:extLst>
              <a:ext uri="{FF2B5EF4-FFF2-40B4-BE49-F238E27FC236}">
                <a16:creationId xmlns:a16="http://schemas.microsoft.com/office/drawing/2014/main" id="{1E8614F0-6C58-4678-B8B0-5092B8726F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9801" b="57574"/>
          <a:stretch/>
        </p:blipFill>
        <p:spPr bwMode="auto">
          <a:xfrm>
            <a:off x="1318419" y="2538709"/>
            <a:ext cx="559696" cy="590703"/>
          </a:xfrm>
          <a:prstGeom prst="rect">
            <a:avLst/>
          </a:prstGeom>
          <a:noFill/>
          <a:extLst>
            <a:ext uri="{909E8E84-426E-40DD-AFC4-6F175D3DCCD1}">
              <a14:hiddenFill xmlns:a14="http://schemas.microsoft.com/office/drawing/2010/main">
                <a:solidFill>
                  <a:srgbClr val="FFFFFF"/>
                </a:solidFill>
              </a14:hiddenFill>
            </a:ext>
          </a:extLst>
        </p:spPr>
      </p:pic>
      <p:grpSp>
        <p:nvGrpSpPr>
          <p:cNvPr id="21535" name="Group 21534">
            <a:extLst>
              <a:ext uri="{FF2B5EF4-FFF2-40B4-BE49-F238E27FC236}">
                <a16:creationId xmlns:a16="http://schemas.microsoft.com/office/drawing/2014/main" id="{25E8F45C-FE69-4BE6-8A0C-8A1DA766570C}"/>
              </a:ext>
            </a:extLst>
          </p:cNvPr>
          <p:cNvGrpSpPr/>
          <p:nvPr/>
        </p:nvGrpSpPr>
        <p:grpSpPr>
          <a:xfrm>
            <a:off x="1141413" y="3247641"/>
            <a:ext cx="4520125" cy="2929741"/>
            <a:chOff x="1141413" y="3247641"/>
            <a:chExt cx="4520125" cy="2929741"/>
          </a:xfrm>
        </p:grpSpPr>
        <p:grpSp>
          <p:nvGrpSpPr>
            <p:cNvPr id="21533" name="Group 21532">
              <a:extLst>
                <a:ext uri="{FF2B5EF4-FFF2-40B4-BE49-F238E27FC236}">
                  <a16:creationId xmlns:a16="http://schemas.microsoft.com/office/drawing/2014/main" id="{19BE6669-0DC1-42A7-92C1-95BFF091FA50}"/>
                </a:ext>
              </a:extLst>
            </p:cNvPr>
            <p:cNvGrpSpPr/>
            <p:nvPr/>
          </p:nvGrpSpPr>
          <p:grpSpPr>
            <a:xfrm>
              <a:off x="1141413" y="3705225"/>
              <a:ext cx="4046212" cy="2066925"/>
              <a:chOff x="1141413" y="3705225"/>
              <a:chExt cx="4046212" cy="2066925"/>
            </a:xfrm>
          </p:grpSpPr>
          <p:cxnSp>
            <p:nvCxnSpPr>
              <p:cNvPr id="21513" name="Straight Connector 21512">
                <a:extLst>
                  <a:ext uri="{FF2B5EF4-FFF2-40B4-BE49-F238E27FC236}">
                    <a16:creationId xmlns:a16="http://schemas.microsoft.com/office/drawing/2014/main" id="{F936FF99-D8B6-4C0F-B1E1-3C32BA403E1D}"/>
                  </a:ext>
                </a:extLst>
              </p:cNvPr>
              <p:cNvCxnSpPr>
                <a:cxnSpLocks/>
              </p:cNvCxnSpPr>
              <p:nvPr/>
            </p:nvCxnSpPr>
            <p:spPr>
              <a:xfrm>
                <a:off x="1141413" y="5144246"/>
                <a:ext cx="354012" cy="627904"/>
              </a:xfrm>
              <a:prstGeom prst="line">
                <a:avLst/>
              </a:prstGeom>
              <a:ln w="76200">
                <a:gradFill>
                  <a:gsLst>
                    <a:gs pos="8000">
                      <a:srgbClr val="0070C0"/>
                    </a:gs>
                    <a:gs pos="46000">
                      <a:srgbClr val="92D050"/>
                    </a:gs>
                    <a:gs pos="58000">
                      <a:schemeClr val="accent2"/>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1247F55-FCF9-4199-BEF0-B84C893FFA99}"/>
                  </a:ext>
                </a:extLst>
              </p:cNvPr>
              <p:cNvCxnSpPr>
                <a:cxnSpLocks/>
              </p:cNvCxnSpPr>
              <p:nvPr/>
            </p:nvCxnSpPr>
            <p:spPr>
              <a:xfrm flipV="1">
                <a:off x="1495425" y="5550872"/>
                <a:ext cx="3171825" cy="221278"/>
              </a:xfrm>
              <a:prstGeom prst="line">
                <a:avLst/>
              </a:prstGeom>
              <a:ln w="76200">
                <a:gradFill>
                  <a:gsLst>
                    <a:gs pos="8000">
                      <a:srgbClr val="0070C0"/>
                    </a:gs>
                    <a:gs pos="46000">
                      <a:srgbClr val="92D050"/>
                    </a:gs>
                    <a:gs pos="58000">
                      <a:schemeClr val="accent2"/>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72BA19A-943B-450D-9210-001EDF460503}"/>
                  </a:ext>
                </a:extLst>
              </p:cNvPr>
              <p:cNvCxnSpPr>
                <a:cxnSpLocks/>
              </p:cNvCxnSpPr>
              <p:nvPr/>
            </p:nvCxnSpPr>
            <p:spPr>
              <a:xfrm flipH="1">
                <a:off x="4667250" y="5144246"/>
                <a:ext cx="520375" cy="406626"/>
              </a:xfrm>
              <a:prstGeom prst="line">
                <a:avLst/>
              </a:prstGeom>
              <a:ln w="76200">
                <a:gradFill>
                  <a:gsLst>
                    <a:gs pos="8000">
                      <a:srgbClr val="0070C0"/>
                    </a:gs>
                    <a:gs pos="46000">
                      <a:srgbClr val="92D050"/>
                    </a:gs>
                    <a:gs pos="58000">
                      <a:schemeClr val="accent2"/>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F870DB0-1238-4CCB-948C-138B72697778}"/>
                  </a:ext>
                </a:extLst>
              </p:cNvPr>
              <p:cNvCxnSpPr>
                <a:cxnSpLocks/>
              </p:cNvCxnSpPr>
              <p:nvPr/>
            </p:nvCxnSpPr>
            <p:spPr>
              <a:xfrm flipH="1" flipV="1">
                <a:off x="4844256" y="4614990"/>
                <a:ext cx="343369" cy="546103"/>
              </a:xfrm>
              <a:prstGeom prst="line">
                <a:avLst/>
              </a:prstGeom>
              <a:ln w="76200">
                <a:gradFill>
                  <a:gsLst>
                    <a:gs pos="8000">
                      <a:srgbClr val="0070C0"/>
                    </a:gs>
                    <a:gs pos="46000">
                      <a:srgbClr val="92D050"/>
                    </a:gs>
                    <a:gs pos="58000">
                      <a:schemeClr val="accent2"/>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CC5D098-9AA1-4554-9E03-0B0EB84C7DA0}"/>
                  </a:ext>
                </a:extLst>
              </p:cNvPr>
              <p:cNvCxnSpPr>
                <a:cxnSpLocks/>
              </p:cNvCxnSpPr>
              <p:nvPr/>
            </p:nvCxnSpPr>
            <p:spPr>
              <a:xfrm>
                <a:off x="4347512" y="4623485"/>
                <a:ext cx="524545" cy="0"/>
              </a:xfrm>
              <a:prstGeom prst="line">
                <a:avLst/>
              </a:prstGeom>
              <a:ln w="76200">
                <a:gradFill>
                  <a:gsLst>
                    <a:gs pos="8000">
                      <a:srgbClr val="0070C0"/>
                    </a:gs>
                    <a:gs pos="46000">
                      <a:srgbClr val="92D050"/>
                    </a:gs>
                    <a:gs pos="58000">
                      <a:schemeClr val="accent2"/>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24035E2-4FC2-40C9-8BDC-CA6A3BFD79AA}"/>
                  </a:ext>
                </a:extLst>
              </p:cNvPr>
              <p:cNvCxnSpPr>
                <a:cxnSpLocks/>
              </p:cNvCxnSpPr>
              <p:nvPr/>
            </p:nvCxnSpPr>
            <p:spPr>
              <a:xfrm flipH="1" flipV="1">
                <a:off x="4080812" y="3705225"/>
                <a:ext cx="266700" cy="918260"/>
              </a:xfrm>
              <a:prstGeom prst="line">
                <a:avLst/>
              </a:prstGeom>
              <a:ln w="76200">
                <a:gradFill>
                  <a:gsLst>
                    <a:gs pos="8000">
                      <a:srgbClr val="0070C0"/>
                    </a:gs>
                    <a:gs pos="46000">
                      <a:srgbClr val="92D050"/>
                    </a:gs>
                    <a:gs pos="58000">
                      <a:schemeClr val="accent2"/>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grpSp>
        <p:pic>
          <p:nvPicPr>
            <p:cNvPr id="21534" name="Picture 6" descr="Image result for server icon">
              <a:extLst>
                <a:ext uri="{FF2B5EF4-FFF2-40B4-BE49-F238E27FC236}">
                  <a16:creationId xmlns:a16="http://schemas.microsoft.com/office/drawing/2014/main" id="{2B560C90-B05B-4D99-9F0A-6FD7F0D42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8988" y="5631279"/>
              <a:ext cx="546103" cy="54610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Image result for server icon">
              <a:extLst>
                <a:ext uri="{FF2B5EF4-FFF2-40B4-BE49-F238E27FC236}">
                  <a16:creationId xmlns:a16="http://schemas.microsoft.com/office/drawing/2014/main" id="{C09D74E9-3884-4F41-99B4-F4A5869648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204" y="5358227"/>
              <a:ext cx="546103" cy="54610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Image result for server icon">
              <a:extLst>
                <a:ext uri="{FF2B5EF4-FFF2-40B4-BE49-F238E27FC236}">
                  <a16:creationId xmlns:a16="http://schemas.microsoft.com/office/drawing/2014/main" id="{7373D9C3-B437-4A46-96E6-4832034093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5435" y="4837466"/>
              <a:ext cx="546103" cy="54610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descr="Image result for server icon">
              <a:extLst>
                <a:ext uri="{FF2B5EF4-FFF2-40B4-BE49-F238E27FC236}">
                  <a16:creationId xmlns:a16="http://schemas.microsoft.com/office/drawing/2014/main" id="{F2974FF7-E585-4572-9CFE-E189B5D1ED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4773" y="4185580"/>
              <a:ext cx="546103" cy="54610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Image result for server icon">
              <a:extLst>
                <a:ext uri="{FF2B5EF4-FFF2-40B4-BE49-F238E27FC236}">
                  <a16:creationId xmlns:a16="http://schemas.microsoft.com/office/drawing/2014/main" id="{1DE3D955-F3A9-4D7B-B855-725A701935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0954" y="3247641"/>
              <a:ext cx="546103" cy="5461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602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5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709CC-3295-4F63-A21F-FF39404F08B9}"/>
              </a:ext>
            </a:extLst>
          </p:cNvPr>
          <p:cNvSpPr>
            <a:spLocks noGrp="1"/>
          </p:cNvSpPr>
          <p:nvPr>
            <p:ph type="title"/>
          </p:nvPr>
        </p:nvSpPr>
        <p:spPr>
          <a:xfrm>
            <a:off x="1141413" y="618518"/>
            <a:ext cx="9905998" cy="1478570"/>
          </a:xfrm>
        </p:spPr>
        <p:txBody>
          <a:bodyPr/>
          <a:lstStyle/>
          <a:p>
            <a:r>
              <a:rPr lang="el-GR" dirty="0" err="1"/>
              <a:t>πΩς</a:t>
            </a:r>
            <a:r>
              <a:rPr lang="el-GR" dirty="0"/>
              <a:t> ΔΟΥΛΕΥΕΙ το</a:t>
            </a:r>
            <a:r>
              <a:rPr lang="en-GB" dirty="0"/>
              <a:t> CLOUD COMPUTING</a:t>
            </a:r>
            <a:r>
              <a:rPr lang="el-GR" dirty="0"/>
              <a:t> </a:t>
            </a:r>
            <a:endParaRPr lang="en-GB" dirty="0"/>
          </a:p>
        </p:txBody>
      </p:sp>
      <p:pic>
        <p:nvPicPr>
          <p:cNvPr id="5" name="Picture 12">
            <a:extLst>
              <a:ext uri="{FF2B5EF4-FFF2-40B4-BE49-F238E27FC236}">
                <a16:creationId xmlns:a16="http://schemas.microsoft.com/office/drawing/2014/main" id="{4F453DBC-31DB-459B-A8B8-B73CEA2F554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092746" y="2038905"/>
            <a:ext cx="2012644" cy="13425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4">
            <a:extLst>
              <a:ext uri="{FF2B5EF4-FFF2-40B4-BE49-F238E27FC236}">
                <a16:creationId xmlns:a16="http://schemas.microsoft.com/office/drawing/2014/main" id="{444AF320-62B9-4A80-856D-8E6439C96A1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315767" y="2050793"/>
            <a:ext cx="1641846" cy="2055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a:extLst>
              <a:ext uri="{FF2B5EF4-FFF2-40B4-BE49-F238E27FC236}">
                <a16:creationId xmlns:a16="http://schemas.microsoft.com/office/drawing/2014/main" id="{01CA79F0-78C4-470B-BD93-21F7B8E905D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16902" y="3121349"/>
            <a:ext cx="8224359" cy="268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DA0B3129-4144-4730-9AE0-67D01792C4F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05832" y="4796395"/>
            <a:ext cx="138125" cy="23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a:extLst>
              <a:ext uri="{FF2B5EF4-FFF2-40B4-BE49-F238E27FC236}">
                <a16:creationId xmlns:a16="http://schemas.microsoft.com/office/drawing/2014/main" id="{DB090C27-CE0B-4877-ACB9-B84EFE3A9B4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298136" y="5095085"/>
            <a:ext cx="1974284" cy="11316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433BE1F7-3189-40AB-89BB-F99EA24BB9B1}"/>
              </a:ext>
            </a:extLst>
          </p:cNvPr>
          <p:cNvSpPr txBox="1"/>
          <p:nvPr/>
        </p:nvSpPr>
        <p:spPr>
          <a:xfrm>
            <a:off x="1336448" y="5104406"/>
            <a:ext cx="2190354" cy="307777"/>
          </a:xfrm>
          <a:prstGeom prst="rect">
            <a:avLst/>
          </a:prstGeom>
          <a:noFill/>
        </p:spPr>
        <p:txBody>
          <a:bodyPr wrap="square" rtlCol="0">
            <a:spAutoFit/>
          </a:bodyPr>
          <a:lstStyle/>
          <a:p>
            <a:pPr defTabSz="457200" fontAlgn="auto">
              <a:spcBef>
                <a:spcPts val="0"/>
              </a:spcBef>
              <a:spcAft>
                <a:spcPts val="0"/>
              </a:spcAft>
            </a:pPr>
            <a:r>
              <a:rPr lang="en-GB" sz="1400" dirty="0">
                <a:solidFill>
                  <a:srgbClr val="0062A6">
                    <a:lumMod val="50000"/>
                  </a:srgbClr>
                </a:solidFill>
                <a:effectLst/>
                <a:latin typeface="Arial"/>
              </a:rPr>
              <a:t>Gothenburg maps</a:t>
            </a:r>
          </a:p>
        </p:txBody>
      </p:sp>
      <p:pic>
        <p:nvPicPr>
          <p:cNvPr id="12" name="Picture 7">
            <a:extLst>
              <a:ext uri="{FF2B5EF4-FFF2-40B4-BE49-F238E27FC236}">
                <a16:creationId xmlns:a16="http://schemas.microsoft.com/office/drawing/2014/main" id="{C436F083-5C5B-4166-9E48-73315F85264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399432" y="5069813"/>
            <a:ext cx="1560345" cy="108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B1CF98FE-B50A-4DDA-8C22-CD70A3D9F771}"/>
              </a:ext>
            </a:extLst>
          </p:cNvPr>
          <p:cNvSpPr txBox="1"/>
          <p:nvPr/>
        </p:nvSpPr>
        <p:spPr>
          <a:xfrm>
            <a:off x="6543436" y="5847059"/>
            <a:ext cx="2190354" cy="307777"/>
          </a:xfrm>
          <a:prstGeom prst="rect">
            <a:avLst/>
          </a:prstGeom>
          <a:noFill/>
        </p:spPr>
        <p:txBody>
          <a:bodyPr wrap="square" rtlCol="0">
            <a:spAutoFit/>
          </a:bodyPr>
          <a:lstStyle/>
          <a:p>
            <a:pPr defTabSz="457200" fontAlgn="auto">
              <a:spcBef>
                <a:spcPts val="0"/>
              </a:spcBef>
              <a:spcAft>
                <a:spcPts val="0"/>
              </a:spcAft>
            </a:pPr>
            <a:r>
              <a:rPr lang="en-GB" sz="1400" dirty="0">
                <a:solidFill>
                  <a:srgbClr val="0062A6">
                    <a:lumMod val="50000"/>
                  </a:srgbClr>
                </a:solidFill>
                <a:effectLst/>
                <a:latin typeface="Arial"/>
              </a:rPr>
              <a:t>Gothenburg weather</a:t>
            </a:r>
          </a:p>
        </p:txBody>
      </p:sp>
      <p:pic>
        <p:nvPicPr>
          <p:cNvPr id="14" name="Picture 8">
            <a:extLst>
              <a:ext uri="{FF2B5EF4-FFF2-40B4-BE49-F238E27FC236}">
                <a16:creationId xmlns:a16="http://schemas.microsoft.com/office/drawing/2014/main" id="{317A1F4D-03BE-4ADB-85E4-78E3C57B1716}"/>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474041" y="4739859"/>
            <a:ext cx="140790" cy="23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9">
            <a:extLst>
              <a:ext uri="{FF2B5EF4-FFF2-40B4-BE49-F238E27FC236}">
                <a16:creationId xmlns:a16="http://schemas.microsoft.com/office/drawing/2014/main" id="{EFBBF53E-1FB0-419D-90B8-B0B9A4AE7DC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877281" y="4019032"/>
            <a:ext cx="120939" cy="20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a:extLst>
              <a:ext uri="{FF2B5EF4-FFF2-40B4-BE49-F238E27FC236}">
                <a16:creationId xmlns:a16="http://schemas.microsoft.com/office/drawing/2014/main" id="{D8936F7D-5A38-49E0-92F7-3C32DC6BB382}"/>
              </a:ext>
            </a:extLst>
          </p:cNvPr>
          <p:cNvSpPr txBox="1"/>
          <p:nvPr/>
        </p:nvSpPr>
        <p:spPr>
          <a:xfrm>
            <a:off x="8177265" y="1743302"/>
            <a:ext cx="2190354" cy="307777"/>
          </a:xfrm>
          <a:prstGeom prst="rect">
            <a:avLst/>
          </a:prstGeom>
          <a:noFill/>
        </p:spPr>
        <p:txBody>
          <a:bodyPr wrap="square" rtlCol="0">
            <a:spAutoFit/>
          </a:bodyPr>
          <a:lstStyle/>
          <a:p>
            <a:pPr defTabSz="457200" fontAlgn="auto">
              <a:spcBef>
                <a:spcPts val="0"/>
              </a:spcBef>
              <a:spcAft>
                <a:spcPts val="0"/>
              </a:spcAft>
            </a:pPr>
            <a:r>
              <a:rPr lang="en-GB" sz="1400" dirty="0">
                <a:solidFill>
                  <a:srgbClr val="0062A6">
                    <a:lumMod val="50000"/>
                  </a:srgbClr>
                </a:solidFill>
                <a:effectLst/>
                <a:latin typeface="Arial"/>
              </a:rPr>
              <a:t>Gothenburg traffic</a:t>
            </a:r>
          </a:p>
        </p:txBody>
      </p:sp>
      <p:sp>
        <p:nvSpPr>
          <p:cNvPr id="19" name="TextBox 18">
            <a:extLst>
              <a:ext uri="{FF2B5EF4-FFF2-40B4-BE49-F238E27FC236}">
                <a16:creationId xmlns:a16="http://schemas.microsoft.com/office/drawing/2014/main" id="{B4F464FB-657D-4F60-90ED-6FBE876EF361}"/>
              </a:ext>
            </a:extLst>
          </p:cNvPr>
          <p:cNvSpPr txBox="1"/>
          <p:nvPr/>
        </p:nvSpPr>
        <p:spPr>
          <a:xfrm>
            <a:off x="3272769" y="6480193"/>
            <a:ext cx="2190354" cy="307777"/>
          </a:xfrm>
          <a:prstGeom prst="rect">
            <a:avLst/>
          </a:prstGeom>
          <a:noFill/>
        </p:spPr>
        <p:txBody>
          <a:bodyPr wrap="square" rtlCol="0">
            <a:spAutoFit/>
          </a:bodyPr>
          <a:lstStyle/>
          <a:p>
            <a:pPr defTabSz="457200" fontAlgn="auto">
              <a:spcBef>
                <a:spcPts val="0"/>
              </a:spcBef>
              <a:spcAft>
                <a:spcPts val="0"/>
              </a:spcAft>
            </a:pPr>
            <a:r>
              <a:rPr lang="en-GB" sz="1400" dirty="0">
                <a:solidFill>
                  <a:srgbClr val="0062A6">
                    <a:lumMod val="50000"/>
                  </a:srgbClr>
                </a:solidFill>
                <a:effectLst/>
                <a:latin typeface="Arial"/>
              </a:rPr>
              <a:t>GPS</a:t>
            </a:r>
          </a:p>
        </p:txBody>
      </p:sp>
      <p:pic>
        <p:nvPicPr>
          <p:cNvPr id="20" name="Picture 13">
            <a:extLst>
              <a:ext uri="{FF2B5EF4-FFF2-40B4-BE49-F238E27FC236}">
                <a16:creationId xmlns:a16="http://schemas.microsoft.com/office/drawing/2014/main" id="{15C6311F-CD6E-4A07-8B1F-C1C8DC558C52}"/>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315767" y="3614555"/>
            <a:ext cx="115888" cy="19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Connector 20">
            <a:extLst>
              <a:ext uri="{FF2B5EF4-FFF2-40B4-BE49-F238E27FC236}">
                <a16:creationId xmlns:a16="http://schemas.microsoft.com/office/drawing/2014/main" id="{01BF72A3-AB6F-4C27-BFB9-D2CC5D47039D}"/>
              </a:ext>
            </a:extLst>
          </p:cNvPr>
          <p:cNvCxnSpPr>
            <a:stCxn id="8" idx="1"/>
          </p:cNvCxnSpPr>
          <p:nvPr/>
        </p:nvCxnSpPr>
        <p:spPr>
          <a:xfrm flipH="1">
            <a:off x="2960311" y="4912447"/>
            <a:ext cx="545516" cy="345707"/>
          </a:xfrm>
          <a:prstGeom prst="line">
            <a:avLst/>
          </a:prstGeom>
          <a:ln w="19050">
            <a:solidFill>
              <a:srgbClr val="FF0000"/>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772680B-F1FF-46C8-BCF8-DA61E4570856}"/>
              </a:ext>
            </a:extLst>
          </p:cNvPr>
          <p:cNvCxnSpPr/>
          <p:nvPr/>
        </p:nvCxnSpPr>
        <p:spPr>
          <a:xfrm>
            <a:off x="7577011" y="4865563"/>
            <a:ext cx="822419" cy="1135240"/>
          </a:xfrm>
          <a:prstGeom prst="line">
            <a:avLst/>
          </a:prstGeom>
          <a:ln w="19050">
            <a:solidFill>
              <a:srgbClr val="FF0000"/>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7C58923-C0C3-472A-B81A-A2B2B6F4894B}"/>
              </a:ext>
            </a:extLst>
          </p:cNvPr>
          <p:cNvCxnSpPr/>
          <p:nvPr/>
        </p:nvCxnSpPr>
        <p:spPr>
          <a:xfrm flipV="1">
            <a:off x="6939871" y="1897043"/>
            <a:ext cx="1224707" cy="2195742"/>
          </a:xfrm>
          <a:prstGeom prst="line">
            <a:avLst/>
          </a:prstGeom>
          <a:ln w="19050">
            <a:solidFill>
              <a:srgbClr val="FF0000"/>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54336A3-981F-495A-81CF-9F283717DDAE}"/>
              </a:ext>
            </a:extLst>
          </p:cNvPr>
          <p:cNvCxnSpPr/>
          <p:nvPr/>
        </p:nvCxnSpPr>
        <p:spPr>
          <a:xfrm flipH="1" flipV="1">
            <a:off x="6209065" y="1885307"/>
            <a:ext cx="165324" cy="1826622"/>
          </a:xfrm>
          <a:prstGeom prst="line">
            <a:avLst/>
          </a:prstGeom>
          <a:ln w="19050">
            <a:solidFill>
              <a:srgbClr val="FF0000"/>
            </a:solidFill>
            <a:tailEnd type="oval"/>
          </a:ln>
          <a:effectLst/>
        </p:spPr>
        <p:style>
          <a:lnRef idx="2">
            <a:schemeClr val="accent1"/>
          </a:lnRef>
          <a:fillRef idx="0">
            <a:schemeClr val="accent1"/>
          </a:fillRef>
          <a:effectRef idx="1">
            <a:schemeClr val="accent1"/>
          </a:effectRef>
          <a:fontRef idx="minor">
            <a:schemeClr val="tx1"/>
          </a:fontRef>
        </p:style>
      </p:cxnSp>
      <p:sp>
        <p:nvSpPr>
          <p:cNvPr id="25" name="TextBox 18">
            <a:extLst>
              <a:ext uri="{FF2B5EF4-FFF2-40B4-BE49-F238E27FC236}">
                <a16:creationId xmlns:a16="http://schemas.microsoft.com/office/drawing/2014/main" id="{09D5FFA5-927F-45EA-B753-FD7BF7BC49F3}"/>
              </a:ext>
            </a:extLst>
          </p:cNvPr>
          <p:cNvSpPr txBox="1"/>
          <p:nvPr/>
        </p:nvSpPr>
        <p:spPr>
          <a:xfrm>
            <a:off x="1023790" y="2010170"/>
            <a:ext cx="1486176" cy="276999"/>
          </a:xfrm>
          <a:prstGeom prst="rect">
            <a:avLst/>
          </a:prstGeom>
          <a:noFill/>
        </p:spPr>
        <p:txBody>
          <a:bodyPr wrap="none" rtlCol="0">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r>
              <a:rPr lang="en-US" sz="1200" i="1" dirty="0">
                <a:effectLst/>
                <a:latin typeface="Candara" panose="020E0502030303020204" pitchFamily="34" charset="0"/>
              </a:rPr>
              <a:t>R. </a:t>
            </a:r>
            <a:r>
              <a:rPr lang="en-US" sz="1200" i="1" dirty="0" err="1">
                <a:effectLst/>
                <a:latin typeface="Candara" panose="020E0502030303020204" pitchFamily="34" charset="0"/>
              </a:rPr>
              <a:t>Pitwon</a:t>
            </a:r>
            <a:r>
              <a:rPr lang="en-US" sz="1200" i="1" dirty="0">
                <a:effectLst/>
                <a:latin typeface="Candara" panose="020E0502030303020204" pitchFamily="34" charset="0"/>
              </a:rPr>
              <a:t>, ECOC 2017</a:t>
            </a:r>
          </a:p>
        </p:txBody>
      </p:sp>
    </p:spTree>
    <p:extLst>
      <p:ext uri="{BB962C8B-B14F-4D97-AF65-F5344CB8AC3E}">
        <p14:creationId xmlns:p14="http://schemas.microsoft.com/office/powerpoint/2010/main" val="227172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F1CEF-AEBC-424E-98A8-5EA69E9E2337}"/>
              </a:ext>
            </a:extLst>
          </p:cNvPr>
          <p:cNvSpPr>
            <a:spLocks noGrp="1"/>
          </p:cNvSpPr>
          <p:nvPr>
            <p:ph type="title"/>
          </p:nvPr>
        </p:nvSpPr>
        <p:spPr>
          <a:xfrm>
            <a:off x="1141413" y="618518"/>
            <a:ext cx="9905998" cy="1478570"/>
          </a:xfrm>
        </p:spPr>
        <p:txBody>
          <a:bodyPr/>
          <a:lstStyle/>
          <a:p>
            <a:r>
              <a:rPr lang="el-GR" dirty="0" err="1"/>
              <a:t>πΩς</a:t>
            </a:r>
            <a:r>
              <a:rPr lang="el-GR" dirty="0"/>
              <a:t> ΔΟΥΛΕΥΕΙ το</a:t>
            </a:r>
            <a:r>
              <a:rPr lang="en-GB" dirty="0"/>
              <a:t> CLOUD COMPUTING</a:t>
            </a:r>
            <a:r>
              <a:rPr lang="el-GR" dirty="0"/>
              <a:t> </a:t>
            </a:r>
            <a:endParaRPr lang="en-GB" dirty="0"/>
          </a:p>
        </p:txBody>
      </p:sp>
      <p:pic>
        <p:nvPicPr>
          <p:cNvPr id="4" name="Picture 14">
            <a:extLst>
              <a:ext uri="{FF2B5EF4-FFF2-40B4-BE49-F238E27FC236}">
                <a16:creationId xmlns:a16="http://schemas.microsoft.com/office/drawing/2014/main" id="{DF3166B3-6FA9-44C3-ADCA-92DAF7E26F1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322117" y="2056689"/>
            <a:ext cx="1641846" cy="2055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F7556469-535B-4CC8-9F1C-E49AC509D3C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23252" y="3099250"/>
            <a:ext cx="8224359" cy="268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1563049B-DF90-4B9B-A8C1-194284303EC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12182" y="4802291"/>
            <a:ext cx="138125" cy="23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a:extLst>
              <a:ext uri="{FF2B5EF4-FFF2-40B4-BE49-F238E27FC236}">
                <a16:creationId xmlns:a16="http://schemas.microsoft.com/office/drawing/2014/main" id="{B3746264-96EF-40B1-BECD-6EE6008D36D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04486" y="5100981"/>
            <a:ext cx="1974284" cy="11316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36EBF9CB-0E2B-467D-A81D-FEE03D4B9C08}"/>
              </a:ext>
            </a:extLst>
          </p:cNvPr>
          <p:cNvSpPr txBox="1"/>
          <p:nvPr/>
        </p:nvSpPr>
        <p:spPr>
          <a:xfrm>
            <a:off x="1342798" y="5110302"/>
            <a:ext cx="2190354" cy="307777"/>
          </a:xfrm>
          <a:prstGeom prst="rect">
            <a:avLst/>
          </a:prstGeom>
          <a:noFill/>
        </p:spPr>
        <p:txBody>
          <a:bodyPr wrap="square" rtlCol="0">
            <a:spAutoFit/>
          </a:bodyPr>
          <a:lstStyle/>
          <a:p>
            <a:pPr defTabSz="457200" fontAlgn="auto">
              <a:spcBef>
                <a:spcPts val="0"/>
              </a:spcBef>
              <a:spcAft>
                <a:spcPts val="0"/>
              </a:spcAft>
            </a:pPr>
            <a:r>
              <a:rPr lang="en-GB" sz="1400" dirty="0">
                <a:solidFill>
                  <a:srgbClr val="0062A6">
                    <a:lumMod val="50000"/>
                  </a:srgbClr>
                </a:solidFill>
                <a:effectLst/>
                <a:latin typeface="Arial"/>
              </a:rPr>
              <a:t>Gothenburg maps</a:t>
            </a:r>
          </a:p>
        </p:txBody>
      </p:sp>
      <p:pic>
        <p:nvPicPr>
          <p:cNvPr id="9" name="Picture 7">
            <a:extLst>
              <a:ext uri="{FF2B5EF4-FFF2-40B4-BE49-F238E27FC236}">
                <a16:creationId xmlns:a16="http://schemas.microsoft.com/office/drawing/2014/main" id="{B2088455-0D4E-4F37-8F89-BA25CBE77A1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405782" y="5075709"/>
            <a:ext cx="1560345" cy="108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601C0263-D391-43BD-B807-5166F22036BB}"/>
              </a:ext>
            </a:extLst>
          </p:cNvPr>
          <p:cNvSpPr txBox="1"/>
          <p:nvPr/>
        </p:nvSpPr>
        <p:spPr>
          <a:xfrm>
            <a:off x="6549786" y="5852955"/>
            <a:ext cx="2190354" cy="307777"/>
          </a:xfrm>
          <a:prstGeom prst="rect">
            <a:avLst/>
          </a:prstGeom>
          <a:noFill/>
        </p:spPr>
        <p:txBody>
          <a:bodyPr wrap="square" rtlCol="0">
            <a:spAutoFit/>
          </a:bodyPr>
          <a:lstStyle/>
          <a:p>
            <a:pPr defTabSz="457200" fontAlgn="auto">
              <a:spcBef>
                <a:spcPts val="0"/>
              </a:spcBef>
              <a:spcAft>
                <a:spcPts val="0"/>
              </a:spcAft>
            </a:pPr>
            <a:r>
              <a:rPr lang="en-GB" sz="1400" dirty="0">
                <a:solidFill>
                  <a:srgbClr val="0062A6">
                    <a:lumMod val="50000"/>
                  </a:srgbClr>
                </a:solidFill>
                <a:effectLst/>
                <a:latin typeface="Arial"/>
              </a:rPr>
              <a:t>Gothenburg weather</a:t>
            </a:r>
          </a:p>
        </p:txBody>
      </p:sp>
      <p:pic>
        <p:nvPicPr>
          <p:cNvPr id="11" name="Picture 8">
            <a:extLst>
              <a:ext uri="{FF2B5EF4-FFF2-40B4-BE49-F238E27FC236}">
                <a16:creationId xmlns:a16="http://schemas.microsoft.com/office/drawing/2014/main" id="{B3A8C617-402D-4A99-B9FA-7058996A101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480391" y="4745755"/>
            <a:ext cx="140790" cy="23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9">
            <a:extLst>
              <a:ext uri="{FF2B5EF4-FFF2-40B4-BE49-F238E27FC236}">
                <a16:creationId xmlns:a16="http://schemas.microsoft.com/office/drawing/2014/main" id="{6CB25A69-973F-4D79-91A0-2319D8066277}"/>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883631" y="4024928"/>
            <a:ext cx="120939" cy="20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3134599D-8412-4673-8607-F4BD88086AA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322117" y="3620451"/>
            <a:ext cx="115888" cy="19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DFB8DF22-9930-4F38-BE56-13D22DE1EBE6}"/>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575584" y="3833370"/>
            <a:ext cx="135452" cy="22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descr="Sparkle">
            <a:extLst>
              <a:ext uri="{FF2B5EF4-FFF2-40B4-BE49-F238E27FC236}">
                <a16:creationId xmlns:a16="http://schemas.microsoft.com/office/drawing/2014/main" id="{A99A5669-1B3A-43A3-B321-F75D82726DEC}"/>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129452" y="3069816"/>
            <a:ext cx="501218" cy="1201262"/>
          </a:xfrm>
          <a:prstGeom prst="rect">
            <a:avLst/>
          </a:prstGeom>
          <a:noFill/>
        </p:spPr>
      </p:pic>
      <p:pic>
        <p:nvPicPr>
          <p:cNvPr id="17" name="Picture 16" descr="Sparkle">
            <a:extLst>
              <a:ext uri="{FF2B5EF4-FFF2-40B4-BE49-F238E27FC236}">
                <a16:creationId xmlns:a16="http://schemas.microsoft.com/office/drawing/2014/main" id="{63D84D70-553D-4943-9EE1-63F392603BEC}"/>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693490" y="3497799"/>
            <a:ext cx="501218" cy="1201262"/>
          </a:xfrm>
          <a:prstGeom prst="rect">
            <a:avLst/>
          </a:prstGeom>
          <a:noFill/>
        </p:spPr>
      </p:pic>
      <p:pic>
        <p:nvPicPr>
          <p:cNvPr id="18" name="Picture 17" descr="Sparkle">
            <a:extLst>
              <a:ext uri="{FF2B5EF4-FFF2-40B4-BE49-F238E27FC236}">
                <a16:creationId xmlns:a16="http://schemas.microsoft.com/office/drawing/2014/main" id="{80169114-9098-4164-BC9C-8228D69F964F}"/>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292340" y="4223739"/>
            <a:ext cx="501218" cy="1201262"/>
          </a:xfrm>
          <a:prstGeom prst="rect">
            <a:avLst/>
          </a:prstGeom>
          <a:noFill/>
        </p:spPr>
      </p:pic>
      <p:pic>
        <p:nvPicPr>
          <p:cNvPr id="19" name="Picture 12">
            <a:extLst>
              <a:ext uri="{FF2B5EF4-FFF2-40B4-BE49-F238E27FC236}">
                <a16:creationId xmlns:a16="http://schemas.microsoft.com/office/drawing/2014/main" id="{A492D997-0199-498C-9E47-FF5ECF230CE8}"/>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099096" y="2044801"/>
            <a:ext cx="2012644" cy="13425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id="{15298D97-636C-490C-A274-777DC3641CFF}"/>
              </a:ext>
            </a:extLst>
          </p:cNvPr>
          <p:cNvSpPr txBox="1"/>
          <p:nvPr/>
        </p:nvSpPr>
        <p:spPr>
          <a:xfrm>
            <a:off x="8170915" y="1749198"/>
            <a:ext cx="2190354" cy="307777"/>
          </a:xfrm>
          <a:prstGeom prst="rect">
            <a:avLst/>
          </a:prstGeom>
          <a:noFill/>
        </p:spPr>
        <p:txBody>
          <a:bodyPr wrap="square" rtlCol="0">
            <a:spAutoFit/>
          </a:bodyPr>
          <a:lstStyle/>
          <a:p>
            <a:pPr defTabSz="457200" fontAlgn="auto">
              <a:spcBef>
                <a:spcPts val="0"/>
              </a:spcBef>
              <a:spcAft>
                <a:spcPts val="0"/>
              </a:spcAft>
            </a:pPr>
            <a:r>
              <a:rPr lang="en-GB" sz="1400" dirty="0">
                <a:solidFill>
                  <a:srgbClr val="0062A6">
                    <a:lumMod val="50000"/>
                  </a:srgbClr>
                </a:solidFill>
                <a:effectLst/>
                <a:latin typeface="Arial"/>
              </a:rPr>
              <a:t>Gothenburg traffic</a:t>
            </a:r>
          </a:p>
        </p:txBody>
      </p:sp>
      <p:sp>
        <p:nvSpPr>
          <p:cNvPr id="21" name="TextBox 20">
            <a:extLst>
              <a:ext uri="{FF2B5EF4-FFF2-40B4-BE49-F238E27FC236}">
                <a16:creationId xmlns:a16="http://schemas.microsoft.com/office/drawing/2014/main" id="{FF509E23-15BA-4A0A-92DE-B5E7B2F02790}"/>
              </a:ext>
            </a:extLst>
          </p:cNvPr>
          <p:cNvSpPr txBox="1"/>
          <p:nvPr/>
        </p:nvSpPr>
        <p:spPr>
          <a:xfrm>
            <a:off x="6215415" y="1737314"/>
            <a:ext cx="2190354" cy="307777"/>
          </a:xfrm>
          <a:prstGeom prst="rect">
            <a:avLst/>
          </a:prstGeom>
          <a:noFill/>
        </p:spPr>
        <p:txBody>
          <a:bodyPr wrap="square" rtlCol="0">
            <a:spAutoFit/>
          </a:bodyPr>
          <a:lstStyle/>
          <a:p>
            <a:pPr defTabSz="457200" fontAlgn="auto">
              <a:spcBef>
                <a:spcPts val="0"/>
              </a:spcBef>
              <a:spcAft>
                <a:spcPts val="0"/>
              </a:spcAft>
            </a:pPr>
            <a:r>
              <a:rPr lang="en-GB" sz="1400" dirty="0">
                <a:solidFill>
                  <a:srgbClr val="0062A6">
                    <a:lumMod val="50000"/>
                  </a:srgbClr>
                </a:solidFill>
                <a:effectLst/>
                <a:latin typeface="Arial"/>
              </a:rPr>
              <a:t>Site information</a:t>
            </a:r>
          </a:p>
        </p:txBody>
      </p:sp>
      <p:pic>
        <p:nvPicPr>
          <p:cNvPr id="22" name="Picture 21" descr="Sparkle">
            <a:extLst>
              <a:ext uri="{FF2B5EF4-FFF2-40B4-BE49-F238E27FC236}">
                <a16:creationId xmlns:a16="http://schemas.microsoft.com/office/drawing/2014/main" id="{BB9C63A5-01BC-476B-BDFF-161749CE1DF2}"/>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330630" y="4282317"/>
            <a:ext cx="501218" cy="1201262"/>
          </a:xfrm>
          <a:prstGeom prst="rect">
            <a:avLst/>
          </a:prstGeom>
          <a:noFill/>
        </p:spPr>
      </p:pic>
      <p:pic>
        <p:nvPicPr>
          <p:cNvPr id="23" name="Picture 4">
            <a:extLst>
              <a:ext uri="{FF2B5EF4-FFF2-40B4-BE49-F238E27FC236}">
                <a16:creationId xmlns:a16="http://schemas.microsoft.com/office/drawing/2014/main" id="{F965D782-9F76-424D-9B9E-83AD17477A6F}"/>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586834" y="2516363"/>
            <a:ext cx="2773363" cy="12735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18">
            <a:extLst>
              <a:ext uri="{FF2B5EF4-FFF2-40B4-BE49-F238E27FC236}">
                <a16:creationId xmlns:a16="http://schemas.microsoft.com/office/drawing/2014/main" id="{F7C75C0D-0EA0-45E6-BA0F-3476675729BD}"/>
              </a:ext>
            </a:extLst>
          </p:cNvPr>
          <p:cNvSpPr txBox="1"/>
          <p:nvPr/>
        </p:nvSpPr>
        <p:spPr>
          <a:xfrm>
            <a:off x="1030140" y="2016066"/>
            <a:ext cx="1486176" cy="276999"/>
          </a:xfrm>
          <a:prstGeom prst="rect">
            <a:avLst/>
          </a:prstGeom>
          <a:noFill/>
        </p:spPr>
        <p:txBody>
          <a:bodyPr wrap="none" rtlCol="0">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r>
              <a:rPr lang="en-US" sz="1200" i="1" dirty="0">
                <a:effectLst/>
                <a:latin typeface="Candara" panose="020E0502030303020204" pitchFamily="34" charset="0"/>
              </a:rPr>
              <a:t>R. </a:t>
            </a:r>
            <a:r>
              <a:rPr lang="en-US" sz="1200" i="1" dirty="0" err="1">
                <a:effectLst/>
                <a:latin typeface="Candara" panose="020E0502030303020204" pitchFamily="34" charset="0"/>
              </a:rPr>
              <a:t>Pitwon</a:t>
            </a:r>
            <a:r>
              <a:rPr lang="en-US" sz="1200" i="1" dirty="0">
                <a:effectLst/>
                <a:latin typeface="Candara" panose="020E0502030303020204" pitchFamily="34" charset="0"/>
              </a:rPr>
              <a:t>, ECOC 2017</a:t>
            </a:r>
          </a:p>
        </p:txBody>
      </p:sp>
    </p:spTree>
    <p:extLst>
      <p:ext uri="{BB962C8B-B14F-4D97-AF65-F5344CB8AC3E}">
        <p14:creationId xmlns:p14="http://schemas.microsoft.com/office/powerpoint/2010/main" val="390272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026 0.00023 L 0.07604 -0.04144 L -0.00208 -0.07963 L 0.08672 -0.13172 " pathEditMode="relative" rAng="0" ptsTypes="AAAA">
                                      <p:cBhvr>
                                        <p:cTn id="6" dur="2000" fill="hold"/>
                                        <p:tgtEl>
                                          <p:spTgt spid="22"/>
                                        </p:tgtEl>
                                        <p:attrNameLst>
                                          <p:attrName>ppt_x</p:attrName>
                                          <p:attrName>ppt_y</p:attrName>
                                        </p:attrNameLst>
                                      </p:cBhvr>
                                      <p:rCtr x="4258" y="-6597"/>
                                    </p:animMotion>
                                  </p:childTnLst>
                                </p:cTn>
                              </p:par>
                              <p:par>
                                <p:cTn id="7" presetID="0" presetClass="path" presetSubtype="0" accel="50000" decel="50000" fill="hold" nodeType="withEffect">
                                  <p:stCondLst>
                                    <p:cond delay="0"/>
                                  </p:stCondLst>
                                  <p:childTnLst>
                                    <p:animMotion origin="layout" path="M 2.70833E-6 4.81481E-6 L -0.03659 0.028 L -0.07839 0.0081 L -0.14284 0.04444 " pathEditMode="relative" rAng="0" ptsTypes="AAAA">
                                      <p:cBhvr>
                                        <p:cTn id="8" dur="2000" fill="hold"/>
                                        <p:tgtEl>
                                          <p:spTgt spid="16"/>
                                        </p:tgtEl>
                                        <p:attrNameLst>
                                          <p:attrName>ppt_x</p:attrName>
                                          <p:attrName>ppt_y</p:attrName>
                                        </p:attrNameLst>
                                      </p:cBhvr>
                                      <p:rCtr x="-7148" y="2222"/>
                                    </p:animMotion>
                                  </p:childTnLst>
                                </p:cTn>
                              </p:par>
                              <p:par>
                                <p:cTn id="9" presetID="0" presetClass="path" presetSubtype="0" accel="50000" decel="50000" fill="hold" nodeType="withEffect">
                                  <p:stCondLst>
                                    <p:cond delay="0"/>
                                  </p:stCondLst>
                                  <p:childTnLst>
                                    <p:animMotion origin="layout" path="M 0.06003 0.01204 L 0.00313 -0.01273 L -0.08411 0.03496 L -0.19349 -0.02106 " pathEditMode="relative" rAng="0" ptsTypes="AAAA">
                                      <p:cBhvr>
                                        <p:cTn id="10" dur="2000" fill="hold"/>
                                        <p:tgtEl>
                                          <p:spTgt spid="17"/>
                                        </p:tgtEl>
                                        <p:attrNameLst>
                                          <p:attrName>ppt_x</p:attrName>
                                          <p:attrName>ppt_y</p:attrName>
                                        </p:attrNameLst>
                                      </p:cBhvr>
                                      <p:rCtr x="-12682" y="-509"/>
                                    </p:animMotion>
                                  </p:childTnLst>
                                </p:cTn>
                              </p:par>
                              <p:par>
                                <p:cTn id="11" presetID="0" presetClass="path" presetSubtype="0" accel="50000" decel="50000" fill="hold" nodeType="withEffect">
                                  <p:stCondLst>
                                    <p:cond delay="0"/>
                                  </p:stCondLst>
                                  <p:childTnLst>
                                    <p:animMotion origin="layout" path="M 2.08333E-7 -2.22222E-6 L -0.18958 -0.08703 L -0.17044 -0.09629 L -0.23815 -0.13078 " pathEditMode="relative" rAng="0" ptsTypes="AAAA">
                                      <p:cBhvr>
                                        <p:cTn id="12" dur="2000" fill="hold"/>
                                        <p:tgtEl>
                                          <p:spTgt spid="18"/>
                                        </p:tgtEl>
                                        <p:attrNameLst>
                                          <p:attrName>ppt_x</p:attrName>
                                          <p:attrName>ppt_y</p:attrName>
                                        </p:attrNameLst>
                                      </p:cBhvr>
                                      <p:rCtr x="-11914" y="-6551"/>
                                    </p:animMotion>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9FB7B-931A-4DDC-86A3-3DF6650D594D}"/>
              </a:ext>
            </a:extLst>
          </p:cNvPr>
          <p:cNvSpPr>
            <a:spLocks noGrp="1"/>
          </p:cNvSpPr>
          <p:nvPr>
            <p:ph type="title"/>
          </p:nvPr>
        </p:nvSpPr>
        <p:spPr>
          <a:xfrm>
            <a:off x="1141413" y="618518"/>
            <a:ext cx="9905998" cy="1478570"/>
          </a:xfrm>
        </p:spPr>
        <p:txBody>
          <a:bodyPr/>
          <a:lstStyle/>
          <a:p>
            <a:r>
              <a:rPr lang="el-GR" dirty="0" err="1"/>
              <a:t>πΩς</a:t>
            </a:r>
            <a:r>
              <a:rPr lang="el-GR" dirty="0"/>
              <a:t> ΔΟΥΛΕΥΕΙ το</a:t>
            </a:r>
            <a:r>
              <a:rPr lang="en-GB" dirty="0"/>
              <a:t> CLOUD COMPUTING</a:t>
            </a:r>
            <a:r>
              <a:rPr lang="el-GR" dirty="0"/>
              <a:t> </a:t>
            </a:r>
            <a:endParaRPr lang="en-GB" dirty="0"/>
          </a:p>
        </p:txBody>
      </p:sp>
      <p:pic>
        <p:nvPicPr>
          <p:cNvPr id="4" name="Picture 4">
            <a:extLst>
              <a:ext uri="{FF2B5EF4-FFF2-40B4-BE49-F238E27FC236}">
                <a16:creationId xmlns:a16="http://schemas.microsoft.com/office/drawing/2014/main" id="{B283AA48-AB98-49DF-8AB9-2C265A6A028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4767" y="3090014"/>
            <a:ext cx="8224359" cy="268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D31B83D9-950B-48CB-B670-D798F37D040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13697" y="4793055"/>
            <a:ext cx="138125" cy="23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a:extLst>
              <a:ext uri="{FF2B5EF4-FFF2-40B4-BE49-F238E27FC236}">
                <a16:creationId xmlns:a16="http://schemas.microsoft.com/office/drawing/2014/main" id="{68FEF78F-3821-40D0-97F5-B623621BCBC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81906" y="4736519"/>
            <a:ext cx="140790" cy="23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a:extLst>
              <a:ext uri="{FF2B5EF4-FFF2-40B4-BE49-F238E27FC236}">
                <a16:creationId xmlns:a16="http://schemas.microsoft.com/office/drawing/2014/main" id="{52AF9705-3147-4124-ACA3-4BF0C4C6B4D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85146" y="4015692"/>
            <a:ext cx="120939" cy="20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a:extLst>
              <a:ext uri="{FF2B5EF4-FFF2-40B4-BE49-F238E27FC236}">
                <a16:creationId xmlns:a16="http://schemas.microsoft.com/office/drawing/2014/main" id="{431526DA-F0C4-4731-BE72-A81EA326E4B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323632" y="3611215"/>
            <a:ext cx="115888" cy="19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DE6EDD4D-3A72-41BD-B798-8E6EA1E2ECE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577099" y="3824134"/>
            <a:ext cx="135452" cy="22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a:extLst>
              <a:ext uri="{FF2B5EF4-FFF2-40B4-BE49-F238E27FC236}">
                <a16:creationId xmlns:a16="http://schemas.microsoft.com/office/drawing/2014/main" id="{60296788-CF48-4293-B96B-003184B3626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584841" y="2512282"/>
            <a:ext cx="2773363" cy="12735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8">
            <a:extLst>
              <a:ext uri="{FF2B5EF4-FFF2-40B4-BE49-F238E27FC236}">
                <a16:creationId xmlns:a16="http://schemas.microsoft.com/office/drawing/2014/main" id="{5BF6B5C1-7F7F-4F9E-A51D-139B9907F88F}"/>
              </a:ext>
            </a:extLst>
          </p:cNvPr>
          <p:cNvSpPr txBox="1"/>
          <p:nvPr/>
        </p:nvSpPr>
        <p:spPr>
          <a:xfrm>
            <a:off x="1031655" y="2006830"/>
            <a:ext cx="1486176" cy="276999"/>
          </a:xfrm>
          <a:prstGeom prst="rect">
            <a:avLst/>
          </a:prstGeom>
          <a:noFill/>
        </p:spPr>
        <p:txBody>
          <a:bodyPr wrap="none" rtlCol="0">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r>
              <a:rPr lang="en-US" sz="1200" i="1" dirty="0">
                <a:effectLst/>
                <a:latin typeface="Candara" panose="020E0502030303020204" pitchFamily="34" charset="0"/>
              </a:rPr>
              <a:t>R. </a:t>
            </a:r>
            <a:r>
              <a:rPr lang="en-US" sz="1200" i="1" dirty="0" err="1">
                <a:effectLst/>
                <a:latin typeface="Candara" panose="020E0502030303020204" pitchFamily="34" charset="0"/>
              </a:rPr>
              <a:t>Pitwon</a:t>
            </a:r>
            <a:r>
              <a:rPr lang="en-US" sz="1200" i="1" dirty="0">
                <a:effectLst/>
                <a:latin typeface="Candara" panose="020E0502030303020204" pitchFamily="34" charset="0"/>
              </a:rPr>
              <a:t>, ECOC 2017</a:t>
            </a:r>
          </a:p>
        </p:txBody>
      </p:sp>
      <p:pic>
        <p:nvPicPr>
          <p:cNvPr id="20" name="Picture 2" descr="Related image">
            <a:extLst>
              <a:ext uri="{FF2B5EF4-FFF2-40B4-BE49-F238E27FC236}">
                <a16:creationId xmlns:a16="http://schemas.microsoft.com/office/drawing/2014/main" id="{B233E3D0-3B9A-480C-B199-74800B40A2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0992" y="2503604"/>
            <a:ext cx="982619" cy="9826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antenna icon">
            <a:extLst>
              <a:ext uri="{FF2B5EF4-FFF2-40B4-BE49-F238E27FC236}">
                <a16:creationId xmlns:a16="http://schemas.microsoft.com/office/drawing/2014/main" id="{A7C85C72-CA83-4EE9-966B-6896943722C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645" y="3621635"/>
            <a:ext cx="1793825" cy="17938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 result for antenna icon">
            <a:extLst>
              <a:ext uri="{FF2B5EF4-FFF2-40B4-BE49-F238E27FC236}">
                <a16:creationId xmlns:a16="http://schemas.microsoft.com/office/drawing/2014/main" id="{B2481AB5-1EB1-4C2D-B85C-3D19B079EE6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59801" b="57574"/>
          <a:stretch/>
        </p:blipFill>
        <p:spPr bwMode="auto">
          <a:xfrm>
            <a:off x="1318419" y="2538709"/>
            <a:ext cx="559696" cy="59070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6D047CC2-71EE-475B-BBE5-B35F1E6D1736}"/>
              </a:ext>
            </a:extLst>
          </p:cNvPr>
          <p:cNvGrpSpPr/>
          <p:nvPr/>
        </p:nvGrpSpPr>
        <p:grpSpPr>
          <a:xfrm>
            <a:off x="1141413" y="3247641"/>
            <a:ext cx="4520125" cy="2929741"/>
            <a:chOff x="1141413" y="3247641"/>
            <a:chExt cx="4520125" cy="2929741"/>
          </a:xfrm>
        </p:grpSpPr>
        <p:grpSp>
          <p:nvGrpSpPr>
            <p:cNvPr id="24" name="Group 23">
              <a:extLst>
                <a:ext uri="{FF2B5EF4-FFF2-40B4-BE49-F238E27FC236}">
                  <a16:creationId xmlns:a16="http://schemas.microsoft.com/office/drawing/2014/main" id="{114297C6-1F8D-4333-8963-E1DAD8E681EE}"/>
                </a:ext>
              </a:extLst>
            </p:cNvPr>
            <p:cNvGrpSpPr/>
            <p:nvPr/>
          </p:nvGrpSpPr>
          <p:grpSpPr>
            <a:xfrm>
              <a:off x="1141413" y="3705225"/>
              <a:ext cx="4046212" cy="2066925"/>
              <a:chOff x="1141413" y="3705225"/>
              <a:chExt cx="4046212" cy="2066925"/>
            </a:xfrm>
          </p:grpSpPr>
          <p:cxnSp>
            <p:nvCxnSpPr>
              <p:cNvPr id="30" name="Straight Connector 29">
                <a:extLst>
                  <a:ext uri="{FF2B5EF4-FFF2-40B4-BE49-F238E27FC236}">
                    <a16:creationId xmlns:a16="http://schemas.microsoft.com/office/drawing/2014/main" id="{03EE93D9-BCFD-4A94-A86D-40C00ACD90D6}"/>
                  </a:ext>
                </a:extLst>
              </p:cNvPr>
              <p:cNvCxnSpPr>
                <a:cxnSpLocks/>
              </p:cNvCxnSpPr>
              <p:nvPr/>
            </p:nvCxnSpPr>
            <p:spPr>
              <a:xfrm>
                <a:off x="1141413" y="5144246"/>
                <a:ext cx="354012" cy="627904"/>
              </a:xfrm>
              <a:prstGeom prst="line">
                <a:avLst/>
              </a:prstGeom>
              <a:ln w="76200">
                <a:gradFill>
                  <a:gsLst>
                    <a:gs pos="8000">
                      <a:srgbClr val="0070C0"/>
                    </a:gs>
                    <a:gs pos="46000">
                      <a:srgbClr val="92D050"/>
                    </a:gs>
                    <a:gs pos="58000">
                      <a:schemeClr val="accent2"/>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816308F-DCEC-4184-A625-B347A4F0E7AC}"/>
                  </a:ext>
                </a:extLst>
              </p:cNvPr>
              <p:cNvCxnSpPr>
                <a:cxnSpLocks/>
              </p:cNvCxnSpPr>
              <p:nvPr/>
            </p:nvCxnSpPr>
            <p:spPr>
              <a:xfrm flipV="1">
                <a:off x="1495425" y="5550872"/>
                <a:ext cx="3171825" cy="221278"/>
              </a:xfrm>
              <a:prstGeom prst="line">
                <a:avLst/>
              </a:prstGeom>
              <a:ln w="76200">
                <a:gradFill>
                  <a:gsLst>
                    <a:gs pos="8000">
                      <a:srgbClr val="0070C0"/>
                    </a:gs>
                    <a:gs pos="46000">
                      <a:srgbClr val="92D050"/>
                    </a:gs>
                    <a:gs pos="58000">
                      <a:schemeClr val="accent2"/>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B7764EB-1C6D-4991-996B-09CC8384EE9E}"/>
                  </a:ext>
                </a:extLst>
              </p:cNvPr>
              <p:cNvCxnSpPr>
                <a:cxnSpLocks/>
              </p:cNvCxnSpPr>
              <p:nvPr/>
            </p:nvCxnSpPr>
            <p:spPr>
              <a:xfrm flipH="1">
                <a:off x="4667250" y="5144246"/>
                <a:ext cx="520375" cy="406626"/>
              </a:xfrm>
              <a:prstGeom prst="line">
                <a:avLst/>
              </a:prstGeom>
              <a:ln w="76200">
                <a:gradFill>
                  <a:gsLst>
                    <a:gs pos="8000">
                      <a:srgbClr val="0070C0"/>
                    </a:gs>
                    <a:gs pos="46000">
                      <a:srgbClr val="92D050"/>
                    </a:gs>
                    <a:gs pos="58000">
                      <a:schemeClr val="accent2"/>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2C55059-71B6-4D8C-9CA9-0F2DDFED06E0}"/>
                  </a:ext>
                </a:extLst>
              </p:cNvPr>
              <p:cNvCxnSpPr>
                <a:cxnSpLocks/>
              </p:cNvCxnSpPr>
              <p:nvPr/>
            </p:nvCxnSpPr>
            <p:spPr>
              <a:xfrm flipH="1" flipV="1">
                <a:off x="4844256" y="4614990"/>
                <a:ext cx="343369" cy="546103"/>
              </a:xfrm>
              <a:prstGeom prst="line">
                <a:avLst/>
              </a:prstGeom>
              <a:ln w="76200">
                <a:gradFill>
                  <a:gsLst>
                    <a:gs pos="8000">
                      <a:srgbClr val="0070C0"/>
                    </a:gs>
                    <a:gs pos="46000">
                      <a:srgbClr val="92D050"/>
                    </a:gs>
                    <a:gs pos="58000">
                      <a:schemeClr val="accent2"/>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3E8ABF4-D641-4D1E-8584-EFA5D0609C3A}"/>
                  </a:ext>
                </a:extLst>
              </p:cNvPr>
              <p:cNvCxnSpPr>
                <a:cxnSpLocks/>
              </p:cNvCxnSpPr>
              <p:nvPr/>
            </p:nvCxnSpPr>
            <p:spPr>
              <a:xfrm>
                <a:off x="4347512" y="4623485"/>
                <a:ext cx="524545" cy="0"/>
              </a:xfrm>
              <a:prstGeom prst="line">
                <a:avLst/>
              </a:prstGeom>
              <a:ln w="76200">
                <a:gradFill>
                  <a:gsLst>
                    <a:gs pos="8000">
                      <a:srgbClr val="0070C0"/>
                    </a:gs>
                    <a:gs pos="46000">
                      <a:srgbClr val="92D050"/>
                    </a:gs>
                    <a:gs pos="58000">
                      <a:schemeClr val="accent2"/>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ED25CB9-4EA8-46D8-ABC0-6D2231155E6C}"/>
                  </a:ext>
                </a:extLst>
              </p:cNvPr>
              <p:cNvCxnSpPr>
                <a:cxnSpLocks/>
              </p:cNvCxnSpPr>
              <p:nvPr/>
            </p:nvCxnSpPr>
            <p:spPr>
              <a:xfrm flipH="1" flipV="1">
                <a:off x="4080812" y="3705225"/>
                <a:ext cx="266700" cy="918260"/>
              </a:xfrm>
              <a:prstGeom prst="line">
                <a:avLst/>
              </a:prstGeom>
              <a:ln w="76200">
                <a:gradFill>
                  <a:gsLst>
                    <a:gs pos="8000">
                      <a:srgbClr val="0070C0"/>
                    </a:gs>
                    <a:gs pos="46000">
                      <a:srgbClr val="92D050"/>
                    </a:gs>
                    <a:gs pos="58000">
                      <a:schemeClr val="accent2"/>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grpSp>
        <p:pic>
          <p:nvPicPr>
            <p:cNvPr id="25" name="Picture 6" descr="Image result for server icon">
              <a:extLst>
                <a:ext uri="{FF2B5EF4-FFF2-40B4-BE49-F238E27FC236}">
                  <a16:creationId xmlns:a16="http://schemas.microsoft.com/office/drawing/2014/main" id="{8A9ED513-6732-4E38-BBDA-56E4BD370B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18988" y="5631279"/>
              <a:ext cx="546103" cy="54610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server icon">
              <a:extLst>
                <a:ext uri="{FF2B5EF4-FFF2-40B4-BE49-F238E27FC236}">
                  <a16:creationId xmlns:a16="http://schemas.microsoft.com/office/drawing/2014/main" id="{FD2B1777-A596-4D4F-82FC-E23AA21C24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1204" y="5358227"/>
              <a:ext cx="546103" cy="5461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result for server icon">
              <a:extLst>
                <a:ext uri="{FF2B5EF4-FFF2-40B4-BE49-F238E27FC236}">
                  <a16:creationId xmlns:a16="http://schemas.microsoft.com/office/drawing/2014/main" id="{4CFA52EB-9005-47E3-9661-2A3E2C8BB2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5435" y="4837466"/>
              <a:ext cx="546103" cy="5461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Image result for server icon">
              <a:extLst>
                <a:ext uri="{FF2B5EF4-FFF2-40B4-BE49-F238E27FC236}">
                  <a16:creationId xmlns:a16="http://schemas.microsoft.com/office/drawing/2014/main" id="{25561646-5D24-4A92-81BA-00997F6731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34773" y="4185580"/>
              <a:ext cx="546103" cy="546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Image result for server icon">
              <a:extLst>
                <a:ext uri="{FF2B5EF4-FFF2-40B4-BE49-F238E27FC236}">
                  <a16:creationId xmlns:a16="http://schemas.microsoft.com/office/drawing/2014/main" id="{0695BCD5-C7DD-4A1B-B29E-3BCDA14890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00954" y="3247641"/>
              <a:ext cx="546103" cy="546103"/>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Rectangle: Rounded Corners 35">
            <a:extLst>
              <a:ext uri="{FF2B5EF4-FFF2-40B4-BE49-F238E27FC236}">
                <a16:creationId xmlns:a16="http://schemas.microsoft.com/office/drawing/2014/main" id="{955B7237-42FF-4835-8399-2BD69CAD7D47}"/>
              </a:ext>
            </a:extLst>
          </p:cNvPr>
          <p:cNvSpPr/>
          <p:nvPr/>
        </p:nvSpPr>
        <p:spPr>
          <a:xfrm>
            <a:off x="5764992" y="5025158"/>
            <a:ext cx="2951783" cy="147857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l-GR" b="1" dirty="0">
                <a:solidFill>
                  <a:schemeClr val="bg1">
                    <a:lumMod val="50000"/>
                    <a:lumOff val="50000"/>
                  </a:schemeClr>
                </a:solidFill>
              </a:rPr>
              <a:t>Η κίνηση ανάμεσα στους </a:t>
            </a:r>
            <a:r>
              <a:rPr lang="en-US" b="1" dirty="0">
                <a:solidFill>
                  <a:schemeClr val="bg1">
                    <a:lumMod val="50000"/>
                    <a:lumOff val="50000"/>
                  </a:schemeClr>
                </a:solidFill>
              </a:rPr>
              <a:t>servers (east-west traffic) </a:t>
            </a:r>
            <a:r>
              <a:rPr lang="el-GR" b="1" dirty="0">
                <a:solidFill>
                  <a:schemeClr val="bg1">
                    <a:lumMod val="50000"/>
                    <a:lumOff val="50000"/>
                  </a:schemeClr>
                </a:solidFill>
              </a:rPr>
              <a:t>αποτελεί το 77% της κίνησης των δεδομένων στα Κέντρα Δεδομένων</a:t>
            </a:r>
            <a:endParaRPr lang="en-GB" b="1" dirty="0">
              <a:solidFill>
                <a:schemeClr val="bg1">
                  <a:lumMod val="50000"/>
                  <a:lumOff val="50000"/>
                </a:schemeClr>
              </a:solidFill>
            </a:endParaRPr>
          </a:p>
        </p:txBody>
      </p:sp>
      <p:pic>
        <p:nvPicPr>
          <p:cNvPr id="37" name="Picture 36">
            <a:extLst>
              <a:ext uri="{FF2B5EF4-FFF2-40B4-BE49-F238E27FC236}">
                <a16:creationId xmlns:a16="http://schemas.microsoft.com/office/drawing/2014/main" id="{6C130AEC-5FDD-460F-8187-62FC98B669F6}"/>
              </a:ext>
            </a:extLst>
          </p:cNvPr>
          <p:cNvPicPr>
            <a:picLocks noChangeAspect="1"/>
          </p:cNvPicPr>
          <p:nvPr/>
        </p:nvPicPr>
        <p:blipFill rotWithShape="1">
          <a:blip r:embed="rId12">
            <a:clrChange>
              <a:clrFrom>
                <a:srgbClr val="F8F8F8"/>
              </a:clrFrom>
              <a:clrTo>
                <a:srgbClr val="F8F8F8">
                  <a:alpha val="0"/>
                </a:srgbClr>
              </a:clrTo>
            </a:clrChange>
          </a:blip>
          <a:srcRect b="10479"/>
          <a:stretch/>
        </p:blipFill>
        <p:spPr>
          <a:xfrm>
            <a:off x="8869938" y="4554653"/>
            <a:ext cx="2579611" cy="1898374"/>
          </a:xfrm>
          <a:prstGeom prst="rect">
            <a:avLst/>
          </a:prstGeom>
        </p:spPr>
      </p:pic>
      <p:sp>
        <p:nvSpPr>
          <p:cNvPr id="38" name="TextBox 37">
            <a:extLst>
              <a:ext uri="{FF2B5EF4-FFF2-40B4-BE49-F238E27FC236}">
                <a16:creationId xmlns:a16="http://schemas.microsoft.com/office/drawing/2014/main" id="{CDE2DD4C-D244-4BF4-A1B1-963F75F01EA0}"/>
              </a:ext>
            </a:extLst>
          </p:cNvPr>
          <p:cNvSpPr txBox="1"/>
          <p:nvPr/>
        </p:nvSpPr>
        <p:spPr>
          <a:xfrm>
            <a:off x="9901524" y="4318296"/>
            <a:ext cx="1667798" cy="230832"/>
          </a:xfrm>
          <a:prstGeom prst="rect">
            <a:avLst/>
          </a:prstGeom>
          <a:noFill/>
        </p:spPr>
        <p:txBody>
          <a:bodyPr wrap="square" rtlCol="0">
            <a:spAutoFit/>
          </a:bodyPr>
          <a:lstStyle/>
          <a:p>
            <a:pPr defTabSz="457200" fontAlgn="auto">
              <a:spcBef>
                <a:spcPts val="0"/>
              </a:spcBef>
              <a:spcAft>
                <a:spcPts val="0"/>
              </a:spcAft>
            </a:pPr>
            <a:r>
              <a:rPr lang="en-GB" sz="900" b="1" dirty="0">
                <a:solidFill>
                  <a:srgbClr val="000000"/>
                </a:solidFill>
                <a:effectLst/>
                <a:latin typeface="Arial"/>
              </a:rPr>
              <a:t>Source:  </a:t>
            </a:r>
            <a:r>
              <a:rPr lang="en-GB" sz="900" dirty="0">
                <a:solidFill>
                  <a:srgbClr val="000000"/>
                </a:solidFill>
                <a:effectLst/>
                <a:latin typeface="Arial"/>
              </a:rPr>
              <a:t>Cisco Cloud Index</a:t>
            </a:r>
          </a:p>
        </p:txBody>
      </p:sp>
      <p:sp>
        <p:nvSpPr>
          <p:cNvPr id="3" name="Rectangle 2">
            <a:extLst>
              <a:ext uri="{FF2B5EF4-FFF2-40B4-BE49-F238E27FC236}">
                <a16:creationId xmlns:a16="http://schemas.microsoft.com/office/drawing/2014/main" id="{106CE8F4-2611-4327-A64A-AA0BCDB597EC}"/>
              </a:ext>
            </a:extLst>
          </p:cNvPr>
          <p:cNvSpPr/>
          <p:nvPr/>
        </p:nvSpPr>
        <p:spPr>
          <a:xfrm>
            <a:off x="5660514" y="1518023"/>
            <a:ext cx="6087372" cy="369332"/>
          </a:xfrm>
          <a:prstGeom prst="rect">
            <a:avLst/>
          </a:prstGeom>
        </p:spPr>
        <p:txBody>
          <a:bodyPr wrap="none">
            <a:spAutoFit/>
          </a:bodyPr>
          <a:lstStyle/>
          <a:p>
            <a:r>
              <a:rPr lang="en-GB" dirty="0">
                <a:latin typeface="VistaSansOT-Reg"/>
              </a:rPr>
              <a:t>1 KB HTTP request generated 930 KB of internal network traffic</a:t>
            </a:r>
            <a:endParaRPr lang="en-GB" dirty="0"/>
          </a:p>
        </p:txBody>
      </p:sp>
      <p:pic>
        <p:nvPicPr>
          <p:cNvPr id="6" name="Picture 5">
            <a:extLst>
              <a:ext uri="{FF2B5EF4-FFF2-40B4-BE49-F238E27FC236}">
                <a16:creationId xmlns:a16="http://schemas.microsoft.com/office/drawing/2014/main" id="{6850F3AA-B0F8-4257-972D-47C17B908037}"/>
              </a:ext>
            </a:extLst>
          </p:cNvPr>
          <p:cNvPicPr>
            <a:picLocks noChangeAspect="1"/>
          </p:cNvPicPr>
          <p:nvPr/>
        </p:nvPicPr>
        <p:blipFill>
          <a:blip r:embed="rId13"/>
          <a:stretch>
            <a:fillRect/>
          </a:stretch>
        </p:blipFill>
        <p:spPr>
          <a:xfrm>
            <a:off x="5764992" y="1875034"/>
            <a:ext cx="6284133" cy="1601925"/>
          </a:xfrm>
          <a:prstGeom prst="rect">
            <a:avLst/>
          </a:prstGeom>
        </p:spPr>
      </p:pic>
    </p:spTree>
    <p:extLst>
      <p:ext uri="{BB962C8B-B14F-4D97-AF65-F5344CB8AC3E}">
        <p14:creationId xmlns:p14="http://schemas.microsoft.com/office/powerpoint/2010/main" val="312271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D6377-BB7A-4953-8B93-3CF7E0F9915F}"/>
              </a:ext>
            </a:extLst>
          </p:cNvPr>
          <p:cNvSpPr>
            <a:spLocks noGrp="1"/>
          </p:cNvSpPr>
          <p:nvPr>
            <p:ph type="title"/>
          </p:nvPr>
        </p:nvSpPr>
        <p:spPr>
          <a:xfrm>
            <a:off x="1141413" y="618518"/>
            <a:ext cx="9905998" cy="1478570"/>
          </a:xfrm>
        </p:spPr>
        <p:txBody>
          <a:bodyPr/>
          <a:lstStyle/>
          <a:p>
            <a:r>
              <a:rPr lang="el-GR" dirty="0"/>
              <a:t>Πως </a:t>
            </a:r>
            <a:r>
              <a:rPr lang="el-GR" dirty="0" err="1"/>
              <a:t>συνδεει</a:t>
            </a:r>
            <a:r>
              <a:rPr lang="el-GR" dirty="0"/>
              <a:t> </a:t>
            </a:r>
            <a:r>
              <a:rPr lang="el-GR" dirty="0" err="1"/>
              <a:t>κανεισ</a:t>
            </a:r>
            <a:r>
              <a:rPr lang="el-GR" dirty="0"/>
              <a:t> </a:t>
            </a:r>
            <a:r>
              <a:rPr lang="el-GR" dirty="0" err="1"/>
              <a:t>τοσουσ</a:t>
            </a:r>
            <a:r>
              <a:rPr lang="el-GR" dirty="0"/>
              <a:t> </a:t>
            </a:r>
            <a:r>
              <a:rPr lang="el-GR" dirty="0" err="1"/>
              <a:t>υπολογιστες</a:t>
            </a:r>
            <a:r>
              <a:rPr lang="el-GR" dirty="0"/>
              <a:t>?</a:t>
            </a:r>
            <a:endParaRPr lang="en-GB" dirty="0"/>
          </a:p>
        </p:txBody>
      </p:sp>
      <p:pic>
        <p:nvPicPr>
          <p:cNvPr id="4" name="Picture 3">
            <a:extLst>
              <a:ext uri="{FF2B5EF4-FFF2-40B4-BE49-F238E27FC236}">
                <a16:creationId xmlns:a16="http://schemas.microsoft.com/office/drawing/2014/main" id="{0BE518CA-39FF-490C-8A72-F046A93236A9}"/>
              </a:ext>
            </a:extLst>
          </p:cNvPr>
          <p:cNvPicPr>
            <a:picLocks noChangeAspect="1"/>
          </p:cNvPicPr>
          <p:nvPr/>
        </p:nvPicPr>
        <p:blipFill rotWithShape="1">
          <a:blip r:embed="rId2"/>
          <a:srcRect b="18279"/>
          <a:stretch/>
        </p:blipFill>
        <p:spPr>
          <a:xfrm>
            <a:off x="1194076" y="3452813"/>
            <a:ext cx="4464496" cy="2736303"/>
          </a:xfrm>
          <a:prstGeom prst="rect">
            <a:avLst/>
          </a:prstGeom>
        </p:spPr>
      </p:pic>
      <p:pic>
        <p:nvPicPr>
          <p:cNvPr id="5" name="Picture 4">
            <a:extLst>
              <a:ext uri="{FF2B5EF4-FFF2-40B4-BE49-F238E27FC236}">
                <a16:creationId xmlns:a16="http://schemas.microsoft.com/office/drawing/2014/main" id="{1E6E70CB-3622-4C83-A45D-9C2DE9DC6C01}"/>
              </a:ext>
            </a:extLst>
          </p:cNvPr>
          <p:cNvPicPr>
            <a:picLocks noChangeAspect="1"/>
          </p:cNvPicPr>
          <p:nvPr/>
        </p:nvPicPr>
        <p:blipFill>
          <a:blip r:embed="rId3"/>
          <a:stretch>
            <a:fillRect/>
          </a:stretch>
        </p:blipFill>
        <p:spPr>
          <a:xfrm>
            <a:off x="6094412" y="1951861"/>
            <a:ext cx="5510211" cy="4237255"/>
          </a:xfrm>
          <a:prstGeom prst="rect">
            <a:avLst/>
          </a:prstGeom>
        </p:spPr>
      </p:pic>
      <p:sp>
        <p:nvSpPr>
          <p:cNvPr id="6" name="TextBox 5">
            <a:extLst>
              <a:ext uri="{FF2B5EF4-FFF2-40B4-BE49-F238E27FC236}">
                <a16:creationId xmlns:a16="http://schemas.microsoft.com/office/drawing/2014/main" id="{F1ADE78F-BF4F-4ECC-AAA2-C696256ADAA9}"/>
              </a:ext>
            </a:extLst>
          </p:cNvPr>
          <p:cNvSpPr txBox="1"/>
          <p:nvPr/>
        </p:nvSpPr>
        <p:spPr>
          <a:xfrm>
            <a:off x="637903" y="1832401"/>
            <a:ext cx="5321834" cy="1569660"/>
          </a:xfrm>
          <a:prstGeom prst="rect">
            <a:avLst/>
          </a:prstGeom>
          <a:noFill/>
        </p:spPr>
        <p:txBody>
          <a:bodyPr wrap="square" rtlCol="0">
            <a:spAutoFit/>
          </a:bodyPr>
          <a:lstStyle/>
          <a:p>
            <a:pPr marL="285750" indent="-285750">
              <a:buFont typeface="Arial" panose="020B0604020202020204" pitchFamily="34" charset="0"/>
              <a:buChar char="•"/>
            </a:pPr>
            <a:r>
              <a:rPr lang="el-GR" sz="2400" dirty="0"/>
              <a:t>50</a:t>
            </a:r>
            <a:r>
              <a:rPr lang="en-US" sz="2400" dirty="0"/>
              <a:t>k servers x 100Gb/s = 5 Pb/s !!!!!</a:t>
            </a:r>
          </a:p>
          <a:p>
            <a:pPr marL="285750" indent="-285750">
              <a:buFont typeface="Arial" panose="020B0604020202020204" pitchFamily="34" charset="0"/>
              <a:buChar char="•"/>
            </a:pPr>
            <a:r>
              <a:rPr lang="el-GR" sz="2400" dirty="0"/>
              <a:t>Δίκτυο </a:t>
            </a:r>
            <a:r>
              <a:rPr lang="en-US" sz="2400" dirty="0"/>
              <a:t>10 </a:t>
            </a:r>
            <a:r>
              <a:rPr lang="el-GR" sz="2400" dirty="0"/>
              <a:t>φορές το μέγεθος του ίντερνετ</a:t>
            </a:r>
            <a:endParaRPr lang="en-US" sz="2400" dirty="0"/>
          </a:p>
          <a:p>
            <a:pPr marL="285750" indent="-285750">
              <a:buFont typeface="Arial" panose="020B0604020202020204" pitchFamily="34" charset="0"/>
              <a:buChar char="•"/>
            </a:pPr>
            <a:r>
              <a:rPr lang="el-GR" sz="2400" dirty="0"/>
              <a:t>Εκατομμύρια καλώδια</a:t>
            </a:r>
            <a:endParaRPr lang="en-GB" sz="2400" dirty="0"/>
          </a:p>
        </p:txBody>
      </p:sp>
      <p:pic>
        <p:nvPicPr>
          <p:cNvPr id="7" name="Picture 22" descr="Image result for facebook">
            <a:extLst>
              <a:ext uri="{FF2B5EF4-FFF2-40B4-BE49-F238E27FC236}">
                <a16:creationId xmlns:a16="http://schemas.microsoft.com/office/drawing/2014/main" id="{0EE6099D-C7B8-4021-BEFA-276ED9B21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412" y="1917362"/>
            <a:ext cx="945252" cy="945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8711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2C94C-1228-4AC2-B4D7-23B9A94BF092}"/>
              </a:ext>
            </a:extLst>
          </p:cNvPr>
          <p:cNvSpPr>
            <a:spLocks noGrp="1"/>
          </p:cNvSpPr>
          <p:nvPr>
            <p:ph type="title"/>
          </p:nvPr>
        </p:nvSpPr>
        <p:spPr>
          <a:xfrm>
            <a:off x="1141413" y="618518"/>
            <a:ext cx="9905998" cy="1478570"/>
          </a:xfrm>
        </p:spPr>
        <p:txBody>
          <a:bodyPr/>
          <a:lstStyle/>
          <a:p>
            <a:r>
              <a:rPr lang="el-GR" dirty="0"/>
              <a:t>Οι </a:t>
            </a:r>
            <a:r>
              <a:rPr lang="el-GR" dirty="0" err="1"/>
              <a:t>πρωτες</a:t>
            </a:r>
            <a:r>
              <a:rPr lang="el-GR" dirty="0"/>
              <a:t> </a:t>
            </a:r>
            <a:r>
              <a:rPr lang="el-GR" dirty="0" err="1"/>
              <a:t>αποπειρες</a:t>
            </a:r>
            <a:r>
              <a:rPr lang="el-GR" dirty="0"/>
              <a:t>…</a:t>
            </a:r>
            <a:endParaRPr lang="en-GB" dirty="0"/>
          </a:p>
        </p:txBody>
      </p:sp>
      <p:pic>
        <p:nvPicPr>
          <p:cNvPr id="9224" name="Picture 8" descr="Real-world server room nightmares">
            <a:extLst>
              <a:ext uri="{FF2B5EF4-FFF2-40B4-BE49-F238E27FC236}">
                <a16:creationId xmlns:a16="http://schemas.microsoft.com/office/drawing/2014/main" id="{AB226705-3F14-448D-A98A-BF2BFCA26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991" y="1764193"/>
            <a:ext cx="3248025" cy="4348146"/>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Lots of colored cables, but no cable management.  How long would it take an outsider to troubleshoot???">
            <a:extLst>
              <a:ext uri="{FF2B5EF4-FFF2-40B4-BE49-F238E27FC236}">
                <a16:creationId xmlns:a16="http://schemas.microsoft.com/office/drawing/2014/main" id="{3B301EEB-D53E-470B-80E7-90296A288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1" y="1764193"/>
            <a:ext cx="3665448" cy="4273912"/>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Tangled cables">
            <a:extLst>
              <a:ext uri="{FF2B5EF4-FFF2-40B4-BE49-F238E27FC236}">
                <a16:creationId xmlns:a16="http://schemas.microsoft.com/office/drawing/2014/main" id="{677AAD29-3D8E-45CF-8E66-45F29F4B3B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7847" y="1739636"/>
            <a:ext cx="2864026" cy="429603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Related image">
            <a:extLst>
              <a:ext uri="{FF2B5EF4-FFF2-40B4-BE49-F238E27FC236}">
                <a16:creationId xmlns:a16="http://schemas.microsoft.com/office/drawing/2014/main" id="{7AFDC635-14BE-4D5F-A0EC-46DDB434B8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4737" y="1577414"/>
            <a:ext cx="7499350"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11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F5DB54C-9A3E-4560-B98B-25AAF579396F}"/>
              </a:ext>
            </a:extLst>
          </p:cNvPr>
          <p:cNvSpPr/>
          <p:nvPr/>
        </p:nvSpPr>
        <p:spPr>
          <a:xfrm>
            <a:off x="2459537" y="5462930"/>
            <a:ext cx="4949372" cy="110803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285750" indent="-285750">
              <a:buFont typeface="Wingdings" panose="05000000000000000000" pitchFamily="2" charset="2"/>
              <a:buChar char="Ø"/>
            </a:pPr>
            <a:r>
              <a:rPr lang="en-US" sz="2400" dirty="0">
                <a:solidFill>
                  <a:srgbClr val="C00000"/>
                </a:solidFill>
              </a:rPr>
              <a:t>100GbE (4x25G) WDM in QSFP</a:t>
            </a:r>
          </a:p>
          <a:p>
            <a:pPr marL="285750" indent="-285750">
              <a:buFont typeface="Wingdings" panose="05000000000000000000" pitchFamily="2" charset="2"/>
              <a:buChar char="Ø"/>
            </a:pPr>
            <a:r>
              <a:rPr lang="en-US" sz="2400" dirty="0">
                <a:solidFill>
                  <a:srgbClr val="C00000"/>
                </a:solidFill>
              </a:rPr>
              <a:t>72mm x 18mm x 8mm = </a:t>
            </a:r>
            <a:r>
              <a:rPr lang="el-GR" sz="2400" dirty="0">
                <a:solidFill>
                  <a:srgbClr val="C00000"/>
                </a:solidFill>
              </a:rPr>
              <a:t>σπιρτόκουτο</a:t>
            </a:r>
            <a:endParaRPr lang="en-US" sz="2400" dirty="0">
              <a:solidFill>
                <a:srgbClr val="C00000"/>
              </a:solidFill>
            </a:endParaRPr>
          </a:p>
        </p:txBody>
      </p:sp>
      <p:sp>
        <p:nvSpPr>
          <p:cNvPr id="2" name="Title 1">
            <a:extLst>
              <a:ext uri="{FF2B5EF4-FFF2-40B4-BE49-F238E27FC236}">
                <a16:creationId xmlns:a16="http://schemas.microsoft.com/office/drawing/2014/main" id="{E0BE4EC6-9D36-4FAC-86B3-12C910874527}"/>
              </a:ext>
            </a:extLst>
          </p:cNvPr>
          <p:cNvSpPr>
            <a:spLocks noGrp="1"/>
          </p:cNvSpPr>
          <p:nvPr>
            <p:ph type="title"/>
          </p:nvPr>
        </p:nvSpPr>
        <p:spPr>
          <a:xfrm>
            <a:off x="1141413" y="618518"/>
            <a:ext cx="9905998" cy="1478570"/>
          </a:xfrm>
        </p:spPr>
        <p:txBody>
          <a:bodyPr/>
          <a:lstStyle/>
          <a:p>
            <a:r>
              <a:rPr lang="el-GR" dirty="0"/>
              <a:t>Το </a:t>
            </a:r>
            <a:r>
              <a:rPr lang="el-GR" dirty="0" err="1"/>
              <a:t>ενεργο</a:t>
            </a:r>
            <a:r>
              <a:rPr lang="el-GR" dirty="0"/>
              <a:t> </a:t>
            </a:r>
            <a:r>
              <a:rPr lang="el-GR" dirty="0" err="1"/>
              <a:t>οπτικο</a:t>
            </a:r>
            <a:r>
              <a:rPr lang="el-GR" dirty="0"/>
              <a:t> </a:t>
            </a:r>
            <a:r>
              <a:rPr lang="el-GR" dirty="0" err="1"/>
              <a:t>καλωδιο</a:t>
            </a:r>
            <a:endParaRPr lang="en-GB" dirty="0"/>
          </a:p>
        </p:txBody>
      </p:sp>
      <p:pic>
        <p:nvPicPr>
          <p:cNvPr id="4" name="Picture 3">
            <a:extLst>
              <a:ext uri="{FF2B5EF4-FFF2-40B4-BE49-F238E27FC236}">
                <a16:creationId xmlns:a16="http://schemas.microsoft.com/office/drawing/2014/main" id="{BB7D713F-5C04-43BF-B5A5-5F8A79643E86}"/>
              </a:ext>
            </a:extLst>
          </p:cNvPr>
          <p:cNvPicPr>
            <a:picLocks noChangeAspect="1"/>
          </p:cNvPicPr>
          <p:nvPr/>
        </p:nvPicPr>
        <p:blipFill rotWithShape="1">
          <a:blip r:embed="rId2"/>
          <a:srcRect l="6295" t="2011" r="5275" b="10189"/>
          <a:stretch/>
        </p:blipFill>
        <p:spPr>
          <a:xfrm>
            <a:off x="2371665" y="1642701"/>
            <a:ext cx="5088678" cy="3684045"/>
          </a:xfrm>
          <a:prstGeom prst="rect">
            <a:avLst/>
          </a:prstGeom>
        </p:spPr>
      </p:pic>
      <p:pic>
        <p:nvPicPr>
          <p:cNvPr id="9" name="Picture 8" descr="Image result for server">
            <a:extLst>
              <a:ext uri="{FF2B5EF4-FFF2-40B4-BE49-F238E27FC236}">
                <a16:creationId xmlns:a16="http://schemas.microsoft.com/office/drawing/2014/main" id="{97024AD2-5A28-437A-BF24-8FAD60B76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2" y="2787288"/>
            <a:ext cx="3243735" cy="20698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server">
            <a:extLst>
              <a:ext uri="{FF2B5EF4-FFF2-40B4-BE49-F238E27FC236}">
                <a16:creationId xmlns:a16="http://schemas.microsoft.com/office/drawing/2014/main" id="{2D07AA05-6F47-4928-8388-F8BB575BF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275" y="3524811"/>
            <a:ext cx="3076899" cy="19633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community.mellanox.com/servlet/JiveServlet/showImage/102-2194-10-47611/pastedImage_5.png">
            <a:extLst>
              <a:ext uri="{FF2B5EF4-FFF2-40B4-BE49-F238E27FC236}">
                <a16:creationId xmlns:a16="http://schemas.microsoft.com/office/drawing/2014/main" id="{1D177D5A-E9F6-4952-BB4C-22B5FEF08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636" y="3863853"/>
            <a:ext cx="4373341" cy="2672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92028B5-9FB9-4A48-9116-7DF1040E2A37}"/>
              </a:ext>
            </a:extLst>
          </p:cNvPr>
          <p:cNvPicPr>
            <a:picLocks noChangeAspect="1"/>
          </p:cNvPicPr>
          <p:nvPr/>
        </p:nvPicPr>
        <p:blipFill rotWithShape="1">
          <a:blip r:embed="rId5"/>
          <a:srcRect t="7851" b="7851"/>
          <a:stretch/>
        </p:blipFill>
        <p:spPr>
          <a:xfrm>
            <a:off x="7604636" y="1823813"/>
            <a:ext cx="2656964" cy="1789253"/>
          </a:xfrm>
          <a:prstGeom prst="rect">
            <a:avLst/>
          </a:prstGeom>
        </p:spPr>
      </p:pic>
      <p:sp>
        <p:nvSpPr>
          <p:cNvPr id="3" name="TextBox 2">
            <a:extLst>
              <a:ext uri="{FF2B5EF4-FFF2-40B4-BE49-F238E27FC236}">
                <a16:creationId xmlns:a16="http://schemas.microsoft.com/office/drawing/2014/main" id="{2AA85B4F-315D-46EC-9ED0-617CFF90768E}"/>
              </a:ext>
            </a:extLst>
          </p:cNvPr>
          <p:cNvSpPr txBox="1"/>
          <p:nvPr/>
        </p:nvSpPr>
        <p:spPr>
          <a:xfrm>
            <a:off x="10341854" y="1884951"/>
            <a:ext cx="1526380" cy="1477328"/>
          </a:xfrm>
          <a:prstGeom prst="rect">
            <a:avLst/>
          </a:prstGeom>
          <a:noFill/>
        </p:spPr>
        <p:txBody>
          <a:bodyPr wrap="none" rtlCol="0">
            <a:spAutoFit/>
          </a:bodyPr>
          <a:lstStyle/>
          <a:p>
            <a:pPr marL="285750" indent="-285750">
              <a:buFont typeface="Wingdings" panose="05000000000000000000" pitchFamily="2" charset="2"/>
              <a:buChar char="Ø"/>
            </a:pPr>
            <a:r>
              <a:rPr lang="el-GR" dirty="0"/>
              <a:t>4 </a:t>
            </a:r>
            <a:r>
              <a:rPr lang="en-US" dirty="0"/>
              <a:t>laser</a:t>
            </a:r>
          </a:p>
          <a:p>
            <a:pPr marL="285750" indent="-285750">
              <a:buFont typeface="Wingdings" panose="05000000000000000000" pitchFamily="2" charset="2"/>
              <a:buChar char="Ø"/>
            </a:pPr>
            <a:r>
              <a:rPr lang="en-US" dirty="0"/>
              <a:t>4 MOD</a:t>
            </a:r>
          </a:p>
          <a:p>
            <a:pPr marL="285750" indent="-285750">
              <a:buFont typeface="Wingdings" panose="05000000000000000000" pitchFamily="2" charset="2"/>
              <a:buChar char="Ø"/>
            </a:pPr>
            <a:r>
              <a:rPr lang="en-US" dirty="0"/>
              <a:t>1x4 MUX</a:t>
            </a:r>
          </a:p>
          <a:p>
            <a:pPr marL="285750" indent="-285750">
              <a:buFont typeface="Wingdings" panose="05000000000000000000" pitchFamily="2" charset="2"/>
              <a:buChar char="Ø"/>
            </a:pPr>
            <a:r>
              <a:rPr lang="en-US" dirty="0"/>
              <a:t>4:1 DEMUX</a:t>
            </a:r>
          </a:p>
          <a:p>
            <a:pPr marL="285750" indent="-285750">
              <a:buFont typeface="Wingdings" panose="05000000000000000000" pitchFamily="2" charset="2"/>
              <a:buChar char="Ø"/>
            </a:pPr>
            <a:r>
              <a:rPr lang="en-US" dirty="0"/>
              <a:t>4 PD</a:t>
            </a:r>
            <a:endParaRPr lang="en-GB" dirty="0"/>
          </a:p>
        </p:txBody>
      </p:sp>
      <p:pic>
        <p:nvPicPr>
          <p:cNvPr id="2050" name="Picture 2" descr="Related image">
            <a:extLst>
              <a:ext uri="{FF2B5EF4-FFF2-40B4-BE49-F238E27FC236}">
                <a16:creationId xmlns:a16="http://schemas.microsoft.com/office/drawing/2014/main" id="{5EEAF2DC-F9A0-4370-B370-96C878BB45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54" y="5326746"/>
            <a:ext cx="2385430" cy="13433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B032872-EDE9-4DB8-8D2D-A2733D9E9CF9}"/>
              </a:ext>
            </a:extLst>
          </p:cNvPr>
          <p:cNvSpPr txBox="1"/>
          <p:nvPr/>
        </p:nvSpPr>
        <p:spPr>
          <a:xfrm>
            <a:off x="7605380" y="1372201"/>
            <a:ext cx="3298660" cy="369332"/>
          </a:xfrm>
          <a:prstGeom prst="rect">
            <a:avLst/>
          </a:prstGeom>
          <a:noFill/>
        </p:spPr>
        <p:txBody>
          <a:bodyPr wrap="none" rtlCol="0">
            <a:spAutoFit/>
          </a:bodyPr>
          <a:lstStyle/>
          <a:p>
            <a:r>
              <a:rPr lang="el-GR" dirty="0" err="1"/>
              <a:t>Φωτονική</a:t>
            </a:r>
            <a:r>
              <a:rPr lang="el-GR" dirty="0"/>
              <a:t> Ολοκλήρωση (ξανά…)</a:t>
            </a:r>
            <a:endParaRPr lang="en-GB" dirty="0"/>
          </a:p>
        </p:txBody>
      </p:sp>
    </p:spTree>
    <p:extLst>
      <p:ext uri="{BB962C8B-B14F-4D97-AF65-F5344CB8AC3E}">
        <p14:creationId xmlns:p14="http://schemas.microsoft.com/office/powerpoint/2010/main" val="360601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1E53-4F7B-4C21-A421-8FE8C8F76D16}"/>
              </a:ext>
            </a:extLst>
          </p:cNvPr>
          <p:cNvSpPr>
            <a:spLocks noGrp="1"/>
          </p:cNvSpPr>
          <p:nvPr>
            <p:ph type="title"/>
          </p:nvPr>
        </p:nvSpPr>
        <p:spPr>
          <a:xfrm>
            <a:off x="1141413" y="618518"/>
            <a:ext cx="9905998" cy="1478570"/>
          </a:xfrm>
        </p:spPr>
        <p:txBody>
          <a:bodyPr/>
          <a:lstStyle/>
          <a:p>
            <a:r>
              <a:rPr lang="el-GR" dirty="0" err="1"/>
              <a:t>Λυθηκε</a:t>
            </a:r>
            <a:r>
              <a:rPr lang="el-GR" dirty="0"/>
              <a:t> το </a:t>
            </a:r>
            <a:r>
              <a:rPr lang="el-GR" dirty="0" err="1"/>
              <a:t>προβλημα</a:t>
            </a:r>
            <a:r>
              <a:rPr lang="el-GR" dirty="0"/>
              <a:t>?</a:t>
            </a:r>
            <a:endParaRPr lang="en-GB" dirty="0"/>
          </a:p>
        </p:txBody>
      </p:sp>
      <p:sp>
        <p:nvSpPr>
          <p:cNvPr id="3" name="Content Placeholder 2">
            <a:extLst>
              <a:ext uri="{FF2B5EF4-FFF2-40B4-BE49-F238E27FC236}">
                <a16:creationId xmlns:a16="http://schemas.microsoft.com/office/drawing/2014/main" id="{04A505E7-8E98-4B7F-9B15-FEF349F33526}"/>
              </a:ext>
            </a:extLst>
          </p:cNvPr>
          <p:cNvSpPr>
            <a:spLocks noGrp="1"/>
          </p:cNvSpPr>
          <p:nvPr>
            <p:ph idx="1"/>
          </p:nvPr>
        </p:nvSpPr>
        <p:spPr/>
        <p:txBody>
          <a:bodyPr/>
          <a:lstStyle/>
          <a:p>
            <a:endParaRPr lang="en-GB" dirty="0"/>
          </a:p>
        </p:txBody>
      </p:sp>
      <p:pic>
        <p:nvPicPr>
          <p:cNvPr id="10244" name="Picture 4" descr=" ">
            <a:extLst>
              <a:ext uri="{FF2B5EF4-FFF2-40B4-BE49-F238E27FC236}">
                <a16:creationId xmlns:a16="http://schemas.microsoft.com/office/drawing/2014/main" id="{2EC0294A-2673-4B41-9A93-C6758F330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014" y="2204244"/>
            <a:ext cx="2724150" cy="36322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erious computer networking. That is a lot of data running on those yellow Ethernet network cables.">
            <a:extLst>
              <a:ext uri="{FF2B5EF4-FFF2-40B4-BE49-F238E27FC236}">
                <a16:creationId xmlns:a16="http://schemas.microsoft.com/office/drawing/2014/main" id="{56096739-840B-4C55-8691-C001C6C50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811" y="1924844"/>
            <a:ext cx="2359377" cy="4190999"/>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CNgcB6WVAAAc8RU.jpg (600Ã1067)">
            <a:extLst>
              <a:ext uri="{FF2B5EF4-FFF2-40B4-BE49-F238E27FC236}">
                <a16:creationId xmlns:a16="http://schemas.microsoft.com/office/drawing/2014/main" id="{17F399D9-3BF5-47A9-9A0A-D4414FA70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1835" y="1557885"/>
            <a:ext cx="2772545" cy="49249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reen Clipping">
            <a:extLst>
              <a:ext uri="{FF2B5EF4-FFF2-40B4-BE49-F238E27FC236}">
                <a16:creationId xmlns:a16="http://schemas.microsoft.com/office/drawing/2014/main" id="{E41BBD9E-9CD2-4C91-8A3A-532FCD503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6973" y="1196654"/>
            <a:ext cx="5976978" cy="5286147"/>
          </a:xfrm>
          <a:prstGeom prst="rect">
            <a:avLst/>
          </a:prstGeom>
        </p:spPr>
      </p:pic>
    </p:spTree>
    <p:extLst>
      <p:ext uri="{BB962C8B-B14F-4D97-AF65-F5344CB8AC3E}">
        <p14:creationId xmlns:p14="http://schemas.microsoft.com/office/powerpoint/2010/main" val="345203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504056"/>
          </a:xfrm>
        </p:spPr>
        <p:txBody>
          <a:bodyPr>
            <a:normAutofit fontScale="90000"/>
          </a:bodyPr>
          <a:lstStyle/>
          <a:p>
            <a:r>
              <a:rPr lang="el-GR" b="1"/>
              <a:t> Ύλη μαθήματος</a:t>
            </a:r>
            <a:r>
              <a:rPr lang="en-US" b="1"/>
              <a:t> II</a:t>
            </a:r>
            <a:endParaRPr lang="el-GR"/>
          </a:p>
        </p:txBody>
      </p:sp>
      <p:sp>
        <p:nvSpPr>
          <p:cNvPr id="3" name="Content Placeholder 2"/>
          <p:cNvSpPr>
            <a:spLocks noGrp="1"/>
          </p:cNvSpPr>
          <p:nvPr>
            <p:ph idx="1"/>
          </p:nvPr>
        </p:nvSpPr>
        <p:spPr>
          <a:xfrm>
            <a:off x="1695450" y="620688"/>
            <a:ext cx="8801099" cy="5616624"/>
          </a:xfrm>
        </p:spPr>
        <p:txBody>
          <a:bodyPr vert="horz" lIns="91440" tIns="45720" rIns="91440" bIns="45720" rtlCol="0" anchor="t">
            <a:noAutofit/>
          </a:bodyPr>
          <a:lstStyle/>
          <a:p>
            <a:r>
              <a:rPr lang="el-GR" sz="2000" b="1" dirty="0"/>
              <a:t>7.</a:t>
            </a:r>
            <a:r>
              <a:rPr lang="el-GR" sz="2000" dirty="0"/>
              <a:t> Οπτικά πλέγματα. </a:t>
            </a:r>
            <a:r>
              <a:rPr lang="el-GR" sz="2000" dirty="0" err="1"/>
              <a:t>Transmission</a:t>
            </a:r>
            <a:r>
              <a:rPr lang="el-GR" sz="2000" dirty="0"/>
              <a:t>/</a:t>
            </a:r>
            <a:r>
              <a:rPr lang="el-GR" sz="2000" dirty="0" err="1"/>
              <a:t>reflection</a:t>
            </a:r>
            <a:r>
              <a:rPr lang="el-GR" sz="2000" dirty="0"/>
              <a:t> </a:t>
            </a:r>
            <a:r>
              <a:rPr lang="el-GR" sz="2000" dirty="0" err="1"/>
              <a:t>gratings</a:t>
            </a:r>
            <a:r>
              <a:rPr lang="el-GR" sz="2000" dirty="0"/>
              <a:t>, </a:t>
            </a:r>
            <a:r>
              <a:rPr lang="el-GR" sz="2000" dirty="0" err="1"/>
              <a:t>Bragg</a:t>
            </a:r>
            <a:r>
              <a:rPr lang="el-GR" sz="2000" dirty="0"/>
              <a:t> </a:t>
            </a:r>
            <a:r>
              <a:rPr lang="el-GR" sz="2000" dirty="0" err="1"/>
              <a:t>gratings</a:t>
            </a:r>
            <a:r>
              <a:rPr lang="el-GR" sz="2000" dirty="0"/>
              <a:t>, </a:t>
            </a:r>
            <a:r>
              <a:rPr lang="el-GR" sz="2000" dirty="0" err="1"/>
              <a:t>grating</a:t>
            </a:r>
            <a:r>
              <a:rPr lang="el-GR" sz="2000" dirty="0"/>
              <a:t> </a:t>
            </a:r>
            <a:r>
              <a:rPr lang="el-GR" sz="2000" dirty="0" err="1"/>
              <a:t>couplers</a:t>
            </a:r>
            <a:r>
              <a:rPr lang="el-GR" sz="2000" dirty="0"/>
              <a:t>, </a:t>
            </a:r>
            <a:r>
              <a:rPr lang="el-GR" sz="2000" dirty="0" err="1"/>
              <a:t>arrayed</a:t>
            </a:r>
            <a:r>
              <a:rPr lang="el-GR" sz="2000" dirty="0"/>
              <a:t> </a:t>
            </a:r>
            <a:r>
              <a:rPr lang="el-GR" sz="2000" dirty="0" err="1"/>
              <a:t>waveguide</a:t>
            </a:r>
            <a:r>
              <a:rPr lang="el-GR" sz="2000" dirty="0"/>
              <a:t> </a:t>
            </a:r>
            <a:r>
              <a:rPr lang="el-GR" sz="2000" dirty="0" err="1"/>
              <a:t>gratings</a:t>
            </a:r>
            <a:r>
              <a:rPr lang="el-GR" sz="2000" dirty="0"/>
              <a:t>.  </a:t>
            </a:r>
            <a:endParaRPr lang="el-GR" sz="2000" b="1" dirty="0"/>
          </a:p>
          <a:p>
            <a:r>
              <a:rPr lang="el-GR" sz="2000" b="1" dirty="0"/>
              <a:t>8.</a:t>
            </a:r>
            <a:r>
              <a:rPr lang="el-GR" sz="2000" dirty="0"/>
              <a:t> Προηγμένες </a:t>
            </a:r>
            <a:r>
              <a:rPr lang="el-GR" sz="2000" dirty="0" err="1"/>
              <a:t>φωτονικές</a:t>
            </a:r>
            <a:r>
              <a:rPr lang="el-GR" sz="2000" dirty="0"/>
              <a:t> διατάξεις. </a:t>
            </a:r>
            <a:r>
              <a:rPr lang="el-GR" sz="2000" dirty="0" err="1"/>
              <a:t>Φωτονικά</a:t>
            </a:r>
            <a:r>
              <a:rPr lang="el-GR" sz="2000" dirty="0"/>
              <a:t> ολοκληρωμένα κυκλώματα (PIC), </a:t>
            </a:r>
            <a:r>
              <a:rPr lang="el-GR" sz="2000" dirty="0" err="1"/>
              <a:t>photonic</a:t>
            </a:r>
            <a:r>
              <a:rPr lang="el-GR" sz="2000" dirty="0"/>
              <a:t> </a:t>
            </a:r>
            <a:r>
              <a:rPr lang="el-GR" sz="2000" dirty="0" err="1"/>
              <a:t>chips</a:t>
            </a:r>
            <a:r>
              <a:rPr lang="el-GR" sz="2000" dirty="0"/>
              <a:t>,  </a:t>
            </a:r>
            <a:r>
              <a:rPr lang="en-US" sz="2000" dirty="0"/>
              <a:t>thick/thin SOI</a:t>
            </a:r>
            <a:r>
              <a:rPr lang="el-GR" sz="2000" dirty="0"/>
              <a:t>, </a:t>
            </a:r>
            <a:r>
              <a:rPr lang="en-US" sz="2000" dirty="0" err="1"/>
              <a:t>plasmonics</a:t>
            </a:r>
            <a:r>
              <a:rPr lang="en-US" sz="2000" dirty="0"/>
              <a:t>.</a:t>
            </a:r>
            <a:endParaRPr lang="el-GR" sz="2000" dirty="0"/>
          </a:p>
          <a:p>
            <a:r>
              <a:rPr lang="en-GB" sz="2000" b="1" dirty="0"/>
              <a:t>9.</a:t>
            </a:r>
            <a:r>
              <a:rPr lang="en-GB" sz="2000" dirty="0"/>
              <a:t> </a:t>
            </a:r>
            <a:r>
              <a:rPr lang="el-GR" sz="2000" dirty="0" err="1"/>
              <a:t>Φωτοπηγές</a:t>
            </a:r>
            <a:r>
              <a:rPr lang="el-GR" sz="2000" dirty="0"/>
              <a:t> LED. Αρχή λειτουργίας και παράμετροι </a:t>
            </a:r>
            <a:r>
              <a:rPr lang="en-US" sz="2000" dirty="0"/>
              <a:t>LED</a:t>
            </a:r>
            <a:r>
              <a:rPr lang="el-GR" sz="2000" dirty="0"/>
              <a:t>, άμεση διαμόρφωση. </a:t>
            </a:r>
            <a:endParaRPr lang="el-GR" dirty="0"/>
          </a:p>
          <a:p>
            <a:r>
              <a:rPr lang="en-GB" sz="2000" b="1" dirty="0"/>
              <a:t>10.</a:t>
            </a:r>
            <a:r>
              <a:rPr lang="en-GB" sz="2000" dirty="0"/>
              <a:t> </a:t>
            </a:r>
            <a:r>
              <a:rPr lang="el-GR" sz="2000" dirty="0" err="1"/>
              <a:t>Φωτοπηγές</a:t>
            </a:r>
            <a:r>
              <a:rPr lang="el-GR" sz="2000" dirty="0"/>
              <a:t> </a:t>
            </a:r>
            <a:r>
              <a:rPr lang="el-GR" sz="2000" dirty="0" err="1"/>
              <a:t>Laser</a:t>
            </a:r>
            <a:r>
              <a:rPr lang="el-GR" sz="2000" dirty="0"/>
              <a:t>. Αρχή λειτουργίας, είδη και παράμετροι  τηλεπικοινωνιακών </a:t>
            </a:r>
            <a:r>
              <a:rPr lang="en-US" sz="2000" dirty="0"/>
              <a:t>Lasers</a:t>
            </a:r>
            <a:r>
              <a:rPr lang="el-GR" sz="2000" dirty="0"/>
              <a:t>, άμεση διαμόρφωση και </a:t>
            </a:r>
            <a:r>
              <a:rPr lang="en-US" sz="2000" dirty="0"/>
              <a:t>chirp</a:t>
            </a:r>
            <a:r>
              <a:rPr lang="el-GR" sz="2000" dirty="0"/>
              <a:t>. </a:t>
            </a:r>
            <a:endParaRPr lang="en-US" sz="2000" dirty="0"/>
          </a:p>
          <a:p>
            <a:r>
              <a:rPr lang="en-GB" sz="2000" b="1" dirty="0"/>
              <a:t>11.</a:t>
            </a:r>
            <a:r>
              <a:rPr lang="en-GB" sz="2000" dirty="0"/>
              <a:t> </a:t>
            </a:r>
            <a:r>
              <a:rPr lang="el-GR" sz="2000" dirty="0" err="1"/>
              <a:t>Φωτοφωρατές</a:t>
            </a:r>
            <a:r>
              <a:rPr lang="el-GR" sz="2000" dirty="0"/>
              <a:t> και συνοδευτικά κυκλώματα. Είδη και χαρακτηριστικά  </a:t>
            </a:r>
            <a:r>
              <a:rPr lang="el-GR" sz="2000" dirty="0" err="1"/>
              <a:t>φωτοφωρατών</a:t>
            </a:r>
            <a:r>
              <a:rPr lang="el-GR" sz="2000" dirty="0"/>
              <a:t> (εύρος ζώνης, </a:t>
            </a:r>
            <a:r>
              <a:rPr lang="en-US" sz="2000" dirty="0"/>
              <a:t>NEP</a:t>
            </a:r>
            <a:r>
              <a:rPr lang="el-GR" sz="2000" dirty="0"/>
              <a:t>, ρεύμα σκότους, </a:t>
            </a:r>
            <a:r>
              <a:rPr lang="el-GR" sz="2000" dirty="0" err="1"/>
              <a:t>αποκρισιμότητα</a:t>
            </a:r>
            <a:r>
              <a:rPr lang="el-GR" sz="2000" dirty="0"/>
              <a:t> κλπ.)  και τεχνολογίες </a:t>
            </a:r>
            <a:r>
              <a:rPr lang="el-GR" sz="2000" dirty="0" err="1"/>
              <a:t>ευρυζωνικών</a:t>
            </a:r>
            <a:r>
              <a:rPr lang="el-GR" sz="2000" dirty="0"/>
              <a:t> ενισχυτών </a:t>
            </a:r>
            <a:r>
              <a:rPr lang="el-GR" sz="2000" dirty="0" err="1"/>
              <a:t>διαντίστασης</a:t>
            </a:r>
            <a:r>
              <a:rPr lang="el-GR" sz="2000" dirty="0"/>
              <a:t>. </a:t>
            </a:r>
            <a:endParaRPr lang="en-US" sz="2000" dirty="0"/>
          </a:p>
          <a:p>
            <a:r>
              <a:rPr lang="en-GB" sz="2000" b="1" dirty="0"/>
              <a:t>12.</a:t>
            </a:r>
            <a:r>
              <a:rPr lang="en-GB" sz="2000" dirty="0"/>
              <a:t> </a:t>
            </a:r>
            <a:r>
              <a:rPr lang="el-GR" sz="2000" dirty="0"/>
              <a:t>Ενεργές διατάξεις επεξεργασίας του οπτικού σήματος. </a:t>
            </a:r>
            <a:r>
              <a:rPr lang="el-GR" sz="2000" dirty="0" err="1"/>
              <a:t>Ημιαγωγικοί</a:t>
            </a:r>
            <a:r>
              <a:rPr lang="el-GR" sz="2000" dirty="0"/>
              <a:t> ενισχυτές, μη γραμμικά φαινόμενα και οπτική παραμετρική ενίσχυση. </a:t>
            </a:r>
            <a:endParaRPr lang="en-GB" sz="2000" dirty="0"/>
          </a:p>
        </p:txBody>
      </p:sp>
    </p:spTree>
    <p:extLst>
      <p:ext uri="{BB962C8B-B14F-4D97-AF65-F5344CB8AC3E}">
        <p14:creationId xmlns:p14="http://schemas.microsoft.com/office/powerpoint/2010/main" val="9582427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D08B2-445E-4CD2-B48A-CE1A275A63C0}"/>
              </a:ext>
            </a:extLst>
          </p:cNvPr>
          <p:cNvSpPr>
            <a:spLocks noGrp="1"/>
          </p:cNvSpPr>
          <p:nvPr>
            <p:ph type="title"/>
          </p:nvPr>
        </p:nvSpPr>
        <p:spPr>
          <a:xfrm>
            <a:off x="1141413" y="618518"/>
            <a:ext cx="9905998" cy="1478570"/>
          </a:xfrm>
        </p:spPr>
        <p:txBody>
          <a:bodyPr/>
          <a:lstStyle/>
          <a:p>
            <a:r>
              <a:rPr lang="el-GR" dirty="0" err="1"/>
              <a:t>Ιεραρχια</a:t>
            </a:r>
            <a:r>
              <a:rPr lang="el-GR" dirty="0"/>
              <a:t> των </a:t>
            </a:r>
            <a:r>
              <a:rPr lang="el-GR" dirty="0" err="1"/>
              <a:t>οπτικων</a:t>
            </a:r>
            <a:r>
              <a:rPr lang="el-GR" dirty="0"/>
              <a:t> </a:t>
            </a:r>
            <a:r>
              <a:rPr lang="el-GR" dirty="0" err="1"/>
              <a:t>διασυνδεσεων</a:t>
            </a:r>
            <a:endParaRPr lang="en-GB" dirty="0"/>
          </a:p>
        </p:txBody>
      </p:sp>
      <p:pic>
        <p:nvPicPr>
          <p:cNvPr id="48" name="Picture 2">
            <a:extLst>
              <a:ext uri="{FF2B5EF4-FFF2-40B4-BE49-F238E27FC236}">
                <a16:creationId xmlns:a16="http://schemas.microsoft.com/office/drawing/2014/main" id="{E1DE9565-58A6-48AE-96FC-C859E5C9CB17}"/>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1126" t="11006" r="14157" b="6250"/>
          <a:stretch/>
        </p:blipFill>
        <p:spPr bwMode="auto">
          <a:xfrm>
            <a:off x="2763858" y="1357803"/>
            <a:ext cx="7319941" cy="5212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9" name="Group 48">
            <a:extLst>
              <a:ext uri="{FF2B5EF4-FFF2-40B4-BE49-F238E27FC236}">
                <a16:creationId xmlns:a16="http://schemas.microsoft.com/office/drawing/2014/main" id="{45D66F9D-30B6-4E8D-B9C7-0A8DD6C3AEED}"/>
              </a:ext>
            </a:extLst>
          </p:cNvPr>
          <p:cNvGrpSpPr/>
          <p:nvPr/>
        </p:nvGrpSpPr>
        <p:grpSpPr>
          <a:xfrm>
            <a:off x="6918416" y="1403181"/>
            <a:ext cx="3795009" cy="547287"/>
            <a:chOff x="5293536" y="1041812"/>
            <a:chExt cx="3795009" cy="547286"/>
          </a:xfrm>
        </p:grpSpPr>
        <p:sp>
          <p:nvSpPr>
            <p:cNvPr id="50" name="Rounded Rectangular Callout 8">
              <a:extLst>
                <a:ext uri="{FF2B5EF4-FFF2-40B4-BE49-F238E27FC236}">
                  <a16:creationId xmlns:a16="http://schemas.microsoft.com/office/drawing/2014/main" id="{059134A6-619D-4CB2-A438-1D367598EFEF}"/>
                </a:ext>
              </a:extLst>
            </p:cNvPr>
            <p:cNvSpPr/>
            <p:nvPr/>
          </p:nvSpPr>
          <p:spPr>
            <a:xfrm>
              <a:off x="5293536" y="1075143"/>
              <a:ext cx="3795008" cy="513955"/>
            </a:xfrm>
            <a:prstGeom prst="wedgeRoundRectCallout">
              <a:avLst>
                <a:gd name="adj1" fmla="val -41181"/>
                <a:gd name="adj2" fmla="val 91406"/>
                <a:gd name="adj3" fmla="val 16667"/>
              </a:avLst>
            </a:prstGeom>
            <a:solidFill>
              <a:schemeClr val="accent6">
                <a:lumMod val="40000"/>
                <a:lumOff val="6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1" name="Rectangle 67">
              <a:extLst>
                <a:ext uri="{FF2B5EF4-FFF2-40B4-BE49-F238E27FC236}">
                  <a16:creationId xmlns:a16="http://schemas.microsoft.com/office/drawing/2014/main" id="{7B8DDE97-AC03-4354-BC3E-F080C1C2C777}"/>
                </a:ext>
              </a:extLst>
            </p:cNvPr>
            <p:cNvSpPr>
              <a:spLocks noChangeArrowheads="1"/>
            </p:cNvSpPr>
            <p:nvPr/>
          </p:nvSpPr>
          <p:spPr bwMode="auto">
            <a:xfrm>
              <a:off x="5293538" y="1041812"/>
              <a:ext cx="3795007" cy="52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600"/>
                </a:spcAft>
                <a:buClr>
                  <a:srgbClr val="9F2936"/>
                </a:buClr>
                <a:buSzPct val="70000"/>
              </a:pPr>
              <a:r>
                <a:rPr lang="en-US" altLang="el-GR" sz="2800" b="1" i="1" dirty="0">
                  <a:solidFill>
                    <a:srgbClr val="404040"/>
                  </a:solidFill>
                  <a:latin typeface="Calibri" pitchFamily="34" charset="0"/>
                </a:rPr>
                <a:t>Active Optical Cables</a:t>
              </a:r>
            </a:p>
          </p:txBody>
        </p:sp>
      </p:grpSp>
      <p:grpSp>
        <p:nvGrpSpPr>
          <p:cNvPr id="52" name="Group 51">
            <a:extLst>
              <a:ext uri="{FF2B5EF4-FFF2-40B4-BE49-F238E27FC236}">
                <a16:creationId xmlns:a16="http://schemas.microsoft.com/office/drawing/2014/main" id="{3E0A6F4A-9D25-4B78-976F-585E73122B0F}"/>
              </a:ext>
            </a:extLst>
          </p:cNvPr>
          <p:cNvGrpSpPr/>
          <p:nvPr/>
        </p:nvGrpSpPr>
        <p:grpSpPr>
          <a:xfrm>
            <a:off x="6918415" y="2615106"/>
            <a:ext cx="3795008" cy="557479"/>
            <a:chOff x="5293537" y="2253736"/>
            <a:chExt cx="3795008" cy="557479"/>
          </a:xfrm>
        </p:grpSpPr>
        <p:sp>
          <p:nvSpPr>
            <p:cNvPr id="53" name="Rounded Rectangular Callout 11">
              <a:extLst>
                <a:ext uri="{FF2B5EF4-FFF2-40B4-BE49-F238E27FC236}">
                  <a16:creationId xmlns:a16="http://schemas.microsoft.com/office/drawing/2014/main" id="{FD4EEB8A-254F-42DC-9A39-AEDB9F5A3C1C}"/>
                </a:ext>
              </a:extLst>
            </p:cNvPr>
            <p:cNvSpPr/>
            <p:nvPr/>
          </p:nvSpPr>
          <p:spPr>
            <a:xfrm>
              <a:off x="5293537" y="2297260"/>
              <a:ext cx="3795007" cy="513955"/>
            </a:xfrm>
            <a:prstGeom prst="wedgeRoundRectCallout">
              <a:avLst>
                <a:gd name="adj1" fmla="val -78394"/>
                <a:gd name="adj2" fmla="val 54230"/>
                <a:gd name="adj3" fmla="val 16667"/>
              </a:avLst>
            </a:prstGeom>
            <a:solidFill>
              <a:schemeClr val="accent6">
                <a:lumMod val="40000"/>
                <a:lumOff val="6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4" name="Rectangle 67">
              <a:extLst>
                <a:ext uri="{FF2B5EF4-FFF2-40B4-BE49-F238E27FC236}">
                  <a16:creationId xmlns:a16="http://schemas.microsoft.com/office/drawing/2014/main" id="{5C77959B-3424-423D-85C0-FA4C0A5DF223}"/>
                </a:ext>
              </a:extLst>
            </p:cNvPr>
            <p:cNvSpPr>
              <a:spLocks noChangeArrowheads="1"/>
            </p:cNvSpPr>
            <p:nvPr/>
          </p:nvSpPr>
          <p:spPr bwMode="auto">
            <a:xfrm>
              <a:off x="5293538" y="2253736"/>
              <a:ext cx="37950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600"/>
                </a:spcAft>
                <a:buClr>
                  <a:srgbClr val="9F2936"/>
                </a:buClr>
                <a:buSzPct val="70000"/>
              </a:pPr>
              <a:r>
                <a:rPr lang="en-US" altLang="el-GR" sz="2800" b="1" i="1" dirty="0">
                  <a:solidFill>
                    <a:srgbClr val="404040"/>
                  </a:solidFill>
                  <a:latin typeface="Calibri" pitchFamily="34" charset="0"/>
                </a:rPr>
                <a:t>On-board subassemblies</a:t>
              </a:r>
            </a:p>
          </p:txBody>
        </p:sp>
      </p:grpSp>
      <p:grpSp>
        <p:nvGrpSpPr>
          <p:cNvPr id="55" name="Group 54">
            <a:extLst>
              <a:ext uri="{FF2B5EF4-FFF2-40B4-BE49-F238E27FC236}">
                <a16:creationId xmlns:a16="http://schemas.microsoft.com/office/drawing/2014/main" id="{40486126-8C85-4C63-8A90-9EB860872E10}"/>
              </a:ext>
            </a:extLst>
          </p:cNvPr>
          <p:cNvGrpSpPr/>
          <p:nvPr/>
        </p:nvGrpSpPr>
        <p:grpSpPr>
          <a:xfrm>
            <a:off x="6918416" y="3988686"/>
            <a:ext cx="3795007" cy="531435"/>
            <a:chOff x="5293536" y="3627316"/>
            <a:chExt cx="3795007" cy="531435"/>
          </a:xfrm>
        </p:grpSpPr>
        <p:sp>
          <p:nvSpPr>
            <p:cNvPr id="56" name="Rounded Rectangular Callout 14">
              <a:extLst>
                <a:ext uri="{FF2B5EF4-FFF2-40B4-BE49-F238E27FC236}">
                  <a16:creationId xmlns:a16="http://schemas.microsoft.com/office/drawing/2014/main" id="{586EE6B2-6FB6-4D1D-8E1F-337F3E1A3C14}"/>
                </a:ext>
              </a:extLst>
            </p:cNvPr>
            <p:cNvSpPr/>
            <p:nvPr/>
          </p:nvSpPr>
          <p:spPr>
            <a:xfrm>
              <a:off x="5293536" y="3644796"/>
              <a:ext cx="3795007" cy="513955"/>
            </a:xfrm>
            <a:prstGeom prst="wedgeRoundRectCallout">
              <a:avLst>
                <a:gd name="adj1" fmla="val -57895"/>
                <a:gd name="adj2" fmla="val 107339"/>
                <a:gd name="adj3" fmla="val 16667"/>
              </a:avLst>
            </a:prstGeom>
            <a:solidFill>
              <a:schemeClr val="accent6">
                <a:lumMod val="40000"/>
                <a:lumOff val="6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7" name="Rectangle 67">
              <a:extLst>
                <a:ext uri="{FF2B5EF4-FFF2-40B4-BE49-F238E27FC236}">
                  <a16:creationId xmlns:a16="http://schemas.microsoft.com/office/drawing/2014/main" id="{69F0C111-C865-45A9-A278-E5F22E5CA0F5}"/>
                </a:ext>
              </a:extLst>
            </p:cNvPr>
            <p:cNvSpPr>
              <a:spLocks noChangeArrowheads="1"/>
            </p:cNvSpPr>
            <p:nvPr/>
          </p:nvSpPr>
          <p:spPr bwMode="auto">
            <a:xfrm>
              <a:off x="5293538" y="3627316"/>
              <a:ext cx="37302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600"/>
                </a:spcAft>
                <a:buClr>
                  <a:srgbClr val="9F2936"/>
                </a:buClr>
                <a:buSzPct val="70000"/>
              </a:pPr>
              <a:r>
                <a:rPr lang="en-US" altLang="el-GR" sz="2800" b="1" i="1" dirty="0">
                  <a:solidFill>
                    <a:srgbClr val="404040"/>
                  </a:solidFill>
                  <a:latin typeface="Calibri" pitchFamily="34" charset="0"/>
                </a:rPr>
                <a:t>Optical PCBs &amp; C2C</a:t>
              </a:r>
            </a:p>
          </p:txBody>
        </p:sp>
      </p:grpSp>
      <p:grpSp>
        <p:nvGrpSpPr>
          <p:cNvPr id="58" name="Group 57">
            <a:extLst>
              <a:ext uri="{FF2B5EF4-FFF2-40B4-BE49-F238E27FC236}">
                <a16:creationId xmlns:a16="http://schemas.microsoft.com/office/drawing/2014/main" id="{EB2BF725-EBF4-4A65-BCC9-A0E5FC332A3B}"/>
              </a:ext>
            </a:extLst>
          </p:cNvPr>
          <p:cNvGrpSpPr/>
          <p:nvPr/>
        </p:nvGrpSpPr>
        <p:grpSpPr>
          <a:xfrm>
            <a:off x="6918416" y="5243159"/>
            <a:ext cx="3795007" cy="954107"/>
            <a:chOff x="5293536" y="4881789"/>
            <a:chExt cx="3795007" cy="954107"/>
          </a:xfrm>
        </p:grpSpPr>
        <p:sp>
          <p:nvSpPr>
            <p:cNvPr id="59" name="Rounded Rectangular Callout 17">
              <a:extLst>
                <a:ext uri="{FF2B5EF4-FFF2-40B4-BE49-F238E27FC236}">
                  <a16:creationId xmlns:a16="http://schemas.microsoft.com/office/drawing/2014/main" id="{9B12694C-DD75-4698-95FB-F4C1B20FB94D}"/>
                </a:ext>
              </a:extLst>
            </p:cNvPr>
            <p:cNvSpPr/>
            <p:nvPr/>
          </p:nvSpPr>
          <p:spPr>
            <a:xfrm>
              <a:off x="5293536" y="4899269"/>
              <a:ext cx="3795007" cy="936627"/>
            </a:xfrm>
            <a:prstGeom prst="wedgeRoundRectCallout">
              <a:avLst>
                <a:gd name="adj1" fmla="val -64368"/>
                <a:gd name="adj2" fmla="val 2427"/>
                <a:gd name="adj3" fmla="val 16667"/>
              </a:avLst>
            </a:prstGeom>
            <a:solidFill>
              <a:schemeClr val="accent6">
                <a:lumMod val="40000"/>
                <a:lumOff val="6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0" name="Rectangle 67">
              <a:extLst>
                <a:ext uri="{FF2B5EF4-FFF2-40B4-BE49-F238E27FC236}">
                  <a16:creationId xmlns:a16="http://schemas.microsoft.com/office/drawing/2014/main" id="{FDC558BA-8F3C-40E6-BF78-3A8BCF0B4F04}"/>
                </a:ext>
              </a:extLst>
            </p:cNvPr>
            <p:cNvSpPr>
              <a:spLocks noChangeArrowheads="1"/>
            </p:cNvSpPr>
            <p:nvPr/>
          </p:nvSpPr>
          <p:spPr bwMode="auto">
            <a:xfrm>
              <a:off x="5293538" y="4881789"/>
              <a:ext cx="348742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600"/>
                </a:spcAft>
                <a:buClr>
                  <a:srgbClr val="9F2936"/>
                </a:buClr>
                <a:buSzPct val="70000"/>
              </a:pPr>
              <a:r>
                <a:rPr lang="en-US" altLang="el-GR" sz="2800" b="1" i="1" dirty="0">
                  <a:solidFill>
                    <a:srgbClr val="404040"/>
                  </a:solidFill>
                  <a:latin typeface="Calibri" pitchFamily="34" charset="0"/>
                </a:rPr>
                <a:t>Network-on-chip / </a:t>
              </a:r>
              <a:r>
                <a:rPr lang="en-US" altLang="el-GR" sz="2800" b="1" i="1" dirty="0" err="1">
                  <a:solidFill>
                    <a:srgbClr val="404040"/>
                  </a:solidFill>
                  <a:latin typeface="Calibri" pitchFamily="34" charset="0"/>
                </a:rPr>
                <a:t>Crossconnects</a:t>
              </a:r>
              <a:endParaRPr lang="en-US" altLang="el-GR" sz="2800" b="1" i="1" dirty="0">
                <a:solidFill>
                  <a:srgbClr val="404040"/>
                </a:solidFill>
                <a:latin typeface="Calibri" pitchFamily="34" charset="0"/>
              </a:endParaRPr>
            </a:p>
          </p:txBody>
        </p:sp>
      </p:grpSp>
      <p:sp>
        <p:nvSpPr>
          <p:cNvPr id="64" name="TextBox 63">
            <a:extLst>
              <a:ext uri="{FF2B5EF4-FFF2-40B4-BE49-F238E27FC236}">
                <a16:creationId xmlns:a16="http://schemas.microsoft.com/office/drawing/2014/main" id="{036B0465-4B6E-4AEC-8CE1-DC9D5A4BB250}"/>
              </a:ext>
            </a:extLst>
          </p:cNvPr>
          <p:cNvSpPr txBox="1"/>
          <p:nvPr/>
        </p:nvSpPr>
        <p:spPr>
          <a:xfrm>
            <a:off x="1044739" y="1704604"/>
            <a:ext cx="1750864" cy="646331"/>
          </a:xfrm>
          <a:prstGeom prst="rect">
            <a:avLst/>
          </a:prstGeom>
          <a:noFill/>
          <a:ln>
            <a:noFill/>
          </a:ln>
        </p:spPr>
        <p:txBody>
          <a:bodyPr wrap="none" rtlCol="0">
            <a:spAutoFit/>
          </a:bodyPr>
          <a:lstStyle/>
          <a:p>
            <a:pPr>
              <a:lnSpc>
                <a:spcPct val="90000"/>
              </a:lnSpc>
            </a:pPr>
            <a:r>
              <a:rPr lang="en-GB" sz="2000" b="0" dirty="0">
                <a:latin typeface="Calibri" panose="020F0502020204030204" pitchFamily="34" charset="0"/>
              </a:rPr>
              <a:t>Board to board</a:t>
            </a:r>
            <a:endParaRPr lang="el-GR" sz="2000" b="0" dirty="0">
              <a:latin typeface="Calibri" panose="020F0502020204030204" pitchFamily="34" charset="0"/>
            </a:endParaRPr>
          </a:p>
          <a:p>
            <a:pPr>
              <a:lnSpc>
                <a:spcPct val="90000"/>
              </a:lnSpc>
            </a:pPr>
            <a:r>
              <a:rPr lang="el-GR" sz="2000" b="1" dirty="0">
                <a:latin typeface="Calibri" panose="020F0502020204030204" pitchFamily="34" charset="0"/>
              </a:rPr>
              <a:t>(2010)</a:t>
            </a:r>
            <a:endParaRPr lang="en-GB" sz="2000" b="1" dirty="0">
              <a:latin typeface="Calibri" panose="020F0502020204030204" pitchFamily="34" charset="0"/>
            </a:endParaRPr>
          </a:p>
        </p:txBody>
      </p:sp>
      <p:sp>
        <p:nvSpPr>
          <p:cNvPr id="65" name="TextBox 64">
            <a:extLst>
              <a:ext uri="{FF2B5EF4-FFF2-40B4-BE49-F238E27FC236}">
                <a16:creationId xmlns:a16="http://schemas.microsoft.com/office/drawing/2014/main" id="{03F7470F-B44A-442C-A702-66299A47B8F6}"/>
              </a:ext>
            </a:extLst>
          </p:cNvPr>
          <p:cNvSpPr txBox="1"/>
          <p:nvPr/>
        </p:nvSpPr>
        <p:spPr>
          <a:xfrm>
            <a:off x="1044739" y="3273095"/>
            <a:ext cx="1181414" cy="646331"/>
          </a:xfrm>
          <a:prstGeom prst="rect">
            <a:avLst/>
          </a:prstGeom>
          <a:noFill/>
          <a:ln>
            <a:noFill/>
          </a:ln>
        </p:spPr>
        <p:txBody>
          <a:bodyPr wrap="none" rtlCol="0">
            <a:spAutoFit/>
          </a:bodyPr>
          <a:lstStyle/>
          <a:p>
            <a:pPr>
              <a:lnSpc>
                <a:spcPct val="90000"/>
              </a:lnSpc>
            </a:pPr>
            <a:r>
              <a:rPr lang="en-GB" sz="2000" b="0" dirty="0">
                <a:latin typeface="Calibri" panose="020F0502020204030204" pitchFamily="34" charset="0"/>
              </a:rPr>
              <a:t>On-board</a:t>
            </a:r>
            <a:endParaRPr lang="el-GR" sz="2000" b="0" dirty="0">
              <a:latin typeface="Calibri" panose="020F0502020204030204" pitchFamily="34" charset="0"/>
            </a:endParaRPr>
          </a:p>
          <a:p>
            <a:pPr>
              <a:lnSpc>
                <a:spcPct val="90000"/>
              </a:lnSpc>
            </a:pPr>
            <a:r>
              <a:rPr lang="el-GR" sz="2000" b="1" dirty="0">
                <a:latin typeface="Calibri" panose="020F0502020204030204" pitchFamily="34" charset="0"/>
              </a:rPr>
              <a:t>(2015)</a:t>
            </a:r>
            <a:endParaRPr lang="en-GB" sz="2000" b="1" dirty="0">
              <a:latin typeface="Calibri" panose="020F0502020204030204" pitchFamily="34" charset="0"/>
            </a:endParaRPr>
          </a:p>
        </p:txBody>
      </p:sp>
      <p:sp>
        <p:nvSpPr>
          <p:cNvPr id="66" name="TextBox 65">
            <a:extLst>
              <a:ext uri="{FF2B5EF4-FFF2-40B4-BE49-F238E27FC236}">
                <a16:creationId xmlns:a16="http://schemas.microsoft.com/office/drawing/2014/main" id="{6983F937-9CAF-4307-905D-6E6FE3130F65}"/>
              </a:ext>
            </a:extLst>
          </p:cNvPr>
          <p:cNvSpPr txBox="1"/>
          <p:nvPr/>
        </p:nvSpPr>
        <p:spPr>
          <a:xfrm>
            <a:off x="1044739" y="4518936"/>
            <a:ext cx="1462965" cy="646331"/>
          </a:xfrm>
          <a:prstGeom prst="rect">
            <a:avLst/>
          </a:prstGeom>
          <a:noFill/>
          <a:ln>
            <a:noFill/>
          </a:ln>
        </p:spPr>
        <p:txBody>
          <a:bodyPr wrap="none" rtlCol="0">
            <a:spAutoFit/>
          </a:bodyPr>
          <a:lstStyle/>
          <a:p>
            <a:pPr>
              <a:lnSpc>
                <a:spcPct val="90000"/>
              </a:lnSpc>
            </a:pPr>
            <a:r>
              <a:rPr lang="en-GB" sz="2000" b="0" dirty="0">
                <a:latin typeface="Calibri" panose="020F0502020204030204" pitchFamily="34" charset="0"/>
              </a:rPr>
              <a:t>Chip-to-chip</a:t>
            </a:r>
            <a:endParaRPr lang="el-GR" sz="2000" b="0" dirty="0">
              <a:latin typeface="Calibri" panose="020F0502020204030204" pitchFamily="34" charset="0"/>
            </a:endParaRPr>
          </a:p>
          <a:p>
            <a:pPr>
              <a:lnSpc>
                <a:spcPct val="90000"/>
              </a:lnSpc>
            </a:pPr>
            <a:r>
              <a:rPr lang="el-GR" sz="2000" b="1" dirty="0">
                <a:latin typeface="Calibri" panose="020F0502020204030204" pitchFamily="34" charset="0"/>
              </a:rPr>
              <a:t>(2020)</a:t>
            </a:r>
            <a:endParaRPr lang="en-GB" sz="2000" b="1" dirty="0">
              <a:latin typeface="Calibri" panose="020F0502020204030204" pitchFamily="34" charset="0"/>
            </a:endParaRPr>
          </a:p>
        </p:txBody>
      </p:sp>
      <p:sp>
        <p:nvSpPr>
          <p:cNvPr id="67" name="TextBox 66">
            <a:extLst>
              <a:ext uri="{FF2B5EF4-FFF2-40B4-BE49-F238E27FC236}">
                <a16:creationId xmlns:a16="http://schemas.microsoft.com/office/drawing/2014/main" id="{4D108F75-1262-4791-88C3-B8B717A59734}"/>
              </a:ext>
            </a:extLst>
          </p:cNvPr>
          <p:cNvSpPr txBox="1"/>
          <p:nvPr/>
        </p:nvSpPr>
        <p:spPr>
          <a:xfrm>
            <a:off x="1044739" y="5810507"/>
            <a:ext cx="1117614" cy="646331"/>
          </a:xfrm>
          <a:prstGeom prst="rect">
            <a:avLst/>
          </a:prstGeom>
          <a:noFill/>
          <a:ln>
            <a:noFill/>
          </a:ln>
        </p:spPr>
        <p:txBody>
          <a:bodyPr wrap="none" rtlCol="0">
            <a:spAutoFit/>
          </a:bodyPr>
          <a:lstStyle/>
          <a:p>
            <a:pPr>
              <a:lnSpc>
                <a:spcPct val="90000"/>
              </a:lnSpc>
            </a:pPr>
            <a:r>
              <a:rPr lang="en-GB" sz="2000" b="0" dirty="0">
                <a:latin typeface="Calibri" panose="020F0502020204030204" pitchFamily="34" charset="0"/>
              </a:rPr>
              <a:t>On-chip</a:t>
            </a:r>
            <a:endParaRPr lang="el-GR" sz="2000" b="0" dirty="0">
              <a:latin typeface="Calibri" panose="020F0502020204030204" pitchFamily="34" charset="0"/>
            </a:endParaRPr>
          </a:p>
          <a:p>
            <a:pPr>
              <a:lnSpc>
                <a:spcPct val="90000"/>
              </a:lnSpc>
            </a:pPr>
            <a:r>
              <a:rPr lang="el-GR" sz="2000" b="1" dirty="0">
                <a:latin typeface="Calibri" panose="020F0502020204030204" pitchFamily="34" charset="0"/>
              </a:rPr>
              <a:t>(&gt;&gt;2020)</a:t>
            </a:r>
            <a:endParaRPr lang="en-GB" sz="2000" b="1" dirty="0">
              <a:latin typeface="Calibri" panose="020F0502020204030204" pitchFamily="34" charset="0"/>
            </a:endParaRPr>
          </a:p>
        </p:txBody>
      </p:sp>
      <p:sp>
        <p:nvSpPr>
          <p:cNvPr id="72" name="TextBox 71">
            <a:extLst>
              <a:ext uri="{FF2B5EF4-FFF2-40B4-BE49-F238E27FC236}">
                <a16:creationId xmlns:a16="http://schemas.microsoft.com/office/drawing/2014/main" id="{1A937337-DA3A-4E6C-B004-C54C3C156AB6}"/>
              </a:ext>
            </a:extLst>
          </p:cNvPr>
          <p:cNvSpPr txBox="1"/>
          <p:nvPr/>
        </p:nvSpPr>
        <p:spPr>
          <a:xfrm>
            <a:off x="7624471" y="6570064"/>
            <a:ext cx="2459328" cy="244682"/>
          </a:xfrm>
          <a:prstGeom prst="rect">
            <a:avLst/>
          </a:prstGeom>
          <a:noFill/>
          <a:ln>
            <a:noFill/>
          </a:ln>
        </p:spPr>
        <p:txBody>
          <a:bodyPr wrap="none" rtlCol="0">
            <a:spAutoFit/>
          </a:bodyPr>
          <a:lstStyle/>
          <a:p>
            <a:pPr>
              <a:lnSpc>
                <a:spcPct val="90000"/>
              </a:lnSpc>
            </a:pPr>
            <a:r>
              <a:rPr lang="en-GB" sz="1100" b="0" dirty="0">
                <a:latin typeface="Calibri" panose="020F0502020204030204" pitchFamily="34" charset="0"/>
              </a:rPr>
              <a:t>*picture courtesy of Bert J. </a:t>
            </a:r>
            <a:r>
              <a:rPr lang="en-GB" sz="1100" b="0" dirty="0" err="1">
                <a:latin typeface="Calibri" panose="020F0502020204030204" pitchFamily="34" charset="0"/>
              </a:rPr>
              <a:t>Offrein</a:t>
            </a:r>
            <a:r>
              <a:rPr lang="en-GB" sz="1100" b="0" dirty="0">
                <a:latin typeface="Calibri" panose="020F0502020204030204" pitchFamily="34" charset="0"/>
              </a:rPr>
              <a:t>, IBM</a:t>
            </a:r>
          </a:p>
        </p:txBody>
      </p:sp>
    </p:spTree>
    <p:extLst>
      <p:ext uri="{BB962C8B-B14F-4D97-AF65-F5344CB8AC3E}">
        <p14:creationId xmlns:p14="http://schemas.microsoft.com/office/powerpoint/2010/main" val="113549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up)">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up)">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up)">
                                      <p:cBhvr>
                                        <p:cTn id="2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9B6F-A284-418F-B1D2-EE5A2DB20267}"/>
              </a:ext>
            </a:extLst>
          </p:cNvPr>
          <p:cNvSpPr>
            <a:spLocks noGrp="1"/>
          </p:cNvSpPr>
          <p:nvPr>
            <p:ph type="title"/>
          </p:nvPr>
        </p:nvSpPr>
        <p:spPr>
          <a:xfrm>
            <a:off x="1141413" y="618518"/>
            <a:ext cx="9905998" cy="1478570"/>
          </a:xfrm>
        </p:spPr>
        <p:txBody>
          <a:bodyPr/>
          <a:lstStyle/>
          <a:p>
            <a:r>
              <a:rPr lang="el-GR" dirty="0" err="1"/>
              <a:t>Μητρικες</a:t>
            </a:r>
            <a:r>
              <a:rPr lang="el-GR" dirty="0"/>
              <a:t> με φως!!!</a:t>
            </a:r>
            <a:endParaRPr lang="en-GB" dirty="0"/>
          </a:p>
        </p:txBody>
      </p:sp>
      <p:sp>
        <p:nvSpPr>
          <p:cNvPr id="5" name="TextBox 4">
            <a:extLst>
              <a:ext uri="{FF2B5EF4-FFF2-40B4-BE49-F238E27FC236}">
                <a16:creationId xmlns:a16="http://schemas.microsoft.com/office/drawing/2014/main" id="{6AD0A575-1F55-461C-A2F9-1DC3C0AA0839}"/>
              </a:ext>
            </a:extLst>
          </p:cNvPr>
          <p:cNvSpPr txBox="1"/>
          <p:nvPr/>
        </p:nvSpPr>
        <p:spPr>
          <a:xfrm>
            <a:off x="923845" y="1731154"/>
            <a:ext cx="6058327" cy="1255728"/>
          </a:xfrm>
          <a:prstGeom prst="rect">
            <a:avLst/>
          </a:prstGeom>
          <a:noFill/>
          <a:ln>
            <a:noFill/>
          </a:ln>
        </p:spPr>
        <p:txBody>
          <a:bodyPr wrap="square" rtlCol="0">
            <a:spAutoFit/>
          </a:bodyPr>
          <a:lstStyle/>
          <a:p>
            <a:pPr marL="342900" indent="-342900">
              <a:lnSpc>
                <a:spcPct val="90000"/>
              </a:lnSpc>
              <a:buFont typeface="Wingdings" panose="05000000000000000000" pitchFamily="2" charset="2"/>
              <a:buChar char="Ø"/>
            </a:pPr>
            <a:r>
              <a:rPr lang="el-GR" sz="2800" dirty="0">
                <a:latin typeface="Calibri" panose="020F0502020204030204" pitchFamily="34" charset="0"/>
              </a:rPr>
              <a:t>Μεγαλύτερη πυκνότητα</a:t>
            </a:r>
          </a:p>
          <a:p>
            <a:pPr marL="342900" indent="-342900">
              <a:lnSpc>
                <a:spcPct val="90000"/>
              </a:lnSpc>
              <a:buFont typeface="Wingdings" panose="05000000000000000000" pitchFamily="2" charset="2"/>
              <a:buChar char="Ø"/>
            </a:pPr>
            <a:r>
              <a:rPr lang="el-GR" sz="2800" dirty="0">
                <a:latin typeface="Calibri" panose="020F0502020204030204" pitchFamily="34" charset="0"/>
              </a:rPr>
              <a:t>Λιγότερο χώρο/ Λιγότερη ενέργεια</a:t>
            </a:r>
          </a:p>
          <a:p>
            <a:pPr marL="342900" indent="-342900">
              <a:lnSpc>
                <a:spcPct val="90000"/>
              </a:lnSpc>
              <a:buFont typeface="Wingdings" panose="05000000000000000000" pitchFamily="2" charset="2"/>
              <a:buChar char="Ø"/>
            </a:pPr>
            <a:r>
              <a:rPr lang="el-GR" sz="2800" dirty="0">
                <a:latin typeface="Calibri" panose="020F0502020204030204" pitchFamily="34" charset="0"/>
              </a:rPr>
              <a:t>Πιο πρακτικές κατασκευές</a:t>
            </a:r>
            <a:endParaRPr lang="en-US" sz="2800" dirty="0">
              <a:latin typeface="Calibri" panose="020F0502020204030204" pitchFamily="34" charset="0"/>
            </a:endParaRPr>
          </a:p>
        </p:txBody>
      </p:sp>
      <p:sp>
        <p:nvSpPr>
          <p:cNvPr id="8" name="TextBox 7">
            <a:extLst>
              <a:ext uri="{FF2B5EF4-FFF2-40B4-BE49-F238E27FC236}">
                <a16:creationId xmlns:a16="http://schemas.microsoft.com/office/drawing/2014/main" id="{9AFFC122-78E2-4EEF-9A11-75112560A8DC}"/>
              </a:ext>
            </a:extLst>
          </p:cNvPr>
          <p:cNvSpPr txBox="1"/>
          <p:nvPr/>
        </p:nvSpPr>
        <p:spPr>
          <a:xfrm>
            <a:off x="7065092" y="618518"/>
            <a:ext cx="3257751" cy="369332"/>
          </a:xfrm>
          <a:prstGeom prst="rect">
            <a:avLst/>
          </a:prstGeom>
          <a:noFill/>
          <a:ln>
            <a:noFill/>
          </a:ln>
        </p:spPr>
        <p:txBody>
          <a:bodyPr wrap="none" rtlCol="0">
            <a:spAutoFit/>
          </a:bodyPr>
          <a:lstStyle/>
          <a:p>
            <a:pPr>
              <a:lnSpc>
                <a:spcPct val="90000"/>
              </a:lnSpc>
            </a:pPr>
            <a:r>
              <a:rPr lang="en-US" sz="2000" b="1" dirty="0">
                <a:latin typeface="Calibri" panose="020F0502020204030204" pitchFamily="34" charset="0"/>
              </a:rPr>
              <a:t>On board transceivers</a:t>
            </a:r>
            <a:r>
              <a:rPr lang="el-GR" sz="2000" b="1" dirty="0">
                <a:latin typeface="Calibri" panose="020F0502020204030204" pitchFamily="34" charset="0"/>
              </a:rPr>
              <a:t> (2014)</a:t>
            </a:r>
            <a:endParaRPr lang="en-US" sz="2000" b="1" dirty="0">
              <a:latin typeface="Calibri" panose="020F0502020204030204" pitchFamily="34" charset="0"/>
            </a:endParaRPr>
          </a:p>
        </p:txBody>
      </p:sp>
      <p:sp>
        <p:nvSpPr>
          <p:cNvPr id="9" name="TextBox 8">
            <a:extLst>
              <a:ext uri="{FF2B5EF4-FFF2-40B4-BE49-F238E27FC236}">
                <a16:creationId xmlns:a16="http://schemas.microsoft.com/office/drawing/2014/main" id="{EDDD6231-84C7-4855-B59D-3FB65835907C}"/>
              </a:ext>
            </a:extLst>
          </p:cNvPr>
          <p:cNvSpPr txBox="1"/>
          <p:nvPr/>
        </p:nvSpPr>
        <p:spPr>
          <a:xfrm>
            <a:off x="9483180" y="3731441"/>
            <a:ext cx="2467539" cy="923330"/>
          </a:xfrm>
          <a:prstGeom prst="rect">
            <a:avLst/>
          </a:prstGeom>
          <a:noFill/>
          <a:ln>
            <a:noFill/>
          </a:ln>
        </p:spPr>
        <p:txBody>
          <a:bodyPr wrap="square" rtlCol="0">
            <a:spAutoFit/>
          </a:bodyPr>
          <a:lstStyle/>
          <a:p>
            <a:pPr algn="r">
              <a:lnSpc>
                <a:spcPct val="90000"/>
              </a:lnSpc>
            </a:pPr>
            <a:r>
              <a:rPr lang="en-US" sz="2000" b="1" dirty="0">
                <a:latin typeface="Calibri" panose="020F0502020204030204" pitchFamily="34" charset="0"/>
              </a:rPr>
              <a:t>Electro-optical circuit boards</a:t>
            </a:r>
            <a:endParaRPr lang="el-GR" sz="2000" b="1" dirty="0">
              <a:latin typeface="Calibri" panose="020F0502020204030204" pitchFamily="34" charset="0"/>
            </a:endParaRPr>
          </a:p>
          <a:p>
            <a:pPr algn="r">
              <a:lnSpc>
                <a:spcPct val="90000"/>
              </a:lnSpc>
            </a:pPr>
            <a:r>
              <a:rPr lang="el-GR" sz="2000" b="1" dirty="0">
                <a:latin typeface="Calibri" panose="020F0502020204030204" pitchFamily="34" charset="0"/>
              </a:rPr>
              <a:t>(2016)</a:t>
            </a:r>
            <a:endParaRPr lang="en-US" sz="2000" b="1" dirty="0">
              <a:latin typeface="Calibri" panose="020F0502020204030204" pitchFamily="34" charset="0"/>
            </a:endParaRPr>
          </a:p>
        </p:txBody>
      </p:sp>
      <p:sp>
        <p:nvSpPr>
          <p:cNvPr id="10" name="TextBox 9">
            <a:extLst>
              <a:ext uri="{FF2B5EF4-FFF2-40B4-BE49-F238E27FC236}">
                <a16:creationId xmlns:a16="http://schemas.microsoft.com/office/drawing/2014/main" id="{2C37EF3E-4335-463F-9292-C321098CC9A6}"/>
              </a:ext>
            </a:extLst>
          </p:cNvPr>
          <p:cNvSpPr txBox="1"/>
          <p:nvPr/>
        </p:nvSpPr>
        <p:spPr>
          <a:xfrm>
            <a:off x="5215549" y="4498982"/>
            <a:ext cx="633635" cy="258532"/>
          </a:xfrm>
          <a:prstGeom prst="rect">
            <a:avLst/>
          </a:prstGeom>
          <a:noFill/>
          <a:ln>
            <a:noFill/>
          </a:ln>
        </p:spPr>
        <p:txBody>
          <a:bodyPr wrap="none" rtlCol="0">
            <a:spAutoFit/>
          </a:bodyPr>
          <a:lstStyle/>
          <a:p>
            <a:pPr>
              <a:lnSpc>
                <a:spcPct val="90000"/>
              </a:lnSpc>
            </a:pPr>
            <a:r>
              <a:rPr lang="en-US" sz="1200" b="0" dirty="0" err="1">
                <a:latin typeface="Calibri" panose="020F0502020204030204" pitchFamily="34" charset="0"/>
              </a:rPr>
              <a:t>samtec</a:t>
            </a:r>
            <a:endParaRPr lang="en-US" sz="1200" b="0" dirty="0">
              <a:latin typeface="Calibri" panose="020F0502020204030204" pitchFamily="34" charset="0"/>
            </a:endParaRPr>
          </a:p>
        </p:txBody>
      </p:sp>
      <p:pic>
        <p:nvPicPr>
          <p:cNvPr id="3076" name="Picture 4" descr="Related image">
            <a:extLst>
              <a:ext uri="{FF2B5EF4-FFF2-40B4-BE49-F238E27FC236}">
                <a16:creationId xmlns:a16="http://schemas.microsoft.com/office/drawing/2014/main" id="{5510001C-EE25-41FF-A06E-BA7934FAE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5092" y="1004472"/>
            <a:ext cx="3936293" cy="262581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lated image">
            <a:extLst>
              <a:ext uri="{FF2B5EF4-FFF2-40B4-BE49-F238E27FC236}">
                <a16:creationId xmlns:a16="http://schemas.microsoft.com/office/drawing/2014/main" id="{058C4479-B366-4425-9086-7B18F4B78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5" y="2902769"/>
            <a:ext cx="6856531" cy="37094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F4DBB0D-F7D2-417A-9E81-C4067C9B0D0D}"/>
              </a:ext>
            </a:extLst>
          </p:cNvPr>
          <p:cNvPicPr>
            <a:picLocks noChangeAspect="1"/>
          </p:cNvPicPr>
          <p:nvPr/>
        </p:nvPicPr>
        <p:blipFill>
          <a:blip r:embed="rId4"/>
          <a:stretch>
            <a:fillRect/>
          </a:stretch>
        </p:blipFill>
        <p:spPr>
          <a:xfrm>
            <a:off x="6227634" y="3958736"/>
            <a:ext cx="4834291" cy="2653523"/>
          </a:xfrm>
          <a:prstGeom prst="rect">
            <a:avLst/>
          </a:prstGeom>
        </p:spPr>
      </p:pic>
      <p:pic>
        <p:nvPicPr>
          <p:cNvPr id="3078" name="Picture 6" descr="Avago optical transceiver">
            <a:extLst>
              <a:ext uri="{FF2B5EF4-FFF2-40B4-BE49-F238E27FC236}">
                <a16:creationId xmlns:a16="http://schemas.microsoft.com/office/drawing/2014/main" id="{A3CAAA69-F08A-4B22-B79F-1DD45C9AEB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8757" y="2706958"/>
            <a:ext cx="1578796" cy="92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1679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71B3D6-1010-4D9B-2FEE-F41E3BC483F0}"/>
              </a:ext>
            </a:extLst>
          </p:cNvPr>
          <p:cNvSpPr>
            <a:spLocks noGrp="1"/>
          </p:cNvSpPr>
          <p:nvPr>
            <p:ph idx="1"/>
          </p:nvPr>
        </p:nvSpPr>
        <p:spPr>
          <a:xfrm>
            <a:off x="1141413" y="2052718"/>
            <a:ext cx="10298747" cy="3541714"/>
          </a:xfrm>
        </p:spPr>
        <p:txBody>
          <a:bodyPr>
            <a:normAutofit fontScale="92500" lnSpcReduction="10000"/>
          </a:bodyPr>
          <a:lstStyle/>
          <a:p>
            <a:r>
              <a:rPr lang="el-GR" dirty="0"/>
              <a:t>Η Εξέλιξη των οπτικών δικτύων επέτρεψε τη δημιουργία και επέκταση του Παγκόσμιου Ιστού</a:t>
            </a:r>
          </a:p>
          <a:p>
            <a:pPr lvl="2"/>
            <a:r>
              <a:rPr lang="el-GR" dirty="0"/>
              <a:t> και κατά συνέπεια τον ψηφιακό μετασχηματισμό του σύγχρονου κόσμου</a:t>
            </a:r>
          </a:p>
          <a:p>
            <a:r>
              <a:rPr lang="el-GR" dirty="0"/>
              <a:t>Οι οπτικές επικοινωνίες βρίσκονται πίσω από κάθε μας καθημερινή ψηφιακή δραστηριότητα</a:t>
            </a:r>
          </a:p>
          <a:p>
            <a:r>
              <a:rPr lang="el-GR" dirty="0"/>
              <a:t>Οι οπτικές επικοινωνίες είναι η βάση για όλα τα σύγχρονα κατανεμημένα υπολογιστικά συστήματα (κέντρα δεδομένων, </a:t>
            </a:r>
            <a:r>
              <a:rPr lang="el-GR" dirty="0" err="1"/>
              <a:t>υπερυπολογιστές</a:t>
            </a:r>
            <a:r>
              <a:rPr lang="el-GR" dirty="0"/>
              <a:t>)</a:t>
            </a:r>
          </a:p>
          <a:p>
            <a:r>
              <a:rPr lang="el-GR" dirty="0"/>
              <a:t>Υποστήριξη επεξεργαστικά</a:t>
            </a:r>
            <a:r>
              <a:rPr lang="en-US" dirty="0"/>
              <a:t> </a:t>
            </a:r>
            <a:r>
              <a:rPr lang="el-GR" dirty="0"/>
              <a:t>απαιτητικών προγραμμάτων και διεργασιών (</a:t>
            </a:r>
            <a:r>
              <a:rPr lang="en-US" dirty="0"/>
              <a:t>ML, AI </a:t>
            </a:r>
            <a:r>
              <a:rPr lang="en-US" dirty="0" err="1"/>
              <a:t>etc</a:t>
            </a:r>
            <a:r>
              <a:rPr lang="en-US" dirty="0"/>
              <a:t>)</a:t>
            </a:r>
            <a:r>
              <a:rPr lang="el-GR" dirty="0"/>
              <a:t> </a:t>
            </a:r>
            <a:endParaRPr lang="en-GR" dirty="0"/>
          </a:p>
        </p:txBody>
      </p:sp>
      <p:sp>
        <p:nvSpPr>
          <p:cNvPr id="3" name="Title 2">
            <a:extLst>
              <a:ext uri="{FF2B5EF4-FFF2-40B4-BE49-F238E27FC236}">
                <a16:creationId xmlns:a16="http://schemas.microsoft.com/office/drawing/2014/main" id="{31B10C42-A1E0-0E8D-4C0F-12E938EDFFC4}"/>
              </a:ext>
            </a:extLst>
          </p:cNvPr>
          <p:cNvSpPr>
            <a:spLocks noGrp="1"/>
          </p:cNvSpPr>
          <p:nvPr>
            <p:ph type="title"/>
          </p:nvPr>
        </p:nvSpPr>
        <p:spPr/>
        <p:txBody>
          <a:bodyPr/>
          <a:lstStyle/>
          <a:p>
            <a:r>
              <a:rPr lang="el-GR" dirty="0"/>
              <a:t>Σύνοψη μέχρι </a:t>
            </a:r>
            <a:r>
              <a:rPr lang="el-GR" dirty="0" err="1"/>
              <a:t>εδω</a:t>
            </a:r>
            <a:endParaRPr lang="en-GR" dirty="0"/>
          </a:p>
        </p:txBody>
      </p:sp>
    </p:spTree>
    <p:extLst>
      <p:ext uri="{BB962C8B-B14F-4D97-AF65-F5344CB8AC3E}">
        <p14:creationId xmlns:p14="http://schemas.microsoft.com/office/powerpoint/2010/main" val="1041599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D5D91-237D-4836-B42C-9AABCE401C3B}"/>
              </a:ext>
            </a:extLst>
          </p:cNvPr>
          <p:cNvSpPr>
            <a:spLocks noGrp="1"/>
          </p:cNvSpPr>
          <p:nvPr>
            <p:ph type="title"/>
          </p:nvPr>
        </p:nvSpPr>
        <p:spPr>
          <a:xfrm>
            <a:off x="1141413" y="618518"/>
            <a:ext cx="9905998" cy="1478570"/>
          </a:xfrm>
        </p:spPr>
        <p:txBody>
          <a:bodyPr/>
          <a:lstStyle/>
          <a:p>
            <a:r>
              <a:rPr lang="el-GR" dirty="0"/>
              <a:t>ΟΠΤΙΚΑ </a:t>
            </a:r>
            <a:r>
              <a:rPr lang="el-GR" dirty="0" err="1"/>
              <a:t>δικτυα</a:t>
            </a:r>
            <a:r>
              <a:rPr lang="el-GR" dirty="0"/>
              <a:t>: </a:t>
            </a:r>
            <a:r>
              <a:rPr lang="en-GB" dirty="0" err="1"/>
              <a:t>Ena</a:t>
            </a:r>
            <a:r>
              <a:rPr lang="en-GB" dirty="0"/>
              <a:t> </a:t>
            </a:r>
            <a:r>
              <a:rPr lang="el-GR" dirty="0" err="1"/>
              <a:t>λαμπ</a:t>
            </a:r>
            <a:r>
              <a:rPr lang="en-US" dirty="0"/>
              <a:t>E</a:t>
            </a:r>
            <a:r>
              <a:rPr lang="el-GR" dirty="0"/>
              <a:t>ρο </a:t>
            </a:r>
            <a:r>
              <a:rPr lang="el-GR" dirty="0" err="1"/>
              <a:t>μελλον</a:t>
            </a:r>
            <a:r>
              <a:rPr lang="el-GR" dirty="0"/>
              <a:t>…</a:t>
            </a:r>
            <a:endParaRPr lang="en-GB" dirty="0"/>
          </a:p>
        </p:txBody>
      </p:sp>
      <p:sp>
        <p:nvSpPr>
          <p:cNvPr id="5" name="Rectangle 4">
            <a:extLst>
              <a:ext uri="{FF2B5EF4-FFF2-40B4-BE49-F238E27FC236}">
                <a16:creationId xmlns:a16="http://schemas.microsoft.com/office/drawing/2014/main" id="{8338EE0D-1C5B-B707-7EE9-EA03869562CD}"/>
              </a:ext>
            </a:extLst>
          </p:cNvPr>
          <p:cNvSpPr/>
          <p:nvPr/>
        </p:nvSpPr>
        <p:spPr>
          <a:xfrm>
            <a:off x="1756397" y="2521059"/>
            <a:ext cx="8676029" cy="1815882"/>
          </a:xfrm>
          <a:prstGeom prst="rect">
            <a:avLst/>
          </a:prstGeom>
        </p:spPr>
        <p:txBody>
          <a:bodyPr wrap="none">
            <a:spAutoFit/>
          </a:bodyPr>
          <a:lstStyle/>
          <a:p>
            <a:pPr marL="571500" indent="-571500">
              <a:buFont typeface="Arial" panose="020B0604020202020204" pitchFamily="34" charset="0"/>
              <a:buChar char="•"/>
            </a:pPr>
            <a:r>
              <a:rPr lang="el-GR" sz="2800" dirty="0"/>
              <a:t>Προηγμένα θέματα</a:t>
            </a:r>
          </a:p>
          <a:p>
            <a:pPr marL="1028700" lvl="1" indent="-571500">
              <a:buFont typeface="Arial" panose="020B0604020202020204" pitchFamily="34" charset="0"/>
              <a:buChar char="•"/>
            </a:pPr>
            <a:r>
              <a:rPr lang="en-US" sz="2800" dirty="0"/>
              <a:t>5G </a:t>
            </a:r>
            <a:r>
              <a:rPr lang="el-GR" sz="2800" dirty="0"/>
              <a:t>και πιο πέρα…</a:t>
            </a:r>
            <a:endParaRPr lang="en-US" sz="2800" dirty="0"/>
          </a:p>
          <a:p>
            <a:pPr marL="1028700" lvl="1" indent="-571500">
              <a:buFont typeface="Arial" panose="020B0604020202020204" pitchFamily="34" charset="0"/>
              <a:buChar char="•"/>
            </a:pPr>
            <a:r>
              <a:rPr lang="el-GR" sz="2800" dirty="0"/>
              <a:t>Δορυφορικές Οπτικές Επικοινωνίες</a:t>
            </a:r>
          </a:p>
          <a:p>
            <a:pPr marL="1028700" lvl="1" indent="-571500">
              <a:buFont typeface="Arial" panose="020B0604020202020204" pitchFamily="34" charset="0"/>
              <a:buChar char="•"/>
            </a:pPr>
            <a:r>
              <a:rPr lang="el-GR" sz="2800" dirty="0"/>
              <a:t>Κβαντικοί υπολογιστές και κβαντικές επικοινωνίες</a:t>
            </a:r>
          </a:p>
        </p:txBody>
      </p:sp>
    </p:spTree>
    <p:extLst>
      <p:ext uri="{BB962C8B-B14F-4D97-AF65-F5344CB8AC3E}">
        <p14:creationId xmlns:p14="http://schemas.microsoft.com/office/powerpoint/2010/main" val="2813342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4A735-965A-44C8-A305-5E60BCBA029F}"/>
              </a:ext>
            </a:extLst>
          </p:cNvPr>
          <p:cNvSpPr>
            <a:spLocks noGrp="1"/>
          </p:cNvSpPr>
          <p:nvPr>
            <p:ph type="title"/>
          </p:nvPr>
        </p:nvSpPr>
        <p:spPr>
          <a:xfrm>
            <a:off x="1141413" y="618518"/>
            <a:ext cx="9905998" cy="1478570"/>
          </a:xfrm>
        </p:spPr>
        <p:txBody>
          <a:bodyPr/>
          <a:lstStyle/>
          <a:p>
            <a:r>
              <a:rPr lang="el-GR" dirty="0"/>
              <a:t>Η </a:t>
            </a:r>
            <a:r>
              <a:rPr lang="el-GR" dirty="0" err="1"/>
              <a:t>εποχη</a:t>
            </a:r>
            <a:r>
              <a:rPr lang="el-GR" dirty="0"/>
              <a:t> του </a:t>
            </a:r>
            <a:r>
              <a:rPr lang="en-US" dirty="0"/>
              <a:t>5G</a:t>
            </a:r>
            <a:endParaRPr lang="en-GB" dirty="0"/>
          </a:p>
        </p:txBody>
      </p:sp>
      <p:sp>
        <p:nvSpPr>
          <p:cNvPr id="3" name="TextBox 2">
            <a:extLst>
              <a:ext uri="{FF2B5EF4-FFF2-40B4-BE49-F238E27FC236}">
                <a16:creationId xmlns:a16="http://schemas.microsoft.com/office/drawing/2014/main" id="{36ED09B3-9F28-4F02-924C-D5C5D8E2666D}"/>
              </a:ext>
            </a:extLst>
          </p:cNvPr>
          <p:cNvSpPr txBox="1"/>
          <p:nvPr/>
        </p:nvSpPr>
        <p:spPr>
          <a:xfrm>
            <a:off x="5372607" y="1052149"/>
            <a:ext cx="6819393" cy="1200329"/>
          </a:xfrm>
          <a:prstGeom prst="rect">
            <a:avLst/>
          </a:prstGeom>
          <a:noFill/>
        </p:spPr>
        <p:txBody>
          <a:bodyPr wrap="square" rtlCol="0">
            <a:spAutoFit/>
          </a:bodyPr>
          <a:lstStyle/>
          <a:p>
            <a:r>
              <a:rPr lang="el-GR" sz="2400" b="1" dirty="0"/>
              <a:t>Ενοποίηση των ασύρματων και οπτικών δικτύων</a:t>
            </a:r>
          </a:p>
          <a:p>
            <a:pPr marL="285750" indent="-285750">
              <a:buFont typeface="Wingdings" panose="05000000000000000000" pitchFamily="2" charset="2"/>
              <a:buChar char="à"/>
            </a:pPr>
            <a:r>
              <a:rPr lang="el-GR" sz="2400" b="1" dirty="0">
                <a:sym typeface="Wingdings" panose="05000000000000000000" pitchFamily="2" charset="2"/>
              </a:rPr>
              <a:t>Σε επίπεδο φυσικής υλοποίησης/ πρωτοκόλλων</a:t>
            </a:r>
          </a:p>
          <a:p>
            <a:pPr marL="285750" indent="-285750">
              <a:buFont typeface="Wingdings" panose="05000000000000000000" pitchFamily="2" charset="2"/>
              <a:buChar char="à"/>
            </a:pPr>
            <a:r>
              <a:rPr lang="el-GR" sz="2400" b="1" dirty="0">
                <a:sym typeface="Wingdings" panose="05000000000000000000" pitchFamily="2" charset="2"/>
              </a:rPr>
              <a:t>Σε επίπεδο διαχείρισης</a:t>
            </a:r>
            <a:r>
              <a:rPr lang="en-GB" sz="2400" b="1" dirty="0">
                <a:sym typeface="Wingdings" panose="05000000000000000000" pitchFamily="2" charset="2"/>
              </a:rPr>
              <a:t> </a:t>
            </a:r>
            <a:r>
              <a:rPr lang="el-GR" sz="2400" b="1" dirty="0">
                <a:sym typeface="Wingdings" panose="05000000000000000000" pitchFamily="2" charset="2"/>
              </a:rPr>
              <a:t>δικτύου</a:t>
            </a:r>
            <a:endParaRPr lang="en-GB" sz="2400" b="1" dirty="0"/>
          </a:p>
        </p:txBody>
      </p:sp>
      <p:pic>
        <p:nvPicPr>
          <p:cNvPr id="4098" name="Picture 2" descr="0118_Feature_5G_Fig-2">
            <a:extLst>
              <a:ext uri="{FF2B5EF4-FFF2-40B4-BE49-F238E27FC236}">
                <a16:creationId xmlns:a16="http://schemas.microsoft.com/office/drawing/2014/main" id="{C47D0D6C-0641-4D13-ACBE-5AEECDC793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966"/>
          <a:stretch/>
        </p:blipFill>
        <p:spPr bwMode="auto">
          <a:xfrm>
            <a:off x="5486399" y="2252478"/>
            <a:ext cx="6330951" cy="43737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5g">
            <a:extLst>
              <a:ext uri="{FF2B5EF4-FFF2-40B4-BE49-F238E27FC236}">
                <a16:creationId xmlns:a16="http://schemas.microsoft.com/office/drawing/2014/main" id="{B41DF710-9A66-4396-B449-A7D745BCC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395" y="2097088"/>
            <a:ext cx="7505452" cy="3697942"/>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10" descr="Related image">
            <a:extLst>
              <a:ext uri="{FF2B5EF4-FFF2-40B4-BE49-F238E27FC236}">
                <a16:creationId xmlns:a16="http://schemas.microsoft.com/office/drawing/2014/main" id="{5A02F005-EBDC-4DEE-92F9-EE32579508E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21" name="Group 20">
            <a:extLst>
              <a:ext uri="{FF2B5EF4-FFF2-40B4-BE49-F238E27FC236}">
                <a16:creationId xmlns:a16="http://schemas.microsoft.com/office/drawing/2014/main" id="{30341E59-B3BD-4FEB-8C3E-B34723787995}"/>
              </a:ext>
            </a:extLst>
          </p:cNvPr>
          <p:cNvGrpSpPr/>
          <p:nvPr/>
        </p:nvGrpSpPr>
        <p:grpSpPr>
          <a:xfrm>
            <a:off x="0" y="1530998"/>
            <a:ext cx="5486399" cy="5090973"/>
            <a:chOff x="0" y="1530998"/>
            <a:chExt cx="5486399" cy="5090973"/>
          </a:xfrm>
        </p:grpSpPr>
        <p:sp>
          <p:nvSpPr>
            <p:cNvPr id="13" name="TextBox 12">
              <a:extLst>
                <a:ext uri="{FF2B5EF4-FFF2-40B4-BE49-F238E27FC236}">
                  <a16:creationId xmlns:a16="http://schemas.microsoft.com/office/drawing/2014/main" id="{E12782CE-9AA8-4561-9586-16ADD21462CC}"/>
                </a:ext>
              </a:extLst>
            </p:cNvPr>
            <p:cNvSpPr txBox="1"/>
            <p:nvPr/>
          </p:nvSpPr>
          <p:spPr>
            <a:xfrm>
              <a:off x="1635216" y="1820840"/>
              <a:ext cx="2226507" cy="707886"/>
            </a:xfrm>
            <a:prstGeom prst="rect">
              <a:avLst/>
            </a:prstGeom>
            <a:noFill/>
          </p:spPr>
          <p:txBody>
            <a:bodyPr wrap="none" rtlCol="0">
              <a:spAutoFit/>
            </a:bodyPr>
            <a:lstStyle/>
            <a:p>
              <a:pPr algn="ctr"/>
              <a:r>
                <a:rPr lang="en-US" sz="2000" dirty="0"/>
                <a:t>EMBB</a:t>
              </a:r>
            </a:p>
            <a:p>
              <a:pPr algn="ctr"/>
              <a:r>
                <a:rPr lang="el-GR" sz="2000" dirty="0"/>
                <a:t>(Υψηλές ταχύτητες)</a:t>
              </a:r>
              <a:endParaRPr lang="en-GB" sz="2000" dirty="0"/>
            </a:p>
          </p:txBody>
        </p:sp>
        <p:sp>
          <p:nvSpPr>
            <p:cNvPr id="16" name="TextBox 15">
              <a:extLst>
                <a:ext uri="{FF2B5EF4-FFF2-40B4-BE49-F238E27FC236}">
                  <a16:creationId xmlns:a16="http://schemas.microsoft.com/office/drawing/2014/main" id="{A592A991-463C-4456-AA0D-5D142767688D}"/>
                </a:ext>
              </a:extLst>
            </p:cNvPr>
            <p:cNvSpPr txBox="1"/>
            <p:nvPr/>
          </p:nvSpPr>
          <p:spPr>
            <a:xfrm>
              <a:off x="0" y="4513085"/>
              <a:ext cx="2525487" cy="1015663"/>
            </a:xfrm>
            <a:prstGeom prst="rect">
              <a:avLst/>
            </a:prstGeom>
            <a:noFill/>
          </p:spPr>
          <p:txBody>
            <a:bodyPr wrap="square" rtlCol="0">
              <a:spAutoFit/>
            </a:bodyPr>
            <a:lstStyle/>
            <a:p>
              <a:pPr algn="ctr"/>
              <a:r>
                <a:rPr lang="en-US" sz="2000" dirty="0"/>
                <a:t>URLLC</a:t>
              </a:r>
            </a:p>
            <a:p>
              <a:pPr algn="ctr"/>
              <a:r>
                <a:rPr lang="el-GR" sz="2000" dirty="0"/>
                <a:t>(Μικρή Καθυστέρηση)</a:t>
              </a:r>
            </a:p>
            <a:p>
              <a:pPr algn="ctr"/>
              <a:r>
                <a:rPr lang="el-GR" sz="2000" dirty="0"/>
                <a:t>(Πολύ αξιόπιστο)</a:t>
              </a:r>
              <a:endParaRPr lang="en-GB" sz="2000" dirty="0"/>
            </a:p>
          </p:txBody>
        </p:sp>
        <p:sp>
          <p:nvSpPr>
            <p:cNvPr id="17" name="TextBox 16">
              <a:extLst>
                <a:ext uri="{FF2B5EF4-FFF2-40B4-BE49-F238E27FC236}">
                  <a16:creationId xmlns:a16="http://schemas.microsoft.com/office/drawing/2014/main" id="{E9D4D4FB-9B58-41F0-B232-E8ED52452AE9}"/>
                </a:ext>
              </a:extLst>
            </p:cNvPr>
            <p:cNvSpPr txBox="1"/>
            <p:nvPr/>
          </p:nvSpPr>
          <p:spPr>
            <a:xfrm>
              <a:off x="2960912" y="4513084"/>
              <a:ext cx="2525487" cy="1015663"/>
            </a:xfrm>
            <a:prstGeom prst="rect">
              <a:avLst/>
            </a:prstGeom>
            <a:noFill/>
          </p:spPr>
          <p:txBody>
            <a:bodyPr wrap="square" rtlCol="0">
              <a:spAutoFit/>
            </a:bodyPr>
            <a:lstStyle/>
            <a:p>
              <a:pPr algn="ctr"/>
              <a:r>
                <a:rPr lang="en-US" sz="2000" dirty="0"/>
                <a:t>MMTC</a:t>
              </a:r>
            </a:p>
            <a:p>
              <a:pPr algn="ctr"/>
              <a:r>
                <a:rPr lang="el-GR" sz="2000" dirty="0"/>
                <a:t>(Μεγάλη Πυκνότητα)</a:t>
              </a:r>
            </a:p>
            <a:p>
              <a:pPr algn="ctr"/>
              <a:endParaRPr lang="en-GB" sz="2000" dirty="0"/>
            </a:p>
          </p:txBody>
        </p:sp>
        <p:pic>
          <p:nvPicPr>
            <p:cNvPr id="19" name="Picture 18">
              <a:extLst>
                <a:ext uri="{FF2B5EF4-FFF2-40B4-BE49-F238E27FC236}">
                  <a16:creationId xmlns:a16="http://schemas.microsoft.com/office/drawing/2014/main" id="{174CDB72-946A-4EB1-A5F6-3D1E0F2774CF}"/>
                </a:ext>
              </a:extLst>
            </p:cNvPr>
            <p:cNvPicPr>
              <a:picLocks noChangeAspect="1"/>
            </p:cNvPicPr>
            <p:nvPr/>
          </p:nvPicPr>
          <p:blipFill>
            <a:blip r:embed="rId4"/>
            <a:stretch>
              <a:fillRect/>
            </a:stretch>
          </p:blipFill>
          <p:spPr>
            <a:xfrm>
              <a:off x="829259" y="2480544"/>
              <a:ext cx="3573423" cy="2478764"/>
            </a:xfrm>
            <a:prstGeom prst="rect">
              <a:avLst/>
            </a:prstGeom>
          </p:spPr>
        </p:pic>
        <p:pic>
          <p:nvPicPr>
            <p:cNvPr id="4108" name="Picture 12" descr="Image result for smart city icon">
              <a:extLst>
                <a:ext uri="{FF2B5EF4-FFF2-40B4-BE49-F238E27FC236}">
                  <a16:creationId xmlns:a16="http://schemas.microsoft.com/office/drawing/2014/main" id="{59B9AA86-5422-496F-9006-FD2F69B20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3989" y="5342764"/>
              <a:ext cx="2259331" cy="1093225"/>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Related image">
              <a:extLst>
                <a:ext uri="{FF2B5EF4-FFF2-40B4-BE49-F238E27FC236}">
                  <a16:creationId xmlns:a16="http://schemas.microsoft.com/office/drawing/2014/main" id="{E52249F1-B0B8-48C8-913A-78FF553FF3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267" y="5429680"/>
              <a:ext cx="1192291" cy="1192291"/>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Image result for 8k icon">
              <a:extLst>
                <a:ext uri="{FF2B5EF4-FFF2-40B4-BE49-F238E27FC236}">
                  <a16:creationId xmlns:a16="http://schemas.microsoft.com/office/drawing/2014/main" id="{B30DAE9B-F5EB-4B1B-B5AD-58BBE469F4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845" y="1911104"/>
              <a:ext cx="745082" cy="745082"/>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Image result for vr goggles icon">
              <a:extLst>
                <a:ext uri="{FF2B5EF4-FFF2-40B4-BE49-F238E27FC236}">
                  <a16:creationId xmlns:a16="http://schemas.microsoft.com/office/drawing/2014/main" id="{FE6EF1CE-53A1-4D11-BA6D-F6C5C26956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5118" y="1530998"/>
              <a:ext cx="1329652" cy="132965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832CFCF-0A09-47A7-8355-A11A0ED5A963}"/>
                </a:ext>
              </a:extLst>
            </p:cNvPr>
            <p:cNvSpPr txBox="1"/>
            <p:nvPr/>
          </p:nvSpPr>
          <p:spPr>
            <a:xfrm>
              <a:off x="3938582" y="2200427"/>
              <a:ext cx="399585" cy="369332"/>
            </a:xfrm>
            <a:prstGeom prst="rect">
              <a:avLst/>
            </a:prstGeom>
            <a:noFill/>
          </p:spPr>
          <p:txBody>
            <a:bodyPr wrap="none" rtlCol="0">
              <a:spAutoFit/>
            </a:bodyPr>
            <a:lstStyle/>
            <a:p>
              <a:r>
                <a:rPr lang="en-US" dirty="0"/>
                <a:t>VR</a:t>
              </a:r>
              <a:endParaRPr lang="en-GB" dirty="0"/>
            </a:p>
          </p:txBody>
        </p:sp>
      </p:grpSp>
      <p:sp>
        <p:nvSpPr>
          <p:cNvPr id="31" name="Footer Placeholder 4">
            <a:extLst>
              <a:ext uri="{FF2B5EF4-FFF2-40B4-BE49-F238E27FC236}">
                <a16:creationId xmlns:a16="http://schemas.microsoft.com/office/drawing/2014/main" id="{C4D6AB14-59D3-4336-BF82-E157F4B75A88}"/>
              </a:ext>
            </a:extLst>
          </p:cNvPr>
          <p:cNvSpPr>
            <a:spLocks noGrp="1"/>
          </p:cNvSpPr>
          <p:nvPr>
            <p:ph type="ftr" sz="quarter" idx="11"/>
          </p:nvPr>
        </p:nvSpPr>
        <p:spPr>
          <a:xfrm>
            <a:off x="1052511" y="6442074"/>
            <a:ext cx="6239309" cy="365125"/>
          </a:xfrm>
        </p:spPr>
        <p:txBody>
          <a:bodyPr/>
          <a:lstStyle/>
          <a:p>
            <a:r>
              <a:rPr lang="en-US" dirty="0"/>
              <a:t>G.T. Kanellos, International day of light, 16/5/2018, Athens </a:t>
            </a:r>
            <a:r>
              <a:rPr lang="en-US" dirty="0" err="1"/>
              <a:t>greece</a:t>
            </a:r>
            <a:endParaRPr lang="en-US" dirty="0"/>
          </a:p>
        </p:txBody>
      </p:sp>
    </p:spTree>
    <p:extLst>
      <p:ext uri="{BB962C8B-B14F-4D97-AF65-F5344CB8AC3E}">
        <p14:creationId xmlns:p14="http://schemas.microsoft.com/office/powerpoint/2010/main" val="30204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104"/>
                                        </p:tgtEl>
                                        <p:attrNameLst>
                                          <p:attrName>ppt_x</p:attrName>
                                        </p:attrNameLst>
                                      </p:cBhvr>
                                      <p:tavLst>
                                        <p:tav tm="0">
                                          <p:val>
                                            <p:strVal val="ppt_x"/>
                                          </p:val>
                                        </p:tav>
                                        <p:tav tm="100000">
                                          <p:val>
                                            <p:strVal val="ppt_x"/>
                                          </p:val>
                                        </p:tav>
                                      </p:tavLst>
                                    </p:anim>
                                    <p:anim calcmode="lin" valueType="num">
                                      <p:cBhvr additive="base">
                                        <p:cTn id="7" dur="500"/>
                                        <p:tgtEl>
                                          <p:spTgt spid="4104"/>
                                        </p:tgtEl>
                                        <p:attrNameLst>
                                          <p:attrName>ppt_y</p:attrName>
                                        </p:attrNameLst>
                                      </p:cBhvr>
                                      <p:tavLst>
                                        <p:tav tm="0">
                                          <p:val>
                                            <p:strVal val="ppt_y"/>
                                          </p:val>
                                        </p:tav>
                                        <p:tav tm="100000">
                                          <p:val>
                                            <p:strVal val="1+ppt_h/2"/>
                                          </p:val>
                                        </p:tav>
                                      </p:tavLst>
                                    </p:anim>
                                    <p:set>
                                      <p:cBhvr>
                                        <p:cTn id="8" dur="1" fill="hold">
                                          <p:stCondLst>
                                            <p:cond delay="499"/>
                                          </p:stCondLst>
                                        </p:cTn>
                                        <p:tgtEl>
                                          <p:spTgt spid="4104"/>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par>
                                <p:cTn id="19" presetID="1" presetClass="entr" presetSubtype="0" fill="hold" grpId="0" nodeType="withEffect" nodePh="1">
                                  <p:stCondLst>
                                    <p:cond delay="0"/>
                                  </p:stCondLst>
                                  <p:endCondLst>
                                    <p:cond evt="begin" delay="0">
                                      <p:tn val="19"/>
                                    </p:cond>
                                  </p:end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FAC97-EE8B-4427-9FC8-2B4AA4F19AE8}"/>
              </a:ext>
            </a:extLst>
          </p:cNvPr>
          <p:cNvSpPr>
            <a:spLocks noGrp="1"/>
          </p:cNvSpPr>
          <p:nvPr>
            <p:ph type="title"/>
          </p:nvPr>
        </p:nvSpPr>
        <p:spPr>
          <a:xfrm>
            <a:off x="1141413" y="618518"/>
            <a:ext cx="9905998" cy="1478570"/>
          </a:xfrm>
        </p:spPr>
        <p:txBody>
          <a:bodyPr/>
          <a:lstStyle/>
          <a:p>
            <a:r>
              <a:rPr lang="el-GR" dirty="0" err="1"/>
              <a:t>Αυτονομα</a:t>
            </a:r>
            <a:r>
              <a:rPr lang="el-GR" dirty="0"/>
              <a:t> </a:t>
            </a:r>
            <a:r>
              <a:rPr lang="el-GR" dirty="0" err="1"/>
              <a:t>Οχηματα</a:t>
            </a:r>
            <a:endParaRPr lang="el-GR" dirty="0"/>
          </a:p>
        </p:txBody>
      </p:sp>
      <p:pic>
        <p:nvPicPr>
          <p:cNvPr id="11270" name="Picture 6" descr="Image result for autonomous planes new zealand">
            <a:extLst>
              <a:ext uri="{FF2B5EF4-FFF2-40B4-BE49-F238E27FC236}">
                <a16:creationId xmlns:a16="http://schemas.microsoft.com/office/drawing/2014/main" id="{A98EF209-3985-4A5F-B4FE-F96240158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2582" y="1819388"/>
            <a:ext cx="3915339" cy="220237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lated image">
            <a:extLst>
              <a:ext uri="{FF2B5EF4-FFF2-40B4-BE49-F238E27FC236}">
                <a16:creationId xmlns:a16="http://schemas.microsoft.com/office/drawing/2014/main" id="{ED8FFCAB-9F68-4603-AC9B-664146C97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499" y="4040590"/>
            <a:ext cx="3625831" cy="242042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a:extLst>
              <a:ext uri="{FF2B5EF4-FFF2-40B4-BE49-F238E27FC236}">
                <a16:creationId xmlns:a16="http://schemas.microsoft.com/office/drawing/2014/main" id="{91A8C6BD-8F57-442E-85FA-B375AC43D3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7822" y="4040590"/>
            <a:ext cx="3529013" cy="242042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autonomous ship">
            <a:extLst>
              <a:ext uri="{FF2B5EF4-FFF2-40B4-BE49-F238E27FC236}">
                <a16:creationId xmlns:a16="http://schemas.microsoft.com/office/drawing/2014/main" id="{9F0CEF7E-117B-4178-8D86-614486BD9A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7165" y="1819388"/>
            <a:ext cx="3630328" cy="22023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DB10B53-3910-4AE5-8735-237877732A2C}"/>
              </a:ext>
            </a:extLst>
          </p:cNvPr>
          <p:cNvSpPr txBox="1"/>
          <p:nvPr/>
        </p:nvSpPr>
        <p:spPr>
          <a:xfrm>
            <a:off x="233706" y="1951081"/>
            <a:ext cx="4343400" cy="1569660"/>
          </a:xfrm>
          <a:prstGeom prst="rect">
            <a:avLst/>
          </a:prstGeom>
          <a:noFill/>
        </p:spPr>
        <p:txBody>
          <a:bodyPr wrap="square" rtlCol="0">
            <a:spAutoFit/>
          </a:bodyPr>
          <a:lstStyle/>
          <a:p>
            <a:r>
              <a:rPr lang="en-US" sz="2400" b="1" dirty="0"/>
              <a:t>URLLC: </a:t>
            </a:r>
          </a:p>
          <a:p>
            <a:r>
              <a:rPr lang="en-US" sz="2400" b="1" dirty="0"/>
              <a:t>Ultra reliable low latency coms</a:t>
            </a:r>
          </a:p>
          <a:p>
            <a:r>
              <a:rPr lang="en-US" sz="2400" b="1" dirty="0"/>
              <a:t>- 1</a:t>
            </a:r>
            <a:r>
              <a:rPr lang="en-GB" sz="2400" b="1" dirty="0" err="1"/>
              <a:t>ms</a:t>
            </a:r>
            <a:r>
              <a:rPr lang="en-GB" sz="2400" b="1" dirty="0"/>
              <a:t> </a:t>
            </a:r>
            <a:r>
              <a:rPr lang="el-GR" sz="2400" b="1" dirty="0"/>
              <a:t>Καθυστέρηση</a:t>
            </a:r>
            <a:endParaRPr lang="en-US" sz="2400" b="1" baseline="30000" dirty="0"/>
          </a:p>
          <a:p>
            <a:pPr marL="342900" indent="-342900">
              <a:buFontTx/>
              <a:buChar char="-"/>
            </a:pPr>
            <a:r>
              <a:rPr lang="el-GR" sz="2400" b="1" dirty="0"/>
              <a:t>99.9999% Αξιοπιστία  </a:t>
            </a:r>
          </a:p>
        </p:txBody>
      </p:sp>
      <p:sp>
        <p:nvSpPr>
          <p:cNvPr id="10" name="TextBox 9">
            <a:extLst>
              <a:ext uri="{FF2B5EF4-FFF2-40B4-BE49-F238E27FC236}">
                <a16:creationId xmlns:a16="http://schemas.microsoft.com/office/drawing/2014/main" id="{1CA655D3-B119-4E97-BE3E-6E8D767476BF}"/>
              </a:ext>
            </a:extLst>
          </p:cNvPr>
          <p:cNvSpPr txBox="1"/>
          <p:nvPr/>
        </p:nvSpPr>
        <p:spPr>
          <a:xfrm>
            <a:off x="645166" y="3883808"/>
            <a:ext cx="3736334" cy="2462213"/>
          </a:xfrm>
          <a:prstGeom prst="rect">
            <a:avLst/>
          </a:prstGeom>
          <a:noFill/>
        </p:spPr>
        <p:txBody>
          <a:bodyPr wrap="square" rtlCol="0">
            <a:spAutoFit/>
          </a:bodyPr>
          <a:lstStyle/>
          <a:p>
            <a:pPr marL="342900" indent="-342900">
              <a:spcBef>
                <a:spcPts val="600"/>
              </a:spcBef>
              <a:buFont typeface="Wingdings" panose="05000000000000000000" pitchFamily="2" charset="2"/>
              <a:buChar char="Ø"/>
            </a:pPr>
            <a:r>
              <a:rPr lang="el-GR" sz="2400" b="1" dirty="0"/>
              <a:t>Απελευθέρωση χώρου στάθμευσης</a:t>
            </a:r>
          </a:p>
          <a:p>
            <a:pPr marL="342900" indent="-342900">
              <a:spcBef>
                <a:spcPts val="600"/>
              </a:spcBef>
              <a:buFont typeface="Wingdings" panose="05000000000000000000" pitchFamily="2" charset="2"/>
              <a:buChar char="Ø"/>
            </a:pPr>
            <a:r>
              <a:rPr lang="el-GR" sz="2400" b="1" dirty="0"/>
              <a:t>Αλλαγή μοντέλου ιδιοκτησίας/ κόστους</a:t>
            </a:r>
          </a:p>
          <a:p>
            <a:pPr marL="342900" indent="-342900">
              <a:spcBef>
                <a:spcPts val="600"/>
              </a:spcBef>
              <a:buFont typeface="Wingdings" panose="05000000000000000000" pitchFamily="2" charset="2"/>
              <a:buChar char="Ø"/>
            </a:pPr>
            <a:r>
              <a:rPr lang="el-GR" sz="2400" b="1" dirty="0"/>
              <a:t>Λιγότερες </a:t>
            </a:r>
            <a:r>
              <a:rPr lang="el-GR" sz="2400" b="1" dirty="0" err="1"/>
              <a:t>Ανθρωπο</a:t>
            </a:r>
            <a:r>
              <a:rPr lang="el-GR" sz="2400" b="1" dirty="0"/>
              <a:t>-ώρες στην οδήγηση</a:t>
            </a:r>
          </a:p>
        </p:txBody>
      </p:sp>
      <p:sp>
        <p:nvSpPr>
          <p:cNvPr id="5" name="Rectangle 4">
            <a:extLst>
              <a:ext uri="{FF2B5EF4-FFF2-40B4-BE49-F238E27FC236}">
                <a16:creationId xmlns:a16="http://schemas.microsoft.com/office/drawing/2014/main" id="{63E49C2C-FB9B-469D-B6FF-8D71097BE29D}"/>
              </a:ext>
            </a:extLst>
          </p:cNvPr>
          <p:cNvSpPr/>
          <p:nvPr/>
        </p:nvSpPr>
        <p:spPr>
          <a:xfrm>
            <a:off x="4381499" y="1489416"/>
            <a:ext cx="4102101" cy="923330"/>
          </a:xfrm>
          <a:prstGeom prst="rect">
            <a:avLst/>
          </a:prstGeom>
        </p:spPr>
        <p:txBody>
          <a:bodyPr wrap="square">
            <a:spAutoFit/>
          </a:bodyPr>
          <a:lstStyle/>
          <a:p>
            <a:br>
              <a:rPr lang="en-GB" dirty="0"/>
            </a:br>
            <a:r>
              <a:rPr lang="en-GB" b="1" dirty="0">
                <a:latin typeface="aktiv-grotesk"/>
              </a:rPr>
              <a:t>Kitty Hawk self-flying taxis in New Zealand</a:t>
            </a:r>
            <a:endParaRPr lang="en-GB" dirty="0"/>
          </a:p>
        </p:txBody>
      </p:sp>
    </p:spTree>
    <p:extLst>
      <p:ext uri="{BB962C8B-B14F-4D97-AF65-F5344CB8AC3E}">
        <p14:creationId xmlns:p14="http://schemas.microsoft.com/office/powerpoint/2010/main" val="9844054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734D4-FD03-4AF8-A7DD-5AB0DE570B68}"/>
              </a:ext>
            </a:extLst>
          </p:cNvPr>
          <p:cNvSpPr>
            <a:spLocks noGrp="1"/>
          </p:cNvSpPr>
          <p:nvPr>
            <p:ph type="title"/>
          </p:nvPr>
        </p:nvSpPr>
        <p:spPr>
          <a:xfrm>
            <a:off x="1141413" y="618518"/>
            <a:ext cx="9905998" cy="1478570"/>
          </a:xfrm>
        </p:spPr>
        <p:txBody>
          <a:bodyPr/>
          <a:lstStyle/>
          <a:p>
            <a:r>
              <a:rPr lang="el-GR" dirty="0" err="1"/>
              <a:t>Εξυπνες</a:t>
            </a:r>
            <a:r>
              <a:rPr lang="el-GR" dirty="0"/>
              <a:t> </a:t>
            </a:r>
            <a:r>
              <a:rPr lang="el-GR" dirty="0" err="1"/>
              <a:t>ΠΟλεισ</a:t>
            </a:r>
            <a:endParaRPr lang="en-GB" dirty="0"/>
          </a:p>
        </p:txBody>
      </p:sp>
      <p:sp>
        <p:nvSpPr>
          <p:cNvPr id="3" name="TextBox 2">
            <a:extLst>
              <a:ext uri="{FF2B5EF4-FFF2-40B4-BE49-F238E27FC236}">
                <a16:creationId xmlns:a16="http://schemas.microsoft.com/office/drawing/2014/main" id="{C6B8D58C-4649-44A0-AE4D-0377B3363CBF}"/>
              </a:ext>
            </a:extLst>
          </p:cNvPr>
          <p:cNvSpPr txBox="1"/>
          <p:nvPr/>
        </p:nvSpPr>
        <p:spPr>
          <a:xfrm>
            <a:off x="520700" y="2097088"/>
            <a:ext cx="4343400" cy="1938992"/>
          </a:xfrm>
          <a:prstGeom prst="rect">
            <a:avLst/>
          </a:prstGeom>
          <a:noFill/>
        </p:spPr>
        <p:txBody>
          <a:bodyPr wrap="square" rtlCol="0">
            <a:spAutoFit/>
          </a:bodyPr>
          <a:lstStyle/>
          <a:p>
            <a:r>
              <a:rPr lang="en-US" sz="2400" b="1" dirty="0"/>
              <a:t>MMTC: </a:t>
            </a:r>
          </a:p>
          <a:p>
            <a:r>
              <a:rPr lang="en-US" sz="2400" b="1" dirty="0"/>
              <a:t>Massive Machine-Type Coms</a:t>
            </a:r>
          </a:p>
          <a:p>
            <a:r>
              <a:rPr lang="en-US" sz="2400" b="1" dirty="0"/>
              <a:t>- 1 </a:t>
            </a:r>
            <a:r>
              <a:rPr lang="el-GR" sz="2400" b="1" dirty="0"/>
              <a:t>Εκατομμύριο Συσκευές/ Κ</a:t>
            </a:r>
            <a:r>
              <a:rPr lang="en-US" sz="2400" b="1" dirty="0"/>
              <a:t>m</a:t>
            </a:r>
            <a:r>
              <a:rPr lang="en-US" sz="2400" b="1" baseline="30000" dirty="0"/>
              <a:t>2</a:t>
            </a:r>
          </a:p>
          <a:p>
            <a:r>
              <a:rPr lang="en-US" sz="2400" b="1" dirty="0"/>
              <a:t>- </a:t>
            </a:r>
            <a:r>
              <a:rPr lang="el-GR" sz="2400" b="1" dirty="0"/>
              <a:t>Αισθητήρες Χαμηλής κατανάλωση ισχύος</a:t>
            </a:r>
            <a:endParaRPr lang="en-GB" sz="2400" b="1" dirty="0"/>
          </a:p>
        </p:txBody>
      </p:sp>
      <p:sp>
        <p:nvSpPr>
          <p:cNvPr id="6" name="TextBox 5">
            <a:extLst>
              <a:ext uri="{FF2B5EF4-FFF2-40B4-BE49-F238E27FC236}">
                <a16:creationId xmlns:a16="http://schemas.microsoft.com/office/drawing/2014/main" id="{CC12EFF9-B6ED-490F-ADDB-D90250207B06}"/>
              </a:ext>
            </a:extLst>
          </p:cNvPr>
          <p:cNvSpPr txBox="1"/>
          <p:nvPr/>
        </p:nvSpPr>
        <p:spPr>
          <a:xfrm>
            <a:off x="1269999" y="4300490"/>
            <a:ext cx="3782574" cy="1938992"/>
          </a:xfrm>
          <a:prstGeom prst="rect">
            <a:avLst/>
          </a:prstGeom>
          <a:noFill/>
        </p:spPr>
        <p:txBody>
          <a:bodyPr wrap="none" rtlCol="0">
            <a:spAutoFit/>
          </a:bodyPr>
          <a:lstStyle/>
          <a:p>
            <a:r>
              <a:rPr lang="el-GR" sz="2400" b="1" dirty="0"/>
              <a:t>Διαχείριση/βελτιστοποίηση</a:t>
            </a:r>
          </a:p>
          <a:p>
            <a:pPr marL="342900" indent="-342900">
              <a:buFontTx/>
              <a:buChar char="-"/>
            </a:pPr>
            <a:r>
              <a:rPr lang="el-GR" sz="2400" b="1" dirty="0"/>
              <a:t>Ρύπανσης</a:t>
            </a:r>
          </a:p>
          <a:p>
            <a:pPr marL="342900" indent="-342900">
              <a:buFontTx/>
              <a:buChar char="-"/>
            </a:pPr>
            <a:r>
              <a:rPr lang="el-GR" sz="2400" b="1" dirty="0"/>
              <a:t>Κυκλοφορίας</a:t>
            </a:r>
          </a:p>
          <a:p>
            <a:pPr marL="342900" indent="-342900">
              <a:buFontTx/>
              <a:buChar char="-"/>
            </a:pPr>
            <a:r>
              <a:rPr lang="en-US" sz="2400" b="1" dirty="0"/>
              <a:t>E</a:t>
            </a:r>
            <a:r>
              <a:rPr lang="el-GR" sz="2400" b="1" dirty="0" err="1"/>
              <a:t>νέργειας</a:t>
            </a:r>
            <a:r>
              <a:rPr lang="el-GR" sz="2400" b="1" dirty="0"/>
              <a:t>/Νερού</a:t>
            </a:r>
          </a:p>
          <a:p>
            <a:pPr marL="342900" indent="-342900">
              <a:buFontTx/>
              <a:buChar char="-"/>
            </a:pPr>
            <a:r>
              <a:rPr lang="el-GR" sz="2400" b="1" dirty="0"/>
              <a:t>Δημόσιας Ασφάλειας</a:t>
            </a:r>
            <a:endParaRPr lang="en-GB" sz="2400" b="1" dirty="0"/>
          </a:p>
        </p:txBody>
      </p:sp>
      <p:pic>
        <p:nvPicPr>
          <p:cNvPr id="5" name="Picture 4">
            <a:extLst>
              <a:ext uri="{FF2B5EF4-FFF2-40B4-BE49-F238E27FC236}">
                <a16:creationId xmlns:a16="http://schemas.microsoft.com/office/drawing/2014/main" id="{599B0049-103B-8741-8FCC-ADEBC5C60D67}"/>
              </a:ext>
            </a:extLst>
          </p:cNvPr>
          <p:cNvPicPr>
            <a:picLocks noChangeAspect="1"/>
          </p:cNvPicPr>
          <p:nvPr/>
        </p:nvPicPr>
        <p:blipFill>
          <a:blip r:embed="rId2"/>
          <a:stretch>
            <a:fillRect/>
          </a:stretch>
        </p:blipFill>
        <p:spPr>
          <a:xfrm>
            <a:off x="5052573" y="1227125"/>
            <a:ext cx="6971742" cy="4640566"/>
          </a:xfrm>
          <a:prstGeom prst="rect">
            <a:avLst/>
          </a:prstGeom>
        </p:spPr>
      </p:pic>
    </p:spTree>
    <p:extLst>
      <p:ext uri="{BB962C8B-B14F-4D97-AF65-F5344CB8AC3E}">
        <p14:creationId xmlns:p14="http://schemas.microsoft.com/office/powerpoint/2010/main" val="5141775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73AEA3-2A02-4928-9C63-41323ECBB016}"/>
              </a:ext>
            </a:extLst>
          </p:cNvPr>
          <p:cNvSpPr>
            <a:spLocks noGrp="1"/>
          </p:cNvSpPr>
          <p:nvPr>
            <p:ph type="title"/>
          </p:nvPr>
        </p:nvSpPr>
        <p:spPr/>
        <p:txBody>
          <a:bodyPr/>
          <a:lstStyle/>
          <a:p>
            <a:r>
              <a:rPr lang="el-GR" dirty="0" err="1"/>
              <a:t>Δορυφορικες</a:t>
            </a:r>
            <a:r>
              <a:rPr lang="el-GR" dirty="0"/>
              <a:t> </a:t>
            </a:r>
            <a:r>
              <a:rPr lang="el-GR" dirty="0" err="1"/>
              <a:t>οπτικες</a:t>
            </a:r>
            <a:r>
              <a:rPr lang="el-GR" dirty="0"/>
              <a:t> </a:t>
            </a:r>
            <a:r>
              <a:rPr lang="el-GR" dirty="0" err="1"/>
              <a:t>επικοινωνιες</a:t>
            </a:r>
            <a:endParaRPr lang="en-GR" dirty="0"/>
          </a:p>
        </p:txBody>
      </p:sp>
      <p:pic>
        <p:nvPicPr>
          <p:cNvPr id="4" name="Picture 4" descr="Free-space Optics Beginning to Achieve Real-World Value">
            <a:extLst>
              <a:ext uri="{FF2B5EF4-FFF2-40B4-BE49-F238E27FC236}">
                <a16:creationId xmlns:a16="http://schemas.microsoft.com/office/drawing/2014/main" id="{77D1EDA5-93A5-267B-8584-60E33C3ED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278" y="1616739"/>
            <a:ext cx="9899065" cy="4841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5717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73D038-339F-E6DA-17BE-D1A9C94BCF24}"/>
              </a:ext>
            </a:extLst>
          </p:cNvPr>
          <p:cNvSpPr>
            <a:spLocks noGrp="1"/>
          </p:cNvSpPr>
          <p:nvPr>
            <p:ph type="title"/>
          </p:nvPr>
        </p:nvSpPr>
        <p:spPr/>
        <p:txBody>
          <a:bodyPr/>
          <a:lstStyle/>
          <a:p>
            <a:r>
              <a:rPr lang="el-GR" dirty="0" err="1"/>
              <a:t>Ευρυζωνικο</a:t>
            </a:r>
            <a:r>
              <a:rPr lang="el-GR" dirty="0"/>
              <a:t> </a:t>
            </a:r>
            <a:r>
              <a:rPr lang="el-GR" dirty="0" err="1"/>
              <a:t>Ιντερνετ</a:t>
            </a:r>
            <a:r>
              <a:rPr lang="el-GR" dirty="0"/>
              <a:t> </a:t>
            </a:r>
            <a:r>
              <a:rPr lang="el-GR" dirty="0" err="1"/>
              <a:t>παντου</a:t>
            </a:r>
            <a:r>
              <a:rPr lang="el-GR" dirty="0"/>
              <a:t>!</a:t>
            </a:r>
            <a:endParaRPr lang="en-GR" dirty="0"/>
          </a:p>
        </p:txBody>
      </p:sp>
      <p:pic>
        <p:nvPicPr>
          <p:cNvPr id="5" name="Picture 4">
            <a:extLst>
              <a:ext uri="{FF2B5EF4-FFF2-40B4-BE49-F238E27FC236}">
                <a16:creationId xmlns:a16="http://schemas.microsoft.com/office/drawing/2014/main" id="{DDC6F256-BC92-BC61-FF9E-85C8A4797E51}"/>
              </a:ext>
            </a:extLst>
          </p:cNvPr>
          <p:cNvPicPr>
            <a:picLocks noChangeAspect="1"/>
          </p:cNvPicPr>
          <p:nvPr/>
        </p:nvPicPr>
        <p:blipFill>
          <a:blip r:embed="rId2"/>
          <a:stretch>
            <a:fillRect/>
          </a:stretch>
        </p:blipFill>
        <p:spPr>
          <a:xfrm>
            <a:off x="5139159" y="1574568"/>
            <a:ext cx="6185704" cy="4941747"/>
          </a:xfrm>
          <a:prstGeom prst="rect">
            <a:avLst/>
          </a:prstGeom>
        </p:spPr>
      </p:pic>
      <p:sp>
        <p:nvSpPr>
          <p:cNvPr id="7" name="Rectangle 6">
            <a:extLst>
              <a:ext uri="{FF2B5EF4-FFF2-40B4-BE49-F238E27FC236}">
                <a16:creationId xmlns:a16="http://schemas.microsoft.com/office/drawing/2014/main" id="{8EDC813A-032C-E99C-1457-2FBC261A3F65}"/>
              </a:ext>
            </a:extLst>
          </p:cNvPr>
          <p:cNvSpPr/>
          <p:nvPr/>
        </p:nvSpPr>
        <p:spPr>
          <a:xfrm>
            <a:off x="863961" y="1903613"/>
            <a:ext cx="3899713" cy="4524315"/>
          </a:xfrm>
          <a:prstGeom prst="rect">
            <a:avLst/>
          </a:prstGeom>
        </p:spPr>
        <p:txBody>
          <a:bodyPr wrap="square">
            <a:spAutoFit/>
          </a:bodyPr>
          <a:lstStyle/>
          <a:p>
            <a:pPr marL="285750" indent="-285750">
              <a:buFont typeface="Arial" panose="020B0604020202020204" pitchFamily="34" charset="0"/>
              <a:buChar char="•"/>
            </a:pPr>
            <a:r>
              <a:rPr lang="el-GR" dirty="0" err="1">
                <a:latin typeface="Arial" panose="020B0604020202020204" pitchFamily="34" charset="0"/>
                <a:cs typeface="Arial" panose="020B0604020202020204" pitchFamily="34" charset="0"/>
              </a:rPr>
              <a:t>Παγκ</a:t>
            </a:r>
            <a:r>
              <a:rPr lang="en-GB" dirty="0" err="1">
                <a:latin typeface="Arial" panose="020B0604020202020204" pitchFamily="34" charset="0"/>
                <a:cs typeface="Arial" panose="020B0604020202020204" pitchFamily="34" charset="0"/>
              </a:rPr>
              <a:t>ό</a:t>
            </a:r>
            <a:r>
              <a:rPr lang="el-GR" dirty="0" err="1">
                <a:latin typeface="Arial" panose="020B0604020202020204" pitchFamily="34" charset="0"/>
                <a:cs typeface="Arial" panose="020B0604020202020204" pitchFamily="34" charset="0"/>
              </a:rPr>
              <a:t>σμια</a:t>
            </a:r>
            <a:r>
              <a:rPr lang="el-GR" dirty="0">
                <a:latin typeface="Arial" panose="020B0604020202020204" pitchFamily="34" charset="0"/>
                <a:cs typeface="Arial" panose="020B0604020202020204" pitchFamily="34" charset="0"/>
              </a:rPr>
              <a:t> κάλυψη ακόμα και σε απομακρυσμένες περιοχές</a:t>
            </a:r>
          </a:p>
          <a:p>
            <a:pPr marL="285750" indent="-285750">
              <a:buFont typeface="Arial" panose="020B0604020202020204" pitchFamily="34" charset="0"/>
              <a:buChar char="•"/>
            </a:pPr>
            <a:endParaRPr lang="el-G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l-GR" dirty="0">
                <a:latin typeface="Arial" panose="020B0604020202020204" pitchFamily="34" charset="0"/>
                <a:cs typeface="Arial" panose="020B0604020202020204" pitchFamily="34" charset="0"/>
              </a:rPr>
              <a:t>Κάλυψη κινητών χρηστών/κόμβων  (αεροπλάνα, καράβια, αυτοκίνητα)</a:t>
            </a:r>
          </a:p>
          <a:p>
            <a:pPr marL="285750" indent="-285750">
              <a:buFont typeface="Arial" panose="020B0604020202020204" pitchFamily="34" charset="0"/>
              <a:buChar char="•"/>
            </a:pPr>
            <a:endParaRPr lang="el-G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l-GR" dirty="0">
                <a:latin typeface="Arial" panose="020B0604020202020204" pitchFamily="34" charset="0"/>
                <a:cs typeface="Arial" panose="020B0604020202020204" pitchFamily="34" charset="0"/>
              </a:rPr>
              <a:t>Επικοινωνία με το βαθύ διάστημα </a:t>
            </a:r>
          </a:p>
          <a:p>
            <a:pPr marL="285750" indent="-285750">
              <a:buFont typeface="Arial" panose="020B0604020202020204" pitchFamily="34" charset="0"/>
              <a:buChar char="•"/>
            </a:pPr>
            <a:endParaRPr lang="el-G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l-GR" dirty="0">
                <a:latin typeface="Arial" panose="020B0604020202020204" pitchFamily="34" charset="0"/>
                <a:cs typeface="Arial" panose="020B0604020202020204" pitchFamily="34" charset="0"/>
              </a:rPr>
              <a:t>Μικρότερη χρονική υστέρηση από τις οπτικές ίνες </a:t>
            </a:r>
          </a:p>
          <a:p>
            <a:pPr marL="285750" indent="-285750">
              <a:buFont typeface="Arial" panose="020B0604020202020204" pitchFamily="34" charset="0"/>
              <a:buChar char="•"/>
            </a:pPr>
            <a:endParaRPr lang="el-G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Backup </a:t>
            </a:r>
            <a:r>
              <a:rPr lang="el-GR" dirty="0">
                <a:latin typeface="Arial" panose="020B0604020202020204" pitchFamily="34" charset="0"/>
                <a:cs typeface="Arial" panose="020B0604020202020204" pitchFamily="34" charset="0"/>
              </a:rPr>
              <a:t>του χερσαίου οπτικού δικτύου σε περίπτωση φυσικών καταστροφών/ εχθροπραξιών </a:t>
            </a:r>
            <a:r>
              <a:rPr lang="el-GR" dirty="0" err="1">
                <a:latin typeface="Arial" panose="020B0604020202020204" pitchFamily="34" charset="0"/>
                <a:cs typeface="Arial" panose="020B0604020202020204" pitchFamily="34" charset="0"/>
              </a:rPr>
              <a:t>κτλ</a:t>
            </a:r>
            <a:endParaRPr lang="el-GR" dirty="0">
              <a:latin typeface="Arial" panose="020B0604020202020204" pitchFamily="34" charset="0"/>
              <a:cs typeface="Arial" panose="020B0604020202020204" pitchFamily="34" charset="0"/>
            </a:endParaRPr>
          </a:p>
          <a:p>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70332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7D64-1EF4-1B42-82D6-9646F147D61A}"/>
              </a:ext>
            </a:extLst>
          </p:cNvPr>
          <p:cNvSpPr>
            <a:spLocks noGrp="1"/>
          </p:cNvSpPr>
          <p:nvPr>
            <p:ph type="title"/>
          </p:nvPr>
        </p:nvSpPr>
        <p:spPr/>
        <p:txBody>
          <a:bodyPr>
            <a:normAutofit/>
          </a:bodyPr>
          <a:lstStyle/>
          <a:p>
            <a:r>
              <a:rPr lang="en-US" sz="3600" dirty="0">
                <a:solidFill>
                  <a:schemeClr val="tx1"/>
                </a:solidFill>
                <a:latin typeface="Rockwell" panose="02060603020205020403" pitchFamily="18" charset="77"/>
              </a:rPr>
              <a:t>Space X: the </a:t>
            </a:r>
            <a:r>
              <a:rPr lang="en-US" sz="3600" dirty="0" err="1">
                <a:solidFill>
                  <a:schemeClr val="tx1"/>
                </a:solidFill>
                <a:latin typeface="Rockwell" panose="02060603020205020403" pitchFamily="18" charset="77"/>
              </a:rPr>
              <a:t>Starlink</a:t>
            </a:r>
            <a:r>
              <a:rPr lang="en-US" sz="3600" dirty="0">
                <a:solidFill>
                  <a:schemeClr val="tx1"/>
                </a:solidFill>
                <a:latin typeface="Rockwell" panose="02060603020205020403" pitchFamily="18" charset="77"/>
              </a:rPr>
              <a:t> project</a:t>
            </a:r>
          </a:p>
        </p:txBody>
      </p:sp>
      <p:pic>
        <p:nvPicPr>
          <p:cNvPr id="4" name="Picture 3">
            <a:extLst>
              <a:ext uri="{FF2B5EF4-FFF2-40B4-BE49-F238E27FC236}">
                <a16:creationId xmlns:a16="http://schemas.microsoft.com/office/drawing/2014/main" id="{2DFEE178-C6C2-6F41-BF53-A5844A6DB3F9}"/>
              </a:ext>
            </a:extLst>
          </p:cNvPr>
          <p:cNvPicPr>
            <a:picLocks noChangeAspect="1"/>
          </p:cNvPicPr>
          <p:nvPr/>
        </p:nvPicPr>
        <p:blipFill>
          <a:blip r:embed="rId2"/>
          <a:stretch>
            <a:fillRect/>
          </a:stretch>
        </p:blipFill>
        <p:spPr>
          <a:xfrm>
            <a:off x="457224" y="1590832"/>
            <a:ext cx="3062435" cy="4585580"/>
          </a:xfrm>
          <a:prstGeom prst="rect">
            <a:avLst/>
          </a:prstGeom>
        </p:spPr>
      </p:pic>
      <p:sp>
        <p:nvSpPr>
          <p:cNvPr id="6" name="Rectangle 5">
            <a:extLst>
              <a:ext uri="{FF2B5EF4-FFF2-40B4-BE49-F238E27FC236}">
                <a16:creationId xmlns:a16="http://schemas.microsoft.com/office/drawing/2014/main" id="{32326EE2-2884-6F47-BF2E-0089BA5D754F}"/>
              </a:ext>
            </a:extLst>
          </p:cNvPr>
          <p:cNvSpPr/>
          <p:nvPr/>
        </p:nvSpPr>
        <p:spPr>
          <a:xfrm>
            <a:off x="3473360" y="4913031"/>
            <a:ext cx="5711820" cy="1200329"/>
          </a:xfrm>
          <a:prstGeom prst="rect">
            <a:avLst/>
          </a:prstGeom>
        </p:spPr>
        <p:txBody>
          <a:bodyPr wrap="none">
            <a:spAutoFit/>
          </a:bodyPr>
          <a:lstStyle/>
          <a:p>
            <a:r>
              <a:rPr lang="en-GB" dirty="0">
                <a:latin typeface="Arial" panose="020B0604020202020204" pitchFamily="34" charset="0"/>
                <a:cs typeface="Arial" panose="020B0604020202020204" pitchFamily="34" charset="0"/>
              </a:rPr>
              <a:t>May 2019: a single SpaceX launched 60 test satellites</a:t>
            </a:r>
          </a:p>
          <a:p>
            <a:r>
              <a:rPr lang="en-GB" dirty="0">
                <a:latin typeface="Arial" panose="020B0604020202020204" pitchFamily="34" charset="0"/>
                <a:cs typeface="Arial" panose="020B0604020202020204" pitchFamily="34" charset="0"/>
                <a:sym typeface="Wingdings" pitchFamily="2" charset="2"/>
              </a:rPr>
              <a:t> Initial plan is 4400 LEO satellites @550km orbits</a:t>
            </a:r>
          </a:p>
          <a:p>
            <a:pPr marL="285750" indent="-285750">
              <a:buFont typeface="Wingdings" pitchFamily="2" charset="2"/>
              <a:buChar char="à"/>
            </a:pPr>
            <a:r>
              <a:rPr lang="en-GB" dirty="0">
                <a:latin typeface="Arial" panose="020B0604020202020204" pitchFamily="34" charset="0"/>
                <a:cs typeface="Arial" panose="020B0604020202020204" pitchFamily="34" charset="0"/>
                <a:sym typeface="Wingdings" pitchFamily="2" charset="2"/>
              </a:rPr>
              <a:t>Space X full plan is 12000 LEO sat.</a:t>
            </a:r>
          </a:p>
          <a:p>
            <a:pPr marL="285750" indent="-285750">
              <a:buFont typeface="Wingdings" pitchFamily="2" charset="2"/>
              <a:buChar char="à"/>
            </a:pPr>
            <a:r>
              <a:rPr lang="en-GB" dirty="0">
                <a:latin typeface="Arial" panose="020B0604020202020204" pitchFamily="34" charset="0"/>
                <a:cs typeface="Arial" panose="020B0604020202020204" pitchFamily="34" charset="0"/>
                <a:sym typeface="Wingdings" pitchFamily="2" charset="2"/>
              </a:rPr>
              <a:t>10Gb/s laser links tested</a:t>
            </a:r>
            <a:endParaRPr lang="en-US" dirty="0">
              <a:latin typeface="Arial" panose="020B0604020202020204" pitchFamily="34" charset="0"/>
              <a:cs typeface="Arial" panose="020B0604020202020204" pitchFamily="34" charset="0"/>
            </a:endParaRPr>
          </a:p>
        </p:txBody>
      </p:sp>
      <p:pic>
        <p:nvPicPr>
          <p:cNvPr id="2050" name="Picture 2" descr="Starlink: How SpaceX's 12,000-satellite internet network will work">
            <a:extLst>
              <a:ext uri="{FF2B5EF4-FFF2-40B4-BE49-F238E27FC236}">
                <a16:creationId xmlns:a16="http://schemas.microsoft.com/office/drawing/2014/main" id="{A4991431-958B-5249-99FC-4A69789E4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4374" y="1632635"/>
            <a:ext cx="4289791" cy="32173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BFC2ADF-0874-E678-EAF2-4912F1FA2DE5}"/>
              </a:ext>
            </a:extLst>
          </p:cNvPr>
          <p:cNvPicPr>
            <a:picLocks noChangeAspect="1"/>
          </p:cNvPicPr>
          <p:nvPr/>
        </p:nvPicPr>
        <p:blipFill>
          <a:blip r:embed="rId4"/>
          <a:stretch>
            <a:fillRect/>
          </a:stretch>
        </p:blipFill>
        <p:spPr>
          <a:xfrm>
            <a:off x="8966099" y="2209036"/>
            <a:ext cx="3088772" cy="2439927"/>
          </a:xfrm>
          <a:prstGeom prst="rect">
            <a:avLst/>
          </a:prstGeom>
        </p:spPr>
      </p:pic>
    </p:spTree>
    <p:extLst>
      <p:ext uri="{BB962C8B-B14F-4D97-AF65-F5344CB8AC3E}">
        <p14:creationId xmlns:p14="http://schemas.microsoft.com/office/powerpoint/2010/main" val="3770891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533" y="-141021"/>
            <a:ext cx="8229600" cy="890991"/>
          </a:xfrm>
        </p:spPr>
        <p:txBody>
          <a:bodyPr/>
          <a:lstStyle/>
          <a:p>
            <a:pPr algn="ctr"/>
            <a:r>
              <a:rPr lang="en-GB"/>
              <a:t>TO </a:t>
            </a:r>
            <a:r>
              <a:rPr lang="el-GR"/>
              <a:t>Η/Μ ΦΑΣΜΑ</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8662" y="836713"/>
            <a:ext cx="4961758"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36099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A5D04-DCD0-1C4B-A451-E7B5C241839E}"/>
              </a:ext>
            </a:extLst>
          </p:cNvPr>
          <p:cNvSpPr>
            <a:spLocks noGrp="1"/>
          </p:cNvSpPr>
          <p:nvPr>
            <p:ph type="title"/>
          </p:nvPr>
        </p:nvSpPr>
        <p:spPr/>
        <p:txBody>
          <a:bodyPr>
            <a:normAutofit/>
          </a:bodyPr>
          <a:lstStyle/>
          <a:p>
            <a:r>
              <a:rPr lang="el-GR" dirty="0">
                <a:latin typeface="Rockwell" panose="02060603020205020403" pitchFamily="18" charset="77"/>
              </a:rPr>
              <a:t>ΥΣΤΕΡΗΣΗ σε </a:t>
            </a:r>
            <a:r>
              <a:rPr lang="el-GR" dirty="0" err="1">
                <a:latin typeface="Rockwell" panose="02060603020205020403" pitchFamily="18" charset="77"/>
              </a:rPr>
              <a:t>Οπτικα</a:t>
            </a:r>
            <a:r>
              <a:rPr lang="el-GR" dirty="0">
                <a:latin typeface="Rockwell" panose="02060603020205020403" pitchFamily="18" charset="77"/>
              </a:rPr>
              <a:t> </a:t>
            </a:r>
            <a:r>
              <a:rPr lang="el-GR" dirty="0" err="1">
                <a:latin typeface="Rockwell" panose="02060603020205020403" pitchFamily="18" charset="77"/>
              </a:rPr>
              <a:t>δορυφορικα</a:t>
            </a:r>
            <a:r>
              <a:rPr lang="el-GR" dirty="0">
                <a:latin typeface="Rockwell" panose="02060603020205020403" pitchFamily="18" charset="77"/>
              </a:rPr>
              <a:t> </a:t>
            </a:r>
            <a:r>
              <a:rPr lang="el-GR" dirty="0" err="1">
                <a:latin typeface="Rockwell" panose="02060603020205020403" pitchFamily="18" charset="77"/>
              </a:rPr>
              <a:t>δικτυα</a:t>
            </a:r>
            <a:endParaRPr lang="en-US" sz="3600" dirty="0">
              <a:solidFill>
                <a:schemeClr val="tx1"/>
              </a:solidFill>
              <a:latin typeface="Rockwell" panose="02060603020205020403" pitchFamily="18" charset="77"/>
            </a:endParaRPr>
          </a:p>
        </p:txBody>
      </p:sp>
      <p:pic>
        <p:nvPicPr>
          <p:cNvPr id="11" name="Picture 46" descr="A picture containing colorful, sitting, holding, light&#10;&#10;Description automatically generated">
            <a:extLst>
              <a:ext uri="{FF2B5EF4-FFF2-40B4-BE49-F238E27FC236}">
                <a16:creationId xmlns:a16="http://schemas.microsoft.com/office/drawing/2014/main" id="{D8605A75-DE4C-C34F-985F-8813B2F63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8543" y="1591260"/>
            <a:ext cx="2577831" cy="18653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8" descr="A picture containing sitting, racket, game, basket&#10;&#10;Description automatically generated">
            <a:extLst>
              <a:ext uri="{FF2B5EF4-FFF2-40B4-BE49-F238E27FC236}">
                <a16:creationId xmlns:a16="http://schemas.microsoft.com/office/drawing/2014/main" id="{0A83A515-D6BC-9545-BBD3-2D28B9EC3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4481" y="1591259"/>
            <a:ext cx="2935735" cy="186537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39F591F-44AA-CE4D-89FA-6360873EA044}"/>
              </a:ext>
            </a:extLst>
          </p:cNvPr>
          <p:cNvSpPr txBox="1"/>
          <p:nvPr/>
        </p:nvSpPr>
        <p:spPr>
          <a:xfrm>
            <a:off x="126596" y="1914532"/>
            <a:ext cx="3271088" cy="1477328"/>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Starlink</a:t>
            </a:r>
            <a:r>
              <a:rPr lang="en-US" dirty="0">
                <a:latin typeface="Arial" panose="020B0604020202020204" pitchFamily="34" charset="0"/>
                <a:cs typeface="Arial" panose="020B0604020202020204" pitchFamily="34" charset="0"/>
              </a:rPr>
              <a:t> LEO Constellation:</a:t>
            </a:r>
          </a:p>
          <a:p>
            <a:r>
              <a:rPr lang="en-US" dirty="0">
                <a:latin typeface="Arial" panose="020B0604020202020204" pitchFamily="34" charset="0"/>
                <a:cs typeface="Arial" panose="020B0604020202020204" pitchFamily="34" charset="0"/>
              </a:rPr>
              <a:t>Phase 1– 1600 nodes</a:t>
            </a:r>
          </a:p>
          <a:p>
            <a:r>
              <a:rPr lang="en-US" altLang="en-US" dirty="0">
                <a:latin typeface="Arial" panose="020B0604020202020204" pitchFamily="34" charset="0"/>
                <a:ea typeface="Calibri" panose="020F0502020204030204" pitchFamily="34" charset="0"/>
                <a:cs typeface="Arial" panose="020B0604020202020204" pitchFamily="34" charset="0"/>
              </a:rPr>
              <a:t>8-hops LONDON-NEW YORK</a:t>
            </a:r>
          </a:p>
          <a:p>
            <a:r>
              <a:rPr lang="en-US" altLang="en-US" dirty="0">
                <a:latin typeface="Arial" panose="020B0604020202020204" pitchFamily="34" charset="0"/>
                <a:ea typeface="Calibri" panose="020F0502020204030204" pitchFamily="34" charset="0"/>
                <a:cs typeface="Arial" panose="020B0604020202020204" pitchFamily="34" charset="0"/>
              </a:rPr>
              <a:t>13-hops LONDON-Singapore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4" name="Picture 3" descr="A screenshot of a cell phone&#10;&#10;Description automatically generated">
            <a:extLst>
              <a:ext uri="{FF2B5EF4-FFF2-40B4-BE49-F238E27FC236}">
                <a16:creationId xmlns:a16="http://schemas.microsoft.com/office/drawing/2014/main" id="{D3BA26CD-5D2B-BD4F-AF1A-74B02DA3F8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7754" y="3738082"/>
            <a:ext cx="4873943" cy="21564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E7B9539-9D80-F54D-8DB8-2174EE8CBB26}"/>
              </a:ext>
            </a:extLst>
          </p:cNvPr>
          <p:cNvPicPr>
            <a:picLocks noChangeAspect="1"/>
          </p:cNvPicPr>
          <p:nvPr/>
        </p:nvPicPr>
        <p:blipFill>
          <a:blip r:embed="rId5"/>
          <a:stretch>
            <a:fillRect/>
          </a:stretch>
        </p:blipFill>
        <p:spPr>
          <a:xfrm>
            <a:off x="1929816" y="3783776"/>
            <a:ext cx="2777455" cy="1962408"/>
          </a:xfrm>
          <a:prstGeom prst="rect">
            <a:avLst/>
          </a:prstGeom>
        </p:spPr>
      </p:pic>
      <p:pic>
        <p:nvPicPr>
          <p:cNvPr id="17" name="Picture 16">
            <a:extLst>
              <a:ext uri="{FF2B5EF4-FFF2-40B4-BE49-F238E27FC236}">
                <a16:creationId xmlns:a16="http://schemas.microsoft.com/office/drawing/2014/main" id="{B34F7F4D-DDDB-F741-9A4E-35EF2C1E469B}"/>
              </a:ext>
            </a:extLst>
          </p:cNvPr>
          <p:cNvPicPr>
            <a:picLocks noChangeAspect="1"/>
          </p:cNvPicPr>
          <p:nvPr/>
        </p:nvPicPr>
        <p:blipFill>
          <a:blip r:embed="rId5"/>
          <a:stretch>
            <a:fillRect/>
          </a:stretch>
        </p:blipFill>
        <p:spPr>
          <a:xfrm>
            <a:off x="8950005" y="1591259"/>
            <a:ext cx="2694274" cy="1861890"/>
          </a:xfrm>
          <a:prstGeom prst="rect">
            <a:avLst/>
          </a:prstGeom>
        </p:spPr>
      </p:pic>
      <p:sp>
        <p:nvSpPr>
          <p:cNvPr id="18" name="Rectangle 17">
            <a:extLst>
              <a:ext uri="{FF2B5EF4-FFF2-40B4-BE49-F238E27FC236}">
                <a16:creationId xmlns:a16="http://schemas.microsoft.com/office/drawing/2014/main" id="{CB99E7F8-A4F0-6446-A86D-DFA3D7F6239F}"/>
              </a:ext>
            </a:extLst>
          </p:cNvPr>
          <p:cNvSpPr/>
          <p:nvPr/>
        </p:nvSpPr>
        <p:spPr>
          <a:xfrm>
            <a:off x="3061504" y="5922949"/>
            <a:ext cx="9258832" cy="646331"/>
          </a:xfrm>
          <a:prstGeom prst="rect">
            <a:avLst/>
          </a:prstGeom>
        </p:spPr>
        <p:txBody>
          <a:bodyPr wrap="square">
            <a:spAutoFit/>
          </a:bodyPr>
          <a:lstStyle/>
          <a:p>
            <a:r>
              <a:rPr lang="en-US" dirty="0"/>
              <a:t>Mark Handley, </a:t>
            </a:r>
            <a:r>
              <a:rPr lang="en-US" dirty="0" err="1"/>
              <a:t>HotNets</a:t>
            </a:r>
            <a:r>
              <a:rPr lang="en-US" dirty="0"/>
              <a:t> '18: Proceedings of the 17th ACM Workshop on Hot Topics in Networks November 2018 Pages 85–91</a:t>
            </a:r>
          </a:p>
        </p:txBody>
      </p:sp>
      <p:sp>
        <p:nvSpPr>
          <p:cNvPr id="19" name="Rectangle 18">
            <a:extLst>
              <a:ext uri="{FF2B5EF4-FFF2-40B4-BE49-F238E27FC236}">
                <a16:creationId xmlns:a16="http://schemas.microsoft.com/office/drawing/2014/main" id="{778FE8C7-7ED8-4D45-BBD3-CD2283B43DF7}"/>
              </a:ext>
            </a:extLst>
          </p:cNvPr>
          <p:cNvSpPr/>
          <p:nvPr/>
        </p:nvSpPr>
        <p:spPr>
          <a:xfrm>
            <a:off x="3618509" y="3372228"/>
            <a:ext cx="4951805" cy="646331"/>
          </a:xfrm>
          <a:prstGeom prst="rect">
            <a:avLst/>
          </a:prstGeom>
        </p:spPr>
        <p:txBody>
          <a:bodyPr wrap="none">
            <a:spAutoFit/>
          </a:bodyPr>
          <a:lstStyle/>
          <a:p>
            <a:r>
              <a:rPr lang="en-US" dirty="0">
                <a:hlinkClick r:id="rId6"/>
              </a:rPr>
              <a:t>https://www.youtube.com/watch?v=QEIUdMiColU</a:t>
            </a:r>
            <a:endParaRPr lang="en-US" dirty="0"/>
          </a:p>
          <a:p>
            <a:endParaRPr lang="en-US" dirty="0"/>
          </a:p>
        </p:txBody>
      </p:sp>
    </p:spTree>
    <p:extLst>
      <p:ext uri="{BB962C8B-B14F-4D97-AF65-F5344CB8AC3E}">
        <p14:creationId xmlns:p14="http://schemas.microsoft.com/office/powerpoint/2010/main" val="35540421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415" name="Picture 2">
            <a:extLst>
              <a:ext uri="{FF2B5EF4-FFF2-40B4-BE49-F238E27FC236}">
                <a16:creationId xmlns:a16="http://schemas.microsoft.com/office/drawing/2014/main" id="{678E285C-BE9E-45B7-A3EE-B9792DAE99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416" name="Group 12296">
            <a:extLst>
              <a:ext uri="{FF2B5EF4-FFF2-40B4-BE49-F238E27FC236}">
                <a16:creationId xmlns:a16="http://schemas.microsoft.com/office/drawing/2014/main" id="{AB86F577-8905-4B21-8AF3-C1BB343377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417" name="Rectangle 5">
              <a:extLst>
                <a:ext uri="{FF2B5EF4-FFF2-40B4-BE49-F238E27FC236}">
                  <a16:creationId xmlns:a16="http://schemas.microsoft.com/office/drawing/2014/main" id="{D2F1CFF3-A579-4D24-B5F9-1C71BA6FE5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R"/>
            </a:p>
          </p:txBody>
        </p:sp>
        <p:sp>
          <p:nvSpPr>
            <p:cNvPr id="12418" name="Freeform 6">
              <a:extLst>
                <a:ext uri="{FF2B5EF4-FFF2-40B4-BE49-F238E27FC236}">
                  <a16:creationId xmlns:a16="http://schemas.microsoft.com/office/drawing/2014/main" id="{57601B50-7EB1-43FA-8360-4297BCD763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19" name="Freeform 7">
              <a:extLst>
                <a:ext uri="{FF2B5EF4-FFF2-40B4-BE49-F238E27FC236}">
                  <a16:creationId xmlns:a16="http://schemas.microsoft.com/office/drawing/2014/main" id="{60BD8B7A-CD01-4638-A2C9-299AC68B9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20" name="Rectangle 8">
              <a:extLst>
                <a:ext uri="{FF2B5EF4-FFF2-40B4-BE49-F238E27FC236}">
                  <a16:creationId xmlns:a16="http://schemas.microsoft.com/office/drawing/2014/main" id="{095B58F9-6C29-48BE-9DA6-3855080521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R"/>
            </a:p>
          </p:txBody>
        </p:sp>
        <p:sp>
          <p:nvSpPr>
            <p:cNvPr id="12421" name="Freeform 9">
              <a:extLst>
                <a:ext uri="{FF2B5EF4-FFF2-40B4-BE49-F238E27FC236}">
                  <a16:creationId xmlns:a16="http://schemas.microsoft.com/office/drawing/2014/main" id="{0C84674F-2E8A-4B70-B801-00722CDD58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22" name="Freeform 10">
              <a:extLst>
                <a:ext uri="{FF2B5EF4-FFF2-40B4-BE49-F238E27FC236}">
                  <a16:creationId xmlns:a16="http://schemas.microsoft.com/office/drawing/2014/main" id="{34F320BB-D6A9-45FE-8556-498B763B1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23" name="Freeform 11">
              <a:extLst>
                <a:ext uri="{FF2B5EF4-FFF2-40B4-BE49-F238E27FC236}">
                  <a16:creationId xmlns:a16="http://schemas.microsoft.com/office/drawing/2014/main" id="{5493D54A-532A-46ED-AF63-A0A54818EF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24" name="Freeform 12">
              <a:extLst>
                <a:ext uri="{FF2B5EF4-FFF2-40B4-BE49-F238E27FC236}">
                  <a16:creationId xmlns:a16="http://schemas.microsoft.com/office/drawing/2014/main" id="{EAF2EDFA-9C0B-44E2-B4BB-312B58BCA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25" name="Freeform 13">
              <a:extLst>
                <a:ext uri="{FF2B5EF4-FFF2-40B4-BE49-F238E27FC236}">
                  <a16:creationId xmlns:a16="http://schemas.microsoft.com/office/drawing/2014/main" id="{A3641113-CE35-42A4-B605-41BC06BF4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26" name="Freeform 14">
              <a:extLst>
                <a:ext uri="{FF2B5EF4-FFF2-40B4-BE49-F238E27FC236}">
                  <a16:creationId xmlns:a16="http://schemas.microsoft.com/office/drawing/2014/main" id="{DA2E5B2C-BAC4-4440-9B7E-F3878319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27" name="Freeform 15">
              <a:extLst>
                <a:ext uri="{FF2B5EF4-FFF2-40B4-BE49-F238E27FC236}">
                  <a16:creationId xmlns:a16="http://schemas.microsoft.com/office/drawing/2014/main" id="{D8A506DF-2E53-42C9-94BE-B98E32E057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28" name="Freeform 16">
              <a:extLst>
                <a:ext uri="{FF2B5EF4-FFF2-40B4-BE49-F238E27FC236}">
                  <a16:creationId xmlns:a16="http://schemas.microsoft.com/office/drawing/2014/main" id="{12934FF8-5F70-40BF-BBB6-5EB941FB9B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29" name="Freeform 17">
              <a:extLst>
                <a:ext uri="{FF2B5EF4-FFF2-40B4-BE49-F238E27FC236}">
                  <a16:creationId xmlns:a16="http://schemas.microsoft.com/office/drawing/2014/main" id="{8EB3FB08-D01D-4E24-BE40-C16269DF6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30" name="Freeform 18">
              <a:extLst>
                <a:ext uri="{FF2B5EF4-FFF2-40B4-BE49-F238E27FC236}">
                  <a16:creationId xmlns:a16="http://schemas.microsoft.com/office/drawing/2014/main" id="{D24E50D7-2753-4169-AD51-C106DA1B7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31" name="Freeform 19">
              <a:extLst>
                <a:ext uri="{FF2B5EF4-FFF2-40B4-BE49-F238E27FC236}">
                  <a16:creationId xmlns:a16="http://schemas.microsoft.com/office/drawing/2014/main" id="{DF94B7E0-D9B6-4096-94D0-18D3AC0EF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32" name="Freeform 20">
              <a:extLst>
                <a:ext uri="{FF2B5EF4-FFF2-40B4-BE49-F238E27FC236}">
                  <a16:creationId xmlns:a16="http://schemas.microsoft.com/office/drawing/2014/main" id="{EBC05ADE-BBA2-4387-B005-3196E2E198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33" name="Freeform 21">
              <a:extLst>
                <a:ext uri="{FF2B5EF4-FFF2-40B4-BE49-F238E27FC236}">
                  <a16:creationId xmlns:a16="http://schemas.microsoft.com/office/drawing/2014/main" id="{BBED1CEE-14D2-442F-AB08-401ABE3EFB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34" name="Freeform 22">
              <a:extLst>
                <a:ext uri="{FF2B5EF4-FFF2-40B4-BE49-F238E27FC236}">
                  <a16:creationId xmlns:a16="http://schemas.microsoft.com/office/drawing/2014/main" id="{4F6574C0-78E8-49EA-84BC-EE9D55707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35" name="Freeform 23">
              <a:extLst>
                <a:ext uri="{FF2B5EF4-FFF2-40B4-BE49-F238E27FC236}">
                  <a16:creationId xmlns:a16="http://schemas.microsoft.com/office/drawing/2014/main" id="{65BCDB0B-615E-4CA1-AFD5-6B121CB7CE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36" name="Freeform 24">
              <a:extLst>
                <a:ext uri="{FF2B5EF4-FFF2-40B4-BE49-F238E27FC236}">
                  <a16:creationId xmlns:a16="http://schemas.microsoft.com/office/drawing/2014/main" id="{40627863-B7FC-44D1-9E53-E728FFF675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37" name="Freeform 25">
              <a:extLst>
                <a:ext uri="{FF2B5EF4-FFF2-40B4-BE49-F238E27FC236}">
                  <a16:creationId xmlns:a16="http://schemas.microsoft.com/office/drawing/2014/main" id="{52FD6F8C-3AF1-487E-91F4-6E55146F1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38" name="Freeform 26">
              <a:extLst>
                <a:ext uri="{FF2B5EF4-FFF2-40B4-BE49-F238E27FC236}">
                  <a16:creationId xmlns:a16="http://schemas.microsoft.com/office/drawing/2014/main" id="{50323CF3-93CB-4E03-95C0-B180BB87A8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39" name="Freeform 27">
              <a:extLst>
                <a:ext uri="{FF2B5EF4-FFF2-40B4-BE49-F238E27FC236}">
                  <a16:creationId xmlns:a16="http://schemas.microsoft.com/office/drawing/2014/main" id="{EB47D82F-CF1B-47E6-9FA2-F3A9C5F94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40" name="Freeform 28">
              <a:extLst>
                <a:ext uri="{FF2B5EF4-FFF2-40B4-BE49-F238E27FC236}">
                  <a16:creationId xmlns:a16="http://schemas.microsoft.com/office/drawing/2014/main" id="{0606708F-F2D4-4678-8ED2-39041BC64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41" name="Freeform 29">
              <a:extLst>
                <a:ext uri="{FF2B5EF4-FFF2-40B4-BE49-F238E27FC236}">
                  <a16:creationId xmlns:a16="http://schemas.microsoft.com/office/drawing/2014/main" id="{D7EB95B4-15E4-433D-B36F-21FF341A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42" name="Freeform 30">
              <a:extLst>
                <a:ext uri="{FF2B5EF4-FFF2-40B4-BE49-F238E27FC236}">
                  <a16:creationId xmlns:a16="http://schemas.microsoft.com/office/drawing/2014/main" id="{500A541B-4C75-497C-A489-097ED29964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43" name="Freeform 31">
              <a:extLst>
                <a:ext uri="{FF2B5EF4-FFF2-40B4-BE49-F238E27FC236}">
                  <a16:creationId xmlns:a16="http://schemas.microsoft.com/office/drawing/2014/main" id="{5789326F-12A4-48B8-B0ED-A6A2AE0C2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44" name="Freeform 32">
              <a:extLst>
                <a:ext uri="{FF2B5EF4-FFF2-40B4-BE49-F238E27FC236}">
                  <a16:creationId xmlns:a16="http://schemas.microsoft.com/office/drawing/2014/main" id="{25FA672E-2B65-477F-AA75-6261CE652F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45" name="Rectangle 33">
              <a:extLst>
                <a:ext uri="{FF2B5EF4-FFF2-40B4-BE49-F238E27FC236}">
                  <a16:creationId xmlns:a16="http://schemas.microsoft.com/office/drawing/2014/main" id="{BB09AF8D-E68B-499C-B9F5-2F365813D3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R"/>
            </a:p>
          </p:txBody>
        </p:sp>
        <p:sp>
          <p:nvSpPr>
            <p:cNvPr id="12446" name="Freeform 34">
              <a:extLst>
                <a:ext uri="{FF2B5EF4-FFF2-40B4-BE49-F238E27FC236}">
                  <a16:creationId xmlns:a16="http://schemas.microsoft.com/office/drawing/2014/main" id="{7991AEAD-B5F3-47BA-9F1B-86C16A84A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47" name="Freeform 35">
              <a:extLst>
                <a:ext uri="{FF2B5EF4-FFF2-40B4-BE49-F238E27FC236}">
                  <a16:creationId xmlns:a16="http://schemas.microsoft.com/office/drawing/2014/main" id="{19A85F58-4C3A-4388-B55C-2329EEAEC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48" name="Freeform 36">
              <a:extLst>
                <a:ext uri="{FF2B5EF4-FFF2-40B4-BE49-F238E27FC236}">
                  <a16:creationId xmlns:a16="http://schemas.microsoft.com/office/drawing/2014/main" id="{05652F38-94D9-41B7-A699-7E8F0C78D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49" name="Freeform 37">
              <a:extLst>
                <a:ext uri="{FF2B5EF4-FFF2-40B4-BE49-F238E27FC236}">
                  <a16:creationId xmlns:a16="http://schemas.microsoft.com/office/drawing/2014/main" id="{3C043852-C250-4518-BB89-C91A34917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50" name="Freeform 38">
              <a:extLst>
                <a:ext uri="{FF2B5EF4-FFF2-40B4-BE49-F238E27FC236}">
                  <a16:creationId xmlns:a16="http://schemas.microsoft.com/office/drawing/2014/main" id="{0CAB9A07-ECF2-416C-8528-F75DACB138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51" name="Freeform 39">
              <a:extLst>
                <a:ext uri="{FF2B5EF4-FFF2-40B4-BE49-F238E27FC236}">
                  <a16:creationId xmlns:a16="http://schemas.microsoft.com/office/drawing/2014/main" id="{904A314C-A829-4AA6-92E2-529BCCF95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52" name="Freeform 40">
              <a:extLst>
                <a:ext uri="{FF2B5EF4-FFF2-40B4-BE49-F238E27FC236}">
                  <a16:creationId xmlns:a16="http://schemas.microsoft.com/office/drawing/2014/main" id="{244EE6BA-4569-43ED-9E2E-1FB66201B7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53" name="Freeform 41">
              <a:extLst>
                <a:ext uri="{FF2B5EF4-FFF2-40B4-BE49-F238E27FC236}">
                  <a16:creationId xmlns:a16="http://schemas.microsoft.com/office/drawing/2014/main" id="{BEB8252E-FB2A-4BB5-BEC6-CA10FF6F7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54" name="Freeform 42">
              <a:extLst>
                <a:ext uri="{FF2B5EF4-FFF2-40B4-BE49-F238E27FC236}">
                  <a16:creationId xmlns:a16="http://schemas.microsoft.com/office/drawing/2014/main" id="{91414711-C3A4-4E96-854A-DDDEB2F2E3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55" name="Freeform 43">
              <a:extLst>
                <a:ext uri="{FF2B5EF4-FFF2-40B4-BE49-F238E27FC236}">
                  <a16:creationId xmlns:a16="http://schemas.microsoft.com/office/drawing/2014/main" id="{86815BA8-3055-4B42-98C3-4202FD92E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56" name="Freeform 44">
              <a:extLst>
                <a:ext uri="{FF2B5EF4-FFF2-40B4-BE49-F238E27FC236}">
                  <a16:creationId xmlns:a16="http://schemas.microsoft.com/office/drawing/2014/main" id="{44457813-E991-44AE-9A83-B7488D1F36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57" name="Rectangle 45">
              <a:extLst>
                <a:ext uri="{FF2B5EF4-FFF2-40B4-BE49-F238E27FC236}">
                  <a16:creationId xmlns:a16="http://schemas.microsoft.com/office/drawing/2014/main" id="{8CE1CF47-A73F-4560-8835-AE1DC51E5C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R"/>
            </a:p>
          </p:txBody>
        </p:sp>
        <p:sp>
          <p:nvSpPr>
            <p:cNvPr id="12458" name="Freeform 46">
              <a:extLst>
                <a:ext uri="{FF2B5EF4-FFF2-40B4-BE49-F238E27FC236}">
                  <a16:creationId xmlns:a16="http://schemas.microsoft.com/office/drawing/2014/main" id="{C2A935E4-AACC-4CB9-995E-D28617887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59" name="Freeform 47">
              <a:extLst>
                <a:ext uri="{FF2B5EF4-FFF2-40B4-BE49-F238E27FC236}">
                  <a16:creationId xmlns:a16="http://schemas.microsoft.com/office/drawing/2014/main" id="{93B5B778-8ACB-4004-932D-BD95997BAE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60" name="Freeform 48">
              <a:extLst>
                <a:ext uri="{FF2B5EF4-FFF2-40B4-BE49-F238E27FC236}">
                  <a16:creationId xmlns:a16="http://schemas.microsoft.com/office/drawing/2014/main" id="{1434AF34-0919-40AD-84B1-446D4FF2D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61" name="Freeform 49">
              <a:extLst>
                <a:ext uri="{FF2B5EF4-FFF2-40B4-BE49-F238E27FC236}">
                  <a16:creationId xmlns:a16="http://schemas.microsoft.com/office/drawing/2014/main" id="{29546CF3-6DDD-4073-AB7F-C6E722257A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62" name="Freeform 50">
              <a:extLst>
                <a:ext uri="{FF2B5EF4-FFF2-40B4-BE49-F238E27FC236}">
                  <a16:creationId xmlns:a16="http://schemas.microsoft.com/office/drawing/2014/main" id="{289D46AB-128A-477F-B6C9-F40F115D6C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63" name="Freeform 51">
              <a:extLst>
                <a:ext uri="{FF2B5EF4-FFF2-40B4-BE49-F238E27FC236}">
                  <a16:creationId xmlns:a16="http://schemas.microsoft.com/office/drawing/2014/main" id="{A7DA7E67-3368-44AD-AACD-EB64AE34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64" name="Freeform 52">
              <a:extLst>
                <a:ext uri="{FF2B5EF4-FFF2-40B4-BE49-F238E27FC236}">
                  <a16:creationId xmlns:a16="http://schemas.microsoft.com/office/drawing/2014/main" id="{78BB1152-AB85-4AD8-BBA1-07CEA1F50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65" name="Freeform 53">
              <a:extLst>
                <a:ext uri="{FF2B5EF4-FFF2-40B4-BE49-F238E27FC236}">
                  <a16:creationId xmlns:a16="http://schemas.microsoft.com/office/drawing/2014/main" id="{A982E7F2-DD68-4093-B9C5-3E42B475AB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66" name="Freeform 54">
              <a:extLst>
                <a:ext uri="{FF2B5EF4-FFF2-40B4-BE49-F238E27FC236}">
                  <a16:creationId xmlns:a16="http://schemas.microsoft.com/office/drawing/2014/main" id="{A682E224-4CD6-420B-897A-B23D50B82E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67" name="Freeform 55">
              <a:extLst>
                <a:ext uri="{FF2B5EF4-FFF2-40B4-BE49-F238E27FC236}">
                  <a16:creationId xmlns:a16="http://schemas.microsoft.com/office/drawing/2014/main" id="{31B90F10-06CD-480E-8D35-6E0FFFB89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68" name="Freeform 56">
              <a:extLst>
                <a:ext uri="{FF2B5EF4-FFF2-40B4-BE49-F238E27FC236}">
                  <a16:creationId xmlns:a16="http://schemas.microsoft.com/office/drawing/2014/main" id="{7BC977DB-69B0-4D8D-B77C-E1127EC417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69" name="Freeform 57">
              <a:extLst>
                <a:ext uri="{FF2B5EF4-FFF2-40B4-BE49-F238E27FC236}">
                  <a16:creationId xmlns:a16="http://schemas.microsoft.com/office/drawing/2014/main" id="{24127454-3FCB-41D6-ACFB-81D7E05A7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70" name="Freeform 58">
              <a:extLst>
                <a:ext uri="{FF2B5EF4-FFF2-40B4-BE49-F238E27FC236}">
                  <a16:creationId xmlns:a16="http://schemas.microsoft.com/office/drawing/2014/main" id="{7AA80D42-B8A8-475B-ADBF-99719CE9FE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grpSp>
      <p:sp>
        <p:nvSpPr>
          <p:cNvPr id="12471" name="Rectangle 12352">
            <a:extLst>
              <a:ext uri="{FF2B5EF4-FFF2-40B4-BE49-F238E27FC236}">
                <a16:creationId xmlns:a16="http://schemas.microsoft.com/office/drawing/2014/main" id="{34106153-7990-4956-BD26-A04A03006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2472" name="Picture 2">
            <a:extLst>
              <a:ext uri="{FF2B5EF4-FFF2-40B4-BE49-F238E27FC236}">
                <a16:creationId xmlns:a16="http://schemas.microsoft.com/office/drawing/2014/main" id="{BDEA11A5-20BA-4650-A324-47C0465FF5A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3" y="-3747"/>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473" name="Group 12356">
            <a:extLst>
              <a:ext uri="{FF2B5EF4-FFF2-40B4-BE49-F238E27FC236}">
                <a16:creationId xmlns:a16="http://schemas.microsoft.com/office/drawing/2014/main" id="{866FCB64-0A37-46EB-8A9B-EC0C4C000A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bg2"/>
              </a:gs>
              <a:gs pos="100000">
                <a:schemeClr val="tx2">
                  <a:lumMod val="60000"/>
                  <a:lumOff val="40000"/>
                </a:schemeClr>
              </a:gs>
            </a:gsLst>
            <a:lin ang="5400000" scaled="0"/>
            <a:tileRect/>
          </a:gradFill>
        </p:grpSpPr>
        <p:sp>
          <p:nvSpPr>
            <p:cNvPr id="12474" name="Rectangle 5">
              <a:extLst>
                <a:ext uri="{FF2B5EF4-FFF2-40B4-BE49-F238E27FC236}">
                  <a16:creationId xmlns:a16="http://schemas.microsoft.com/office/drawing/2014/main" id="{8A162E18-5BEB-4E42-9B10-A1FDF6A0B8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R"/>
            </a:p>
          </p:txBody>
        </p:sp>
        <p:sp>
          <p:nvSpPr>
            <p:cNvPr id="12475" name="Freeform 6">
              <a:extLst>
                <a:ext uri="{FF2B5EF4-FFF2-40B4-BE49-F238E27FC236}">
                  <a16:creationId xmlns:a16="http://schemas.microsoft.com/office/drawing/2014/main" id="{7BB781C9-EC32-45FE-ACE7-C24F128C4C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76" name="Freeform 7">
              <a:extLst>
                <a:ext uri="{FF2B5EF4-FFF2-40B4-BE49-F238E27FC236}">
                  <a16:creationId xmlns:a16="http://schemas.microsoft.com/office/drawing/2014/main" id="{927C5647-36E8-4A20-86D4-47831D50CF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77" name="Rectangle 8">
              <a:extLst>
                <a:ext uri="{FF2B5EF4-FFF2-40B4-BE49-F238E27FC236}">
                  <a16:creationId xmlns:a16="http://schemas.microsoft.com/office/drawing/2014/main" id="{62F2AF20-CBBE-4249-B9E2-D6B30191CF8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R"/>
            </a:p>
          </p:txBody>
        </p:sp>
        <p:sp>
          <p:nvSpPr>
            <p:cNvPr id="12478" name="Freeform 9">
              <a:extLst>
                <a:ext uri="{FF2B5EF4-FFF2-40B4-BE49-F238E27FC236}">
                  <a16:creationId xmlns:a16="http://schemas.microsoft.com/office/drawing/2014/main" id="{731C1229-F8A7-4B36-A52B-98A65EF869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79" name="Freeform 10">
              <a:extLst>
                <a:ext uri="{FF2B5EF4-FFF2-40B4-BE49-F238E27FC236}">
                  <a16:creationId xmlns:a16="http://schemas.microsoft.com/office/drawing/2014/main" id="{609AC686-2DBB-4D82-866C-9FF222BDD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80" name="Freeform 11">
              <a:extLst>
                <a:ext uri="{FF2B5EF4-FFF2-40B4-BE49-F238E27FC236}">
                  <a16:creationId xmlns:a16="http://schemas.microsoft.com/office/drawing/2014/main" id="{F899E6EB-BCDD-45D2-BF4B-9CA3A2798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81" name="Freeform 12">
              <a:extLst>
                <a:ext uri="{FF2B5EF4-FFF2-40B4-BE49-F238E27FC236}">
                  <a16:creationId xmlns:a16="http://schemas.microsoft.com/office/drawing/2014/main" id="{BBD3AAC8-2330-4FAB-8E31-3D50AD954F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82" name="Freeform 13">
              <a:extLst>
                <a:ext uri="{FF2B5EF4-FFF2-40B4-BE49-F238E27FC236}">
                  <a16:creationId xmlns:a16="http://schemas.microsoft.com/office/drawing/2014/main" id="{6B54F723-A70A-4865-A560-7850498A1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83" name="Freeform 14">
              <a:extLst>
                <a:ext uri="{FF2B5EF4-FFF2-40B4-BE49-F238E27FC236}">
                  <a16:creationId xmlns:a16="http://schemas.microsoft.com/office/drawing/2014/main" id="{9B911CCD-C9A2-4DC8-A278-3C6FD76A7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84" name="Freeform 15">
              <a:extLst>
                <a:ext uri="{FF2B5EF4-FFF2-40B4-BE49-F238E27FC236}">
                  <a16:creationId xmlns:a16="http://schemas.microsoft.com/office/drawing/2014/main" id="{D559B729-03FB-435D-89BF-AF57A801B37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85" name="Freeform 16">
              <a:extLst>
                <a:ext uri="{FF2B5EF4-FFF2-40B4-BE49-F238E27FC236}">
                  <a16:creationId xmlns:a16="http://schemas.microsoft.com/office/drawing/2014/main" id="{D1C90213-0F60-4268-BE48-8221E61614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86" name="Freeform 17">
              <a:extLst>
                <a:ext uri="{FF2B5EF4-FFF2-40B4-BE49-F238E27FC236}">
                  <a16:creationId xmlns:a16="http://schemas.microsoft.com/office/drawing/2014/main" id="{A7A6A293-A06F-48B8-865A-3F65287B85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87" name="Freeform 18">
              <a:extLst>
                <a:ext uri="{FF2B5EF4-FFF2-40B4-BE49-F238E27FC236}">
                  <a16:creationId xmlns:a16="http://schemas.microsoft.com/office/drawing/2014/main" id="{8F6861B5-AAA4-4017-929E-1FD1CA106C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88" name="Freeform 19">
              <a:extLst>
                <a:ext uri="{FF2B5EF4-FFF2-40B4-BE49-F238E27FC236}">
                  <a16:creationId xmlns:a16="http://schemas.microsoft.com/office/drawing/2014/main" id="{D776D07C-2081-4DD3-A464-40F3CA41A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89" name="Freeform 20">
              <a:extLst>
                <a:ext uri="{FF2B5EF4-FFF2-40B4-BE49-F238E27FC236}">
                  <a16:creationId xmlns:a16="http://schemas.microsoft.com/office/drawing/2014/main" id="{BBC236D6-77E5-4B3C-92D7-D708B237DB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90" name="Freeform 21">
              <a:extLst>
                <a:ext uri="{FF2B5EF4-FFF2-40B4-BE49-F238E27FC236}">
                  <a16:creationId xmlns:a16="http://schemas.microsoft.com/office/drawing/2014/main" id="{8064714E-7ADE-4BD9-8981-34C135762C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91" name="Freeform 22">
              <a:extLst>
                <a:ext uri="{FF2B5EF4-FFF2-40B4-BE49-F238E27FC236}">
                  <a16:creationId xmlns:a16="http://schemas.microsoft.com/office/drawing/2014/main" id="{2FD1F23F-B1EE-46F5-B460-924E54A70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92" name="Freeform 23">
              <a:extLst>
                <a:ext uri="{FF2B5EF4-FFF2-40B4-BE49-F238E27FC236}">
                  <a16:creationId xmlns:a16="http://schemas.microsoft.com/office/drawing/2014/main" id="{9699361A-3AFF-4826-B99C-0354EAB079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93" name="Freeform 24">
              <a:extLst>
                <a:ext uri="{FF2B5EF4-FFF2-40B4-BE49-F238E27FC236}">
                  <a16:creationId xmlns:a16="http://schemas.microsoft.com/office/drawing/2014/main" id="{B272F7B1-7BE2-4FC9-BB91-207EFD9E65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94" name="Freeform 25">
              <a:extLst>
                <a:ext uri="{FF2B5EF4-FFF2-40B4-BE49-F238E27FC236}">
                  <a16:creationId xmlns:a16="http://schemas.microsoft.com/office/drawing/2014/main" id="{CDE59C1F-AFD9-4DD5-B04A-9EB2AAED5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95" name="Freeform 26">
              <a:extLst>
                <a:ext uri="{FF2B5EF4-FFF2-40B4-BE49-F238E27FC236}">
                  <a16:creationId xmlns:a16="http://schemas.microsoft.com/office/drawing/2014/main" id="{1551E418-6CD4-4320-8224-F084039C53E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96" name="Freeform 27">
              <a:extLst>
                <a:ext uri="{FF2B5EF4-FFF2-40B4-BE49-F238E27FC236}">
                  <a16:creationId xmlns:a16="http://schemas.microsoft.com/office/drawing/2014/main" id="{1F27D4B1-EBD4-4BC9-AC2E-3AD616C847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97" name="Freeform 28">
              <a:extLst>
                <a:ext uri="{FF2B5EF4-FFF2-40B4-BE49-F238E27FC236}">
                  <a16:creationId xmlns:a16="http://schemas.microsoft.com/office/drawing/2014/main" id="{C42B8D84-898A-4F76-A0F2-5699ED72BC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98" name="Freeform 29">
              <a:extLst>
                <a:ext uri="{FF2B5EF4-FFF2-40B4-BE49-F238E27FC236}">
                  <a16:creationId xmlns:a16="http://schemas.microsoft.com/office/drawing/2014/main" id="{B440932E-7985-4BA6-9899-F22A64485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99" name="Freeform 30">
              <a:extLst>
                <a:ext uri="{FF2B5EF4-FFF2-40B4-BE49-F238E27FC236}">
                  <a16:creationId xmlns:a16="http://schemas.microsoft.com/office/drawing/2014/main" id="{4B8CE969-CA1A-48CB-8588-4146F41F33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00" name="Freeform 31">
              <a:extLst>
                <a:ext uri="{FF2B5EF4-FFF2-40B4-BE49-F238E27FC236}">
                  <a16:creationId xmlns:a16="http://schemas.microsoft.com/office/drawing/2014/main" id="{138A4875-4593-4894-89D5-DFCFF0EED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01" name="Freeform 32">
              <a:extLst>
                <a:ext uri="{FF2B5EF4-FFF2-40B4-BE49-F238E27FC236}">
                  <a16:creationId xmlns:a16="http://schemas.microsoft.com/office/drawing/2014/main" id="{F079F26B-58E4-494E-A8BA-3F054F1F3B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02" name="Rectangle 33">
              <a:extLst>
                <a:ext uri="{FF2B5EF4-FFF2-40B4-BE49-F238E27FC236}">
                  <a16:creationId xmlns:a16="http://schemas.microsoft.com/office/drawing/2014/main" id="{04C9ECC5-BB4A-4417-B874-B75953F84F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R"/>
            </a:p>
          </p:txBody>
        </p:sp>
        <p:sp>
          <p:nvSpPr>
            <p:cNvPr id="12503" name="Freeform 34">
              <a:extLst>
                <a:ext uri="{FF2B5EF4-FFF2-40B4-BE49-F238E27FC236}">
                  <a16:creationId xmlns:a16="http://schemas.microsoft.com/office/drawing/2014/main" id="{4CCCF285-B51D-4A2F-8384-830A391711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04" name="Freeform 35">
              <a:extLst>
                <a:ext uri="{FF2B5EF4-FFF2-40B4-BE49-F238E27FC236}">
                  <a16:creationId xmlns:a16="http://schemas.microsoft.com/office/drawing/2014/main" id="{BD6C6299-A09A-47DF-8A96-69D39FCA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05" name="Freeform 36">
              <a:extLst>
                <a:ext uri="{FF2B5EF4-FFF2-40B4-BE49-F238E27FC236}">
                  <a16:creationId xmlns:a16="http://schemas.microsoft.com/office/drawing/2014/main" id="{EE60C4B9-C404-42CD-8E94-70D4DC16AB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06" name="Freeform 37">
              <a:extLst>
                <a:ext uri="{FF2B5EF4-FFF2-40B4-BE49-F238E27FC236}">
                  <a16:creationId xmlns:a16="http://schemas.microsoft.com/office/drawing/2014/main" id="{52BD4447-C1EB-4798-8764-AB93EA9303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07" name="Freeform 38">
              <a:extLst>
                <a:ext uri="{FF2B5EF4-FFF2-40B4-BE49-F238E27FC236}">
                  <a16:creationId xmlns:a16="http://schemas.microsoft.com/office/drawing/2014/main" id="{50411559-C414-4F7C-BC6C-69F87BC9C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08" name="Freeform 39">
              <a:extLst>
                <a:ext uri="{FF2B5EF4-FFF2-40B4-BE49-F238E27FC236}">
                  <a16:creationId xmlns:a16="http://schemas.microsoft.com/office/drawing/2014/main" id="{64737770-BB27-41C0-95CB-529054508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09" name="Freeform 40">
              <a:extLst>
                <a:ext uri="{FF2B5EF4-FFF2-40B4-BE49-F238E27FC236}">
                  <a16:creationId xmlns:a16="http://schemas.microsoft.com/office/drawing/2014/main" id="{28929FDB-16CF-4165-B32A-EB673EFB7C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10" name="Freeform 41">
              <a:extLst>
                <a:ext uri="{FF2B5EF4-FFF2-40B4-BE49-F238E27FC236}">
                  <a16:creationId xmlns:a16="http://schemas.microsoft.com/office/drawing/2014/main" id="{D8C82883-237C-4209-9545-E832FEE3A8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11" name="Freeform 42">
              <a:extLst>
                <a:ext uri="{FF2B5EF4-FFF2-40B4-BE49-F238E27FC236}">
                  <a16:creationId xmlns:a16="http://schemas.microsoft.com/office/drawing/2014/main" id="{F1A52653-BD09-4D65-B05C-2AF4A6473A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12" name="Freeform 43">
              <a:extLst>
                <a:ext uri="{FF2B5EF4-FFF2-40B4-BE49-F238E27FC236}">
                  <a16:creationId xmlns:a16="http://schemas.microsoft.com/office/drawing/2014/main" id="{30724E80-2FD3-4E4A-A3EA-18A4C8886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13" name="Freeform 44">
              <a:extLst>
                <a:ext uri="{FF2B5EF4-FFF2-40B4-BE49-F238E27FC236}">
                  <a16:creationId xmlns:a16="http://schemas.microsoft.com/office/drawing/2014/main" id="{F1B978C7-7BC5-4F73-8B02-66A3CF67CE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14" name="Rectangle 45">
              <a:extLst>
                <a:ext uri="{FF2B5EF4-FFF2-40B4-BE49-F238E27FC236}">
                  <a16:creationId xmlns:a16="http://schemas.microsoft.com/office/drawing/2014/main" id="{799F0CED-DF8F-4350-A036-1981FBE5968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R"/>
            </a:p>
          </p:txBody>
        </p:sp>
        <p:sp>
          <p:nvSpPr>
            <p:cNvPr id="12515" name="Freeform 46">
              <a:extLst>
                <a:ext uri="{FF2B5EF4-FFF2-40B4-BE49-F238E27FC236}">
                  <a16:creationId xmlns:a16="http://schemas.microsoft.com/office/drawing/2014/main" id="{9F4DD366-0E86-4E99-9557-496E88B42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16" name="Freeform 47">
              <a:extLst>
                <a:ext uri="{FF2B5EF4-FFF2-40B4-BE49-F238E27FC236}">
                  <a16:creationId xmlns:a16="http://schemas.microsoft.com/office/drawing/2014/main" id="{78BB3321-D5DC-4951-AB38-0C54E3D01D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17" name="Freeform 48">
              <a:extLst>
                <a:ext uri="{FF2B5EF4-FFF2-40B4-BE49-F238E27FC236}">
                  <a16:creationId xmlns:a16="http://schemas.microsoft.com/office/drawing/2014/main" id="{955E548C-7F86-45B2-A0D2-03EAC578D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18" name="Freeform 49">
              <a:extLst>
                <a:ext uri="{FF2B5EF4-FFF2-40B4-BE49-F238E27FC236}">
                  <a16:creationId xmlns:a16="http://schemas.microsoft.com/office/drawing/2014/main" id="{0013F508-5E69-4911-AD93-4ABE3E7C56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19" name="Freeform 50">
              <a:extLst>
                <a:ext uri="{FF2B5EF4-FFF2-40B4-BE49-F238E27FC236}">
                  <a16:creationId xmlns:a16="http://schemas.microsoft.com/office/drawing/2014/main" id="{A7F86768-93E0-4044-A62A-B11EB18FF2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20" name="Freeform 51">
              <a:extLst>
                <a:ext uri="{FF2B5EF4-FFF2-40B4-BE49-F238E27FC236}">
                  <a16:creationId xmlns:a16="http://schemas.microsoft.com/office/drawing/2014/main" id="{BA32A7B4-1DB2-4E4A-B86E-D8DB97B696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21" name="Freeform 52">
              <a:extLst>
                <a:ext uri="{FF2B5EF4-FFF2-40B4-BE49-F238E27FC236}">
                  <a16:creationId xmlns:a16="http://schemas.microsoft.com/office/drawing/2014/main" id="{AB250BD5-076C-4428-B6AF-E9EAE4F65E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22" name="Freeform 53">
              <a:extLst>
                <a:ext uri="{FF2B5EF4-FFF2-40B4-BE49-F238E27FC236}">
                  <a16:creationId xmlns:a16="http://schemas.microsoft.com/office/drawing/2014/main" id="{027DA06A-045F-4711-9307-0508B6ACFA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23" name="Freeform 54">
              <a:extLst>
                <a:ext uri="{FF2B5EF4-FFF2-40B4-BE49-F238E27FC236}">
                  <a16:creationId xmlns:a16="http://schemas.microsoft.com/office/drawing/2014/main" id="{3EB0EDA8-385A-4B2B-97F0-5194F23EB5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24" name="Freeform 55">
              <a:extLst>
                <a:ext uri="{FF2B5EF4-FFF2-40B4-BE49-F238E27FC236}">
                  <a16:creationId xmlns:a16="http://schemas.microsoft.com/office/drawing/2014/main" id="{D6FA258E-AF3F-47C9-9F4E-39ECFD7AC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25" name="Freeform 56">
              <a:extLst>
                <a:ext uri="{FF2B5EF4-FFF2-40B4-BE49-F238E27FC236}">
                  <a16:creationId xmlns:a16="http://schemas.microsoft.com/office/drawing/2014/main" id="{6E471E73-A9C0-4C68-BD8F-360F2ED7BD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410" name="Freeform 57">
              <a:extLst>
                <a:ext uri="{FF2B5EF4-FFF2-40B4-BE49-F238E27FC236}">
                  <a16:creationId xmlns:a16="http://schemas.microsoft.com/office/drawing/2014/main" id="{C78C3110-8153-4163-B809-0B0C0C9E5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2526" name="Freeform 58">
              <a:extLst>
                <a:ext uri="{FF2B5EF4-FFF2-40B4-BE49-F238E27FC236}">
                  <a16:creationId xmlns:a16="http://schemas.microsoft.com/office/drawing/2014/main" id="{DBC57B9F-0B9B-4EDE-B3B3-7C5D5DB399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grpSp>
      <p:sp>
        <p:nvSpPr>
          <p:cNvPr id="3" name="Title 2">
            <a:extLst>
              <a:ext uri="{FF2B5EF4-FFF2-40B4-BE49-F238E27FC236}">
                <a16:creationId xmlns:a16="http://schemas.microsoft.com/office/drawing/2014/main" id="{CF3A3EDB-4714-DE96-95AB-D660D681C917}"/>
              </a:ext>
            </a:extLst>
          </p:cNvPr>
          <p:cNvSpPr>
            <a:spLocks noGrp="1"/>
          </p:cNvSpPr>
          <p:nvPr>
            <p:ph type="title"/>
          </p:nvPr>
        </p:nvSpPr>
        <p:spPr>
          <a:xfrm>
            <a:off x="1876425" y="1113282"/>
            <a:ext cx="3734941" cy="2396681"/>
          </a:xfrm>
        </p:spPr>
        <p:txBody>
          <a:bodyPr vert="horz" lIns="91440" tIns="45720" rIns="91440" bIns="45720" rtlCol="0" anchor="b">
            <a:normAutofit/>
          </a:bodyPr>
          <a:lstStyle/>
          <a:p>
            <a:r>
              <a:rPr lang="en-US" sz="4800">
                <a:solidFill>
                  <a:srgbClr val="FFFFFF"/>
                </a:solidFill>
              </a:rPr>
              <a:t>Αλλαγη ταχυτητας</a:t>
            </a:r>
          </a:p>
        </p:txBody>
      </p:sp>
      <p:sp useBgFill="1">
        <p:nvSpPr>
          <p:cNvPr id="12527" name="Round Diagonal Corner Rectangle 6">
            <a:extLst>
              <a:ext uri="{FF2B5EF4-FFF2-40B4-BE49-F238E27FC236}">
                <a16:creationId xmlns:a16="http://schemas.microsoft.com/office/drawing/2014/main" id="{62B94F88-FD5B-4053-B143-DFF55CE44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808057"/>
            <a:ext cx="5286376" cy="5234394"/>
          </a:xfrm>
          <a:prstGeom prst="round2DiagRect">
            <a:avLst>
              <a:gd name="adj1" fmla="val 6185"/>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Gear Shift Icon Images – Browse 15,386 Stock Photos, Vectors ...">
            <a:extLst>
              <a:ext uri="{FF2B5EF4-FFF2-40B4-BE49-F238E27FC236}">
                <a16:creationId xmlns:a16="http://schemas.microsoft.com/office/drawing/2014/main" id="{87A296E5-C416-8BC7-585A-16F555B1F7D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50539" y="1136606"/>
            <a:ext cx="4577297" cy="4577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797569"/>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DE0-DD84-7F43-9BCF-738D40BB2462}"/>
              </a:ext>
            </a:extLst>
          </p:cNvPr>
          <p:cNvSpPr>
            <a:spLocks noGrp="1"/>
          </p:cNvSpPr>
          <p:nvPr>
            <p:ph type="title"/>
          </p:nvPr>
        </p:nvSpPr>
        <p:spPr/>
        <p:txBody>
          <a:bodyPr>
            <a:normAutofit/>
          </a:bodyPr>
          <a:lstStyle/>
          <a:p>
            <a:r>
              <a:rPr lang="en-US" dirty="0"/>
              <a:t>Fundamental quantum properties</a:t>
            </a:r>
          </a:p>
        </p:txBody>
      </p:sp>
      <p:pic>
        <p:nvPicPr>
          <p:cNvPr id="4" name="Picture 3">
            <a:extLst>
              <a:ext uri="{FF2B5EF4-FFF2-40B4-BE49-F238E27FC236}">
                <a16:creationId xmlns:a16="http://schemas.microsoft.com/office/drawing/2014/main" id="{0CB925DC-8798-D244-8C67-CE46482461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9841" y="1664798"/>
            <a:ext cx="6397102" cy="3714446"/>
          </a:xfrm>
          <a:prstGeom prst="rect">
            <a:avLst/>
          </a:prstGeom>
        </p:spPr>
      </p:pic>
      <p:pic>
        <p:nvPicPr>
          <p:cNvPr id="6" name="Picture 5">
            <a:extLst>
              <a:ext uri="{FF2B5EF4-FFF2-40B4-BE49-F238E27FC236}">
                <a16:creationId xmlns:a16="http://schemas.microsoft.com/office/drawing/2014/main" id="{B9359389-AA38-4942-86FE-A3764C645BCF}"/>
              </a:ext>
            </a:extLst>
          </p:cNvPr>
          <p:cNvPicPr>
            <a:picLocks noChangeAspect="1"/>
          </p:cNvPicPr>
          <p:nvPr/>
        </p:nvPicPr>
        <p:blipFill>
          <a:blip r:embed="rId3"/>
          <a:stretch>
            <a:fillRect/>
          </a:stretch>
        </p:blipFill>
        <p:spPr>
          <a:xfrm>
            <a:off x="2140384" y="1664798"/>
            <a:ext cx="8352980" cy="4479056"/>
          </a:xfrm>
          <a:prstGeom prst="rect">
            <a:avLst/>
          </a:prstGeom>
        </p:spPr>
      </p:pic>
    </p:spTree>
    <p:extLst>
      <p:ext uri="{BB962C8B-B14F-4D97-AF65-F5344CB8AC3E}">
        <p14:creationId xmlns:p14="http://schemas.microsoft.com/office/powerpoint/2010/main" val="32828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43016-F309-614E-9A75-2A67032094DE}"/>
              </a:ext>
            </a:extLst>
          </p:cNvPr>
          <p:cNvSpPr>
            <a:spLocks noGrp="1"/>
          </p:cNvSpPr>
          <p:nvPr>
            <p:ph type="title"/>
          </p:nvPr>
        </p:nvSpPr>
        <p:spPr/>
        <p:txBody>
          <a:bodyPr>
            <a:normAutofit/>
          </a:bodyPr>
          <a:lstStyle/>
          <a:p>
            <a:r>
              <a:rPr lang="en-US" dirty="0"/>
              <a:t>The qubit</a:t>
            </a:r>
          </a:p>
        </p:txBody>
      </p:sp>
      <p:sp>
        <p:nvSpPr>
          <p:cNvPr id="6" name="Rectangle 5">
            <a:extLst>
              <a:ext uri="{FF2B5EF4-FFF2-40B4-BE49-F238E27FC236}">
                <a16:creationId xmlns:a16="http://schemas.microsoft.com/office/drawing/2014/main" id="{A186CD9B-A7F6-4141-8E7F-48EC9ED67A96}"/>
              </a:ext>
            </a:extLst>
          </p:cNvPr>
          <p:cNvSpPr/>
          <p:nvPr/>
        </p:nvSpPr>
        <p:spPr>
          <a:xfrm>
            <a:off x="6373018" y="294141"/>
            <a:ext cx="2525050" cy="369332"/>
          </a:xfrm>
          <a:prstGeom prst="rect">
            <a:avLst/>
          </a:prstGeom>
        </p:spPr>
        <p:txBody>
          <a:bodyPr wrap="none">
            <a:spAutoFit/>
          </a:bodyPr>
          <a:lstStyle/>
          <a:p>
            <a:r>
              <a:rPr lang="en-US" dirty="0">
                <a:latin typeface="Linux Libertine"/>
              </a:rPr>
              <a:t>Quantum superposition</a:t>
            </a:r>
            <a:endParaRPr lang="en-US" b="0" i="0" dirty="0">
              <a:effectLst/>
              <a:latin typeface="Linux Libertine"/>
            </a:endParaRPr>
          </a:p>
        </p:txBody>
      </p:sp>
      <p:pic>
        <p:nvPicPr>
          <p:cNvPr id="7" name="Picture 6">
            <a:extLst>
              <a:ext uri="{FF2B5EF4-FFF2-40B4-BE49-F238E27FC236}">
                <a16:creationId xmlns:a16="http://schemas.microsoft.com/office/drawing/2014/main" id="{E8FA832C-0155-B744-BB19-99C81CD68F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2013" y="680049"/>
            <a:ext cx="5454727" cy="2227347"/>
          </a:xfrm>
          <a:prstGeom prst="rect">
            <a:avLst/>
          </a:prstGeom>
        </p:spPr>
      </p:pic>
      <p:pic>
        <p:nvPicPr>
          <p:cNvPr id="8" name="Picture 7">
            <a:extLst>
              <a:ext uri="{FF2B5EF4-FFF2-40B4-BE49-F238E27FC236}">
                <a16:creationId xmlns:a16="http://schemas.microsoft.com/office/drawing/2014/main" id="{2727861C-4E01-8F43-9E95-928DDE8AA015}"/>
              </a:ext>
            </a:extLst>
          </p:cNvPr>
          <p:cNvPicPr>
            <a:picLocks noChangeAspect="1"/>
          </p:cNvPicPr>
          <p:nvPr/>
        </p:nvPicPr>
        <p:blipFill>
          <a:blip r:embed="rId3"/>
          <a:stretch>
            <a:fillRect/>
          </a:stretch>
        </p:blipFill>
        <p:spPr>
          <a:xfrm>
            <a:off x="1494324" y="4112571"/>
            <a:ext cx="1483769" cy="236543"/>
          </a:xfrm>
          <a:prstGeom prst="rect">
            <a:avLst/>
          </a:prstGeom>
        </p:spPr>
      </p:pic>
      <p:sp>
        <p:nvSpPr>
          <p:cNvPr id="9" name="Rectangle 8">
            <a:extLst>
              <a:ext uri="{FF2B5EF4-FFF2-40B4-BE49-F238E27FC236}">
                <a16:creationId xmlns:a16="http://schemas.microsoft.com/office/drawing/2014/main" id="{99D1A4D7-4EBB-E645-9D5E-86C270913551}"/>
              </a:ext>
            </a:extLst>
          </p:cNvPr>
          <p:cNvSpPr/>
          <p:nvPr/>
        </p:nvSpPr>
        <p:spPr>
          <a:xfrm>
            <a:off x="860503" y="3277733"/>
            <a:ext cx="4690191" cy="646331"/>
          </a:xfrm>
          <a:prstGeom prst="rect">
            <a:avLst/>
          </a:prstGeom>
        </p:spPr>
        <p:txBody>
          <a:bodyPr wrap="square">
            <a:spAutoFit/>
          </a:bodyPr>
          <a:lstStyle/>
          <a:p>
            <a:r>
              <a:rPr lang="en-US" dirty="0">
                <a:latin typeface="Arial" panose="020B0604020202020204" pitchFamily="34" charset="0"/>
              </a:rPr>
              <a:t>A pure qubit state is a coherent </a:t>
            </a:r>
            <a:r>
              <a:rPr lang="en-US" dirty="0">
                <a:latin typeface="Arial" panose="020B0604020202020204" pitchFamily="34" charset="0"/>
                <a:hlinkClick r:id="rId4" tooltip="Quantum superposition">
                  <a:extLst>
                    <a:ext uri="{A12FA001-AC4F-418D-AE19-62706E023703}">
                      <ahyp:hlinkClr xmlns:ahyp="http://schemas.microsoft.com/office/drawing/2018/hyperlinkcolor" val="tx"/>
                    </a:ext>
                  </a:extLst>
                </a:hlinkClick>
              </a:rPr>
              <a:t>superposition</a:t>
            </a:r>
            <a:r>
              <a:rPr lang="en-US" dirty="0">
                <a:latin typeface="Arial" panose="020B0604020202020204" pitchFamily="34" charset="0"/>
              </a:rPr>
              <a:t> of the basis states</a:t>
            </a:r>
            <a:endParaRPr lang="en-US" dirty="0"/>
          </a:p>
        </p:txBody>
      </p:sp>
      <p:pic>
        <p:nvPicPr>
          <p:cNvPr id="10" name="Picture 9">
            <a:extLst>
              <a:ext uri="{FF2B5EF4-FFF2-40B4-BE49-F238E27FC236}">
                <a16:creationId xmlns:a16="http://schemas.microsoft.com/office/drawing/2014/main" id="{B8750B02-F217-DE46-A29E-EB6B856CFC4C}"/>
              </a:ext>
            </a:extLst>
          </p:cNvPr>
          <p:cNvPicPr>
            <a:picLocks noChangeAspect="1"/>
          </p:cNvPicPr>
          <p:nvPr/>
        </p:nvPicPr>
        <p:blipFill>
          <a:blip r:embed="rId5"/>
          <a:stretch>
            <a:fillRect/>
          </a:stretch>
        </p:blipFill>
        <p:spPr>
          <a:xfrm>
            <a:off x="6316740" y="3288095"/>
            <a:ext cx="3214686" cy="3409515"/>
          </a:xfrm>
          <a:prstGeom prst="rect">
            <a:avLst/>
          </a:prstGeom>
        </p:spPr>
      </p:pic>
      <p:pic>
        <p:nvPicPr>
          <p:cNvPr id="11" name="Picture 10">
            <a:extLst>
              <a:ext uri="{FF2B5EF4-FFF2-40B4-BE49-F238E27FC236}">
                <a16:creationId xmlns:a16="http://schemas.microsoft.com/office/drawing/2014/main" id="{56CAD680-68B3-584F-9671-035C3BD17531}"/>
              </a:ext>
            </a:extLst>
          </p:cNvPr>
          <p:cNvPicPr>
            <a:picLocks noChangeAspect="1"/>
          </p:cNvPicPr>
          <p:nvPr/>
        </p:nvPicPr>
        <p:blipFill>
          <a:blip r:embed="rId6"/>
          <a:stretch>
            <a:fillRect/>
          </a:stretch>
        </p:blipFill>
        <p:spPr>
          <a:xfrm>
            <a:off x="1514531" y="4537621"/>
            <a:ext cx="1463562" cy="311907"/>
          </a:xfrm>
          <a:prstGeom prst="rect">
            <a:avLst/>
          </a:prstGeom>
        </p:spPr>
      </p:pic>
    </p:spTree>
    <p:extLst>
      <p:ext uri="{BB962C8B-B14F-4D97-AF65-F5344CB8AC3E}">
        <p14:creationId xmlns:p14="http://schemas.microsoft.com/office/powerpoint/2010/main" val="4129020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1D657-AB7D-9D49-A8D1-79003749218D}"/>
              </a:ext>
            </a:extLst>
          </p:cNvPr>
          <p:cNvSpPr>
            <a:spLocks noGrp="1"/>
          </p:cNvSpPr>
          <p:nvPr>
            <p:ph type="title"/>
          </p:nvPr>
        </p:nvSpPr>
        <p:spPr/>
        <p:txBody>
          <a:bodyPr>
            <a:normAutofit/>
          </a:bodyPr>
          <a:lstStyle/>
          <a:p>
            <a:r>
              <a:rPr lang="en-US" dirty="0"/>
              <a:t>Multiple qubits for Quantum computing</a:t>
            </a:r>
          </a:p>
        </p:txBody>
      </p:sp>
      <p:pic>
        <p:nvPicPr>
          <p:cNvPr id="4" name="Picture 3">
            <a:extLst>
              <a:ext uri="{FF2B5EF4-FFF2-40B4-BE49-F238E27FC236}">
                <a16:creationId xmlns:a16="http://schemas.microsoft.com/office/drawing/2014/main" id="{AC26737D-72BA-C641-B72B-CB9C422D3BAE}"/>
              </a:ext>
            </a:extLst>
          </p:cNvPr>
          <p:cNvPicPr>
            <a:picLocks noChangeAspect="1"/>
          </p:cNvPicPr>
          <p:nvPr/>
        </p:nvPicPr>
        <p:blipFill>
          <a:blip r:embed="rId2"/>
          <a:stretch>
            <a:fillRect/>
          </a:stretch>
        </p:blipFill>
        <p:spPr>
          <a:xfrm>
            <a:off x="1031583" y="1685925"/>
            <a:ext cx="4778837" cy="4404893"/>
          </a:xfrm>
          <a:prstGeom prst="rect">
            <a:avLst/>
          </a:prstGeom>
        </p:spPr>
      </p:pic>
      <p:pic>
        <p:nvPicPr>
          <p:cNvPr id="6" name="Picture 5">
            <a:extLst>
              <a:ext uri="{FF2B5EF4-FFF2-40B4-BE49-F238E27FC236}">
                <a16:creationId xmlns:a16="http://schemas.microsoft.com/office/drawing/2014/main" id="{670FF41C-4E35-694C-B41B-033D6F94C840}"/>
              </a:ext>
            </a:extLst>
          </p:cNvPr>
          <p:cNvPicPr>
            <a:picLocks noChangeAspect="1"/>
          </p:cNvPicPr>
          <p:nvPr/>
        </p:nvPicPr>
        <p:blipFill rotWithShape="1">
          <a:blip r:embed="rId3"/>
          <a:srcRect l="4062" t="2508" r="3325" b="15955"/>
          <a:stretch/>
        </p:blipFill>
        <p:spPr>
          <a:xfrm>
            <a:off x="6066128" y="1685925"/>
            <a:ext cx="5154221" cy="4404893"/>
          </a:xfrm>
          <a:prstGeom prst="rect">
            <a:avLst/>
          </a:prstGeom>
        </p:spPr>
      </p:pic>
    </p:spTree>
    <p:extLst>
      <p:ext uri="{BB962C8B-B14F-4D97-AF65-F5344CB8AC3E}">
        <p14:creationId xmlns:p14="http://schemas.microsoft.com/office/powerpoint/2010/main" val="30597871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FAC97-EE8B-4427-9FC8-2B4AA4F19AE8}"/>
              </a:ext>
            </a:extLst>
          </p:cNvPr>
          <p:cNvSpPr>
            <a:spLocks noGrp="1"/>
          </p:cNvSpPr>
          <p:nvPr>
            <p:ph type="title"/>
          </p:nvPr>
        </p:nvSpPr>
        <p:spPr>
          <a:xfrm>
            <a:off x="1141413" y="618518"/>
            <a:ext cx="9905998" cy="1478570"/>
          </a:xfrm>
        </p:spPr>
        <p:txBody>
          <a:bodyPr/>
          <a:lstStyle/>
          <a:p>
            <a:r>
              <a:rPr lang="el-GR" dirty="0" err="1"/>
              <a:t>Κβαντικοι</a:t>
            </a:r>
            <a:r>
              <a:rPr lang="el-GR" dirty="0"/>
              <a:t> </a:t>
            </a:r>
            <a:r>
              <a:rPr lang="el-GR" dirty="0" err="1"/>
              <a:t>υπολογιστες</a:t>
            </a:r>
            <a:endParaRPr lang="el-GR" dirty="0"/>
          </a:p>
        </p:txBody>
      </p:sp>
      <p:pic>
        <p:nvPicPr>
          <p:cNvPr id="12" name="Picture 2" descr="Image result for quantum computing microsoft">
            <a:extLst>
              <a:ext uri="{FF2B5EF4-FFF2-40B4-BE49-F238E27FC236}">
                <a16:creationId xmlns:a16="http://schemas.microsoft.com/office/drawing/2014/main" id="{88790053-3626-EA43-952C-81C3A38AA2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85" r="24538"/>
          <a:stretch/>
        </p:blipFill>
        <p:spPr bwMode="auto">
          <a:xfrm>
            <a:off x="2189283" y="1694009"/>
            <a:ext cx="1671817" cy="22297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google quantum computing">
            <a:extLst>
              <a:ext uri="{FF2B5EF4-FFF2-40B4-BE49-F238E27FC236}">
                <a16:creationId xmlns:a16="http://schemas.microsoft.com/office/drawing/2014/main" id="{6E1BF980-A279-1044-A310-404A7AAEB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433" y="1694009"/>
            <a:ext cx="1671817" cy="22297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result for Apple Quantum Computing">
            <a:extLst>
              <a:ext uri="{FF2B5EF4-FFF2-40B4-BE49-F238E27FC236}">
                <a16:creationId xmlns:a16="http://schemas.microsoft.com/office/drawing/2014/main" id="{EB33DD9E-879D-0649-A89C-2FF3C4AC5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9512" y="1676843"/>
            <a:ext cx="1973205" cy="22297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mage result for Ibm Quantum Computing">
            <a:extLst>
              <a:ext uri="{FF2B5EF4-FFF2-40B4-BE49-F238E27FC236}">
                <a16:creationId xmlns:a16="http://schemas.microsoft.com/office/drawing/2014/main" id="{74780744-910D-9347-9E02-7CECFD8386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60" r="23413"/>
          <a:stretch/>
        </p:blipFill>
        <p:spPr bwMode="auto">
          <a:xfrm>
            <a:off x="6050014" y="1694008"/>
            <a:ext cx="1721910" cy="22126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7D0AD6F-06A2-C449-8DD7-AFD8E145D2C7}"/>
              </a:ext>
            </a:extLst>
          </p:cNvPr>
          <p:cNvSpPr txBox="1"/>
          <p:nvPr/>
        </p:nvSpPr>
        <p:spPr>
          <a:xfrm>
            <a:off x="2424884" y="3906621"/>
            <a:ext cx="1300612" cy="461665"/>
          </a:xfrm>
          <a:prstGeom prst="rect">
            <a:avLst/>
          </a:prstGeom>
          <a:noFill/>
        </p:spPr>
        <p:txBody>
          <a:bodyPr wrap="none" rtlCol="0">
            <a:spAutoFit/>
          </a:bodyPr>
          <a:lstStyle/>
          <a:p>
            <a:r>
              <a:rPr lang="en-GB" sz="2400" dirty="0"/>
              <a:t>Microsoft</a:t>
            </a:r>
          </a:p>
        </p:txBody>
      </p:sp>
      <p:sp>
        <p:nvSpPr>
          <p:cNvPr id="17" name="TextBox 16">
            <a:extLst>
              <a:ext uri="{FF2B5EF4-FFF2-40B4-BE49-F238E27FC236}">
                <a16:creationId xmlns:a16="http://schemas.microsoft.com/office/drawing/2014/main" id="{6C5E9793-0972-234D-872D-274F7240D305}"/>
              </a:ext>
            </a:extLst>
          </p:cNvPr>
          <p:cNvSpPr txBox="1"/>
          <p:nvPr/>
        </p:nvSpPr>
        <p:spPr>
          <a:xfrm>
            <a:off x="4373457" y="3906621"/>
            <a:ext cx="1120820" cy="461665"/>
          </a:xfrm>
          <a:prstGeom prst="rect">
            <a:avLst/>
          </a:prstGeom>
          <a:noFill/>
        </p:spPr>
        <p:txBody>
          <a:bodyPr wrap="none" rtlCol="0">
            <a:spAutoFit/>
          </a:bodyPr>
          <a:lstStyle/>
          <a:p>
            <a:r>
              <a:rPr lang="en-GB" sz="2400" dirty="0"/>
              <a:t>Google</a:t>
            </a:r>
          </a:p>
        </p:txBody>
      </p:sp>
      <p:sp>
        <p:nvSpPr>
          <p:cNvPr id="18" name="TextBox 17">
            <a:extLst>
              <a:ext uri="{FF2B5EF4-FFF2-40B4-BE49-F238E27FC236}">
                <a16:creationId xmlns:a16="http://schemas.microsoft.com/office/drawing/2014/main" id="{48F220C1-F1C9-0F4D-B114-31B32BE5D998}"/>
              </a:ext>
            </a:extLst>
          </p:cNvPr>
          <p:cNvSpPr txBox="1"/>
          <p:nvPr/>
        </p:nvSpPr>
        <p:spPr>
          <a:xfrm>
            <a:off x="6573719" y="3906621"/>
            <a:ext cx="643125" cy="461665"/>
          </a:xfrm>
          <a:prstGeom prst="rect">
            <a:avLst/>
          </a:prstGeom>
          <a:noFill/>
        </p:spPr>
        <p:txBody>
          <a:bodyPr wrap="none" rtlCol="0">
            <a:spAutoFit/>
          </a:bodyPr>
          <a:lstStyle/>
          <a:p>
            <a:r>
              <a:rPr lang="en-GB" sz="2400" dirty="0"/>
              <a:t>IBM</a:t>
            </a:r>
          </a:p>
        </p:txBody>
      </p:sp>
      <p:sp>
        <p:nvSpPr>
          <p:cNvPr id="19" name="TextBox 18">
            <a:extLst>
              <a:ext uri="{FF2B5EF4-FFF2-40B4-BE49-F238E27FC236}">
                <a16:creationId xmlns:a16="http://schemas.microsoft.com/office/drawing/2014/main" id="{8627B905-6E80-D140-B3C0-9A25EC7358A2}"/>
              </a:ext>
            </a:extLst>
          </p:cNvPr>
          <p:cNvSpPr txBox="1"/>
          <p:nvPr/>
        </p:nvSpPr>
        <p:spPr>
          <a:xfrm>
            <a:off x="8621929" y="3906621"/>
            <a:ext cx="928459" cy="461665"/>
          </a:xfrm>
          <a:prstGeom prst="rect">
            <a:avLst/>
          </a:prstGeom>
          <a:noFill/>
        </p:spPr>
        <p:txBody>
          <a:bodyPr wrap="square" rtlCol="0">
            <a:spAutoFit/>
          </a:bodyPr>
          <a:lstStyle/>
          <a:p>
            <a:r>
              <a:rPr lang="en-GB" sz="2400" dirty="0"/>
              <a:t>Apple</a:t>
            </a:r>
          </a:p>
        </p:txBody>
      </p:sp>
      <p:sp>
        <p:nvSpPr>
          <p:cNvPr id="20" name="Rectangle 19">
            <a:extLst>
              <a:ext uri="{FF2B5EF4-FFF2-40B4-BE49-F238E27FC236}">
                <a16:creationId xmlns:a16="http://schemas.microsoft.com/office/drawing/2014/main" id="{EA2E25E2-C1EC-674A-8774-4D4871F75242}"/>
              </a:ext>
            </a:extLst>
          </p:cNvPr>
          <p:cNvSpPr/>
          <p:nvPr/>
        </p:nvSpPr>
        <p:spPr>
          <a:xfrm>
            <a:off x="1141413" y="4276846"/>
            <a:ext cx="10400042" cy="2308324"/>
          </a:xfrm>
          <a:prstGeom prst="rect">
            <a:avLst/>
          </a:prstGeom>
        </p:spPr>
        <p:txBody>
          <a:bodyPr wrap="square">
            <a:spAutoFit/>
          </a:bodyPr>
          <a:lstStyle/>
          <a:p>
            <a:pPr marL="285750" indent="-285750">
              <a:buFont typeface="Arial" panose="020B0604020202020204" pitchFamily="34" charset="0"/>
              <a:buChar char="•"/>
            </a:pPr>
            <a:r>
              <a:rPr lang="el-GR" sz="2400" dirty="0"/>
              <a:t>Οι κβαντικοί υπολογιστές εκμεταλλεύονται τη ικανότητα των κβαντικών </a:t>
            </a:r>
            <a:r>
              <a:rPr lang="el-GR" sz="2400" dirty="0" err="1"/>
              <a:t>bit</a:t>
            </a:r>
            <a:r>
              <a:rPr lang="el-GR" sz="2400" dirty="0"/>
              <a:t> (</a:t>
            </a:r>
            <a:r>
              <a:rPr lang="el-GR" sz="2400" dirty="0" err="1"/>
              <a:t>qubit</a:t>
            </a:r>
            <a:r>
              <a:rPr lang="el-GR" sz="2400" dirty="0"/>
              <a:t>) να βρίσκονται σε όλες τις δυνατές καταστάσεις ταυτόχρονα</a:t>
            </a:r>
            <a:endParaRPr lang="en-GB" sz="2400" dirty="0"/>
          </a:p>
          <a:p>
            <a:pPr marL="285750" indent="-285750">
              <a:buFont typeface="Arial" panose="020B0604020202020204" pitchFamily="34" charset="0"/>
              <a:buChar char="•"/>
            </a:pPr>
            <a:r>
              <a:rPr lang="el-GR" sz="2400" dirty="0"/>
              <a:t>Πολύ μεγάλη επεξεργαστική δύναμη</a:t>
            </a:r>
          </a:p>
          <a:p>
            <a:pPr marL="285750" indent="-285750">
              <a:buFont typeface="Arial" panose="020B0604020202020204" pitchFamily="34" charset="0"/>
              <a:buChar char="•"/>
            </a:pPr>
            <a:r>
              <a:rPr lang="el-GR" sz="2400" dirty="0"/>
              <a:t>Μηχανική Μάθηση για Περιβαλλοντολογικά μοντέλα, Οικονομικά Μοντέλα, Φαρμακευτική </a:t>
            </a:r>
            <a:endParaRPr lang="en-GB" sz="2400" dirty="0"/>
          </a:p>
          <a:p>
            <a:pPr marL="285750" indent="-285750">
              <a:buFont typeface="Arial" panose="020B0604020202020204" pitchFamily="34" charset="0"/>
              <a:buChar char="•"/>
            </a:pPr>
            <a:r>
              <a:rPr lang="el-GR" sz="2400" dirty="0"/>
              <a:t>Η μεγαλύτερη απειλή για την κρυπτογραφία</a:t>
            </a:r>
            <a:endParaRPr lang="en-GB" sz="2400" dirty="0"/>
          </a:p>
        </p:txBody>
      </p:sp>
    </p:spTree>
    <p:extLst>
      <p:ext uri="{BB962C8B-B14F-4D97-AF65-F5344CB8AC3E}">
        <p14:creationId xmlns:p14="http://schemas.microsoft.com/office/powerpoint/2010/main" val="40608827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592" y="429703"/>
            <a:ext cx="6336704" cy="576064"/>
          </a:xfrm>
        </p:spPr>
        <p:txBody>
          <a:bodyPr>
            <a:noAutofit/>
          </a:bodyPr>
          <a:lstStyle/>
          <a:p>
            <a:r>
              <a:rPr lang="en-GB" sz="2800" dirty="0"/>
              <a:t>Quantum Computing as a threat</a:t>
            </a:r>
          </a:p>
        </p:txBody>
      </p:sp>
      <p:pic>
        <p:nvPicPr>
          <p:cNvPr id="4100" name="Picture 4" descr="Image result for google quantum computing">
            <a:extLst>
              <a:ext uri="{FF2B5EF4-FFF2-40B4-BE49-F238E27FC236}">
                <a16:creationId xmlns:a16="http://schemas.microsoft.com/office/drawing/2014/main" id="{A9CECA37-894F-4A86-98BC-877C5FBFAE2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77324" y="1022934"/>
            <a:ext cx="1671817" cy="22297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4106D68-BBA3-4EED-B812-233B9D2A7E71}"/>
              </a:ext>
            </a:extLst>
          </p:cNvPr>
          <p:cNvSpPr txBox="1"/>
          <p:nvPr/>
        </p:nvSpPr>
        <p:spPr>
          <a:xfrm>
            <a:off x="1370385" y="3225541"/>
            <a:ext cx="2155847" cy="369332"/>
          </a:xfrm>
          <a:prstGeom prst="rect">
            <a:avLst/>
          </a:prstGeom>
          <a:noFill/>
        </p:spPr>
        <p:txBody>
          <a:bodyPr wrap="none" rtlCol="0">
            <a:spAutoFit/>
          </a:bodyPr>
          <a:lstStyle/>
          <a:p>
            <a:r>
              <a:rPr lang="en-GB" dirty="0"/>
              <a:t>Microsoft (</a:t>
            </a:r>
            <a:r>
              <a:rPr lang="en-US" dirty="0"/>
              <a:t>40 qubits)</a:t>
            </a:r>
            <a:endParaRPr lang="en-GB" dirty="0"/>
          </a:p>
        </p:txBody>
      </p:sp>
      <p:sp>
        <p:nvSpPr>
          <p:cNvPr id="14" name="TextBox 13">
            <a:extLst>
              <a:ext uri="{FF2B5EF4-FFF2-40B4-BE49-F238E27FC236}">
                <a16:creationId xmlns:a16="http://schemas.microsoft.com/office/drawing/2014/main" id="{3D56B1F3-7DF5-4C2F-BC05-62D0020D0C1F}"/>
              </a:ext>
            </a:extLst>
          </p:cNvPr>
          <p:cNvSpPr txBox="1"/>
          <p:nvPr/>
        </p:nvSpPr>
        <p:spPr>
          <a:xfrm>
            <a:off x="3890543" y="3218110"/>
            <a:ext cx="1845377" cy="369332"/>
          </a:xfrm>
          <a:prstGeom prst="rect">
            <a:avLst/>
          </a:prstGeom>
          <a:noFill/>
        </p:spPr>
        <p:txBody>
          <a:bodyPr wrap="none" rtlCol="0">
            <a:spAutoFit/>
          </a:bodyPr>
          <a:lstStyle/>
          <a:p>
            <a:r>
              <a:rPr lang="en-GB" dirty="0"/>
              <a:t>Google (</a:t>
            </a:r>
            <a:r>
              <a:rPr lang="en-US" dirty="0"/>
              <a:t>53-qubit)</a:t>
            </a:r>
            <a:endParaRPr lang="en-GB" dirty="0"/>
          </a:p>
        </p:txBody>
      </p:sp>
      <p:sp>
        <p:nvSpPr>
          <p:cNvPr id="15" name="TextBox 14">
            <a:extLst>
              <a:ext uri="{FF2B5EF4-FFF2-40B4-BE49-F238E27FC236}">
                <a16:creationId xmlns:a16="http://schemas.microsoft.com/office/drawing/2014/main" id="{9C8E522C-70EA-4E14-ACEA-CD6B5F33B9A3}"/>
              </a:ext>
            </a:extLst>
          </p:cNvPr>
          <p:cNvSpPr txBox="1"/>
          <p:nvPr/>
        </p:nvSpPr>
        <p:spPr>
          <a:xfrm>
            <a:off x="5908222" y="3254098"/>
            <a:ext cx="1630575" cy="369332"/>
          </a:xfrm>
          <a:prstGeom prst="rect">
            <a:avLst/>
          </a:prstGeom>
          <a:noFill/>
        </p:spPr>
        <p:txBody>
          <a:bodyPr wrap="none" rtlCol="0">
            <a:spAutoFit/>
          </a:bodyPr>
          <a:lstStyle/>
          <a:p>
            <a:r>
              <a:rPr lang="en-GB" dirty="0"/>
              <a:t>IBM (53 qubits)</a:t>
            </a:r>
          </a:p>
        </p:txBody>
      </p:sp>
      <p:sp>
        <p:nvSpPr>
          <p:cNvPr id="16" name="TextBox 15">
            <a:extLst>
              <a:ext uri="{FF2B5EF4-FFF2-40B4-BE49-F238E27FC236}">
                <a16:creationId xmlns:a16="http://schemas.microsoft.com/office/drawing/2014/main" id="{394A234F-A8BE-4235-81DC-CDED58A92F3E}"/>
              </a:ext>
            </a:extLst>
          </p:cNvPr>
          <p:cNvSpPr txBox="1"/>
          <p:nvPr/>
        </p:nvSpPr>
        <p:spPr>
          <a:xfrm>
            <a:off x="8539344" y="3244334"/>
            <a:ext cx="1791751" cy="369332"/>
          </a:xfrm>
          <a:prstGeom prst="rect">
            <a:avLst/>
          </a:prstGeom>
          <a:noFill/>
        </p:spPr>
        <p:txBody>
          <a:bodyPr wrap="square" rtlCol="0">
            <a:spAutoFit/>
          </a:bodyPr>
          <a:lstStyle/>
          <a:p>
            <a:r>
              <a:rPr lang="en-GB" dirty="0"/>
              <a:t>Intel (49 qubits)</a:t>
            </a:r>
          </a:p>
        </p:txBody>
      </p:sp>
      <p:sp>
        <p:nvSpPr>
          <p:cNvPr id="4" name="Rectangle 3">
            <a:extLst>
              <a:ext uri="{FF2B5EF4-FFF2-40B4-BE49-F238E27FC236}">
                <a16:creationId xmlns:a16="http://schemas.microsoft.com/office/drawing/2014/main" id="{00B3D752-BEC0-44C2-9E05-762491EB06CA}"/>
              </a:ext>
            </a:extLst>
          </p:cNvPr>
          <p:cNvSpPr/>
          <p:nvPr/>
        </p:nvSpPr>
        <p:spPr>
          <a:xfrm>
            <a:off x="5278581" y="3842974"/>
            <a:ext cx="6671709" cy="2585323"/>
          </a:xfrm>
          <a:prstGeom prst="rect">
            <a:avLst/>
          </a:prstGeom>
        </p:spPr>
        <p:txBody>
          <a:bodyPr wrap="square">
            <a:spAutoFit/>
          </a:bodyPr>
          <a:lstStyle/>
          <a:p>
            <a:pPr marL="285750" indent="-285750">
              <a:buFont typeface="Arial" panose="020B0604020202020204" pitchFamily="34" charset="0"/>
              <a:buChar char="•"/>
            </a:pPr>
            <a:r>
              <a:rPr lang="en-GB" dirty="0"/>
              <a:t>quantum computers exploit the ability of quantum bits (qubits) to exist in multiple states simultaneously. </a:t>
            </a:r>
          </a:p>
          <a:p>
            <a:pPr marL="285750" indent="-285750">
              <a:buFont typeface="Arial" panose="020B0604020202020204" pitchFamily="34" charset="0"/>
              <a:buChar char="•"/>
            </a:pPr>
            <a:r>
              <a:rPr lang="en-GB" dirty="0"/>
              <a:t>They perform incredibly complex calculations at unprecedent speeds </a:t>
            </a:r>
          </a:p>
          <a:p>
            <a:pPr marL="285750" indent="-285750">
              <a:buFont typeface="Arial" panose="020B0604020202020204" pitchFamily="34" charset="0"/>
              <a:buChar char="•"/>
            </a:pPr>
            <a:r>
              <a:rPr lang="en-GB" dirty="0"/>
              <a:t>solve certain classes of problems that are beyond the grasp of today’s most advanced super computers.</a:t>
            </a:r>
          </a:p>
          <a:p>
            <a:pPr marL="285750" indent="-285750">
              <a:buFont typeface="Arial" panose="020B0604020202020204" pitchFamily="34" charset="0"/>
              <a:buChar char="•"/>
            </a:pPr>
            <a:r>
              <a:rPr lang="en-GB" dirty="0"/>
              <a:t>Identified as the biggest threat for public key cryptography</a:t>
            </a:r>
          </a:p>
          <a:p>
            <a:pPr marL="285750" indent="-285750">
              <a:buFont typeface="Arial" panose="020B0604020202020204" pitchFamily="34" charset="0"/>
              <a:buChar char="•"/>
            </a:pPr>
            <a:r>
              <a:rPr lang="en-US" b="1" dirty="0"/>
              <a:t>Shor's algorithm</a:t>
            </a:r>
            <a:r>
              <a:rPr lang="en-US" dirty="0"/>
              <a:t> is a </a:t>
            </a:r>
            <a:r>
              <a:rPr lang="en-US" dirty="0">
                <a:hlinkClick r:id="rId4" tooltip="Polynomial-time"/>
              </a:rPr>
              <a:t>polynomial-time</a:t>
            </a:r>
            <a:r>
              <a:rPr lang="en-US" dirty="0"/>
              <a:t> </a:t>
            </a:r>
            <a:r>
              <a:rPr lang="en-US" dirty="0">
                <a:hlinkClick r:id="rId5" tooltip="Quantum algorithm"/>
              </a:rPr>
              <a:t>quantum computer algorithm</a:t>
            </a:r>
            <a:r>
              <a:rPr lang="en-US" dirty="0"/>
              <a:t> for </a:t>
            </a:r>
            <a:r>
              <a:rPr lang="en-US" dirty="0">
                <a:hlinkClick r:id="rId6" tooltip="Integer factorization"/>
              </a:rPr>
              <a:t>integer factorization</a:t>
            </a:r>
            <a:r>
              <a:rPr lang="en-US" dirty="0"/>
              <a:t>.</a:t>
            </a:r>
            <a:endParaRPr lang="en-GB" dirty="0"/>
          </a:p>
        </p:txBody>
      </p:sp>
      <p:pic>
        <p:nvPicPr>
          <p:cNvPr id="6" name="Picture 5">
            <a:extLst>
              <a:ext uri="{FF2B5EF4-FFF2-40B4-BE49-F238E27FC236}">
                <a16:creationId xmlns:a16="http://schemas.microsoft.com/office/drawing/2014/main" id="{5683B473-02C2-A04B-8C9F-2C01967A2A59}"/>
              </a:ext>
            </a:extLst>
          </p:cNvPr>
          <p:cNvPicPr>
            <a:picLocks noChangeAspect="1"/>
          </p:cNvPicPr>
          <p:nvPr/>
        </p:nvPicPr>
        <p:blipFill>
          <a:blip r:embed="rId7"/>
          <a:stretch>
            <a:fillRect/>
          </a:stretch>
        </p:blipFill>
        <p:spPr>
          <a:xfrm>
            <a:off x="331709" y="3770776"/>
            <a:ext cx="4946872" cy="2657521"/>
          </a:xfrm>
          <a:prstGeom prst="rect">
            <a:avLst/>
          </a:prstGeom>
        </p:spPr>
      </p:pic>
      <p:pic>
        <p:nvPicPr>
          <p:cNvPr id="7" name="Picture 6">
            <a:extLst>
              <a:ext uri="{FF2B5EF4-FFF2-40B4-BE49-F238E27FC236}">
                <a16:creationId xmlns:a16="http://schemas.microsoft.com/office/drawing/2014/main" id="{A13103C8-8B99-C149-A4FB-B5941933A003}"/>
              </a:ext>
            </a:extLst>
          </p:cNvPr>
          <p:cNvPicPr>
            <a:picLocks noChangeAspect="1"/>
          </p:cNvPicPr>
          <p:nvPr/>
        </p:nvPicPr>
        <p:blipFill>
          <a:blip r:embed="rId8"/>
          <a:stretch>
            <a:fillRect/>
          </a:stretch>
        </p:blipFill>
        <p:spPr>
          <a:xfrm>
            <a:off x="7711097" y="1022911"/>
            <a:ext cx="2919388" cy="2195199"/>
          </a:xfrm>
          <a:prstGeom prst="rect">
            <a:avLst/>
          </a:prstGeom>
        </p:spPr>
      </p:pic>
      <p:pic>
        <p:nvPicPr>
          <p:cNvPr id="8" name="Picture 7">
            <a:extLst>
              <a:ext uri="{FF2B5EF4-FFF2-40B4-BE49-F238E27FC236}">
                <a16:creationId xmlns:a16="http://schemas.microsoft.com/office/drawing/2014/main" id="{45FB5A77-671F-B443-8ED6-075576499B2E}"/>
              </a:ext>
            </a:extLst>
          </p:cNvPr>
          <p:cNvPicPr>
            <a:picLocks noChangeAspect="1"/>
          </p:cNvPicPr>
          <p:nvPr/>
        </p:nvPicPr>
        <p:blipFill>
          <a:blip r:embed="rId9"/>
          <a:stretch>
            <a:fillRect/>
          </a:stretch>
        </p:blipFill>
        <p:spPr>
          <a:xfrm>
            <a:off x="5960543" y="991770"/>
            <a:ext cx="1525931" cy="2233771"/>
          </a:xfrm>
          <a:prstGeom prst="rect">
            <a:avLst/>
          </a:prstGeom>
        </p:spPr>
      </p:pic>
      <p:pic>
        <p:nvPicPr>
          <p:cNvPr id="9" name="Picture 8">
            <a:extLst>
              <a:ext uri="{FF2B5EF4-FFF2-40B4-BE49-F238E27FC236}">
                <a16:creationId xmlns:a16="http://schemas.microsoft.com/office/drawing/2014/main" id="{5C1360FB-8A52-2847-A739-701641DFCF74}"/>
              </a:ext>
            </a:extLst>
          </p:cNvPr>
          <p:cNvPicPr>
            <a:picLocks noChangeAspect="1"/>
          </p:cNvPicPr>
          <p:nvPr/>
        </p:nvPicPr>
        <p:blipFill>
          <a:blip r:embed="rId10"/>
          <a:stretch>
            <a:fillRect/>
          </a:stretch>
        </p:blipFill>
        <p:spPr>
          <a:xfrm>
            <a:off x="1065602" y="1022911"/>
            <a:ext cx="2712630" cy="2213047"/>
          </a:xfrm>
          <a:prstGeom prst="rect">
            <a:avLst/>
          </a:prstGeom>
        </p:spPr>
      </p:pic>
    </p:spTree>
    <p:extLst>
      <p:ext uri="{BB962C8B-B14F-4D97-AF65-F5344CB8AC3E}">
        <p14:creationId xmlns:p14="http://schemas.microsoft.com/office/powerpoint/2010/main" val="26578120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AE663-C1BF-B34A-97FC-7D02C6EC0102}"/>
              </a:ext>
            </a:extLst>
          </p:cNvPr>
          <p:cNvSpPr>
            <a:spLocks noGrp="1"/>
          </p:cNvSpPr>
          <p:nvPr>
            <p:ph type="title"/>
          </p:nvPr>
        </p:nvSpPr>
        <p:spPr/>
        <p:txBody>
          <a:bodyPr>
            <a:normAutofit/>
          </a:bodyPr>
          <a:lstStyle/>
          <a:p>
            <a:r>
              <a:rPr lang="en-US" dirty="0"/>
              <a:t>Quantum supremacy</a:t>
            </a:r>
          </a:p>
        </p:txBody>
      </p:sp>
      <p:pic>
        <p:nvPicPr>
          <p:cNvPr id="4" name="Picture 3">
            <a:extLst>
              <a:ext uri="{FF2B5EF4-FFF2-40B4-BE49-F238E27FC236}">
                <a16:creationId xmlns:a16="http://schemas.microsoft.com/office/drawing/2014/main" id="{DFB818EC-233A-CB46-8A14-788DFACAC8B8}"/>
              </a:ext>
            </a:extLst>
          </p:cNvPr>
          <p:cNvPicPr>
            <a:picLocks noChangeAspect="1"/>
          </p:cNvPicPr>
          <p:nvPr/>
        </p:nvPicPr>
        <p:blipFill rotWithShape="1">
          <a:blip r:embed="rId2"/>
          <a:srcRect t="9649"/>
          <a:stretch/>
        </p:blipFill>
        <p:spPr>
          <a:xfrm>
            <a:off x="378619" y="1610480"/>
            <a:ext cx="9228061" cy="4074065"/>
          </a:xfrm>
          <a:prstGeom prst="rect">
            <a:avLst/>
          </a:prstGeom>
        </p:spPr>
      </p:pic>
      <p:pic>
        <p:nvPicPr>
          <p:cNvPr id="5" name="Content Placeholder 4">
            <a:extLst>
              <a:ext uri="{FF2B5EF4-FFF2-40B4-BE49-F238E27FC236}">
                <a16:creationId xmlns:a16="http://schemas.microsoft.com/office/drawing/2014/main" id="{BA5FB8A2-ED53-5F48-87A1-890881E48779}"/>
              </a:ext>
            </a:extLst>
          </p:cNvPr>
          <p:cNvPicPr>
            <a:picLocks noGrp="1" noChangeAspect="1"/>
          </p:cNvPicPr>
          <p:nvPr>
            <p:ph idx="1"/>
          </p:nvPr>
        </p:nvPicPr>
        <p:blipFill>
          <a:blip r:embed="rId3"/>
          <a:stretch>
            <a:fillRect/>
          </a:stretch>
        </p:blipFill>
        <p:spPr>
          <a:xfrm>
            <a:off x="5661103" y="3557109"/>
            <a:ext cx="6383884" cy="3119398"/>
          </a:xfrm>
          <a:prstGeom prst="rect">
            <a:avLst/>
          </a:prstGeom>
        </p:spPr>
      </p:pic>
      <p:sp>
        <p:nvSpPr>
          <p:cNvPr id="3" name="TextBox 2">
            <a:extLst>
              <a:ext uri="{FF2B5EF4-FFF2-40B4-BE49-F238E27FC236}">
                <a16:creationId xmlns:a16="http://schemas.microsoft.com/office/drawing/2014/main" id="{50C573BB-5E19-8B4D-B20E-AFD7279465DB}"/>
              </a:ext>
            </a:extLst>
          </p:cNvPr>
          <p:cNvSpPr txBox="1"/>
          <p:nvPr/>
        </p:nvSpPr>
        <p:spPr>
          <a:xfrm>
            <a:off x="5170263" y="3283048"/>
            <a:ext cx="490840" cy="830997"/>
          </a:xfrm>
          <a:prstGeom prst="rect">
            <a:avLst/>
          </a:prstGeom>
          <a:noFill/>
        </p:spPr>
        <p:txBody>
          <a:bodyPr wrap="none" rtlCol="0">
            <a:spAutoFit/>
          </a:bodyPr>
          <a:lstStyle/>
          <a:p>
            <a:r>
              <a:rPr lang="en-US" sz="4800" dirty="0"/>
              <a:t>=</a:t>
            </a:r>
          </a:p>
        </p:txBody>
      </p:sp>
      <p:sp>
        <p:nvSpPr>
          <p:cNvPr id="7" name="Rounded Rectangle 6">
            <a:extLst>
              <a:ext uri="{FF2B5EF4-FFF2-40B4-BE49-F238E27FC236}">
                <a16:creationId xmlns:a16="http://schemas.microsoft.com/office/drawing/2014/main" id="{BC1D541A-5D86-C64F-BB7A-37DB03A0303B}"/>
              </a:ext>
            </a:extLst>
          </p:cNvPr>
          <p:cNvSpPr/>
          <p:nvPr/>
        </p:nvSpPr>
        <p:spPr>
          <a:xfrm>
            <a:off x="6363695" y="2715968"/>
            <a:ext cx="2974759" cy="317241"/>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804775A3-DC30-8BC6-D1ED-766E0375A56F}"/>
              </a:ext>
            </a:extLst>
          </p:cNvPr>
          <p:cNvSpPr/>
          <p:nvPr/>
        </p:nvSpPr>
        <p:spPr>
          <a:xfrm>
            <a:off x="8078533" y="3033210"/>
            <a:ext cx="444617" cy="6188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24054200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E78EAA-B0A1-3EF5-935D-281265F9D2FF}"/>
              </a:ext>
            </a:extLst>
          </p:cNvPr>
          <p:cNvSpPr>
            <a:spLocks noGrp="1"/>
          </p:cNvSpPr>
          <p:nvPr>
            <p:ph type="title"/>
          </p:nvPr>
        </p:nvSpPr>
        <p:spPr/>
        <p:txBody>
          <a:bodyPr/>
          <a:lstStyle/>
          <a:p>
            <a:r>
              <a:rPr lang="el-GR" dirty="0" err="1"/>
              <a:t>συμβαινει</a:t>
            </a:r>
            <a:r>
              <a:rPr lang="el-GR" dirty="0"/>
              <a:t> </a:t>
            </a:r>
            <a:r>
              <a:rPr lang="el-GR" dirty="0" err="1"/>
              <a:t>τωρα</a:t>
            </a:r>
            <a:r>
              <a:rPr lang="el-GR" dirty="0"/>
              <a:t>…</a:t>
            </a:r>
            <a:endParaRPr lang="en-GR" dirty="0"/>
          </a:p>
        </p:txBody>
      </p:sp>
      <p:pic>
        <p:nvPicPr>
          <p:cNvPr id="4" name="Picture 3">
            <a:extLst>
              <a:ext uri="{FF2B5EF4-FFF2-40B4-BE49-F238E27FC236}">
                <a16:creationId xmlns:a16="http://schemas.microsoft.com/office/drawing/2014/main" id="{25512EEC-323F-D8A8-8CF0-80504717A2F1}"/>
              </a:ext>
            </a:extLst>
          </p:cNvPr>
          <p:cNvPicPr>
            <a:picLocks noChangeAspect="1"/>
          </p:cNvPicPr>
          <p:nvPr/>
        </p:nvPicPr>
        <p:blipFill>
          <a:blip r:embed="rId2"/>
          <a:stretch>
            <a:fillRect/>
          </a:stretch>
        </p:blipFill>
        <p:spPr>
          <a:xfrm>
            <a:off x="1073944" y="2185098"/>
            <a:ext cx="7772400" cy="4330889"/>
          </a:xfrm>
          <a:prstGeom prst="rect">
            <a:avLst/>
          </a:prstGeom>
        </p:spPr>
      </p:pic>
      <p:pic>
        <p:nvPicPr>
          <p:cNvPr id="5" name="Picture 4">
            <a:extLst>
              <a:ext uri="{FF2B5EF4-FFF2-40B4-BE49-F238E27FC236}">
                <a16:creationId xmlns:a16="http://schemas.microsoft.com/office/drawing/2014/main" id="{F98D7AE0-20D0-0248-7E2B-862B34CB94E4}"/>
              </a:ext>
            </a:extLst>
          </p:cNvPr>
          <p:cNvPicPr>
            <a:picLocks noChangeAspect="1"/>
          </p:cNvPicPr>
          <p:nvPr/>
        </p:nvPicPr>
        <p:blipFill>
          <a:blip r:embed="rId3"/>
          <a:stretch>
            <a:fillRect/>
          </a:stretch>
        </p:blipFill>
        <p:spPr>
          <a:xfrm>
            <a:off x="7575518" y="1778793"/>
            <a:ext cx="4399787" cy="2513350"/>
          </a:xfrm>
          <a:prstGeom prst="rect">
            <a:avLst/>
          </a:prstGeom>
        </p:spPr>
      </p:pic>
    </p:spTree>
    <p:extLst>
      <p:ext uri="{BB962C8B-B14F-4D97-AF65-F5344CB8AC3E}">
        <p14:creationId xmlns:p14="http://schemas.microsoft.com/office/powerpoint/2010/main" val="19800210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FAC97-EE8B-4427-9FC8-2B4AA4F19AE8}"/>
              </a:ext>
            </a:extLst>
          </p:cNvPr>
          <p:cNvSpPr>
            <a:spLocks noGrp="1"/>
          </p:cNvSpPr>
          <p:nvPr>
            <p:ph type="title"/>
          </p:nvPr>
        </p:nvSpPr>
        <p:spPr>
          <a:xfrm>
            <a:off x="1141413" y="618518"/>
            <a:ext cx="9905998" cy="1478570"/>
          </a:xfrm>
        </p:spPr>
        <p:txBody>
          <a:bodyPr/>
          <a:lstStyle/>
          <a:p>
            <a:r>
              <a:rPr lang="el-GR" dirty="0" err="1"/>
              <a:t>Κβαντικη</a:t>
            </a:r>
            <a:r>
              <a:rPr lang="el-GR" dirty="0"/>
              <a:t> </a:t>
            </a:r>
            <a:r>
              <a:rPr lang="el-GR" dirty="0" err="1"/>
              <a:t>κρυπτογραφια</a:t>
            </a:r>
            <a:r>
              <a:rPr lang="en-US" dirty="0"/>
              <a:t> (QKD)</a:t>
            </a:r>
            <a:endParaRPr lang="el-GR" dirty="0"/>
          </a:p>
        </p:txBody>
      </p:sp>
      <p:pic>
        <p:nvPicPr>
          <p:cNvPr id="21" name="Picture 20">
            <a:extLst>
              <a:ext uri="{FF2B5EF4-FFF2-40B4-BE49-F238E27FC236}">
                <a16:creationId xmlns:a16="http://schemas.microsoft.com/office/drawing/2014/main" id="{D11AFABE-7CDF-8B48-A9AD-3E054B4C90E2}"/>
              </a:ext>
            </a:extLst>
          </p:cNvPr>
          <p:cNvPicPr>
            <a:picLocks noChangeAspect="1"/>
          </p:cNvPicPr>
          <p:nvPr/>
        </p:nvPicPr>
        <p:blipFill>
          <a:blip r:embed="rId2"/>
          <a:stretch>
            <a:fillRect/>
          </a:stretch>
        </p:blipFill>
        <p:spPr>
          <a:xfrm>
            <a:off x="8899096" y="2190281"/>
            <a:ext cx="1762021" cy="916717"/>
          </a:xfrm>
          <a:prstGeom prst="rect">
            <a:avLst/>
          </a:prstGeom>
        </p:spPr>
      </p:pic>
      <p:sp>
        <p:nvSpPr>
          <p:cNvPr id="22" name="TextBox 21">
            <a:extLst>
              <a:ext uri="{FF2B5EF4-FFF2-40B4-BE49-F238E27FC236}">
                <a16:creationId xmlns:a16="http://schemas.microsoft.com/office/drawing/2014/main" id="{83C2D613-29FA-4745-828B-BE651101D162}"/>
              </a:ext>
            </a:extLst>
          </p:cNvPr>
          <p:cNvSpPr txBox="1"/>
          <p:nvPr/>
        </p:nvSpPr>
        <p:spPr>
          <a:xfrm>
            <a:off x="1026196" y="1905668"/>
            <a:ext cx="8167755" cy="461665"/>
          </a:xfrm>
          <a:prstGeom prst="rect">
            <a:avLst/>
          </a:prstGeom>
          <a:noFill/>
        </p:spPr>
        <p:txBody>
          <a:bodyPr wrap="square" rtlCol="0">
            <a:spAutoFit/>
          </a:bodyPr>
          <a:lstStyle/>
          <a:p>
            <a:r>
              <a:rPr lang="en-GB" sz="2400" dirty="0">
                <a:sym typeface="Wingdings" panose="05000000000000000000" pitchFamily="2" charset="2"/>
              </a:rPr>
              <a:t> </a:t>
            </a:r>
            <a:r>
              <a:rPr lang="en-GB" sz="2400" dirty="0" err="1"/>
              <a:t>Έ</a:t>
            </a:r>
            <a:r>
              <a:rPr lang="el-GR" sz="2400" dirty="0"/>
              <a:t>να φωτόνιο είναι ένα κβαντικό σύστημα</a:t>
            </a:r>
            <a:endParaRPr lang="en-GB" sz="2400" dirty="0"/>
          </a:p>
        </p:txBody>
      </p:sp>
      <p:pic>
        <p:nvPicPr>
          <p:cNvPr id="24" name="Picture 23">
            <a:extLst>
              <a:ext uri="{FF2B5EF4-FFF2-40B4-BE49-F238E27FC236}">
                <a16:creationId xmlns:a16="http://schemas.microsoft.com/office/drawing/2014/main" id="{BCEC16B5-0A13-B742-ADBC-1AD139F7AFE2}"/>
              </a:ext>
            </a:extLst>
          </p:cNvPr>
          <p:cNvPicPr>
            <a:picLocks noChangeAspect="1"/>
          </p:cNvPicPr>
          <p:nvPr/>
        </p:nvPicPr>
        <p:blipFill rotWithShape="1">
          <a:blip r:embed="rId3"/>
          <a:srcRect t="15973"/>
          <a:stretch/>
        </p:blipFill>
        <p:spPr>
          <a:xfrm>
            <a:off x="8888362" y="983672"/>
            <a:ext cx="1792057" cy="1113415"/>
          </a:xfrm>
          <a:prstGeom prst="rect">
            <a:avLst/>
          </a:prstGeom>
        </p:spPr>
      </p:pic>
      <p:sp>
        <p:nvSpPr>
          <p:cNvPr id="25" name="Rectangle 24">
            <a:extLst>
              <a:ext uri="{FF2B5EF4-FFF2-40B4-BE49-F238E27FC236}">
                <a16:creationId xmlns:a16="http://schemas.microsoft.com/office/drawing/2014/main" id="{DB4689E0-F9A1-AD4D-94FB-51B3C03D3D5B}"/>
              </a:ext>
            </a:extLst>
          </p:cNvPr>
          <p:cNvSpPr/>
          <p:nvPr/>
        </p:nvSpPr>
        <p:spPr>
          <a:xfrm>
            <a:off x="1014923" y="2275417"/>
            <a:ext cx="7826537" cy="830997"/>
          </a:xfrm>
          <a:prstGeom prst="rect">
            <a:avLst/>
          </a:prstGeom>
        </p:spPr>
        <p:txBody>
          <a:bodyPr wrap="square">
            <a:spAutoFit/>
          </a:bodyPr>
          <a:lstStyle/>
          <a:p>
            <a:r>
              <a:rPr lang="en-GB" sz="2400" dirty="0">
                <a:sym typeface="Wingdings" panose="05000000000000000000" pitchFamily="2" charset="2"/>
              </a:rPr>
              <a:t> </a:t>
            </a:r>
            <a:r>
              <a:rPr lang="en-GB" sz="2400" dirty="0" err="1"/>
              <a:t>Έ</a:t>
            </a:r>
            <a:r>
              <a:rPr lang="el-GR" sz="2400" dirty="0"/>
              <a:t>να φωτόνιο μπορεί να μεταφέρει κβαντική πληροφορία (</a:t>
            </a:r>
            <a:r>
              <a:rPr lang="el-GR" sz="2400" dirty="0" err="1"/>
              <a:t>qubit</a:t>
            </a:r>
            <a:r>
              <a:rPr lang="el-GR" sz="2400" dirty="0"/>
              <a:t>)</a:t>
            </a:r>
            <a:endParaRPr lang="en-GB" sz="2400" dirty="0"/>
          </a:p>
        </p:txBody>
      </p:sp>
      <p:sp>
        <p:nvSpPr>
          <p:cNvPr id="26" name="Rectangle 25">
            <a:extLst>
              <a:ext uri="{FF2B5EF4-FFF2-40B4-BE49-F238E27FC236}">
                <a16:creationId xmlns:a16="http://schemas.microsoft.com/office/drawing/2014/main" id="{B35FBC68-9F79-2C40-9D09-4FB72790E904}"/>
              </a:ext>
            </a:extLst>
          </p:cNvPr>
          <p:cNvSpPr/>
          <p:nvPr/>
        </p:nvSpPr>
        <p:spPr>
          <a:xfrm>
            <a:off x="1026196" y="1540552"/>
            <a:ext cx="8651052" cy="461665"/>
          </a:xfrm>
          <a:prstGeom prst="rect">
            <a:avLst/>
          </a:prstGeom>
        </p:spPr>
        <p:txBody>
          <a:bodyPr wrap="square">
            <a:spAutoFit/>
          </a:bodyPr>
          <a:lstStyle/>
          <a:p>
            <a:r>
              <a:rPr lang="el-GR" sz="2400" b="1" dirty="0"/>
              <a:t>Χρησιμοποιεί τις αρχές της κβαντικής φυσικής</a:t>
            </a:r>
            <a:endParaRPr lang="en-GB" sz="2400" b="1" dirty="0"/>
          </a:p>
        </p:txBody>
      </p:sp>
      <p:sp>
        <p:nvSpPr>
          <p:cNvPr id="28" name="TextBox 27">
            <a:extLst>
              <a:ext uri="{FF2B5EF4-FFF2-40B4-BE49-F238E27FC236}">
                <a16:creationId xmlns:a16="http://schemas.microsoft.com/office/drawing/2014/main" id="{9EAF14A7-F8C3-5C44-99A9-E54AF96F1E06}"/>
              </a:ext>
            </a:extLst>
          </p:cNvPr>
          <p:cNvSpPr txBox="1"/>
          <p:nvPr/>
        </p:nvSpPr>
        <p:spPr>
          <a:xfrm flipH="1">
            <a:off x="8196476" y="3422084"/>
            <a:ext cx="3519752" cy="2677656"/>
          </a:xfrm>
          <a:prstGeom prst="rect">
            <a:avLst/>
          </a:prstGeom>
          <a:noFill/>
        </p:spPr>
        <p:txBody>
          <a:bodyPr wrap="square" rtlCol="0">
            <a:spAutoFit/>
          </a:bodyPr>
          <a:lstStyle/>
          <a:p>
            <a:pPr marL="285750" indent="-285750">
              <a:buFont typeface="Wingdings" panose="05000000000000000000" pitchFamily="2" charset="2"/>
              <a:buChar char="Ø"/>
            </a:pPr>
            <a:r>
              <a:rPr lang="en-GB" sz="2400" dirty="0"/>
              <a:t>“</a:t>
            </a:r>
            <a:r>
              <a:rPr lang="en-GB" sz="2400" b="1" dirty="0"/>
              <a:t>Quantum safe</a:t>
            </a:r>
            <a:r>
              <a:rPr lang="en-GB" sz="2400" dirty="0"/>
              <a:t>”</a:t>
            </a:r>
          </a:p>
          <a:p>
            <a:r>
              <a:rPr lang="en-GB" sz="2400" dirty="0" err="1"/>
              <a:t>Α</a:t>
            </a:r>
            <a:r>
              <a:rPr lang="en-GB" sz="2400" dirty="0"/>
              <a:t>π</a:t>
            </a:r>
            <a:r>
              <a:rPr lang="en-GB" sz="2400" dirty="0" err="1"/>
              <a:t>οδεικνύετ</a:t>
            </a:r>
            <a:r>
              <a:rPr lang="en-GB" sz="2400" dirty="0"/>
              <a:t>α</a:t>
            </a:r>
            <a:r>
              <a:rPr lang="en-GB" sz="2400" dirty="0" err="1"/>
              <a:t>ι</a:t>
            </a:r>
            <a:r>
              <a:rPr lang="en-GB" sz="2400" dirty="0"/>
              <a:t> </a:t>
            </a:r>
            <a:r>
              <a:rPr lang="en-GB" sz="2400" dirty="0" err="1"/>
              <a:t>ότι</a:t>
            </a:r>
            <a:r>
              <a:rPr lang="en-GB" sz="2400" dirty="0"/>
              <a:t> </a:t>
            </a:r>
            <a:r>
              <a:rPr lang="en-GB" sz="2400" dirty="0" err="1"/>
              <a:t>είν</a:t>
            </a:r>
            <a:r>
              <a:rPr lang="en-GB" sz="2400" dirty="0"/>
              <a:t>α</a:t>
            </a:r>
            <a:r>
              <a:rPr lang="en-GB" sz="2400" dirty="0" err="1"/>
              <a:t>ι</a:t>
            </a:r>
            <a:r>
              <a:rPr lang="en-GB" sz="2400" dirty="0"/>
              <a:t> α</a:t>
            </a:r>
            <a:r>
              <a:rPr lang="en-GB" sz="2400" dirty="0" err="1"/>
              <a:t>σφ</a:t>
            </a:r>
            <a:r>
              <a:rPr lang="en-GB" sz="2400" dirty="0"/>
              <a:t>α</a:t>
            </a:r>
            <a:r>
              <a:rPr lang="en-GB" sz="2400" dirty="0" err="1"/>
              <a:t>λές</a:t>
            </a:r>
            <a:r>
              <a:rPr lang="en-GB" sz="2400" dirty="0"/>
              <a:t> </a:t>
            </a:r>
            <a:r>
              <a:rPr lang="el-GR" sz="2400" dirty="0"/>
              <a:t>από κβαντικούς </a:t>
            </a:r>
            <a:r>
              <a:rPr lang="el-GR" sz="2400" dirty="0" err="1"/>
              <a:t>υπολογιστες</a:t>
            </a:r>
            <a:endParaRPr lang="en-GB" sz="2400" dirty="0"/>
          </a:p>
          <a:p>
            <a:pPr marL="285750" indent="-285750">
              <a:buFont typeface="Wingdings" panose="05000000000000000000" pitchFamily="2" charset="2"/>
              <a:buChar char="Ø"/>
            </a:pPr>
            <a:endParaRPr lang="en-GB" sz="2400" dirty="0"/>
          </a:p>
          <a:p>
            <a:pPr marL="285750" indent="-285750">
              <a:buFont typeface="Wingdings" panose="05000000000000000000" pitchFamily="2" charset="2"/>
              <a:buChar char="Ø"/>
            </a:pPr>
            <a:r>
              <a:rPr lang="el-GR" sz="2400" dirty="0"/>
              <a:t>Αντιλαμβάνεται την υποκλοπή</a:t>
            </a:r>
            <a:endParaRPr lang="en-GB" sz="2400" dirty="0"/>
          </a:p>
        </p:txBody>
      </p:sp>
      <p:pic>
        <p:nvPicPr>
          <p:cNvPr id="3" name="Picture 2">
            <a:extLst>
              <a:ext uri="{FF2B5EF4-FFF2-40B4-BE49-F238E27FC236}">
                <a16:creationId xmlns:a16="http://schemas.microsoft.com/office/drawing/2014/main" id="{1DC97138-77BD-1302-38A6-1E6B06D41436}"/>
              </a:ext>
            </a:extLst>
          </p:cNvPr>
          <p:cNvPicPr>
            <a:picLocks noChangeAspect="1"/>
          </p:cNvPicPr>
          <p:nvPr/>
        </p:nvPicPr>
        <p:blipFill>
          <a:blip r:embed="rId4"/>
          <a:stretch>
            <a:fillRect/>
          </a:stretch>
        </p:blipFill>
        <p:spPr>
          <a:xfrm>
            <a:off x="1445536" y="3106414"/>
            <a:ext cx="6321816" cy="3231299"/>
          </a:xfrm>
          <a:prstGeom prst="rect">
            <a:avLst/>
          </a:prstGeom>
        </p:spPr>
      </p:pic>
    </p:spTree>
    <p:extLst>
      <p:ext uri="{BB962C8B-B14F-4D97-AF65-F5344CB8AC3E}">
        <p14:creationId xmlns:p14="http://schemas.microsoft.com/office/powerpoint/2010/main" val="4029439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801D-4C40-A4CB-CEFC-BE377618C169}"/>
              </a:ext>
            </a:extLst>
          </p:cNvPr>
          <p:cNvSpPr>
            <a:spLocks noGrp="1"/>
          </p:cNvSpPr>
          <p:nvPr>
            <p:ph type="title"/>
          </p:nvPr>
        </p:nvSpPr>
        <p:spPr>
          <a:xfrm>
            <a:off x="1981200" y="-417745"/>
            <a:ext cx="8229600" cy="1143000"/>
          </a:xfrm>
        </p:spPr>
        <p:txBody>
          <a:bodyPr>
            <a:normAutofit/>
          </a:bodyPr>
          <a:lstStyle/>
          <a:p>
            <a:r>
              <a:rPr lang="el-GR" b="1"/>
              <a:t>Ολοκληρωμένες οπτικές διατάξεις</a:t>
            </a:r>
            <a:endParaRPr lang="en-US"/>
          </a:p>
        </p:txBody>
      </p:sp>
      <p:pic>
        <p:nvPicPr>
          <p:cNvPr id="41986" name="Picture 2" descr="Photonic ICs, Silicon Photonics &amp; Programmable Photonics - HandheldOCT  webinar - YouTube">
            <a:extLst>
              <a:ext uri="{FF2B5EF4-FFF2-40B4-BE49-F238E27FC236}">
                <a16:creationId xmlns:a16="http://schemas.microsoft.com/office/drawing/2014/main" id="{ECE017F7-AD46-E6AD-E916-F9216B399E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12"/>
          <a:stretch/>
        </p:blipFill>
        <p:spPr bwMode="auto">
          <a:xfrm>
            <a:off x="1447407" y="1491423"/>
            <a:ext cx="9144000" cy="4983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8510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9B4F71-57A8-47DF-1C2B-EA68C80416BC}"/>
              </a:ext>
            </a:extLst>
          </p:cNvPr>
          <p:cNvSpPr>
            <a:spLocks noGrp="1"/>
          </p:cNvSpPr>
          <p:nvPr>
            <p:ph type="title"/>
          </p:nvPr>
        </p:nvSpPr>
        <p:spPr/>
        <p:txBody>
          <a:bodyPr/>
          <a:lstStyle/>
          <a:p>
            <a:r>
              <a:rPr lang="el-GR" dirty="0" err="1"/>
              <a:t>Εθνικο</a:t>
            </a:r>
            <a:r>
              <a:rPr lang="el-GR" dirty="0"/>
              <a:t> και </a:t>
            </a:r>
            <a:r>
              <a:rPr lang="el-GR" dirty="0" err="1"/>
              <a:t>Ευρωπαικο</a:t>
            </a:r>
            <a:r>
              <a:rPr lang="el-GR" dirty="0"/>
              <a:t> </a:t>
            </a:r>
            <a:r>
              <a:rPr lang="el-GR" dirty="0" err="1"/>
              <a:t>δικτυο</a:t>
            </a:r>
            <a:r>
              <a:rPr lang="el-GR" dirty="0"/>
              <a:t> </a:t>
            </a:r>
            <a:r>
              <a:rPr lang="en-US" dirty="0"/>
              <a:t>QKD</a:t>
            </a:r>
            <a:r>
              <a:rPr lang="el-GR" dirty="0"/>
              <a:t> </a:t>
            </a:r>
            <a:endParaRPr lang="en-GR" dirty="0"/>
          </a:p>
        </p:txBody>
      </p:sp>
      <p:pic>
        <p:nvPicPr>
          <p:cNvPr id="4" name="Picture 3">
            <a:extLst>
              <a:ext uri="{FF2B5EF4-FFF2-40B4-BE49-F238E27FC236}">
                <a16:creationId xmlns:a16="http://schemas.microsoft.com/office/drawing/2014/main" id="{7AC0CCB4-3235-BE47-BDD0-E155C117061E}"/>
              </a:ext>
            </a:extLst>
          </p:cNvPr>
          <p:cNvPicPr>
            <a:picLocks noChangeAspect="1"/>
          </p:cNvPicPr>
          <p:nvPr/>
        </p:nvPicPr>
        <p:blipFill>
          <a:blip r:embed="rId2"/>
          <a:stretch>
            <a:fillRect/>
          </a:stretch>
        </p:blipFill>
        <p:spPr>
          <a:xfrm>
            <a:off x="6029714" y="1578769"/>
            <a:ext cx="5947831" cy="4608434"/>
          </a:xfrm>
          <a:prstGeom prst="rect">
            <a:avLst/>
          </a:prstGeom>
        </p:spPr>
      </p:pic>
      <p:pic>
        <p:nvPicPr>
          <p:cNvPr id="6" name="Graphic 5" descr="Satellite outline">
            <a:extLst>
              <a:ext uri="{FF2B5EF4-FFF2-40B4-BE49-F238E27FC236}">
                <a16:creationId xmlns:a16="http://schemas.microsoft.com/office/drawing/2014/main" id="{F49E1932-D340-9990-2BEF-D90BC2DE68B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78075" y="1787423"/>
            <a:ext cx="609599" cy="609599"/>
          </a:xfrm>
          <a:prstGeom prst="rect">
            <a:avLst/>
          </a:prstGeom>
        </p:spPr>
      </p:pic>
      <p:pic>
        <p:nvPicPr>
          <p:cNvPr id="7" name="Graphic 6" descr="Satellite outline">
            <a:extLst>
              <a:ext uri="{FF2B5EF4-FFF2-40B4-BE49-F238E27FC236}">
                <a16:creationId xmlns:a16="http://schemas.microsoft.com/office/drawing/2014/main" id="{E1012EA3-6933-3BD4-003E-4095765DA53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50837" y="4303060"/>
            <a:ext cx="609599" cy="609599"/>
          </a:xfrm>
          <a:prstGeom prst="rect">
            <a:avLst/>
          </a:prstGeom>
        </p:spPr>
      </p:pic>
      <p:cxnSp>
        <p:nvCxnSpPr>
          <p:cNvPr id="8" name="Straight Arrow Connector 7">
            <a:extLst>
              <a:ext uri="{FF2B5EF4-FFF2-40B4-BE49-F238E27FC236}">
                <a16:creationId xmlns:a16="http://schemas.microsoft.com/office/drawing/2014/main" id="{35065352-E643-7456-D99B-51C5452CF1D8}"/>
              </a:ext>
            </a:extLst>
          </p:cNvPr>
          <p:cNvCxnSpPr>
            <a:cxnSpLocks/>
          </p:cNvCxnSpPr>
          <p:nvPr/>
        </p:nvCxnSpPr>
        <p:spPr>
          <a:xfrm flipH="1">
            <a:off x="8400071" y="2259768"/>
            <a:ext cx="107435" cy="87125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C654706-221A-A0D3-5B17-44410368B2C5}"/>
              </a:ext>
            </a:extLst>
          </p:cNvPr>
          <p:cNvCxnSpPr>
            <a:cxnSpLocks/>
          </p:cNvCxnSpPr>
          <p:nvPr/>
        </p:nvCxnSpPr>
        <p:spPr>
          <a:xfrm flipH="1">
            <a:off x="10694892" y="4840941"/>
            <a:ext cx="956889" cy="58771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BE873AE-787C-9312-FD2F-890758B9B630}"/>
              </a:ext>
            </a:extLst>
          </p:cNvPr>
          <p:cNvSpPr txBox="1"/>
          <p:nvPr/>
        </p:nvSpPr>
        <p:spPr>
          <a:xfrm>
            <a:off x="6270669" y="6187203"/>
            <a:ext cx="6098240" cy="461665"/>
          </a:xfrm>
          <a:prstGeom prst="rect">
            <a:avLst/>
          </a:prstGeom>
          <a:noFill/>
        </p:spPr>
        <p:txBody>
          <a:bodyPr wrap="square">
            <a:spAutoFit/>
          </a:bodyPr>
          <a:lstStyle/>
          <a:p>
            <a:r>
              <a:rPr lang="en-GB" sz="1200" dirty="0">
                <a:effectLst/>
                <a:latin typeface="Arial" panose="020B0604020202020204" pitchFamily="34" charset="0"/>
              </a:rPr>
              <a:t> </a:t>
            </a:r>
            <a:r>
              <a:rPr lang="en-GB" sz="1200" i="1" dirty="0">
                <a:effectLst/>
                <a:latin typeface="Arial" panose="020B0604020202020204" pitchFamily="34" charset="0"/>
              </a:rPr>
              <a:t>Jean-François </a:t>
            </a:r>
            <a:r>
              <a:rPr lang="en-GB" sz="1200" i="1" dirty="0" err="1">
                <a:effectLst/>
                <a:latin typeface="Arial" panose="020B0604020202020204" pitchFamily="34" charset="0"/>
              </a:rPr>
              <a:t>Buggenhout</a:t>
            </a:r>
            <a:r>
              <a:rPr lang="en-GB" sz="1200" i="1" dirty="0">
                <a:effectLst/>
                <a:latin typeface="Arial" panose="020B0604020202020204" pitchFamily="34" charset="0"/>
              </a:rPr>
              <a:t>”</a:t>
            </a:r>
            <a:r>
              <a:rPr lang="en-GB" sz="1200" dirty="0">
                <a:effectLst/>
                <a:latin typeface="Arial" panose="020B0604020202020204" pitchFamily="34" charset="0"/>
              </a:rPr>
              <a:t> EU Quantum Technologies Flagship and the quantum internet” ENISA TELECOM SECURITY FORUM,  29 June 2022</a:t>
            </a:r>
          </a:p>
        </p:txBody>
      </p:sp>
      <p:sp>
        <p:nvSpPr>
          <p:cNvPr id="12" name="Arc 11">
            <a:extLst>
              <a:ext uri="{FF2B5EF4-FFF2-40B4-BE49-F238E27FC236}">
                <a16:creationId xmlns:a16="http://schemas.microsoft.com/office/drawing/2014/main" id="{0DB2FE46-1380-70F4-164C-BEA89955152A}"/>
              </a:ext>
            </a:extLst>
          </p:cNvPr>
          <p:cNvSpPr/>
          <p:nvPr/>
        </p:nvSpPr>
        <p:spPr>
          <a:xfrm>
            <a:off x="1703294" y="1927745"/>
            <a:ext cx="10488706" cy="7324165"/>
          </a:xfrm>
          <a:prstGeom prst="arc">
            <a:avLst>
              <a:gd name="adj1" fmla="val 14947616"/>
              <a:gd name="adj2" fmla="val 21070274"/>
            </a:avLst>
          </a:prstGeom>
          <a:ln w="254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12">
            <a:extLst>
              <a:ext uri="{FF2B5EF4-FFF2-40B4-BE49-F238E27FC236}">
                <a16:creationId xmlns:a16="http://schemas.microsoft.com/office/drawing/2014/main" id="{DB6BC5F3-D751-9AEC-7236-0B7E633705B5}"/>
              </a:ext>
            </a:extLst>
          </p:cNvPr>
          <p:cNvPicPr>
            <a:picLocks noChangeAspect="1"/>
          </p:cNvPicPr>
          <p:nvPr/>
        </p:nvPicPr>
        <p:blipFill>
          <a:blip r:embed="rId5"/>
          <a:stretch>
            <a:fillRect/>
          </a:stretch>
        </p:blipFill>
        <p:spPr>
          <a:xfrm>
            <a:off x="294192" y="1578770"/>
            <a:ext cx="5627977" cy="4608434"/>
          </a:xfrm>
          <a:prstGeom prst="rect">
            <a:avLst/>
          </a:prstGeom>
        </p:spPr>
      </p:pic>
      <p:pic>
        <p:nvPicPr>
          <p:cNvPr id="14" name="Picture 13">
            <a:extLst>
              <a:ext uri="{FF2B5EF4-FFF2-40B4-BE49-F238E27FC236}">
                <a16:creationId xmlns:a16="http://schemas.microsoft.com/office/drawing/2014/main" id="{F4DCACEF-C785-EFB5-ED28-51896509B101}"/>
              </a:ext>
            </a:extLst>
          </p:cNvPr>
          <p:cNvPicPr>
            <a:picLocks noChangeAspect="1"/>
          </p:cNvPicPr>
          <p:nvPr/>
        </p:nvPicPr>
        <p:blipFill>
          <a:blip r:embed="rId6"/>
          <a:stretch>
            <a:fillRect/>
          </a:stretch>
        </p:blipFill>
        <p:spPr>
          <a:xfrm>
            <a:off x="294192" y="1578769"/>
            <a:ext cx="1063698" cy="547584"/>
          </a:xfrm>
          <a:prstGeom prst="rect">
            <a:avLst/>
          </a:prstGeom>
        </p:spPr>
      </p:pic>
    </p:spTree>
    <p:extLst>
      <p:ext uri="{BB962C8B-B14F-4D97-AF65-F5344CB8AC3E}">
        <p14:creationId xmlns:p14="http://schemas.microsoft.com/office/powerpoint/2010/main" val="10646647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C0120D-51B2-49A3-8FFE-1DB646467300}"/>
              </a:ext>
            </a:extLst>
          </p:cNvPr>
          <p:cNvSpPr>
            <a:spLocks noGrp="1"/>
          </p:cNvSpPr>
          <p:nvPr>
            <p:ph type="title"/>
          </p:nvPr>
        </p:nvSpPr>
        <p:spPr/>
        <p:txBody>
          <a:bodyPr/>
          <a:lstStyle/>
          <a:p>
            <a:r>
              <a:rPr lang="el-GR" dirty="0" err="1"/>
              <a:t>Κβαντικο</a:t>
            </a:r>
            <a:r>
              <a:rPr lang="el-GR" dirty="0"/>
              <a:t> </a:t>
            </a:r>
            <a:r>
              <a:rPr lang="el-GR" dirty="0" err="1"/>
              <a:t>ιντερνετ</a:t>
            </a:r>
            <a:endParaRPr lang="en-GR" dirty="0"/>
          </a:p>
        </p:txBody>
      </p:sp>
      <p:pic>
        <p:nvPicPr>
          <p:cNvPr id="4" name="Picture 3">
            <a:extLst>
              <a:ext uri="{FF2B5EF4-FFF2-40B4-BE49-F238E27FC236}">
                <a16:creationId xmlns:a16="http://schemas.microsoft.com/office/drawing/2014/main" id="{16EFC355-6D67-2FB0-AA17-BEE1278741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512"/>
          <a:stretch/>
        </p:blipFill>
        <p:spPr bwMode="auto">
          <a:xfrm>
            <a:off x="4450557" y="1900238"/>
            <a:ext cx="6836569" cy="36257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reparing for quantum cybersecurity now | EY - Global">
            <a:extLst>
              <a:ext uri="{FF2B5EF4-FFF2-40B4-BE49-F238E27FC236}">
                <a16:creationId xmlns:a16="http://schemas.microsoft.com/office/drawing/2014/main" id="{26270C99-F364-E496-092E-854CC012B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653" y="1620963"/>
            <a:ext cx="1428375" cy="952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irst quantum computer to pack 100 qubits enters crowded race">
            <a:extLst>
              <a:ext uri="{FF2B5EF4-FFF2-40B4-BE49-F238E27FC236}">
                <a16:creationId xmlns:a16="http://schemas.microsoft.com/office/drawing/2014/main" id="{3336AF85-9045-2238-1868-7A16DB2A2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0827" y="5216768"/>
            <a:ext cx="1535072" cy="10227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0495AAD-2648-EEF1-43A9-06E68E04F0B7}"/>
              </a:ext>
            </a:extLst>
          </p:cNvPr>
          <p:cNvSpPr txBox="1"/>
          <p:nvPr/>
        </p:nvSpPr>
        <p:spPr>
          <a:xfrm>
            <a:off x="585789" y="2707481"/>
            <a:ext cx="3864768" cy="3139321"/>
          </a:xfrm>
          <a:prstGeom prst="rect">
            <a:avLst/>
          </a:prstGeom>
          <a:noFill/>
        </p:spPr>
        <p:txBody>
          <a:bodyPr wrap="square" rtlCol="0">
            <a:spAutoFit/>
          </a:bodyPr>
          <a:lstStyle/>
          <a:p>
            <a:r>
              <a:rPr lang="en-US" dirty="0"/>
              <a:t>Distributed quantum computing </a:t>
            </a:r>
            <a:r>
              <a:rPr lang="en-US" dirty="0">
                <a:sym typeface="Wingdings" pitchFamily="2" charset="2"/>
              </a:rPr>
              <a:t>to support Quantum Machine Learning</a:t>
            </a:r>
            <a:endParaRPr lang="el-GR" dirty="0"/>
          </a:p>
          <a:p>
            <a:endParaRPr lang="el-GR" dirty="0"/>
          </a:p>
          <a:p>
            <a:r>
              <a:rPr lang="en-GR" dirty="0"/>
              <a:t>Quantum entaglement to connect two quantum comoputers</a:t>
            </a:r>
          </a:p>
          <a:p>
            <a:endParaRPr lang="en-GR" dirty="0"/>
          </a:p>
          <a:p>
            <a:r>
              <a:rPr lang="en-GR" dirty="0"/>
              <a:t>Quantum teleportation to transfer quantum states through the network</a:t>
            </a:r>
          </a:p>
          <a:p>
            <a:endParaRPr lang="en-GR" dirty="0"/>
          </a:p>
          <a:p>
            <a:r>
              <a:rPr lang="en-GB" dirty="0"/>
              <a:t>Q</a:t>
            </a:r>
            <a:r>
              <a:rPr lang="en-GR" dirty="0"/>
              <a:t>uantum memories to store the quantum information</a:t>
            </a:r>
          </a:p>
        </p:txBody>
      </p:sp>
    </p:spTree>
    <p:extLst>
      <p:ext uri="{BB962C8B-B14F-4D97-AF65-F5344CB8AC3E}">
        <p14:creationId xmlns:p14="http://schemas.microsoft.com/office/powerpoint/2010/main" val="39117183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A4063-A734-9293-0614-88920FEB3B4E}"/>
              </a:ext>
            </a:extLst>
          </p:cNvPr>
          <p:cNvSpPr>
            <a:spLocks noGrp="1"/>
          </p:cNvSpPr>
          <p:nvPr>
            <p:ph type="title"/>
          </p:nvPr>
        </p:nvSpPr>
        <p:spPr>
          <a:xfrm>
            <a:off x="838025" y="3689103"/>
            <a:ext cx="3290887" cy="2452687"/>
          </a:xfrm>
        </p:spPr>
        <p:txBody>
          <a:bodyPr vert="horz" lIns="91440" tIns="45720" rIns="91440" bIns="45720" rtlCol="0" anchor="ctr">
            <a:normAutofit/>
          </a:bodyPr>
          <a:lstStyle/>
          <a:p>
            <a:r>
              <a:rPr lang="en-US" sz="3600" dirty="0">
                <a:solidFill>
                  <a:schemeClr val="tx1"/>
                </a:solidFill>
                <a:latin typeface="+mj-lt"/>
                <a:cs typeface="+mj-cs"/>
              </a:rPr>
              <a:t>World-class Entanglement distribution in Greece</a:t>
            </a:r>
          </a:p>
        </p:txBody>
      </p:sp>
      <p:pic>
        <p:nvPicPr>
          <p:cNvPr id="32" name="Picture 31">
            <a:extLst>
              <a:ext uri="{FF2B5EF4-FFF2-40B4-BE49-F238E27FC236}">
                <a16:creationId xmlns:a16="http://schemas.microsoft.com/office/drawing/2014/main" id="{650B817E-30AB-A8B1-EDF2-8D1B54322325}"/>
              </a:ext>
            </a:extLst>
          </p:cNvPr>
          <p:cNvPicPr>
            <a:picLocks noChangeAspect="1"/>
          </p:cNvPicPr>
          <p:nvPr/>
        </p:nvPicPr>
        <p:blipFill rotWithShape="1">
          <a:blip r:embed="rId2"/>
          <a:srcRect t="23257" b="1164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TextBox 5">
            <a:extLst>
              <a:ext uri="{FF2B5EF4-FFF2-40B4-BE49-F238E27FC236}">
                <a16:creationId xmlns:a16="http://schemas.microsoft.com/office/drawing/2014/main" id="{482DC913-D496-50EA-584E-E42DD5135A6F}"/>
              </a:ext>
            </a:extLst>
          </p:cNvPr>
          <p:cNvSpPr txBox="1"/>
          <p:nvPr/>
        </p:nvSpPr>
        <p:spPr>
          <a:xfrm>
            <a:off x="4223982" y="3752850"/>
            <a:ext cx="7485413" cy="2452687"/>
          </a:xfrm>
          <a:prstGeom prst="rect">
            <a:avLst/>
          </a:prstGeom>
        </p:spPr>
        <p:txBody>
          <a:bodyPr vert="horz" lIns="91440" tIns="45720" rIns="91440" bIns="45720" rtlCol="0" anchor="ctr">
            <a:normAutofit/>
          </a:bodyPr>
          <a:lstStyle/>
          <a:p>
            <a:pPr marL="342900" indent="-285750">
              <a:lnSpc>
                <a:spcPct val="90000"/>
              </a:lnSpc>
              <a:spcAft>
                <a:spcPts val="600"/>
              </a:spcAft>
              <a:buFont typeface="Wingdings" pitchFamily="2" charset="2"/>
              <a:buChar char="q"/>
            </a:pPr>
            <a:r>
              <a:rPr lang="en-US" b="1" dirty="0">
                <a:latin typeface="Source Sans Pro" panose="020B0503030403020204" pitchFamily="34" charset="0"/>
                <a:ea typeface="Source Sans Pro" panose="020B0503030403020204" pitchFamily="34" charset="0"/>
              </a:rPr>
              <a:t>Entanglement</a:t>
            </a:r>
            <a:r>
              <a:rPr lang="en-US" dirty="0">
                <a:latin typeface="Source Sans Pro" panose="020B0503030403020204" pitchFamily="34" charset="0"/>
                <a:ea typeface="Source Sans Pro" panose="020B0503030403020204" pitchFamily="34" charset="0"/>
              </a:rPr>
              <a:t> distribution and </a:t>
            </a:r>
            <a:r>
              <a:rPr lang="en-US" b="1" dirty="0">
                <a:latin typeface="Source Sans Pro" panose="020B0503030403020204" pitchFamily="34" charset="0"/>
                <a:ea typeface="Source Sans Pro" panose="020B0503030403020204" pitchFamily="34" charset="0"/>
              </a:rPr>
              <a:t>quantum teleportation </a:t>
            </a:r>
            <a:r>
              <a:rPr lang="en-US" dirty="0">
                <a:latin typeface="Source Sans Pro" panose="020B0503030403020204" pitchFamily="34" charset="0"/>
                <a:ea typeface="Source Sans Pro" panose="020B0503030403020204" pitchFamily="34" charset="0"/>
              </a:rPr>
              <a:t>is an essential element for the quantum internet</a:t>
            </a:r>
          </a:p>
          <a:p>
            <a:pPr marL="342900" indent="-285750">
              <a:lnSpc>
                <a:spcPct val="90000"/>
              </a:lnSpc>
              <a:spcAft>
                <a:spcPts val="600"/>
              </a:spcAft>
              <a:buFont typeface="Wingdings" pitchFamily="2" charset="2"/>
              <a:buChar char="q"/>
            </a:pPr>
            <a:endParaRPr lang="en-US" dirty="0">
              <a:latin typeface="Source Sans Pro" panose="020B0503030403020204" pitchFamily="34" charset="0"/>
              <a:ea typeface="Source Sans Pro" panose="020B0503030403020204" pitchFamily="34" charset="0"/>
            </a:endParaRPr>
          </a:p>
          <a:p>
            <a:pPr marL="342900" indent="-285750">
              <a:lnSpc>
                <a:spcPct val="90000"/>
              </a:lnSpc>
              <a:spcAft>
                <a:spcPts val="600"/>
              </a:spcAft>
              <a:buFont typeface="Wingdings" pitchFamily="2" charset="2"/>
              <a:buChar char="q"/>
            </a:pPr>
            <a:r>
              <a:rPr lang="en-US" dirty="0" err="1">
                <a:latin typeface="Source Sans Pro" panose="020B0503030403020204" pitchFamily="34" charset="0"/>
                <a:ea typeface="Source Sans Pro" panose="020B0503030403020204" pitchFamily="34" charset="0"/>
              </a:rPr>
              <a:t>HellaQCI</a:t>
            </a:r>
            <a:r>
              <a:rPr lang="en-US" dirty="0">
                <a:latin typeface="Source Sans Pro" panose="020B0503030403020204" pitchFamily="34" charset="0"/>
                <a:ea typeface="Source Sans Pro" panose="020B0503030403020204" pitchFamily="34" charset="0"/>
              </a:rPr>
              <a:t> will implement a state-of-the-art active entanglement distribution network using </a:t>
            </a:r>
            <a:r>
              <a:rPr lang="en-US" b="1" dirty="0">
                <a:latin typeface="Source Sans Pro" panose="020B0503030403020204" pitchFamily="34" charset="0"/>
                <a:ea typeface="Source Sans Pro" panose="020B0503030403020204" pitchFamily="34" charset="0"/>
              </a:rPr>
              <a:t>cryogenic single photon detectors in NKUA </a:t>
            </a:r>
            <a:r>
              <a:rPr lang="en-US" dirty="0">
                <a:latin typeface="Source Sans Pro" panose="020B0503030403020204" pitchFamily="34" charset="0"/>
                <a:ea typeface="Source Sans Pro" panose="020B0503030403020204" pitchFamily="34" charset="0"/>
              </a:rPr>
              <a:t>and </a:t>
            </a:r>
            <a:r>
              <a:rPr lang="en-US" b="1" dirty="0">
                <a:latin typeface="Source Sans Pro" panose="020B0503030403020204" pitchFamily="34" charset="0"/>
                <a:ea typeface="Source Sans Pro" panose="020B0503030403020204" pitchFamily="34" charset="0"/>
              </a:rPr>
              <a:t>entanglement sources in NKUA and ICCS/NTUA</a:t>
            </a:r>
          </a:p>
        </p:txBody>
      </p:sp>
      <p:pic>
        <p:nvPicPr>
          <p:cNvPr id="34" name="Graphic 33" descr="Marker with solid fill">
            <a:extLst>
              <a:ext uri="{FF2B5EF4-FFF2-40B4-BE49-F238E27FC236}">
                <a16:creationId xmlns:a16="http://schemas.microsoft.com/office/drawing/2014/main" id="{7ADCE407-7498-3F65-5DFF-045D97BA74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98736" y="-50428"/>
            <a:ext cx="597408" cy="597408"/>
          </a:xfrm>
          <a:prstGeom prst="rect">
            <a:avLst/>
          </a:prstGeom>
        </p:spPr>
      </p:pic>
      <p:pic>
        <p:nvPicPr>
          <p:cNvPr id="35" name="Graphic 34" descr="Marker with solid fill">
            <a:extLst>
              <a:ext uri="{FF2B5EF4-FFF2-40B4-BE49-F238E27FC236}">
                <a16:creationId xmlns:a16="http://schemas.microsoft.com/office/drawing/2014/main" id="{D9FF497D-DF73-E29E-4475-85FD84BCB9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2112" y="2078735"/>
            <a:ext cx="911352" cy="911352"/>
          </a:xfrm>
          <a:prstGeom prst="rect">
            <a:avLst/>
          </a:prstGeom>
        </p:spPr>
      </p:pic>
      <p:pic>
        <p:nvPicPr>
          <p:cNvPr id="37" name="Picture 36">
            <a:extLst>
              <a:ext uri="{FF2B5EF4-FFF2-40B4-BE49-F238E27FC236}">
                <a16:creationId xmlns:a16="http://schemas.microsoft.com/office/drawing/2014/main" id="{D69853DA-AA43-0B76-D75D-371E38C676D7}"/>
              </a:ext>
            </a:extLst>
          </p:cNvPr>
          <p:cNvPicPr>
            <a:picLocks noChangeAspect="1"/>
          </p:cNvPicPr>
          <p:nvPr/>
        </p:nvPicPr>
        <p:blipFill>
          <a:blip r:embed="rId7"/>
          <a:stretch>
            <a:fillRect/>
          </a:stretch>
        </p:blipFill>
        <p:spPr>
          <a:xfrm>
            <a:off x="8366760" y="58865"/>
            <a:ext cx="963521" cy="593598"/>
          </a:xfrm>
          <a:prstGeom prst="rect">
            <a:avLst/>
          </a:prstGeom>
        </p:spPr>
      </p:pic>
      <p:sp>
        <p:nvSpPr>
          <p:cNvPr id="40" name="Freeform 39">
            <a:extLst>
              <a:ext uri="{FF2B5EF4-FFF2-40B4-BE49-F238E27FC236}">
                <a16:creationId xmlns:a16="http://schemas.microsoft.com/office/drawing/2014/main" id="{56B73CCA-2FED-4A74-39A7-79B57F606A56}"/>
              </a:ext>
            </a:extLst>
          </p:cNvPr>
          <p:cNvSpPr/>
          <p:nvPr/>
        </p:nvSpPr>
        <p:spPr>
          <a:xfrm flipH="1">
            <a:off x="8997696" y="636446"/>
            <a:ext cx="2432304" cy="1922990"/>
          </a:xfrm>
          <a:custGeom>
            <a:avLst/>
            <a:gdLst>
              <a:gd name="connsiteX0" fmla="*/ 5256033 w 5601255"/>
              <a:gd name="connsiteY0" fmla="*/ 0 h 2203704"/>
              <a:gd name="connsiteX1" fmla="*/ 5164593 w 5601255"/>
              <a:gd name="connsiteY1" fmla="*/ 758952 h 2203704"/>
              <a:gd name="connsiteX2" fmla="*/ 949209 w 5601255"/>
              <a:gd name="connsiteY2" fmla="*/ 402336 h 2203704"/>
              <a:gd name="connsiteX3" fmla="*/ 117105 w 5601255"/>
              <a:gd name="connsiteY3" fmla="*/ 923544 h 2203704"/>
              <a:gd name="connsiteX4" fmla="*/ 25665 w 5601255"/>
              <a:gd name="connsiteY4" fmla="*/ 2203704 h 2203704"/>
              <a:gd name="connsiteX0" fmla="*/ 5256033 w 5412528"/>
              <a:gd name="connsiteY0" fmla="*/ 0 h 2203704"/>
              <a:gd name="connsiteX1" fmla="*/ 4707393 w 5412528"/>
              <a:gd name="connsiteY1" fmla="*/ 749808 h 2203704"/>
              <a:gd name="connsiteX2" fmla="*/ 949209 w 5412528"/>
              <a:gd name="connsiteY2" fmla="*/ 402336 h 2203704"/>
              <a:gd name="connsiteX3" fmla="*/ 117105 w 5412528"/>
              <a:gd name="connsiteY3" fmla="*/ 923544 h 2203704"/>
              <a:gd name="connsiteX4" fmla="*/ 25665 w 5412528"/>
              <a:gd name="connsiteY4" fmla="*/ 2203704 h 2203704"/>
              <a:gd name="connsiteX0" fmla="*/ 5292609 w 5441466"/>
              <a:gd name="connsiteY0" fmla="*/ 0 h 2157984"/>
              <a:gd name="connsiteX1" fmla="*/ 4707393 w 5441466"/>
              <a:gd name="connsiteY1" fmla="*/ 704088 h 2157984"/>
              <a:gd name="connsiteX2" fmla="*/ 949209 w 5441466"/>
              <a:gd name="connsiteY2" fmla="*/ 356616 h 2157984"/>
              <a:gd name="connsiteX3" fmla="*/ 117105 w 5441466"/>
              <a:gd name="connsiteY3" fmla="*/ 877824 h 2157984"/>
              <a:gd name="connsiteX4" fmla="*/ 25665 w 5441466"/>
              <a:gd name="connsiteY4" fmla="*/ 2157984 h 2157984"/>
              <a:gd name="connsiteX0" fmla="*/ 5292609 w 5292609"/>
              <a:gd name="connsiteY0" fmla="*/ 0 h 2157984"/>
              <a:gd name="connsiteX1" fmla="*/ 4707393 w 5292609"/>
              <a:gd name="connsiteY1" fmla="*/ 704088 h 2157984"/>
              <a:gd name="connsiteX2" fmla="*/ 949209 w 5292609"/>
              <a:gd name="connsiteY2" fmla="*/ 356616 h 2157984"/>
              <a:gd name="connsiteX3" fmla="*/ 117105 w 5292609"/>
              <a:gd name="connsiteY3" fmla="*/ 877824 h 2157984"/>
              <a:gd name="connsiteX4" fmla="*/ 25665 w 5292609"/>
              <a:gd name="connsiteY4" fmla="*/ 2157984 h 2157984"/>
              <a:gd name="connsiteX0" fmla="*/ 5292609 w 5292609"/>
              <a:gd name="connsiteY0" fmla="*/ 0 h 2157984"/>
              <a:gd name="connsiteX1" fmla="*/ 4213617 w 5292609"/>
              <a:gd name="connsiteY1" fmla="*/ 521208 h 2157984"/>
              <a:gd name="connsiteX2" fmla="*/ 949209 w 5292609"/>
              <a:gd name="connsiteY2" fmla="*/ 356616 h 2157984"/>
              <a:gd name="connsiteX3" fmla="*/ 117105 w 5292609"/>
              <a:gd name="connsiteY3" fmla="*/ 877824 h 2157984"/>
              <a:gd name="connsiteX4" fmla="*/ 25665 w 5292609"/>
              <a:gd name="connsiteY4" fmla="*/ 2157984 h 2157984"/>
              <a:gd name="connsiteX0" fmla="*/ 5345282 w 5345282"/>
              <a:gd name="connsiteY0" fmla="*/ 0 h 2965693"/>
              <a:gd name="connsiteX1" fmla="*/ 4213617 w 5345282"/>
              <a:gd name="connsiteY1" fmla="*/ 1328917 h 2965693"/>
              <a:gd name="connsiteX2" fmla="*/ 949209 w 5345282"/>
              <a:gd name="connsiteY2" fmla="*/ 1164325 h 2965693"/>
              <a:gd name="connsiteX3" fmla="*/ 117105 w 5345282"/>
              <a:gd name="connsiteY3" fmla="*/ 1685533 h 2965693"/>
              <a:gd name="connsiteX4" fmla="*/ 25665 w 5345282"/>
              <a:gd name="connsiteY4" fmla="*/ 2965693 h 2965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282" h="2965693">
                <a:moveTo>
                  <a:pt x="5345282" y="0"/>
                </a:moveTo>
                <a:cubicBezTo>
                  <a:pt x="5228696" y="473964"/>
                  <a:pt x="4946296" y="1134863"/>
                  <a:pt x="4213617" y="1328917"/>
                </a:cubicBezTo>
                <a:cubicBezTo>
                  <a:pt x="3480938" y="1522971"/>
                  <a:pt x="1631961" y="1104889"/>
                  <a:pt x="949209" y="1164325"/>
                </a:cubicBezTo>
                <a:cubicBezTo>
                  <a:pt x="266457" y="1223761"/>
                  <a:pt x="271029" y="1385305"/>
                  <a:pt x="117105" y="1685533"/>
                </a:cubicBezTo>
                <a:cubicBezTo>
                  <a:pt x="-36819" y="1985761"/>
                  <a:pt x="-5577" y="2475727"/>
                  <a:pt x="25665" y="2965693"/>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91761988-B1D6-E9BD-1F30-681771AFA0D3}"/>
              </a:ext>
            </a:extLst>
          </p:cNvPr>
          <p:cNvSpPr/>
          <p:nvPr/>
        </p:nvSpPr>
        <p:spPr>
          <a:xfrm>
            <a:off x="9218361" y="460438"/>
            <a:ext cx="742856" cy="835100"/>
          </a:xfrm>
          <a:custGeom>
            <a:avLst/>
            <a:gdLst>
              <a:gd name="connsiteX0" fmla="*/ 0 w 667305"/>
              <a:gd name="connsiteY0" fmla="*/ 0 h 649223"/>
              <a:gd name="connsiteX1" fmla="*/ 256032 w 667305"/>
              <a:gd name="connsiteY1" fmla="*/ 566928 h 649223"/>
              <a:gd name="connsiteX2" fmla="*/ 621792 w 667305"/>
              <a:gd name="connsiteY2" fmla="*/ 630936 h 649223"/>
              <a:gd name="connsiteX3" fmla="*/ 649224 w 667305"/>
              <a:gd name="connsiteY3" fmla="*/ 420624 h 649223"/>
              <a:gd name="connsiteX0" fmla="*/ 0 w 694220"/>
              <a:gd name="connsiteY0" fmla="*/ 192024 h 841247"/>
              <a:gd name="connsiteX1" fmla="*/ 256032 w 694220"/>
              <a:gd name="connsiteY1" fmla="*/ 758952 h 841247"/>
              <a:gd name="connsiteX2" fmla="*/ 621792 w 694220"/>
              <a:gd name="connsiteY2" fmla="*/ 822960 h 841247"/>
              <a:gd name="connsiteX3" fmla="*/ 687181 w 694220"/>
              <a:gd name="connsiteY3" fmla="*/ 0 h 841247"/>
              <a:gd name="connsiteX0" fmla="*/ 0 w 693217"/>
              <a:gd name="connsiteY0" fmla="*/ 192024 h 814778"/>
              <a:gd name="connsiteX1" fmla="*/ 256032 w 693217"/>
              <a:gd name="connsiteY1" fmla="*/ 758952 h 814778"/>
              <a:gd name="connsiteX2" fmla="*/ 614201 w 693217"/>
              <a:gd name="connsiteY2" fmla="*/ 777240 h 814778"/>
              <a:gd name="connsiteX3" fmla="*/ 687181 w 693217"/>
              <a:gd name="connsiteY3" fmla="*/ 0 h 814778"/>
              <a:gd name="connsiteX0" fmla="*/ 0 w 697198"/>
              <a:gd name="connsiteY0" fmla="*/ 192024 h 794649"/>
              <a:gd name="connsiteX1" fmla="*/ 256032 w 697198"/>
              <a:gd name="connsiteY1" fmla="*/ 758952 h 794649"/>
              <a:gd name="connsiteX2" fmla="*/ 636975 w 697198"/>
              <a:gd name="connsiteY2" fmla="*/ 722376 h 794649"/>
              <a:gd name="connsiteX3" fmla="*/ 687181 w 697198"/>
              <a:gd name="connsiteY3" fmla="*/ 0 h 794649"/>
              <a:gd name="connsiteX0" fmla="*/ 0 w 689365"/>
              <a:gd name="connsiteY0" fmla="*/ 192024 h 928511"/>
              <a:gd name="connsiteX1" fmla="*/ 256032 w 689365"/>
              <a:gd name="connsiteY1" fmla="*/ 758952 h 928511"/>
              <a:gd name="connsiteX2" fmla="*/ 530695 w 689365"/>
              <a:gd name="connsiteY2" fmla="*/ 923544 h 928511"/>
              <a:gd name="connsiteX3" fmla="*/ 687181 w 689365"/>
              <a:gd name="connsiteY3" fmla="*/ 0 h 928511"/>
              <a:gd name="connsiteX0" fmla="*/ 0 w 688941"/>
              <a:gd name="connsiteY0" fmla="*/ 192024 h 835100"/>
              <a:gd name="connsiteX1" fmla="*/ 256032 w 688941"/>
              <a:gd name="connsiteY1" fmla="*/ 758952 h 835100"/>
              <a:gd name="connsiteX2" fmla="*/ 500329 w 688941"/>
              <a:gd name="connsiteY2" fmla="*/ 813816 h 835100"/>
              <a:gd name="connsiteX3" fmla="*/ 687181 w 688941"/>
              <a:gd name="connsiteY3" fmla="*/ 0 h 835100"/>
            </a:gdLst>
            <a:ahLst/>
            <a:cxnLst>
              <a:cxn ang="0">
                <a:pos x="connsiteX0" y="connsiteY0"/>
              </a:cxn>
              <a:cxn ang="0">
                <a:pos x="connsiteX1" y="connsiteY1"/>
              </a:cxn>
              <a:cxn ang="0">
                <a:pos x="connsiteX2" y="connsiteY2"/>
              </a:cxn>
              <a:cxn ang="0">
                <a:pos x="connsiteX3" y="connsiteY3"/>
              </a:cxn>
            </a:cxnLst>
            <a:rect l="l" t="t" r="r" b="b"/>
            <a:pathLst>
              <a:path w="688941" h="835100">
                <a:moveTo>
                  <a:pt x="0" y="192024"/>
                </a:moveTo>
                <a:cubicBezTo>
                  <a:pt x="76200" y="422910"/>
                  <a:pt x="172644" y="655320"/>
                  <a:pt x="256032" y="758952"/>
                </a:cubicBezTo>
                <a:cubicBezTo>
                  <a:pt x="339420" y="862584"/>
                  <a:pt x="434797" y="838200"/>
                  <a:pt x="500329" y="813816"/>
                </a:cubicBezTo>
                <a:cubicBezTo>
                  <a:pt x="565861" y="789432"/>
                  <a:pt x="706231" y="92964"/>
                  <a:pt x="687181" y="0"/>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Quantum Design North America - Products - Single Photon Detection Systems –  Single Quantum">
            <a:extLst>
              <a:ext uri="{FF2B5EF4-FFF2-40B4-BE49-F238E27FC236}">
                <a16:creationId xmlns:a16="http://schemas.microsoft.com/office/drawing/2014/main" id="{85628421-9471-1D90-05F2-F742DD4602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96" y="1984304"/>
            <a:ext cx="1111614" cy="111161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9050830C-59E3-1C83-6509-58B3A5F98D6F}"/>
              </a:ext>
            </a:extLst>
          </p:cNvPr>
          <p:cNvSpPr/>
          <p:nvPr/>
        </p:nvSpPr>
        <p:spPr>
          <a:xfrm>
            <a:off x="1590008" y="2704511"/>
            <a:ext cx="1092021" cy="437975"/>
          </a:xfrm>
          <a:custGeom>
            <a:avLst/>
            <a:gdLst>
              <a:gd name="connsiteX0" fmla="*/ 5256033 w 5601255"/>
              <a:gd name="connsiteY0" fmla="*/ 0 h 2203704"/>
              <a:gd name="connsiteX1" fmla="*/ 5164593 w 5601255"/>
              <a:gd name="connsiteY1" fmla="*/ 758952 h 2203704"/>
              <a:gd name="connsiteX2" fmla="*/ 949209 w 5601255"/>
              <a:gd name="connsiteY2" fmla="*/ 402336 h 2203704"/>
              <a:gd name="connsiteX3" fmla="*/ 117105 w 5601255"/>
              <a:gd name="connsiteY3" fmla="*/ 923544 h 2203704"/>
              <a:gd name="connsiteX4" fmla="*/ 25665 w 5601255"/>
              <a:gd name="connsiteY4" fmla="*/ 2203704 h 2203704"/>
              <a:gd name="connsiteX0" fmla="*/ 5256033 w 5412528"/>
              <a:gd name="connsiteY0" fmla="*/ 0 h 2203704"/>
              <a:gd name="connsiteX1" fmla="*/ 4707393 w 5412528"/>
              <a:gd name="connsiteY1" fmla="*/ 749808 h 2203704"/>
              <a:gd name="connsiteX2" fmla="*/ 949209 w 5412528"/>
              <a:gd name="connsiteY2" fmla="*/ 402336 h 2203704"/>
              <a:gd name="connsiteX3" fmla="*/ 117105 w 5412528"/>
              <a:gd name="connsiteY3" fmla="*/ 923544 h 2203704"/>
              <a:gd name="connsiteX4" fmla="*/ 25665 w 5412528"/>
              <a:gd name="connsiteY4" fmla="*/ 2203704 h 2203704"/>
              <a:gd name="connsiteX0" fmla="*/ 5292609 w 5441466"/>
              <a:gd name="connsiteY0" fmla="*/ 0 h 2157984"/>
              <a:gd name="connsiteX1" fmla="*/ 4707393 w 5441466"/>
              <a:gd name="connsiteY1" fmla="*/ 704088 h 2157984"/>
              <a:gd name="connsiteX2" fmla="*/ 949209 w 5441466"/>
              <a:gd name="connsiteY2" fmla="*/ 356616 h 2157984"/>
              <a:gd name="connsiteX3" fmla="*/ 117105 w 5441466"/>
              <a:gd name="connsiteY3" fmla="*/ 877824 h 2157984"/>
              <a:gd name="connsiteX4" fmla="*/ 25665 w 5441466"/>
              <a:gd name="connsiteY4" fmla="*/ 2157984 h 2157984"/>
              <a:gd name="connsiteX0" fmla="*/ 5292609 w 5292609"/>
              <a:gd name="connsiteY0" fmla="*/ 0 h 2157984"/>
              <a:gd name="connsiteX1" fmla="*/ 4707393 w 5292609"/>
              <a:gd name="connsiteY1" fmla="*/ 704088 h 2157984"/>
              <a:gd name="connsiteX2" fmla="*/ 949209 w 5292609"/>
              <a:gd name="connsiteY2" fmla="*/ 356616 h 2157984"/>
              <a:gd name="connsiteX3" fmla="*/ 117105 w 5292609"/>
              <a:gd name="connsiteY3" fmla="*/ 877824 h 2157984"/>
              <a:gd name="connsiteX4" fmla="*/ 25665 w 5292609"/>
              <a:gd name="connsiteY4" fmla="*/ 2157984 h 2157984"/>
              <a:gd name="connsiteX0" fmla="*/ 5292609 w 5292609"/>
              <a:gd name="connsiteY0" fmla="*/ 0 h 2157984"/>
              <a:gd name="connsiteX1" fmla="*/ 4213617 w 5292609"/>
              <a:gd name="connsiteY1" fmla="*/ 521208 h 2157984"/>
              <a:gd name="connsiteX2" fmla="*/ 949209 w 5292609"/>
              <a:gd name="connsiteY2" fmla="*/ 356616 h 2157984"/>
              <a:gd name="connsiteX3" fmla="*/ 117105 w 5292609"/>
              <a:gd name="connsiteY3" fmla="*/ 877824 h 2157984"/>
              <a:gd name="connsiteX4" fmla="*/ 25665 w 5292609"/>
              <a:gd name="connsiteY4" fmla="*/ 2157984 h 2157984"/>
              <a:gd name="connsiteX0" fmla="*/ 5345282 w 5345282"/>
              <a:gd name="connsiteY0" fmla="*/ 0 h 2965693"/>
              <a:gd name="connsiteX1" fmla="*/ 4213617 w 5345282"/>
              <a:gd name="connsiteY1" fmla="*/ 1328917 h 2965693"/>
              <a:gd name="connsiteX2" fmla="*/ 949209 w 5345282"/>
              <a:gd name="connsiteY2" fmla="*/ 1164325 h 2965693"/>
              <a:gd name="connsiteX3" fmla="*/ 117105 w 5345282"/>
              <a:gd name="connsiteY3" fmla="*/ 1685533 h 2965693"/>
              <a:gd name="connsiteX4" fmla="*/ 25665 w 5345282"/>
              <a:gd name="connsiteY4" fmla="*/ 2965693 h 2965693"/>
              <a:gd name="connsiteX0" fmla="*/ 5357838 w 5357838"/>
              <a:gd name="connsiteY0" fmla="*/ 0 h 3252299"/>
              <a:gd name="connsiteX1" fmla="*/ 4213617 w 5357838"/>
              <a:gd name="connsiteY1" fmla="*/ 1615523 h 3252299"/>
              <a:gd name="connsiteX2" fmla="*/ 949209 w 5357838"/>
              <a:gd name="connsiteY2" fmla="*/ 1450931 h 3252299"/>
              <a:gd name="connsiteX3" fmla="*/ 117105 w 5357838"/>
              <a:gd name="connsiteY3" fmla="*/ 1972139 h 3252299"/>
              <a:gd name="connsiteX4" fmla="*/ 25665 w 5357838"/>
              <a:gd name="connsiteY4" fmla="*/ 3252299 h 3252299"/>
              <a:gd name="connsiteX0" fmla="*/ 5357838 w 5357838"/>
              <a:gd name="connsiteY0" fmla="*/ 0 h 3252299"/>
              <a:gd name="connsiteX1" fmla="*/ 4584032 w 5357838"/>
              <a:gd name="connsiteY1" fmla="*/ 1524330 h 3252299"/>
              <a:gd name="connsiteX2" fmla="*/ 949209 w 5357838"/>
              <a:gd name="connsiteY2" fmla="*/ 1450931 h 3252299"/>
              <a:gd name="connsiteX3" fmla="*/ 117105 w 5357838"/>
              <a:gd name="connsiteY3" fmla="*/ 1972139 h 3252299"/>
              <a:gd name="connsiteX4" fmla="*/ 25665 w 5357838"/>
              <a:gd name="connsiteY4" fmla="*/ 3252299 h 325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7838" h="3252299">
                <a:moveTo>
                  <a:pt x="5357838" y="0"/>
                </a:moveTo>
                <a:cubicBezTo>
                  <a:pt x="5241252" y="473964"/>
                  <a:pt x="5318803" y="1282508"/>
                  <a:pt x="4584032" y="1524330"/>
                </a:cubicBezTo>
                <a:cubicBezTo>
                  <a:pt x="3849261" y="1766152"/>
                  <a:pt x="1693697" y="1376296"/>
                  <a:pt x="949209" y="1450931"/>
                </a:cubicBezTo>
                <a:cubicBezTo>
                  <a:pt x="204721" y="1525566"/>
                  <a:pt x="271029" y="1671911"/>
                  <a:pt x="117105" y="1972139"/>
                </a:cubicBezTo>
                <a:cubicBezTo>
                  <a:pt x="-36819" y="2272367"/>
                  <a:pt x="-5577" y="2762333"/>
                  <a:pt x="25665" y="3252299"/>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25E332A-CC1C-F1FC-79B6-AD005B320141}"/>
              </a:ext>
            </a:extLst>
          </p:cNvPr>
          <p:cNvPicPr>
            <a:picLocks noChangeAspect="1"/>
          </p:cNvPicPr>
          <p:nvPr/>
        </p:nvPicPr>
        <p:blipFill>
          <a:blip r:embed="rId7"/>
          <a:stretch>
            <a:fillRect/>
          </a:stretch>
        </p:blipFill>
        <p:spPr>
          <a:xfrm>
            <a:off x="1474124" y="2810016"/>
            <a:ext cx="963521" cy="593598"/>
          </a:xfrm>
          <a:prstGeom prst="rect">
            <a:avLst/>
          </a:prstGeom>
        </p:spPr>
      </p:pic>
      <p:pic>
        <p:nvPicPr>
          <p:cNvPr id="5" name="Graphic 4" descr="Marker with solid fill">
            <a:extLst>
              <a:ext uri="{FF2B5EF4-FFF2-40B4-BE49-F238E27FC236}">
                <a16:creationId xmlns:a16="http://schemas.microsoft.com/office/drawing/2014/main" id="{95258C86-5347-4B02-A236-1CB5E58719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26353" y="1931082"/>
            <a:ext cx="911352" cy="911352"/>
          </a:xfrm>
          <a:prstGeom prst="rect">
            <a:avLst/>
          </a:prstGeom>
        </p:spPr>
      </p:pic>
      <p:sp>
        <p:nvSpPr>
          <p:cNvPr id="8" name="Arc 7">
            <a:extLst>
              <a:ext uri="{FF2B5EF4-FFF2-40B4-BE49-F238E27FC236}">
                <a16:creationId xmlns:a16="http://schemas.microsoft.com/office/drawing/2014/main" id="{48435BE0-26A1-F609-BBCA-FE5D52D673AA}"/>
              </a:ext>
            </a:extLst>
          </p:cNvPr>
          <p:cNvSpPr/>
          <p:nvPr/>
        </p:nvSpPr>
        <p:spPr>
          <a:xfrm>
            <a:off x="596984" y="1531766"/>
            <a:ext cx="1488081" cy="2336148"/>
          </a:xfrm>
          <a:prstGeom prst="arc">
            <a:avLst>
              <a:gd name="adj1" fmla="val 10838524"/>
              <a:gd name="adj2" fmla="val 468141"/>
            </a:avLst>
          </a:prstGeom>
          <a:ln w="412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R"/>
          </a:p>
        </p:txBody>
      </p:sp>
      <p:pic>
        <p:nvPicPr>
          <p:cNvPr id="9" name="Graphic 8" descr="Marker with solid fill">
            <a:extLst>
              <a:ext uri="{FF2B5EF4-FFF2-40B4-BE49-F238E27FC236}">
                <a16:creationId xmlns:a16="http://schemas.microsoft.com/office/drawing/2014/main" id="{EFDCD243-1F93-6575-6A35-7A66C3C818D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8762" y="1931082"/>
            <a:ext cx="911352" cy="911352"/>
          </a:xfrm>
          <a:prstGeom prst="rect">
            <a:avLst/>
          </a:prstGeom>
        </p:spPr>
      </p:pic>
      <p:pic>
        <p:nvPicPr>
          <p:cNvPr id="33" name="Graphic 32" descr="Marker with solid fill">
            <a:extLst>
              <a:ext uri="{FF2B5EF4-FFF2-40B4-BE49-F238E27FC236}">
                <a16:creationId xmlns:a16="http://schemas.microsoft.com/office/drawing/2014/main" id="{62B65033-2A6E-E2F7-ED4C-F87F26612F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0112" y="2395063"/>
            <a:ext cx="911352" cy="911352"/>
          </a:xfrm>
          <a:prstGeom prst="rect">
            <a:avLst/>
          </a:prstGeom>
        </p:spPr>
      </p:pic>
      <p:sp>
        <p:nvSpPr>
          <p:cNvPr id="38" name="Freeform 37">
            <a:extLst>
              <a:ext uri="{FF2B5EF4-FFF2-40B4-BE49-F238E27FC236}">
                <a16:creationId xmlns:a16="http://schemas.microsoft.com/office/drawing/2014/main" id="{33CD8A95-B118-871A-E550-1A7EFD3C991F}"/>
              </a:ext>
            </a:extLst>
          </p:cNvPr>
          <p:cNvSpPr/>
          <p:nvPr/>
        </p:nvSpPr>
        <p:spPr>
          <a:xfrm>
            <a:off x="266942" y="658368"/>
            <a:ext cx="8328417" cy="2395728"/>
          </a:xfrm>
          <a:custGeom>
            <a:avLst/>
            <a:gdLst>
              <a:gd name="connsiteX0" fmla="*/ 5256033 w 5601255"/>
              <a:gd name="connsiteY0" fmla="*/ 0 h 2203704"/>
              <a:gd name="connsiteX1" fmla="*/ 5164593 w 5601255"/>
              <a:gd name="connsiteY1" fmla="*/ 758952 h 2203704"/>
              <a:gd name="connsiteX2" fmla="*/ 949209 w 5601255"/>
              <a:gd name="connsiteY2" fmla="*/ 402336 h 2203704"/>
              <a:gd name="connsiteX3" fmla="*/ 117105 w 5601255"/>
              <a:gd name="connsiteY3" fmla="*/ 923544 h 2203704"/>
              <a:gd name="connsiteX4" fmla="*/ 25665 w 5601255"/>
              <a:gd name="connsiteY4" fmla="*/ 2203704 h 2203704"/>
              <a:gd name="connsiteX0" fmla="*/ 5256033 w 5412528"/>
              <a:gd name="connsiteY0" fmla="*/ 0 h 2203704"/>
              <a:gd name="connsiteX1" fmla="*/ 4707393 w 5412528"/>
              <a:gd name="connsiteY1" fmla="*/ 749808 h 2203704"/>
              <a:gd name="connsiteX2" fmla="*/ 949209 w 5412528"/>
              <a:gd name="connsiteY2" fmla="*/ 402336 h 2203704"/>
              <a:gd name="connsiteX3" fmla="*/ 117105 w 5412528"/>
              <a:gd name="connsiteY3" fmla="*/ 923544 h 2203704"/>
              <a:gd name="connsiteX4" fmla="*/ 25665 w 5412528"/>
              <a:gd name="connsiteY4" fmla="*/ 2203704 h 2203704"/>
              <a:gd name="connsiteX0" fmla="*/ 5292609 w 5441466"/>
              <a:gd name="connsiteY0" fmla="*/ 0 h 2157984"/>
              <a:gd name="connsiteX1" fmla="*/ 4707393 w 5441466"/>
              <a:gd name="connsiteY1" fmla="*/ 704088 h 2157984"/>
              <a:gd name="connsiteX2" fmla="*/ 949209 w 5441466"/>
              <a:gd name="connsiteY2" fmla="*/ 356616 h 2157984"/>
              <a:gd name="connsiteX3" fmla="*/ 117105 w 5441466"/>
              <a:gd name="connsiteY3" fmla="*/ 877824 h 2157984"/>
              <a:gd name="connsiteX4" fmla="*/ 25665 w 5441466"/>
              <a:gd name="connsiteY4" fmla="*/ 2157984 h 2157984"/>
              <a:gd name="connsiteX0" fmla="*/ 5292609 w 5292609"/>
              <a:gd name="connsiteY0" fmla="*/ 0 h 2157984"/>
              <a:gd name="connsiteX1" fmla="*/ 4707393 w 5292609"/>
              <a:gd name="connsiteY1" fmla="*/ 704088 h 2157984"/>
              <a:gd name="connsiteX2" fmla="*/ 949209 w 5292609"/>
              <a:gd name="connsiteY2" fmla="*/ 356616 h 2157984"/>
              <a:gd name="connsiteX3" fmla="*/ 117105 w 5292609"/>
              <a:gd name="connsiteY3" fmla="*/ 877824 h 2157984"/>
              <a:gd name="connsiteX4" fmla="*/ 25665 w 5292609"/>
              <a:gd name="connsiteY4" fmla="*/ 2157984 h 2157984"/>
              <a:gd name="connsiteX0" fmla="*/ 5292609 w 5292609"/>
              <a:gd name="connsiteY0" fmla="*/ 0 h 2157984"/>
              <a:gd name="connsiteX1" fmla="*/ 4213617 w 5292609"/>
              <a:gd name="connsiteY1" fmla="*/ 521208 h 2157984"/>
              <a:gd name="connsiteX2" fmla="*/ 949209 w 5292609"/>
              <a:gd name="connsiteY2" fmla="*/ 356616 h 2157984"/>
              <a:gd name="connsiteX3" fmla="*/ 117105 w 5292609"/>
              <a:gd name="connsiteY3" fmla="*/ 877824 h 2157984"/>
              <a:gd name="connsiteX4" fmla="*/ 25665 w 5292609"/>
              <a:gd name="connsiteY4" fmla="*/ 2157984 h 2157984"/>
              <a:gd name="connsiteX0" fmla="*/ 5387246 w 5387246"/>
              <a:gd name="connsiteY0" fmla="*/ 0 h 2395728"/>
              <a:gd name="connsiteX1" fmla="*/ 4213617 w 5387246"/>
              <a:gd name="connsiteY1" fmla="*/ 758952 h 2395728"/>
              <a:gd name="connsiteX2" fmla="*/ 949209 w 5387246"/>
              <a:gd name="connsiteY2" fmla="*/ 594360 h 2395728"/>
              <a:gd name="connsiteX3" fmla="*/ 117105 w 5387246"/>
              <a:gd name="connsiteY3" fmla="*/ 1115568 h 2395728"/>
              <a:gd name="connsiteX4" fmla="*/ 25665 w 5387246"/>
              <a:gd name="connsiteY4" fmla="*/ 2395728 h 2395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7246" h="2395728">
                <a:moveTo>
                  <a:pt x="5387246" y="0"/>
                </a:moveTo>
                <a:cubicBezTo>
                  <a:pt x="5270660" y="473964"/>
                  <a:pt x="4953290" y="659892"/>
                  <a:pt x="4213617" y="758952"/>
                </a:cubicBezTo>
                <a:cubicBezTo>
                  <a:pt x="3473944" y="858012"/>
                  <a:pt x="1631961" y="534924"/>
                  <a:pt x="949209" y="594360"/>
                </a:cubicBezTo>
                <a:cubicBezTo>
                  <a:pt x="266457" y="653796"/>
                  <a:pt x="271029" y="815340"/>
                  <a:pt x="117105" y="1115568"/>
                </a:cubicBezTo>
                <a:cubicBezTo>
                  <a:pt x="-36819" y="1415796"/>
                  <a:pt x="-5577" y="1905762"/>
                  <a:pt x="25665" y="239572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399D5B3B-0AD4-C43D-E00A-E2784B85A67F}"/>
              </a:ext>
            </a:extLst>
          </p:cNvPr>
          <p:cNvSpPr/>
          <p:nvPr/>
        </p:nvSpPr>
        <p:spPr>
          <a:xfrm>
            <a:off x="993024" y="707310"/>
            <a:ext cx="7803504" cy="2282777"/>
          </a:xfrm>
          <a:custGeom>
            <a:avLst/>
            <a:gdLst>
              <a:gd name="connsiteX0" fmla="*/ 5256033 w 5601255"/>
              <a:gd name="connsiteY0" fmla="*/ 0 h 2203704"/>
              <a:gd name="connsiteX1" fmla="*/ 5164593 w 5601255"/>
              <a:gd name="connsiteY1" fmla="*/ 758952 h 2203704"/>
              <a:gd name="connsiteX2" fmla="*/ 949209 w 5601255"/>
              <a:gd name="connsiteY2" fmla="*/ 402336 h 2203704"/>
              <a:gd name="connsiteX3" fmla="*/ 117105 w 5601255"/>
              <a:gd name="connsiteY3" fmla="*/ 923544 h 2203704"/>
              <a:gd name="connsiteX4" fmla="*/ 25665 w 5601255"/>
              <a:gd name="connsiteY4" fmla="*/ 2203704 h 2203704"/>
              <a:gd name="connsiteX0" fmla="*/ 5256033 w 5412528"/>
              <a:gd name="connsiteY0" fmla="*/ 0 h 2203704"/>
              <a:gd name="connsiteX1" fmla="*/ 4707393 w 5412528"/>
              <a:gd name="connsiteY1" fmla="*/ 749808 h 2203704"/>
              <a:gd name="connsiteX2" fmla="*/ 949209 w 5412528"/>
              <a:gd name="connsiteY2" fmla="*/ 402336 h 2203704"/>
              <a:gd name="connsiteX3" fmla="*/ 117105 w 5412528"/>
              <a:gd name="connsiteY3" fmla="*/ 923544 h 2203704"/>
              <a:gd name="connsiteX4" fmla="*/ 25665 w 5412528"/>
              <a:gd name="connsiteY4" fmla="*/ 2203704 h 2203704"/>
              <a:gd name="connsiteX0" fmla="*/ 5292609 w 5441466"/>
              <a:gd name="connsiteY0" fmla="*/ 0 h 2157984"/>
              <a:gd name="connsiteX1" fmla="*/ 4707393 w 5441466"/>
              <a:gd name="connsiteY1" fmla="*/ 704088 h 2157984"/>
              <a:gd name="connsiteX2" fmla="*/ 949209 w 5441466"/>
              <a:gd name="connsiteY2" fmla="*/ 356616 h 2157984"/>
              <a:gd name="connsiteX3" fmla="*/ 117105 w 5441466"/>
              <a:gd name="connsiteY3" fmla="*/ 877824 h 2157984"/>
              <a:gd name="connsiteX4" fmla="*/ 25665 w 5441466"/>
              <a:gd name="connsiteY4" fmla="*/ 2157984 h 2157984"/>
              <a:gd name="connsiteX0" fmla="*/ 5292609 w 5292609"/>
              <a:gd name="connsiteY0" fmla="*/ 0 h 2157984"/>
              <a:gd name="connsiteX1" fmla="*/ 4707393 w 5292609"/>
              <a:gd name="connsiteY1" fmla="*/ 704088 h 2157984"/>
              <a:gd name="connsiteX2" fmla="*/ 949209 w 5292609"/>
              <a:gd name="connsiteY2" fmla="*/ 356616 h 2157984"/>
              <a:gd name="connsiteX3" fmla="*/ 117105 w 5292609"/>
              <a:gd name="connsiteY3" fmla="*/ 877824 h 2157984"/>
              <a:gd name="connsiteX4" fmla="*/ 25665 w 5292609"/>
              <a:gd name="connsiteY4" fmla="*/ 2157984 h 2157984"/>
              <a:gd name="connsiteX0" fmla="*/ 5292609 w 5292609"/>
              <a:gd name="connsiteY0" fmla="*/ 0 h 2157984"/>
              <a:gd name="connsiteX1" fmla="*/ 4213617 w 5292609"/>
              <a:gd name="connsiteY1" fmla="*/ 521208 h 2157984"/>
              <a:gd name="connsiteX2" fmla="*/ 949209 w 5292609"/>
              <a:gd name="connsiteY2" fmla="*/ 356616 h 2157984"/>
              <a:gd name="connsiteX3" fmla="*/ 117105 w 5292609"/>
              <a:gd name="connsiteY3" fmla="*/ 877824 h 2157984"/>
              <a:gd name="connsiteX4" fmla="*/ 25665 w 5292609"/>
              <a:gd name="connsiteY4" fmla="*/ 2157984 h 2157984"/>
              <a:gd name="connsiteX0" fmla="*/ 5345282 w 5345282"/>
              <a:gd name="connsiteY0" fmla="*/ 0 h 2965693"/>
              <a:gd name="connsiteX1" fmla="*/ 4213617 w 5345282"/>
              <a:gd name="connsiteY1" fmla="*/ 1328917 h 2965693"/>
              <a:gd name="connsiteX2" fmla="*/ 949209 w 5345282"/>
              <a:gd name="connsiteY2" fmla="*/ 1164325 h 2965693"/>
              <a:gd name="connsiteX3" fmla="*/ 117105 w 5345282"/>
              <a:gd name="connsiteY3" fmla="*/ 1685533 h 2965693"/>
              <a:gd name="connsiteX4" fmla="*/ 25665 w 5345282"/>
              <a:gd name="connsiteY4" fmla="*/ 2965693 h 2965693"/>
              <a:gd name="connsiteX0" fmla="*/ 5357838 w 5357838"/>
              <a:gd name="connsiteY0" fmla="*/ 0 h 3252299"/>
              <a:gd name="connsiteX1" fmla="*/ 4213617 w 5357838"/>
              <a:gd name="connsiteY1" fmla="*/ 1615523 h 3252299"/>
              <a:gd name="connsiteX2" fmla="*/ 949209 w 5357838"/>
              <a:gd name="connsiteY2" fmla="*/ 1450931 h 3252299"/>
              <a:gd name="connsiteX3" fmla="*/ 117105 w 5357838"/>
              <a:gd name="connsiteY3" fmla="*/ 1972139 h 3252299"/>
              <a:gd name="connsiteX4" fmla="*/ 25665 w 5357838"/>
              <a:gd name="connsiteY4" fmla="*/ 3252299 h 3252299"/>
              <a:gd name="connsiteX0" fmla="*/ 5357838 w 5357838"/>
              <a:gd name="connsiteY0" fmla="*/ 0 h 3252299"/>
              <a:gd name="connsiteX1" fmla="*/ 4584032 w 5357838"/>
              <a:gd name="connsiteY1" fmla="*/ 1524330 h 3252299"/>
              <a:gd name="connsiteX2" fmla="*/ 949209 w 5357838"/>
              <a:gd name="connsiteY2" fmla="*/ 1450931 h 3252299"/>
              <a:gd name="connsiteX3" fmla="*/ 117105 w 5357838"/>
              <a:gd name="connsiteY3" fmla="*/ 1972139 h 3252299"/>
              <a:gd name="connsiteX4" fmla="*/ 25665 w 5357838"/>
              <a:gd name="connsiteY4" fmla="*/ 3252299 h 325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7838" h="3252299">
                <a:moveTo>
                  <a:pt x="5357838" y="0"/>
                </a:moveTo>
                <a:cubicBezTo>
                  <a:pt x="5241252" y="473964"/>
                  <a:pt x="5318803" y="1282508"/>
                  <a:pt x="4584032" y="1524330"/>
                </a:cubicBezTo>
                <a:cubicBezTo>
                  <a:pt x="3849261" y="1766152"/>
                  <a:pt x="1693697" y="1376296"/>
                  <a:pt x="949209" y="1450931"/>
                </a:cubicBezTo>
                <a:cubicBezTo>
                  <a:pt x="204721" y="1525566"/>
                  <a:pt x="271029" y="1671911"/>
                  <a:pt x="117105" y="1972139"/>
                </a:cubicBezTo>
                <a:cubicBezTo>
                  <a:pt x="-36819" y="2272367"/>
                  <a:pt x="-5577" y="2762333"/>
                  <a:pt x="25665" y="3252299"/>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Marker with solid fill">
            <a:extLst>
              <a:ext uri="{FF2B5EF4-FFF2-40B4-BE49-F238E27FC236}">
                <a16:creationId xmlns:a16="http://schemas.microsoft.com/office/drawing/2014/main" id="{0CBCFFC3-B257-AE56-1035-A229B4346E1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69905" y="2216571"/>
            <a:ext cx="911352" cy="911352"/>
          </a:xfrm>
          <a:prstGeom prst="rect">
            <a:avLst/>
          </a:prstGeom>
        </p:spPr>
      </p:pic>
    </p:spTree>
    <p:extLst>
      <p:ext uri="{BB962C8B-B14F-4D97-AF65-F5344CB8AC3E}">
        <p14:creationId xmlns:p14="http://schemas.microsoft.com/office/powerpoint/2010/main" val="2620096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3423" name="Picture 2">
            <a:extLst>
              <a:ext uri="{FF2B5EF4-FFF2-40B4-BE49-F238E27FC236}">
                <a16:creationId xmlns:a16="http://schemas.microsoft.com/office/drawing/2014/main" id="{8B642D72-244F-45E9-A32A-BCFCE9E848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3425" name="Group 13322">
            <a:extLst>
              <a:ext uri="{FF2B5EF4-FFF2-40B4-BE49-F238E27FC236}">
                <a16:creationId xmlns:a16="http://schemas.microsoft.com/office/drawing/2014/main" id="{F7F923EF-CB07-40C3-B673-2E83F92EE2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324" name="Group 13323">
              <a:extLst>
                <a:ext uri="{FF2B5EF4-FFF2-40B4-BE49-F238E27FC236}">
                  <a16:creationId xmlns:a16="http://schemas.microsoft.com/office/drawing/2014/main" id="{9D34C424-A519-4D35-9D94-0157B593A64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336" name="Rectangle 5">
                <a:extLst>
                  <a:ext uri="{FF2B5EF4-FFF2-40B4-BE49-F238E27FC236}">
                    <a16:creationId xmlns:a16="http://schemas.microsoft.com/office/drawing/2014/main" id="{6AB79813-04EC-46F4-8C8B-1D1356EC1C4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R"/>
              </a:p>
            </p:txBody>
          </p:sp>
          <p:sp>
            <p:nvSpPr>
              <p:cNvPr id="13337" name="Freeform 6">
                <a:extLst>
                  <a:ext uri="{FF2B5EF4-FFF2-40B4-BE49-F238E27FC236}">
                    <a16:creationId xmlns:a16="http://schemas.microsoft.com/office/drawing/2014/main" id="{FECD8EE9-F779-406B-9C94-04D8E9811D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38" name="Freeform 7">
                <a:extLst>
                  <a:ext uri="{FF2B5EF4-FFF2-40B4-BE49-F238E27FC236}">
                    <a16:creationId xmlns:a16="http://schemas.microsoft.com/office/drawing/2014/main" id="{F9AB2AFE-A614-4144-9807-3F7893DF61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39" name="Freeform 8">
                <a:extLst>
                  <a:ext uri="{FF2B5EF4-FFF2-40B4-BE49-F238E27FC236}">
                    <a16:creationId xmlns:a16="http://schemas.microsoft.com/office/drawing/2014/main" id="{E29E9E76-26CD-4D24-812D-DD56AAED76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40" name="Freeform 9">
                <a:extLst>
                  <a:ext uri="{FF2B5EF4-FFF2-40B4-BE49-F238E27FC236}">
                    <a16:creationId xmlns:a16="http://schemas.microsoft.com/office/drawing/2014/main" id="{E3F1079E-B8EC-4B05-AA37-63C7C29B72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41" name="Freeform 10">
                <a:extLst>
                  <a:ext uri="{FF2B5EF4-FFF2-40B4-BE49-F238E27FC236}">
                    <a16:creationId xmlns:a16="http://schemas.microsoft.com/office/drawing/2014/main" id="{1094342F-EA7D-40C6-898F-52A57771EB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42" name="Freeform 11">
                <a:extLst>
                  <a:ext uri="{FF2B5EF4-FFF2-40B4-BE49-F238E27FC236}">
                    <a16:creationId xmlns:a16="http://schemas.microsoft.com/office/drawing/2014/main" id="{343F5917-4AF3-4F33-81F8-1694E9FCC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43" name="Freeform 12">
                <a:extLst>
                  <a:ext uri="{FF2B5EF4-FFF2-40B4-BE49-F238E27FC236}">
                    <a16:creationId xmlns:a16="http://schemas.microsoft.com/office/drawing/2014/main" id="{9EFCE348-FC65-4BCF-B628-F3223F7FA4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44" name="Freeform 13">
                <a:extLst>
                  <a:ext uri="{FF2B5EF4-FFF2-40B4-BE49-F238E27FC236}">
                    <a16:creationId xmlns:a16="http://schemas.microsoft.com/office/drawing/2014/main" id="{1D8651C7-AC54-4854-8ECA-6EF2DEB48E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45" name="Freeform 14">
                <a:extLst>
                  <a:ext uri="{FF2B5EF4-FFF2-40B4-BE49-F238E27FC236}">
                    <a16:creationId xmlns:a16="http://schemas.microsoft.com/office/drawing/2014/main" id="{5CE95394-1C1A-4EFB-9758-6DA46C556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46" name="Freeform 15">
                <a:extLst>
                  <a:ext uri="{FF2B5EF4-FFF2-40B4-BE49-F238E27FC236}">
                    <a16:creationId xmlns:a16="http://schemas.microsoft.com/office/drawing/2014/main" id="{BADE6C5A-700A-4438-9E37-8B674625EF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47" name="Line 16">
                <a:extLst>
                  <a:ext uri="{FF2B5EF4-FFF2-40B4-BE49-F238E27FC236}">
                    <a16:creationId xmlns:a16="http://schemas.microsoft.com/office/drawing/2014/main" id="{BB4248E5-87FA-4714-B0F6-CAE3AD2CDC7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R"/>
              </a:p>
            </p:txBody>
          </p:sp>
          <p:sp>
            <p:nvSpPr>
              <p:cNvPr id="13348" name="Freeform 17">
                <a:extLst>
                  <a:ext uri="{FF2B5EF4-FFF2-40B4-BE49-F238E27FC236}">
                    <a16:creationId xmlns:a16="http://schemas.microsoft.com/office/drawing/2014/main" id="{C566090B-A75C-4A80-8674-EE6ECBB2D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49" name="Freeform 18">
                <a:extLst>
                  <a:ext uri="{FF2B5EF4-FFF2-40B4-BE49-F238E27FC236}">
                    <a16:creationId xmlns:a16="http://schemas.microsoft.com/office/drawing/2014/main" id="{26A867C4-8E57-499E-AF7F-9851B2A6D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50" name="Freeform 19">
                <a:extLst>
                  <a:ext uri="{FF2B5EF4-FFF2-40B4-BE49-F238E27FC236}">
                    <a16:creationId xmlns:a16="http://schemas.microsoft.com/office/drawing/2014/main" id="{2677E69C-1F9C-4A10-BD18-3FDEB7C51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51" name="Freeform 20">
                <a:extLst>
                  <a:ext uri="{FF2B5EF4-FFF2-40B4-BE49-F238E27FC236}">
                    <a16:creationId xmlns:a16="http://schemas.microsoft.com/office/drawing/2014/main" id="{DFE7B14E-E548-4F90-B46F-6357D7B684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52" name="Rectangle 21">
                <a:extLst>
                  <a:ext uri="{FF2B5EF4-FFF2-40B4-BE49-F238E27FC236}">
                    <a16:creationId xmlns:a16="http://schemas.microsoft.com/office/drawing/2014/main" id="{C894B33B-3347-4843-9ED7-BB1D7CBD252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R"/>
              </a:p>
            </p:txBody>
          </p:sp>
          <p:sp>
            <p:nvSpPr>
              <p:cNvPr id="13353" name="Freeform 22">
                <a:extLst>
                  <a:ext uri="{FF2B5EF4-FFF2-40B4-BE49-F238E27FC236}">
                    <a16:creationId xmlns:a16="http://schemas.microsoft.com/office/drawing/2014/main" id="{B1C82400-1058-477A-BC99-A04014F57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54" name="Freeform 23">
                <a:extLst>
                  <a:ext uri="{FF2B5EF4-FFF2-40B4-BE49-F238E27FC236}">
                    <a16:creationId xmlns:a16="http://schemas.microsoft.com/office/drawing/2014/main" id="{E7E90E7D-C085-4E27-89EC-F63F8D762B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55" name="Freeform 24">
                <a:extLst>
                  <a:ext uri="{FF2B5EF4-FFF2-40B4-BE49-F238E27FC236}">
                    <a16:creationId xmlns:a16="http://schemas.microsoft.com/office/drawing/2014/main" id="{A8996128-A3A8-49B6-BB10-17DB9C10E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56" name="Freeform 25">
                <a:extLst>
                  <a:ext uri="{FF2B5EF4-FFF2-40B4-BE49-F238E27FC236}">
                    <a16:creationId xmlns:a16="http://schemas.microsoft.com/office/drawing/2014/main" id="{76C823F5-2D3E-485F-A301-8DE30DB2FA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57" name="Freeform 26">
                <a:extLst>
                  <a:ext uri="{FF2B5EF4-FFF2-40B4-BE49-F238E27FC236}">
                    <a16:creationId xmlns:a16="http://schemas.microsoft.com/office/drawing/2014/main" id="{ECE4ADC3-47ED-458A-84D1-4A7492F670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58" name="Freeform 27">
                <a:extLst>
                  <a:ext uri="{FF2B5EF4-FFF2-40B4-BE49-F238E27FC236}">
                    <a16:creationId xmlns:a16="http://schemas.microsoft.com/office/drawing/2014/main" id="{24E0816A-39D5-40EC-ADA7-DD007F6C9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59" name="Freeform 28">
                <a:extLst>
                  <a:ext uri="{FF2B5EF4-FFF2-40B4-BE49-F238E27FC236}">
                    <a16:creationId xmlns:a16="http://schemas.microsoft.com/office/drawing/2014/main" id="{201990A4-7A78-4A45-AD25-4352E82180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60" name="Freeform 29">
                <a:extLst>
                  <a:ext uri="{FF2B5EF4-FFF2-40B4-BE49-F238E27FC236}">
                    <a16:creationId xmlns:a16="http://schemas.microsoft.com/office/drawing/2014/main" id="{37F90063-29B0-4253-B958-9D0918E926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61" name="Freeform 30">
                <a:extLst>
                  <a:ext uri="{FF2B5EF4-FFF2-40B4-BE49-F238E27FC236}">
                    <a16:creationId xmlns:a16="http://schemas.microsoft.com/office/drawing/2014/main" id="{FA12D28A-1FFD-4051-8DCA-A1C67182B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62" name="Freeform 31">
                <a:extLst>
                  <a:ext uri="{FF2B5EF4-FFF2-40B4-BE49-F238E27FC236}">
                    <a16:creationId xmlns:a16="http://schemas.microsoft.com/office/drawing/2014/main" id="{075502AF-634E-4C10-A62C-F49F51ACBD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grpSp>
        <p:grpSp>
          <p:nvGrpSpPr>
            <p:cNvPr id="13325" name="Group 13324">
              <a:extLst>
                <a:ext uri="{FF2B5EF4-FFF2-40B4-BE49-F238E27FC236}">
                  <a16:creationId xmlns:a16="http://schemas.microsoft.com/office/drawing/2014/main" id="{9C231916-A9AD-49FA-B5FE-8FFD5BEBB09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3326" name="Freeform 32">
                <a:extLst>
                  <a:ext uri="{FF2B5EF4-FFF2-40B4-BE49-F238E27FC236}">
                    <a16:creationId xmlns:a16="http://schemas.microsoft.com/office/drawing/2014/main" id="{F3A20DDE-9699-473E-90A0-7FF6431B7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27" name="Freeform 33">
                <a:extLst>
                  <a:ext uri="{FF2B5EF4-FFF2-40B4-BE49-F238E27FC236}">
                    <a16:creationId xmlns:a16="http://schemas.microsoft.com/office/drawing/2014/main" id="{CB2F2DAB-FEEE-4C1A-880D-12E7662D00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28" name="Freeform 34">
                <a:extLst>
                  <a:ext uri="{FF2B5EF4-FFF2-40B4-BE49-F238E27FC236}">
                    <a16:creationId xmlns:a16="http://schemas.microsoft.com/office/drawing/2014/main" id="{0EE14B60-AE36-47C3-AE14-98BD450D38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29" name="Freeform 35">
                <a:extLst>
                  <a:ext uri="{FF2B5EF4-FFF2-40B4-BE49-F238E27FC236}">
                    <a16:creationId xmlns:a16="http://schemas.microsoft.com/office/drawing/2014/main" id="{F4A1D5E5-A84E-4E4D-B5E6-65AEAA19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30" name="Freeform 36">
                <a:extLst>
                  <a:ext uri="{FF2B5EF4-FFF2-40B4-BE49-F238E27FC236}">
                    <a16:creationId xmlns:a16="http://schemas.microsoft.com/office/drawing/2014/main" id="{E496497F-F30C-4B25-9CBF-3CAD4A96B3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31" name="Freeform 37">
                <a:extLst>
                  <a:ext uri="{FF2B5EF4-FFF2-40B4-BE49-F238E27FC236}">
                    <a16:creationId xmlns:a16="http://schemas.microsoft.com/office/drawing/2014/main" id="{A4A7B32D-16D6-4795-9E64-B626DB56D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32" name="Freeform 38">
                <a:extLst>
                  <a:ext uri="{FF2B5EF4-FFF2-40B4-BE49-F238E27FC236}">
                    <a16:creationId xmlns:a16="http://schemas.microsoft.com/office/drawing/2014/main" id="{B0BC9C13-95BF-4AA5-9FC3-A4A0878645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33" name="Freeform 39">
                <a:extLst>
                  <a:ext uri="{FF2B5EF4-FFF2-40B4-BE49-F238E27FC236}">
                    <a16:creationId xmlns:a16="http://schemas.microsoft.com/office/drawing/2014/main" id="{FC5ABB33-3337-4A94-A656-825D83EB8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34" name="Freeform 40">
                <a:extLst>
                  <a:ext uri="{FF2B5EF4-FFF2-40B4-BE49-F238E27FC236}">
                    <a16:creationId xmlns:a16="http://schemas.microsoft.com/office/drawing/2014/main" id="{FA43FA5E-6287-418D-BE93-3B4F58F83B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335" name="Rectangle 41">
                <a:extLst>
                  <a:ext uri="{FF2B5EF4-FFF2-40B4-BE49-F238E27FC236}">
                    <a16:creationId xmlns:a16="http://schemas.microsoft.com/office/drawing/2014/main" id="{426C1686-605F-4AC4-B5D3-32FF8D20A9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R"/>
              </a:p>
            </p:txBody>
          </p:sp>
        </p:grpSp>
      </p:grpSp>
      <p:grpSp>
        <p:nvGrpSpPr>
          <p:cNvPr id="13427" name="Group 13363">
            <a:extLst>
              <a:ext uri="{FF2B5EF4-FFF2-40B4-BE49-F238E27FC236}">
                <a16:creationId xmlns:a16="http://schemas.microsoft.com/office/drawing/2014/main" id="{62C6D782-6B6F-4B4E-B92B-C8F13A0FED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3429" name="Rectangle 13364">
              <a:extLst>
                <a:ext uri="{FF2B5EF4-FFF2-40B4-BE49-F238E27FC236}">
                  <a16:creationId xmlns:a16="http://schemas.microsoft.com/office/drawing/2014/main" id="{E9716FBC-9870-4321-B055-657F96DDF1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30" name="Picture 2">
              <a:extLst>
                <a:ext uri="{FF2B5EF4-FFF2-40B4-BE49-F238E27FC236}">
                  <a16:creationId xmlns:a16="http://schemas.microsoft.com/office/drawing/2014/main" id="{3720C802-2465-4EF6-9AED-E768D24605A6}"/>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grpSp>
        <p:nvGrpSpPr>
          <p:cNvPr id="13431" name="Group 13367">
            <a:extLst>
              <a:ext uri="{FF2B5EF4-FFF2-40B4-BE49-F238E27FC236}">
                <a16:creationId xmlns:a16="http://schemas.microsoft.com/office/drawing/2014/main" id="{6E532192-EB0D-43D0-8ACF-ABEBADC617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81779"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3432" name="Rectangle 5">
              <a:extLst>
                <a:ext uri="{FF2B5EF4-FFF2-40B4-BE49-F238E27FC236}">
                  <a16:creationId xmlns:a16="http://schemas.microsoft.com/office/drawing/2014/main" id="{A61AEB4E-A65A-4890-AD09-C9ACFB0801B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R"/>
            </a:p>
          </p:txBody>
        </p:sp>
        <p:sp>
          <p:nvSpPr>
            <p:cNvPr id="13433" name="Freeform 6">
              <a:extLst>
                <a:ext uri="{FF2B5EF4-FFF2-40B4-BE49-F238E27FC236}">
                  <a16:creationId xmlns:a16="http://schemas.microsoft.com/office/drawing/2014/main" id="{528DE10F-D498-4BFB-8B2A-E06AAA1F48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34" name="Freeform 7">
              <a:extLst>
                <a:ext uri="{FF2B5EF4-FFF2-40B4-BE49-F238E27FC236}">
                  <a16:creationId xmlns:a16="http://schemas.microsoft.com/office/drawing/2014/main" id="{EA9A7A15-77B2-4771-B979-8F0E0626AC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35" name="Rectangle 8">
              <a:extLst>
                <a:ext uri="{FF2B5EF4-FFF2-40B4-BE49-F238E27FC236}">
                  <a16:creationId xmlns:a16="http://schemas.microsoft.com/office/drawing/2014/main" id="{91C3D14F-54C6-49E0-BB0E-DAEA3688A87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R"/>
            </a:p>
          </p:txBody>
        </p:sp>
        <p:sp>
          <p:nvSpPr>
            <p:cNvPr id="13436" name="Freeform 9">
              <a:extLst>
                <a:ext uri="{FF2B5EF4-FFF2-40B4-BE49-F238E27FC236}">
                  <a16:creationId xmlns:a16="http://schemas.microsoft.com/office/drawing/2014/main" id="{693A8E0B-9819-41E1-979C-44F08FECF5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37" name="Freeform 10">
              <a:extLst>
                <a:ext uri="{FF2B5EF4-FFF2-40B4-BE49-F238E27FC236}">
                  <a16:creationId xmlns:a16="http://schemas.microsoft.com/office/drawing/2014/main" id="{31C3E5DB-A7A3-4EAE-9026-F9B8F12EC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38" name="Freeform 11">
              <a:extLst>
                <a:ext uri="{FF2B5EF4-FFF2-40B4-BE49-F238E27FC236}">
                  <a16:creationId xmlns:a16="http://schemas.microsoft.com/office/drawing/2014/main" id="{DCA25288-1A1B-4F47-B482-9A847602E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39" name="Freeform 12">
              <a:extLst>
                <a:ext uri="{FF2B5EF4-FFF2-40B4-BE49-F238E27FC236}">
                  <a16:creationId xmlns:a16="http://schemas.microsoft.com/office/drawing/2014/main" id="{14B443AB-E1B9-4C40-BA70-8F6CAD01F2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40" name="Freeform 13">
              <a:extLst>
                <a:ext uri="{FF2B5EF4-FFF2-40B4-BE49-F238E27FC236}">
                  <a16:creationId xmlns:a16="http://schemas.microsoft.com/office/drawing/2014/main" id="{85A198B7-B595-43D6-828B-3A6D85322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41" name="Freeform 14">
              <a:extLst>
                <a:ext uri="{FF2B5EF4-FFF2-40B4-BE49-F238E27FC236}">
                  <a16:creationId xmlns:a16="http://schemas.microsoft.com/office/drawing/2014/main" id="{F310B986-AB70-4FCE-85CC-A7FB750ABD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42" name="Freeform 15">
              <a:extLst>
                <a:ext uri="{FF2B5EF4-FFF2-40B4-BE49-F238E27FC236}">
                  <a16:creationId xmlns:a16="http://schemas.microsoft.com/office/drawing/2014/main" id="{58F94A36-E150-4C70-87E6-89E6368F1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43" name="Freeform 16">
              <a:extLst>
                <a:ext uri="{FF2B5EF4-FFF2-40B4-BE49-F238E27FC236}">
                  <a16:creationId xmlns:a16="http://schemas.microsoft.com/office/drawing/2014/main" id="{885088E1-2931-4D8D-869D-72334C5961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44" name="Freeform 17">
              <a:extLst>
                <a:ext uri="{FF2B5EF4-FFF2-40B4-BE49-F238E27FC236}">
                  <a16:creationId xmlns:a16="http://schemas.microsoft.com/office/drawing/2014/main" id="{7AE9D160-3F56-4C52-9ED9-A6BAAA329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45" name="Freeform 18">
              <a:extLst>
                <a:ext uri="{FF2B5EF4-FFF2-40B4-BE49-F238E27FC236}">
                  <a16:creationId xmlns:a16="http://schemas.microsoft.com/office/drawing/2014/main" id="{79F3F7A1-0C51-41DA-9DA6-8E90E3E35A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46" name="Freeform 19">
              <a:extLst>
                <a:ext uri="{FF2B5EF4-FFF2-40B4-BE49-F238E27FC236}">
                  <a16:creationId xmlns:a16="http://schemas.microsoft.com/office/drawing/2014/main" id="{DD9A2A46-D55F-4922-A01B-3F8DBED62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47" name="Freeform 20">
              <a:extLst>
                <a:ext uri="{FF2B5EF4-FFF2-40B4-BE49-F238E27FC236}">
                  <a16:creationId xmlns:a16="http://schemas.microsoft.com/office/drawing/2014/main" id="{0AA17DFB-AEBE-4499-865B-B703812442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48" name="Freeform 21">
              <a:extLst>
                <a:ext uri="{FF2B5EF4-FFF2-40B4-BE49-F238E27FC236}">
                  <a16:creationId xmlns:a16="http://schemas.microsoft.com/office/drawing/2014/main" id="{057EE8DA-45A6-49F5-8818-666095A684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49" name="Freeform 22">
              <a:extLst>
                <a:ext uri="{FF2B5EF4-FFF2-40B4-BE49-F238E27FC236}">
                  <a16:creationId xmlns:a16="http://schemas.microsoft.com/office/drawing/2014/main" id="{8ADAA219-132F-41F3-BFAB-896804CF9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50" name="Freeform 23">
              <a:extLst>
                <a:ext uri="{FF2B5EF4-FFF2-40B4-BE49-F238E27FC236}">
                  <a16:creationId xmlns:a16="http://schemas.microsoft.com/office/drawing/2014/main" id="{0593EFB1-DC77-417B-B5BC-0900A29F86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51" name="Freeform 24">
              <a:extLst>
                <a:ext uri="{FF2B5EF4-FFF2-40B4-BE49-F238E27FC236}">
                  <a16:creationId xmlns:a16="http://schemas.microsoft.com/office/drawing/2014/main" id="{95C9F90E-2399-40F1-BB67-3EEDFC360A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52" name="Freeform 25">
              <a:extLst>
                <a:ext uri="{FF2B5EF4-FFF2-40B4-BE49-F238E27FC236}">
                  <a16:creationId xmlns:a16="http://schemas.microsoft.com/office/drawing/2014/main" id="{59635033-7842-47F7-869E-EB54B03BE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53" name="Freeform 26">
              <a:extLst>
                <a:ext uri="{FF2B5EF4-FFF2-40B4-BE49-F238E27FC236}">
                  <a16:creationId xmlns:a16="http://schemas.microsoft.com/office/drawing/2014/main" id="{06710716-F4FF-4D2D-BD4D-3A1C29D5DA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54" name="Freeform 27">
              <a:extLst>
                <a:ext uri="{FF2B5EF4-FFF2-40B4-BE49-F238E27FC236}">
                  <a16:creationId xmlns:a16="http://schemas.microsoft.com/office/drawing/2014/main" id="{DD91BF26-5487-4130-87F9-0B56EA0B06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55" name="Freeform 28">
              <a:extLst>
                <a:ext uri="{FF2B5EF4-FFF2-40B4-BE49-F238E27FC236}">
                  <a16:creationId xmlns:a16="http://schemas.microsoft.com/office/drawing/2014/main" id="{DCAE746E-F56B-4E02-A50E-358503AB5F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56" name="Freeform 29">
              <a:extLst>
                <a:ext uri="{FF2B5EF4-FFF2-40B4-BE49-F238E27FC236}">
                  <a16:creationId xmlns:a16="http://schemas.microsoft.com/office/drawing/2014/main" id="{81DB5307-35A1-4FFB-A8E6-C6AB7703A8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57" name="Freeform 30">
              <a:extLst>
                <a:ext uri="{FF2B5EF4-FFF2-40B4-BE49-F238E27FC236}">
                  <a16:creationId xmlns:a16="http://schemas.microsoft.com/office/drawing/2014/main" id="{052F6C49-049E-4FBC-A090-64B559CC10C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58" name="Freeform 31">
              <a:extLst>
                <a:ext uri="{FF2B5EF4-FFF2-40B4-BE49-F238E27FC236}">
                  <a16:creationId xmlns:a16="http://schemas.microsoft.com/office/drawing/2014/main" id="{B520037F-DF6D-49C9-937E-D7617F8DC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61" name="Freeform 32">
              <a:extLst>
                <a:ext uri="{FF2B5EF4-FFF2-40B4-BE49-F238E27FC236}">
                  <a16:creationId xmlns:a16="http://schemas.microsoft.com/office/drawing/2014/main" id="{D65483B0-4562-4071-8E79-BFF7E3407B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62" name="Rectangle 33">
              <a:extLst>
                <a:ext uri="{FF2B5EF4-FFF2-40B4-BE49-F238E27FC236}">
                  <a16:creationId xmlns:a16="http://schemas.microsoft.com/office/drawing/2014/main" id="{B537F264-B801-4F97-8091-41E16CA52FE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R"/>
            </a:p>
          </p:txBody>
        </p:sp>
        <p:sp>
          <p:nvSpPr>
            <p:cNvPr id="13463" name="Freeform 34">
              <a:extLst>
                <a:ext uri="{FF2B5EF4-FFF2-40B4-BE49-F238E27FC236}">
                  <a16:creationId xmlns:a16="http://schemas.microsoft.com/office/drawing/2014/main" id="{CF0D86E0-647F-437F-AA71-72A789B0D2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64" name="Freeform 35">
              <a:extLst>
                <a:ext uri="{FF2B5EF4-FFF2-40B4-BE49-F238E27FC236}">
                  <a16:creationId xmlns:a16="http://schemas.microsoft.com/office/drawing/2014/main" id="{D72C3866-21D1-48D0-899E-938892FF3D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65" name="Freeform 36">
              <a:extLst>
                <a:ext uri="{FF2B5EF4-FFF2-40B4-BE49-F238E27FC236}">
                  <a16:creationId xmlns:a16="http://schemas.microsoft.com/office/drawing/2014/main" id="{4E94AC39-CDCB-4B11-BE08-FABED0C00F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66" name="Freeform 37">
              <a:extLst>
                <a:ext uri="{FF2B5EF4-FFF2-40B4-BE49-F238E27FC236}">
                  <a16:creationId xmlns:a16="http://schemas.microsoft.com/office/drawing/2014/main" id="{29C7F939-61B9-467B-AC85-C146594B80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67" name="Freeform 38">
              <a:extLst>
                <a:ext uri="{FF2B5EF4-FFF2-40B4-BE49-F238E27FC236}">
                  <a16:creationId xmlns:a16="http://schemas.microsoft.com/office/drawing/2014/main" id="{0B851A48-E333-49BD-8150-3E207F2F5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68" name="Freeform 39">
              <a:extLst>
                <a:ext uri="{FF2B5EF4-FFF2-40B4-BE49-F238E27FC236}">
                  <a16:creationId xmlns:a16="http://schemas.microsoft.com/office/drawing/2014/main" id="{1CD0C878-A6ED-44A0-972F-164829F382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69" name="Freeform 40">
              <a:extLst>
                <a:ext uri="{FF2B5EF4-FFF2-40B4-BE49-F238E27FC236}">
                  <a16:creationId xmlns:a16="http://schemas.microsoft.com/office/drawing/2014/main" id="{1C236544-42D8-4A88-B600-6B8B20FFB4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70" name="Freeform 41">
              <a:extLst>
                <a:ext uri="{FF2B5EF4-FFF2-40B4-BE49-F238E27FC236}">
                  <a16:creationId xmlns:a16="http://schemas.microsoft.com/office/drawing/2014/main" id="{C9FF2C0E-61EA-45E6-8C93-270B51918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71" name="Freeform 42">
              <a:extLst>
                <a:ext uri="{FF2B5EF4-FFF2-40B4-BE49-F238E27FC236}">
                  <a16:creationId xmlns:a16="http://schemas.microsoft.com/office/drawing/2014/main" id="{654F9C3F-E635-4E7B-BF8F-87BF60C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72" name="Freeform 43">
              <a:extLst>
                <a:ext uri="{FF2B5EF4-FFF2-40B4-BE49-F238E27FC236}">
                  <a16:creationId xmlns:a16="http://schemas.microsoft.com/office/drawing/2014/main" id="{ACCA7548-833A-4EEC-91F2-BB9687E3CE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73" name="Freeform 44">
              <a:extLst>
                <a:ext uri="{FF2B5EF4-FFF2-40B4-BE49-F238E27FC236}">
                  <a16:creationId xmlns:a16="http://schemas.microsoft.com/office/drawing/2014/main" id="{F895F203-B2FD-49FE-A865-269B367A4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09" name="Rectangle 45">
              <a:extLst>
                <a:ext uri="{FF2B5EF4-FFF2-40B4-BE49-F238E27FC236}">
                  <a16:creationId xmlns:a16="http://schemas.microsoft.com/office/drawing/2014/main" id="{84D9CCFF-23CD-4209-B238-57DDF091A6C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GR"/>
            </a:p>
          </p:txBody>
        </p:sp>
        <p:sp>
          <p:nvSpPr>
            <p:cNvPr id="13410" name="Freeform 46">
              <a:extLst>
                <a:ext uri="{FF2B5EF4-FFF2-40B4-BE49-F238E27FC236}">
                  <a16:creationId xmlns:a16="http://schemas.microsoft.com/office/drawing/2014/main" id="{190495CD-E216-4AF5-9038-D7807B638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11" name="Freeform 47">
              <a:extLst>
                <a:ext uri="{FF2B5EF4-FFF2-40B4-BE49-F238E27FC236}">
                  <a16:creationId xmlns:a16="http://schemas.microsoft.com/office/drawing/2014/main" id="{6E2B5DDB-234E-47ED-9F32-83C6D5EEEB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12" name="Freeform 48">
              <a:extLst>
                <a:ext uri="{FF2B5EF4-FFF2-40B4-BE49-F238E27FC236}">
                  <a16:creationId xmlns:a16="http://schemas.microsoft.com/office/drawing/2014/main" id="{9DB1F0CB-D565-4DF9-BA3F-7CE9F18B4F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13" name="Freeform 49">
              <a:extLst>
                <a:ext uri="{FF2B5EF4-FFF2-40B4-BE49-F238E27FC236}">
                  <a16:creationId xmlns:a16="http://schemas.microsoft.com/office/drawing/2014/main" id="{552F47B4-D0D5-4075-BD00-7145B6F205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14" name="Freeform 50">
              <a:extLst>
                <a:ext uri="{FF2B5EF4-FFF2-40B4-BE49-F238E27FC236}">
                  <a16:creationId xmlns:a16="http://schemas.microsoft.com/office/drawing/2014/main" id="{F57CAD52-0B84-4068-BFD9-B48B16AFEE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15" name="Freeform 51">
              <a:extLst>
                <a:ext uri="{FF2B5EF4-FFF2-40B4-BE49-F238E27FC236}">
                  <a16:creationId xmlns:a16="http://schemas.microsoft.com/office/drawing/2014/main" id="{62E09F5E-A24D-4628-A8CB-143556FB9D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16" name="Freeform 52">
              <a:extLst>
                <a:ext uri="{FF2B5EF4-FFF2-40B4-BE49-F238E27FC236}">
                  <a16:creationId xmlns:a16="http://schemas.microsoft.com/office/drawing/2014/main" id="{C547CC76-FB8C-43B1-A625-F694184D9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17" name="Freeform 53">
              <a:extLst>
                <a:ext uri="{FF2B5EF4-FFF2-40B4-BE49-F238E27FC236}">
                  <a16:creationId xmlns:a16="http://schemas.microsoft.com/office/drawing/2014/main" id="{E86CE93B-A557-46C2-B87E-81C1E0E936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18" name="Freeform 54">
              <a:extLst>
                <a:ext uri="{FF2B5EF4-FFF2-40B4-BE49-F238E27FC236}">
                  <a16:creationId xmlns:a16="http://schemas.microsoft.com/office/drawing/2014/main" id="{7220D106-C5C0-4A39-909A-A11F3E246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19" name="Freeform 55">
              <a:extLst>
                <a:ext uri="{FF2B5EF4-FFF2-40B4-BE49-F238E27FC236}">
                  <a16:creationId xmlns:a16="http://schemas.microsoft.com/office/drawing/2014/main" id="{195044AA-79D9-4142-8865-9A4B4E8087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20" name="Freeform 56">
              <a:extLst>
                <a:ext uri="{FF2B5EF4-FFF2-40B4-BE49-F238E27FC236}">
                  <a16:creationId xmlns:a16="http://schemas.microsoft.com/office/drawing/2014/main" id="{BBFC5CFA-482C-4B45-87A7-C44F773CC6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21" name="Freeform 57">
              <a:extLst>
                <a:ext uri="{FF2B5EF4-FFF2-40B4-BE49-F238E27FC236}">
                  <a16:creationId xmlns:a16="http://schemas.microsoft.com/office/drawing/2014/main" id="{79BEC615-03E2-4F7F-A457-0CDA565AD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sp>
          <p:nvSpPr>
            <p:cNvPr id="13422" name="Freeform 58">
              <a:extLst>
                <a:ext uri="{FF2B5EF4-FFF2-40B4-BE49-F238E27FC236}">
                  <a16:creationId xmlns:a16="http://schemas.microsoft.com/office/drawing/2014/main" id="{20E56620-58EC-4785-BA5E-2E40F40BC9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GR"/>
            </a:p>
          </p:txBody>
        </p:sp>
      </p:grpSp>
      <p:sp>
        <p:nvSpPr>
          <p:cNvPr id="4" name="Title 2">
            <a:extLst>
              <a:ext uri="{FF2B5EF4-FFF2-40B4-BE49-F238E27FC236}">
                <a16:creationId xmlns:a16="http://schemas.microsoft.com/office/drawing/2014/main" id="{591966BC-002D-BD4D-25C8-1AF6130FD7D0}"/>
              </a:ext>
            </a:extLst>
          </p:cNvPr>
          <p:cNvSpPr>
            <a:spLocks noGrp="1"/>
          </p:cNvSpPr>
          <p:nvPr>
            <p:ph type="title"/>
          </p:nvPr>
        </p:nvSpPr>
        <p:spPr>
          <a:xfrm>
            <a:off x="5491209" y="618518"/>
            <a:ext cx="5877676" cy="1478570"/>
          </a:xfrm>
        </p:spPr>
        <p:txBody>
          <a:bodyPr vert="horz" lIns="91440" tIns="45720" rIns="91440" bIns="45720" rtlCol="0" anchor="ctr">
            <a:normAutofit/>
          </a:bodyPr>
          <a:lstStyle/>
          <a:p>
            <a:r>
              <a:rPr lang="en-US" sz="3600">
                <a:solidFill>
                  <a:schemeClr val="tx1"/>
                </a:solidFill>
                <a:latin typeface="+mj-lt"/>
                <a:cs typeface="+mj-cs"/>
              </a:rPr>
              <a:t>Takeaways</a:t>
            </a:r>
          </a:p>
        </p:txBody>
      </p:sp>
      <p:pic>
        <p:nvPicPr>
          <p:cNvPr id="7" name="Picture 6">
            <a:extLst>
              <a:ext uri="{FF2B5EF4-FFF2-40B4-BE49-F238E27FC236}">
                <a16:creationId xmlns:a16="http://schemas.microsoft.com/office/drawing/2014/main" id="{7CD5538E-6915-D02E-22AB-4D47F97FB9FD}"/>
              </a:ext>
            </a:extLst>
          </p:cNvPr>
          <p:cNvPicPr>
            <a:picLocks noChangeAspect="1"/>
          </p:cNvPicPr>
          <p:nvPr/>
        </p:nvPicPr>
        <p:blipFill rotWithShape="1">
          <a:blip r:embed="rId4"/>
          <a:srcRect l="869" r="27863" b="3"/>
          <a:stretch/>
        </p:blipFill>
        <p:spPr>
          <a:xfrm>
            <a:off x="20" y="1"/>
            <a:ext cx="4635563" cy="2276475"/>
          </a:xfrm>
          <a:custGeom>
            <a:avLst/>
            <a:gdLst/>
            <a:ahLst/>
            <a:cxnLst/>
            <a:rect l="l" t="t" r="r" b="b"/>
            <a:pathLst>
              <a:path w="4635583" h="3427413">
                <a:moveTo>
                  <a:pt x="0" y="0"/>
                </a:moveTo>
                <a:lnTo>
                  <a:pt x="4635583" y="0"/>
                </a:lnTo>
                <a:lnTo>
                  <a:pt x="4635583" y="3427413"/>
                </a:lnTo>
                <a:lnTo>
                  <a:pt x="0" y="3427413"/>
                </a:lnTo>
                <a:close/>
              </a:path>
            </a:pathLst>
          </a:custGeom>
        </p:spPr>
      </p:pic>
      <p:pic>
        <p:nvPicPr>
          <p:cNvPr id="13314" name="Picture 2" descr="orange r2d2 Hot Sale - OFF 51%">
            <a:extLst>
              <a:ext uri="{FF2B5EF4-FFF2-40B4-BE49-F238E27FC236}">
                <a16:creationId xmlns:a16="http://schemas.microsoft.com/office/drawing/2014/main" id="{71AE834C-CD54-54F9-5C1D-8A41AF6775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309" r="-1" b="18594"/>
          <a:stretch/>
        </p:blipFill>
        <p:spPr bwMode="auto">
          <a:xfrm>
            <a:off x="20" y="2285999"/>
            <a:ext cx="4635563" cy="2286001"/>
          </a:xfrm>
          <a:custGeom>
            <a:avLst/>
            <a:gdLst/>
            <a:ahLst/>
            <a:cxnLst/>
            <a:rect l="l" t="t" r="r" b="b"/>
            <a:pathLst>
              <a:path w="4635583" h="3430587">
                <a:moveTo>
                  <a:pt x="0" y="0"/>
                </a:moveTo>
                <a:lnTo>
                  <a:pt x="4635583" y="0"/>
                </a:lnTo>
                <a:lnTo>
                  <a:pt x="4635583" y="3430587"/>
                </a:lnTo>
                <a:lnTo>
                  <a:pt x="0" y="3430587"/>
                </a:lnTo>
                <a:close/>
              </a:path>
            </a:pathLst>
          </a:custGeom>
          <a:noFill/>
          <a:extLst>
            <a:ext uri="{909E8E84-426E-40DD-AFC4-6F175D3DCCD1}">
              <a14:hiddenFill xmlns:a14="http://schemas.microsoft.com/office/drawing/2010/main">
                <a:solidFill>
                  <a:srgbClr val="FFFFFF"/>
                </a:solidFill>
              </a14:hiddenFill>
            </a:ext>
          </a:extLst>
        </p:spPr>
      </p:pic>
      <p:cxnSp>
        <p:nvCxnSpPr>
          <p:cNvPr id="13474" name="Straight Connector 13423">
            <a:extLst>
              <a:ext uri="{FF2B5EF4-FFF2-40B4-BE49-F238E27FC236}">
                <a16:creationId xmlns:a16="http://schemas.microsoft.com/office/drawing/2014/main" id="{3CFEBF73-2875-4126-A90D-ABB6BBFEAD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286000"/>
            <a:ext cx="4635583"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pic>
        <p:nvPicPr>
          <p:cNvPr id="13316" name="Picture 4" descr="Why should we ever send humans to Mars?">
            <a:extLst>
              <a:ext uri="{FF2B5EF4-FFF2-40B4-BE49-F238E27FC236}">
                <a16:creationId xmlns:a16="http://schemas.microsoft.com/office/drawing/2014/main" id="{46B41828-490D-E89D-9508-B3B74C9DD6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043" r="1" b="22078"/>
          <a:stretch/>
        </p:blipFill>
        <p:spPr bwMode="auto">
          <a:xfrm>
            <a:off x="20" y="4572000"/>
            <a:ext cx="4635563" cy="2286001"/>
          </a:xfrm>
          <a:custGeom>
            <a:avLst/>
            <a:gdLst/>
            <a:ahLst/>
            <a:cxnLst/>
            <a:rect l="l" t="t" r="r" b="b"/>
            <a:pathLst>
              <a:path w="4635583" h="3430587">
                <a:moveTo>
                  <a:pt x="0" y="0"/>
                </a:moveTo>
                <a:lnTo>
                  <a:pt x="4635583" y="0"/>
                </a:lnTo>
                <a:lnTo>
                  <a:pt x="4635583" y="3430587"/>
                </a:lnTo>
                <a:lnTo>
                  <a:pt x="0" y="3430587"/>
                </a:lnTo>
                <a:close/>
              </a:path>
            </a:pathLst>
          </a:custGeom>
          <a:noFill/>
          <a:extLst>
            <a:ext uri="{909E8E84-426E-40DD-AFC4-6F175D3DCCD1}">
              <a14:hiddenFill xmlns:a14="http://schemas.microsoft.com/office/drawing/2010/main">
                <a:solidFill>
                  <a:srgbClr val="FFFFFF"/>
                </a:solidFill>
              </a14:hiddenFill>
            </a:ext>
          </a:extLst>
        </p:spPr>
      </p:pic>
      <p:cxnSp>
        <p:nvCxnSpPr>
          <p:cNvPr id="13475" name="Straight Connector 13425">
            <a:extLst>
              <a:ext uri="{FF2B5EF4-FFF2-40B4-BE49-F238E27FC236}">
                <a16:creationId xmlns:a16="http://schemas.microsoft.com/office/drawing/2014/main" id="{0F167419-5C1C-40BD-B9C4-75CFC65088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72000"/>
            <a:ext cx="4635583"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cxnSp>
        <p:nvCxnSpPr>
          <p:cNvPr id="13476" name="Straight Connector 13427">
            <a:extLst>
              <a:ext uri="{FF2B5EF4-FFF2-40B4-BE49-F238E27FC236}">
                <a16:creationId xmlns:a16="http://schemas.microsoft.com/office/drawing/2014/main" id="{AFCD9A95-E405-4952-A0CF-6EAF80F970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32483" y="-464"/>
            <a:ext cx="2646" cy="6858465"/>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sp>
        <p:nvSpPr>
          <p:cNvPr id="5" name="TextBox 4">
            <a:extLst>
              <a:ext uri="{FF2B5EF4-FFF2-40B4-BE49-F238E27FC236}">
                <a16:creationId xmlns:a16="http://schemas.microsoft.com/office/drawing/2014/main" id="{4D65C12A-0EA1-3E76-8465-F2AE0FCCC95E}"/>
              </a:ext>
            </a:extLst>
          </p:cNvPr>
          <p:cNvSpPr txBox="1"/>
          <p:nvPr/>
        </p:nvSpPr>
        <p:spPr>
          <a:xfrm>
            <a:off x="5461591" y="1636713"/>
            <a:ext cx="6181678" cy="3541714"/>
          </a:xfrm>
          <a:prstGeom prst="rect">
            <a:avLst/>
          </a:prstGeom>
        </p:spPr>
        <p:txBody>
          <a:bodyPr vert="horz" lIns="91440" tIns="45720" rIns="91440" bIns="45720" rtlCol="0">
            <a:noAutofit/>
          </a:bodyPr>
          <a:lstStyle/>
          <a:p>
            <a:pPr marL="342900" indent="-228600" defTabSz="914400">
              <a:lnSpc>
                <a:spcPct val="110000"/>
              </a:lnSpc>
              <a:spcAft>
                <a:spcPts val="600"/>
              </a:spcAft>
              <a:buSzPct val="125000"/>
              <a:buFont typeface="Arial" panose="020B0604020202020204" pitchFamily="34" charset="0"/>
              <a:buChar char="•"/>
            </a:pPr>
            <a:r>
              <a:rPr lang="en-US" dirty="0" err="1"/>
              <a:t>Οι</a:t>
            </a:r>
            <a:r>
              <a:rPr lang="en-US" dirty="0"/>
              <a:t> </a:t>
            </a:r>
            <a:r>
              <a:rPr lang="en-US" dirty="0" err="1"/>
              <a:t>ο</a:t>
            </a:r>
            <a:r>
              <a:rPr lang="en-US" dirty="0"/>
              <a:t>π</a:t>
            </a:r>
            <a:r>
              <a:rPr lang="en-US" dirty="0" err="1"/>
              <a:t>τικές</a:t>
            </a:r>
            <a:r>
              <a:rPr lang="en-US" dirty="0"/>
              <a:t> </a:t>
            </a:r>
            <a:r>
              <a:rPr lang="en-US" dirty="0" err="1"/>
              <a:t>ε</a:t>
            </a:r>
            <a:r>
              <a:rPr lang="en-US" dirty="0"/>
              <a:t>π</a:t>
            </a:r>
            <a:r>
              <a:rPr lang="en-US" dirty="0" err="1"/>
              <a:t>ικοινωνίες</a:t>
            </a:r>
            <a:r>
              <a:rPr lang="en-US" dirty="0"/>
              <a:t> </a:t>
            </a:r>
            <a:r>
              <a:rPr lang="en-US" dirty="0" err="1"/>
              <a:t>μετ</a:t>
            </a:r>
            <a:r>
              <a:rPr lang="en-US" dirty="0"/>
              <a:t>α</a:t>
            </a:r>
            <a:r>
              <a:rPr lang="en-US" dirty="0" err="1"/>
              <a:t>μόρφωσ</a:t>
            </a:r>
            <a:r>
              <a:rPr lang="en-US" dirty="0"/>
              <a:t>α</a:t>
            </a:r>
            <a:r>
              <a:rPr lang="en-US" dirty="0" err="1"/>
              <a:t>ν</a:t>
            </a:r>
            <a:r>
              <a:rPr lang="en-US" dirty="0"/>
              <a:t> </a:t>
            </a:r>
            <a:r>
              <a:rPr lang="en-US" dirty="0" err="1"/>
              <a:t>τον</a:t>
            </a:r>
            <a:r>
              <a:rPr lang="en-US" dirty="0"/>
              <a:t> </a:t>
            </a:r>
            <a:r>
              <a:rPr lang="en-US" dirty="0" err="1"/>
              <a:t>ψηφι</a:t>
            </a:r>
            <a:r>
              <a:rPr lang="en-US" dirty="0"/>
              <a:t>α</a:t>
            </a:r>
            <a:r>
              <a:rPr lang="en-US" dirty="0" err="1"/>
              <a:t>κό</a:t>
            </a:r>
            <a:r>
              <a:rPr lang="en-US" dirty="0"/>
              <a:t> </a:t>
            </a:r>
            <a:r>
              <a:rPr lang="en-US" dirty="0" err="1"/>
              <a:t>μ</a:t>
            </a:r>
            <a:r>
              <a:rPr lang="en-US" dirty="0"/>
              <a:t>α</a:t>
            </a:r>
            <a:r>
              <a:rPr lang="en-US" dirty="0" err="1"/>
              <a:t>ς</a:t>
            </a:r>
            <a:r>
              <a:rPr lang="en-US" dirty="0"/>
              <a:t> </a:t>
            </a:r>
            <a:r>
              <a:rPr lang="en-US" dirty="0" err="1"/>
              <a:t>κόσμο</a:t>
            </a:r>
            <a:r>
              <a:rPr lang="en-US" dirty="0"/>
              <a:t> </a:t>
            </a:r>
            <a:r>
              <a:rPr lang="en-US" dirty="0" err="1"/>
              <a:t>τ</a:t>
            </a:r>
            <a:r>
              <a:rPr lang="en-US" dirty="0"/>
              <a:t>α </a:t>
            </a:r>
            <a:r>
              <a:rPr lang="en-US" dirty="0" err="1"/>
              <a:t>τελευτ</a:t>
            </a:r>
            <a:r>
              <a:rPr lang="en-US" dirty="0"/>
              <a:t>α</a:t>
            </a:r>
            <a:r>
              <a:rPr lang="en-US" dirty="0" err="1"/>
              <a:t>ί</a:t>
            </a:r>
            <a:r>
              <a:rPr lang="en-US" dirty="0"/>
              <a:t>α 20 </a:t>
            </a:r>
            <a:r>
              <a:rPr lang="en-US" dirty="0" err="1"/>
              <a:t>χρόνι</a:t>
            </a:r>
            <a:r>
              <a:rPr lang="en-US" dirty="0"/>
              <a:t>α</a:t>
            </a:r>
          </a:p>
          <a:p>
            <a:pPr marL="342900" indent="-228600" defTabSz="914400">
              <a:lnSpc>
                <a:spcPct val="110000"/>
              </a:lnSpc>
              <a:spcAft>
                <a:spcPts val="600"/>
              </a:spcAft>
              <a:buSzPct val="125000"/>
              <a:buFont typeface="Arial" panose="020B0604020202020204" pitchFamily="34" charset="0"/>
              <a:buChar char="•"/>
            </a:pPr>
            <a:endParaRPr lang="en-US" dirty="0"/>
          </a:p>
          <a:p>
            <a:pPr marL="342900" indent="-228600" defTabSz="914400">
              <a:lnSpc>
                <a:spcPct val="110000"/>
              </a:lnSpc>
              <a:spcAft>
                <a:spcPts val="600"/>
              </a:spcAft>
              <a:buSzPct val="125000"/>
              <a:buFont typeface="Arial" panose="020B0604020202020204" pitchFamily="34" charset="0"/>
              <a:buChar char="•"/>
            </a:pPr>
            <a:r>
              <a:rPr lang="en-US" dirty="0" err="1"/>
              <a:t>Σήμερ</a:t>
            </a:r>
            <a:r>
              <a:rPr lang="en-US" dirty="0"/>
              <a:t>α απ</a:t>
            </a:r>
            <a:r>
              <a:rPr lang="en-US" dirty="0" err="1"/>
              <a:t>οτελούν</a:t>
            </a:r>
            <a:r>
              <a:rPr lang="en-US" dirty="0"/>
              <a:t> </a:t>
            </a:r>
            <a:r>
              <a:rPr lang="en-US" dirty="0" err="1"/>
              <a:t>μονόδρομο</a:t>
            </a:r>
            <a:r>
              <a:rPr lang="en-US" dirty="0"/>
              <a:t> </a:t>
            </a:r>
            <a:r>
              <a:rPr lang="en-US" dirty="0" err="1"/>
              <a:t>γι</a:t>
            </a:r>
            <a:r>
              <a:rPr lang="en-US" dirty="0"/>
              <a:t>α </a:t>
            </a:r>
            <a:r>
              <a:rPr lang="en-US" dirty="0" err="1"/>
              <a:t>την</a:t>
            </a:r>
            <a:r>
              <a:rPr lang="en-US" dirty="0"/>
              <a:t> </a:t>
            </a:r>
            <a:r>
              <a:rPr lang="en-US" dirty="0" err="1"/>
              <a:t>υλο</a:t>
            </a:r>
            <a:r>
              <a:rPr lang="en-US" dirty="0"/>
              <a:t>π</a:t>
            </a:r>
            <a:r>
              <a:rPr lang="en-US" dirty="0" err="1"/>
              <a:t>οίηση</a:t>
            </a:r>
            <a:r>
              <a:rPr lang="en-US" dirty="0"/>
              <a:t> </a:t>
            </a:r>
            <a:r>
              <a:rPr lang="en-US" dirty="0" err="1"/>
              <a:t>τεράστιων</a:t>
            </a:r>
            <a:r>
              <a:rPr lang="en-US" dirty="0"/>
              <a:t> </a:t>
            </a:r>
            <a:r>
              <a:rPr lang="en-US" dirty="0" err="1"/>
              <a:t>υ</a:t>
            </a:r>
            <a:r>
              <a:rPr lang="en-US" dirty="0"/>
              <a:t>π</a:t>
            </a:r>
            <a:r>
              <a:rPr lang="en-US" dirty="0" err="1"/>
              <a:t>ολογιστικών</a:t>
            </a:r>
            <a:r>
              <a:rPr lang="en-US" dirty="0"/>
              <a:t> </a:t>
            </a:r>
            <a:r>
              <a:rPr lang="en-US" dirty="0" err="1"/>
              <a:t>μονάδων</a:t>
            </a:r>
            <a:r>
              <a:rPr lang="en-US" dirty="0"/>
              <a:t> (High Performance Computers HPC) π</a:t>
            </a:r>
            <a:r>
              <a:rPr lang="en-US" dirty="0" err="1"/>
              <a:t>ου</a:t>
            </a:r>
            <a:r>
              <a:rPr lang="en-US" dirty="0"/>
              <a:t> </a:t>
            </a:r>
            <a:r>
              <a:rPr lang="en-US" dirty="0" err="1"/>
              <a:t>κ</a:t>
            </a:r>
            <a:r>
              <a:rPr lang="en-US" dirty="0"/>
              <a:t>α</a:t>
            </a:r>
            <a:r>
              <a:rPr lang="en-US" dirty="0" err="1"/>
              <a:t>λύ</a:t>
            </a:r>
            <a:r>
              <a:rPr lang="en-US" dirty="0"/>
              <a:t>π</a:t>
            </a:r>
            <a:r>
              <a:rPr lang="en-US" dirty="0" err="1"/>
              <a:t>τουν</a:t>
            </a:r>
            <a:r>
              <a:rPr lang="en-US" dirty="0"/>
              <a:t> </a:t>
            </a:r>
            <a:r>
              <a:rPr lang="en-US" dirty="0" err="1"/>
              <a:t>τις</a:t>
            </a:r>
            <a:r>
              <a:rPr lang="en-US" dirty="0"/>
              <a:t> α</a:t>
            </a:r>
            <a:r>
              <a:rPr lang="en-US" dirty="0" err="1"/>
              <a:t>υξημένες</a:t>
            </a:r>
            <a:r>
              <a:rPr lang="en-US" dirty="0"/>
              <a:t> α</a:t>
            </a:r>
            <a:r>
              <a:rPr lang="en-US" dirty="0" err="1"/>
              <a:t>νάγκες</a:t>
            </a:r>
            <a:r>
              <a:rPr lang="en-US" dirty="0"/>
              <a:t> </a:t>
            </a:r>
            <a:r>
              <a:rPr lang="en-US" dirty="0" err="1"/>
              <a:t>γι</a:t>
            </a:r>
            <a:r>
              <a:rPr lang="en-US" dirty="0"/>
              <a:t>α </a:t>
            </a:r>
            <a:r>
              <a:rPr lang="en-US" dirty="0" err="1"/>
              <a:t>Τεχνητή</a:t>
            </a:r>
            <a:r>
              <a:rPr lang="en-US" dirty="0"/>
              <a:t> </a:t>
            </a:r>
            <a:r>
              <a:rPr lang="en-US" dirty="0" err="1"/>
              <a:t>Νοημοσύνη</a:t>
            </a:r>
            <a:endParaRPr lang="en-US" dirty="0"/>
          </a:p>
          <a:p>
            <a:pPr marL="342900" indent="-228600" defTabSz="914400">
              <a:lnSpc>
                <a:spcPct val="110000"/>
              </a:lnSpc>
              <a:spcAft>
                <a:spcPts val="600"/>
              </a:spcAft>
              <a:buSzPct val="125000"/>
              <a:buFont typeface="Arial" panose="020B0604020202020204" pitchFamily="34" charset="0"/>
              <a:buChar char="•"/>
            </a:pPr>
            <a:endParaRPr lang="en-US" dirty="0"/>
          </a:p>
          <a:p>
            <a:pPr marL="342900" indent="-228600" defTabSz="914400">
              <a:lnSpc>
                <a:spcPct val="110000"/>
              </a:lnSpc>
              <a:spcAft>
                <a:spcPts val="600"/>
              </a:spcAft>
              <a:buSzPct val="125000"/>
              <a:buFont typeface="Arial" panose="020B0604020202020204" pitchFamily="34" charset="0"/>
              <a:buChar char="•"/>
            </a:pPr>
            <a:r>
              <a:rPr lang="en-US" dirty="0" err="1"/>
              <a:t>Νέες</a:t>
            </a:r>
            <a:r>
              <a:rPr lang="en-US" dirty="0"/>
              <a:t> π</a:t>
            </a:r>
            <a:r>
              <a:rPr lang="en-US" dirty="0" err="1"/>
              <a:t>ροο</a:t>
            </a:r>
            <a:r>
              <a:rPr lang="en-US" dirty="0"/>
              <a:t>π</a:t>
            </a:r>
            <a:r>
              <a:rPr lang="en-US" dirty="0" err="1"/>
              <a:t>τικές</a:t>
            </a:r>
            <a:r>
              <a:rPr lang="en-US" dirty="0"/>
              <a:t> </a:t>
            </a:r>
            <a:r>
              <a:rPr lang="en-US" dirty="0" err="1"/>
              <a:t>σε</a:t>
            </a:r>
            <a:r>
              <a:rPr lang="en-US" dirty="0"/>
              <a:t> α</a:t>
            </a:r>
            <a:r>
              <a:rPr lang="en-US" dirty="0" err="1"/>
              <a:t>νεξερεύνητ</a:t>
            </a:r>
            <a:r>
              <a:rPr lang="en-US" dirty="0"/>
              <a:t>α </a:t>
            </a:r>
            <a:r>
              <a:rPr lang="en-US" dirty="0" err="1"/>
              <a:t>το</a:t>
            </a:r>
            <a:r>
              <a:rPr lang="en-US" dirty="0"/>
              <a:t>π</a:t>
            </a:r>
            <a:r>
              <a:rPr lang="en-US" dirty="0" err="1"/>
              <a:t>ί</a:t>
            </a:r>
            <a:r>
              <a:rPr lang="en-US" dirty="0"/>
              <a:t>α </a:t>
            </a:r>
          </a:p>
          <a:p>
            <a:pPr lvl="3" indent="-228600" defTabSz="914400">
              <a:lnSpc>
                <a:spcPct val="110000"/>
              </a:lnSpc>
              <a:spcAft>
                <a:spcPts val="600"/>
              </a:spcAft>
              <a:buSzPct val="125000"/>
              <a:buFont typeface="Arial" panose="020B0604020202020204" pitchFamily="34" charset="0"/>
              <a:buChar char="•"/>
            </a:pPr>
            <a:r>
              <a:rPr lang="en-US" dirty="0" err="1"/>
              <a:t>Τ</a:t>
            </a:r>
            <a:r>
              <a:rPr lang="en-US" dirty="0"/>
              <a:t>α </a:t>
            </a:r>
            <a:r>
              <a:rPr lang="en-US" dirty="0" err="1"/>
              <a:t>ρομ</a:t>
            </a:r>
            <a:r>
              <a:rPr lang="en-US" dirty="0"/>
              <a:t>π</a:t>
            </a:r>
            <a:r>
              <a:rPr lang="en-US" dirty="0" err="1"/>
              <a:t>ότ</a:t>
            </a:r>
            <a:r>
              <a:rPr lang="en-US" dirty="0"/>
              <a:t> α</a:t>
            </a:r>
            <a:r>
              <a:rPr lang="en-US" dirty="0" err="1"/>
              <a:t>νάμεσ</a:t>
            </a:r>
            <a:r>
              <a:rPr lang="en-US" dirty="0"/>
              <a:t>α </a:t>
            </a:r>
            <a:r>
              <a:rPr lang="en-US" dirty="0" err="1"/>
              <a:t>μ</a:t>
            </a:r>
            <a:r>
              <a:rPr lang="en-US" dirty="0"/>
              <a:t>α</a:t>
            </a:r>
            <a:r>
              <a:rPr lang="en-US" dirty="0" err="1"/>
              <a:t>ς</a:t>
            </a:r>
            <a:r>
              <a:rPr lang="en-US" dirty="0"/>
              <a:t> (5G+)</a:t>
            </a:r>
          </a:p>
          <a:p>
            <a:pPr lvl="3" indent="-228600" defTabSz="914400">
              <a:lnSpc>
                <a:spcPct val="110000"/>
              </a:lnSpc>
              <a:spcAft>
                <a:spcPts val="600"/>
              </a:spcAft>
              <a:buSzPct val="125000"/>
              <a:buFont typeface="Arial" panose="020B0604020202020204" pitchFamily="34" charset="0"/>
              <a:buChar char="•"/>
            </a:pPr>
            <a:r>
              <a:rPr lang="en-US" dirty="0" err="1"/>
              <a:t>Ιντερνέτ</a:t>
            </a:r>
            <a:r>
              <a:rPr lang="en-US" dirty="0"/>
              <a:t> </a:t>
            </a:r>
            <a:r>
              <a:rPr lang="en-US" dirty="0" err="1"/>
              <a:t>Μέχρι</a:t>
            </a:r>
            <a:r>
              <a:rPr lang="en-US" dirty="0"/>
              <a:t> </a:t>
            </a:r>
            <a:r>
              <a:rPr lang="en-US" dirty="0" err="1"/>
              <a:t>τον</a:t>
            </a:r>
            <a:r>
              <a:rPr lang="en-US" dirty="0"/>
              <a:t> </a:t>
            </a:r>
            <a:r>
              <a:rPr lang="en-US" dirty="0" err="1"/>
              <a:t>Άρη</a:t>
            </a:r>
            <a:r>
              <a:rPr lang="en-US" dirty="0"/>
              <a:t> (optical sat coms)</a:t>
            </a:r>
          </a:p>
          <a:p>
            <a:pPr lvl="3" indent="-228600" defTabSz="914400">
              <a:lnSpc>
                <a:spcPct val="110000"/>
              </a:lnSpc>
              <a:spcAft>
                <a:spcPts val="600"/>
              </a:spcAft>
              <a:buSzPct val="125000"/>
              <a:buFont typeface="Arial" panose="020B0604020202020204" pitchFamily="34" charset="0"/>
              <a:buChar char="•"/>
            </a:pPr>
            <a:r>
              <a:rPr lang="en-US" dirty="0" err="1"/>
              <a:t>Κ</a:t>
            </a:r>
            <a:r>
              <a:rPr lang="en-US" dirty="0"/>
              <a:t>βα</a:t>
            </a:r>
            <a:r>
              <a:rPr lang="en-US" dirty="0" err="1"/>
              <a:t>ντική</a:t>
            </a:r>
            <a:r>
              <a:rPr lang="en-US" dirty="0"/>
              <a:t> </a:t>
            </a:r>
            <a:r>
              <a:rPr lang="en-US" dirty="0" err="1"/>
              <a:t>Ε</a:t>
            </a:r>
            <a:r>
              <a:rPr lang="en-US" dirty="0"/>
              <a:t>πα</a:t>
            </a:r>
            <a:r>
              <a:rPr lang="en-US" dirty="0" err="1"/>
              <a:t>νάστ</a:t>
            </a:r>
            <a:r>
              <a:rPr lang="en-US" dirty="0"/>
              <a:t>α</a:t>
            </a:r>
            <a:r>
              <a:rPr lang="en-US" dirty="0" err="1"/>
              <a:t>ση</a:t>
            </a:r>
            <a:r>
              <a:rPr lang="en-US" dirty="0"/>
              <a:t> v2 </a:t>
            </a:r>
          </a:p>
        </p:txBody>
      </p:sp>
      <p:pic>
        <p:nvPicPr>
          <p:cNvPr id="8" name="Picture 7">
            <a:extLst>
              <a:ext uri="{FF2B5EF4-FFF2-40B4-BE49-F238E27FC236}">
                <a16:creationId xmlns:a16="http://schemas.microsoft.com/office/drawing/2014/main" id="{C8B3DBF2-C54D-135C-07C7-ECABDB1EA29D}"/>
              </a:ext>
            </a:extLst>
          </p:cNvPr>
          <p:cNvPicPr>
            <a:picLocks noChangeAspect="1"/>
          </p:cNvPicPr>
          <p:nvPr/>
        </p:nvPicPr>
        <p:blipFill>
          <a:blip r:embed="rId4"/>
          <a:stretch>
            <a:fillRect/>
          </a:stretch>
        </p:blipFill>
        <p:spPr>
          <a:xfrm>
            <a:off x="-454" y="0"/>
            <a:ext cx="4626597" cy="2252661"/>
          </a:xfrm>
          <a:prstGeom prst="rect">
            <a:avLst/>
          </a:prstGeom>
        </p:spPr>
      </p:pic>
      <p:sp>
        <p:nvSpPr>
          <p:cNvPr id="3" name="TextBox 2">
            <a:extLst>
              <a:ext uri="{FF2B5EF4-FFF2-40B4-BE49-F238E27FC236}">
                <a16:creationId xmlns:a16="http://schemas.microsoft.com/office/drawing/2014/main" id="{30FF3E3C-C8D7-B4AC-486E-023327F2A5DD}"/>
              </a:ext>
            </a:extLst>
          </p:cNvPr>
          <p:cNvSpPr txBox="1"/>
          <p:nvPr/>
        </p:nvSpPr>
        <p:spPr>
          <a:xfrm>
            <a:off x="335606" y="1423860"/>
            <a:ext cx="6521021" cy="276999"/>
          </a:xfrm>
          <a:prstGeom prst="rect">
            <a:avLst/>
          </a:prstGeom>
          <a:noFill/>
        </p:spPr>
        <p:txBody>
          <a:bodyPr wrap="square">
            <a:spAutoFit/>
          </a:bodyPr>
          <a:lstStyle/>
          <a:p>
            <a:r>
              <a:rPr lang="en-GR" sz="1200" dirty="0"/>
              <a:t>https://www.youtube.com/watch?v=uOJCS1W1uzg&amp;t=51s</a:t>
            </a:r>
          </a:p>
        </p:txBody>
      </p:sp>
    </p:spTree>
    <p:extLst>
      <p:ext uri="{BB962C8B-B14F-4D97-AF65-F5344CB8AC3E}">
        <p14:creationId xmlns:p14="http://schemas.microsoft.com/office/powerpoint/2010/main" val="1624435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660B-C78B-814F-7913-0B307BCD485D}"/>
              </a:ext>
            </a:extLst>
          </p:cNvPr>
          <p:cNvSpPr>
            <a:spLocks noGrp="1"/>
          </p:cNvSpPr>
          <p:nvPr>
            <p:ph type="title"/>
          </p:nvPr>
        </p:nvSpPr>
        <p:spPr>
          <a:xfrm>
            <a:off x="1484983" y="390782"/>
            <a:ext cx="6957290" cy="582324"/>
          </a:xfrm>
        </p:spPr>
        <p:txBody>
          <a:bodyPr/>
          <a:lstStyle/>
          <a:p>
            <a:r>
              <a:rPr lang="el-GR" dirty="0" err="1">
                <a:solidFill>
                  <a:schemeClr val="tx1"/>
                </a:solidFill>
              </a:rPr>
              <a:t>ΟπτιΚΕΣ</a:t>
            </a:r>
            <a:r>
              <a:rPr lang="el-GR" dirty="0">
                <a:solidFill>
                  <a:schemeClr val="tx1"/>
                </a:solidFill>
              </a:rPr>
              <a:t> ΜΝΗΜΕΣ</a:t>
            </a:r>
            <a:endParaRPr lang="en-GR" dirty="0">
              <a:solidFill>
                <a:schemeClr val="tx1"/>
              </a:solidFill>
            </a:endParaRPr>
          </a:p>
        </p:txBody>
      </p:sp>
      <p:pic>
        <p:nvPicPr>
          <p:cNvPr id="4" name="Picture 3">
            <a:extLst>
              <a:ext uri="{FF2B5EF4-FFF2-40B4-BE49-F238E27FC236}">
                <a16:creationId xmlns:a16="http://schemas.microsoft.com/office/drawing/2014/main" id="{6281B0B1-A08E-9D70-2E0A-FE43B5B1A5A1}"/>
              </a:ext>
            </a:extLst>
          </p:cNvPr>
          <p:cNvPicPr>
            <a:picLocks noChangeAspect="1"/>
          </p:cNvPicPr>
          <p:nvPr/>
        </p:nvPicPr>
        <p:blipFill>
          <a:blip r:embed="rId2"/>
          <a:stretch>
            <a:fillRect/>
          </a:stretch>
        </p:blipFill>
        <p:spPr>
          <a:xfrm>
            <a:off x="2209800" y="973106"/>
            <a:ext cx="7772400" cy="4911788"/>
          </a:xfrm>
          <a:prstGeom prst="rect">
            <a:avLst/>
          </a:prstGeom>
        </p:spPr>
      </p:pic>
    </p:spTree>
    <p:extLst>
      <p:ext uri="{BB962C8B-B14F-4D97-AF65-F5344CB8AC3E}">
        <p14:creationId xmlns:p14="http://schemas.microsoft.com/office/powerpoint/2010/main" val="212004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6A387B2-162A-DD77-A920-B80C901D6C6E}"/>
              </a:ext>
            </a:extLst>
          </p:cNvPr>
          <p:cNvSpPr>
            <a:spLocks noGrp="1"/>
          </p:cNvSpPr>
          <p:nvPr>
            <p:ph type="title"/>
          </p:nvPr>
        </p:nvSpPr>
        <p:spPr>
          <a:xfrm>
            <a:off x="1484983" y="390782"/>
            <a:ext cx="6957290" cy="582324"/>
          </a:xfrm>
        </p:spPr>
        <p:txBody>
          <a:bodyPr/>
          <a:lstStyle/>
          <a:p>
            <a:r>
              <a:rPr lang="el-GR" dirty="0" err="1">
                <a:solidFill>
                  <a:schemeClr val="tx1"/>
                </a:solidFill>
              </a:rPr>
              <a:t>ΟπτιΚοι</a:t>
            </a:r>
            <a:r>
              <a:rPr lang="el-GR" dirty="0">
                <a:solidFill>
                  <a:schemeClr val="tx1"/>
                </a:solidFill>
              </a:rPr>
              <a:t> </a:t>
            </a:r>
            <a:r>
              <a:rPr lang="el-GR" dirty="0" err="1">
                <a:solidFill>
                  <a:schemeClr val="tx1"/>
                </a:solidFill>
              </a:rPr>
              <a:t>υπολογιστες</a:t>
            </a:r>
            <a:endParaRPr lang="en-GR" dirty="0">
              <a:solidFill>
                <a:schemeClr val="tx1"/>
              </a:solidFill>
            </a:endParaRPr>
          </a:p>
        </p:txBody>
      </p:sp>
      <p:pic>
        <p:nvPicPr>
          <p:cNvPr id="5" name="Picture 4">
            <a:extLst>
              <a:ext uri="{FF2B5EF4-FFF2-40B4-BE49-F238E27FC236}">
                <a16:creationId xmlns:a16="http://schemas.microsoft.com/office/drawing/2014/main" id="{D4749A2E-CC03-D00E-2EBD-3DED0BD85755}"/>
              </a:ext>
            </a:extLst>
          </p:cNvPr>
          <p:cNvPicPr>
            <a:picLocks noChangeAspect="1"/>
          </p:cNvPicPr>
          <p:nvPr/>
        </p:nvPicPr>
        <p:blipFill>
          <a:blip r:embed="rId2"/>
          <a:stretch>
            <a:fillRect/>
          </a:stretch>
        </p:blipFill>
        <p:spPr>
          <a:xfrm>
            <a:off x="2209800" y="931383"/>
            <a:ext cx="7772400" cy="4995233"/>
          </a:xfrm>
          <a:prstGeom prst="rect">
            <a:avLst/>
          </a:prstGeom>
        </p:spPr>
      </p:pic>
    </p:spTree>
    <p:extLst>
      <p:ext uri="{BB962C8B-B14F-4D97-AF65-F5344CB8AC3E}">
        <p14:creationId xmlns:p14="http://schemas.microsoft.com/office/powerpoint/2010/main" val="22757419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EDE422-8F45-B4DF-2E6C-B79364A27487}"/>
              </a:ext>
            </a:extLst>
          </p:cNvPr>
          <p:cNvSpPr>
            <a:spLocks noGrp="1"/>
          </p:cNvSpPr>
          <p:nvPr>
            <p:ph type="title"/>
          </p:nvPr>
        </p:nvSpPr>
        <p:spPr>
          <a:xfrm>
            <a:off x="1484983" y="390782"/>
            <a:ext cx="6957290" cy="582324"/>
          </a:xfrm>
        </p:spPr>
        <p:txBody>
          <a:bodyPr>
            <a:normAutofit fontScale="90000"/>
          </a:bodyPr>
          <a:lstStyle/>
          <a:p>
            <a:r>
              <a:rPr lang="el-GR" dirty="0" err="1">
                <a:solidFill>
                  <a:schemeClr val="tx1"/>
                </a:solidFill>
              </a:rPr>
              <a:t>ΟπτιΚοι</a:t>
            </a:r>
            <a:r>
              <a:rPr lang="el-GR" dirty="0">
                <a:solidFill>
                  <a:schemeClr val="tx1"/>
                </a:solidFill>
              </a:rPr>
              <a:t> </a:t>
            </a:r>
            <a:r>
              <a:rPr lang="el-GR" dirty="0" err="1">
                <a:solidFill>
                  <a:schemeClr val="tx1"/>
                </a:solidFill>
              </a:rPr>
              <a:t>νευρομορφικοι</a:t>
            </a:r>
            <a:r>
              <a:rPr lang="el-GR" dirty="0">
                <a:solidFill>
                  <a:schemeClr val="tx1"/>
                </a:solidFill>
              </a:rPr>
              <a:t> </a:t>
            </a:r>
            <a:r>
              <a:rPr lang="el-GR" dirty="0" err="1">
                <a:solidFill>
                  <a:schemeClr val="tx1"/>
                </a:solidFill>
              </a:rPr>
              <a:t>υπολογιστες</a:t>
            </a:r>
            <a:endParaRPr lang="en-GR" dirty="0">
              <a:solidFill>
                <a:schemeClr val="tx1"/>
              </a:solidFill>
            </a:endParaRPr>
          </a:p>
        </p:txBody>
      </p:sp>
      <p:pic>
        <p:nvPicPr>
          <p:cNvPr id="5" name="Picture 4">
            <a:extLst>
              <a:ext uri="{FF2B5EF4-FFF2-40B4-BE49-F238E27FC236}">
                <a16:creationId xmlns:a16="http://schemas.microsoft.com/office/drawing/2014/main" id="{7F6266D1-D808-36AE-EF70-EEF5888DD30C}"/>
              </a:ext>
            </a:extLst>
          </p:cNvPr>
          <p:cNvPicPr>
            <a:picLocks noChangeAspect="1"/>
          </p:cNvPicPr>
          <p:nvPr/>
        </p:nvPicPr>
        <p:blipFill>
          <a:blip r:embed="rId2"/>
          <a:stretch>
            <a:fillRect/>
          </a:stretch>
        </p:blipFill>
        <p:spPr>
          <a:xfrm>
            <a:off x="2898709" y="1033479"/>
            <a:ext cx="6648061" cy="5302078"/>
          </a:xfrm>
          <a:prstGeom prst="rect">
            <a:avLst/>
          </a:prstGeom>
        </p:spPr>
      </p:pic>
    </p:spTree>
    <p:extLst>
      <p:ext uri="{BB962C8B-B14F-4D97-AF65-F5344CB8AC3E}">
        <p14:creationId xmlns:p14="http://schemas.microsoft.com/office/powerpoint/2010/main" val="29601609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F4733F-6162-BC37-2FE9-FA3D5EE664D4}"/>
              </a:ext>
            </a:extLst>
          </p:cNvPr>
          <p:cNvSpPr>
            <a:spLocks noGrp="1"/>
          </p:cNvSpPr>
          <p:nvPr>
            <p:ph type="title"/>
          </p:nvPr>
        </p:nvSpPr>
        <p:spPr>
          <a:xfrm>
            <a:off x="1484983" y="390782"/>
            <a:ext cx="6957290" cy="582324"/>
          </a:xfrm>
        </p:spPr>
        <p:txBody>
          <a:bodyPr/>
          <a:lstStyle/>
          <a:p>
            <a:r>
              <a:rPr lang="el-GR" dirty="0" err="1">
                <a:solidFill>
                  <a:schemeClr val="tx1"/>
                </a:solidFill>
              </a:rPr>
              <a:t>ΟπτιΚοι</a:t>
            </a:r>
            <a:r>
              <a:rPr lang="el-GR" dirty="0">
                <a:solidFill>
                  <a:schemeClr val="tx1"/>
                </a:solidFill>
              </a:rPr>
              <a:t> </a:t>
            </a:r>
            <a:r>
              <a:rPr lang="el-GR" dirty="0" err="1">
                <a:solidFill>
                  <a:schemeClr val="tx1"/>
                </a:solidFill>
              </a:rPr>
              <a:t>βιο-αισθητηρες</a:t>
            </a:r>
            <a:endParaRPr lang="en-GR" dirty="0">
              <a:solidFill>
                <a:schemeClr val="tx1"/>
              </a:solidFill>
            </a:endParaRPr>
          </a:p>
        </p:txBody>
      </p:sp>
      <p:pic>
        <p:nvPicPr>
          <p:cNvPr id="5" name="Picture 4">
            <a:extLst>
              <a:ext uri="{FF2B5EF4-FFF2-40B4-BE49-F238E27FC236}">
                <a16:creationId xmlns:a16="http://schemas.microsoft.com/office/drawing/2014/main" id="{9EFDC013-4E97-9982-E202-AA809499A634}"/>
              </a:ext>
            </a:extLst>
          </p:cNvPr>
          <p:cNvPicPr>
            <a:picLocks noChangeAspect="1"/>
          </p:cNvPicPr>
          <p:nvPr/>
        </p:nvPicPr>
        <p:blipFill>
          <a:blip r:embed="rId2"/>
          <a:stretch>
            <a:fillRect/>
          </a:stretch>
        </p:blipFill>
        <p:spPr>
          <a:xfrm>
            <a:off x="2209800" y="959183"/>
            <a:ext cx="7772400" cy="4939634"/>
          </a:xfrm>
          <a:prstGeom prst="rect">
            <a:avLst/>
          </a:prstGeom>
        </p:spPr>
      </p:pic>
    </p:spTree>
    <p:extLst>
      <p:ext uri="{BB962C8B-B14F-4D97-AF65-F5344CB8AC3E}">
        <p14:creationId xmlns:p14="http://schemas.microsoft.com/office/powerpoint/2010/main" val="3063326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DA4C99-9DC1-5C60-6798-81ADFAC40735}"/>
              </a:ext>
            </a:extLst>
          </p:cNvPr>
          <p:cNvPicPr>
            <a:picLocks noChangeAspect="1"/>
          </p:cNvPicPr>
          <p:nvPr/>
        </p:nvPicPr>
        <p:blipFill>
          <a:blip r:embed="rId2"/>
          <a:stretch>
            <a:fillRect/>
          </a:stretch>
        </p:blipFill>
        <p:spPr>
          <a:xfrm>
            <a:off x="2209800" y="966367"/>
            <a:ext cx="7772400" cy="4925266"/>
          </a:xfrm>
          <a:prstGeom prst="rect">
            <a:avLst/>
          </a:prstGeom>
        </p:spPr>
      </p:pic>
      <p:sp>
        <p:nvSpPr>
          <p:cNvPr id="5" name="Title 1">
            <a:extLst>
              <a:ext uri="{FF2B5EF4-FFF2-40B4-BE49-F238E27FC236}">
                <a16:creationId xmlns:a16="http://schemas.microsoft.com/office/drawing/2014/main" id="{338AAAA5-A83E-8FC4-B326-63AD28163A8F}"/>
              </a:ext>
            </a:extLst>
          </p:cNvPr>
          <p:cNvSpPr txBox="1">
            <a:spLocks/>
          </p:cNvSpPr>
          <p:nvPr/>
        </p:nvSpPr>
        <p:spPr>
          <a:xfrm>
            <a:off x="1484983" y="390782"/>
            <a:ext cx="6957290" cy="58232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kern="1200" cap="all" baseline="0">
                <a:solidFill>
                  <a:srgbClr val="0B356F"/>
                </a:solidFill>
                <a:latin typeface="Arial" panose="020B0604020202020204" pitchFamily="34" charset="0"/>
                <a:ea typeface="+mj-ea"/>
                <a:cs typeface="Arial" panose="020B0604020202020204" pitchFamily="34" charset="0"/>
              </a:defRPr>
            </a:lvl1pPr>
          </a:lstStyle>
          <a:p>
            <a:r>
              <a:rPr lang="el-GR" dirty="0" err="1">
                <a:solidFill>
                  <a:schemeClr val="tx1"/>
                </a:solidFill>
              </a:rPr>
              <a:t>ΟπτιΚοι</a:t>
            </a:r>
            <a:r>
              <a:rPr lang="el-GR" dirty="0">
                <a:solidFill>
                  <a:schemeClr val="tx1"/>
                </a:solidFill>
              </a:rPr>
              <a:t> </a:t>
            </a:r>
            <a:r>
              <a:rPr lang="el-GR" dirty="0" err="1">
                <a:solidFill>
                  <a:schemeClr val="tx1"/>
                </a:solidFill>
              </a:rPr>
              <a:t>βιο-αισθητηρες</a:t>
            </a:r>
            <a:endParaRPr lang="en-GR" dirty="0">
              <a:solidFill>
                <a:schemeClr val="tx1"/>
              </a:solidFill>
            </a:endParaRPr>
          </a:p>
        </p:txBody>
      </p:sp>
    </p:spTree>
    <p:extLst>
      <p:ext uri="{BB962C8B-B14F-4D97-AF65-F5344CB8AC3E}">
        <p14:creationId xmlns:p14="http://schemas.microsoft.com/office/powerpoint/2010/main" val="37751846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CA0771-9E89-A34B-2DA1-3BD4AAD484DF}"/>
              </a:ext>
            </a:extLst>
          </p:cNvPr>
          <p:cNvPicPr>
            <a:picLocks noChangeAspect="1"/>
          </p:cNvPicPr>
          <p:nvPr/>
        </p:nvPicPr>
        <p:blipFill>
          <a:blip r:embed="rId2"/>
          <a:stretch>
            <a:fillRect/>
          </a:stretch>
        </p:blipFill>
        <p:spPr>
          <a:xfrm>
            <a:off x="3043334" y="1237143"/>
            <a:ext cx="7772400" cy="5229689"/>
          </a:xfrm>
          <a:prstGeom prst="rect">
            <a:avLst/>
          </a:prstGeom>
        </p:spPr>
      </p:pic>
      <p:sp>
        <p:nvSpPr>
          <p:cNvPr id="5" name="Title 1">
            <a:extLst>
              <a:ext uri="{FF2B5EF4-FFF2-40B4-BE49-F238E27FC236}">
                <a16:creationId xmlns:a16="http://schemas.microsoft.com/office/drawing/2014/main" id="{E112EEF4-6B45-0805-5441-C58EDA0814F2}"/>
              </a:ext>
            </a:extLst>
          </p:cNvPr>
          <p:cNvSpPr>
            <a:spLocks noGrp="1"/>
          </p:cNvSpPr>
          <p:nvPr>
            <p:ph type="title"/>
          </p:nvPr>
        </p:nvSpPr>
        <p:spPr>
          <a:xfrm>
            <a:off x="1484983" y="390782"/>
            <a:ext cx="6957290" cy="582324"/>
          </a:xfrm>
        </p:spPr>
        <p:txBody>
          <a:bodyPr>
            <a:normAutofit/>
          </a:bodyPr>
          <a:lstStyle/>
          <a:p>
            <a:r>
              <a:rPr lang="el-GR" dirty="0" err="1">
                <a:solidFill>
                  <a:schemeClr val="tx1"/>
                </a:solidFill>
              </a:rPr>
              <a:t>ΟπτιΚοι</a:t>
            </a:r>
            <a:r>
              <a:rPr lang="el-GR" dirty="0">
                <a:solidFill>
                  <a:schemeClr val="tx1"/>
                </a:solidFill>
              </a:rPr>
              <a:t> </a:t>
            </a:r>
            <a:r>
              <a:rPr lang="el-GR" dirty="0" err="1">
                <a:solidFill>
                  <a:schemeClr val="tx1"/>
                </a:solidFill>
              </a:rPr>
              <a:t>βιομηχανικοι</a:t>
            </a:r>
            <a:r>
              <a:rPr lang="el-GR" dirty="0">
                <a:solidFill>
                  <a:schemeClr val="tx1"/>
                </a:solidFill>
              </a:rPr>
              <a:t> </a:t>
            </a:r>
            <a:r>
              <a:rPr lang="el-GR" dirty="0" err="1">
                <a:solidFill>
                  <a:schemeClr val="tx1"/>
                </a:solidFill>
              </a:rPr>
              <a:t>αισθητηρες</a:t>
            </a:r>
            <a:endParaRPr lang="en-GR" dirty="0">
              <a:solidFill>
                <a:schemeClr val="tx1"/>
              </a:solidFill>
            </a:endParaRPr>
          </a:p>
        </p:txBody>
      </p:sp>
    </p:spTree>
    <p:extLst>
      <p:ext uri="{BB962C8B-B14F-4D97-AF65-F5344CB8AC3E}">
        <p14:creationId xmlns:p14="http://schemas.microsoft.com/office/powerpoint/2010/main" val="1627365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136E1F-647A-9A12-5AFB-9F0C5DB68123}"/>
              </a:ext>
            </a:extLst>
          </p:cNvPr>
          <p:cNvSpPr>
            <a:spLocks noGrp="1"/>
          </p:cNvSpPr>
          <p:nvPr>
            <p:ph type="title"/>
          </p:nvPr>
        </p:nvSpPr>
        <p:spPr>
          <a:xfrm>
            <a:off x="1524000" y="898170"/>
            <a:ext cx="9144000" cy="475562"/>
          </a:xfrm>
        </p:spPr>
        <p:txBody>
          <a:bodyPr>
            <a:normAutofit fontScale="90000"/>
          </a:bodyPr>
          <a:lstStyle/>
          <a:p>
            <a:pPr algn="ctr"/>
            <a:r>
              <a:rPr lang="el-GR" b="1"/>
              <a:t>Λογισμικό οπτικής προσομοίωσης και σχεδίασης</a:t>
            </a:r>
            <a:endParaRPr lang="el-GR"/>
          </a:p>
        </p:txBody>
      </p:sp>
      <p:pic>
        <p:nvPicPr>
          <p:cNvPr id="6146" name="Picture 2" descr="Lumerical, an Ansys Company (@Lumerical) / X">
            <a:extLst>
              <a:ext uri="{FF2B5EF4-FFF2-40B4-BE49-F238E27FC236}">
                <a16:creationId xmlns:a16="http://schemas.microsoft.com/office/drawing/2014/main" id="{8D9C0BD5-4166-4F64-2ACA-DEF7318EE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9971" y="1842914"/>
            <a:ext cx="1519518" cy="15195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31AB76-6568-EFDF-E54D-1DAC8404D370}"/>
              </a:ext>
            </a:extLst>
          </p:cNvPr>
          <p:cNvSpPr txBox="1"/>
          <p:nvPr/>
        </p:nvSpPr>
        <p:spPr>
          <a:xfrm>
            <a:off x="4227968" y="1704415"/>
            <a:ext cx="5131932" cy="300082"/>
          </a:xfrm>
          <a:prstGeom prst="rect">
            <a:avLst/>
          </a:prstGeom>
          <a:noFill/>
        </p:spPr>
        <p:txBody>
          <a:bodyPr wrap="square">
            <a:spAutoFit/>
          </a:bodyPr>
          <a:lstStyle/>
          <a:p>
            <a:pPr fontAlgn="base">
              <a:spcBef>
                <a:spcPct val="0"/>
              </a:spcBef>
              <a:spcAft>
                <a:spcPct val="0"/>
              </a:spcAft>
            </a:pPr>
            <a:r>
              <a:rPr lang="el-GR" altLang="en-US" sz="1350" u="sng"/>
              <a:t>Προσαρμοσμένο για φωτονικές και οπτο-ηλεκτρονικές εφαρμογές</a:t>
            </a:r>
          </a:p>
        </p:txBody>
      </p:sp>
      <p:sp>
        <p:nvSpPr>
          <p:cNvPr id="6" name="TextBox 5">
            <a:extLst>
              <a:ext uri="{FF2B5EF4-FFF2-40B4-BE49-F238E27FC236}">
                <a16:creationId xmlns:a16="http://schemas.microsoft.com/office/drawing/2014/main" id="{330B6CC4-2AA0-6B4C-6B02-ED316BEDA314}"/>
              </a:ext>
            </a:extLst>
          </p:cNvPr>
          <p:cNvSpPr txBox="1"/>
          <p:nvPr/>
        </p:nvSpPr>
        <p:spPr>
          <a:xfrm>
            <a:off x="4227970" y="2192145"/>
            <a:ext cx="4214543" cy="507831"/>
          </a:xfrm>
          <a:prstGeom prst="rect">
            <a:avLst/>
          </a:prstGeom>
          <a:noFill/>
        </p:spPr>
        <p:txBody>
          <a:bodyPr wrap="square">
            <a:spAutoFit/>
          </a:bodyPr>
          <a:lstStyle/>
          <a:p>
            <a:r>
              <a:rPr lang="el-GR" sz="1350"/>
              <a:t>Χρησιμοποιεί μεθόδους μοντελοποίησης και ανάλυσης της συμπεριφοράς του φωτός σε φωτονικές δομές</a:t>
            </a:r>
            <a:endParaRPr lang="en-US" sz="1350"/>
          </a:p>
        </p:txBody>
      </p:sp>
      <p:sp>
        <p:nvSpPr>
          <p:cNvPr id="7" name="TextBox 6">
            <a:extLst>
              <a:ext uri="{FF2B5EF4-FFF2-40B4-BE49-F238E27FC236}">
                <a16:creationId xmlns:a16="http://schemas.microsoft.com/office/drawing/2014/main" id="{36C7E6E7-E0E3-70C8-9B0D-9FBF5AB50C53}"/>
              </a:ext>
            </a:extLst>
          </p:cNvPr>
          <p:cNvSpPr txBox="1"/>
          <p:nvPr/>
        </p:nvSpPr>
        <p:spPr>
          <a:xfrm>
            <a:off x="4227969" y="2699969"/>
            <a:ext cx="4214543" cy="923330"/>
          </a:xfrm>
          <a:prstGeom prst="rect">
            <a:avLst/>
          </a:prstGeom>
          <a:noFill/>
        </p:spPr>
        <p:txBody>
          <a:bodyPr wrap="square">
            <a:spAutoFit/>
          </a:bodyPr>
          <a:lstStyle/>
          <a:p>
            <a:pPr marL="214313" indent="-214313">
              <a:buFont typeface="Arial" panose="020B0604020202020204" pitchFamily="34" charset="0"/>
              <a:buChar char="•"/>
            </a:pPr>
            <a:r>
              <a:rPr lang="en-US" sz="1350"/>
              <a:t>Eigenmode expansion (EME)</a:t>
            </a:r>
          </a:p>
          <a:p>
            <a:pPr marL="214313" indent="-214313">
              <a:buFont typeface="Arial" panose="020B0604020202020204" pitchFamily="34" charset="0"/>
              <a:buChar char="•"/>
            </a:pPr>
            <a:r>
              <a:rPr lang="en-US" sz="1350"/>
              <a:t>Finite difference eigenmode (FDE)</a:t>
            </a:r>
          </a:p>
          <a:p>
            <a:pPr marL="214313" indent="-214313">
              <a:buFont typeface="Arial" panose="020B0604020202020204" pitchFamily="34" charset="0"/>
              <a:buChar char="•"/>
            </a:pPr>
            <a:r>
              <a:rPr lang="en-US" sz="1350"/>
              <a:t>Finite difference time domain (FDTD)</a:t>
            </a:r>
          </a:p>
          <a:p>
            <a:pPr marL="214313" indent="-214313">
              <a:buFont typeface="Arial" panose="020B0604020202020204" pitchFamily="34" charset="0"/>
              <a:buChar char="•"/>
            </a:pPr>
            <a:r>
              <a:rPr lang="en-US" sz="1350"/>
              <a:t>INTERCONNECT (for PICs)</a:t>
            </a:r>
          </a:p>
        </p:txBody>
      </p:sp>
      <p:pic>
        <p:nvPicPr>
          <p:cNvPr id="6148" name="Picture 4" descr="Waveguide taper mode visualization?">
            <a:extLst>
              <a:ext uri="{FF2B5EF4-FFF2-40B4-BE49-F238E27FC236}">
                <a16:creationId xmlns:a16="http://schemas.microsoft.com/office/drawing/2014/main" id="{79CC59CA-44FA-44C9-1B19-79A10BE95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144" y="3408662"/>
            <a:ext cx="3718111" cy="25378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A8C5D47-0571-C9DA-5859-A60091ACF0EF}"/>
              </a:ext>
            </a:extLst>
          </p:cNvPr>
          <p:cNvSpPr txBox="1"/>
          <p:nvPr/>
        </p:nvSpPr>
        <p:spPr>
          <a:xfrm>
            <a:off x="2699510" y="4954574"/>
            <a:ext cx="4578723" cy="300082"/>
          </a:xfrm>
          <a:prstGeom prst="rect">
            <a:avLst/>
          </a:prstGeom>
          <a:noFill/>
        </p:spPr>
        <p:txBody>
          <a:bodyPr wrap="square">
            <a:spAutoFit/>
          </a:bodyPr>
          <a:lstStyle/>
          <a:p>
            <a:r>
              <a:rPr lang="en-US" sz="1350" u="sng">
                <a:solidFill>
                  <a:schemeClr val="bg2">
                    <a:lumMod val="25000"/>
                  </a:schemeClr>
                </a:solidFill>
              </a:rPr>
              <a:t>https://courses.ansys.com/index.php/photonics/</a:t>
            </a:r>
          </a:p>
        </p:txBody>
      </p:sp>
      <p:sp>
        <p:nvSpPr>
          <p:cNvPr id="15" name="TextBox 14">
            <a:extLst>
              <a:ext uri="{FF2B5EF4-FFF2-40B4-BE49-F238E27FC236}">
                <a16:creationId xmlns:a16="http://schemas.microsoft.com/office/drawing/2014/main" id="{F9F8D75D-9113-58DC-48AE-4C358CC756F1}"/>
              </a:ext>
            </a:extLst>
          </p:cNvPr>
          <p:cNvSpPr txBox="1"/>
          <p:nvPr/>
        </p:nvSpPr>
        <p:spPr>
          <a:xfrm>
            <a:off x="1651747" y="4544530"/>
            <a:ext cx="4087906" cy="300082"/>
          </a:xfrm>
          <a:prstGeom prst="rect">
            <a:avLst/>
          </a:prstGeom>
          <a:noFill/>
        </p:spPr>
        <p:txBody>
          <a:bodyPr wrap="square">
            <a:spAutoFit/>
          </a:bodyPr>
          <a:lstStyle/>
          <a:p>
            <a:r>
              <a:rPr lang="en-US" sz="1350" b="1"/>
              <a:t>Ansys </a:t>
            </a:r>
            <a:r>
              <a:rPr lang="en-US" sz="1350" b="1" err="1"/>
              <a:t>Lumerical</a:t>
            </a:r>
            <a:r>
              <a:rPr lang="en-US" sz="1350" b="1"/>
              <a:t> Photonics Engineering courses</a:t>
            </a:r>
          </a:p>
        </p:txBody>
      </p:sp>
      <p:sp>
        <p:nvSpPr>
          <p:cNvPr id="2" name="Rectangle 1">
            <a:extLst>
              <a:ext uri="{FF2B5EF4-FFF2-40B4-BE49-F238E27FC236}">
                <a16:creationId xmlns:a16="http://schemas.microsoft.com/office/drawing/2014/main" id="{A997F2E3-DB74-B67B-D230-C05BF05DB752}"/>
              </a:ext>
            </a:extLst>
          </p:cNvPr>
          <p:cNvSpPr>
            <a:spLocks noChangeArrowheads="1"/>
          </p:cNvSpPr>
          <p:nvPr/>
        </p:nvSpPr>
        <p:spPr bwMode="auto">
          <a:xfrm>
            <a:off x="1535722" y="-618107"/>
            <a:ext cx="65" cy="39626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br>
              <a:rPr lang="el-GR" altLang="en-US" sz="1350">
                <a:solidFill>
                  <a:srgbClr val="202124"/>
                </a:solidFill>
                <a:cs typeface="Arial" panose="020B0604020202020204" pitchFamily="34" charset="0"/>
              </a:rPr>
            </a:br>
            <a:endParaRPr lang="el-GR" altLang="en-US" sz="1350"/>
          </a:p>
        </p:txBody>
      </p:sp>
      <p:sp>
        <p:nvSpPr>
          <p:cNvPr id="8" name="TextBox 7">
            <a:extLst>
              <a:ext uri="{FF2B5EF4-FFF2-40B4-BE49-F238E27FC236}">
                <a16:creationId xmlns:a16="http://schemas.microsoft.com/office/drawing/2014/main" id="{F1493EDC-5242-E27A-6D0D-26A33F9043B5}"/>
              </a:ext>
            </a:extLst>
          </p:cNvPr>
          <p:cNvSpPr txBox="1"/>
          <p:nvPr/>
        </p:nvSpPr>
        <p:spPr>
          <a:xfrm>
            <a:off x="3059552" y="5801873"/>
            <a:ext cx="4931008" cy="369332"/>
          </a:xfrm>
          <a:prstGeom prst="rect">
            <a:avLst/>
          </a:prstGeom>
          <a:noFill/>
        </p:spPr>
        <p:txBody>
          <a:bodyPr wrap="square">
            <a:spAutoFit/>
          </a:bodyPr>
          <a:lstStyle/>
          <a:p>
            <a:r>
              <a:rPr lang="el-GR"/>
              <a:t>Διαθέσιμες 5 άδειες χρήσης </a:t>
            </a:r>
          </a:p>
        </p:txBody>
      </p:sp>
    </p:spTree>
    <p:extLst>
      <p:ext uri="{BB962C8B-B14F-4D97-AF65-F5344CB8AC3E}">
        <p14:creationId xmlns:p14="http://schemas.microsoft.com/office/powerpoint/2010/main" val="35826323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EFA65-67CF-4CB1-B630-8CB7A5D93380}"/>
              </a:ext>
            </a:extLst>
          </p:cNvPr>
          <p:cNvSpPr>
            <a:spLocks noGrp="1"/>
          </p:cNvSpPr>
          <p:nvPr>
            <p:ph type="title"/>
          </p:nvPr>
        </p:nvSpPr>
        <p:spPr>
          <a:xfrm>
            <a:off x="1736204" y="641667"/>
            <a:ext cx="3072454" cy="1478570"/>
          </a:xfrm>
        </p:spPr>
        <p:txBody>
          <a:bodyPr>
            <a:normAutofit/>
          </a:bodyPr>
          <a:lstStyle/>
          <a:p>
            <a:r>
              <a:rPr lang="el-GR" dirty="0" err="1"/>
              <a:t>ΕυχαριστΩ</a:t>
            </a:r>
            <a:r>
              <a:rPr lang="el-GR" dirty="0"/>
              <a:t>!</a:t>
            </a:r>
            <a:br>
              <a:rPr lang="el-GR" dirty="0"/>
            </a:br>
            <a:endParaRPr lang="en-GB" dirty="0"/>
          </a:p>
        </p:txBody>
      </p:sp>
      <p:sp>
        <p:nvSpPr>
          <p:cNvPr id="14" name="Footer Placeholder 4">
            <a:extLst>
              <a:ext uri="{FF2B5EF4-FFF2-40B4-BE49-F238E27FC236}">
                <a16:creationId xmlns:a16="http://schemas.microsoft.com/office/drawing/2014/main" id="{A5DEB630-24F7-48C6-B4B3-0A4AF927BAE6}"/>
              </a:ext>
            </a:extLst>
          </p:cNvPr>
          <p:cNvSpPr>
            <a:spLocks noGrp="1"/>
          </p:cNvSpPr>
          <p:nvPr>
            <p:ph type="ftr" sz="quarter" idx="11"/>
          </p:nvPr>
        </p:nvSpPr>
        <p:spPr>
          <a:xfrm>
            <a:off x="1052511" y="6442074"/>
            <a:ext cx="6239309" cy="365125"/>
          </a:xfrm>
        </p:spPr>
        <p:txBody>
          <a:bodyPr/>
          <a:lstStyle/>
          <a:p>
            <a:r>
              <a:rPr lang="en-US" dirty="0"/>
              <a:t>G.T. Kanellos, International day of light, 16/5/2018, Athens </a:t>
            </a:r>
            <a:r>
              <a:rPr lang="en-US" dirty="0" err="1"/>
              <a:t>greece</a:t>
            </a:r>
            <a:endParaRPr lang="en-US" dirty="0"/>
          </a:p>
        </p:txBody>
      </p:sp>
      <p:sp>
        <p:nvSpPr>
          <p:cNvPr id="3" name="Subtitle 2">
            <a:extLst>
              <a:ext uri="{FF2B5EF4-FFF2-40B4-BE49-F238E27FC236}">
                <a16:creationId xmlns:a16="http://schemas.microsoft.com/office/drawing/2014/main" id="{0A32BE46-36D0-700D-D5F8-B792305A2EC1}"/>
              </a:ext>
            </a:extLst>
          </p:cNvPr>
          <p:cNvSpPr txBox="1">
            <a:spLocks/>
          </p:cNvSpPr>
          <p:nvPr/>
        </p:nvSpPr>
        <p:spPr>
          <a:xfrm>
            <a:off x="2273704" y="5117108"/>
            <a:ext cx="5560290" cy="165576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buNone/>
            </a:pPr>
            <a:r>
              <a:rPr lang="el-GR" sz="1200" b="1" dirty="0"/>
              <a:t>Γιώργος </a:t>
            </a:r>
            <a:r>
              <a:rPr lang="el-GR" sz="1200" b="1" dirty="0" err="1"/>
              <a:t>Κανέλλος</a:t>
            </a:r>
            <a:endParaRPr lang="el-GR" sz="1200" b="1" dirty="0"/>
          </a:p>
          <a:p>
            <a:pPr marL="0" indent="0">
              <a:spcBef>
                <a:spcPts val="0"/>
              </a:spcBef>
              <a:buNone/>
            </a:pPr>
            <a:r>
              <a:rPr lang="en-US" sz="1200" b="1" dirty="0">
                <a:hlinkClick r:id="rId2"/>
              </a:rPr>
              <a:t>gtkanellos@di.uoa.gr</a:t>
            </a:r>
            <a:endParaRPr lang="en-US" sz="1200" b="1" dirty="0"/>
          </a:p>
          <a:p>
            <a:pPr marL="0" indent="0">
              <a:spcBef>
                <a:spcPts val="0"/>
              </a:spcBef>
              <a:buNone/>
            </a:pPr>
            <a:r>
              <a:rPr lang="el-GR" sz="1200" dirty="0"/>
              <a:t>ΕΠΙΚ. Καθηγητής</a:t>
            </a:r>
          </a:p>
          <a:p>
            <a:pPr marL="0" indent="0">
              <a:spcBef>
                <a:spcPts val="0"/>
              </a:spcBef>
              <a:buNone/>
            </a:pPr>
            <a:r>
              <a:rPr lang="el-GR" sz="1200" dirty="0"/>
              <a:t>τμήμα πληροφορικής και τηλεπικοινωνίων</a:t>
            </a:r>
            <a:endParaRPr lang="en-GB" sz="1200" dirty="0"/>
          </a:p>
          <a:p>
            <a:pPr marL="0" indent="0">
              <a:spcBef>
                <a:spcPts val="0"/>
              </a:spcBef>
              <a:buNone/>
            </a:pPr>
            <a:r>
              <a:rPr lang="el-GR" sz="1200" dirty="0"/>
              <a:t>Εθνικό και καποδιστριακό πανεπιστήμιο Αθηνών</a:t>
            </a:r>
          </a:p>
          <a:p>
            <a:pPr>
              <a:spcBef>
                <a:spcPts val="0"/>
              </a:spcBef>
            </a:pPr>
            <a:endParaRPr lang="en-GB" sz="1200" dirty="0"/>
          </a:p>
        </p:txBody>
      </p:sp>
      <p:pic>
        <p:nvPicPr>
          <p:cNvPr id="8" name="Picture 7">
            <a:extLst>
              <a:ext uri="{FF2B5EF4-FFF2-40B4-BE49-F238E27FC236}">
                <a16:creationId xmlns:a16="http://schemas.microsoft.com/office/drawing/2014/main" id="{D0D6E806-290A-9118-906E-AB1FD94BD5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8704" y="5229679"/>
            <a:ext cx="1075000" cy="518750"/>
          </a:xfrm>
          <a:prstGeom prst="rect">
            <a:avLst/>
          </a:prstGeom>
        </p:spPr>
      </p:pic>
      <p:pic>
        <p:nvPicPr>
          <p:cNvPr id="11" name="Picture 10" descr="Several hands raised and ready to answer a question">
            <a:extLst>
              <a:ext uri="{FF2B5EF4-FFF2-40B4-BE49-F238E27FC236}">
                <a16:creationId xmlns:a16="http://schemas.microsoft.com/office/drawing/2014/main" id="{BED54037-B53A-83FB-8E61-DA44636F28A0}"/>
              </a:ext>
            </a:extLst>
          </p:cNvPr>
          <p:cNvPicPr>
            <a:picLocks noChangeAspect="1"/>
          </p:cNvPicPr>
          <p:nvPr/>
        </p:nvPicPr>
        <p:blipFill>
          <a:blip r:embed="rId4"/>
          <a:stretch>
            <a:fillRect/>
          </a:stretch>
        </p:blipFill>
        <p:spPr>
          <a:xfrm>
            <a:off x="6754020" y="1949686"/>
            <a:ext cx="3848583" cy="2566974"/>
          </a:xfrm>
          <a:prstGeom prst="rect">
            <a:avLst/>
          </a:prstGeom>
        </p:spPr>
      </p:pic>
      <p:pic>
        <p:nvPicPr>
          <p:cNvPr id="15" name="Picture 14" descr="Different coloured question marks">
            <a:extLst>
              <a:ext uri="{FF2B5EF4-FFF2-40B4-BE49-F238E27FC236}">
                <a16:creationId xmlns:a16="http://schemas.microsoft.com/office/drawing/2014/main" id="{44FB60E6-172D-488D-ECEF-E7EF3D96452E}"/>
              </a:ext>
            </a:extLst>
          </p:cNvPr>
          <p:cNvPicPr>
            <a:picLocks noChangeAspect="1"/>
          </p:cNvPicPr>
          <p:nvPr/>
        </p:nvPicPr>
        <p:blipFill>
          <a:blip r:embed="rId5"/>
          <a:stretch>
            <a:fillRect/>
          </a:stretch>
        </p:blipFill>
        <p:spPr>
          <a:xfrm>
            <a:off x="2192972" y="1950974"/>
            <a:ext cx="4561049" cy="2565685"/>
          </a:xfrm>
          <a:prstGeom prst="rect">
            <a:avLst/>
          </a:prstGeom>
        </p:spPr>
      </p:pic>
      <p:sp>
        <p:nvSpPr>
          <p:cNvPr id="16" name="Title 1">
            <a:extLst>
              <a:ext uri="{FF2B5EF4-FFF2-40B4-BE49-F238E27FC236}">
                <a16:creationId xmlns:a16="http://schemas.microsoft.com/office/drawing/2014/main" id="{505EED13-E146-6F5B-1FBD-41D46714E6ED}"/>
              </a:ext>
            </a:extLst>
          </p:cNvPr>
          <p:cNvSpPr txBox="1">
            <a:spLocks/>
          </p:cNvSpPr>
          <p:nvPr/>
        </p:nvSpPr>
        <p:spPr>
          <a:xfrm>
            <a:off x="5674562" y="1211045"/>
            <a:ext cx="3072454"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l-GR" sz="2400" dirty="0" err="1"/>
              <a:t>Αποριες</a:t>
            </a:r>
            <a:r>
              <a:rPr lang="el-GR" sz="2400" dirty="0"/>
              <a:t>?</a:t>
            </a:r>
            <a:br>
              <a:rPr lang="el-GR" sz="2400" dirty="0"/>
            </a:br>
            <a:endParaRPr lang="en-GB" sz="2400" dirty="0"/>
          </a:p>
        </p:txBody>
      </p:sp>
    </p:spTree>
    <p:extLst>
      <p:ext uri="{BB962C8B-B14F-4D97-AF65-F5344CB8AC3E}">
        <p14:creationId xmlns:p14="http://schemas.microsoft.com/office/powerpoint/2010/main" val="2756930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E4425-10B0-799D-3DF8-58FC655E2D2C}"/>
              </a:ext>
            </a:extLst>
          </p:cNvPr>
          <p:cNvSpPr>
            <a:spLocks noGrp="1"/>
          </p:cNvSpPr>
          <p:nvPr>
            <p:ph type="title"/>
          </p:nvPr>
        </p:nvSpPr>
        <p:spPr>
          <a:xfrm>
            <a:off x="2341509" y="137554"/>
            <a:ext cx="8229600" cy="1143000"/>
          </a:xfrm>
        </p:spPr>
        <p:txBody>
          <a:bodyPr/>
          <a:lstStyle/>
          <a:p>
            <a:r>
              <a:rPr lang="en-GR" dirty="0"/>
              <a:t>H</a:t>
            </a:r>
            <a:r>
              <a:rPr lang="el-GR" dirty="0"/>
              <a:t> αριθμητική μέθοδος F</a:t>
            </a:r>
            <a:r>
              <a:rPr lang="en-US" dirty="0"/>
              <a:t>DTD</a:t>
            </a:r>
            <a:endParaRPr lang="en-GR" dirty="0"/>
          </a:p>
        </p:txBody>
      </p:sp>
      <p:pic>
        <p:nvPicPr>
          <p:cNvPr id="4" name="Picture 3">
            <a:extLst>
              <a:ext uri="{FF2B5EF4-FFF2-40B4-BE49-F238E27FC236}">
                <a16:creationId xmlns:a16="http://schemas.microsoft.com/office/drawing/2014/main" id="{64539F49-E846-782C-2C75-2D2318D01587}"/>
              </a:ext>
            </a:extLst>
          </p:cNvPr>
          <p:cNvPicPr>
            <a:picLocks noChangeAspect="1"/>
          </p:cNvPicPr>
          <p:nvPr/>
        </p:nvPicPr>
        <p:blipFill>
          <a:blip r:embed="rId2"/>
          <a:stretch>
            <a:fillRect/>
          </a:stretch>
        </p:blipFill>
        <p:spPr>
          <a:xfrm>
            <a:off x="4795331" y="2183494"/>
            <a:ext cx="5727700" cy="2235200"/>
          </a:xfrm>
          <a:prstGeom prst="rect">
            <a:avLst/>
          </a:prstGeom>
        </p:spPr>
      </p:pic>
      <p:pic>
        <p:nvPicPr>
          <p:cNvPr id="5" name="Picture 4">
            <a:extLst>
              <a:ext uri="{FF2B5EF4-FFF2-40B4-BE49-F238E27FC236}">
                <a16:creationId xmlns:a16="http://schemas.microsoft.com/office/drawing/2014/main" id="{9B485F5B-8F15-0D57-C45A-0D5F0F5609A3}"/>
              </a:ext>
            </a:extLst>
          </p:cNvPr>
          <p:cNvPicPr>
            <a:picLocks noChangeAspect="1"/>
          </p:cNvPicPr>
          <p:nvPr/>
        </p:nvPicPr>
        <p:blipFill>
          <a:blip r:embed="rId3"/>
          <a:stretch>
            <a:fillRect/>
          </a:stretch>
        </p:blipFill>
        <p:spPr>
          <a:xfrm>
            <a:off x="4528631" y="4755101"/>
            <a:ext cx="5994400" cy="1257300"/>
          </a:xfrm>
          <a:prstGeom prst="rect">
            <a:avLst/>
          </a:prstGeom>
        </p:spPr>
      </p:pic>
      <p:sp>
        <p:nvSpPr>
          <p:cNvPr id="6" name="Rectangle 5">
            <a:extLst>
              <a:ext uri="{FF2B5EF4-FFF2-40B4-BE49-F238E27FC236}">
                <a16:creationId xmlns:a16="http://schemas.microsoft.com/office/drawing/2014/main" id="{956C3E55-73FA-2ECA-7C5D-231ED9B78C4E}"/>
              </a:ext>
            </a:extLst>
          </p:cNvPr>
          <p:cNvSpPr/>
          <p:nvPr/>
        </p:nvSpPr>
        <p:spPr>
          <a:xfrm>
            <a:off x="4367808" y="5580353"/>
            <a:ext cx="3816424" cy="432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7" name="Picture 6">
            <a:extLst>
              <a:ext uri="{FF2B5EF4-FFF2-40B4-BE49-F238E27FC236}">
                <a16:creationId xmlns:a16="http://schemas.microsoft.com/office/drawing/2014/main" id="{AFF090A9-D2BF-D314-D97C-3FE14D62DA43}"/>
              </a:ext>
            </a:extLst>
          </p:cNvPr>
          <p:cNvPicPr>
            <a:picLocks noChangeAspect="1"/>
          </p:cNvPicPr>
          <p:nvPr/>
        </p:nvPicPr>
        <p:blipFill>
          <a:blip r:embed="rId4"/>
          <a:stretch>
            <a:fillRect/>
          </a:stretch>
        </p:blipFill>
        <p:spPr>
          <a:xfrm>
            <a:off x="1232530" y="2302298"/>
            <a:ext cx="3216871" cy="2160910"/>
          </a:xfrm>
          <a:prstGeom prst="rect">
            <a:avLst/>
          </a:prstGeom>
        </p:spPr>
      </p:pic>
    </p:spTree>
    <p:extLst>
      <p:ext uri="{BB962C8B-B14F-4D97-AF65-F5344CB8AC3E}">
        <p14:creationId xmlns:p14="http://schemas.microsoft.com/office/powerpoint/2010/main" val="16154508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13923</TotalTime>
  <Words>2753</Words>
  <Application>Microsoft Macintosh PowerPoint</Application>
  <PresentationFormat>Widescreen</PresentationFormat>
  <Paragraphs>544</Paragraphs>
  <Slides>80</Slides>
  <Notes>2</Notes>
  <HiddenSlides>1</HiddenSlides>
  <MMClips>2</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97" baseType="lpstr">
      <vt:lpstr>aktiv-grotesk</vt:lpstr>
      <vt:lpstr>Arial</vt:lpstr>
      <vt:lpstr>Calibri</vt:lpstr>
      <vt:lpstr>Candara</vt:lpstr>
      <vt:lpstr>Linux Libertine</vt:lpstr>
      <vt:lpstr>Roboto</vt:lpstr>
      <vt:lpstr>Roboto-300</vt:lpstr>
      <vt:lpstr>Rockwell</vt:lpstr>
      <vt:lpstr>Söhne</vt:lpstr>
      <vt:lpstr>Source Sans Pro</vt:lpstr>
      <vt:lpstr>Symbol</vt:lpstr>
      <vt:lpstr>Times New Roman</vt:lpstr>
      <vt:lpstr>Tw Cen MT</vt:lpstr>
      <vt:lpstr>VistaSansOT-Reg</vt:lpstr>
      <vt:lpstr>Wingdings</vt:lpstr>
      <vt:lpstr>Circuit</vt:lpstr>
      <vt:lpstr>Image</vt:lpstr>
      <vt:lpstr>Φωτονική</vt:lpstr>
      <vt:lpstr>Στοιχεια βιογραφικου</vt:lpstr>
      <vt:lpstr>PowerPoint Presentation</vt:lpstr>
      <vt:lpstr> Ύλη μαθήματος I </vt:lpstr>
      <vt:lpstr> Ύλη μαθήματος II</vt:lpstr>
      <vt:lpstr>TO Η/Μ ΦΑΣΜΑ</vt:lpstr>
      <vt:lpstr>Ολοκληρωμένες οπτικές διατάξεις</vt:lpstr>
      <vt:lpstr>Λογισμικό οπτικής προσομοίωσης και σχεδίασης</vt:lpstr>
      <vt:lpstr>H αριθμητική μέθοδος FDTD</vt:lpstr>
      <vt:lpstr>Ansys Lumerical</vt:lpstr>
      <vt:lpstr>Οπτικοί κυματοδηγοί</vt:lpstr>
      <vt:lpstr>Επίλυση κυματοδήγησης</vt:lpstr>
      <vt:lpstr>Καμπύλοι κυματοδηγοί</vt:lpstr>
      <vt:lpstr>Μετατροπή τρόπου διάδοσης σε κυματοδηγούς</vt:lpstr>
      <vt:lpstr>Σύζευξη κυματοδηγών</vt:lpstr>
      <vt:lpstr>Οπτικές συμβολές</vt:lpstr>
      <vt:lpstr>Οπτικοί διαμορφωτές</vt:lpstr>
      <vt:lpstr>Οπτικά φράγματα</vt:lpstr>
      <vt:lpstr>Προηγμένες φωτονικές διατάξεις</vt:lpstr>
      <vt:lpstr>Βιβλιογραφία</vt:lpstr>
      <vt:lpstr>Εξέταση</vt:lpstr>
      <vt:lpstr>Οπτικές Επικοινωνίες και ο ρόλος τους στη διαμόρφωση του σύγχρονου ψηφιακού κόσμου μας</vt:lpstr>
      <vt:lpstr>PowerPoint Presentation</vt:lpstr>
      <vt:lpstr>TO ΦΩΣ ΣΤΙΣ ΤΗΛΕΠΙΚΟΙΝΩΝΙΕΣ</vt:lpstr>
      <vt:lpstr>EΝΑ ΛΕΠΤo ΣΤΟ ΙΝΤΕΡΝΕΤ</vt:lpstr>
      <vt:lpstr>Αυξηση των δεδομενων στο ιντερνετ</vt:lpstr>
      <vt:lpstr>Αυξηση των δεδομενων στο ιντερνετ</vt:lpstr>
      <vt:lpstr>Το ιντερνετ</vt:lpstr>
      <vt:lpstr>Γιατι οπτικα δικτυα</vt:lpstr>
      <vt:lpstr>Τι είναι το φως</vt:lpstr>
      <vt:lpstr>PowerPoint Presentation</vt:lpstr>
      <vt:lpstr>Η οπτικη ινα στον παγκοσμιο ιστο</vt:lpstr>
      <vt:lpstr>Τι είναι ένα οπτικο δικτυο</vt:lpstr>
      <vt:lpstr>Τι είναι Mia οπτικη ζευξη</vt:lpstr>
      <vt:lpstr>…Μια φορα κι έναν καιρο</vt:lpstr>
      <vt:lpstr>Φωτονικη ολοκληρωση</vt:lpstr>
      <vt:lpstr>Silicon Photonics</vt:lpstr>
      <vt:lpstr>Photo from OPTCOMS-PTL lab, DI, NKUA</vt:lpstr>
      <vt:lpstr>συγχρονα οπτικα δικτυα</vt:lpstr>
      <vt:lpstr>Το φωσ στην καρδια του ιντερνετ</vt:lpstr>
      <vt:lpstr>Εγκαταστασεις κEντρων δεδομενων</vt:lpstr>
      <vt:lpstr>πΩς ΔΟΥΛΕΥΕΙ το CLOUD COMPUTING </vt:lpstr>
      <vt:lpstr>πΩς ΔΟΥΛΕΥΕΙ το CLOUD COMPUTING </vt:lpstr>
      <vt:lpstr>πΩς ΔΟΥΛΕΥΕΙ το CLOUD COMPUTING </vt:lpstr>
      <vt:lpstr>πΩς ΔΟΥΛΕΥΕΙ το CLOUD COMPUTING </vt:lpstr>
      <vt:lpstr>Πως συνδεει κανεισ τοσουσ υπολογιστες?</vt:lpstr>
      <vt:lpstr>Οι πρωτες αποπειρες…</vt:lpstr>
      <vt:lpstr>Το ενεργο οπτικο καλωδιο</vt:lpstr>
      <vt:lpstr>Λυθηκε το προβλημα?</vt:lpstr>
      <vt:lpstr>Ιεραρχια των οπτικων διασυνδεσεων</vt:lpstr>
      <vt:lpstr>Μητρικες με φως!!!</vt:lpstr>
      <vt:lpstr>Σύνοψη μέχρι εδω</vt:lpstr>
      <vt:lpstr>ΟΠΤΙΚΑ δικτυα: Ena λαμπEρο μελλον…</vt:lpstr>
      <vt:lpstr>Η εποχη του 5G</vt:lpstr>
      <vt:lpstr>Αυτονομα Οχηματα</vt:lpstr>
      <vt:lpstr>Εξυπνες ΠΟλεισ</vt:lpstr>
      <vt:lpstr>Δορυφορικες οπτικες επικοινωνιες</vt:lpstr>
      <vt:lpstr>Ευρυζωνικο Ιντερνετ παντου!</vt:lpstr>
      <vt:lpstr>Space X: the Starlink project</vt:lpstr>
      <vt:lpstr>ΥΣΤΕΡΗΣΗ σε Οπτικα δορυφορικα δικτυα</vt:lpstr>
      <vt:lpstr>Αλλαγη ταχυτητας</vt:lpstr>
      <vt:lpstr>Fundamental quantum properties</vt:lpstr>
      <vt:lpstr>The qubit</vt:lpstr>
      <vt:lpstr>Multiple qubits for Quantum computing</vt:lpstr>
      <vt:lpstr>Κβαντικοι υπολογιστες</vt:lpstr>
      <vt:lpstr>Quantum Computing as a threat</vt:lpstr>
      <vt:lpstr>Quantum supremacy</vt:lpstr>
      <vt:lpstr>συμβαινει τωρα…</vt:lpstr>
      <vt:lpstr>Κβαντικη κρυπτογραφια (QKD)</vt:lpstr>
      <vt:lpstr>Εθνικο και Ευρωπαικο δικτυο QKD </vt:lpstr>
      <vt:lpstr>Κβαντικο ιντερνετ</vt:lpstr>
      <vt:lpstr>World-class Entanglement distribution in Greece</vt:lpstr>
      <vt:lpstr>Takeaways</vt:lpstr>
      <vt:lpstr>ΟπτιΚΕΣ ΜΝΗΜΕΣ</vt:lpstr>
      <vt:lpstr>ΟπτιΚοι υπολογιστες</vt:lpstr>
      <vt:lpstr>ΟπτιΚοι νευρομορφικοι υπολογιστες</vt:lpstr>
      <vt:lpstr>ΟπτιΚοι βιο-αισθητηρες</vt:lpstr>
      <vt:lpstr>PowerPoint Presentation</vt:lpstr>
      <vt:lpstr>ΟπτιΚοι βιομηχανικοι αισθητηρες</vt:lpstr>
      <vt:lpstr>ΕυχαριστΩ!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Ριχνοντας φως στα δεδομενα!</dc:title>
  <dc:creator>George Kanellos</dc:creator>
  <cp:lastModifiedBy>George Kanellos</cp:lastModifiedBy>
  <cp:revision>16</cp:revision>
  <cp:lastPrinted>2018-05-15T11:30:27Z</cp:lastPrinted>
  <dcterms:created xsi:type="dcterms:W3CDTF">2018-05-10T04:23:38Z</dcterms:created>
  <dcterms:modified xsi:type="dcterms:W3CDTF">2024-03-11T14:29:07Z</dcterms:modified>
</cp:coreProperties>
</file>