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60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0E00B-2810-000A-5EC2-4155E47A2A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519D69-61DA-7B45-8FA8-726FE705D3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C8E6C-4CB0-EC64-0AF0-28BC436E4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4B3F-F1B9-4A52-9B49-A5C77745A88C}" type="datetimeFigureOut">
              <a:rPr lang="en-US" smtClean="0"/>
              <a:t>03-Nov-25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D9702-73A8-5777-6F99-FD9B547CD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4A6ED4-09EB-F8D8-2AF3-356B9529A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D3C88-B78C-4BA4-A814-E34191B9A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48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24D86-29CB-A90B-646E-52DA6254C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6089D-6651-65FF-4F03-C15A0F9A9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67A46A-CDF8-AA67-3B8E-904C5EC81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4B3F-F1B9-4A52-9B49-A5C77745A88C}" type="datetimeFigureOut">
              <a:rPr lang="en-US" smtClean="0"/>
              <a:t>03-Nov-25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5391D-1E6A-E2E0-3088-C9D2F570B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7279BF-D4E1-9AA1-ECFB-346368EDE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D3C88-B78C-4BA4-A814-E34191B9A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981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B1431-0CC0-D170-9A03-BB509694C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84D4BE-4136-2076-1FC3-713EC77BE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15CBA-7B7A-63AF-82C5-837C83670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4B3F-F1B9-4A52-9B49-A5C77745A88C}" type="datetimeFigureOut">
              <a:rPr lang="en-US" smtClean="0"/>
              <a:t>03-Nov-25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3FC43-7965-407A-309D-B8F4E8873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49E3C-347E-0D31-8BF3-93B14E305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D3C88-B78C-4BA4-A814-E34191B9A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256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8CB56-F339-72E4-5928-00FA8CEAA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1E9A2-B8FF-258A-6FE0-59A5C9993D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66233E-62EC-5A19-229C-A3E899FA04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415146-126C-1968-857B-063452E36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4B3F-F1B9-4A52-9B49-A5C77745A88C}" type="datetimeFigureOut">
              <a:rPr lang="en-US" smtClean="0"/>
              <a:t>03-Nov-25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0FB4FC-5776-AEC6-C00B-85551D32B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A4E3F1-94CA-6DE8-B4B3-F7D563772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D3C88-B78C-4BA4-A814-E34191B9A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632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F0FF8-C06D-590F-9101-59F2F5F87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A592E2-6ABE-7E34-70D8-F92D6F9B3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E132DE-0396-E20A-3525-036299120C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BD53E9-42F4-8956-C804-7F6CE4E479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3B2808-F861-6C34-E945-3791F67B3B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382207-956F-C095-6C83-3679161E0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4B3F-F1B9-4A52-9B49-A5C77745A88C}" type="datetimeFigureOut">
              <a:rPr lang="en-US" smtClean="0"/>
              <a:t>03-Nov-25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953287-08A6-7980-4F0F-A47A134D0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3D3E1B-69A3-953F-F04A-ED89BE065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D3C88-B78C-4BA4-A814-E34191B9A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3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85621-9E15-5909-4D5C-90DFDF3AC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B56D50-602D-4B25-45FE-69524EAC9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4B3F-F1B9-4A52-9B49-A5C77745A88C}" type="datetimeFigureOut">
              <a:rPr lang="en-US" smtClean="0"/>
              <a:t>03-Nov-25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F9DB44-3110-27CF-84F0-F0E3AF060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FB9049-6347-6142-B407-62B0469DE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D3C88-B78C-4BA4-A814-E34191B9A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932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D26F0F-7B52-4801-2552-6AF09D9BD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4B3F-F1B9-4A52-9B49-A5C77745A88C}" type="datetimeFigureOut">
              <a:rPr lang="en-US" smtClean="0"/>
              <a:t>03-Nov-25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03BEC1-2AE4-836A-4EB2-3379FE737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D5BBF2-052D-F30B-6E3E-4756317EB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D3C88-B78C-4BA4-A814-E34191B9A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215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F1314-BF5C-213A-525B-3B555BC56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0BB18-78A3-78D6-9A66-DC870E31E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E1199-E2D8-0B0E-6311-0F09301D86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AC12F6-6845-C2B1-810E-49754ECFD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4B3F-F1B9-4A52-9B49-A5C77745A88C}" type="datetimeFigureOut">
              <a:rPr lang="en-US" smtClean="0"/>
              <a:t>03-Nov-25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D2248A-9CE1-F03B-0F0D-7264A9226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D0AC23-3C08-B96B-FC4A-0558818CC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D3C88-B78C-4BA4-A814-E34191B9A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825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ECEBA-4A62-9B4E-FDEC-D2A90C7EE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2EF73-B4CF-CE9D-1523-991087E6B3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F7A62A-11B6-5866-9FF2-97DCB3B52F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FA50F0-E996-2893-97D6-1CE967C7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4B3F-F1B9-4A52-9B49-A5C77745A88C}" type="datetimeFigureOut">
              <a:rPr lang="en-US" smtClean="0"/>
              <a:t>03-Nov-25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97C097-B518-E790-5FE6-80D18AAB5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DA2645-2EC4-0CC8-0BFA-88693CEBD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D3C88-B78C-4BA4-A814-E34191B9A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727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216A7-699D-FA32-45E2-070139441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DC8AB6-99A2-0A9C-F0CF-D5509379DD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0B6A1A-BF75-99C7-0DBD-D443F423F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4B3F-F1B9-4A52-9B49-A5C77745A88C}" type="datetimeFigureOut">
              <a:rPr lang="en-US" smtClean="0"/>
              <a:t>03-Nov-25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25986-1A1D-B80A-1CFD-26FBC7F02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F84C-7C9C-1EB7-8021-FC8F76D07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D3C88-B78C-4BA4-A814-E34191B9A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90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F1D8F0-142F-B904-06C5-9834461ABD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00668C-312D-0B9B-A491-ED29A768BE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8C4A10-1348-1150-52A5-219758C2C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4B3F-F1B9-4A52-9B49-A5C77745A88C}" type="datetimeFigureOut">
              <a:rPr lang="en-US" smtClean="0"/>
              <a:t>03-Nov-25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708FB-9B16-D1CD-7401-0820A8949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BCCB1-49E5-E480-FE69-A1A96A49C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D3C88-B78C-4BA4-A814-E34191B9A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251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64189C-BE03-B69E-61A4-A55445F70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BCA8FE-F908-C36E-AB73-23CE5427F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77259-43D0-AEFD-88DC-C197177F06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1B4B3F-F1B9-4A52-9B49-A5C77745A88C}" type="datetimeFigureOut">
              <a:rPr lang="en-US" smtClean="0"/>
              <a:t>03-Nov-25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167CAB-4492-8B06-7A53-000321295B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5A807C-BBE8-0F7E-57F3-2B35A586B4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7D3C88-B78C-4BA4-A814-E34191B9A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773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1631A-D39F-F348-356E-CF25351827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b="1" i="0" dirty="0">
                <a:solidFill>
                  <a:srgbClr val="2B3944"/>
                </a:solidFill>
                <a:effectLst/>
                <a:latin typeface="Manrope"/>
              </a:rPr>
              <a:t>Συστήματα Κινητών και Προσωπικών Επικοινωνιών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343244-C10E-1FA9-1ACA-6B7E117948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Θέματα εργασιών Χειμερινό εξάμηνο 202</a:t>
            </a:r>
            <a:r>
              <a:rPr lang="en-US" dirty="0"/>
              <a:t>5-26</a:t>
            </a:r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677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00126-A649-7C62-4D4E-36F6A4E6C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Διαδικαστικά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F4567-6971-8FDA-91A9-698706515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b="0" i="0" dirty="0">
                <a:solidFill>
                  <a:srgbClr val="2B3944"/>
                </a:solidFill>
                <a:effectLst/>
                <a:latin typeface="Manrope"/>
              </a:rPr>
              <a:t>Υποχρεωτική ατομική εργασία (30% βαθμού) </a:t>
            </a:r>
          </a:p>
          <a:p>
            <a:r>
              <a:rPr lang="el-GR" dirty="0">
                <a:solidFill>
                  <a:srgbClr val="2B3944"/>
                </a:solidFill>
                <a:latin typeface="Manrope"/>
              </a:rPr>
              <a:t>Π</a:t>
            </a:r>
            <a:r>
              <a:rPr lang="el-GR" b="0" i="0" dirty="0">
                <a:solidFill>
                  <a:srgbClr val="2B3944"/>
                </a:solidFill>
                <a:effectLst/>
                <a:latin typeface="Manrope"/>
              </a:rPr>
              <a:t>αρουσίαση 15 λεπτών σε μορφή βίντεο</a:t>
            </a:r>
          </a:p>
          <a:p>
            <a:r>
              <a:rPr lang="el-GR" dirty="0">
                <a:solidFill>
                  <a:srgbClr val="2B3944"/>
                </a:solidFill>
                <a:latin typeface="Manrope"/>
              </a:rPr>
              <a:t>Θέματα από λίστα ή και δικό σας</a:t>
            </a:r>
            <a:endParaRPr lang="el-GR" b="0" i="0" dirty="0">
              <a:solidFill>
                <a:srgbClr val="2B3944"/>
              </a:solidFill>
              <a:effectLst/>
              <a:latin typeface="Manrope"/>
            </a:endParaRPr>
          </a:p>
          <a:p>
            <a:r>
              <a:rPr lang="el-GR" b="0" i="0" dirty="0">
                <a:solidFill>
                  <a:srgbClr val="2B3944"/>
                </a:solidFill>
                <a:effectLst/>
                <a:latin typeface="Manrope"/>
              </a:rPr>
              <a:t>Πλήθος και το περιεχόμενο των διαφανειών αφήνεται στην κρίση σας (</a:t>
            </a:r>
            <a:r>
              <a:rPr lang="en-US" b="0" i="0" dirty="0">
                <a:solidFill>
                  <a:srgbClr val="2B3944"/>
                </a:solidFill>
                <a:effectLst/>
                <a:latin typeface="Manrope"/>
              </a:rPr>
              <a:t>… </a:t>
            </a:r>
            <a:r>
              <a:rPr lang="el-GR" b="0" i="0" dirty="0">
                <a:solidFill>
                  <a:srgbClr val="2B3944"/>
                </a:solidFill>
                <a:effectLst/>
                <a:latin typeface="Manrope"/>
              </a:rPr>
              <a:t>αρκεί να μην υπερβαίνει το 15λεπτο)</a:t>
            </a:r>
          </a:p>
          <a:p>
            <a:r>
              <a:rPr lang="el-GR" dirty="0">
                <a:solidFill>
                  <a:srgbClr val="2B3944"/>
                </a:solidFill>
                <a:latin typeface="Manrope"/>
              </a:rPr>
              <a:t>Ελεύθερη «σκηνοθεσία» (εμφάνιση μόνο διαφανειών και φωνή φοιτητή, φοιτητής μπροστά από οθόνη, κτλ.) </a:t>
            </a:r>
          </a:p>
          <a:p>
            <a:r>
              <a:rPr lang="el-GR" dirty="0">
                <a:solidFill>
                  <a:srgbClr val="2B3944"/>
                </a:solidFill>
                <a:latin typeface="Manrope"/>
              </a:rPr>
              <a:t>Οι διαφάνειες μπορούν να είναι και στα αγγλικά, αλλά η παρουσίαση θα γίνει στα ελληνικά</a:t>
            </a:r>
            <a:endParaRPr lang="en-US" dirty="0">
              <a:solidFill>
                <a:srgbClr val="2B3944"/>
              </a:solidFill>
              <a:latin typeface="Manrope"/>
            </a:endParaRPr>
          </a:p>
          <a:p>
            <a:r>
              <a:rPr lang="el-GR" dirty="0">
                <a:solidFill>
                  <a:srgbClr val="2B3944"/>
                </a:solidFill>
                <a:latin typeface="Manrope"/>
              </a:rPr>
              <a:t>Υποβολή στο </a:t>
            </a:r>
            <a:r>
              <a:rPr lang="en-US" dirty="0">
                <a:solidFill>
                  <a:srgbClr val="2B3944"/>
                </a:solidFill>
                <a:latin typeface="Manrope"/>
              </a:rPr>
              <a:t>e-class (“</a:t>
            </a:r>
            <a:r>
              <a:rPr lang="el-GR" dirty="0">
                <a:solidFill>
                  <a:srgbClr val="2B3944"/>
                </a:solidFill>
                <a:latin typeface="Manrope"/>
              </a:rPr>
              <a:t>Εργασίες</a:t>
            </a:r>
            <a:r>
              <a:rPr lang="en-US" dirty="0">
                <a:solidFill>
                  <a:srgbClr val="2B3944"/>
                </a:solidFill>
                <a:latin typeface="Manrope"/>
              </a:rPr>
              <a:t>”)</a:t>
            </a:r>
            <a:r>
              <a:rPr lang="el-GR" dirty="0">
                <a:solidFill>
                  <a:srgbClr val="2B3944"/>
                </a:solidFill>
                <a:latin typeface="Manrope"/>
              </a:rPr>
              <a:t> μέχρι </a:t>
            </a:r>
            <a:r>
              <a:rPr lang="el-GR" b="1" dirty="0">
                <a:solidFill>
                  <a:srgbClr val="2B3944"/>
                </a:solidFill>
                <a:latin typeface="Manrope"/>
              </a:rPr>
              <a:t>1</a:t>
            </a:r>
            <a:r>
              <a:rPr lang="en-US" b="1" dirty="0">
                <a:solidFill>
                  <a:srgbClr val="2B3944"/>
                </a:solidFill>
                <a:latin typeface="Manrope"/>
              </a:rPr>
              <a:t>8</a:t>
            </a:r>
            <a:r>
              <a:rPr lang="el-GR" b="1" dirty="0">
                <a:solidFill>
                  <a:srgbClr val="2B3944"/>
                </a:solidFill>
                <a:latin typeface="Manrope"/>
              </a:rPr>
              <a:t> Ιανουαρίου 202</a:t>
            </a:r>
            <a:r>
              <a:rPr lang="en-US" b="1" dirty="0">
                <a:solidFill>
                  <a:srgbClr val="2B3944"/>
                </a:solidFill>
                <a:latin typeface="Manrope"/>
              </a:rPr>
              <a:t>6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47584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A60661-F08D-F0B9-B1A3-AB4C72C6D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l-GR" dirty="0">
                <a:solidFill>
                  <a:srgbClr val="FFFFFF"/>
                </a:solidFill>
              </a:rPr>
              <a:t>Θέματα (1/2)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07C9C-91F2-B486-2D20-6AF97E4E9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sz="1800" dirty="0"/>
              <a:t>Κατηγοριοποίηση ασύρματων δικτύων βάσει της περιοχής κάλυψης (Body Area Network, Personal Area Network, Local Area Network, κτλ.): τύποι δικτύων, προκλήσεις στην υλοποίησή τους και τεχνολογίες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1800" dirty="0"/>
              <a:t>Μέθοδοι Πολλαπλής Πρόσβασης (Multiple Access) σε ασύρματα δίκτυα, με έμφαση σε δίκτυα 5ης γενιάς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1800" dirty="0"/>
              <a:t>Μέθοδοι συμπίεσης για αποστολή δεδομένων πάνω από ασύρματα δίκτυα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1800" dirty="0"/>
              <a:t>Αλγόριθμοι εντοπισμού θέσης σε ασύρματα κινητά δίκτυα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1800" dirty="0"/>
              <a:t>Ενεργητικές επιθέσεις σε ασύρματα δίκτυα: η περίπτωση της εκούσιας παρεμβολής (jamming) και μέθοδοι αντιμετώπισής της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1800" dirty="0"/>
              <a:t>Παθητικές επιθέσεις σε ασύρματα δίκτυα: η περίπτωση της λαθρακρόασης (eavesdropping) και μέθοδοι αντιμετώπισής της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1800" dirty="0"/>
              <a:t>Ποιότητα υπηρεσίας (Quality of Service (QoS)) και ποιότητας εμπειρίας (Quality of Experience (QoE)) σε δίκτυα 5ης γενιάς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1800" dirty="0"/>
              <a:t>Ο ρόλος των δορυφορικών επικοινωνιών στα δίκτυα 5ης και 6ης γενιάς</a:t>
            </a:r>
          </a:p>
        </p:txBody>
      </p:sp>
    </p:spTree>
    <p:extLst>
      <p:ext uri="{BB962C8B-B14F-4D97-AF65-F5344CB8AC3E}">
        <p14:creationId xmlns:p14="http://schemas.microsoft.com/office/powerpoint/2010/main" val="511529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BF6BAD-FD19-41DC-1278-273EEF57C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08EB4C7-9FD7-E19A-9B14-A27AFC000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C7A8E44-69F8-DF7B-6414-56666F28BE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A875F2-97BB-1945-54E2-1FA6481B1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l-GR" dirty="0">
                <a:solidFill>
                  <a:srgbClr val="FFFFFF"/>
                </a:solidFill>
              </a:rPr>
              <a:t>Θέματα (2/2)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AD2DE4A1-057D-9811-85F7-24C95F4A44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EF610-B485-9DA2-AFF4-9E544B2C5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 startAt="9"/>
            </a:pPr>
            <a:r>
              <a:rPr lang="el-GR" sz="1800" dirty="0"/>
              <a:t>Μορφοποίηση ακτινών (Beamforming): τι είναι και ποια πλεονεκτήματα προσφέρει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l-GR" sz="1800" dirty="0"/>
              <a:t>Αναρρυθμιζόμενες Ευφυείς Επιφάνειες (Reconfigurable Intelligent Surfaces (RIS)): τι είναι, πώς υλοποιούνται και ποια πλεονεκτήματα προσφέρουν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l-GR" sz="1800" dirty="0"/>
              <a:t>Επισκόπηση του δικτύου κορμού στα δίκτυα 5ης γενιάς (σύγκριση με δίκτυα 4ης γενιάς, πλεονεκτήματα, προκλήσεις)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l-GR" sz="1800" dirty="0"/>
              <a:t>Επισκόπηση του δικτύου πρόσβασης στα δίκτυα 5ης γενιάς (σύγκριση με δίκτυα 4ης γενιάς, πλεονεκτήματα, προκλήσεις)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l-GR" sz="1800" dirty="0"/>
              <a:t>Υλοποίηση, εγκατάσταση και παραμετροποίηση τηλεπικοινωνιακών δικτύων μέσω προγραμματιστικών λύσεων ανοιχτού κώδικα.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l-GR" sz="1800" dirty="0"/>
              <a:t>Επισκόπηση διαδικασίας σύνδεσης συσκευής τερματικού σε δίκτυο 5G.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l-GR" sz="1800" dirty="0"/>
              <a:t>Επισκόπηση διαδικασίας μεταπομπής συσκευής τερματικού σε δίκτυο 5G.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l-GR" sz="1800" dirty="0"/>
              <a:t> Σύγχρονα εργαλεία λογισμικού για διαστασιολόγηση δικτύων.</a:t>
            </a:r>
          </a:p>
          <a:p>
            <a:pPr marL="514350" indent="-514350">
              <a:buFont typeface="+mj-lt"/>
              <a:buAutoNum type="arabicPeriod" startAt="9"/>
            </a:pPr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3260037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62FC87-5644-0F89-A8BE-77CCDF9A3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366" y="609600"/>
            <a:ext cx="4267200" cy="1351472"/>
          </a:xfrm>
        </p:spPr>
        <p:txBody>
          <a:bodyPr>
            <a:normAutofit/>
          </a:bodyPr>
          <a:lstStyle/>
          <a:p>
            <a:pPr algn="ctr"/>
            <a:r>
              <a:rPr lang="el-GR">
                <a:solidFill>
                  <a:schemeClr val="tx1">
                    <a:lumMod val="85000"/>
                    <a:lumOff val="15000"/>
                  </a:schemeClr>
                </a:solidFill>
              </a:rPr>
              <a:t>Θέμα 1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Picture 4" descr="A diagram of different types of land&#10;&#10;Description automatically generated">
            <a:extLst>
              <a:ext uri="{FF2B5EF4-FFF2-40B4-BE49-F238E27FC236}">
                <a16:creationId xmlns:a16="http://schemas.microsoft.com/office/drawing/2014/main" id="{B8344806-DC60-88EF-E4F7-A25E9EAB27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1" r="23150"/>
          <a:stretch/>
        </p:blipFill>
        <p:spPr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4E2CA-C4F9-455E-56DC-48F1FE064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1765" y="2147357"/>
            <a:ext cx="4672891" cy="4101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Κατηγοριοποίηση ασύρματων δικτύων βάσει της περιοχής κάλυψης </a:t>
            </a:r>
            <a:b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l-G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(Body Area Network, Personal Area Network, Local Area Network, κτλ.):</a:t>
            </a:r>
            <a:b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- </a:t>
            </a:r>
            <a:r>
              <a:rPr lang="el-G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τύποι δικτύων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- </a:t>
            </a:r>
            <a:r>
              <a:rPr lang="el-G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προκλήσεις στην υλοποίησή τους</a:t>
            </a:r>
          </a:p>
          <a:p>
            <a:pPr marL="0" indent="0">
              <a:buNone/>
            </a:pPr>
            <a:r>
              <a:rPr lang="el-G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- τεχνολογίες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l-G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(πρωτόκολλα)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Picture 6" descr="A diagram of a person's body&#10;&#10;Description automatically generated">
            <a:extLst>
              <a:ext uri="{FF2B5EF4-FFF2-40B4-BE49-F238E27FC236}">
                <a16:creationId xmlns:a16="http://schemas.microsoft.com/office/drawing/2014/main" id="{E3A2C0E4-8536-B220-5761-33434ABD1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7" r="10050"/>
          <a:stretch/>
        </p:blipFill>
        <p:spPr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22489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00B695-47A5-CF21-1AEE-936C7C830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8BC803E-13F3-4DAB-B17C-BEB007616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DDE571-E57F-4AB5-83C7-30EB5DDCC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2"/>
            <a:ext cx="12191996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36EC66-569F-FDA3-D109-37D935AEF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777" y="603622"/>
            <a:ext cx="4282380" cy="1322944"/>
          </a:xfrm>
        </p:spPr>
        <p:txBody>
          <a:bodyPr>
            <a:normAutofit/>
          </a:bodyPr>
          <a:lstStyle/>
          <a:p>
            <a:r>
              <a:rPr lang="el-GR">
                <a:solidFill>
                  <a:schemeClr val="tx1">
                    <a:lumMod val="85000"/>
                    <a:lumOff val="15000"/>
                  </a:schemeClr>
                </a:solidFill>
              </a:rPr>
              <a:t>Θέμα 2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6F191-8F7A-4C36-9B4D-15B66E2F4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776" y="2207977"/>
            <a:ext cx="4565140" cy="40464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Μέθοδοι Πολλαπλής Πρόσβασης (Multiple Access) σε ασύρματα δίκτυα, με έμφαση σε δίκτυα 5ης γενιάς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l-G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Τι είναι και τι προσφέρουν (πως ορίζονται οι ραδιο-πόροι...)</a:t>
            </a:r>
          </a:p>
          <a:p>
            <a:r>
              <a:rPr lang="el-G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Ποιες είναι </a:t>
            </a:r>
          </a:p>
          <a:p>
            <a:r>
              <a:rPr lang="el-G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Πλεονεκτήματα - Μειονεκτήματα 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l-G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Έμφαση στο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5G</a:t>
            </a:r>
          </a:p>
        </p:txBody>
      </p:sp>
      <p:pic>
        <p:nvPicPr>
          <p:cNvPr id="5" name="Picture 4" descr="A diagram of a system bandwidth&#10;&#10;Description automatically generated">
            <a:extLst>
              <a:ext uri="{FF2B5EF4-FFF2-40B4-BE49-F238E27FC236}">
                <a16:creationId xmlns:a16="http://schemas.microsoft.com/office/drawing/2014/main" id="{4E93026B-8F5D-A646-E052-CDF17F0370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" r="20735" b="-4"/>
          <a:stretch/>
        </p:blipFill>
        <p:spPr>
          <a:xfrm>
            <a:off x="5702185" y="1"/>
            <a:ext cx="6489823" cy="3429002"/>
          </a:xfrm>
          <a:custGeom>
            <a:avLst/>
            <a:gdLst/>
            <a:ahLst/>
            <a:cxnLst/>
            <a:rect l="l" t="t" r="r" b="b"/>
            <a:pathLst>
              <a:path w="6489823" h="3421047">
                <a:moveTo>
                  <a:pt x="383239" y="0"/>
                </a:moveTo>
                <a:lnTo>
                  <a:pt x="6489823" y="0"/>
                </a:lnTo>
                <a:lnTo>
                  <a:pt x="6489823" y="3421047"/>
                </a:lnTo>
                <a:lnTo>
                  <a:pt x="0" y="3421047"/>
                </a:lnTo>
                <a:lnTo>
                  <a:pt x="10162" y="3368785"/>
                </a:lnTo>
                <a:cubicBezTo>
                  <a:pt x="15448" y="3346584"/>
                  <a:pt x="22094" y="3323293"/>
                  <a:pt x="30699" y="3298569"/>
                </a:cubicBezTo>
                <a:cubicBezTo>
                  <a:pt x="41150" y="3275988"/>
                  <a:pt x="42443" y="3246652"/>
                  <a:pt x="33589" y="3233050"/>
                </a:cubicBezTo>
                <a:cubicBezTo>
                  <a:pt x="32065" y="3230708"/>
                  <a:pt x="30291" y="3228932"/>
                  <a:pt x="28325" y="3227777"/>
                </a:cubicBezTo>
                <a:cubicBezTo>
                  <a:pt x="30678" y="3188484"/>
                  <a:pt x="72205" y="3103624"/>
                  <a:pt x="73382" y="3050568"/>
                </a:cubicBezTo>
                <a:cubicBezTo>
                  <a:pt x="69165" y="3022639"/>
                  <a:pt x="68605" y="2960322"/>
                  <a:pt x="84953" y="2920501"/>
                </a:cubicBezTo>
                <a:cubicBezTo>
                  <a:pt x="69327" y="2932298"/>
                  <a:pt x="121103" y="2664904"/>
                  <a:pt x="109217" y="2657859"/>
                </a:cubicBezTo>
                <a:cubicBezTo>
                  <a:pt x="110075" y="2597031"/>
                  <a:pt x="138136" y="2522558"/>
                  <a:pt x="139777" y="2464312"/>
                </a:cubicBezTo>
                <a:cubicBezTo>
                  <a:pt x="141801" y="2450201"/>
                  <a:pt x="199861" y="2246813"/>
                  <a:pt x="198683" y="2236608"/>
                </a:cubicBezTo>
                <a:lnTo>
                  <a:pt x="283684" y="1924542"/>
                </a:lnTo>
                <a:cubicBezTo>
                  <a:pt x="313071" y="1811100"/>
                  <a:pt x="307196" y="1868801"/>
                  <a:pt x="336583" y="1755359"/>
                </a:cubicBezTo>
                <a:cubicBezTo>
                  <a:pt x="383246" y="1573239"/>
                  <a:pt x="363875" y="1577802"/>
                  <a:pt x="409119" y="1401207"/>
                </a:cubicBezTo>
                <a:cubicBezTo>
                  <a:pt x="428998" y="1329345"/>
                  <a:pt x="403240" y="1279669"/>
                  <a:pt x="421957" y="1175450"/>
                </a:cubicBezTo>
                <a:cubicBezTo>
                  <a:pt x="442602" y="1107577"/>
                  <a:pt x="340683" y="794854"/>
                  <a:pt x="369233" y="688836"/>
                </a:cubicBezTo>
                <a:cubicBezTo>
                  <a:pt x="378440" y="610640"/>
                  <a:pt x="331945" y="587322"/>
                  <a:pt x="346155" y="513896"/>
                </a:cubicBezTo>
                <a:cubicBezTo>
                  <a:pt x="351974" y="496939"/>
                  <a:pt x="362179" y="406394"/>
                  <a:pt x="344911" y="393010"/>
                </a:cubicBezTo>
                <a:cubicBezTo>
                  <a:pt x="389436" y="301493"/>
                  <a:pt x="356186" y="264408"/>
                  <a:pt x="369960" y="232042"/>
                </a:cubicBezTo>
                <a:cubicBezTo>
                  <a:pt x="394611" y="153791"/>
                  <a:pt x="372056" y="165633"/>
                  <a:pt x="392742" y="72037"/>
                </a:cubicBezTo>
                <a:cubicBezTo>
                  <a:pt x="398537" y="53819"/>
                  <a:pt x="397997" y="38693"/>
                  <a:pt x="394525" y="25405"/>
                </a:cubicBezTo>
                <a:close/>
              </a:path>
            </a:pathLst>
          </a:custGeom>
        </p:spPr>
      </p:pic>
      <p:pic>
        <p:nvPicPr>
          <p:cNvPr id="7" name="Picture 6" descr="A diagram of a power-domain&#10;&#10;Description automatically generated">
            <a:extLst>
              <a:ext uri="{FF2B5EF4-FFF2-40B4-BE49-F238E27FC236}">
                <a16:creationId xmlns:a16="http://schemas.microsoft.com/office/drawing/2014/main" id="{61C12FDB-76FA-8D79-051C-5ED015269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5001"/>
          <a:stretch/>
        </p:blipFill>
        <p:spPr>
          <a:xfrm>
            <a:off x="5419420" y="3429000"/>
            <a:ext cx="6772580" cy="3429000"/>
          </a:xfrm>
          <a:custGeom>
            <a:avLst/>
            <a:gdLst/>
            <a:ahLst/>
            <a:cxnLst/>
            <a:rect l="l" t="t" r="r" b="b"/>
            <a:pathLst>
              <a:path w="6772580" h="3429000">
                <a:moveTo>
                  <a:pt x="271594" y="0"/>
                </a:moveTo>
                <a:lnTo>
                  <a:pt x="6772580" y="0"/>
                </a:lnTo>
                <a:lnTo>
                  <a:pt x="6772580" y="3429000"/>
                </a:lnTo>
                <a:lnTo>
                  <a:pt x="8976" y="3429000"/>
                </a:lnTo>
                <a:lnTo>
                  <a:pt x="7894" y="3419403"/>
                </a:lnTo>
                <a:cubicBezTo>
                  <a:pt x="2772" y="3402540"/>
                  <a:pt x="-7409" y="3393117"/>
                  <a:pt x="8790" y="3369074"/>
                </a:cubicBezTo>
                <a:cubicBezTo>
                  <a:pt x="18674" y="3308209"/>
                  <a:pt x="52540" y="3147708"/>
                  <a:pt x="69466" y="3074368"/>
                </a:cubicBezTo>
                <a:cubicBezTo>
                  <a:pt x="86170" y="2985158"/>
                  <a:pt x="141939" y="2988106"/>
                  <a:pt x="138108" y="2937087"/>
                </a:cubicBezTo>
                <a:lnTo>
                  <a:pt x="159153" y="2788751"/>
                </a:lnTo>
                <a:cubicBezTo>
                  <a:pt x="164508" y="2771521"/>
                  <a:pt x="169861" y="2754291"/>
                  <a:pt x="175215" y="2737061"/>
                </a:cubicBezTo>
                <a:lnTo>
                  <a:pt x="178713" y="2662493"/>
                </a:lnTo>
                <a:cubicBezTo>
                  <a:pt x="182744" y="2662176"/>
                  <a:pt x="175495" y="2610710"/>
                  <a:pt x="177952" y="2608178"/>
                </a:cubicBezTo>
                <a:lnTo>
                  <a:pt x="200637" y="2557490"/>
                </a:lnTo>
                <a:lnTo>
                  <a:pt x="210272" y="2500823"/>
                </a:lnTo>
                <a:cubicBezTo>
                  <a:pt x="210821" y="2477149"/>
                  <a:pt x="233533" y="2498323"/>
                  <a:pt x="235189" y="2456370"/>
                </a:cubicBezTo>
                <a:cubicBezTo>
                  <a:pt x="241238" y="2390087"/>
                  <a:pt x="270663" y="2342381"/>
                  <a:pt x="270108" y="2307778"/>
                </a:cubicBezTo>
                <a:cubicBezTo>
                  <a:pt x="279775" y="2252634"/>
                  <a:pt x="274008" y="2281735"/>
                  <a:pt x="270232" y="2227103"/>
                </a:cubicBezTo>
                <a:cubicBezTo>
                  <a:pt x="277898" y="2187203"/>
                  <a:pt x="273018" y="2179895"/>
                  <a:pt x="278972" y="2138456"/>
                </a:cubicBezTo>
                <a:cubicBezTo>
                  <a:pt x="286874" y="2113373"/>
                  <a:pt x="293454" y="2098825"/>
                  <a:pt x="284204" y="2092747"/>
                </a:cubicBezTo>
                <a:cubicBezTo>
                  <a:pt x="285267" y="2080110"/>
                  <a:pt x="308510" y="2021121"/>
                  <a:pt x="306856" y="2003128"/>
                </a:cubicBezTo>
                <a:lnTo>
                  <a:pt x="296216" y="1944367"/>
                </a:lnTo>
                <a:lnTo>
                  <a:pt x="316030" y="1836128"/>
                </a:lnTo>
                <a:cubicBezTo>
                  <a:pt x="300726" y="1810623"/>
                  <a:pt x="342411" y="1768654"/>
                  <a:pt x="329496" y="1735241"/>
                </a:cubicBezTo>
                <a:cubicBezTo>
                  <a:pt x="331336" y="1711720"/>
                  <a:pt x="339485" y="1722162"/>
                  <a:pt x="343347" y="1679383"/>
                </a:cubicBezTo>
                <a:cubicBezTo>
                  <a:pt x="349669" y="1616089"/>
                  <a:pt x="356013" y="1614119"/>
                  <a:pt x="360800" y="1554542"/>
                </a:cubicBezTo>
                <a:cubicBezTo>
                  <a:pt x="361799" y="1491472"/>
                  <a:pt x="380405" y="1496141"/>
                  <a:pt x="377978" y="1470595"/>
                </a:cubicBezTo>
                <a:cubicBezTo>
                  <a:pt x="371480" y="1445071"/>
                  <a:pt x="407310" y="1366942"/>
                  <a:pt x="396801" y="1354553"/>
                </a:cubicBezTo>
                <a:cubicBezTo>
                  <a:pt x="387984" y="1324635"/>
                  <a:pt x="389939" y="1306198"/>
                  <a:pt x="378799" y="1292983"/>
                </a:cubicBezTo>
                <a:cubicBezTo>
                  <a:pt x="368230" y="1254082"/>
                  <a:pt x="380918" y="1242866"/>
                  <a:pt x="362697" y="1241293"/>
                </a:cubicBezTo>
                <a:lnTo>
                  <a:pt x="339388" y="1147085"/>
                </a:lnTo>
                <a:cubicBezTo>
                  <a:pt x="350485" y="1118433"/>
                  <a:pt x="353159" y="1072754"/>
                  <a:pt x="339952" y="1071934"/>
                </a:cubicBezTo>
                <a:cubicBezTo>
                  <a:pt x="327895" y="1004911"/>
                  <a:pt x="358371" y="924985"/>
                  <a:pt x="347188" y="889800"/>
                </a:cubicBezTo>
                <a:cubicBezTo>
                  <a:pt x="334220" y="804597"/>
                  <a:pt x="342717" y="786582"/>
                  <a:pt x="338803" y="749936"/>
                </a:cubicBezTo>
                <a:cubicBezTo>
                  <a:pt x="334890" y="713292"/>
                  <a:pt x="337271" y="707557"/>
                  <a:pt x="323706" y="669931"/>
                </a:cubicBezTo>
                <a:lnTo>
                  <a:pt x="313326" y="559992"/>
                </a:lnTo>
                <a:cubicBezTo>
                  <a:pt x="314747" y="543769"/>
                  <a:pt x="268004" y="450294"/>
                  <a:pt x="272650" y="451529"/>
                </a:cubicBezTo>
                <a:lnTo>
                  <a:pt x="256593" y="392499"/>
                </a:lnTo>
                <a:cubicBezTo>
                  <a:pt x="276778" y="343341"/>
                  <a:pt x="246535" y="361906"/>
                  <a:pt x="249583" y="321981"/>
                </a:cubicBezTo>
                <a:cubicBezTo>
                  <a:pt x="256450" y="297359"/>
                  <a:pt x="256557" y="284789"/>
                  <a:pt x="245172" y="280016"/>
                </a:cubicBezTo>
                <a:cubicBezTo>
                  <a:pt x="279102" y="164139"/>
                  <a:pt x="241674" y="235649"/>
                  <a:pt x="249784" y="152538"/>
                </a:cubicBezTo>
                <a:cubicBezTo>
                  <a:pt x="254846" y="115053"/>
                  <a:pt x="258144" y="77317"/>
                  <a:pt x="264479" y="3659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40918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E04310-AA51-2287-B10D-4F596F08A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7DBD99-EE5C-FE59-3CEE-0364D21FB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l-GR" dirty="0"/>
              <a:t>Θέμα 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F0C7C-AE97-3490-B19A-E2A2B08E9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Μέθοδοι συμπίεσης για αποστολή δεδομένων πάνω από ασύρματα δίκτυα</a:t>
            </a:r>
            <a:endParaRPr lang="en-US" sz="2000" dirty="0"/>
          </a:p>
          <a:p>
            <a:r>
              <a:rPr lang="el-GR" sz="2000" dirty="0"/>
              <a:t>Έλλειψη ραδιοπόρων, ανάγκη «έξυπνης» χρήσης</a:t>
            </a:r>
          </a:p>
          <a:p>
            <a:r>
              <a:rPr lang="el-GR" sz="2000" dirty="0"/>
              <a:t>Σύμπιεση δεδομένων</a:t>
            </a:r>
          </a:p>
          <a:p>
            <a:pPr lvl="1"/>
            <a:r>
              <a:rPr lang="el-GR" sz="2000" dirty="0"/>
              <a:t>Μείωση ραδιοπόρων για μετάδοση</a:t>
            </a:r>
          </a:p>
          <a:p>
            <a:pPr lvl="1"/>
            <a:r>
              <a:rPr lang="el-GR" sz="2000" dirty="0"/>
              <a:t>Βελτίωση ταχυτήτων κ.α. </a:t>
            </a:r>
          </a:p>
          <a:p>
            <a:r>
              <a:rPr lang="el-GR" sz="2000" dirty="0"/>
              <a:t>Εύρος τύπων δεδομένων (κείμενο, εικόνα, βίντεο κ.α.)</a:t>
            </a:r>
          </a:p>
          <a:p>
            <a:r>
              <a:rPr lang="el-GR" sz="2000" dirty="0"/>
              <a:t>Ποιες μέθοδοι χρησιμοποιούνται</a:t>
            </a:r>
          </a:p>
          <a:p>
            <a:r>
              <a:rPr lang="el-GR" sz="2000" dirty="0"/>
              <a:t>Περιγραφή μεθόδων</a:t>
            </a:r>
          </a:p>
        </p:txBody>
      </p:sp>
      <p:pic>
        <p:nvPicPr>
          <p:cNvPr id="5" name="Picture 4" descr="A close-up of several hexagons&#10;&#10;Description automatically generated">
            <a:extLst>
              <a:ext uri="{FF2B5EF4-FFF2-40B4-BE49-F238E27FC236}">
                <a16:creationId xmlns:a16="http://schemas.microsoft.com/office/drawing/2014/main" id="{279A956F-7099-F768-318D-47041B2167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367" y="2464708"/>
            <a:ext cx="4788505" cy="3196327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886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89018C-8928-6B71-0F1B-75908E806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821940F-7A1D-4ACC-85B4-A932898A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6674508-81D3-48CF-96BF-7FC60EAA5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741994" cy="68580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E0649D-ECFA-567B-A167-085A95E72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600"/>
            <a:ext cx="4784796" cy="1330840"/>
          </a:xfrm>
        </p:spPr>
        <p:txBody>
          <a:bodyPr>
            <a:normAutofit/>
          </a:bodyPr>
          <a:lstStyle/>
          <a:p>
            <a:r>
              <a:rPr lang="el-GR" dirty="0"/>
              <a:t>Θέμα 4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DF1F1-E57F-2590-CE54-F4AF62DD3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2"/>
            <a:ext cx="4438036" cy="39085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Αλγόριθμοι εντοπισμού θέσης σε ασύρματα κινητά δίκτυα</a:t>
            </a:r>
            <a:endParaRPr lang="en-US" sz="2000" dirty="0"/>
          </a:p>
          <a:p>
            <a:r>
              <a:rPr lang="el-GR" sz="2000" dirty="0"/>
              <a:t>Εντοπισμός θέσης</a:t>
            </a:r>
            <a:r>
              <a:rPr lang="en-US" sz="2000" dirty="0"/>
              <a:t> </a:t>
            </a:r>
            <a:r>
              <a:rPr lang="el-GR" sz="2000" dirty="0"/>
              <a:t>χρήστη από το δίκτυο</a:t>
            </a:r>
            <a:r>
              <a:rPr lang="en-US" sz="2000" dirty="0"/>
              <a:t> (UE positioning and localization)</a:t>
            </a:r>
            <a:endParaRPr lang="el-GR" sz="2000" dirty="0"/>
          </a:p>
          <a:p>
            <a:r>
              <a:rPr lang="el-GR" sz="2000" dirty="0"/>
              <a:t>Η ακρίβεια υπολογισμού αυξάνει (σταθμού βάσης, μέτρου, εκατοστού κ.α.)</a:t>
            </a:r>
            <a:endParaRPr lang="en-US" sz="2000" dirty="0"/>
          </a:p>
          <a:p>
            <a:r>
              <a:rPr lang="el-GR" sz="2000" dirty="0"/>
              <a:t>Τεχνολογίες που επιτρέπουν αυτή τη δυνατότητα</a:t>
            </a:r>
          </a:p>
          <a:p>
            <a:r>
              <a:rPr lang="el-GR" sz="2000" dirty="0"/>
              <a:t>Παρουσίαση μεθόδων εντοπισμού σε </a:t>
            </a:r>
            <a:r>
              <a:rPr lang="en-US" sz="2000" dirty="0"/>
              <a:t>4G </a:t>
            </a:r>
            <a:r>
              <a:rPr lang="el-GR" sz="2000" dirty="0"/>
              <a:t>και </a:t>
            </a:r>
            <a:r>
              <a:rPr lang="en-US" sz="2000" dirty="0"/>
              <a:t>5G </a:t>
            </a:r>
            <a:endParaRPr lang="el-GR" sz="2000" dirty="0"/>
          </a:p>
        </p:txBody>
      </p:sp>
      <p:pic>
        <p:nvPicPr>
          <p:cNvPr id="5" name="Picture 4" descr="A diagram of a cell phone connection&#10;&#10;Description automatically generated">
            <a:extLst>
              <a:ext uri="{FF2B5EF4-FFF2-40B4-BE49-F238E27FC236}">
                <a16:creationId xmlns:a16="http://schemas.microsoft.com/office/drawing/2014/main" id="{9593C3B4-B817-1139-1F4C-FBA45204C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610" y="1004297"/>
            <a:ext cx="4737650" cy="487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146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5A6574-78F9-FB74-918D-2E442EBCD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5C58F9-ABE9-A21E-376E-72671BCE5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l-GR" dirty="0"/>
              <a:t>Θέμα 5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746F5-B500-BAA7-DBA8-BFD7197F2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Ενεργητικές επιθέσεις σε ασύρματα δίκτυα: η περίπτωση της εκούσιας παρεμβολής (jamming) και μέθοδοι αντιμετώπισής της</a:t>
            </a:r>
            <a:endParaRPr lang="en-US" sz="2000" dirty="0"/>
          </a:p>
          <a:p>
            <a:r>
              <a:rPr lang="el-GR" sz="2000" dirty="0"/>
              <a:t>Επίθεση στο </a:t>
            </a:r>
            <a:r>
              <a:rPr lang="en-US" sz="2000" dirty="0"/>
              <a:t>SNR</a:t>
            </a:r>
            <a:endParaRPr lang="el-GR" sz="2000" dirty="0"/>
          </a:p>
          <a:p>
            <a:r>
              <a:rPr lang="el-GR" sz="2000" dirty="0"/>
              <a:t>Πως διενεργείται μια επίθεση </a:t>
            </a:r>
            <a:r>
              <a:rPr lang="en-US" sz="2000" dirty="0"/>
              <a:t>jamming </a:t>
            </a:r>
            <a:r>
              <a:rPr lang="el-GR" sz="2000" dirty="0"/>
              <a:t>σε ασύρματα δίκτυα</a:t>
            </a:r>
          </a:p>
          <a:p>
            <a:r>
              <a:rPr lang="el-GR" sz="2000" dirty="0"/>
              <a:t>Είδη </a:t>
            </a:r>
            <a:r>
              <a:rPr lang="en-US" sz="2000" dirty="0"/>
              <a:t>jamming</a:t>
            </a:r>
          </a:p>
          <a:p>
            <a:r>
              <a:rPr lang="el-GR" sz="2000" dirty="0"/>
              <a:t>Τρόποι αντιμετώπισης (</a:t>
            </a:r>
            <a:r>
              <a:rPr lang="en-US" sz="2000" dirty="0"/>
              <a:t>proactive, reactive</a:t>
            </a:r>
            <a:r>
              <a:rPr lang="el-GR" sz="2000" dirty="0"/>
              <a:t>)</a:t>
            </a:r>
            <a:endParaRPr lang="en-US" sz="2000" dirty="0"/>
          </a:p>
        </p:txBody>
      </p:sp>
      <p:pic>
        <p:nvPicPr>
          <p:cNvPr id="5" name="Picture 4" descr="A diagram of a network connection&#10;&#10;Description automatically generated">
            <a:extLst>
              <a:ext uri="{FF2B5EF4-FFF2-40B4-BE49-F238E27FC236}">
                <a16:creationId xmlns:a16="http://schemas.microsoft.com/office/drawing/2014/main" id="{167AF30C-3C41-2F14-2CA5-BD4715BDA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367" y="2313659"/>
            <a:ext cx="4788505" cy="3498425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101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18C8E1-4AB7-1B61-D141-A21C64EE3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4DD7E0-A970-0FF1-439F-C565806E9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l-GR" dirty="0"/>
              <a:t>Θέμα 6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3ABB4-395B-2F80-2547-AD7A06DB5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/>
              <a:t>Παθητικές επιθέσεις σε ασύρματα δίκτυα: η περίπτωση της λαθρακρόασης (eavesdropping) και μέθοδοι αντιμετώπισής της</a:t>
            </a:r>
          </a:p>
          <a:p>
            <a:r>
              <a:rPr lang="el-GR" sz="2000"/>
              <a:t>Ύπαρξη «τρίτου» (φυσικού προσώπου ή λογισμικού) στην επικοινωνία 2 μερών</a:t>
            </a:r>
          </a:p>
          <a:p>
            <a:r>
              <a:rPr lang="el-GR" sz="2000"/>
              <a:t>Πως διενεργείται μια επίθεση eavesdropping</a:t>
            </a:r>
            <a:r>
              <a:rPr lang="en-US" sz="2000"/>
              <a:t> </a:t>
            </a:r>
            <a:r>
              <a:rPr lang="el-GR" sz="2000"/>
              <a:t>σε ασύρματα δίκτυα</a:t>
            </a:r>
          </a:p>
          <a:p>
            <a:r>
              <a:rPr lang="el-GR" sz="2000"/>
              <a:t>Είδη eavesdropping</a:t>
            </a:r>
          </a:p>
          <a:p>
            <a:r>
              <a:rPr lang="el-GR" sz="2000"/>
              <a:t>Τρόποι αντιμετώπισης (</a:t>
            </a:r>
            <a:r>
              <a:rPr lang="en-US" sz="2000"/>
              <a:t>proactive, reactive</a:t>
            </a:r>
            <a:r>
              <a:rPr lang="el-GR" sz="2000"/>
              <a:t>)</a:t>
            </a:r>
            <a:endParaRPr lang="en-US" sz="2000"/>
          </a:p>
          <a:p>
            <a:endParaRPr lang="en-US" sz="2000"/>
          </a:p>
        </p:txBody>
      </p:sp>
      <p:pic>
        <p:nvPicPr>
          <p:cNvPr id="5" name="Picture 4" descr="A diagram of a computer network&#10;&#10;Description automatically generated">
            <a:extLst>
              <a:ext uri="{FF2B5EF4-FFF2-40B4-BE49-F238E27FC236}">
                <a16:creationId xmlns:a16="http://schemas.microsoft.com/office/drawing/2014/main" id="{07C12D81-ADD7-0B73-1A45-423A1B0D85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367" y="2350981"/>
            <a:ext cx="4788505" cy="3423780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06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94E6F5-7570-E6EA-9161-14EA402AC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5331A6-69A6-D68E-FE13-A4D89F4C7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l-GR" dirty="0"/>
              <a:t>Θέμα 7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B36DF-8B75-852E-54D9-0EEE72373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Ποιότητα υπηρεσίας (</a:t>
            </a:r>
            <a:r>
              <a:rPr lang="en-US" sz="2000" dirty="0"/>
              <a:t>Quality of Service (QoS)) </a:t>
            </a:r>
            <a:r>
              <a:rPr lang="el-GR" sz="2000" dirty="0"/>
              <a:t>και ποιότητας εμπειρίας (</a:t>
            </a:r>
            <a:r>
              <a:rPr lang="en-US" sz="2000" dirty="0"/>
              <a:t>Quality of Experience (</a:t>
            </a:r>
            <a:r>
              <a:rPr lang="en-US" sz="2000" dirty="0" err="1"/>
              <a:t>QoE</a:t>
            </a:r>
            <a:r>
              <a:rPr lang="en-US" sz="2000" dirty="0"/>
              <a:t>)) </a:t>
            </a:r>
            <a:r>
              <a:rPr lang="el-GR" sz="2000" dirty="0"/>
              <a:t>σε δίκτυα 5ης γενιάς</a:t>
            </a:r>
            <a:endParaRPr lang="en-US" sz="2000" dirty="0"/>
          </a:p>
          <a:p>
            <a:r>
              <a:rPr lang="el-GR" sz="2000" dirty="0"/>
              <a:t>Ανάγκη αξιολόγησης</a:t>
            </a:r>
            <a:r>
              <a:rPr lang="en-US" sz="2000" dirty="0"/>
              <a:t> (real-time </a:t>
            </a:r>
            <a:r>
              <a:rPr lang="el-GR" sz="2000" dirty="0"/>
              <a:t>ή και όχι</a:t>
            </a:r>
            <a:r>
              <a:rPr lang="en-US" sz="2000" dirty="0"/>
              <a:t>)</a:t>
            </a:r>
            <a:r>
              <a:rPr lang="el-GR" sz="2000" dirty="0"/>
              <a:t> της προσφερόμενης υπηρεσίας ή του δικτύου και διατήρησης της ποιότητας</a:t>
            </a:r>
          </a:p>
          <a:p>
            <a:r>
              <a:rPr lang="en-US" sz="2000" dirty="0"/>
              <a:t>QoS, </a:t>
            </a:r>
            <a:r>
              <a:rPr lang="en-US" sz="2000" dirty="0" err="1"/>
              <a:t>QoE</a:t>
            </a:r>
            <a:r>
              <a:rPr lang="el-GR" sz="2000" dirty="0"/>
              <a:t>: μέθοδοι αξιολόγησης και διατήρησης με διαφορετικές προσεγγίσεις</a:t>
            </a:r>
          </a:p>
          <a:p>
            <a:r>
              <a:rPr lang="el-GR" sz="2000" dirty="0"/>
              <a:t>Περιγραφή και μέθοδοι</a:t>
            </a:r>
            <a:endParaRPr lang="en-US" sz="2000" dirty="0"/>
          </a:p>
        </p:txBody>
      </p:sp>
      <p:pic>
        <p:nvPicPr>
          <p:cNvPr id="5" name="Picture 4" descr="A blue sky with white text over a city&#10;&#10;Description automatically generated">
            <a:extLst>
              <a:ext uri="{FF2B5EF4-FFF2-40B4-BE49-F238E27FC236}">
                <a16:creationId xmlns:a16="http://schemas.microsoft.com/office/drawing/2014/main" id="{0167ED88-9885-B4C4-9A3D-033CC463B3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6" r="28099"/>
          <a:stretch/>
        </p:blipFill>
        <p:spPr>
          <a:xfrm>
            <a:off x="6853893" y="2184914"/>
            <a:ext cx="4519452" cy="3755915"/>
          </a:xfrm>
          <a:prstGeom prst="rect">
            <a:avLst/>
          </a:pr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1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A2F2B3-E592-A711-5C46-3B554EAD6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EF80C2-86FC-C0FA-7B73-502041456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886" y="609600"/>
            <a:ext cx="3739341" cy="1330839"/>
          </a:xfrm>
        </p:spPr>
        <p:txBody>
          <a:bodyPr>
            <a:normAutofit/>
          </a:bodyPr>
          <a:lstStyle/>
          <a:p>
            <a:r>
              <a:rPr lang="el-GR" dirty="0"/>
              <a:t>Θέμα 8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56800-C0ED-9843-FBAD-C66F86160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886" y="2194102"/>
            <a:ext cx="3951910" cy="3908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1900" dirty="0"/>
              <a:t>Ο ρόλος των δορυφορικών επικοινωνιών στα δίκτυα 5ης και 6ης γενιάς</a:t>
            </a:r>
            <a:endParaRPr lang="en-US" sz="1900" dirty="0"/>
          </a:p>
          <a:p>
            <a:r>
              <a:rPr lang="en-US" sz="1900" dirty="0"/>
              <a:t>Non-terrestrial networks (NTN)</a:t>
            </a:r>
          </a:p>
          <a:p>
            <a:r>
              <a:rPr lang="el-GR" sz="1900" dirty="0"/>
              <a:t>Χρήση δορυφορικών επικοινωνιών στα κυψελωτά δίκτυα</a:t>
            </a:r>
          </a:p>
          <a:p>
            <a:r>
              <a:rPr lang="el-GR" sz="1900" dirty="0"/>
              <a:t>Τι προσφέρουν</a:t>
            </a:r>
          </a:p>
          <a:p>
            <a:r>
              <a:rPr lang="el-GR" sz="1900" dirty="0"/>
              <a:t>Πως θα επικοινωνούν με τα επίγεια ασύρματα δίκτυα</a:t>
            </a:r>
          </a:p>
          <a:p>
            <a:r>
              <a:rPr lang="el-GR" sz="1900" dirty="0"/>
              <a:t>Προτυποποιήσεις (π.χ. 3</a:t>
            </a:r>
            <a:r>
              <a:rPr lang="en-US" sz="1900" dirty="0"/>
              <a:t>GPP</a:t>
            </a:r>
            <a:r>
              <a:rPr lang="el-GR" sz="1900" dirty="0"/>
              <a:t>)</a:t>
            </a:r>
            <a:endParaRPr lang="en-US" sz="1900" dirty="0"/>
          </a:p>
        </p:txBody>
      </p:sp>
      <p:pic>
        <p:nvPicPr>
          <p:cNvPr id="5" name="Picture 4" descr="A diagram of a map&#10;&#10;Description automatically generated with medium confidence">
            <a:extLst>
              <a:ext uri="{FF2B5EF4-FFF2-40B4-BE49-F238E27FC236}">
                <a16:creationId xmlns:a16="http://schemas.microsoft.com/office/drawing/2014/main" id="{BC6C33B3-316B-EE56-ACEC-3C7CCF6B43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257" y="2443280"/>
            <a:ext cx="7042416" cy="218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550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E79724-C61F-058B-E39B-D08B1DE6D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E9C7F6-79F2-3712-F6F1-44726DF76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l-GR" dirty="0"/>
              <a:t>Θέμα 9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AADC8-29B1-5BCB-3EBC-053259C6E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Μορφοποίηση ακτινών (Beamforming): τι είναι και ποια πλεονεκτήματα προσφέρει;</a:t>
            </a:r>
          </a:p>
          <a:p>
            <a:r>
              <a:rPr lang="el-GR" sz="2000" dirty="0"/>
              <a:t>Αύξηση χρηστών, αύξηση απαιτήσεων, αύξηση παρεμβολών ...</a:t>
            </a:r>
          </a:p>
          <a:p>
            <a:r>
              <a:rPr lang="el-GR" sz="2000" dirty="0"/>
              <a:t>Τεχνική αύξησης </a:t>
            </a:r>
            <a:r>
              <a:rPr lang="en-US" sz="2000" dirty="0"/>
              <a:t>SNR, </a:t>
            </a:r>
            <a:r>
              <a:rPr lang="el-GR" sz="2000" dirty="0"/>
              <a:t>μείωσης παρεμβολών και εστίασης σήματος μετάδοσης σε συγκεκριμένες κατευθύνσεις</a:t>
            </a:r>
          </a:p>
          <a:p>
            <a:r>
              <a:rPr lang="el-GR" sz="2000" dirty="0"/>
              <a:t>Πως το καταφέρνει αυτό</a:t>
            </a:r>
          </a:p>
          <a:p>
            <a:r>
              <a:rPr lang="el-GR" sz="2000" dirty="0"/>
              <a:t>Τι εξοπλισμός χρειάζεται</a:t>
            </a:r>
          </a:p>
          <a:p>
            <a:r>
              <a:rPr lang="el-GR" sz="2000" dirty="0"/>
              <a:t>Πλεονεκτήματα</a:t>
            </a:r>
            <a:endParaRPr lang="en-US" sz="2000" dirty="0"/>
          </a:p>
        </p:txBody>
      </p:sp>
      <p:pic>
        <p:nvPicPr>
          <p:cNvPr id="5" name="Picture 4" descr="A long shot of a tower&#10;&#10;Description automatically generated">
            <a:extLst>
              <a:ext uri="{FF2B5EF4-FFF2-40B4-BE49-F238E27FC236}">
                <a16:creationId xmlns:a16="http://schemas.microsoft.com/office/drawing/2014/main" id="{9B18C606-93C2-1C67-76B9-A12B6FCAE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367" y="2602377"/>
            <a:ext cx="4788505" cy="2920988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833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2CC3E0-2508-75CF-C7A8-AB8FB9143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27FF48C-AF46-4D52-998F-ED0BDDEEF2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239000" cy="68580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75E72E-3902-72BB-1C79-E8A1DB57B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9"/>
            <a:ext cx="5338194" cy="1322888"/>
          </a:xfrm>
        </p:spPr>
        <p:txBody>
          <a:bodyPr>
            <a:normAutofit/>
          </a:bodyPr>
          <a:lstStyle/>
          <a:p>
            <a:r>
              <a:rPr lang="el-GR" dirty="0"/>
              <a:t>Θέμα 10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23B50-4A3D-FBEA-0CFC-CE1112E6B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1"/>
            <a:ext cx="4742771" cy="39834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Αναρρυθμιζόμενες Ευφυείς Επιφάνειες (Reconfigurable Intelligent Surfaces (RIS)): τι είναι, πώς υλοποιούνται και ποια πλεονεκτήματα προσφέρουν;</a:t>
            </a:r>
          </a:p>
          <a:p>
            <a:r>
              <a:rPr lang="el-GR" sz="2000" dirty="0"/>
              <a:t>επιφάνειες ραδιοσημάτων με δυνατότητα παραμετροποίησης</a:t>
            </a:r>
          </a:p>
          <a:p>
            <a:r>
              <a:rPr lang="el-GR" sz="2000" dirty="0"/>
              <a:t>Πως υλοποιούνται</a:t>
            </a:r>
          </a:p>
          <a:p>
            <a:r>
              <a:rPr lang="el-GR" sz="2000" dirty="0"/>
              <a:t>Πλεονεκτήματα</a:t>
            </a:r>
          </a:p>
        </p:txBody>
      </p:sp>
      <p:pic>
        <p:nvPicPr>
          <p:cNvPr id="5" name="Picture 4" descr="A diagram of a computer&#10;&#10;Description automatically generated">
            <a:extLst>
              <a:ext uri="{FF2B5EF4-FFF2-40B4-BE49-F238E27FC236}">
                <a16:creationId xmlns:a16="http://schemas.microsoft.com/office/drawing/2014/main" id="{0800D80C-E166-8398-4A6C-B1E5A47CDA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336" y="501109"/>
            <a:ext cx="3593994" cy="2947075"/>
          </a:xfrm>
          <a:prstGeom prst="rect">
            <a:avLst/>
          </a:prstGeom>
        </p:spPr>
      </p:pic>
      <p:pic>
        <p:nvPicPr>
          <p:cNvPr id="7" name="Picture 6" descr="A diagram of a patchwork scheme&#10;&#10;Description automatically generated">
            <a:extLst>
              <a:ext uri="{FF2B5EF4-FFF2-40B4-BE49-F238E27FC236}">
                <a16:creationId xmlns:a16="http://schemas.microsoft.com/office/drawing/2014/main" id="{C866B57D-B1E8-5527-145D-E7F67D730A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3781253"/>
            <a:ext cx="4518667" cy="257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610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235B62-1251-B97F-698C-054CEB915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AC3A27-F763-131D-C6D9-9F0C059E5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600"/>
            <a:ext cx="3739341" cy="1330839"/>
          </a:xfrm>
        </p:spPr>
        <p:txBody>
          <a:bodyPr>
            <a:normAutofit/>
          </a:bodyPr>
          <a:lstStyle/>
          <a:p>
            <a:r>
              <a:rPr lang="el-GR" dirty="0"/>
              <a:t>Θέμα 11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2ED1B-3345-A092-0350-7B92520E0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366" y="2194102"/>
            <a:ext cx="3427001" cy="3908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/>
              <a:t>Επισκόπηση του δικτύου κορμού στα δίκτυα 5ης γενιάς (σύγκριση με δίκτυα 4ης γενιάς, πλεονεκτήματα, προκλήσεις)</a:t>
            </a:r>
            <a:endParaRPr lang="en-US" sz="2000"/>
          </a:p>
          <a:p>
            <a:r>
              <a:rPr lang="el-GR" sz="2000"/>
              <a:t>Τι είναι το δίκτυο κορμού</a:t>
            </a:r>
          </a:p>
          <a:p>
            <a:r>
              <a:rPr lang="el-GR" sz="2000"/>
              <a:t>Ποιες είναι οι βασικές του λειτουργίες</a:t>
            </a:r>
          </a:p>
          <a:p>
            <a:r>
              <a:rPr lang="el-GR" sz="2000"/>
              <a:t>Αρχιτεκτονική στο </a:t>
            </a:r>
            <a:r>
              <a:rPr lang="en-US" sz="2000"/>
              <a:t>5G</a:t>
            </a:r>
          </a:p>
          <a:p>
            <a:r>
              <a:rPr lang="el-GR" sz="2000"/>
              <a:t>Πλεονεκτήματα - Προκλήσεις</a:t>
            </a:r>
            <a:endParaRPr lang="en-US" sz="2000"/>
          </a:p>
        </p:txBody>
      </p:sp>
      <p:pic>
        <p:nvPicPr>
          <p:cNvPr id="5" name="Picture 4" descr="A diagram of a network&#10;&#10;Description automatically generated">
            <a:extLst>
              <a:ext uri="{FF2B5EF4-FFF2-40B4-BE49-F238E27FC236}">
                <a16:creationId xmlns:a16="http://schemas.microsoft.com/office/drawing/2014/main" id="{CAFAD408-7B39-5B98-A619-30F84B966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457" y="1902085"/>
            <a:ext cx="6155141" cy="307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8306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AF0F67-FA11-E5DD-17D8-3088F42A4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4B2AA2-4868-C995-529A-BC16E5A70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l-GR" dirty="0"/>
              <a:t>Θέμα 12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BB3D3-2F48-381C-D42A-ADCB3C8DC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/>
              <a:t>Επισκόπηση του δικτύου πρόσβασης στα δίκτυα 5ης γενιάς (σύγκριση με δίκτυα 4ης γενιάς, πλεονεκτήματα, προκλήσεις)</a:t>
            </a:r>
          </a:p>
          <a:p>
            <a:r>
              <a:rPr lang="el-GR" sz="2000"/>
              <a:t>Τι είναι το δίκτυο πρόσβασης</a:t>
            </a:r>
          </a:p>
          <a:p>
            <a:r>
              <a:rPr lang="el-GR" sz="2000"/>
              <a:t>Ποιες οι βασικές του λειτουργίες</a:t>
            </a:r>
          </a:p>
          <a:p>
            <a:r>
              <a:rPr lang="el-GR" sz="2000"/>
              <a:t>Αρχιτεκτονική στο </a:t>
            </a:r>
            <a:r>
              <a:rPr lang="en-US" sz="2000"/>
              <a:t>5G</a:t>
            </a:r>
          </a:p>
          <a:p>
            <a:r>
              <a:rPr lang="el-GR" sz="2000"/>
              <a:t>Πλεονεκτήματα - Προκλήσεις</a:t>
            </a:r>
            <a:endParaRPr lang="en-US" sz="2000"/>
          </a:p>
          <a:p>
            <a:pPr marL="0" indent="0">
              <a:buNone/>
            </a:pPr>
            <a:endParaRPr lang="en-US" sz="2000"/>
          </a:p>
        </p:txBody>
      </p:sp>
      <p:pic>
        <p:nvPicPr>
          <p:cNvPr id="5" name="Picture 4" descr="A diagram of a network&#10;&#10;Description automatically generated">
            <a:extLst>
              <a:ext uri="{FF2B5EF4-FFF2-40B4-BE49-F238E27FC236}">
                <a16:creationId xmlns:a16="http://schemas.microsoft.com/office/drawing/2014/main" id="{861A2FBE-6AA6-5826-E1BA-B44651455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244" y="2184914"/>
            <a:ext cx="4138750" cy="3755915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958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13BB3A-EF72-8B58-05C5-D89EAC291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B74BAD7-F0FC-4719-A31F-1ABDB6211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48215" cy="6857999"/>
          </a:xfrm>
          <a:custGeom>
            <a:avLst/>
            <a:gdLst>
              <a:gd name="connsiteX0" fmla="*/ 0 w 9024730"/>
              <a:gd name="connsiteY0" fmla="*/ 0 h 6857999"/>
              <a:gd name="connsiteX1" fmla="*/ 9024730 w 9024730"/>
              <a:gd name="connsiteY1" fmla="*/ 0 h 6857999"/>
              <a:gd name="connsiteX2" fmla="*/ 9024730 w 9024730"/>
              <a:gd name="connsiteY2" fmla="*/ 2 h 6857999"/>
              <a:gd name="connsiteX3" fmla="*/ 8447016 w 9024730"/>
              <a:gd name="connsiteY3" fmla="*/ 2 h 6857999"/>
              <a:gd name="connsiteX4" fmla="*/ 8441214 w 9024730"/>
              <a:gd name="connsiteY4" fmla="*/ 14562 h 6857999"/>
              <a:gd name="connsiteX5" fmla="*/ 8445389 w 9024730"/>
              <a:gd name="connsiteY5" fmla="*/ 59077 h 6857999"/>
              <a:gd name="connsiteX6" fmla="*/ 8437086 w 9024730"/>
              <a:gd name="connsiteY6" fmla="*/ 107668 h 6857999"/>
              <a:gd name="connsiteX7" fmla="*/ 8458599 w 9024730"/>
              <a:gd name="connsiteY7" fmla="*/ 246136 h 6857999"/>
              <a:gd name="connsiteX8" fmla="*/ 8433237 w 9024730"/>
              <a:gd name="connsiteY8" fmla="*/ 372908 h 6857999"/>
              <a:gd name="connsiteX9" fmla="*/ 8430194 w 9024730"/>
              <a:gd name="connsiteY9" fmla="*/ 450607 h 6857999"/>
              <a:gd name="connsiteX10" fmla="*/ 8443315 w 9024730"/>
              <a:gd name="connsiteY10" fmla="*/ 812800 h 6857999"/>
              <a:gd name="connsiteX11" fmla="*/ 8453042 w 9024730"/>
              <a:gd name="connsiteY11" fmla="*/ 912727 h 6857999"/>
              <a:gd name="connsiteX12" fmla="*/ 8451649 w 9024730"/>
              <a:gd name="connsiteY12" fmla="*/ 989950 h 6857999"/>
              <a:gd name="connsiteX13" fmla="*/ 8455592 w 9024730"/>
              <a:gd name="connsiteY13" fmla="*/ 1141745 h 6857999"/>
              <a:gd name="connsiteX14" fmla="*/ 8470203 w 9024730"/>
              <a:gd name="connsiteY14" fmla="*/ 1265454 h 6857999"/>
              <a:gd name="connsiteX15" fmla="*/ 8499638 w 9024730"/>
              <a:gd name="connsiteY15" fmla="*/ 1385480 h 6857999"/>
              <a:gd name="connsiteX16" fmla="*/ 8518660 w 9024730"/>
              <a:gd name="connsiteY16" fmla="*/ 1458060 h 6857999"/>
              <a:gd name="connsiteX17" fmla="*/ 8539125 w 9024730"/>
              <a:gd name="connsiteY17" fmla="*/ 1513175 h 6857999"/>
              <a:gd name="connsiteX18" fmla="*/ 8570281 w 9024730"/>
              <a:gd name="connsiteY18" fmla="*/ 1570809 h 6857999"/>
              <a:gd name="connsiteX19" fmla="*/ 8605212 w 9024730"/>
              <a:gd name="connsiteY19" fmla="*/ 1638391 h 6857999"/>
              <a:gd name="connsiteX20" fmla="*/ 8626457 w 9024730"/>
              <a:gd name="connsiteY20" fmla="*/ 1742490 h 6857999"/>
              <a:gd name="connsiteX21" fmla="*/ 8654861 w 9024730"/>
              <a:gd name="connsiteY21" fmla="*/ 1818229 h 6857999"/>
              <a:gd name="connsiteX22" fmla="*/ 8648005 w 9024730"/>
              <a:gd name="connsiteY22" fmla="*/ 1862723 h 6857999"/>
              <a:gd name="connsiteX23" fmla="*/ 8654469 w 9024730"/>
              <a:gd name="connsiteY23" fmla="*/ 1917476 h 6857999"/>
              <a:gd name="connsiteX24" fmla="*/ 8649702 w 9024730"/>
              <a:gd name="connsiteY24" fmla="*/ 1972204 h 6857999"/>
              <a:gd name="connsiteX25" fmla="*/ 8656357 w 9024730"/>
              <a:gd name="connsiteY25" fmla="*/ 2054291 h 6857999"/>
              <a:gd name="connsiteX26" fmla="*/ 8648660 w 9024730"/>
              <a:gd name="connsiteY26" fmla="*/ 2227417 h 6857999"/>
              <a:gd name="connsiteX27" fmla="*/ 8607609 w 9024730"/>
              <a:gd name="connsiteY27" fmla="*/ 2510933 h 6857999"/>
              <a:gd name="connsiteX28" fmla="*/ 8608432 w 9024730"/>
              <a:gd name="connsiteY28" fmla="*/ 2741866 h 6857999"/>
              <a:gd name="connsiteX29" fmla="*/ 8619112 w 9024730"/>
              <a:gd name="connsiteY29" fmla="*/ 2864935 h 6857999"/>
              <a:gd name="connsiteX30" fmla="*/ 8627742 w 9024730"/>
              <a:gd name="connsiteY30" fmla="*/ 2950807 h 6857999"/>
              <a:gd name="connsiteX31" fmla="*/ 8611822 w 9024730"/>
              <a:gd name="connsiteY31" fmla="*/ 2978246 h 6857999"/>
              <a:gd name="connsiteX32" fmla="*/ 8608239 w 9024730"/>
              <a:gd name="connsiteY32" fmla="*/ 2995916 h 6857999"/>
              <a:gd name="connsiteX33" fmla="*/ 8598647 w 9024730"/>
              <a:gd name="connsiteY33" fmla="*/ 2998648 h 6857999"/>
              <a:gd name="connsiteX34" fmla="*/ 8587108 w 9024730"/>
              <a:gd name="connsiteY34" fmla="*/ 3023630 h 6857999"/>
              <a:gd name="connsiteX35" fmla="*/ 8577885 w 9024730"/>
              <a:gd name="connsiteY35" fmla="*/ 3096975 h 6857999"/>
              <a:gd name="connsiteX36" fmla="*/ 8557492 w 9024730"/>
              <a:gd name="connsiteY36" fmla="*/ 3216657 h 6857999"/>
              <a:gd name="connsiteX37" fmla="*/ 8560894 w 9024730"/>
              <a:gd name="connsiteY37" fmla="*/ 3310980 h 6857999"/>
              <a:gd name="connsiteX38" fmla="*/ 8547852 w 9024730"/>
              <a:gd name="connsiteY38" fmla="*/ 3344725 h 6857999"/>
              <a:gd name="connsiteX39" fmla="*/ 8535427 w 9024730"/>
              <a:gd name="connsiteY39" fmla="*/ 3393250 h 6857999"/>
              <a:gd name="connsiteX40" fmla="*/ 8520092 w 9024730"/>
              <a:gd name="connsiteY40" fmla="*/ 3514536 h 6857999"/>
              <a:gd name="connsiteX41" fmla="*/ 8497231 w 9024730"/>
              <a:gd name="connsiteY41" fmla="*/ 3686149 h 6857999"/>
              <a:gd name="connsiteX42" fmla="*/ 8489799 w 9024730"/>
              <a:gd name="connsiteY42" fmla="*/ 3692208 h 6857999"/>
              <a:gd name="connsiteX43" fmla="*/ 8475804 w 9024730"/>
              <a:gd name="connsiteY43" fmla="*/ 3776022 h 6857999"/>
              <a:gd name="connsiteX44" fmla="*/ 8471279 w 9024730"/>
              <a:gd name="connsiteY44" fmla="*/ 3977138 h 6857999"/>
              <a:gd name="connsiteX45" fmla="*/ 8408913 w 9024730"/>
              <a:gd name="connsiteY45" fmla="*/ 4222149 h 6857999"/>
              <a:gd name="connsiteX46" fmla="*/ 8402112 w 9024730"/>
              <a:gd name="connsiteY46" fmla="*/ 4364683 h 6857999"/>
              <a:gd name="connsiteX47" fmla="*/ 8393355 w 9024730"/>
              <a:gd name="connsiteY47" fmla="*/ 4462471 h 6857999"/>
              <a:gd name="connsiteX48" fmla="*/ 8376166 w 9024730"/>
              <a:gd name="connsiteY48" fmla="*/ 4574052 h 6857999"/>
              <a:gd name="connsiteX49" fmla="*/ 8341678 w 9024730"/>
              <a:gd name="connsiteY49" fmla="*/ 4667756 h 6857999"/>
              <a:gd name="connsiteX50" fmla="*/ 8273661 w 9024730"/>
              <a:gd name="connsiteY50" fmla="*/ 4799019 h 6857999"/>
              <a:gd name="connsiteX51" fmla="*/ 8256132 w 9024730"/>
              <a:gd name="connsiteY51" fmla="*/ 4849614 h 6857999"/>
              <a:gd name="connsiteX52" fmla="*/ 8226804 w 9024730"/>
              <a:gd name="connsiteY52" fmla="*/ 4919971 h 6857999"/>
              <a:gd name="connsiteX53" fmla="*/ 8171825 w 9024730"/>
              <a:gd name="connsiteY53" fmla="*/ 5010766 h 6857999"/>
              <a:gd name="connsiteX54" fmla="*/ 8143172 w 9024730"/>
              <a:gd name="connsiteY54" fmla="*/ 5088190 h 6857999"/>
              <a:gd name="connsiteX55" fmla="*/ 8126363 w 9024730"/>
              <a:gd name="connsiteY55" fmla="*/ 5143922 h 6857999"/>
              <a:gd name="connsiteX56" fmla="*/ 8103782 w 9024730"/>
              <a:gd name="connsiteY56" fmla="*/ 5284346 h 6857999"/>
              <a:gd name="connsiteX57" fmla="*/ 8084361 w 9024730"/>
              <a:gd name="connsiteY57" fmla="*/ 5390948 h 6857999"/>
              <a:gd name="connsiteX58" fmla="*/ 8062552 w 9024730"/>
              <a:gd name="connsiteY58" fmla="*/ 5470854 h 6857999"/>
              <a:gd name="connsiteX59" fmla="*/ 8057342 w 9024730"/>
              <a:gd name="connsiteY59" fmla="*/ 5529643 h 6857999"/>
              <a:gd name="connsiteX60" fmla="*/ 8044923 w 9024730"/>
              <a:gd name="connsiteY60" fmla="*/ 5597292 h 6857999"/>
              <a:gd name="connsiteX61" fmla="*/ 8035233 w 9024730"/>
              <a:gd name="connsiteY61" fmla="*/ 5608899 h 6857999"/>
              <a:gd name="connsiteX62" fmla="*/ 8018178 w 9024730"/>
              <a:gd name="connsiteY62" fmla="*/ 5684911 h 6857999"/>
              <a:gd name="connsiteX63" fmla="*/ 8018018 w 9024730"/>
              <a:gd name="connsiteY63" fmla="*/ 5755776 h 6857999"/>
              <a:gd name="connsiteX64" fmla="*/ 8008640 w 9024730"/>
              <a:gd name="connsiteY64" fmla="*/ 5889599 h 6857999"/>
              <a:gd name="connsiteX65" fmla="*/ 8013542 w 9024730"/>
              <a:gd name="connsiteY65" fmla="*/ 5989744 h 6857999"/>
              <a:gd name="connsiteX66" fmla="*/ 7980757 w 9024730"/>
              <a:gd name="connsiteY66" fmla="*/ 6084926 h 6857999"/>
              <a:gd name="connsiteX67" fmla="*/ 7975907 w 9024730"/>
              <a:gd name="connsiteY67" fmla="*/ 6346549 h 6857999"/>
              <a:gd name="connsiteX68" fmla="*/ 7974221 w 9024730"/>
              <a:gd name="connsiteY68" fmla="*/ 6527527 h 6857999"/>
              <a:gd name="connsiteX69" fmla="*/ 7979135 w 9024730"/>
              <a:gd name="connsiteY69" fmla="*/ 6627129 h 6857999"/>
              <a:gd name="connsiteX70" fmla="*/ 7979404 w 9024730"/>
              <a:gd name="connsiteY70" fmla="*/ 6694819 h 6857999"/>
              <a:gd name="connsiteX71" fmla="*/ 8009526 w 9024730"/>
              <a:gd name="connsiteY71" fmla="*/ 6765445 h 6857999"/>
              <a:gd name="connsiteX72" fmla="*/ 8018211 w 9024730"/>
              <a:gd name="connsiteY72" fmla="*/ 6844697 h 6857999"/>
              <a:gd name="connsiteX73" fmla="*/ 8019608 w 9024730"/>
              <a:gd name="connsiteY73" fmla="*/ 6857999 h 6857999"/>
              <a:gd name="connsiteX74" fmla="*/ 0 w 9024730"/>
              <a:gd name="connsiteY7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9024730" h="6857999">
                <a:moveTo>
                  <a:pt x="0" y="0"/>
                </a:moveTo>
                <a:lnTo>
                  <a:pt x="9024730" y="0"/>
                </a:lnTo>
                <a:lnTo>
                  <a:pt x="9024730" y="2"/>
                </a:lnTo>
                <a:lnTo>
                  <a:pt x="8447016" y="2"/>
                </a:lnTo>
                <a:lnTo>
                  <a:pt x="8441214" y="14562"/>
                </a:lnTo>
                <a:lnTo>
                  <a:pt x="8445389" y="59077"/>
                </a:lnTo>
                <a:cubicBezTo>
                  <a:pt x="8445971" y="76949"/>
                  <a:pt x="8436504" y="89796"/>
                  <a:pt x="8437086" y="107668"/>
                </a:cubicBezTo>
                <a:cubicBezTo>
                  <a:pt x="8417947" y="138162"/>
                  <a:pt x="8459241" y="201929"/>
                  <a:pt x="8458599" y="246136"/>
                </a:cubicBezTo>
                <a:cubicBezTo>
                  <a:pt x="8457958" y="290343"/>
                  <a:pt x="8471649" y="364179"/>
                  <a:pt x="8433237" y="372908"/>
                </a:cubicBezTo>
                <a:cubicBezTo>
                  <a:pt x="8426916" y="431308"/>
                  <a:pt x="8438389" y="357606"/>
                  <a:pt x="8430194" y="450607"/>
                </a:cubicBezTo>
                <a:cubicBezTo>
                  <a:pt x="8466727" y="551950"/>
                  <a:pt x="8430182" y="787036"/>
                  <a:pt x="8443315" y="812800"/>
                </a:cubicBezTo>
                <a:cubicBezTo>
                  <a:pt x="8478999" y="860799"/>
                  <a:pt x="8435788" y="854953"/>
                  <a:pt x="8453042" y="912727"/>
                </a:cubicBezTo>
                <a:cubicBezTo>
                  <a:pt x="8462900" y="945986"/>
                  <a:pt x="8451223" y="951781"/>
                  <a:pt x="8451649" y="989950"/>
                </a:cubicBezTo>
                <a:cubicBezTo>
                  <a:pt x="8452074" y="1028120"/>
                  <a:pt x="8452500" y="1095828"/>
                  <a:pt x="8455592" y="1141745"/>
                </a:cubicBezTo>
                <a:cubicBezTo>
                  <a:pt x="8458684" y="1187662"/>
                  <a:pt x="8470047" y="1234783"/>
                  <a:pt x="8470203" y="1265454"/>
                </a:cubicBezTo>
                <a:cubicBezTo>
                  <a:pt x="8458947" y="1304052"/>
                  <a:pt x="8496012" y="1370755"/>
                  <a:pt x="8499638" y="1385480"/>
                </a:cubicBezTo>
                <a:cubicBezTo>
                  <a:pt x="8514485" y="1422714"/>
                  <a:pt x="8525070" y="1428103"/>
                  <a:pt x="8518660" y="1458060"/>
                </a:cubicBezTo>
                <a:cubicBezTo>
                  <a:pt x="8518783" y="1468057"/>
                  <a:pt x="8539003" y="1503177"/>
                  <a:pt x="8539125" y="1513175"/>
                </a:cubicBezTo>
                <a:lnTo>
                  <a:pt x="8570281" y="1570809"/>
                </a:lnTo>
                <a:cubicBezTo>
                  <a:pt x="8597636" y="1617136"/>
                  <a:pt x="8594573" y="1601443"/>
                  <a:pt x="8605212" y="1638391"/>
                </a:cubicBezTo>
                <a:cubicBezTo>
                  <a:pt x="8629645" y="1719640"/>
                  <a:pt x="8613884" y="1715203"/>
                  <a:pt x="8626457" y="1742490"/>
                </a:cubicBezTo>
                <a:lnTo>
                  <a:pt x="8654861" y="1818229"/>
                </a:lnTo>
                <a:cubicBezTo>
                  <a:pt x="8657202" y="1824059"/>
                  <a:pt x="8651899" y="1851211"/>
                  <a:pt x="8648005" y="1862723"/>
                </a:cubicBezTo>
                <a:lnTo>
                  <a:pt x="8654469" y="1917476"/>
                </a:lnTo>
                <a:lnTo>
                  <a:pt x="8649702" y="1972204"/>
                </a:lnTo>
                <a:cubicBezTo>
                  <a:pt x="8652251" y="1979569"/>
                  <a:pt x="8651461" y="2048203"/>
                  <a:pt x="8656357" y="2054291"/>
                </a:cubicBezTo>
                <a:cubicBezTo>
                  <a:pt x="8672645" y="2141657"/>
                  <a:pt x="8632397" y="2189849"/>
                  <a:pt x="8648660" y="2227417"/>
                </a:cubicBezTo>
                <a:cubicBezTo>
                  <a:pt x="8639941" y="2317591"/>
                  <a:pt x="8613796" y="2407644"/>
                  <a:pt x="8607609" y="2510933"/>
                </a:cubicBezTo>
                <a:cubicBezTo>
                  <a:pt x="8633490" y="2597916"/>
                  <a:pt x="8602674" y="2649734"/>
                  <a:pt x="8608432" y="2741866"/>
                </a:cubicBezTo>
                <a:cubicBezTo>
                  <a:pt x="8630300" y="2779815"/>
                  <a:pt x="8631929" y="2817058"/>
                  <a:pt x="8619112" y="2864935"/>
                </a:cubicBezTo>
                <a:cubicBezTo>
                  <a:pt x="8655820" y="2860552"/>
                  <a:pt x="8588374" y="2937673"/>
                  <a:pt x="8627742" y="2950807"/>
                </a:cubicBezTo>
                <a:lnTo>
                  <a:pt x="8611822" y="2978246"/>
                </a:lnTo>
                <a:lnTo>
                  <a:pt x="8608239" y="2995916"/>
                </a:lnTo>
                <a:lnTo>
                  <a:pt x="8598647" y="2998648"/>
                </a:lnTo>
                <a:lnTo>
                  <a:pt x="8587108" y="3023630"/>
                </a:lnTo>
                <a:cubicBezTo>
                  <a:pt x="8584111" y="3033333"/>
                  <a:pt x="8577413" y="3084375"/>
                  <a:pt x="8577885" y="3096975"/>
                </a:cubicBezTo>
                <a:cubicBezTo>
                  <a:pt x="8594321" y="3142205"/>
                  <a:pt x="8535131" y="3160433"/>
                  <a:pt x="8557492" y="3216657"/>
                </a:cubicBezTo>
                <a:cubicBezTo>
                  <a:pt x="8562518" y="3237178"/>
                  <a:pt x="8573573" y="3299737"/>
                  <a:pt x="8560894" y="3310980"/>
                </a:cubicBezTo>
                <a:cubicBezTo>
                  <a:pt x="8557601" y="3323902"/>
                  <a:pt x="8561083" y="3339340"/>
                  <a:pt x="8547852" y="3344725"/>
                </a:cubicBezTo>
                <a:cubicBezTo>
                  <a:pt x="8531788" y="3353908"/>
                  <a:pt x="8553430" y="3400659"/>
                  <a:pt x="8535427" y="3393250"/>
                </a:cubicBezTo>
                <a:cubicBezTo>
                  <a:pt x="8550195" y="3426421"/>
                  <a:pt x="8529553" y="3487753"/>
                  <a:pt x="8520092" y="3514536"/>
                </a:cubicBezTo>
                <a:cubicBezTo>
                  <a:pt x="8513726" y="3563353"/>
                  <a:pt x="8500070" y="3650327"/>
                  <a:pt x="8497231" y="3686149"/>
                </a:cubicBezTo>
                <a:cubicBezTo>
                  <a:pt x="8494574" y="3687657"/>
                  <a:pt x="8493370" y="3677229"/>
                  <a:pt x="8489799" y="3692208"/>
                </a:cubicBezTo>
                <a:cubicBezTo>
                  <a:pt x="8486228" y="3707187"/>
                  <a:pt x="8465938" y="3757479"/>
                  <a:pt x="8475804" y="3776022"/>
                </a:cubicBezTo>
                <a:cubicBezTo>
                  <a:pt x="8441061" y="3875691"/>
                  <a:pt x="8487451" y="3939839"/>
                  <a:pt x="8471279" y="3977138"/>
                </a:cubicBezTo>
                <a:cubicBezTo>
                  <a:pt x="8465599" y="4067300"/>
                  <a:pt x="8419685" y="4164564"/>
                  <a:pt x="8408913" y="4222149"/>
                </a:cubicBezTo>
                <a:cubicBezTo>
                  <a:pt x="8403583" y="4287917"/>
                  <a:pt x="8398240" y="4339232"/>
                  <a:pt x="8402112" y="4364683"/>
                </a:cubicBezTo>
                <a:lnTo>
                  <a:pt x="8393355" y="4462471"/>
                </a:lnTo>
                <a:cubicBezTo>
                  <a:pt x="8396004" y="4503329"/>
                  <a:pt x="8376320" y="4548111"/>
                  <a:pt x="8376166" y="4574052"/>
                </a:cubicBezTo>
                <a:cubicBezTo>
                  <a:pt x="8369380" y="4670665"/>
                  <a:pt x="8352302" y="4649921"/>
                  <a:pt x="8341678" y="4667756"/>
                </a:cubicBezTo>
                <a:cubicBezTo>
                  <a:pt x="8320864" y="4705850"/>
                  <a:pt x="8290794" y="4758928"/>
                  <a:pt x="8273661" y="4799019"/>
                </a:cubicBezTo>
                <a:cubicBezTo>
                  <a:pt x="8254323" y="4834076"/>
                  <a:pt x="8262378" y="4811645"/>
                  <a:pt x="8256132" y="4849614"/>
                </a:cubicBezTo>
                <a:cubicBezTo>
                  <a:pt x="8239320" y="4853334"/>
                  <a:pt x="8207060" y="4883089"/>
                  <a:pt x="8226804" y="4919971"/>
                </a:cubicBezTo>
                <a:lnTo>
                  <a:pt x="8171825" y="5010766"/>
                </a:lnTo>
                <a:cubicBezTo>
                  <a:pt x="8150097" y="4983259"/>
                  <a:pt x="8165842" y="5107656"/>
                  <a:pt x="8143172" y="5088190"/>
                </a:cubicBezTo>
                <a:cubicBezTo>
                  <a:pt x="8128060" y="5102008"/>
                  <a:pt x="8138350" y="5118851"/>
                  <a:pt x="8126363" y="5143922"/>
                </a:cubicBezTo>
                <a:cubicBezTo>
                  <a:pt x="8116335" y="5192745"/>
                  <a:pt x="8111851" y="5226225"/>
                  <a:pt x="8103782" y="5284346"/>
                </a:cubicBezTo>
                <a:cubicBezTo>
                  <a:pt x="8101016" y="5338386"/>
                  <a:pt x="8095811" y="5337325"/>
                  <a:pt x="8084361" y="5390948"/>
                </a:cubicBezTo>
                <a:cubicBezTo>
                  <a:pt x="8082912" y="5429655"/>
                  <a:pt x="8063705" y="5449508"/>
                  <a:pt x="8062552" y="5470854"/>
                </a:cubicBezTo>
                <a:cubicBezTo>
                  <a:pt x="8086776" y="5526328"/>
                  <a:pt x="8037513" y="5496377"/>
                  <a:pt x="8057342" y="5529643"/>
                </a:cubicBezTo>
                <a:cubicBezTo>
                  <a:pt x="8050653" y="5550879"/>
                  <a:pt x="8055939" y="5587444"/>
                  <a:pt x="8044923" y="5597292"/>
                </a:cubicBezTo>
                <a:lnTo>
                  <a:pt x="8035233" y="5608899"/>
                </a:lnTo>
                <a:cubicBezTo>
                  <a:pt x="8030775" y="5623501"/>
                  <a:pt x="8021047" y="5660431"/>
                  <a:pt x="8018178" y="5684911"/>
                </a:cubicBezTo>
                <a:cubicBezTo>
                  <a:pt x="8005590" y="5692608"/>
                  <a:pt x="8011744" y="5734344"/>
                  <a:pt x="8018018" y="5755776"/>
                </a:cubicBezTo>
                <a:cubicBezTo>
                  <a:pt x="8019409" y="5792777"/>
                  <a:pt x="7989082" y="5848613"/>
                  <a:pt x="8008640" y="5889599"/>
                </a:cubicBezTo>
                <a:cubicBezTo>
                  <a:pt x="8011480" y="5932097"/>
                  <a:pt x="8009486" y="5940901"/>
                  <a:pt x="8013542" y="5989744"/>
                </a:cubicBezTo>
                <a:cubicBezTo>
                  <a:pt x="8022089" y="6020787"/>
                  <a:pt x="7982918" y="6024963"/>
                  <a:pt x="7980757" y="6084926"/>
                </a:cubicBezTo>
                <a:cubicBezTo>
                  <a:pt x="7974117" y="6134231"/>
                  <a:pt x="7999371" y="6240432"/>
                  <a:pt x="7975907" y="6346549"/>
                </a:cubicBezTo>
                <a:cubicBezTo>
                  <a:pt x="7987225" y="6409741"/>
                  <a:pt x="7980509" y="6468689"/>
                  <a:pt x="7974221" y="6527527"/>
                </a:cubicBezTo>
                <a:cubicBezTo>
                  <a:pt x="7955361" y="6585667"/>
                  <a:pt x="7987786" y="6579284"/>
                  <a:pt x="7979135" y="6627129"/>
                </a:cubicBezTo>
                <a:cubicBezTo>
                  <a:pt x="7983057" y="6635153"/>
                  <a:pt x="7984986" y="6697665"/>
                  <a:pt x="7979404" y="6694819"/>
                </a:cubicBezTo>
                <a:cubicBezTo>
                  <a:pt x="7981755" y="6716947"/>
                  <a:pt x="8003903" y="6732844"/>
                  <a:pt x="8009526" y="6765445"/>
                </a:cubicBezTo>
                <a:cubicBezTo>
                  <a:pt x="8011113" y="6776325"/>
                  <a:pt x="8014662" y="6810511"/>
                  <a:pt x="8018211" y="6844697"/>
                </a:cubicBezTo>
                <a:lnTo>
                  <a:pt x="801960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DAAA0E-06DD-9BC7-9AFF-E1CDA93DE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9"/>
            <a:ext cx="6596455" cy="1322888"/>
          </a:xfrm>
        </p:spPr>
        <p:txBody>
          <a:bodyPr>
            <a:normAutofit/>
          </a:bodyPr>
          <a:lstStyle/>
          <a:p>
            <a:r>
              <a:rPr lang="el-GR" dirty="0"/>
              <a:t>Θέμα 13</a:t>
            </a:r>
            <a:endParaRPr lang="en-US" dirty="0"/>
          </a:p>
        </p:txBody>
      </p:sp>
      <p:pic>
        <p:nvPicPr>
          <p:cNvPr id="11" name="Picture 10" descr="A logo with a circle and a circle with a circle in the middle&#10;&#10;Description automatically generated">
            <a:extLst>
              <a:ext uri="{FF2B5EF4-FFF2-40B4-BE49-F238E27FC236}">
                <a16:creationId xmlns:a16="http://schemas.microsoft.com/office/drawing/2014/main" id="{C4C78064-2059-EF80-E6DE-466ABB3BF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5874" y="609599"/>
            <a:ext cx="1183495" cy="118349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39BE7-E9B5-1EF8-B595-800D5F967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1"/>
            <a:ext cx="6433805" cy="39085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/>
              <a:t>Υλοποίηση, εγκατάσταση και παραμετροποίηση τηλεπικοινωνιακών δικτύων μέσω προγραμματιστικών λύσεων ανοιχτού κώδικα.</a:t>
            </a:r>
          </a:p>
          <a:p>
            <a:r>
              <a:rPr lang="el-GR" sz="2000"/>
              <a:t>Προγραμματιστικά </a:t>
            </a:r>
            <a:r>
              <a:rPr lang="en-US" sz="2000"/>
              <a:t>project </a:t>
            </a:r>
            <a:r>
              <a:rPr lang="el-GR" sz="2000"/>
              <a:t>που υλοποιούν (πλήρως ή μερικώς) τις λειτουργίες ενός τηλεπικοινωνιακού δικτύου </a:t>
            </a:r>
            <a:r>
              <a:rPr lang="en-US" sz="2000"/>
              <a:t>4G </a:t>
            </a:r>
            <a:r>
              <a:rPr lang="el-GR" sz="2000"/>
              <a:t>και </a:t>
            </a:r>
            <a:r>
              <a:rPr lang="en-US" sz="2000"/>
              <a:t>5G</a:t>
            </a:r>
          </a:p>
          <a:p>
            <a:r>
              <a:rPr lang="en-US" sz="2000"/>
              <a:t>Core </a:t>
            </a:r>
            <a:r>
              <a:rPr lang="el-GR" sz="2000"/>
              <a:t>και </a:t>
            </a:r>
            <a:r>
              <a:rPr lang="en-US" sz="2000"/>
              <a:t>Access </a:t>
            </a:r>
            <a:r>
              <a:rPr lang="el-GR" sz="2000"/>
              <a:t>Δίκτυο</a:t>
            </a:r>
          </a:p>
          <a:p>
            <a:r>
              <a:rPr lang="el-GR" sz="2000"/>
              <a:t>Παρουσίαση λύσεων (γλώσσα προγραμματισμού, δυνατότητες, σύγκριση)</a:t>
            </a:r>
            <a:endParaRPr lang="en-US" sz="2000"/>
          </a:p>
        </p:txBody>
      </p:sp>
      <p:pic>
        <p:nvPicPr>
          <p:cNvPr id="7" name="Picture 6" descr="A blue and orange text&#10;&#10;Description automatically generated">
            <a:extLst>
              <a:ext uri="{FF2B5EF4-FFF2-40B4-BE49-F238E27FC236}">
                <a16:creationId xmlns:a16="http://schemas.microsoft.com/office/drawing/2014/main" id="{4D722635-DBC0-EAC5-D856-E4EAEDDEC2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699" y="2094572"/>
            <a:ext cx="1445846" cy="1183495"/>
          </a:xfrm>
          <a:prstGeom prst="rect">
            <a:avLst/>
          </a:prstGeom>
        </p:spPr>
      </p:pic>
      <p:pic>
        <p:nvPicPr>
          <p:cNvPr id="5" name="Picture 4" descr="A logo with text on it&#10;&#10;Description automatically generated">
            <a:extLst>
              <a:ext uri="{FF2B5EF4-FFF2-40B4-BE49-F238E27FC236}">
                <a16:creationId xmlns:a16="http://schemas.microsoft.com/office/drawing/2014/main" id="{FA96F99A-0D26-75DF-B7B0-6058388DD5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368" y="3743331"/>
            <a:ext cx="2606508" cy="864368"/>
          </a:xfrm>
          <a:prstGeom prst="rect">
            <a:avLst/>
          </a:prstGeom>
        </p:spPr>
      </p:pic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1343C16F-D615-841B-99B7-A7A060CD78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368" y="5338899"/>
            <a:ext cx="2606508" cy="65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6042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87C223-E61F-A899-92C3-95016C718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683214-A207-2AFF-CE40-6DED806B0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600"/>
            <a:ext cx="3739341" cy="1330839"/>
          </a:xfrm>
        </p:spPr>
        <p:txBody>
          <a:bodyPr>
            <a:normAutofit/>
          </a:bodyPr>
          <a:lstStyle/>
          <a:p>
            <a:r>
              <a:rPr lang="el-GR" dirty="0"/>
              <a:t>Θέμα 14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75198-0314-6920-8E8E-549223E15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366" y="2194102"/>
            <a:ext cx="3427001" cy="3908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/>
              <a:t>Επισκόπηση διαδικασίας σύνδεσης συσκευής τερματικού σε δίκτυο 5G.</a:t>
            </a:r>
          </a:p>
          <a:p>
            <a:r>
              <a:rPr lang="en-US" sz="2000"/>
              <a:t>A</a:t>
            </a:r>
            <a:r>
              <a:rPr lang="el-GR" sz="2000"/>
              <a:t>ρχική σύνδεση (διαδικασία </a:t>
            </a:r>
            <a:r>
              <a:rPr lang="en-US" sz="2000"/>
              <a:t>attach</a:t>
            </a:r>
            <a:r>
              <a:rPr lang="el-GR" sz="2000"/>
              <a:t>)</a:t>
            </a:r>
            <a:endParaRPr lang="en-US" sz="2000"/>
          </a:p>
          <a:p>
            <a:r>
              <a:rPr lang="el-GR" sz="2000"/>
              <a:t>Περιγραφή διαδικασίας</a:t>
            </a:r>
          </a:p>
          <a:p>
            <a:endParaRPr lang="en-US" sz="2000"/>
          </a:p>
        </p:txBody>
      </p:sp>
      <p:pic>
        <p:nvPicPr>
          <p:cNvPr id="5" name="Picture 4" descr="A diagram of a network system&#10;&#10;Description automatically generated">
            <a:extLst>
              <a:ext uri="{FF2B5EF4-FFF2-40B4-BE49-F238E27FC236}">
                <a16:creationId xmlns:a16="http://schemas.microsoft.com/office/drawing/2014/main" id="{427ADBB8-59EF-3AB9-716B-FFAA63DB78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002" y="661916"/>
            <a:ext cx="5614050" cy="555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179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602EFC-DDD0-2E13-BBCC-CB63C95F1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A50891-4386-0A9B-CF10-ED8A9BD39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600"/>
            <a:ext cx="3739341" cy="1330839"/>
          </a:xfrm>
        </p:spPr>
        <p:txBody>
          <a:bodyPr>
            <a:normAutofit/>
          </a:bodyPr>
          <a:lstStyle/>
          <a:p>
            <a:r>
              <a:rPr lang="el-GR" dirty="0"/>
              <a:t>Θέμα 15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96B77-156D-4055-EADC-E1E7351A0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366" y="2194102"/>
            <a:ext cx="3427001" cy="3908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/>
              <a:t>Επισκόπηση διαδικασίας μεταπομπής συσκευής τερματικού σε δίκτυο 5G.</a:t>
            </a:r>
          </a:p>
          <a:p>
            <a:r>
              <a:rPr lang="el-GR" sz="2000"/>
              <a:t>Πως ένα τερματικό αλλάζει σταθμό βάσης</a:t>
            </a:r>
            <a:endParaRPr lang="en-US" sz="2000"/>
          </a:p>
          <a:p>
            <a:r>
              <a:rPr lang="el-GR" sz="2000"/>
              <a:t>Περιγραφή διαδικασίας</a:t>
            </a:r>
          </a:p>
          <a:p>
            <a:endParaRPr lang="en-US" sz="2000"/>
          </a:p>
        </p:txBody>
      </p:sp>
      <p:pic>
        <p:nvPicPr>
          <p:cNvPr id="5" name="Picture 4" descr="A diagram of a system&#10;&#10;Description automatically generated">
            <a:extLst>
              <a:ext uri="{FF2B5EF4-FFF2-40B4-BE49-F238E27FC236}">
                <a16:creationId xmlns:a16="http://schemas.microsoft.com/office/drawing/2014/main" id="{E37A03E6-D0B3-A83B-DF13-ADFDF2F7A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457" y="1645797"/>
            <a:ext cx="6155141" cy="359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6251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200C79-7EC5-7FE8-5199-60660784A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457474-52B6-5EAB-3167-5BD62FEB8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600"/>
            <a:ext cx="3739341" cy="1330839"/>
          </a:xfrm>
        </p:spPr>
        <p:txBody>
          <a:bodyPr>
            <a:normAutofit/>
          </a:bodyPr>
          <a:lstStyle/>
          <a:p>
            <a:r>
              <a:rPr lang="el-GR" dirty="0"/>
              <a:t>Θέμα 16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BCF71-90A8-414F-E0DA-4722A3CAA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366" y="2194102"/>
            <a:ext cx="3427001" cy="3908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/>
              <a:t>Σύγχρονα εργαλεία λογισμικού για διαστασιολόγηση δικτύων. </a:t>
            </a:r>
          </a:p>
          <a:p>
            <a:r>
              <a:rPr lang="el-GR" sz="2000"/>
              <a:t>Τι είναι διαστασιολόγηση</a:t>
            </a:r>
          </a:p>
          <a:p>
            <a:r>
              <a:rPr lang="el-GR" sz="2000"/>
              <a:t>Ποια τα στάδια της</a:t>
            </a:r>
          </a:p>
          <a:p>
            <a:r>
              <a:rPr lang="el-GR" sz="2000"/>
              <a:t>Περιγραφή εργαλείων λογισμικού (δυνατότητες, </a:t>
            </a:r>
            <a:r>
              <a:rPr lang="en-US" sz="2000"/>
              <a:t>open-source, </a:t>
            </a:r>
            <a:r>
              <a:rPr lang="el-GR" sz="2000"/>
              <a:t>δωρεάν ή επι-πληρωμή κ.α.)</a:t>
            </a:r>
            <a:endParaRPr lang="en-US" sz="2000"/>
          </a:p>
        </p:txBody>
      </p:sp>
      <p:pic>
        <p:nvPicPr>
          <p:cNvPr id="5" name="Picture 4" descr="A collage of several logos&#10;&#10;Description automatically generated">
            <a:extLst>
              <a:ext uri="{FF2B5EF4-FFF2-40B4-BE49-F238E27FC236}">
                <a16:creationId xmlns:a16="http://schemas.microsoft.com/office/drawing/2014/main" id="{D3946493-5E7A-661E-D04D-BCCB61DAC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457" y="1709737"/>
            <a:ext cx="6155141" cy="346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4311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35935-F363-6056-E0A3-B54A86C26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Πηγές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213D7-BD3C-CFAF-37E8-49958241D0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Συγγράμματα</a:t>
            </a:r>
          </a:p>
          <a:p>
            <a:r>
              <a:rPr lang="en-US" dirty="0"/>
              <a:t>White papers</a:t>
            </a:r>
            <a:r>
              <a:rPr lang="el-GR" dirty="0"/>
              <a:t> (</a:t>
            </a:r>
            <a:r>
              <a:rPr lang="en-US" dirty="0"/>
              <a:t>3GPP, 5GPPP, SNS-JU, operators …</a:t>
            </a:r>
            <a:r>
              <a:rPr lang="el-GR" dirty="0"/>
              <a:t>)</a:t>
            </a:r>
            <a:endParaRPr lang="en-US" dirty="0"/>
          </a:p>
          <a:p>
            <a:r>
              <a:rPr lang="en-US" dirty="0"/>
              <a:t>Review papers (IEEE Xplore – </a:t>
            </a:r>
            <a:r>
              <a:rPr lang="el-GR" dirty="0"/>
              <a:t>μέσω δικτύου της σχολής</a:t>
            </a:r>
            <a:r>
              <a:rPr lang="en-US" dirty="0"/>
              <a:t>)</a:t>
            </a:r>
            <a:endParaRPr lang="el-GR" dirty="0"/>
          </a:p>
          <a:p>
            <a:r>
              <a:rPr lang="en-US" dirty="0"/>
              <a:t>Google Scholar</a:t>
            </a:r>
          </a:p>
          <a:p>
            <a:r>
              <a:rPr lang="en-US" dirty="0" err="1"/>
              <a:t>Researchgate</a:t>
            </a:r>
            <a:endParaRPr lang="en-US" dirty="0"/>
          </a:p>
          <a:p>
            <a:r>
              <a:rPr lang="en-US" dirty="0"/>
              <a:t>Google or ChatGPT it … </a:t>
            </a:r>
            <a:r>
              <a:rPr lang="el-GR" dirty="0"/>
              <a:t>Αλλά ...</a:t>
            </a:r>
            <a:endParaRPr lang="en-US" dirty="0"/>
          </a:p>
          <a:p>
            <a:r>
              <a:rPr lang="el-GR" dirty="0"/>
              <a:t>Στο τέλος της παρουσίασης να μπει και μια </a:t>
            </a:r>
            <a:r>
              <a:rPr lang="el-GR" u="sng" dirty="0"/>
              <a:t>διαφάνεια με όλες τις πηγές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7341829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76488-1BE8-8AF8-2FEE-1F5E62562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9D6A9-D55A-257F-4597-0F552286A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131FF-891F-5100-FD6B-B59D057A9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Λίγο κείμενο με κατάλληλη γραματοσειρά (σε μέγεθος και σχέδιο)</a:t>
            </a:r>
          </a:p>
          <a:p>
            <a:r>
              <a:rPr lang="el-GR" dirty="0"/>
              <a:t>Απλό </a:t>
            </a:r>
            <a:r>
              <a:rPr lang="en-US" dirty="0"/>
              <a:t>template (</a:t>
            </a:r>
            <a:r>
              <a:rPr lang="el-GR" dirty="0"/>
              <a:t>χωρίς έντονα και πολλά χρώματα</a:t>
            </a:r>
            <a:r>
              <a:rPr lang="en-US" dirty="0"/>
              <a:t>)</a:t>
            </a:r>
            <a:endParaRPr lang="el-GR" dirty="0"/>
          </a:p>
          <a:p>
            <a:r>
              <a:rPr lang="el-GR" dirty="0"/>
              <a:t>Χρήση καλής ποιότητας εικόνων, γραφημάτων, φωτογραφιών κλπ</a:t>
            </a:r>
          </a:p>
          <a:p>
            <a:r>
              <a:rPr lang="el-GR" dirty="0"/>
              <a:t>Χρήση μεταβάσεων</a:t>
            </a:r>
            <a:r>
              <a:rPr lang="en-US" dirty="0"/>
              <a:t> (</a:t>
            </a:r>
            <a:r>
              <a:rPr lang="el-GR" dirty="0"/>
              <a:t>όχι πολλών, σε κατάλληλα σημεία</a:t>
            </a:r>
            <a:r>
              <a:rPr lang="en-US" dirty="0"/>
              <a:t>)</a:t>
            </a:r>
            <a:endParaRPr lang="el-GR" dirty="0"/>
          </a:p>
          <a:p>
            <a:r>
              <a:rPr lang="el-GR" dirty="0"/>
              <a:t>Όχι διάβασμα των διαφανειών</a:t>
            </a:r>
          </a:p>
          <a:p>
            <a:r>
              <a:rPr lang="el-GR" dirty="0"/>
              <a:t>Κάνε και καμιά πρόβα πριν ... </a:t>
            </a:r>
            <a:r>
              <a:rPr lang="el-GR" dirty="0">
                <a:sym typeface="Wingdings" panose="05000000000000000000" pitchFamily="2" charset="2"/>
              </a:rPr>
              <a:t></a:t>
            </a:r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2360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E9900-FF14-FA7D-D005-8A6564AF3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B5D66-AE9B-E23B-E283-A6F28CB7F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Δήλωση θεμάτων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BBF2-368A-5E70-6E60-30B359EB0B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b="0" i="0" dirty="0">
                <a:solidFill>
                  <a:srgbClr val="2B3944"/>
                </a:solidFill>
                <a:effectLst/>
                <a:latin typeface="Manrope"/>
              </a:rPr>
              <a:t>Κάθε φοιτητής θα πρέπει να δηλώσει </a:t>
            </a:r>
            <a:r>
              <a:rPr lang="el-GR" b="1" i="0" dirty="0">
                <a:solidFill>
                  <a:srgbClr val="2B3944"/>
                </a:solidFill>
                <a:effectLst/>
                <a:latin typeface="Manrope"/>
              </a:rPr>
              <a:t>με email στο </a:t>
            </a:r>
            <a:r>
              <a:rPr lang="el-GR" b="1" i="0" u="sng" dirty="0">
                <a:solidFill>
                  <a:srgbClr val="2B3944"/>
                </a:solidFill>
                <a:effectLst/>
                <a:latin typeface="Manrope"/>
              </a:rPr>
              <a:t>passas@di.uoa.gr</a:t>
            </a:r>
            <a:r>
              <a:rPr lang="el-GR" b="1" i="0" dirty="0">
                <a:solidFill>
                  <a:srgbClr val="2B3944"/>
                </a:solidFill>
                <a:effectLst/>
                <a:latin typeface="Manrope"/>
              </a:rPr>
              <a:t> τρεις επιλογές με σειρά προτίμησης</a:t>
            </a:r>
            <a:r>
              <a:rPr lang="el-GR" b="0" i="0" dirty="0">
                <a:solidFill>
                  <a:srgbClr val="2B3944"/>
                </a:solidFill>
                <a:effectLst/>
                <a:latin typeface="Manrope"/>
              </a:rPr>
              <a:t>, ώστε να μπορέσει στη συνέχεια να γίνει η ανάθεση. </a:t>
            </a:r>
          </a:p>
          <a:p>
            <a:r>
              <a:rPr lang="el-GR" b="0" i="0" dirty="0">
                <a:solidFill>
                  <a:srgbClr val="2B3944"/>
                </a:solidFill>
                <a:effectLst/>
                <a:latin typeface="Manrope"/>
              </a:rPr>
              <a:t>Δεν υπάρχει προθεσμία δήλωσης προτιμήσεων (όσο πιο γρήγορα σας ανατεθεί θέμα, τόσο το καλύτερο για σας...)</a:t>
            </a:r>
          </a:p>
          <a:p>
            <a:pPr marL="0" indent="0">
              <a:buNone/>
            </a:pPr>
            <a:br>
              <a:rPr lang="el-GR" dirty="0">
                <a:solidFill>
                  <a:srgbClr val="2B3944"/>
                </a:solidFill>
                <a:latin typeface="Manrope"/>
              </a:rPr>
            </a:br>
            <a:r>
              <a:rPr lang="el-GR" dirty="0">
                <a:solidFill>
                  <a:srgbClr val="2B3944"/>
                </a:solidFill>
                <a:latin typeface="Manrope"/>
              </a:rPr>
              <a:t>Πχ </a:t>
            </a:r>
            <a:br>
              <a:rPr lang="el-GR" dirty="0">
                <a:solidFill>
                  <a:srgbClr val="2B3944"/>
                </a:solidFill>
                <a:latin typeface="Manrope"/>
              </a:rPr>
            </a:br>
            <a:r>
              <a:rPr lang="el-GR" dirty="0">
                <a:solidFill>
                  <a:srgbClr val="2B3944"/>
                </a:solidFill>
                <a:latin typeface="Manrope"/>
              </a:rPr>
              <a:t>	4. Αλγόριθμοι εντοπισμού θέσης σε ασύρματα κινητά δίκτυα</a:t>
            </a:r>
            <a:br>
              <a:rPr lang="el-GR" dirty="0">
                <a:solidFill>
                  <a:srgbClr val="2B3944"/>
                </a:solidFill>
                <a:latin typeface="Manrope"/>
              </a:rPr>
            </a:br>
            <a:br>
              <a:rPr lang="el-GR" dirty="0">
                <a:solidFill>
                  <a:srgbClr val="2B3944"/>
                </a:solidFill>
                <a:latin typeface="Manrope"/>
              </a:rPr>
            </a:br>
            <a:r>
              <a:rPr lang="el-GR" dirty="0">
                <a:solidFill>
                  <a:srgbClr val="2B3944"/>
                </a:solidFill>
                <a:latin typeface="Manrope"/>
              </a:rPr>
              <a:t>	2. Μέθοδοι Πολλαπλής Πρόσβασης (Multiple Access) σε ασύρματα δίκτυα, με έμφαση σε δίκτυα 5ης γενιάς</a:t>
            </a:r>
            <a:br>
              <a:rPr lang="el-GR" dirty="0">
                <a:solidFill>
                  <a:srgbClr val="2B3944"/>
                </a:solidFill>
                <a:latin typeface="Manrope"/>
              </a:rPr>
            </a:br>
            <a:br>
              <a:rPr lang="el-GR" dirty="0">
                <a:solidFill>
                  <a:srgbClr val="2B3944"/>
                </a:solidFill>
                <a:latin typeface="Manrope"/>
              </a:rPr>
            </a:br>
            <a:r>
              <a:rPr lang="el-GR" dirty="0">
                <a:solidFill>
                  <a:srgbClr val="2B3944"/>
                </a:solidFill>
                <a:latin typeface="Manrope"/>
              </a:rPr>
              <a:t>	14. Επισκόπηση διαδικασίας σύνδεσης συσκευής τερματικού σε δίκτυο 5G.</a:t>
            </a:r>
          </a:p>
          <a:p>
            <a:endParaRPr lang="el-GR" dirty="0">
              <a:solidFill>
                <a:srgbClr val="2B3944"/>
              </a:solidFill>
              <a:latin typeface="Manrope"/>
            </a:endParaRPr>
          </a:p>
          <a:p>
            <a:r>
              <a:rPr lang="el-GR" dirty="0">
                <a:solidFill>
                  <a:srgbClr val="2B3944"/>
                </a:solidFill>
                <a:latin typeface="Manrope"/>
              </a:rPr>
              <a:t>Για απορίες απευθύνεστε στον </a:t>
            </a:r>
            <a:r>
              <a:rPr lang="el-GR" dirty="0" err="1">
                <a:solidFill>
                  <a:srgbClr val="2B3944"/>
                </a:solidFill>
                <a:latin typeface="Manrope"/>
              </a:rPr>
              <a:t>κ.Πασσά</a:t>
            </a:r>
            <a:r>
              <a:rPr lang="en-US" dirty="0">
                <a:solidFill>
                  <a:srgbClr val="2B3944"/>
                </a:solidFill>
                <a:latin typeface="Manrope"/>
              </a:rPr>
              <a:t> </a:t>
            </a:r>
            <a:r>
              <a:rPr lang="el-GR" dirty="0">
                <a:solidFill>
                  <a:srgbClr val="2B3944"/>
                </a:solidFill>
                <a:latin typeface="Manrope"/>
              </a:rPr>
              <a:t>μέσω </a:t>
            </a:r>
            <a:r>
              <a:rPr lang="en-US" dirty="0">
                <a:solidFill>
                  <a:srgbClr val="2B3944"/>
                </a:solidFill>
                <a:latin typeface="Manrope"/>
              </a:rPr>
              <a:t>email </a:t>
            </a:r>
            <a:r>
              <a:rPr lang="el-GR" dirty="0">
                <a:solidFill>
                  <a:srgbClr val="2B3944"/>
                </a:solidFill>
                <a:latin typeface="Manrope"/>
              </a:rPr>
              <a:t>ή μηνύματος στο </a:t>
            </a:r>
            <a:r>
              <a:rPr lang="en-US" dirty="0" err="1">
                <a:solidFill>
                  <a:srgbClr val="2B3944"/>
                </a:solidFill>
                <a:latin typeface="Manrope"/>
              </a:rPr>
              <a:t>eclass</a:t>
            </a:r>
            <a:r>
              <a:rPr lang="el-GR" dirty="0">
                <a:solidFill>
                  <a:srgbClr val="2B3944"/>
                </a:solidFill>
                <a:latin typeface="Manrope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84155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98652-BC2A-0A14-73F2-03BAF183E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Ερωτήσεις</a:t>
            </a:r>
            <a:endParaRPr lang="en-US" dirty="0"/>
          </a:p>
        </p:txBody>
      </p:sp>
      <p:pic>
        <p:nvPicPr>
          <p:cNvPr id="5" name="Content Placeholder 4" descr="A cartoon character holding a question mark&#10;&#10;Description automatically generated">
            <a:extLst>
              <a:ext uri="{FF2B5EF4-FFF2-40B4-BE49-F238E27FC236}">
                <a16:creationId xmlns:a16="http://schemas.microsoft.com/office/drawing/2014/main" id="{7D9A397C-F5E5-4223-21CB-A221F2DA09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437" y="2929731"/>
            <a:ext cx="2143125" cy="2143125"/>
          </a:xfrm>
        </p:spPr>
      </p:pic>
    </p:spTree>
    <p:extLst>
      <p:ext uri="{BB962C8B-B14F-4D97-AF65-F5344CB8AC3E}">
        <p14:creationId xmlns:p14="http://schemas.microsoft.com/office/powerpoint/2010/main" val="33246540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1198</Words>
  <Application>Microsoft Office PowerPoint</Application>
  <PresentationFormat>Widescreen</PresentationFormat>
  <Paragraphs>141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Aptos</vt:lpstr>
      <vt:lpstr>Aptos Display</vt:lpstr>
      <vt:lpstr>Arial</vt:lpstr>
      <vt:lpstr>Manrope</vt:lpstr>
      <vt:lpstr>Wingdings</vt:lpstr>
      <vt:lpstr>Office Theme</vt:lpstr>
      <vt:lpstr>Συστήματα Κινητών και Προσωπικών Επικοινωνιών</vt:lpstr>
      <vt:lpstr>Διαδικαστικά</vt:lpstr>
      <vt:lpstr>Θέματα (1/2)</vt:lpstr>
      <vt:lpstr>Θέματα (2/2)</vt:lpstr>
      <vt:lpstr>Θέμα 1</vt:lpstr>
      <vt:lpstr>Θέμα 2</vt:lpstr>
      <vt:lpstr>Θέμα 3</vt:lpstr>
      <vt:lpstr>Θέμα 4</vt:lpstr>
      <vt:lpstr>Θέμα 5</vt:lpstr>
      <vt:lpstr>Θέμα 6</vt:lpstr>
      <vt:lpstr>Θέμα 7</vt:lpstr>
      <vt:lpstr>Θέμα 8</vt:lpstr>
      <vt:lpstr>Θέμα 9</vt:lpstr>
      <vt:lpstr>Θέμα 10</vt:lpstr>
      <vt:lpstr>Θέμα 11</vt:lpstr>
      <vt:lpstr>Θέμα 12</vt:lpstr>
      <vt:lpstr>Θέμα 13</vt:lpstr>
      <vt:lpstr>Θέμα 14</vt:lpstr>
      <vt:lpstr>Θέμα 15</vt:lpstr>
      <vt:lpstr>Θέμα 16</vt:lpstr>
      <vt:lpstr>Πηγές</vt:lpstr>
      <vt:lpstr>Tips …</vt:lpstr>
      <vt:lpstr>Δήλωση θεμάτων</vt:lpstr>
      <vt:lpstr>Ερωτήσεις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Stauros Charismiadis</dc:creator>
  <cp:lastModifiedBy>Nikos Passas</cp:lastModifiedBy>
  <cp:revision>14</cp:revision>
  <dcterms:created xsi:type="dcterms:W3CDTF">2024-11-04T17:35:59Z</dcterms:created>
  <dcterms:modified xsi:type="dcterms:W3CDTF">2025-11-03T14:21:18Z</dcterms:modified>
</cp:coreProperties>
</file>