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3" r:id="rId28"/>
    <p:sldId id="284" r:id="rId29"/>
    <p:sldId id="285" r:id="rId30"/>
    <p:sldId id="286" r:id="rId31"/>
    <p:sldId id="287" r:id="rId32"/>
    <p:sldId id="288" r:id="rId33"/>
    <p:sldId id="289" r:id="rId34"/>
    <p:sldId id="290" r:id="rId35"/>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4" d="100"/>
          <a:sy n="104" d="100"/>
        </p:scale>
        <p:origin x="-174"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smtClean="0"/>
              <a:t>Kλικ για επεξεργασία του τίτλου</a:t>
            </a:r>
            <a:endParaRPr lang="el-G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smtClean="0"/>
              <a:t>Κάντε κλικ για να επεξεργαστείτε τον υπότιτλο του υποδείγματος</a:t>
            </a:r>
            <a:endParaRPr lang="el-GR"/>
          </a:p>
        </p:txBody>
      </p:sp>
      <p:sp>
        <p:nvSpPr>
          <p:cNvPr id="4" name="3 - Θέση ημερομηνίας"/>
          <p:cNvSpPr>
            <a:spLocks noGrp="1"/>
          </p:cNvSpPr>
          <p:nvPr>
            <p:ph type="dt" sz="half" idx="10"/>
          </p:nvPr>
        </p:nvSpPr>
        <p:spPr/>
        <p:txBody>
          <a:bodyPr/>
          <a:lstStyle/>
          <a:p>
            <a:fld id="{D2BCDEBE-27AB-418A-A346-9F0B8624032C}" type="datetimeFigureOut">
              <a:rPr lang="el-GR" smtClean="0"/>
              <a:pPr/>
              <a:t>27/1/2016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D813A68-8069-4E31-BCA2-0EEAFD7698B6}" type="slidenum">
              <a:rPr lang="el-GR" smtClean="0"/>
              <a:pPr/>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2BCDEBE-27AB-418A-A346-9F0B8624032C}" type="datetimeFigureOut">
              <a:rPr lang="el-GR" smtClean="0"/>
              <a:pPr/>
              <a:t>27/1/2016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D813A68-8069-4E31-BCA2-0EEAFD7698B6}" type="slidenum">
              <a:rPr lang="el-GR" smtClean="0"/>
              <a:pPr/>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smtClean="0"/>
              <a:t>Kλικ για επεξεργασία του τίτλου</a:t>
            </a:r>
            <a:endParaRPr lang="el-G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2BCDEBE-27AB-418A-A346-9F0B8624032C}" type="datetimeFigureOut">
              <a:rPr lang="el-GR" smtClean="0"/>
              <a:pPr/>
              <a:t>27/1/2016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D813A68-8069-4E31-BCA2-0EEAFD7698B6}" type="slidenum">
              <a:rPr lang="el-GR" smtClean="0"/>
              <a:pPr/>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idx="1"/>
          </p:nvPr>
        </p:nvSpPr>
        <p:spPr/>
        <p:txBody>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10"/>
          </p:nvPr>
        </p:nvSpPr>
        <p:spPr/>
        <p:txBody>
          <a:bodyPr/>
          <a:lstStyle/>
          <a:p>
            <a:fld id="{D2BCDEBE-27AB-418A-A346-9F0B8624032C}" type="datetimeFigureOut">
              <a:rPr lang="el-GR" smtClean="0"/>
              <a:pPr/>
              <a:t>27/1/2016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D813A68-8069-4E31-BCA2-0EEAFD7698B6}" type="slidenum">
              <a:rPr lang="el-GR" smtClean="0"/>
              <a:pPr/>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smtClean="0"/>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D2BCDEBE-27AB-418A-A346-9F0B8624032C}" type="datetimeFigureOut">
              <a:rPr lang="el-GR" smtClean="0"/>
              <a:pPr/>
              <a:t>27/1/2016</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8D813A68-8069-4E31-BCA2-0EEAFD7698B6}" type="slidenum">
              <a:rPr lang="el-GR" smtClean="0"/>
              <a:pPr/>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ημερομηνίας"/>
          <p:cNvSpPr>
            <a:spLocks noGrp="1"/>
          </p:cNvSpPr>
          <p:nvPr>
            <p:ph type="dt" sz="half" idx="10"/>
          </p:nvPr>
        </p:nvSpPr>
        <p:spPr/>
        <p:txBody>
          <a:bodyPr/>
          <a:lstStyle/>
          <a:p>
            <a:fld id="{D2BCDEBE-27AB-418A-A346-9F0B8624032C}" type="datetimeFigureOut">
              <a:rPr lang="el-GR" smtClean="0"/>
              <a:pPr/>
              <a:t>27/1/2016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D813A68-8069-4E31-BCA2-0EEAFD7698B6}" type="slidenum">
              <a:rPr lang="el-GR" smtClean="0"/>
              <a:pPr/>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smtClean="0"/>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7" name="6 - Θέση ημερομηνίας"/>
          <p:cNvSpPr>
            <a:spLocks noGrp="1"/>
          </p:cNvSpPr>
          <p:nvPr>
            <p:ph type="dt" sz="half" idx="10"/>
          </p:nvPr>
        </p:nvSpPr>
        <p:spPr/>
        <p:txBody>
          <a:bodyPr/>
          <a:lstStyle/>
          <a:p>
            <a:fld id="{D2BCDEBE-27AB-418A-A346-9F0B8624032C}" type="datetimeFigureOut">
              <a:rPr lang="el-GR" smtClean="0"/>
              <a:pPr/>
              <a:t>27/1/2016</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8D813A68-8069-4E31-BCA2-0EEAFD7698B6}" type="slidenum">
              <a:rPr lang="el-GR" smtClean="0"/>
              <a:pPr/>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smtClean="0"/>
              <a:t>Kλικ για επεξεργασία του τίτλου</a:t>
            </a:r>
            <a:endParaRPr lang="el-GR"/>
          </a:p>
        </p:txBody>
      </p:sp>
      <p:sp>
        <p:nvSpPr>
          <p:cNvPr id="3" name="2 - Θέση ημερομηνίας"/>
          <p:cNvSpPr>
            <a:spLocks noGrp="1"/>
          </p:cNvSpPr>
          <p:nvPr>
            <p:ph type="dt" sz="half" idx="10"/>
          </p:nvPr>
        </p:nvSpPr>
        <p:spPr/>
        <p:txBody>
          <a:bodyPr/>
          <a:lstStyle/>
          <a:p>
            <a:fld id="{D2BCDEBE-27AB-418A-A346-9F0B8624032C}" type="datetimeFigureOut">
              <a:rPr lang="el-GR" smtClean="0"/>
              <a:pPr/>
              <a:t>27/1/2016</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8D813A68-8069-4E31-BCA2-0EEAFD7698B6}" type="slidenum">
              <a:rPr lang="el-GR" smtClean="0"/>
              <a:pPr/>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D2BCDEBE-27AB-418A-A346-9F0B8624032C}" type="datetimeFigureOut">
              <a:rPr lang="el-GR" smtClean="0"/>
              <a:pPr/>
              <a:t>27/1/2016</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8D813A68-8069-4E31-BCA2-0EEAFD7698B6}" type="slidenum">
              <a:rPr lang="el-GR" smtClean="0"/>
              <a:pPr/>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smtClean="0"/>
              <a:t>Kλικ για επεξεργασία του τίτλου</a:t>
            </a:r>
            <a:endParaRPr lang="el-G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2BCDEBE-27AB-418A-A346-9F0B8624032C}" type="datetimeFigureOut">
              <a:rPr lang="el-GR" smtClean="0"/>
              <a:pPr/>
              <a:t>27/1/2016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D813A68-8069-4E31-BCA2-0EEAFD7698B6}" type="slidenum">
              <a:rPr lang="el-GR" smtClean="0"/>
              <a:pPr/>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smtClean="0"/>
              <a:t>Kλικ για επεξεργασία του τίτλου</a:t>
            </a:r>
            <a:endParaRPr lang="el-G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smtClean="0"/>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D2BCDEBE-27AB-418A-A346-9F0B8624032C}" type="datetimeFigureOut">
              <a:rPr lang="el-GR" smtClean="0"/>
              <a:pPr/>
              <a:t>27/1/2016</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8D813A68-8069-4E31-BCA2-0EEAFD7698B6}" type="slidenum">
              <a:rPr lang="el-GR" smtClean="0"/>
              <a:pPr/>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smtClean="0"/>
              <a:t>Kλικ για επεξεργασία του τίτλου</a:t>
            </a:r>
            <a:endParaRPr lang="el-G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smtClean="0"/>
              <a:t>Kλικ για επεξεργασία των στυλ του υποδείγματος</a:t>
            </a:r>
          </a:p>
          <a:p>
            <a:pPr lvl="1"/>
            <a:r>
              <a:rPr lang="el-GR" smtClean="0"/>
              <a:t>Δεύτερου επιπέδου</a:t>
            </a:r>
          </a:p>
          <a:p>
            <a:pPr lvl="2"/>
            <a:r>
              <a:rPr lang="el-GR" smtClean="0"/>
              <a:t>Τρίτου επιπέδου</a:t>
            </a:r>
          </a:p>
          <a:p>
            <a:pPr lvl="3"/>
            <a:r>
              <a:rPr lang="el-GR" smtClean="0"/>
              <a:t>Τέταρτου επιπέδου</a:t>
            </a:r>
          </a:p>
          <a:p>
            <a:pPr lvl="4"/>
            <a:r>
              <a:rPr lang="el-GR" smtClean="0"/>
              <a:t>Πέμπτου επιπέδου</a:t>
            </a:r>
            <a:endParaRPr lang="el-G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2BCDEBE-27AB-418A-A346-9F0B8624032C}" type="datetimeFigureOut">
              <a:rPr lang="el-GR" smtClean="0"/>
              <a:pPr/>
              <a:t>27/1/2016</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D813A68-8069-4E31-BCA2-0EEAFD7698B6}" type="slidenum">
              <a:rPr lang="el-GR" smtClean="0"/>
              <a:pPr/>
              <a:t>‹#›</a:t>
            </a:fld>
            <a:endParaRPr lang="el-GR"/>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p:txBody>
          <a:bodyPr/>
          <a:lstStyle/>
          <a:p>
            <a:pPr marL="0" lvl="0" indent="0" algn="ctr" fontAlgn="base">
              <a:spcBef>
                <a:spcPct val="0"/>
              </a:spcBef>
              <a:spcAft>
                <a:spcPct val="0"/>
              </a:spcAft>
              <a:buNone/>
            </a:pPr>
            <a:endParaRPr kumimoji="0" lang="en-US" b="1" i="0" u="none" strike="noStrike" cap="none" normalizeH="0" baseline="0" dirty="0" smtClean="0">
              <a:ln>
                <a:noFill/>
              </a:ln>
              <a:effectLst/>
              <a:latin typeface="Arial" pitchFamily="34" charset="0"/>
              <a:ea typeface="Times New Roman" pitchFamily="18" charset="0"/>
              <a:cs typeface="Arial" pitchFamily="34" charset="0"/>
            </a:endParaRPr>
          </a:p>
          <a:p>
            <a:pPr marL="0" lvl="0" indent="0" algn="ctr" fontAlgn="base">
              <a:spcBef>
                <a:spcPct val="0"/>
              </a:spcBef>
              <a:spcAft>
                <a:spcPct val="0"/>
              </a:spcAft>
              <a:buNone/>
            </a:pPr>
            <a:r>
              <a:rPr kumimoji="0" lang="el-GR" b="1" i="0" u="none" strike="noStrike" cap="none" normalizeH="0" baseline="0" dirty="0" smtClean="0">
                <a:ln>
                  <a:noFill/>
                </a:ln>
                <a:effectLst/>
                <a:latin typeface="Arial" pitchFamily="34" charset="0"/>
                <a:ea typeface="Times New Roman" pitchFamily="18" charset="0"/>
                <a:cs typeface="Arial" pitchFamily="34" charset="0"/>
              </a:rPr>
              <a:t>Η ΕΥΘΥΝΗ ΤΟΥ ΟΔΟΝΤΙΑΤΡΟΥ</a:t>
            </a:r>
            <a:endParaRPr kumimoji="0" lang="el-GR" sz="1600" b="0" i="0" u="none" strike="noStrike" cap="none" normalizeH="0" baseline="0" dirty="0" smtClean="0">
              <a:ln>
                <a:noFill/>
              </a:ln>
              <a:effectLst/>
              <a:latin typeface="Arial" pitchFamily="34" charset="0"/>
              <a:cs typeface="Arial" pitchFamily="34" charset="0"/>
            </a:endParaRPr>
          </a:p>
          <a:p>
            <a:pPr marL="0" lvl="0" indent="0" algn="ctr" eaLnBrk="0" fontAlgn="base" hangingPunct="0">
              <a:spcBef>
                <a:spcPct val="0"/>
              </a:spcBef>
              <a:spcAft>
                <a:spcPct val="0"/>
              </a:spcAft>
              <a:buNone/>
            </a:pPr>
            <a:r>
              <a:rPr kumimoji="0" lang="el-GR" b="1" i="0" u="none" strike="noStrike" cap="none" normalizeH="0" baseline="0" dirty="0" smtClean="0">
                <a:ln>
                  <a:noFill/>
                </a:ln>
                <a:effectLst/>
                <a:latin typeface="Arial" pitchFamily="34" charset="0"/>
                <a:ea typeface="Times New Roman" pitchFamily="18" charset="0"/>
                <a:cs typeface="Arial" pitchFamily="34" charset="0"/>
              </a:rPr>
              <a:t>για πράξεις ή παραλείψεις κατά την άσκηση του επαγγέλματός του </a:t>
            </a:r>
            <a:endParaRPr kumimoji="0" lang="en-US" b="1" i="0" u="none" strike="noStrike" cap="none" normalizeH="0" baseline="0" dirty="0" smtClean="0">
              <a:ln>
                <a:noFill/>
              </a:ln>
              <a:effectLst/>
              <a:latin typeface="Arial" pitchFamily="34" charset="0"/>
              <a:ea typeface="Times New Roman" pitchFamily="18" charset="0"/>
              <a:cs typeface="Arial" pitchFamily="34" charset="0"/>
            </a:endParaRPr>
          </a:p>
          <a:p>
            <a:pPr marL="0" lvl="0" indent="0" algn="ctr" eaLnBrk="0" fontAlgn="base" hangingPunct="0">
              <a:spcBef>
                <a:spcPct val="0"/>
              </a:spcBef>
              <a:spcAft>
                <a:spcPct val="0"/>
              </a:spcAft>
              <a:buNone/>
            </a:pPr>
            <a:endParaRPr lang="en-US" b="1" dirty="0" smtClean="0">
              <a:latin typeface="Arial" pitchFamily="34" charset="0"/>
              <a:ea typeface="Times New Roman" pitchFamily="18" charset="0"/>
              <a:cs typeface="Arial" pitchFamily="34" charset="0"/>
            </a:endParaRPr>
          </a:p>
          <a:p>
            <a:pPr marL="0" lvl="0" indent="0" algn="ctr" eaLnBrk="0" fontAlgn="base" hangingPunct="0">
              <a:spcBef>
                <a:spcPct val="0"/>
              </a:spcBef>
              <a:spcAft>
                <a:spcPct val="0"/>
              </a:spcAft>
              <a:buNone/>
            </a:pPr>
            <a:r>
              <a:rPr kumimoji="0" lang="el-GR" b="0" i="0" u="none" strike="noStrike" cap="none" normalizeH="0" baseline="0" dirty="0" smtClean="0">
                <a:ln>
                  <a:noFill/>
                </a:ln>
                <a:effectLst/>
                <a:latin typeface="Arial" pitchFamily="34" charset="0"/>
                <a:ea typeface="Times New Roman" pitchFamily="18" charset="0"/>
                <a:cs typeface="Arial" pitchFamily="34" charset="0"/>
              </a:rPr>
              <a:t>  Λάμπρος  Αντωνίου</a:t>
            </a:r>
            <a:endParaRPr kumimoji="0" lang="en-US" b="0" i="0" u="none" strike="noStrike" cap="none" normalizeH="0" baseline="0" dirty="0" smtClean="0">
              <a:ln>
                <a:noFill/>
              </a:ln>
              <a:effectLst/>
              <a:latin typeface="Arial" pitchFamily="34" charset="0"/>
              <a:ea typeface="Times New Roman" pitchFamily="18" charset="0"/>
              <a:cs typeface="Arial" pitchFamily="34" charset="0"/>
            </a:endParaRPr>
          </a:p>
          <a:p>
            <a:pPr marL="0" lvl="0" indent="0" algn="ctr" eaLnBrk="0" fontAlgn="base" hangingPunct="0">
              <a:spcBef>
                <a:spcPct val="0"/>
              </a:spcBef>
              <a:spcAft>
                <a:spcPct val="0"/>
              </a:spcAft>
              <a:buNone/>
            </a:pPr>
            <a:r>
              <a:rPr kumimoji="0" lang="el-GR" b="0" i="0" u="none" strike="noStrike" cap="none" normalizeH="0" baseline="0" dirty="0" smtClean="0">
                <a:ln>
                  <a:noFill/>
                </a:ln>
                <a:effectLst/>
                <a:latin typeface="Arial" pitchFamily="34" charset="0"/>
                <a:ea typeface="Times New Roman" pitchFamily="18" charset="0"/>
                <a:cs typeface="Arial" pitchFamily="34" charset="0"/>
              </a:rPr>
              <a:t> Νομικός  Σύμβουλος Ο.Σ.Α.</a:t>
            </a:r>
            <a:endParaRPr kumimoji="0" lang="el-GR" sz="4000" b="0" i="0" u="none" strike="noStrike" cap="none" normalizeH="0" baseline="0" dirty="0" smtClean="0">
              <a:ln>
                <a:noFill/>
              </a:ln>
              <a:effectLst/>
              <a:latin typeface="Arial" pitchFamily="34" charset="0"/>
              <a:cs typeface="Arial" pitchFamily="34" charset="0"/>
            </a:endParaRPr>
          </a:p>
          <a:p>
            <a:endParaRPr lang="el-GR"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36712"/>
            <a:ext cx="8229600" cy="5289451"/>
          </a:xfrm>
        </p:spPr>
        <p:txBody>
          <a:bodyPr>
            <a:normAutofit fontScale="85000" lnSpcReduction="20000"/>
          </a:bodyPr>
          <a:lstStyle/>
          <a:p>
            <a:r>
              <a:rPr lang="el-GR" dirty="0"/>
              <a:t>Μέτρο σύγκρισης δεν είναι η συμπεριφορά που μπορούσε να επιδείξει ο ίδιος ο οδοντίατρος αλλά </a:t>
            </a:r>
            <a:r>
              <a:rPr lang="el-GR" dirty="0">
                <a:solidFill>
                  <a:srgbClr val="FFFF00"/>
                </a:solidFill>
              </a:rPr>
              <a:t>η συμπεριφορά που μπορούσε να επιδείξει υπό τις ίδιες συνθήκες και μέσα ο μέσος εκπρόσωπος του  κύκλου του</a:t>
            </a:r>
            <a:r>
              <a:rPr lang="el-GR" dirty="0"/>
              <a:t>.</a:t>
            </a:r>
          </a:p>
          <a:p>
            <a:r>
              <a:rPr lang="el-GR" dirty="0"/>
              <a:t>Στην περίπτωση ύπαρξης ειδικότητας ή ειδικευμένης αντικειμενικά μετρήσιμης γνώσης το «πρότυπο» της επιμέλειας πρέπει να αναζητείται στον στενότερο αυτό κύκλο. </a:t>
            </a:r>
          </a:p>
          <a:p>
            <a:r>
              <a:rPr lang="el-GR" dirty="0"/>
              <a:t>Είναι  σύνηθες ο ασθενής να γνωρίζει και να αποβλέπει στα αυξημένα προσόντα του οδοντιάτρου, στα οποία και ο ίδιος ο οδοντίατρος βασίζει την επαγγελματική και οικονομική του πρόοδο,  συμφωνώντας αντίστοιχα την καταβολή υψηλότερης αμοιβής.</a:t>
            </a:r>
          </a:p>
          <a:p>
            <a:endParaRPr lang="el-GR"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92696"/>
            <a:ext cx="8229600" cy="5433467"/>
          </a:xfrm>
        </p:spPr>
        <p:txBody>
          <a:bodyPr>
            <a:normAutofit fontScale="92500" lnSpcReduction="20000"/>
          </a:bodyPr>
          <a:lstStyle/>
          <a:p>
            <a:r>
              <a:rPr lang="el-GR" dirty="0"/>
              <a:t>Η οδοντιατρική αμέλεια μπορεί να εμφανίζεται με τις εξής μορφές:</a:t>
            </a:r>
          </a:p>
          <a:p>
            <a:pPr lvl="0">
              <a:buNone/>
            </a:pPr>
            <a:r>
              <a:rPr lang="en-US" dirty="0" smtClean="0"/>
              <a:t>	-</a:t>
            </a:r>
            <a:r>
              <a:rPr lang="el-GR" dirty="0" smtClean="0">
                <a:solidFill>
                  <a:srgbClr val="FFFF00"/>
                </a:solidFill>
              </a:rPr>
              <a:t>Εσφαλμένη </a:t>
            </a:r>
            <a:r>
              <a:rPr lang="el-GR" dirty="0">
                <a:solidFill>
                  <a:srgbClr val="FFFF00"/>
                </a:solidFill>
              </a:rPr>
              <a:t>διάγνωση ή μη διάγνωση μίας νόσου</a:t>
            </a:r>
            <a:r>
              <a:rPr lang="el-GR" dirty="0"/>
              <a:t>, που </a:t>
            </a:r>
            <a:r>
              <a:rPr lang="el-GR" dirty="0" smtClean="0"/>
              <a:t>οφείλεται </a:t>
            </a:r>
            <a:r>
              <a:rPr lang="el-GR" dirty="0"/>
              <a:t>σε μη συμμόρφωση με τους κοινώς αναγνωρισμένους κανόνες  της οδοντιατρικής επιστήμης  και δεοντολογίας.</a:t>
            </a:r>
          </a:p>
          <a:p>
            <a:pPr>
              <a:buNone/>
            </a:pPr>
            <a:r>
              <a:rPr lang="el-GR" dirty="0"/>
              <a:t>	Η </a:t>
            </a:r>
            <a:r>
              <a:rPr lang="el-GR" dirty="0">
                <a:solidFill>
                  <a:srgbClr val="FFFF00"/>
                </a:solidFill>
              </a:rPr>
              <a:t>ορθή διάγνωση </a:t>
            </a:r>
            <a:r>
              <a:rPr lang="el-GR" dirty="0"/>
              <a:t>αποτελεί την βάση για την επιτυχημένη αντιμετώπιση ενός περιστατικού  και </a:t>
            </a:r>
            <a:r>
              <a:rPr lang="el-GR" dirty="0" err="1">
                <a:solidFill>
                  <a:srgbClr val="FFFF00"/>
                </a:solidFill>
              </a:rPr>
              <a:t>προυποθέτει</a:t>
            </a:r>
            <a:r>
              <a:rPr lang="el-GR" dirty="0"/>
              <a:t> </a:t>
            </a:r>
            <a:r>
              <a:rPr lang="el-GR" dirty="0" smtClean="0"/>
              <a:t>ιδίως </a:t>
            </a:r>
            <a:r>
              <a:rPr lang="el-GR" dirty="0" smtClean="0">
                <a:solidFill>
                  <a:srgbClr val="FFFF00"/>
                </a:solidFill>
              </a:rPr>
              <a:t>λήψη </a:t>
            </a:r>
            <a:r>
              <a:rPr lang="el-GR" dirty="0">
                <a:solidFill>
                  <a:srgbClr val="FFFF00"/>
                </a:solidFill>
              </a:rPr>
              <a:t>του ιστορικού του ασθενούς, κλινική και ακτινογραφική εξέτασή του και σωστή εκτίμηση και αξιολόγηση, συμβουλή ειδικού οδοντιάτρου ή εργαστηριακές εξετάσεις, κατά περίπτωση</a:t>
            </a:r>
            <a:r>
              <a:rPr lang="el-GR" dirty="0"/>
              <a:t>.</a:t>
            </a:r>
          </a:p>
          <a:p>
            <a:endParaRPr lang="el-GR"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92696"/>
            <a:ext cx="8229600" cy="5433467"/>
          </a:xfrm>
        </p:spPr>
        <p:txBody>
          <a:bodyPr>
            <a:normAutofit fontScale="92500"/>
          </a:bodyPr>
          <a:lstStyle/>
          <a:p>
            <a:pPr lvl="0">
              <a:buNone/>
            </a:pPr>
            <a:r>
              <a:rPr lang="el-GR" dirty="0" smtClean="0"/>
              <a:t>	-</a:t>
            </a:r>
            <a:r>
              <a:rPr lang="el-GR" dirty="0" smtClean="0">
                <a:solidFill>
                  <a:srgbClr val="FFFF00"/>
                </a:solidFill>
              </a:rPr>
              <a:t>Εσφαλμένη </a:t>
            </a:r>
            <a:r>
              <a:rPr lang="el-GR" dirty="0">
                <a:solidFill>
                  <a:srgbClr val="FFFF00"/>
                </a:solidFill>
              </a:rPr>
              <a:t>επιλογή της θεραπευτική αγωγής</a:t>
            </a:r>
            <a:r>
              <a:rPr lang="el-GR" dirty="0"/>
              <a:t>.</a:t>
            </a:r>
          </a:p>
          <a:p>
            <a:pPr>
              <a:buNone/>
            </a:pPr>
            <a:r>
              <a:rPr lang="el-GR" dirty="0" smtClean="0"/>
              <a:t>	Η </a:t>
            </a:r>
            <a:r>
              <a:rPr lang="el-GR" dirty="0"/>
              <a:t>επιλογή πρέπει να βασίζεται ιδίως στη σωστή διάγνωση, στην αντικειμενική εκτίμηση της συνολικής υγείας του ασθενή, στις υφιστάμενες δυνατότητες εφαρμογής της, στη σοβαρή προσδοκία ουσιαστικού οφέλους, στους τυχόν κινδύνους, που πρέπει να </a:t>
            </a:r>
            <a:r>
              <a:rPr lang="el-GR" dirty="0" err="1"/>
              <a:t>αντιρροπούνται</a:t>
            </a:r>
            <a:r>
              <a:rPr lang="el-GR" dirty="0"/>
              <a:t> με το προσδοκώμενο, με αρκετές πιθανότητες, όφελος του ασθενή.</a:t>
            </a:r>
          </a:p>
          <a:p>
            <a:pPr lvl="0">
              <a:buNone/>
            </a:pPr>
            <a:r>
              <a:rPr lang="el-GR" dirty="0" smtClean="0"/>
              <a:t>	- </a:t>
            </a:r>
            <a:r>
              <a:rPr lang="el-GR" dirty="0">
                <a:solidFill>
                  <a:srgbClr val="FFFF00"/>
                </a:solidFill>
              </a:rPr>
              <a:t>Εσφαλμένη/πλημμελής εκτέλεση της θεραπευτικής αγωγής</a:t>
            </a:r>
            <a:r>
              <a:rPr lang="el-GR" dirty="0"/>
              <a:t>. </a:t>
            </a:r>
          </a:p>
          <a:p>
            <a:endParaRPr lang="el-G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916832"/>
            <a:ext cx="8229600" cy="4209331"/>
          </a:xfrm>
        </p:spPr>
        <p:txBody>
          <a:bodyPr/>
          <a:lstStyle/>
          <a:p>
            <a:r>
              <a:rPr lang="el-GR" dirty="0"/>
              <a:t>Ο οδοντίατρος έχει υποχρέωση </a:t>
            </a:r>
            <a:r>
              <a:rPr lang="el-GR" dirty="0">
                <a:solidFill>
                  <a:srgbClr val="FFFF00"/>
                </a:solidFill>
              </a:rPr>
              <a:t>τήρησης αρχείου και </a:t>
            </a:r>
            <a:r>
              <a:rPr lang="el-GR" dirty="0" smtClean="0">
                <a:solidFill>
                  <a:srgbClr val="FFFF00"/>
                </a:solidFill>
              </a:rPr>
              <a:t>διατήρησής  </a:t>
            </a:r>
            <a:r>
              <a:rPr lang="el-GR" dirty="0">
                <a:solidFill>
                  <a:srgbClr val="FFFF00"/>
                </a:solidFill>
              </a:rPr>
              <a:t>του για μια δεκαετία από την τελευταία επίσκεψη του ασθενούς</a:t>
            </a:r>
            <a:r>
              <a:rPr lang="el-GR" dirty="0"/>
              <a:t>. Ο ασθενής έχει δικαίωμα πρόσβασης στο αρχείο και λήψη αντιγράφων του φακέλου του.</a:t>
            </a:r>
          </a:p>
          <a:p>
            <a:endParaRPr lang="el-G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2492896"/>
            <a:ext cx="8229600" cy="3633267"/>
          </a:xfrm>
        </p:spPr>
        <p:txBody>
          <a:bodyPr/>
          <a:lstStyle/>
          <a:p>
            <a:r>
              <a:rPr lang="el-GR" dirty="0" err="1"/>
              <a:t>Ενα</a:t>
            </a:r>
            <a:r>
              <a:rPr lang="el-GR" dirty="0"/>
              <a:t> θέμα άμεσα συνδεόμενο με το πρόβλημα της ευθύνης των οδοντιάτρων είναι το θέμα της  </a:t>
            </a:r>
            <a:r>
              <a:rPr lang="el-GR" dirty="0">
                <a:solidFill>
                  <a:srgbClr val="FFFF00"/>
                </a:solidFill>
              </a:rPr>
              <a:t>ενημέρωσης</a:t>
            </a:r>
            <a:r>
              <a:rPr lang="el-GR" dirty="0"/>
              <a:t>  και </a:t>
            </a:r>
            <a:r>
              <a:rPr lang="el-GR" dirty="0">
                <a:solidFill>
                  <a:srgbClr val="FFFF00"/>
                </a:solidFill>
              </a:rPr>
              <a:t>συναίνεσης</a:t>
            </a:r>
            <a:r>
              <a:rPr lang="el-GR" dirty="0"/>
              <a:t> του ασθενή.</a:t>
            </a:r>
          </a:p>
          <a:p>
            <a:endParaRPr lang="el-GR"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36712"/>
            <a:ext cx="8229600" cy="5289451"/>
          </a:xfrm>
        </p:spPr>
        <p:txBody>
          <a:bodyPr>
            <a:normAutofit fontScale="92500"/>
          </a:bodyPr>
          <a:lstStyle/>
          <a:p>
            <a:r>
              <a:rPr lang="el-GR" dirty="0"/>
              <a:t>Ο οδοντίατρος, πλην επειγουσών περιπτώσεων,  </a:t>
            </a:r>
            <a:r>
              <a:rPr lang="el-GR" dirty="0">
                <a:solidFill>
                  <a:srgbClr val="FFFF00"/>
                </a:solidFill>
              </a:rPr>
              <a:t>υποχρεούται σε προηγούμενη πλήρη ενημέρωση </a:t>
            </a:r>
            <a:r>
              <a:rPr lang="el-GR" dirty="0"/>
              <a:t>του ασθενούς για την κατάστασή του, τις πιθανές θεραπείες, τα αναμενόμενα αποτελέσματα και τους τυχόν κινδύνους, τα διάφορα προληπτικά και θεραπευτικά μέτρα και το συνολικό κόστος θεραπείας.</a:t>
            </a:r>
          </a:p>
          <a:p>
            <a:r>
              <a:rPr lang="el-GR" dirty="0"/>
              <a:t>Η ενημέρωση πρέπει να γίνεται </a:t>
            </a:r>
            <a:r>
              <a:rPr lang="el-GR" dirty="0">
                <a:solidFill>
                  <a:srgbClr val="FFFF00"/>
                </a:solidFill>
              </a:rPr>
              <a:t>με αντικειμενικό τρόπο </a:t>
            </a:r>
            <a:r>
              <a:rPr lang="el-GR" dirty="0"/>
              <a:t>έτσι ώστε να αποδίδεται η πραγματικότητα και να μην οδηγεί σε ενθάρρυνση ή αποθάρρυνση του ασθενούς. </a:t>
            </a:r>
          </a:p>
          <a:p>
            <a:endParaRPr lang="el-G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412776"/>
            <a:ext cx="8229600" cy="4713387"/>
          </a:xfrm>
        </p:spPr>
        <p:txBody>
          <a:bodyPr/>
          <a:lstStyle/>
          <a:p>
            <a:r>
              <a:rPr lang="el-GR" dirty="0"/>
              <a:t>Ο οδοντίατρος μπορεί να αποκαλύψει ή αποκρύψει μέρος της αλήθειας για την νόσο, εφόσον διαβλέπει ότι η ενημέρωση αυτή είναι δυνατόν να προκαλέσει σοβαρή ψυχοσωματική διαταραχή στον ασθενή. Σε αυτή την περίπτωση υποχρεούται να ενημερώσει τους πλησιέστερους συγγενείς του.</a:t>
            </a:r>
          </a:p>
          <a:p>
            <a:endParaRPr lang="el-GR"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92696"/>
            <a:ext cx="8229600" cy="5433467"/>
          </a:xfrm>
        </p:spPr>
        <p:txBody>
          <a:bodyPr>
            <a:normAutofit fontScale="92500" lnSpcReduction="10000"/>
          </a:bodyPr>
          <a:lstStyle/>
          <a:p>
            <a:r>
              <a:rPr lang="el-GR" dirty="0"/>
              <a:t>Με απόφαση Δικαστηρίου ακυρώθηκε σύμβαση παροχής οδοντιατρικών υπηρεσιών επειδή, μεταξύ άλλων, ο οδοντίατρος δεν διαφώτισε τον ασθενή για την πιθανότητα απόρριψης των εμφυτευμάτων από τον οργανισμό του, συνεπεία της χλωρίδας του στόματος του, έτσι ώστε ο τελευταίος να αποφασίσει την τοποθέτηση ή όχι εμφυτευμάτων λαμβάνοντας υπόψη και τα δεδομένα αυτά, ενώ αντίθετα εμφάνισε στον ασθενή την διαδικασία τοποθέτησης εμφυτευμάτων ως απλή και με απόλυτη πιθανότητα επιτυχίας.</a:t>
            </a:r>
          </a:p>
          <a:p>
            <a:endParaRPr lang="el-GR"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36712"/>
            <a:ext cx="8229600" cy="5289451"/>
          </a:xfrm>
        </p:spPr>
        <p:txBody>
          <a:bodyPr>
            <a:normAutofit fontScale="92500" lnSpcReduction="20000"/>
          </a:bodyPr>
          <a:lstStyle/>
          <a:p>
            <a:r>
              <a:rPr lang="el-GR" dirty="0"/>
              <a:t>Συναίνεση είναι η συγκατάθεση του ασθενούς να προβεί ο οδοντίατρος σε ορισμένες ιατρικές ενέργειες. Η συναίνεση πρέπει να δίδεται με πλήρη επίγνωση της πραγματικής κατάστασης και να είναι συνειδητή. </a:t>
            </a:r>
          </a:p>
          <a:p>
            <a:r>
              <a:rPr lang="el-GR" dirty="0">
                <a:solidFill>
                  <a:srgbClr val="FFFF00"/>
                </a:solidFill>
              </a:rPr>
              <a:t>Η έλλειψη συναίνεσης του ασθενούς είναι έλλειψη νομιμοποίησης του ιατρού προς θεραπεία ή επέμβαση</a:t>
            </a:r>
            <a:r>
              <a:rPr lang="el-GR" dirty="0"/>
              <a:t>, οπότε η έλλειψη αυτή αποτελεί επέμβαση στην ελευθερία της βούλησης του ασθενή και οδηγεί σε ευθύνη. </a:t>
            </a:r>
          </a:p>
          <a:p>
            <a:r>
              <a:rPr lang="el-GR" dirty="0"/>
              <a:t>Σε ασθενείς που δεν έχουν υπερβεί το 16</a:t>
            </a:r>
            <a:r>
              <a:rPr lang="el-GR" baseline="30000" dirty="0"/>
              <a:t>ο</a:t>
            </a:r>
            <a:r>
              <a:rPr lang="el-GR" dirty="0"/>
              <a:t> έτος της ηλικίας τους είναι απαραίτητη η συναίνεση του γονέα ή κηδεμόνα</a:t>
            </a:r>
          </a:p>
          <a:p>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36712"/>
            <a:ext cx="8229600" cy="5289451"/>
          </a:xfrm>
        </p:spPr>
        <p:txBody>
          <a:bodyPr>
            <a:normAutofit fontScale="92500" lnSpcReduction="20000"/>
          </a:bodyPr>
          <a:lstStyle/>
          <a:p>
            <a:r>
              <a:rPr lang="el-GR" dirty="0"/>
              <a:t>Σε κατεπείγουσες περιπτώσεις και εφόσον η συναίνεση του ασθενή δεν είναι δυνατή λόγω της κατάστασης της υγείας του, ο οδοντίατρος αναλαμβάνει κάθε επείγουσα οδοντιατρική πράξη για την πρόληψη, προστασία και αποκατάσταση της στοματικής υγείας του ασθενή. </a:t>
            </a:r>
          </a:p>
          <a:p>
            <a:r>
              <a:rPr lang="el-GR" dirty="0"/>
              <a:t>Σε μη επείγουσες περιπτώσεις και εφόσον η γενική κατάσταση της υγείας του ασθενή δεν του επιτρέπει να δώσει πλήρη ενημερωμένη συναίνεση, ο οδοντίατρος υποχρεούται να τη λάβει από τον κατά νόμο αρμόδιο κηδεμόνα ή επίτροπο.</a:t>
            </a:r>
          </a:p>
          <a:p>
            <a:endParaRPr lang="el-G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20688"/>
            <a:ext cx="8229600" cy="5505475"/>
          </a:xfrm>
        </p:spPr>
        <p:txBody>
          <a:bodyPr>
            <a:normAutofit/>
          </a:bodyPr>
          <a:lstStyle/>
          <a:p>
            <a:r>
              <a:rPr lang="el-GR" dirty="0"/>
              <a:t>Κατά την προσέγγιση του θέματος θα πρέπει να έχουμε υπόψη μας:</a:t>
            </a:r>
          </a:p>
          <a:p>
            <a:pPr>
              <a:buNone/>
            </a:pPr>
            <a:r>
              <a:rPr lang="el-GR" dirty="0" smtClean="0"/>
              <a:t>	- </a:t>
            </a:r>
            <a:r>
              <a:rPr lang="el-GR" dirty="0"/>
              <a:t>τη φύση του οδοντιατρικού επαγγέλματος </a:t>
            </a:r>
          </a:p>
          <a:p>
            <a:pPr>
              <a:buNone/>
            </a:pPr>
            <a:r>
              <a:rPr lang="el-GR" dirty="0" smtClean="0"/>
              <a:t>	- </a:t>
            </a:r>
            <a:r>
              <a:rPr lang="el-GR" dirty="0"/>
              <a:t>το αίτημα και το συμφέρον του ασθενή για θεραπεία</a:t>
            </a:r>
          </a:p>
          <a:p>
            <a:pPr>
              <a:buNone/>
            </a:pPr>
            <a:r>
              <a:rPr lang="el-GR" dirty="0" smtClean="0"/>
              <a:t>	- </a:t>
            </a:r>
            <a:r>
              <a:rPr lang="el-GR" dirty="0"/>
              <a:t>την ανάγκη για αποτελεσματική παροχή οδοντιατρικών υπηρεσιών και </a:t>
            </a:r>
          </a:p>
          <a:p>
            <a:pPr>
              <a:buNone/>
            </a:pPr>
            <a:r>
              <a:rPr lang="el-GR" dirty="0" smtClean="0"/>
              <a:t>	- </a:t>
            </a:r>
            <a:r>
              <a:rPr lang="el-GR" dirty="0"/>
              <a:t>την ανάγκη προστασίας του οδοντιάτρου από άδικες επιθέσεις σε περίπτωση αποτυχίας της θεραπευτικής αγωγής του.</a:t>
            </a:r>
          </a:p>
          <a:p>
            <a:endParaRPr lang="el-GR"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916832"/>
            <a:ext cx="8229600" cy="4209331"/>
          </a:xfrm>
        </p:spPr>
        <p:txBody>
          <a:bodyPr/>
          <a:lstStyle/>
          <a:p>
            <a:r>
              <a:rPr lang="el-GR" dirty="0"/>
              <a:t>Η ευθύνη του οδοντιάτρου για πράξεις ή παραλείψεις κατά την άσκηση του επαγγέλματος του μπορεί να είναι </a:t>
            </a:r>
            <a:r>
              <a:rPr lang="el-GR" dirty="0">
                <a:solidFill>
                  <a:srgbClr val="FFFF00"/>
                </a:solidFill>
              </a:rPr>
              <a:t>αστική</a:t>
            </a:r>
            <a:r>
              <a:rPr lang="el-GR" dirty="0"/>
              <a:t>, </a:t>
            </a:r>
            <a:r>
              <a:rPr lang="el-GR" dirty="0">
                <a:solidFill>
                  <a:srgbClr val="FFFF00"/>
                </a:solidFill>
              </a:rPr>
              <a:t>ποινική</a:t>
            </a:r>
            <a:r>
              <a:rPr lang="el-GR" dirty="0"/>
              <a:t> και </a:t>
            </a:r>
            <a:r>
              <a:rPr lang="el-GR" dirty="0">
                <a:solidFill>
                  <a:srgbClr val="FFFF00"/>
                </a:solidFill>
              </a:rPr>
              <a:t>πειθαρχική</a:t>
            </a:r>
            <a:r>
              <a:rPr lang="el-GR" dirty="0"/>
              <a:t>.</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332656"/>
            <a:ext cx="8229600" cy="5793507"/>
          </a:xfrm>
        </p:spPr>
        <p:txBody>
          <a:bodyPr>
            <a:normAutofit fontScale="85000" lnSpcReduction="20000"/>
          </a:bodyPr>
          <a:lstStyle/>
          <a:p>
            <a:r>
              <a:rPr lang="el-GR" dirty="0"/>
              <a:t>Η </a:t>
            </a:r>
            <a:r>
              <a:rPr lang="el-GR" dirty="0">
                <a:solidFill>
                  <a:srgbClr val="FFFF00"/>
                </a:solidFill>
              </a:rPr>
              <a:t>αστική ευθύνη </a:t>
            </a:r>
            <a:r>
              <a:rPr lang="el-GR" dirty="0"/>
              <a:t>του οδοντιάτρου ανάλογα με τη νομική θεμελίωσή της διακρίνεται σε: </a:t>
            </a:r>
          </a:p>
          <a:p>
            <a:pPr>
              <a:buNone/>
            </a:pPr>
            <a:r>
              <a:rPr lang="el-GR" dirty="0" smtClean="0"/>
              <a:t>	 </a:t>
            </a:r>
            <a:r>
              <a:rPr lang="el-GR" dirty="0"/>
              <a:t>- </a:t>
            </a:r>
            <a:r>
              <a:rPr lang="el-GR" dirty="0" err="1">
                <a:solidFill>
                  <a:srgbClr val="FFFF00"/>
                </a:solidFill>
              </a:rPr>
              <a:t>Ενδοσυμβατική</a:t>
            </a:r>
            <a:r>
              <a:rPr lang="el-GR" dirty="0"/>
              <a:t>,  ως συνέπεια  της σύναψης σύμβασης μεταξύ του οδοντιάτρου και του ασθενούς για την παροχή των οδοντιατρικών υπηρεσιών και της μη εκτέλεσης ή της πλημμελούς εκτέλεσης της σύμβασης αυτής,</a:t>
            </a:r>
          </a:p>
          <a:p>
            <a:pPr>
              <a:buNone/>
            </a:pPr>
            <a:r>
              <a:rPr lang="el-GR" dirty="0" smtClean="0"/>
              <a:t>	- </a:t>
            </a:r>
            <a:r>
              <a:rPr lang="el-GR" dirty="0" err="1">
                <a:solidFill>
                  <a:srgbClr val="FFFF00"/>
                </a:solidFill>
              </a:rPr>
              <a:t>Αδικοπρακτική</a:t>
            </a:r>
            <a:r>
              <a:rPr lang="el-GR" dirty="0">
                <a:solidFill>
                  <a:srgbClr val="FFFF00"/>
                </a:solidFill>
              </a:rPr>
              <a:t> </a:t>
            </a:r>
            <a:r>
              <a:rPr lang="el-GR" dirty="0"/>
              <a:t>(</a:t>
            </a:r>
            <a:r>
              <a:rPr lang="el-GR" dirty="0" err="1"/>
              <a:t>Οποιος</a:t>
            </a:r>
            <a:r>
              <a:rPr lang="el-GR" dirty="0"/>
              <a:t> ζημιώσει άλλον παράνομα και υπαίτια έχει υποχρέωση να τον αποζημιώσει -914 Α.Κ),</a:t>
            </a:r>
          </a:p>
          <a:p>
            <a:pPr lvl="0">
              <a:buNone/>
            </a:pPr>
            <a:r>
              <a:rPr lang="el-GR" dirty="0" smtClean="0"/>
              <a:t>	- </a:t>
            </a:r>
            <a:r>
              <a:rPr lang="el-GR" dirty="0" smtClean="0">
                <a:solidFill>
                  <a:srgbClr val="FFFF00"/>
                </a:solidFill>
              </a:rPr>
              <a:t>Ευθύνη </a:t>
            </a:r>
            <a:r>
              <a:rPr lang="el-GR" dirty="0">
                <a:solidFill>
                  <a:srgbClr val="FFFF00"/>
                </a:solidFill>
              </a:rPr>
              <a:t>του παρέχοντος υπηρεσίες </a:t>
            </a:r>
            <a:r>
              <a:rPr lang="el-GR" dirty="0"/>
              <a:t>(άρθρο 8 ν. 2251/1994, </a:t>
            </a:r>
            <a:r>
              <a:rPr lang="el-GR" dirty="0" smtClean="0"/>
              <a:t>κατά </a:t>
            </a:r>
            <a:r>
              <a:rPr lang="el-GR" dirty="0"/>
              <a:t>το μέρος που γίνεται δεκτό  ότι καθιερώνεται αυτοτελής εκ του νόμου λόγος </a:t>
            </a:r>
            <a:r>
              <a:rPr lang="el-GR" dirty="0" smtClean="0"/>
              <a:t>ευθύνης) </a:t>
            </a:r>
            <a:endParaRPr lang="el-GR" dirty="0"/>
          </a:p>
          <a:p>
            <a:pPr>
              <a:buNone/>
            </a:pPr>
            <a:r>
              <a:rPr lang="el-GR" dirty="0" smtClean="0"/>
              <a:t>	και </a:t>
            </a:r>
            <a:r>
              <a:rPr lang="el-GR" dirty="0"/>
              <a:t>αποβλέπει στην </a:t>
            </a:r>
            <a:r>
              <a:rPr lang="el-GR" dirty="0">
                <a:solidFill>
                  <a:srgbClr val="FFFF00"/>
                </a:solidFill>
              </a:rPr>
              <a:t>αποκατάσταση της ζημίας του ασθενή</a:t>
            </a:r>
            <a:r>
              <a:rPr lang="el-GR" dirty="0"/>
              <a:t>.</a:t>
            </a:r>
          </a:p>
          <a:p>
            <a:endParaRPr lang="el-GR"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08720"/>
            <a:ext cx="8229600" cy="5217443"/>
          </a:xfrm>
        </p:spPr>
        <p:txBody>
          <a:bodyPr>
            <a:normAutofit fontScale="85000" lnSpcReduction="20000"/>
          </a:bodyPr>
          <a:lstStyle/>
          <a:p>
            <a:r>
              <a:rPr lang="el-GR" dirty="0"/>
              <a:t>Συνήθη νομική βάση αποτελεί η </a:t>
            </a:r>
            <a:r>
              <a:rPr lang="el-GR" dirty="0" err="1">
                <a:solidFill>
                  <a:srgbClr val="FFFF00"/>
                </a:solidFill>
              </a:rPr>
              <a:t>αδικοπρακτική</a:t>
            </a:r>
            <a:r>
              <a:rPr lang="el-GR" dirty="0">
                <a:solidFill>
                  <a:srgbClr val="FFFF00"/>
                </a:solidFill>
              </a:rPr>
              <a:t> ευθύνη</a:t>
            </a:r>
            <a:r>
              <a:rPr lang="el-GR" dirty="0"/>
              <a:t>,  λαμβανομένου υπόψη  ότι μπορεί να προβληθεί και αίτημα χρηματικής ικανοποίησης λόγω  ηθικής βλάβης. </a:t>
            </a:r>
            <a:r>
              <a:rPr lang="el-GR" dirty="0" err="1">
                <a:solidFill>
                  <a:srgbClr val="FFFF00"/>
                </a:solidFill>
              </a:rPr>
              <a:t>Προυποθέσεις</a:t>
            </a:r>
            <a:r>
              <a:rPr lang="el-GR" dirty="0"/>
              <a:t>:</a:t>
            </a:r>
          </a:p>
          <a:p>
            <a:pPr lvl="0">
              <a:buNone/>
            </a:pPr>
            <a:r>
              <a:rPr lang="el-GR" dirty="0" smtClean="0"/>
              <a:t>	-</a:t>
            </a:r>
            <a:r>
              <a:rPr lang="el-GR" dirty="0" smtClean="0">
                <a:solidFill>
                  <a:srgbClr val="FFFF00"/>
                </a:solidFill>
              </a:rPr>
              <a:t>Παράνομη </a:t>
            </a:r>
            <a:r>
              <a:rPr lang="el-GR" dirty="0">
                <a:solidFill>
                  <a:srgbClr val="FFFF00"/>
                </a:solidFill>
              </a:rPr>
              <a:t>πράξη ή παράλειψη</a:t>
            </a:r>
            <a:r>
              <a:rPr lang="el-GR" dirty="0"/>
              <a:t>. Πρόκειται για συμπεριφορά </a:t>
            </a:r>
            <a:r>
              <a:rPr lang="el-GR" dirty="0" smtClean="0"/>
              <a:t>που  </a:t>
            </a:r>
            <a:r>
              <a:rPr lang="el-GR" dirty="0"/>
              <a:t>αντίκειται σε απαγορευτικό ή επιτακτικό κανόνα δικαίου, ο οποίος απονέμει δικαίωμα ή προστατεύει συγκεκριμένο συμφέρον του ζημιωθέντος. Αρκεί και η αντίθεση της συμπεριφοράς στο γενικότερο πνεύμα του δικαίου ή στις επιταγές της έννομης τάξης.</a:t>
            </a:r>
          </a:p>
          <a:p>
            <a:pPr lvl="0">
              <a:buNone/>
            </a:pPr>
            <a:r>
              <a:rPr lang="el-GR" dirty="0" smtClean="0"/>
              <a:t>	- </a:t>
            </a:r>
            <a:r>
              <a:rPr lang="el-GR" dirty="0" smtClean="0">
                <a:solidFill>
                  <a:srgbClr val="FFFF00"/>
                </a:solidFill>
              </a:rPr>
              <a:t>Υπαιτιότητα</a:t>
            </a:r>
            <a:r>
              <a:rPr lang="el-GR" dirty="0"/>
              <a:t>, που υπάρχει και στην περίπτωση της αμέλειας </a:t>
            </a:r>
            <a:r>
              <a:rPr lang="el-GR" dirty="0" smtClean="0"/>
              <a:t>του </a:t>
            </a:r>
            <a:r>
              <a:rPr lang="el-GR" dirty="0"/>
              <a:t>παρανόμως </a:t>
            </a:r>
            <a:r>
              <a:rPr lang="el-GR" dirty="0" err="1"/>
              <a:t>πράξαντος</a:t>
            </a:r>
            <a:r>
              <a:rPr lang="el-GR" dirty="0"/>
              <a:t> ή </a:t>
            </a:r>
            <a:r>
              <a:rPr lang="el-GR" dirty="0" err="1"/>
              <a:t>παραλείψαντος</a:t>
            </a:r>
            <a:r>
              <a:rPr lang="el-GR" dirty="0"/>
              <a:t> </a:t>
            </a:r>
          </a:p>
          <a:p>
            <a:endParaRPr lang="el-GR"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08720"/>
            <a:ext cx="8229600" cy="5217443"/>
          </a:xfrm>
        </p:spPr>
        <p:txBody>
          <a:bodyPr>
            <a:normAutofit/>
          </a:bodyPr>
          <a:lstStyle/>
          <a:p>
            <a:pPr lvl="0">
              <a:buNone/>
            </a:pPr>
            <a:r>
              <a:rPr lang="el-GR" dirty="0" smtClean="0"/>
              <a:t>	- </a:t>
            </a:r>
            <a:r>
              <a:rPr lang="el-GR" dirty="0" smtClean="0">
                <a:solidFill>
                  <a:srgbClr val="FFFF00"/>
                </a:solidFill>
              </a:rPr>
              <a:t>Επέλευση </a:t>
            </a:r>
            <a:r>
              <a:rPr lang="el-GR" dirty="0">
                <a:solidFill>
                  <a:srgbClr val="FFFF00"/>
                </a:solidFill>
              </a:rPr>
              <a:t>ζημιάς</a:t>
            </a:r>
          </a:p>
          <a:p>
            <a:pPr lvl="0">
              <a:buNone/>
            </a:pPr>
            <a:r>
              <a:rPr lang="el-GR" dirty="0" smtClean="0"/>
              <a:t>	- </a:t>
            </a:r>
            <a:r>
              <a:rPr lang="el-GR" dirty="0" smtClean="0">
                <a:solidFill>
                  <a:srgbClr val="FFFF00"/>
                </a:solidFill>
              </a:rPr>
              <a:t>Αιτιώδης </a:t>
            </a:r>
            <a:r>
              <a:rPr lang="el-GR" dirty="0">
                <a:solidFill>
                  <a:srgbClr val="FFFF00"/>
                </a:solidFill>
              </a:rPr>
              <a:t>σύνδεσμος </a:t>
            </a:r>
            <a:r>
              <a:rPr lang="el-GR" dirty="0"/>
              <a:t>(συνάφεια) μεταξύ πράξης ή παράλειψης και της ζημιάς, που υπάρχει όταν η παράνομη και υπαίτια συμπεριφορά είναι, σύμφωνα με τα διδάγματα της κοινής πείρας, ικανή, κατά τη συνηθισμένη και κανονική πορεία των πραγμάτων, να επιφέρει τη ζημιά που επέφερε στην συγκεκριμένη περίπτωση.</a:t>
            </a:r>
          </a:p>
          <a:p>
            <a:endParaRPr lang="el-GR"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08720"/>
            <a:ext cx="8229600" cy="5217443"/>
          </a:xfrm>
        </p:spPr>
        <p:txBody>
          <a:bodyPr>
            <a:normAutofit fontScale="92500" lnSpcReduction="20000"/>
          </a:bodyPr>
          <a:lstStyle/>
          <a:p>
            <a:r>
              <a:rPr lang="el-GR" dirty="0"/>
              <a:t>Το κύριο περιεχόμενο της </a:t>
            </a:r>
            <a:r>
              <a:rPr lang="el-GR" dirty="0" err="1"/>
              <a:t>αδικοπρακτικής</a:t>
            </a:r>
            <a:r>
              <a:rPr lang="el-GR" dirty="0"/>
              <a:t> ευθύνης είναι </a:t>
            </a:r>
            <a:r>
              <a:rPr lang="el-GR" dirty="0">
                <a:solidFill>
                  <a:srgbClr val="FFFF00"/>
                </a:solidFill>
              </a:rPr>
              <a:t>η υποχρέωση για την αποκατάσταση της ζημιάς που </a:t>
            </a:r>
            <a:r>
              <a:rPr lang="el-GR" dirty="0" err="1">
                <a:solidFill>
                  <a:srgbClr val="FFFF00"/>
                </a:solidFill>
              </a:rPr>
              <a:t>προξενήθηκε</a:t>
            </a:r>
            <a:r>
              <a:rPr lang="el-GR" dirty="0"/>
              <a:t>. Η ζημιά  </a:t>
            </a:r>
            <a:r>
              <a:rPr lang="el-GR" dirty="0">
                <a:solidFill>
                  <a:srgbClr val="FFFF00"/>
                </a:solidFill>
              </a:rPr>
              <a:t>επανορθώνεται σε όση έκταση συνδέεται με πρόσφορη αιτιώδη συνάφεια προς το ζημιογόνο γεγονός</a:t>
            </a:r>
            <a:r>
              <a:rPr lang="el-GR" dirty="0"/>
              <a:t>. Η αποζημίωση θα υπολογισθεί με βάση τι θα είχε ο ζημιωθείς αν δεν παρεμβάλλονταν το ζημιογόνο γεγονός. Εκτός από την υλική ζημιά αποκαθίσταται και η ηθική βλάβη του παθόντος. Ως ηθική βλάβη νοείται η μη </a:t>
            </a:r>
            <a:r>
              <a:rPr lang="el-GR" dirty="0" err="1"/>
              <a:t>αποτιμητή</a:t>
            </a:r>
            <a:r>
              <a:rPr lang="el-GR" dirty="0"/>
              <a:t> σε χρήμα ζημιά που υφίσταται το πρόσωπο από την προσβολή μη περιουσιακών αγαθών του (π.χ. υγείας).</a:t>
            </a:r>
          </a:p>
          <a:p>
            <a:endParaRPr lang="el-GR"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36712"/>
            <a:ext cx="8229600" cy="5289451"/>
          </a:xfrm>
        </p:spPr>
        <p:txBody>
          <a:bodyPr>
            <a:normAutofit fontScale="92500"/>
          </a:bodyPr>
          <a:lstStyle/>
          <a:p>
            <a:r>
              <a:rPr lang="el-GR" dirty="0"/>
              <a:t>Η </a:t>
            </a:r>
            <a:r>
              <a:rPr lang="el-GR" dirty="0" err="1"/>
              <a:t>αδικοπρακτική</a:t>
            </a:r>
            <a:r>
              <a:rPr lang="el-GR" dirty="0"/>
              <a:t> ευθύνη του οδοντιάτρου για ζημιά που προκάλεσε σε ασθενή κατά την παροχή των ιατρικών υπηρεσιών του εμπίπτει και στη ρυθμιστική εμβέλεια του άρθρου 8 του ν. 2251/94 για την προστασία των καταναλωτών, αφού παρέχει τις υπηρεσίες του κατά τρόπο ανεξάρτητο, δηλαδή δεν υπόκειται σε συγκεκριμένες υποδείξεις ή οδηγίες του ασθενούς αλλά έχει την πρωτοβουλία και την ευχέρεια να προσδιορίζει ο ίδιος τον τρόπο παροχής των υπηρεσιών του.</a:t>
            </a:r>
          </a:p>
          <a:p>
            <a:endParaRPr lang="el-GR"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36712"/>
            <a:ext cx="8229600" cy="5289451"/>
          </a:xfrm>
        </p:spPr>
        <p:txBody>
          <a:bodyPr>
            <a:normAutofit lnSpcReduction="10000"/>
          </a:bodyPr>
          <a:lstStyle/>
          <a:p>
            <a:r>
              <a:rPr lang="el-GR" dirty="0"/>
              <a:t>Κατά κανόνα, κάθε διάδικος οφείλει να αποδείξει τα πραγματικά γεγονότα, που είναι αναγκαία για να υποστηρίξει την αυτοτελή αίτηση ή </a:t>
            </a:r>
            <a:r>
              <a:rPr lang="el-GR" dirty="0" err="1"/>
              <a:t>ανταίτησή</a:t>
            </a:r>
            <a:r>
              <a:rPr lang="el-GR" dirty="0"/>
              <a:t> του. </a:t>
            </a:r>
          </a:p>
          <a:p>
            <a:r>
              <a:rPr lang="el-GR" dirty="0"/>
              <a:t>Με την εφαρμογή της προαναφερόμενης διάταξης  υπάρχει </a:t>
            </a:r>
            <a:r>
              <a:rPr lang="el-GR" dirty="0">
                <a:solidFill>
                  <a:srgbClr val="FFFF00"/>
                </a:solidFill>
              </a:rPr>
              <a:t>αντιστροφή του βάρους απόδειξης</a:t>
            </a:r>
            <a:r>
              <a:rPr lang="el-GR" dirty="0"/>
              <a:t> με δυσμενείς συνέπειες για τον οδοντίατρο. Με μόνη η επέλευση της ζημιάς, τεκμαίρεται ότι ο οδοντίατρος επέδειξε παράνομη και υπαίτια συμπεριφορά και φέρει το βάρος απόδειξης του αντιθέτου.</a:t>
            </a:r>
          </a:p>
          <a:p>
            <a:endParaRPr lang="el-GR"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08720"/>
            <a:ext cx="8229600" cy="5217443"/>
          </a:xfrm>
        </p:spPr>
        <p:txBody>
          <a:bodyPr>
            <a:normAutofit fontScale="92500" lnSpcReduction="10000"/>
          </a:bodyPr>
          <a:lstStyle/>
          <a:p>
            <a:r>
              <a:rPr lang="el-GR" dirty="0"/>
              <a:t>Στα πλαίσια αυτά, ο ασθενής  οφείλει να αποδεικνύει τη ζημιά, την παροχή προς αυτόν οδοντιατρικών υπηρεσιών και τον υφιστάμενο μεταξύ τους αιτιώδη σύνδεσμο, όχι όμως και την συγκεκριμένη πράξη ή παράλειψη που επέφερε το ζημιογόνο αποτέλεσμα,  ενώ ο οδοντίατρος </a:t>
            </a:r>
            <a:r>
              <a:rPr lang="el-GR" dirty="0">
                <a:solidFill>
                  <a:srgbClr val="FFFF00"/>
                </a:solidFill>
              </a:rPr>
              <a:t>την εκ μέρους του έλλειψη εκδήλωσης παράνομης και υπαίτιας συμπεριφοράς</a:t>
            </a:r>
            <a:r>
              <a:rPr lang="el-GR" dirty="0"/>
              <a:t>, την έλλειψη συνδρομής αιτιώδους συνδέσμου μεταξύ της συμπεριφοράς και της ζημιάς ή την εμφάνιση κάποιου λόγου άρσης ή μείωσης της ευθύνης του.</a:t>
            </a:r>
          </a:p>
          <a:p>
            <a:endParaRPr lang="el-GR"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76672"/>
            <a:ext cx="8229600" cy="5649491"/>
          </a:xfrm>
        </p:spPr>
        <p:txBody>
          <a:bodyPr>
            <a:normAutofit fontScale="92500" lnSpcReduction="20000"/>
          </a:bodyPr>
          <a:lstStyle/>
          <a:p>
            <a:r>
              <a:rPr lang="el-GR" dirty="0"/>
              <a:t>Η απόδειξη του ιατρικού λάθους και του αιτιώδους συνδέσμου μεταξύ συμπεριφοράς και ζημιάς μπορεί να ενέχει ιδιαίτερες δυσκολίες, ανάλογα με την περίπτωση. </a:t>
            </a:r>
          </a:p>
          <a:p>
            <a:r>
              <a:rPr lang="el-GR" dirty="0"/>
              <a:t>Ο δικαστής θα αναζητήσει σε κάθε περίπτωση τον αιτιώδη σύνδεσμο μεταξύ της διάγνωσης  ή θεραπείας ως αιτίου και της βλάβης του ασθενούς ως αιτιατού. Επειδή δεν μπορεί,  με βάση τις γνώσεις του και κατά κοινή πείρα, να κρίνει το αποδεικτικό υλικό  είναι αναγκασμένος να καταφύγει σε διενέργεια πραγματογνωμοσύνης. Το περιεχόμενο της σχετικής έκθεσης  ασκεί συνήθως καθοριστικό ρόλο στην έκβαση της υπόθεσης.</a:t>
            </a:r>
          </a:p>
          <a:p>
            <a:endParaRPr lang="el-GR"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92696"/>
            <a:ext cx="8229600" cy="5433467"/>
          </a:xfrm>
        </p:spPr>
        <p:txBody>
          <a:bodyPr>
            <a:normAutofit fontScale="92500" lnSpcReduction="10000"/>
          </a:bodyPr>
          <a:lstStyle/>
          <a:p>
            <a:r>
              <a:rPr lang="el-GR" dirty="0"/>
              <a:t>Η  </a:t>
            </a:r>
            <a:r>
              <a:rPr lang="el-GR" dirty="0">
                <a:solidFill>
                  <a:srgbClr val="FFFF00"/>
                </a:solidFill>
              </a:rPr>
              <a:t>ποινική  ευθύνη  </a:t>
            </a:r>
            <a:r>
              <a:rPr lang="el-GR" dirty="0"/>
              <a:t>απορρέει  από  πράξεις  ή  παραλείψεις, που συνιστούν παράβαση των ποινικών διατάξεων.</a:t>
            </a:r>
          </a:p>
          <a:p>
            <a:r>
              <a:rPr lang="el-GR" dirty="0"/>
              <a:t>Συνήθης περίπτωση ποινικής ευθύνης του οδοντιάτρου είναι για </a:t>
            </a:r>
            <a:r>
              <a:rPr lang="el-GR" dirty="0">
                <a:solidFill>
                  <a:srgbClr val="FFFF00"/>
                </a:solidFill>
              </a:rPr>
              <a:t>πρόκληση σωματικής βλάβης από αμέλεια</a:t>
            </a:r>
            <a:r>
              <a:rPr lang="el-GR" dirty="0"/>
              <a:t>.</a:t>
            </a:r>
          </a:p>
          <a:p>
            <a:r>
              <a:rPr lang="el-GR" dirty="0"/>
              <a:t>Το άρθρο 314 Π.Κ. προβλέπει ότι όποιος από αμέλεια προκαλεί σωματική κάκωση ή βλάβη της υγείας άλλου τιμωρείται με φυλάκιση μέχρι τριών ετών. Αν η σωματική βλάβη που προκλήθηκε είναι εντελώς ελαφρά, επιβάλλεται φυλάκιση μέχρι τριών μηνών ή χρηματική ποινή.</a:t>
            </a:r>
          </a:p>
          <a:p>
            <a:endParaRPr lang="el-GR"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92696"/>
            <a:ext cx="8229600" cy="5433467"/>
          </a:xfrm>
        </p:spPr>
        <p:txBody>
          <a:bodyPr>
            <a:normAutofit fontScale="85000" lnSpcReduction="10000"/>
          </a:bodyPr>
          <a:lstStyle/>
          <a:p>
            <a:r>
              <a:rPr lang="el-GR" dirty="0"/>
              <a:t>Από την αρχαιότητα έχουμε άμεσες ή έμμεσες αναφορές στην ευθύνη των ιατρών.  Στην </a:t>
            </a:r>
            <a:r>
              <a:rPr lang="el-GR" dirty="0">
                <a:solidFill>
                  <a:srgbClr val="FFFF00"/>
                </a:solidFill>
              </a:rPr>
              <a:t>Βαβυλώνα, </a:t>
            </a:r>
            <a:r>
              <a:rPr lang="el-GR" dirty="0"/>
              <a:t>στον Κώδικα του Χαμουραμπί, θεσπίζεται για πρώτη φορά η ευθύνη του ιατρού.  Στην </a:t>
            </a:r>
            <a:r>
              <a:rPr lang="el-GR" dirty="0">
                <a:solidFill>
                  <a:srgbClr val="FFFF00"/>
                </a:solidFill>
              </a:rPr>
              <a:t>Αίγυπτο </a:t>
            </a:r>
            <a:r>
              <a:rPr lang="el-GR" dirty="0"/>
              <a:t>προβλεπόταν ότι οι ιατροί εάν, ενώ ακολουθούν τους κανόνες των ιερών βιβλίων, δεν μπορούν να σώσουν τον ασθενή είναι απαλλαγμένοι από κάθε κατηγορία, ενώ εάν κάνουν κάτι που είναι αντίθετο σ' αυτά που είναι γραμμένα τους περίμενε η καταδίκη σε θάνατο. Στην </a:t>
            </a:r>
            <a:r>
              <a:rPr lang="el-GR" dirty="0">
                <a:solidFill>
                  <a:srgbClr val="FFFF00"/>
                </a:solidFill>
              </a:rPr>
              <a:t>Ελλάδα</a:t>
            </a:r>
            <a:r>
              <a:rPr lang="el-GR" dirty="0"/>
              <a:t>  ίσχυαν ορισμένες βασικές αρχές, όπως η υποχρέωση του ιατρού να μην βλάπτει τον ασθενή του. Στην </a:t>
            </a:r>
            <a:r>
              <a:rPr lang="el-GR" dirty="0">
                <a:solidFill>
                  <a:srgbClr val="FFFF00"/>
                </a:solidFill>
              </a:rPr>
              <a:t>Ρώμη</a:t>
            </a:r>
            <a:r>
              <a:rPr lang="el-GR" dirty="0"/>
              <a:t> θεσμοθετήθηκαν διατάξεις για την ισχυροποίηση του ιατρικού επαγγέλματος  και για την προστασία της υγείας των πολιτών.</a:t>
            </a:r>
          </a:p>
          <a:p>
            <a:endParaRPr lang="el-GR"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36712"/>
            <a:ext cx="8229600" cy="5289451"/>
          </a:xfrm>
        </p:spPr>
        <p:txBody>
          <a:bodyPr>
            <a:normAutofit fontScale="92500" lnSpcReduction="20000"/>
          </a:bodyPr>
          <a:lstStyle/>
          <a:p>
            <a:r>
              <a:rPr lang="el-GR" dirty="0"/>
              <a:t>Ως </a:t>
            </a:r>
            <a:r>
              <a:rPr lang="el-GR" dirty="0">
                <a:solidFill>
                  <a:srgbClr val="FFFF00"/>
                </a:solidFill>
              </a:rPr>
              <a:t>βλάβη</a:t>
            </a:r>
            <a:r>
              <a:rPr lang="el-GR" dirty="0"/>
              <a:t> δεν νοείται οποιαδήποτε μεταβολή αλλά εκείνη που δημιουργεί χειρότερη κατάσταση από την υφισταμένη. Ως </a:t>
            </a:r>
            <a:r>
              <a:rPr lang="el-GR" dirty="0">
                <a:solidFill>
                  <a:srgbClr val="FFFF00"/>
                </a:solidFill>
              </a:rPr>
              <a:t>σωματική κάκωση</a:t>
            </a:r>
            <a:r>
              <a:rPr lang="el-GR" dirty="0"/>
              <a:t> νοείται η ανάρμοστη κακομεταχείριση του σώματος, που βλάπτει την σωματική ακεραιότητα και την ευεξία (εξωτερική εμφάνιση), ενώ ως </a:t>
            </a:r>
            <a:r>
              <a:rPr lang="el-GR" dirty="0">
                <a:solidFill>
                  <a:srgbClr val="FFFF00"/>
                </a:solidFill>
              </a:rPr>
              <a:t>βλάβη υγείας </a:t>
            </a:r>
            <a:r>
              <a:rPr lang="el-GR" dirty="0"/>
              <a:t>νοείται οποιαδήποτε πάθηση της σωματικής ή διανοητικής υγείας ή η επίταση υπάρχουσας ήδη παθολογικής κατάστασης. Ως εντελώς ελαφρά σωματική βλάβη νοείται αυτή, η οποία, χωρίς να είναι επουσιώδης, έχει όλως επιπόλαιες συνέπειες.</a:t>
            </a:r>
          </a:p>
          <a:p>
            <a:endParaRPr lang="el-GR"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124744"/>
            <a:ext cx="8229600" cy="5001419"/>
          </a:xfrm>
        </p:spPr>
        <p:txBody>
          <a:bodyPr/>
          <a:lstStyle/>
          <a:p>
            <a:r>
              <a:rPr lang="el-GR" dirty="0"/>
              <a:t>Στην περίπτωση που ο υπαίτιος της σωματικής βλάβης από αμέλεια ήταν υπόχρεος λόγω της υπηρεσίας του ή του επαγγέλματος του να καταβάλει ιδιαίτερη επιμέλεια ή προσοχή, η ποινική δίωξη ασκείται </a:t>
            </a:r>
            <a:r>
              <a:rPr lang="el-GR" dirty="0">
                <a:solidFill>
                  <a:srgbClr val="FFFF00"/>
                </a:solidFill>
              </a:rPr>
              <a:t>αυτεπάγγελτα</a:t>
            </a:r>
            <a:r>
              <a:rPr lang="el-GR" dirty="0"/>
              <a:t> ( δεν απαιτείται έγκληση).</a:t>
            </a:r>
          </a:p>
          <a:p>
            <a:endParaRPr lang="el-GR"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908720"/>
            <a:ext cx="8229600" cy="5217443"/>
          </a:xfrm>
        </p:spPr>
        <p:txBody>
          <a:bodyPr>
            <a:normAutofit fontScale="92500" lnSpcReduction="10000"/>
          </a:bodyPr>
          <a:lstStyle/>
          <a:p>
            <a:r>
              <a:rPr lang="el-GR" dirty="0"/>
              <a:t>Η </a:t>
            </a:r>
            <a:r>
              <a:rPr lang="el-GR" dirty="0">
                <a:solidFill>
                  <a:srgbClr val="FFFF00"/>
                </a:solidFill>
              </a:rPr>
              <a:t>πειθαρχική ευθύνη </a:t>
            </a:r>
            <a:r>
              <a:rPr lang="el-GR" dirty="0"/>
              <a:t>των οδοντιάτρων θεμελιώνεται στον Κώδικα Οδοντιατρικής Δεοντολογίας (Π.Δ 39/2009) και ιδίως στο προαναφερόμενο άρθρο 1 αυτού σε συνδυασμό με  το άρθρο 51 του ν. 1026/80, όπου προσδιορίζονται οι παραβάσεις που συνιστούν πειθαρχικό παράπτωμα. </a:t>
            </a:r>
          </a:p>
          <a:p>
            <a:r>
              <a:rPr lang="el-GR" dirty="0"/>
              <a:t>Το πειθαρχικό παράπτωμα κρίνεται και τιμωρείται από το αρμόδιο Πειθαρχικό Συμβούλιο με πειθαρχική ποινή </a:t>
            </a:r>
            <a:r>
              <a:rPr lang="el-GR" dirty="0">
                <a:solidFill>
                  <a:srgbClr val="FFFF00"/>
                </a:solidFill>
              </a:rPr>
              <a:t>ανεξάρτητα κάθε ποινικής ευθύνης ή άλλης </a:t>
            </a:r>
            <a:r>
              <a:rPr lang="el-GR" dirty="0" smtClean="0">
                <a:solidFill>
                  <a:srgbClr val="FFFF00"/>
                </a:solidFill>
              </a:rPr>
              <a:t>κύρωσης, </a:t>
            </a:r>
            <a:r>
              <a:rPr lang="el-GR" dirty="0">
                <a:solidFill>
                  <a:srgbClr val="FFFF00"/>
                </a:solidFill>
              </a:rPr>
              <a:t>κατά τις κείμενες διατάξεις</a:t>
            </a:r>
            <a:r>
              <a:rPr lang="el-GR" dirty="0"/>
              <a:t>.</a:t>
            </a:r>
          </a:p>
          <a:p>
            <a:endParaRPr lang="el-GR"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476672"/>
            <a:ext cx="8229600" cy="6048672"/>
          </a:xfrm>
        </p:spPr>
        <p:txBody>
          <a:bodyPr>
            <a:normAutofit fontScale="85000" lnSpcReduction="10000"/>
          </a:bodyPr>
          <a:lstStyle/>
          <a:p>
            <a:r>
              <a:rPr lang="el-GR" dirty="0"/>
              <a:t>Οι επιβαλλόμενες από το Πειθαρχικό Συμβούλιο ποινές είναι: α) έγγραφη επίπληξη, β) πρόστιμο, γ) προσωρινή παύση εξασκήσεως του οδοντιατρικού επαγγέλματος από δέκα πέντε ημέρες έως έξι μήνες και δ) την οριστική παύση εξασκήσεως του οδοντιατρικού επαγγέλματος. Η ποινή της οριστικής παύσης μπορεί να επιβληθεί εάν ο οδοντίατρος: α) τιμωρηθεί, εντός τριετίας, από το πειθαρχικό συμβούλιο με δύο τουλάχιστον πειθαρχικές ποινές προσωρινής παύσης εξάσκησης οδοντιατρικού επαγγέλματος, β) καταδικάσθηκε με αμετάκλητη απόφαση ποινικού δικαστηρίου για κακούργημα, γ) καταδικάσθηκε με δύο τουλάχιστον αμετάκλητες αποφάσεις ποινικού δικαστηρίου για πλημμέλημα κατά την άσκηση ή με αφορμή την άσκηση του επαγγέλματος του.</a:t>
            </a:r>
          </a:p>
          <a:p>
            <a:endParaRPr lang="el-GR"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92696"/>
            <a:ext cx="8229600" cy="5433467"/>
          </a:xfrm>
        </p:spPr>
        <p:txBody>
          <a:bodyPr>
            <a:normAutofit lnSpcReduction="10000"/>
          </a:bodyPr>
          <a:lstStyle/>
          <a:p>
            <a:r>
              <a:rPr lang="el-GR" dirty="0"/>
              <a:t>Ο οδοντίατρος  είναι μπροστά σε μία νέα πραγματικότητα, την οποία καλείται να αντιμετωπίσει. Το </a:t>
            </a:r>
            <a:r>
              <a:rPr lang="el-GR" dirty="0">
                <a:solidFill>
                  <a:srgbClr val="FFFF00"/>
                </a:solidFill>
              </a:rPr>
              <a:t>κλίμα εμπιστοσύνης </a:t>
            </a:r>
            <a:r>
              <a:rPr lang="el-GR" dirty="0"/>
              <a:t>που περιέβαλε την θεραπευτική δραστηριότητα </a:t>
            </a:r>
            <a:r>
              <a:rPr lang="el-GR" dirty="0">
                <a:solidFill>
                  <a:srgbClr val="FFFF00"/>
                </a:solidFill>
              </a:rPr>
              <a:t>έχει υποχωρήσει </a:t>
            </a:r>
            <a:r>
              <a:rPr lang="el-GR" dirty="0"/>
              <a:t>με συνέπεια ο  οδοντίατρος να μην βρίσκεται πλέον στο απυρόβλητο αλλά αντίθετα να του καταλογίζεται ευθύνη από τους ασθενείς με σχετική πλέον ευκολία. Είναι αναγκαίο λοιπόν να γνωρίζει τα δικαιώματα και τις υποχρεώσεις του και να πράττει ανάλογα.</a:t>
            </a:r>
          </a:p>
          <a:p>
            <a:endParaRPr lang="el-G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692696"/>
            <a:ext cx="8229600" cy="5433467"/>
          </a:xfrm>
        </p:spPr>
        <p:txBody>
          <a:bodyPr>
            <a:normAutofit fontScale="92500" lnSpcReduction="20000"/>
          </a:bodyPr>
          <a:lstStyle/>
          <a:p>
            <a:r>
              <a:rPr lang="el-GR" dirty="0"/>
              <a:t>Για την ευθύνη του ιατρού  αναπτύχθηκαν βασικά τρείς θεωρίες:</a:t>
            </a:r>
          </a:p>
          <a:p>
            <a:pPr>
              <a:buNone/>
            </a:pPr>
            <a:r>
              <a:rPr lang="el-GR" dirty="0" smtClean="0"/>
              <a:t>	-</a:t>
            </a:r>
            <a:r>
              <a:rPr lang="el-GR" dirty="0"/>
              <a:t>Η πρώτη υποστήριζε ότι οι ιατροί, με εξαίρεση εκείνες τις πράξεις που διέπονται από δόλο, είναι απολύτως ανεύθυνοι για το έργο τους.</a:t>
            </a:r>
          </a:p>
          <a:p>
            <a:pPr>
              <a:buNone/>
            </a:pPr>
            <a:r>
              <a:rPr lang="el-GR" dirty="0" smtClean="0"/>
              <a:t>	-</a:t>
            </a:r>
            <a:r>
              <a:rPr lang="el-GR" dirty="0"/>
              <a:t>Η δεύτερη υποστήριζε ότι οι ιατροί ευθύνονται για πράξεις που ενήργησαν από βαρεία αμέλεια, ενώ είναι ανεύθυνοι για τις πράξεις που προκλήθηκαν από ελαφρά αμέλεια.</a:t>
            </a:r>
          </a:p>
          <a:p>
            <a:pPr>
              <a:buNone/>
            </a:pPr>
            <a:r>
              <a:rPr lang="el-GR" dirty="0" smtClean="0"/>
              <a:t>	</a:t>
            </a:r>
            <a:r>
              <a:rPr lang="en-US" dirty="0" smtClean="0"/>
              <a:t>-</a:t>
            </a:r>
            <a:r>
              <a:rPr lang="el-GR" dirty="0" smtClean="0"/>
              <a:t>Η </a:t>
            </a:r>
            <a:r>
              <a:rPr lang="el-GR" dirty="0"/>
              <a:t>τρίτη  υποστήριζε ότι οι ιατροί έχουν πλήρη ευθύνη για τις πράξεις τους , άρα ευθύνονται ακόμη και για ελαφρά αμέλεια. </a:t>
            </a:r>
            <a:r>
              <a:rPr lang="el-GR" dirty="0">
                <a:solidFill>
                  <a:srgbClr val="FFFF00"/>
                </a:solidFill>
              </a:rPr>
              <a:t>Η θεωρία αυτή έχει σήμερα επικρατήσει.</a:t>
            </a:r>
          </a:p>
          <a:p>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64704"/>
            <a:ext cx="8229600" cy="5361459"/>
          </a:xfrm>
        </p:spPr>
        <p:txBody>
          <a:bodyPr>
            <a:normAutofit/>
          </a:bodyPr>
          <a:lstStyle/>
          <a:p>
            <a:r>
              <a:rPr lang="el-GR" dirty="0"/>
              <a:t>Ο ιατρός οφείλει να παρέχει με ζήλο, ευσυνειδησία και αφοσίωση την ιατρική του συνδρομή, σύμφωνα με τις θεμελιώδεις αρχές της ιατρικής επιστήμης και της </a:t>
            </a:r>
            <a:r>
              <a:rPr lang="el-GR" dirty="0" err="1"/>
              <a:t>κτηθείσας</a:t>
            </a:r>
            <a:r>
              <a:rPr lang="el-GR" dirty="0"/>
              <a:t> πείρας, τηρώντας τις ισχύουσες διατάξεις για τη διαφύλαξη των ασθενών και την προστασία των υγιών.</a:t>
            </a:r>
          </a:p>
          <a:p>
            <a:pPr>
              <a:buNone/>
            </a:pPr>
            <a:r>
              <a:rPr lang="el-GR" dirty="0" smtClean="0"/>
              <a:t>	(</a:t>
            </a:r>
            <a:r>
              <a:rPr lang="el-GR" dirty="0" err="1"/>
              <a:t>Αρθρο</a:t>
            </a:r>
            <a:r>
              <a:rPr lang="el-GR" dirty="0"/>
              <a:t> 24 </a:t>
            </a:r>
            <a:r>
              <a:rPr lang="el-GR" dirty="0" err="1"/>
              <a:t>α.ν</a:t>
            </a:r>
            <a:r>
              <a:rPr lang="el-GR" dirty="0"/>
              <a:t> 1565/1939, που εφαρμόζεται και στους οδοντιάτρους)</a:t>
            </a:r>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836712"/>
            <a:ext cx="8229600" cy="5289451"/>
          </a:xfrm>
        </p:spPr>
        <p:txBody>
          <a:bodyPr>
            <a:normAutofit fontScale="92500" lnSpcReduction="10000"/>
          </a:bodyPr>
          <a:lstStyle/>
          <a:p>
            <a:r>
              <a:rPr lang="el-GR" dirty="0"/>
              <a:t>Το λειτούργημα του οδοντιάτρου αποσκοπεί στην εξασφάλιση της στοματικής υγείας του ανθρώπου, δηλαδή στην πρόληψη, διάγνωση, θεραπεία και ανακούφιση από τον πόνο των ανωμαλιών και ασθενειών των οδόντων, του στόματος, των γνάθων και των γύρω ιστών. Η άσκηση του λειτουργήματος πρέπει να γίνεται σύμφωνα με τους γενικά αποδεκτούς κανόνες της επιστήμης και να χαρακτηρίζεται από απόλυτο σεβασμό στη ζωή και την ανθρώπινη αξιοπρέπεια.</a:t>
            </a:r>
          </a:p>
          <a:p>
            <a:pPr>
              <a:buNone/>
            </a:pPr>
            <a:r>
              <a:rPr lang="el-GR" dirty="0" smtClean="0"/>
              <a:t>	(</a:t>
            </a:r>
            <a:r>
              <a:rPr lang="el-GR" dirty="0" err="1"/>
              <a:t>Αρθρο</a:t>
            </a:r>
            <a:r>
              <a:rPr lang="el-GR" dirty="0"/>
              <a:t> 1 Κώδικα Οδοντιατρικής Δεοντολογίας)</a:t>
            </a:r>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64704"/>
            <a:ext cx="8229600" cy="5361459"/>
          </a:xfrm>
        </p:spPr>
        <p:txBody>
          <a:bodyPr>
            <a:normAutofit/>
          </a:bodyPr>
          <a:lstStyle/>
          <a:p>
            <a:r>
              <a:rPr lang="el-GR" dirty="0"/>
              <a:t>Ο οδοντίατρος ευθύνεται εάν ενεργήσει από </a:t>
            </a:r>
            <a:r>
              <a:rPr lang="el-GR" dirty="0">
                <a:solidFill>
                  <a:srgbClr val="FFFF00"/>
                </a:solidFill>
              </a:rPr>
              <a:t>δόλο ή αμέλεια</a:t>
            </a:r>
            <a:r>
              <a:rPr lang="el-GR" dirty="0"/>
              <a:t>.</a:t>
            </a:r>
          </a:p>
          <a:p>
            <a:pPr>
              <a:buNone/>
            </a:pPr>
            <a:r>
              <a:rPr lang="en-US" dirty="0" smtClean="0">
                <a:solidFill>
                  <a:srgbClr val="FFFF00"/>
                </a:solidFill>
              </a:rPr>
              <a:t>	</a:t>
            </a:r>
            <a:r>
              <a:rPr lang="el-GR" dirty="0" smtClean="0">
                <a:solidFill>
                  <a:srgbClr val="FFFF00"/>
                </a:solidFill>
              </a:rPr>
              <a:t>Αμέλεια </a:t>
            </a:r>
            <a:r>
              <a:rPr lang="el-GR" dirty="0"/>
              <a:t>συντρέχει εάν ο οδοντίατρος προβεί σε ενέργεια ή παράλειψη </a:t>
            </a:r>
            <a:r>
              <a:rPr lang="el-GR" dirty="0">
                <a:solidFill>
                  <a:srgbClr val="FFFF00"/>
                </a:solidFill>
              </a:rPr>
              <a:t>κατά παράβαση των διδαγμάτων της ιατρικής επιστήμης</a:t>
            </a:r>
            <a:r>
              <a:rPr lang="el-GR" dirty="0"/>
              <a:t>, έστω και αν είναι ελαφρά, ενώ δεν φέρει  ευθύνη  αν ενήργησε σύμφωνα με τους κανόνες  αυτούς (</a:t>
            </a:r>
            <a:r>
              <a:rPr lang="en-US" dirty="0" err="1"/>
              <a:t>lege</a:t>
            </a:r>
            <a:r>
              <a:rPr lang="en-US" dirty="0"/>
              <a:t> </a:t>
            </a:r>
            <a:r>
              <a:rPr lang="en-US" dirty="0" err="1"/>
              <a:t>artis</a:t>
            </a:r>
            <a:r>
              <a:rPr lang="el-GR" dirty="0"/>
              <a:t>) και ειδικότερα όπως θα ενεργούσε κάτω από τις ίδιες συνθήκες και  με τα ίδια μέσα , ο συνετός και επιμελής οδοντίατρος.</a:t>
            </a:r>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1412776"/>
            <a:ext cx="8229600" cy="4713387"/>
          </a:xfrm>
        </p:spPr>
        <p:txBody>
          <a:bodyPr/>
          <a:lstStyle/>
          <a:p>
            <a:r>
              <a:rPr lang="el-GR" dirty="0"/>
              <a:t>Ο οδοντίατρος έχει </a:t>
            </a:r>
            <a:r>
              <a:rPr lang="el-GR" dirty="0">
                <a:solidFill>
                  <a:srgbClr val="FFFF00"/>
                </a:solidFill>
              </a:rPr>
              <a:t>υποχρέωση επιμέλειας και όχι υποχρέωση συγκεκριμένου αποτελέσματος</a:t>
            </a:r>
            <a:r>
              <a:rPr lang="el-GR" dirty="0"/>
              <a:t>.  Σφάλματα που δεν οφείλονται σε υπαιτιότητα   δεν καθιστούν υπεύθυνο τον οδοντίατρο δεδομένου μάλιστα ότι η ιατρική επιστήμη δεν έχει εξασφαλίσει ούτε βεβαία πρόγνωση ούτε ακρίβεια των αποτελεσμάτων θεραπείας. </a:t>
            </a:r>
          </a:p>
          <a:p>
            <a:endParaRPr lang="el-GR"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 Θέση περιεχομένου"/>
          <p:cNvSpPr>
            <a:spLocks noGrp="1"/>
          </p:cNvSpPr>
          <p:nvPr>
            <p:ph idx="1"/>
          </p:nvPr>
        </p:nvSpPr>
        <p:spPr>
          <a:xfrm>
            <a:off x="457200" y="764704"/>
            <a:ext cx="8229600" cy="5361459"/>
          </a:xfrm>
        </p:spPr>
        <p:txBody>
          <a:bodyPr>
            <a:normAutofit lnSpcReduction="10000"/>
          </a:bodyPr>
          <a:lstStyle/>
          <a:p>
            <a:r>
              <a:rPr lang="el-GR" dirty="0" err="1"/>
              <a:t>Εχει</a:t>
            </a:r>
            <a:r>
              <a:rPr lang="el-GR" dirty="0"/>
              <a:t> υποστηριχθεί και η άποψη, ιδίως στο εξωτερικό, ότι για ορισμένες οδοντιατρικές πράξεις, όπως προσθετικές ή απλές οδοντιατρικές εργασίες, ο οδοντίατρος έχει ευθύνη για την μη επίτευξη του επιδιωκόμενου αποτελέσματος είτε επειδή ο ασθενής αποβλέπει στο αποτέλεσμα είτε επειδή οι εργασίες έχουν σχετικά άμεσο και βέβαιο αποτέλεσμα. Ο οδοντίατρος στην περίπτωση αυτή είναι υποχρεωμένος να διορθώσει το πρόβλημα ή να μειώσει την αμοιβή του. </a:t>
            </a:r>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47</TotalTime>
  <Words>1788</Words>
  <Application>Microsoft Office PowerPoint</Application>
  <PresentationFormat>On-screen Show (4:3)</PresentationFormat>
  <Paragraphs>71</Paragraphs>
  <Slides>34</Slides>
  <Notes>0</Notes>
  <HiddenSlides>0</HiddenSlides>
  <MMClips>0</MMClips>
  <ScaleCrop>false</ScaleCrop>
  <HeadingPairs>
    <vt:vector size="4" baseType="variant">
      <vt:variant>
        <vt:lpstr>Theme</vt:lpstr>
      </vt:variant>
      <vt:variant>
        <vt:i4>1</vt:i4>
      </vt:variant>
      <vt:variant>
        <vt:lpstr>Slide Titles</vt:lpstr>
      </vt:variant>
      <vt:variant>
        <vt:i4>34</vt:i4>
      </vt:variant>
    </vt:vector>
  </HeadingPairs>
  <TitlesOfParts>
    <vt:vector size="35" baseType="lpstr">
      <vt:lpstr>Θέμα του Office</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lpstr>Slide 23</vt:lpstr>
      <vt:lpstr>Slide 24</vt:lpstr>
      <vt:lpstr>Slide 25</vt:lpstr>
      <vt:lpstr>Slide 26</vt:lpstr>
      <vt:lpstr>Slide 27</vt:lpstr>
      <vt:lpstr>Slide 28</vt:lpstr>
      <vt:lpstr>Slide 29</vt:lpstr>
      <vt:lpstr>Slide 30</vt:lpstr>
      <vt:lpstr>Slide 31</vt:lpstr>
      <vt:lpstr>Slide 32</vt:lpstr>
      <vt:lpstr>Slide 33</vt:lpstr>
      <vt:lpstr>Slide 34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Διαφάνεια 1</dc:title>
  <dc:creator>Jimmy</dc:creator>
  <cp:lastModifiedBy> </cp:lastModifiedBy>
  <cp:revision>8</cp:revision>
  <dcterms:created xsi:type="dcterms:W3CDTF">2015-11-10T06:28:26Z</dcterms:created>
  <dcterms:modified xsi:type="dcterms:W3CDTF">2016-01-27T11:01:53Z</dcterms:modified>
</cp:coreProperties>
</file>