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69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19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88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3.xml" ContentType="application/vnd.openxmlformats-officedocument.theme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5.xml" ContentType="application/vnd.openxmlformats-officedocument.theme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2.xml" ContentType="application/vnd.openxmlformats-officedocument.theme+xml"/>
  <Override PartName="/ppt/slides/slide78.xml" ContentType="application/vnd.openxmlformats-officedocument.presentationml.sl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78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notesSlides/notesSlide11.xml" ContentType="application/vnd.openxmlformats-officedocument.presentationml.notes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61.xml" ContentType="application/vnd.openxmlformats-officedocument.presentationml.slideLayout+xml"/>
  <Override PartName="/ppt/slides/slide77.xml" ContentType="application/vnd.openxmlformats-officedocument.presentationml.slide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32" r:id="rId4"/>
    <p:sldMasterId id="2147483744" r:id="rId5"/>
    <p:sldMasterId id="2147483756" r:id="rId6"/>
    <p:sldMasterId id="2147483816" r:id="rId7"/>
    <p:sldMasterId id="2147483828" r:id="rId8"/>
    <p:sldMasterId id="2147483840" r:id="rId9"/>
    <p:sldMasterId id="2147483866" r:id="rId10"/>
    <p:sldMasterId id="2147483884" r:id="rId11"/>
    <p:sldMasterId id="2147483896" r:id="rId12"/>
    <p:sldMasterId id="2147483934" r:id="rId13"/>
    <p:sldMasterId id="2147483959" r:id="rId14"/>
    <p:sldMasterId id="2147483971" r:id="rId15"/>
    <p:sldMasterId id="2147483983" r:id="rId16"/>
    <p:sldMasterId id="2147483995" r:id="rId17"/>
    <p:sldMasterId id="2147484013" r:id="rId18"/>
    <p:sldMasterId id="2147484027" r:id="rId19"/>
    <p:sldMasterId id="2147484039" r:id="rId20"/>
    <p:sldMasterId id="2147484051" r:id="rId21"/>
    <p:sldMasterId id="2147484069" r:id="rId22"/>
    <p:sldMasterId id="2147484083" r:id="rId23"/>
    <p:sldMasterId id="2147484095" r:id="rId24"/>
  </p:sldMasterIdLst>
  <p:notesMasterIdLst>
    <p:notesMasterId r:id="rId106"/>
  </p:notesMasterIdLst>
  <p:sldIdLst>
    <p:sldId id="257" r:id="rId25"/>
    <p:sldId id="331" r:id="rId26"/>
    <p:sldId id="338" r:id="rId27"/>
    <p:sldId id="339" r:id="rId28"/>
    <p:sldId id="372" r:id="rId29"/>
    <p:sldId id="341" r:id="rId30"/>
    <p:sldId id="373" r:id="rId31"/>
    <p:sldId id="374" r:id="rId32"/>
    <p:sldId id="375" r:id="rId33"/>
    <p:sldId id="376" r:id="rId34"/>
    <p:sldId id="377" r:id="rId35"/>
    <p:sldId id="378" r:id="rId36"/>
    <p:sldId id="379" r:id="rId37"/>
    <p:sldId id="380" r:id="rId38"/>
    <p:sldId id="342" r:id="rId39"/>
    <p:sldId id="381" r:id="rId40"/>
    <p:sldId id="382" r:id="rId41"/>
    <p:sldId id="383" r:id="rId42"/>
    <p:sldId id="396" r:id="rId43"/>
    <p:sldId id="397" r:id="rId44"/>
    <p:sldId id="398" r:id="rId45"/>
    <p:sldId id="399" r:id="rId46"/>
    <p:sldId id="400" r:id="rId47"/>
    <p:sldId id="384" r:id="rId48"/>
    <p:sldId id="385" r:id="rId49"/>
    <p:sldId id="386" r:id="rId50"/>
    <p:sldId id="387" r:id="rId51"/>
    <p:sldId id="332" r:id="rId52"/>
    <p:sldId id="333" r:id="rId53"/>
    <p:sldId id="334" r:id="rId54"/>
    <p:sldId id="335" r:id="rId55"/>
    <p:sldId id="336" r:id="rId56"/>
    <p:sldId id="340" r:id="rId57"/>
    <p:sldId id="365" r:id="rId58"/>
    <p:sldId id="366" r:id="rId59"/>
    <p:sldId id="367" r:id="rId60"/>
    <p:sldId id="368" r:id="rId61"/>
    <p:sldId id="369" r:id="rId62"/>
    <p:sldId id="388" r:id="rId63"/>
    <p:sldId id="362" r:id="rId64"/>
    <p:sldId id="360" r:id="rId65"/>
    <p:sldId id="361" r:id="rId66"/>
    <p:sldId id="404" r:id="rId67"/>
    <p:sldId id="403" r:id="rId68"/>
    <p:sldId id="389" r:id="rId69"/>
    <p:sldId id="390" r:id="rId70"/>
    <p:sldId id="391" r:id="rId71"/>
    <p:sldId id="395" r:id="rId72"/>
    <p:sldId id="392" r:id="rId73"/>
    <p:sldId id="393" r:id="rId74"/>
    <p:sldId id="394" r:id="rId75"/>
    <p:sldId id="363" r:id="rId76"/>
    <p:sldId id="364" r:id="rId77"/>
    <p:sldId id="258" r:id="rId78"/>
    <p:sldId id="259" r:id="rId79"/>
    <p:sldId id="260" r:id="rId80"/>
    <p:sldId id="261" r:id="rId81"/>
    <p:sldId id="262" r:id="rId82"/>
    <p:sldId id="295" r:id="rId83"/>
    <p:sldId id="296" r:id="rId84"/>
    <p:sldId id="297" r:id="rId85"/>
    <p:sldId id="298" r:id="rId86"/>
    <p:sldId id="299" r:id="rId87"/>
    <p:sldId id="300" r:id="rId88"/>
    <p:sldId id="301" r:id="rId89"/>
    <p:sldId id="302" r:id="rId90"/>
    <p:sldId id="303" r:id="rId91"/>
    <p:sldId id="401" r:id="rId92"/>
    <p:sldId id="304" r:id="rId93"/>
    <p:sldId id="305" r:id="rId94"/>
    <p:sldId id="306" r:id="rId95"/>
    <p:sldId id="307" r:id="rId96"/>
    <p:sldId id="308" r:id="rId97"/>
    <p:sldId id="309" r:id="rId98"/>
    <p:sldId id="320" r:id="rId99"/>
    <p:sldId id="323" r:id="rId100"/>
    <p:sldId id="321" r:id="rId101"/>
    <p:sldId id="322" r:id="rId102"/>
    <p:sldId id="402" r:id="rId103"/>
    <p:sldId id="327" r:id="rId104"/>
    <p:sldId id="330" r:id="rId10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004D"/>
    <a:srgbClr val="FF9900"/>
    <a:srgbClr val="CC00CC"/>
    <a:srgbClr val="003300"/>
    <a:srgbClr val="FFFF00"/>
    <a:srgbClr val="9900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05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877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63" Type="http://schemas.openxmlformats.org/officeDocument/2006/relationships/slide" Target="slides/slide39.xml"/><Relationship Id="rId68" Type="http://schemas.openxmlformats.org/officeDocument/2006/relationships/slide" Target="slides/slide44.xml"/><Relationship Id="rId84" Type="http://schemas.openxmlformats.org/officeDocument/2006/relationships/slide" Target="slides/slide60.xml"/><Relationship Id="rId89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5.xml"/><Relationship Id="rId107" Type="http://schemas.openxmlformats.org/officeDocument/2006/relationships/presProps" Target="presProps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66" Type="http://schemas.openxmlformats.org/officeDocument/2006/relationships/slide" Target="slides/slide42.xml"/><Relationship Id="rId74" Type="http://schemas.openxmlformats.org/officeDocument/2006/relationships/slide" Target="slides/slide50.xml"/><Relationship Id="rId79" Type="http://schemas.openxmlformats.org/officeDocument/2006/relationships/slide" Target="slides/slide55.xml"/><Relationship Id="rId87" Type="http://schemas.openxmlformats.org/officeDocument/2006/relationships/slide" Target="slides/slide63.xml"/><Relationship Id="rId102" Type="http://schemas.openxmlformats.org/officeDocument/2006/relationships/slide" Target="slides/slide78.xml"/><Relationship Id="rId11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7.xml"/><Relationship Id="rId82" Type="http://schemas.openxmlformats.org/officeDocument/2006/relationships/slide" Target="slides/slide58.xml"/><Relationship Id="rId90" Type="http://schemas.openxmlformats.org/officeDocument/2006/relationships/slide" Target="slides/slide66.xml"/><Relationship Id="rId95" Type="http://schemas.openxmlformats.org/officeDocument/2006/relationships/slide" Target="slides/slide7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64" Type="http://schemas.openxmlformats.org/officeDocument/2006/relationships/slide" Target="slides/slide40.xml"/><Relationship Id="rId69" Type="http://schemas.openxmlformats.org/officeDocument/2006/relationships/slide" Target="slides/slide45.xml"/><Relationship Id="rId77" Type="http://schemas.openxmlformats.org/officeDocument/2006/relationships/slide" Target="slides/slide53.xml"/><Relationship Id="rId100" Type="http://schemas.openxmlformats.org/officeDocument/2006/relationships/slide" Target="slides/slide76.xml"/><Relationship Id="rId105" Type="http://schemas.openxmlformats.org/officeDocument/2006/relationships/slide" Target="slides/slide8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72" Type="http://schemas.openxmlformats.org/officeDocument/2006/relationships/slide" Target="slides/slide48.xml"/><Relationship Id="rId80" Type="http://schemas.openxmlformats.org/officeDocument/2006/relationships/slide" Target="slides/slide56.xml"/><Relationship Id="rId85" Type="http://schemas.openxmlformats.org/officeDocument/2006/relationships/slide" Target="slides/slide61.xml"/><Relationship Id="rId93" Type="http://schemas.openxmlformats.org/officeDocument/2006/relationships/slide" Target="slides/slide69.xml"/><Relationship Id="rId98" Type="http://schemas.openxmlformats.org/officeDocument/2006/relationships/slide" Target="slides/slide7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slide" Target="slides/slide43.xml"/><Relationship Id="rId103" Type="http://schemas.openxmlformats.org/officeDocument/2006/relationships/slide" Target="slides/slide79.xml"/><Relationship Id="rId108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slide" Target="slides/slide46.xml"/><Relationship Id="rId75" Type="http://schemas.openxmlformats.org/officeDocument/2006/relationships/slide" Target="slides/slide51.xml"/><Relationship Id="rId83" Type="http://schemas.openxmlformats.org/officeDocument/2006/relationships/slide" Target="slides/slide59.xml"/><Relationship Id="rId88" Type="http://schemas.openxmlformats.org/officeDocument/2006/relationships/slide" Target="slides/slide64.xml"/><Relationship Id="rId91" Type="http://schemas.openxmlformats.org/officeDocument/2006/relationships/slide" Target="slides/slide67.xml"/><Relationship Id="rId96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10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73" Type="http://schemas.openxmlformats.org/officeDocument/2006/relationships/slide" Target="slides/slide49.xml"/><Relationship Id="rId78" Type="http://schemas.openxmlformats.org/officeDocument/2006/relationships/slide" Target="slides/slide54.xml"/><Relationship Id="rId81" Type="http://schemas.openxmlformats.org/officeDocument/2006/relationships/slide" Target="slides/slide57.xml"/><Relationship Id="rId86" Type="http://schemas.openxmlformats.org/officeDocument/2006/relationships/slide" Target="slides/slide62.xml"/><Relationship Id="rId94" Type="http://schemas.openxmlformats.org/officeDocument/2006/relationships/slide" Target="slides/slide70.xml"/><Relationship Id="rId99" Type="http://schemas.openxmlformats.org/officeDocument/2006/relationships/slide" Target="slides/slide75.xml"/><Relationship Id="rId101" Type="http://schemas.openxmlformats.org/officeDocument/2006/relationships/slide" Target="slides/slide7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5.xml"/><Relationship Id="rId109" Type="http://schemas.openxmlformats.org/officeDocument/2006/relationships/theme" Target="theme/theme1.xml"/><Relationship Id="rId34" Type="http://schemas.openxmlformats.org/officeDocument/2006/relationships/slide" Target="slides/slide10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76" Type="http://schemas.openxmlformats.org/officeDocument/2006/relationships/slide" Target="slides/slide52.xml"/><Relationship Id="rId97" Type="http://schemas.openxmlformats.org/officeDocument/2006/relationships/slide" Target="slides/slide73.xml"/><Relationship Id="rId104" Type="http://schemas.openxmlformats.org/officeDocument/2006/relationships/slide" Target="slides/slide8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7.xml"/><Relationship Id="rId92" Type="http://schemas.openxmlformats.org/officeDocument/2006/relationships/slide" Target="slides/slide6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5CA39-4EBC-4599-90E5-972754C43DE2}" type="datetimeFigureOut">
              <a:rPr lang="el-GR" smtClean="0"/>
              <a:pPr/>
              <a:t>16/5/2013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3F59F3-E7C1-4DF7-A3D4-DF6D77FAD1A4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9ADB99-EACE-40C8-8547-D7D04C18EE6B}" type="slidenum">
              <a:rPr lang="el-GR">
                <a:solidFill>
                  <a:prstClr val="black"/>
                </a:solidFill>
              </a:rPr>
              <a:pPr/>
              <a:t>15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2D3A0C-EB58-4D22-A331-DADDA99E462C}" type="slidenum">
              <a:rPr lang="en-US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0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F2F02D-C348-4383-B2C0-6C6D70289F34}" type="slidenum">
              <a:rPr lang="en-US">
                <a:solidFill>
                  <a:prstClr val="black"/>
                </a:solidFill>
              </a:rPr>
              <a:pPr/>
              <a:t>80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08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DE426CAD-6E6F-4C63-B9D9-E5BEAFC7248D}" type="slidenum">
              <a:rPr lang="el-GR" sz="120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l-GR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50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6F44EF-5625-4F6E-B2F1-ABD6E86DC4DC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09A036-4140-4F8C-9D75-D45CAB26B431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87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7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B132D0-C09D-4F79-8433-4602362E0A1E}" type="slidenum">
              <a:rPr lang="en-US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E96172-DFA6-42E2-B825-45C99F58187E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9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E35E14-EA35-437A-A752-9B0C805C03F0}" type="slidenum">
              <a:rPr lang="en-US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0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0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9A90B1-9023-4C08-B0AD-AC823D52FB75}" type="slidenum">
              <a:rPr lang="en-US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4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57A2DD-F061-4F2C-B5E2-D1F106E88F73}" type="slidenum">
              <a:rPr lang="en-US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8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8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5BAD20-079F-4F62-A02C-D61FB4F738E2}" type="slidenum">
              <a:rPr lang="en-US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866D33B-D674-412A-8997-D3477942E268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0ACDE8E-0AFB-47FC-B021-C2634FAF177A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413039C-613D-4039-9B68-0AFF2922CF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Τίτλος και Αντικείμενο επάνω από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915CEF9-3544-47DF-ABEB-653DFAE5D76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A2E3B-D203-474C-B08F-499CF330F5B1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3E661-5C2F-4681-9BC2-75FC2CEF26C4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2A131E-338C-4361-A0E2-AFA1EF66CE2F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541C5-90FD-4077-AFFE-80CCFDF90BD4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D76488-D708-4071-83A1-BD7C64F8191E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CA1C7B-5A8D-4CBA-BBE6-E0AC199BB9B2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704365-3902-4549-9102-F2B8CC22DF15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1B7BA-789E-4DE2-9741-D0347E4BC105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840538" y="0"/>
            <a:ext cx="2127250" cy="6126163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230938" cy="6126163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5BB6F43-B24B-4197-9FD5-3161DCB2225E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A04E36-8EFD-4F00-9B5D-8BBD2A3C793C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3D7F9B-C9AC-4AD3-B26B-ECC0CC983656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5DF340-33C0-4D65-AAF6-4F7DA1802A9F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Τίτλος, Κείμενο και Γράφημ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γραφήματος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45E78BA-04CE-49DC-B4EB-3703EC7DB81D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F2BCC17-7E8E-4247-8DEC-7AB8CA9469F9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Τίτλος και Πίνακ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ίνακα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D1030E0-BA26-4378-A740-420C69233C96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Τίτλος και Κείμενο επάνω από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8CA611D-E50B-42AC-B4E0-19D4C4F73A95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Τίτλος, Clip Art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ClipArt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40370B3-B26E-4619-A68E-F003AFD6811B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EAB4856-46D1-447F-B0A2-FC4447A00B8A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B0D86-A6EC-4125-BC13-75BB2A1A095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5447D1-DF60-44FB-A742-3CE8D926FF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6C8EF-CB94-4449-9C8C-AD63CC30D8D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4899AB-9B7E-482F-B975-F6A254AEA9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9C88B6-AF94-45B6-B314-CB7E2FA9C7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B85DD8-1CD1-4560-B6C8-F824B6CD11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223B56-8CCC-4D67-B519-426D609534A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96E52-B8AD-4ABA-B584-26ED468CA6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23BB3-C644-479E-8B11-B77C2DDD83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3A54B0-CC41-41B8-983F-AA7A254CE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24E74A-C8EE-44A2-8B34-6D0EDB3B38D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DC3133-151E-4E74-BD6E-C13EFE6B90A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06774-4B27-44A3-9DCC-7EE3009D5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E79D4A-9173-4E6A-8C36-B0E138192C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21F8B-E1ED-4E24-8610-FB1C1A25FD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B6705-A8F6-4628-814D-1D299E0245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DF2941-FBBB-47C8-8BD5-F8D4757868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A33BC8-2BDF-4693-8479-A0289573E6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20C169-73DF-4008-B30C-8A20C2420A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93BCF6-27D6-47CD-ACC5-AE78DB36ED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9D1E15-F05C-4578-BDAD-9B90E8F934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D7F325-6CA1-496D-9C3B-7788D61B396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63903D-74EE-458F-BF3F-226ED78A4E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6F77EA-F7CC-42D6-A4B0-41BE0C296D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B56C9C-6C80-451E-AE23-7BD99172D3E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0A3932-2B08-4547-99CA-BC4C83955A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636D6-D9F7-4CFB-A9EA-152F9AFB2E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25477F-A0C7-4D59-B526-C6532B9815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807C1F-C9E9-4131-98CC-479C2E5D14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9B8BCA-ED62-4993-ACF2-76F157959BC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4C09A3-963F-4239-BBCB-F20E28C338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6810E5-33E1-4195-8634-94937240D3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F8A32-92EB-4595-9978-08018F1320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79AE2D3-47E0-4F08-ABA9-670DD6B632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41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Κάντε κλικ για να επεξεργαστείτε τον τίτλο</a:t>
            </a:r>
          </a:p>
        </p:txBody>
      </p:sp>
      <p:sp>
        <p:nvSpPr>
          <p:cNvPr id="146841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Κάντε κλικ για να επεξεργαστείτε τον υπότιτλο του υποδείγματος</a:t>
            </a:r>
          </a:p>
        </p:txBody>
      </p:sp>
      <p:sp>
        <p:nvSpPr>
          <p:cNvPr id="1468420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6842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6842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B638F95-23D6-4095-982E-56803E13997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6B7FA1-6D0B-48CA-90D8-9FFE18A4E58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2700FA-8EA9-4106-A57B-0860A03C3EB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2EB94-ED22-4850-A891-51EAA507FCF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C07826-CCF7-4C82-B5A5-621450631CD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C1305E-24DB-4643-B86E-0B380870F4A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E92D60-CDD5-4490-91E6-A8961A2AA14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4349B-87E3-403E-A208-687FFAFB6BA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DB8AE4-B2FB-4145-B852-5E4EF66B2AB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884CBB-686A-4C18-995F-1FC463ABFF9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475C3C-3061-43FE-B233-E7927D2DC83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927100"/>
            <a:ext cx="8991600" cy="4495800"/>
            <a:chOff x="0" y="584"/>
            <a:chExt cx="5664" cy="2832"/>
          </a:xfrm>
        </p:grpSpPr>
        <p:sp>
          <p:nvSpPr>
            <p:cNvPr id="147251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72516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7251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G4 w 1000"/>
                <a:gd name="T3" fmla="*/ G1 h 1000"/>
              </a:gdLst>
              <a:ahLst/>
              <a:cxnLst>
                <a:cxn ang="0">
                  <a:pos x="0" y="0"/>
                </a:cxn>
                <a:cxn ang="0">
                  <a:pos x="4416" y="0"/>
                </a:cxn>
                <a:cxn ang="0">
                  <a:pos x="4917" y="500"/>
                </a:cxn>
                <a:cxn ang="0">
                  <a:pos x="4417" y="1000"/>
                </a:cxn>
                <a:cxn ang="0">
                  <a:pos x="0" y="1000"/>
                </a:cxn>
              </a:cxnLst>
              <a:rect l="T0" t="T1" r="T2" b="T3"/>
              <a:pathLst>
                <a:path w="4917" h="1000">
                  <a:moveTo>
                    <a:pt x="0" y="0"/>
                  </a:moveTo>
                  <a:lnTo>
                    <a:pt x="4416" y="0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999"/>
                    <a:pt x="4417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7251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47251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r>
              <a:rPr lang="en-US"/>
              <a:t>Κάντε κλικ για να επεξεργαστείτε τον τίτλο</a:t>
            </a:r>
          </a:p>
        </p:txBody>
      </p:sp>
      <p:sp>
        <p:nvSpPr>
          <p:cNvPr id="147252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Κάντε κλικ για να επεξεργαστείτε τον υπότιτλο του υποδείγματος</a:t>
            </a:r>
          </a:p>
        </p:txBody>
      </p:sp>
      <p:sp>
        <p:nvSpPr>
          <p:cNvPr id="1472521" name="Rectangle 9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72522" name="Rectangle 10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31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72523" name="Rectangle 1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fld id="{21F59F72-06D5-4D57-BBE6-3DAA3D1E8EE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06DC77-3AB1-45D5-AADD-8C1748505D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09A3B8-0C05-41FE-929B-330CA5FE2D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5F8635-E380-4BF0-AF8D-3C1C52AAAA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2CFE0B-EC82-46C2-8265-EE780B0312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7C097-0F93-4610-884E-92D0BC9C22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4C80E-EDEE-4BA3-8F22-B43D962A2B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8F4D62-75CB-4ABB-A5CC-F21E674409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2B82E-E248-4C7C-9AD7-FA02E0EA8C7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DBDAEE-4AFC-4531-AF69-6A5DE94A624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E9A21-A990-4458-88D2-50E1560ECF9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480708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/>
                <a:ahLst/>
                <a:cxnLst>
                  <a:cxn ang="0">
                    <a:pos x="0" y="3159"/>
                  </a:cxn>
                  <a:cxn ang="0">
                    <a:pos x="5184" y="3159"/>
                  </a:cxn>
                  <a:cxn ang="0">
                    <a:pos x="5184" y="0"/>
                  </a:cxn>
                  <a:cxn ang="0">
                    <a:pos x="0" y="0"/>
                  </a:cxn>
                  <a:cxn ang="0">
                    <a:pos x="0" y="3159"/>
                  </a:cxn>
                  <a:cxn ang="0">
                    <a:pos x="0" y="3159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 sz="2400" smtClea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80709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159"/>
                  </a:cxn>
                  <a:cxn ang="0">
                    <a:pos x="556" y="3159"/>
                  </a:cxn>
                  <a:cxn ang="0">
                    <a:pos x="55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 sz="2400" smtClea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480710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480711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/>
              <a:ahLst/>
              <a:cxnLst>
                <a:cxn ang="0">
                  <a:pos x="25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251" y="0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480712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480714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 sz="2400" smtClea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80715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 sz="2400" smtClea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80716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 sz="2400" smtClea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80717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 sz="2400" smtClea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80718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 sz="2400" smtClea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80719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 sz="2400" smtClea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480720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Κάντε κλικ για να επεξεργαστείτε τον τίτλο</a:t>
            </a:r>
          </a:p>
        </p:txBody>
      </p:sp>
      <p:sp>
        <p:nvSpPr>
          <p:cNvPr id="1480721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Κάντε κλικ για να επεξεργαστείτε τον υπότιτλο του υποδείγματος</a:t>
            </a:r>
          </a:p>
        </p:txBody>
      </p:sp>
      <p:sp>
        <p:nvSpPr>
          <p:cNvPr id="1480722" name="Rectangle 18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80723" name="Rectangle 19"/>
          <p:cNvSpPr>
            <a:spLocks noGrp="1" noChangeArrowheads="1"/>
          </p:cNvSpPr>
          <p:nvPr>
            <p:ph type="ftr" sz="quarter" idx="3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80724" name="Rectangle 2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5A255E9-59B4-47AA-9F5E-394CC850371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0378A7-BDA1-46F9-A723-00A71E209DD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81C1C-1646-45AF-8354-E1CAE6D2B37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BE238-708B-4006-8FD5-E03C9BFCF3E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DB836-993C-4F63-B9F4-EB23A6D769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725E9A-4E55-46D1-9688-E01BC7C9DF2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A166D4-FE88-4AA9-BAF2-10DA8B844C2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33E6AF-3EED-49E6-AE33-4773A013754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CAD88B-97E8-450B-AE51-66ACD9406D4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605B2-9434-425F-9518-5F519434E92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E68F1C-29D5-43EF-B22F-51EC19F68CD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91525-8A5A-4270-8F86-478AFC69BCAE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128390-1B24-4F2E-AFA6-568D7EAF6134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64F05-2D04-40A8-AF84-44005A75A8D0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9AA05-B1AF-4981-972A-539806B06780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</p:spTree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3D5EAD-84D8-4198-8FBF-948DD151FF56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F49A0-6F01-4C9A-8CDD-922BEA945917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16C19D-E8FC-439F-AE94-2CB831509E0B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B155F7-D9E7-4935-8578-92C9314F9BA1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212B51-3314-44F3-A946-93689464FC68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5EF79-5CB3-4CFB-BF70-DB49E93878C4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C04F5-DDAC-4D48-B9AF-100AB200475F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Τίτλος, Κείμενο και Γράφημ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γραφήματος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002F32D-7488-4102-89E8-288D0E87A2BC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BEC2E9F-5A30-45E2-A429-177175BE3501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Τίτλος και Πίνακ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ίνακα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BDB9675-914D-46B1-99B7-F027300A3B54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CED360-3ED5-44C8-AA16-57D0EA6B683A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</p:spTree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Τίτλος και Κείμενο επάνω από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5C4CD8F-96CC-4664-A776-08583F3DB505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Τίτλος, Clip Art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ClipArt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F71F236-325E-45DF-86A5-23146CC9167C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85867C7-531B-4152-9B38-ED9932CBC502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4A4F36-35EE-4EF5-A016-026A6D011D7D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7613AA-5D78-45E6-B63C-265E112004B9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F80CAB-9E43-4365-B13C-758B719E17E7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90DCDE-5B55-4718-BD45-CE94FF18D1E9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0164-6640-4A64-BD36-88246D8A6320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5215B-2768-40A0-8945-39081D86C6B2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7C80BB-4884-43B5-A0DA-3106C14E88F7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DB5097-1DEA-4071-8DFA-A3D0C8AAAF47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0F552A-84C4-4497-A787-8A979D197B18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9A879-056E-417E-BA36-1C9B06F8A0E9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E640C5-D4E6-427C-8682-EFF397EB6E0C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A3731F5-CB77-46D6-B03F-E2776E318351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Τίτλος, Clip Art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ClipArt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17F7007-512F-4F92-A286-C86928E9CAA7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A96DA-6B93-4D40-9271-D9A1A911B025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591149-A790-4D68-8C53-542E8DAC54FC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3EF785-BA23-4443-96EF-CBFC5D2FC469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01B8C-4A19-4B64-9C03-9CC56A369B4D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6FACB-6290-48A7-9228-D49B1AA2CE13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E3882A-AF25-4BC2-AA42-D1C1DC3F211B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A4F133-29DF-4602-9F77-DA2455A34956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5DC3C-E6DE-4921-9059-419BD25C8013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964EEC-F3F2-49C7-9594-013D79E6F788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0DEB64-7991-41E4-87D0-4B05A3D11E3D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D845E2-CE02-4B03-BFB3-5764AF059F57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EA6508F-D428-4A6C-A9C3-93BBF52BCD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89621B0-388A-4B44-9B0F-75D7E44788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140705-4E88-4FC5-8A6B-511BD9AB69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DA8724-75CC-482B-BD1D-C5A2B5B856A9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0E74EE0-FF78-4AD6-B6D8-10422588F0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45FE06F-1F4B-4C64-A4B2-5F9813633B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D3F362-BCD1-41E1-9AC4-914CEE8541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BA767D-D56D-40A1-BCD5-7BC3BB75BF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391EA7-7D2B-46DA-B8B1-30953686B9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9C18251-9733-4D09-8871-CA4361611C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9E0AA8-219C-4504-A925-C3983109D9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7A3E5A9-9B06-472D-863D-B141A39110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91525-8A5A-4270-8F86-478AFC69BCAE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128390-1B24-4F2E-AFA6-568D7EAF6134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AD245A-E52C-4977-AE47-ADC24EB33800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64F05-2D04-40A8-AF84-44005A75A8D0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9AA05-B1AF-4981-972A-539806B06780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3D5EAD-84D8-4198-8FBF-948DD151FF56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F49A0-6F01-4C9A-8CDD-922BEA945917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16C19D-E8FC-439F-AE94-2CB831509E0B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B155F7-D9E7-4935-8578-92C9314F9BA1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212B51-3314-44F3-A946-93689464FC68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5EF79-5CB3-4CFB-BF70-DB49E93878C4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C04F5-DDAC-4D48-B9AF-100AB200475F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Τίτλος, Κείμενο και Γράφημ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γραφήματος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002F32D-7488-4102-89E8-288D0E87A2BC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D8C019-B5E6-4275-8FF5-C176EE798C3A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BEC2E9F-5A30-45E2-A429-177175BE3501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Τίτλος και Πίνακ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ίνακα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BDB9675-914D-46B1-99B7-F027300A3B54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Τίτλος και Κείμενο επάνω από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5C4CD8F-96CC-4664-A776-08583F3DB505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Τίτλος, Clip Art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ClipArt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F71F236-325E-45DF-86A5-23146CC9167C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85867C7-531B-4152-9B38-ED9932CBC502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08A55-2D86-4CF1-A132-885078710A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08A05F-46EF-4A2C-82BC-821669E998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0D82FF-2EB3-4B6A-B1C9-ADA2A6B1AEC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D27C0B-E95F-4325-B853-61D641C12E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CA59F-04DC-46A3-86F9-10561CED38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A18FAA-92D6-4FF9-A186-EE7DF39976D0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664007-8D2D-441B-B909-5DDD3C5967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3C5778-2D12-4A81-97D8-2D90FC0FED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07C652-9CAD-498C-AF74-573E3276887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D9CF3D-B612-4125-A4AD-F4D309DE0A2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147A19-9413-4248-904C-CCF1FA473B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D74C69-21DC-4E16-9485-7FAC007B7F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0AD1EC2-F7EF-405B-94C4-AE74442F4EE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Τίτλος και Αντικείμενο επάνω από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8C60692-E7CE-4AFC-BFE5-C001835FA5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2A8641-6AE3-42FF-9F42-1C058F3B892F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0EF432-AE99-4FC0-A584-2A3352638152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573A63-6FD9-4AA0-A5D3-AFFF122CB167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D2A570-6533-4492-BF09-638B91FC177D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F1348B-5662-493F-B257-840C843E9592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0653D5-DD75-4342-BE8B-CCBBE8BA9965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DEED38-5919-436F-BEBB-ED465ACEC4EB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697D54-0BE3-4659-9C3F-E04186D3F879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017EBE-A21B-4092-A286-D2B31288E671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828476-8E95-46D7-B5DF-840AAFC2FC86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A87320-0D4D-44FF-BC36-7AF911D2520D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D64B92-C363-4C4C-90C8-EA4835622059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91525-8A5A-4270-8F86-478AFC69BCAE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FDBB2-BBDF-4E0E-93C4-7DD8606C0A3D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128390-1B24-4F2E-AFA6-568D7EAF6134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64F05-2D04-40A8-AF84-44005A75A8D0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9AA05-B1AF-4981-972A-539806B06780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3D5EAD-84D8-4198-8FBF-948DD151FF56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F49A0-6F01-4C9A-8CDD-922BEA945917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16C19D-E8FC-439F-AE94-2CB831509E0B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B155F7-D9E7-4935-8578-92C9314F9BA1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212B51-3314-44F3-A946-93689464FC68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5EF79-5CB3-4CFB-BF70-DB49E93878C4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C04F5-DDAC-4D48-B9AF-100AB200475F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FB3D0D-2BA9-4CA4-81E2-BE460F189D76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Τίτλος, Κείμενο και Γράφημ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γραφήματος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002F32D-7488-4102-89E8-288D0E87A2BC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BEC2E9F-5A30-45E2-A429-177175BE3501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Τίτλος και Πίνακ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ίνακα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BDB9675-914D-46B1-99B7-F027300A3B54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Τίτλος και Κείμενο επάνω από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5C4CD8F-96CC-4664-A776-08583F3DB505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Τίτλος, Clip Art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ClipArt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F71F236-325E-45DF-86A5-23146CC9167C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85867C7-531B-4152-9B38-ED9932CBC502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61B2450-FC86-4D71-8A5F-124AD5409836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63BA02-914D-46D0-AAE4-76D97260172C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8A213-48EB-4DED-A326-997AAD46354D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0D1249-0F19-4333-8961-41E42376534F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1B056-C181-4F3B-863A-1DF7CC295A5D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DE01289-D501-458B-8B91-F036FE698ABC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7A2BB4-2D7F-4871-B0B1-0FA7CE1A14E7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BD179E-5899-43F6-9E23-BEA991AEBD57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DF3717-52C4-48C8-88F1-B80127C929E9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A3C036B-8E92-46EC-996A-FCC4B1BD0BC0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DE8D5C9-95A5-4887-A84E-7AF81D22E018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A9F5450-274B-4452-A21F-7C875E8B6403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BF5691-0279-410E-80BF-D1A7351B7CED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A2938C3-FA34-4043-9003-B9EDEA050870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785B21-DE95-46D6-B438-22BE40DD8CE6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146379-E367-47D7-9639-3A8E1385A31D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840538" y="0"/>
            <a:ext cx="2127250" cy="6126163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230938" cy="6126163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7218ED-136E-4D28-BC86-938B546CCAAC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71B266E-3CA4-4BAD-8EF6-03A071070E26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F5BA476-F9A5-40DA-A94C-91F2AC499C1C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39EE747-2616-48AB-9814-600E649C2950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58E9D3-2306-4003-8013-66CACD07E95F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9E45B1-8297-4A1C-8071-A9B7356C290D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C2167D5-2239-46E3-B27B-240E893B179E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539B3F-5F36-435F-A37B-AA410F6D3E37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B61503-C27F-4D97-8140-D0DA8A7D9271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C44A2C-78EF-4E96-95F9-881424CCEE1B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40844B-7DF1-47CD-B821-60FBB07445F8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C81DA59-E430-4895-9B46-B03F441E6D06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4591AEA-D496-457D-A353-7344043BB28A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45227B-3462-41CF-A1CF-702D62A9518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CAEA56-3281-4092-8C29-D63DFE32146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9045CC-21CA-4872-8BB0-F2BA045F94D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EF3EB6-B646-4EAE-8F3C-D1A5AD1E1B9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2CDDA78-3826-49AC-AFDA-27C34E54D3C4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D1F9A8E-CAC1-4ED5-9B50-055A3C100C1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CD1127-7C7F-41CC-80AE-DEA06525272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67D521-5669-403A-9AFC-FC03AD525E1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2B9E42D-CD41-4507-9940-A22EE613550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44235D3-B7AA-4CCB-A930-1363EB335AB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ED65D47-33BC-4A32-A474-1E0CCBE8C85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CC73193-D290-4209-943F-CAC28B63573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94715A-660B-4D90-AEBF-19E9E910DFF0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E5C037-2F0E-4F6E-A6E5-F589C3A7A6BA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EDFCE0-5356-48C2-9AB1-713070FDB781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9B759D-962C-4147-AFFD-2860BBC1A112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045FE44-23AB-4DE3-B8E1-67E706735FC5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85D30D8-98C6-4E7F-B24A-215DC389677F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CDACE9-6A02-4B04-9D28-1CFE9070FE79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99873B-3597-40B4-B097-1C4D687BD422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74DBE6-AFEF-468C-9BE5-79E4CF17F649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91DD3A1-9E6A-4933-B012-A5C0F65FEDB4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EC5B06F-C6B1-432B-B6CC-950889BCE741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01257FA-5703-4A86-9B4E-516316D7F518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A96DA-6B93-4D40-9271-D9A1A911B025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591149-A790-4D68-8C53-542E8DAC54FC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9985931-4FED-4C57-89DA-3A5E02D794EE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3EF785-BA23-4443-96EF-CBFC5D2FC469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01B8C-4A19-4B64-9C03-9CC56A369B4D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6FACB-6290-48A7-9228-D49B1AA2CE13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E3882A-AF25-4BC2-AA42-D1C1DC3F211B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A4F133-29DF-4602-9F77-DA2455A34956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5DC3C-E6DE-4921-9059-419BD25C8013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964EEC-F3F2-49C7-9594-013D79E6F788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0DEB64-7991-41E4-87D0-4B05A3D11E3D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D845E2-CE02-4B03-BFB3-5764AF059F57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1EFF0A-51BD-4ED2-ADF3-6B7D3BEBE3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B437463-064E-473D-8C1B-E37613C2A6FB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B7B684-BFCF-43F1-AB4D-B06E492F529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0B40E-26AC-40DE-B7D5-5DB461DB9DE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A1E321-2082-49BF-B09C-B890C3D4FB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789643-0E7E-4EFD-9E33-7F1CF0900BE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E785CF-B278-41EF-9946-84682101B5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2A840E-FDCE-4111-8F75-767482A0CA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941190-D7A4-4FB4-A524-C133FEF69B8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2C5075-A650-4860-BA28-A291859541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BEED51-A03B-4645-9651-5679EA20DB5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EA496-4E85-496A-97B2-934DBCA30F8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13" Type="http://schemas.openxmlformats.org/officeDocument/2006/relationships/slideLayout" Target="../slideLayouts/slideLayout198.xml"/><Relationship Id="rId18" Type="http://schemas.openxmlformats.org/officeDocument/2006/relationships/theme" Target="../theme/theme17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97.xml"/><Relationship Id="rId17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87.xml"/><Relationship Id="rId16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5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Relationship Id="rId14" Type="http://schemas.openxmlformats.org/officeDocument/2006/relationships/slideLayout" Target="../slideLayouts/slideLayout19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3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.xml"/><Relationship Id="rId13" Type="http://schemas.openxmlformats.org/officeDocument/2006/relationships/slideLayout" Target="../slideLayouts/slideLayout250.xml"/><Relationship Id="rId18" Type="http://schemas.openxmlformats.org/officeDocument/2006/relationships/theme" Target="../theme/theme21.xml"/><Relationship Id="rId3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44.xml"/><Relationship Id="rId12" Type="http://schemas.openxmlformats.org/officeDocument/2006/relationships/slideLayout" Target="../slideLayouts/slideLayout249.xml"/><Relationship Id="rId17" Type="http://schemas.openxmlformats.org/officeDocument/2006/relationships/slideLayout" Target="../slideLayouts/slideLayout254.xml"/><Relationship Id="rId2" Type="http://schemas.openxmlformats.org/officeDocument/2006/relationships/slideLayout" Target="../slideLayouts/slideLayout239.xml"/><Relationship Id="rId16" Type="http://schemas.openxmlformats.org/officeDocument/2006/relationships/slideLayout" Target="../slideLayouts/slideLayout253.xml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2.xml"/><Relationship Id="rId15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6.xml"/><Relationship Id="rId14" Type="http://schemas.openxmlformats.org/officeDocument/2006/relationships/slideLayout" Target="../slideLayouts/slideLayout25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2.xml"/><Relationship Id="rId13" Type="http://schemas.openxmlformats.org/officeDocument/2006/relationships/slideLayout" Target="../slideLayouts/slideLayout267.xml"/><Relationship Id="rId3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61.xml"/><Relationship Id="rId12" Type="http://schemas.openxmlformats.org/officeDocument/2006/relationships/slideLayout" Target="../slideLayouts/slideLayout266.xml"/><Relationship Id="rId2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63.xml"/><Relationship Id="rId14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5.xml"/><Relationship Id="rId3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4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69.xml"/><Relationship Id="rId1" Type="http://schemas.openxmlformats.org/officeDocument/2006/relationships/slideLayout" Target="../slideLayouts/slideLayout268.xml"/><Relationship Id="rId6" Type="http://schemas.openxmlformats.org/officeDocument/2006/relationships/slideLayout" Target="../slideLayouts/slideLayout273.xml"/><Relationship Id="rId11" Type="http://schemas.openxmlformats.org/officeDocument/2006/relationships/slideLayout" Target="../slideLayouts/slideLayout278.xml"/><Relationship Id="rId5" Type="http://schemas.openxmlformats.org/officeDocument/2006/relationships/slideLayout" Target="../slideLayouts/slideLayout272.xml"/><Relationship Id="rId10" Type="http://schemas.openxmlformats.org/officeDocument/2006/relationships/slideLayout" Target="../slideLayouts/slideLayout277.xml"/><Relationship Id="rId4" Type="http://schemas.openxmlformats.org/officeDocument/2006/relationships/slideLayout" Target="../slideLayouts/slideLayout271.xml"/><Relationship Id="rId9" Type="http://schemas.openxmlformats.org/officeDocument/2006/relationships/slideLayout" Target="../slideLayouts/slideLayout276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6.xml"/><Relationship Id="rId13" Type="http://schemas.openxmlformats.org/officeDocument/2006/relationships/slideLayout" Target="../slideLayouts/slideLayout291.xml"/><Relationship Id="rId18" Type="http://schemas.openxmlformats.org/officeDocument/2006/relationships/theme" Target="../theme/theme24.xml"/><Relationship Id="rId3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5.xml"/><Relationship Id="rId12" Type="http://schemas.openxmlformats.org/officeDocument/2006/relationships/slideLayout" Target="../slideLayouts/slideLayout290.xml"/><Relationship Id="rId17" Type="http://schemas.openxmlformats.org/officeDocument/2006/relationships/slideLayout" Target="../slideLayouts/slideLayout295.xml"/><Relationship Id="rId2" Type="http://schemas.openxmlformats.org/officeDocument/2006/relationships/slideLayout" Target="../slideLayouts/slideLayout280.xml"/><Relationship Id="rId16" Type="http://schemas.openxmlformats.org/officeDocument/2006/relationships/slideLayout" Target="../slideLayouts/slideLayout294.xml"/><Relationship Id="rId1" Type="http://schemas.openxmlformats.org/officeDocument/2006/relationships/slideLayout" Target="../slideLayouts/slideLayout279.xml"/><Relationship Id="rId6" Type="http://schemas.openxmlformats.org/officeDocument/2006/relationships/slideLayout" Target="../slideLayouts/slideLayout284.xml"/><Relationship Id="rId11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83.xml"/><Relationship Id="rId1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88.xml"/><Relationship Id="rId4" Type="http://schemas.openxmlformats.org/officeDocument/2006/relationships/slideLayout" Target="../slideLayouts/slideLayout282.xml"/><Relationship Id="rId9" Type="http://schemas.openxmlformats.org/officeDocument/2006/relationships/slideLayout" Target="../slideLayouts/slideLayout287.xml"/><Relationship Id="rId14" Type="http://schemas.openxmlformats.org/officeDocument/2006/relationships/slideLayout" Target="../slideLayouts/slideLayout29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7588" y="0"/>
            <a:ext cx="7950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273C50-5737-48B2-AB81-54FD6D0C4022}" type="slidenum">
              <a:rPr lang="el-G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FCF6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FCF600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FCF600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FCF600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FCF6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CF6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CF6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CF6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CF600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τον τίτλο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180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mtClean="0">
              <a:solidFill>
                <a:srgbClr val="000000"/>
              </a:solidFill>
            </a:endParaRPr>
          </a:p>
        </p:txBody>
      </p:sp>
      <p:sp>
        <p:nvSpPr>
          <p:cNvPr id="180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mtClean="0">
              <a:solidFill>
                <a:srgbClr val="000000"/>
              </a:solidFill>
            </a:endParaRPr>
          </a:p>
        </p:txBody>
      </p:sp>
      <p:sp>
        <p:nvSpPr>
          <p:cNvPr id="180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58D7EC-3D86-4836-B342-E7938E946AE3}" type="slidenum">
              <a:rPr lang="el-G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l-GR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Κάντε κλικ για να επεξεργαστείτε τον τίτλο</a:t>
            </a:r>
          </a:p>
        </p:txBody>
      </p:sp>
      <p:sp>
        <p:nvSpPr>
          <p:cNvPr id="2097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n-US" smtClean="0"/>
              <a:t>Δεύτερου επιπέδου</a:t>
            </a:r>
          </a:p>
          <a:p>
            <a:pPr lvl="2"/>
            <a:r>
              <a:rPr lang="en-US" smtClean="0"/>
              <a:t>Τρίτου επιπέδου</a:t>
            </a:r>
          </a:p>
          <a:p>
            <a:pPr lvl="3"/>
            <a:r>
              <a:rPr lang="en-US" smtClean="0"/>
              <a:t>Τέταρτου επιπέδου</a:t>
            </a:r>
          </a:p>
          <a:p>
            <a:pPr lvl="4"/>
            <a:r>
              <a:rPr lang="en-US" smtClean="0"/>
              <a:t>Πέμπτου επιπέδου</a:t>
            </a:r>
          </a:p>
        </p:txBody>
      </p:sp>
      <p:sp>
        <p:nvSpPr>
          <p:cNvPr id="2097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97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97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31899B-B221-4DFB-A9C1-B38DA3AFE06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Κάντε κλικ για να επεξεργαστείτε τον τίτλο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n-US" smtClean="0"/>
              <a:t>Δεύτερου επιπέδου</a:t>
            </a:r>
          </a:p>
          <a:p>
            <a:pPr lvl="2"/>
            <a:r>
              <a:rPr lang="en-US" smtClean="0"/>
              <a:t>Τρίτου επιπέδου</a:t>
            </a:r>
          </a:p>
          <a:p>
            <a:pPr lvl="3"/>
            <a:r>
              <a:rPr lang="en-US" smtClean="0"/>
              <a:t>Τέταρτου επιπέδου</a:t>
            </a:r>
          </a:p>
          <a:p>
            <a:pPr lvl="4"/>
            <a:r>
              <a:rPr lang="en-US" smtClean="0"/>
              <a:t>Πέμπτου επιπέδου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A424D5-2767-4AED-BF62-F8B02555B7E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8201" name="Picture 9" descr="Λογότυπο σκέτο 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1800" y="476250"/>
            <a:ext cx="628650" cy="792163"/>
          </a:xfrm>
          <a:prstGeom prst="rect">
            <a:avLst/>
          </a:prstGeom>
          <a:noFill/>
        </p:spPr>
      </p:pic>
      <p:sp>
        <p:nvSpPr>
          <p:cNvPr id="8202" name="WordArt 10"/>
          <p:cNvSpPr>
            <a:spLocks noChangeArrowheads="1" noChangeShapeType="1" noTextEdit="1"/>
          </p:cNvSpPr>
          <p:nvPr userDrawn="1"/>
        </p:nvSpPr>
        <p:spPr bwMode="auto">
          <a:xfrm>
            <a:off x="468313" y="1341438"/>
            <a:ext cx="574675" cy="142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600" kern="10" smtClean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Impact"/>
              </a:rPr>
              <a:t>ΙΨΣΥ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Κάντε κλικ για να επεξεργαστείτε τον τίτλο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n-US" smtClean="0"/>
              <a:t>Δεύτερου επιπέδου</a:t>
            </a:r>
          </a:p>
          <a:p>
            <a:pPr lvl="2"/>
            <a:r>
              <a:rPr lang="en-US" smtClean="0"/>
              <a:t>Τρίτου επιπέδου</a:t>
            </a:r>
          </a:p>
          <a:p>
            <a:pPr lvl="3"/>
            <a:r>
              <a:rPr lang="en-US" smtClean="0"/>
              <a:t>Τέταρτου επιπέδου</a:t>
            </a:r>
          </a:p>
          <a:p>
            <a:pPr lvl="4"/>
            <a:r>
              <a:rPr lang="en-US" smtClean="0"/>
              <a:t>Πέμπτου επιπέδου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770D71-8A54-4046-83ED-A6EB1166B31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Κάντε κλικ για να επεξεργαστείτε τον τίτλο</a:t>
            </a:r>
          </a:p>
        </p:txBody>
      </p:sp>
      <p:sp>
        <p:nvSpPr>
          <p:cNvPr id="1467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n-US" smtClean="0"/>
              <a:t>Δεύτερου επιπέδου</a:t>
            </a:r>
          </a:p>
          <a:p>
            <a:pPr lvl="2"/>
            <a:r>
              <a:rPr lang="en-US" smtClean="0"/>
              <a:t>Τρίτου επιπέδου</a:t>
            </a:r>
          </a:p>
          <a:p>
            <a:pPr lvl="3"/>
            <a:r>
              <a:rPr lang="en-US" smtClean="0"/>
              <a:t>Τέταρτου επιπέδου</a:t>
            </a:r>
          </a:p>
          <a:p>
            <a:pPr lvl="4"/>
            <a:r>
              <a:rPr lang="en-US" smtClean="0"/>
              <a:t>Πέμπτου επιπέδου</a:t>
            </a:r>
          </a:p>
        </p:txBody>
      </p:sp>
      <p:sp>
        <p:nvSpPr>
          <p:cNvPr id="1467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467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467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20649D-CBB9-4A82-B39B-20B04436CB31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1471491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71492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G4 w 1000"/>
                <a:gd name="T3" fmla="*/ G1 h 1000"/>
              </a:gdLst>
              <a:ahLst/>
              <a:cxnLst>
                <a:cxn ang="0">
                  <a:pos x="0" y="0"/>
                </a:cxn>
                <a:cxn ang="0">
                  <a:pos x="6499" y="0"/>
                </a:cxn>
                <a:cxn ang="0">
                  <a:pos x="7000" y="500"/>
                </a:cxn>
                <a:cxn ang="0">
                  <a:pos x="6500" y="1000"/>
                </a:cxn>
                <a:cxn ang="0">
                  <a:pos x="0" y="1000"/>
                </a:cxn>
              </a:cxnLst>
              <a:rect l="T0" t="T1" r="T2" b="T3"/>
              <a:pathLst>
                <a:path w="7000" h="1000">
                  <a:moveTo>
                    <a:pt x="0" y="0"/>
                  </a:moveTo>
                  <a:lnTo>
                    <a:pt x="6499" y="0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999"/>
                    <a:pt x="6500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71493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47149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Κάντε κλικ για να επεξεργαστείτε τον τίτλο</a:t>
            </a:r>
          </a:p>
        </p:txBody>
      </p:sp>
      <p:sp>
        <p:nvSpPr>
          <p:cNvPr id="147149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n-US" smtClean="0"/>
              <a:t>Δεύτερου επιπέδου</a:t>
            </a:r>
          </a:p>
          <a:p>
            <a:pPr lvl="2"/>
            <a:r>
              <a:rPr lang="en-US" smtClean="0"/>
              <a:t>Τρίτου επιπέδου</a:t>
            </a:r>
          </a:p>
          <a:p>
            <a:pPr lvl="3"/>
            <a:r>
              <a:rPr lang="en-US" smtClean="0"/>
              <a:t>Τέταρτου επιπέδου</a:t>
            </a:r>
          </a:p>
          <a:p>
            <a:pPr lvl="4"/>
            <a:r>
              <a:rPr lang="en-US" smtClean="0"/>
              <a:t>Πέμπτου επιπέδου</a:t>
            </a:r>
          </a:p>
        </p:txBody>
      </p:sp>
      <p:sp>
        <p:nvSpPr>
          <p:cNvPr id="147149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7149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7149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7B5F43-7B51-4EF9-A4EE-15F84FD4B74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1479683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/>
              <a:ahLst/>
              <a:cxnLst>
                <a:cxn ang="0">
                  <a:pos x="0" y="3159"/>
                </a:cxn>
                <a:cxn ang="0">
                  <a:pos x="5184" y="3159"/>
                </a:cxn>
                <a:cxn ang="0">
                  <a:pos x="5184" y="0"/>
                </a:cxn>
                <a:cxn ang="0">
                  <a:pos x="0" y="0"/>
                </a:cxn>
                <a:cxn ang="0">
                  <a:pos x="0" y="3159"/>
                </a:cxn>
                <a:cxn ang="0">
                  <a:pos x="0" y="3159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479684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59"/>
                </a:cxn>
                <a:cxn ang="0">
                  <a:pos x="556" y="3159"/>
                </a:cxn>
                <a:cxn ang="0">
                  <a:pos x="55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479686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 sz="2400" smtClea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79687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 sz="2400" smtClea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79688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 sz="2400" smtClea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79689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 sz="2400" smtClea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79690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 sz="2400" smtClea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79691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 sz="2400" smtClea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79692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 sz="2400" smtClea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79693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/>
                <a:ahLst/>
                <a:cxnLst>
                  <a:cxn ang="0">
                    <a:pos x="25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251" y="0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 sz="2400" smtClea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79694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 sz="2400" smtClea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479695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Κάντε κλικ για να επεξεργαστείτε τον τίτλο</a:t>
            </a:r>
          </a:p>
        </p:txBody>
      </p:sp>
      <p:sp>
        <p:nvSpPr>
          <p:cNvPr id="1479696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n-US" smtClean="0"/>
              <a:t>Δεύτερου επιπέδου</a:t>
            </a:r>
          </a:p>
          <a:p>
            <a:pPr lvl="2"/>
            <a:r>
              <a:rPr lang="en-US" smtClean="0"/>
              <a:t>Τρίτου επιπέδου</a:t>
            </a:r>
          </a:p>
          <a:p>
            <a:pPr lvl="3"/>
            <a:r>
              <a:rPr lang="en-US" smtClean="0"/>
              <a:t>Τέταρτου επιπέδου</a:t>
            </a:r>
          </a:p>
          <a:p>
            <a:pPr lvl="4"/>
            <a:r>
              <a:rPr lang="en-US" smtClean="0"/>
              <a:t>Πέμπτου επιπέδου</a:t>
            </a:r>
          </a:p>
        </p:txBody>
      </p:sp>
      <p:sp>
        <p:nvSpPr>
          <p:cNvPr id="1479697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479698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479699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8B6190-8F74-4245-BFE2-EEB5E8BCE4FA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τον τίτλο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180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mtClean="0">
              <a:solidFill>
                <a:srgbClr val="000000"/>
              </a:solidFill>
            </a:endParaRPr>
          </a:p>
        </p:txBody>
      </p:sp>
      <p:sp>
        <p:nvSpPr>
          <p:cNvPr id="180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mtClean="0">
              <a:solidFill>
                <a:srgbClr val="000000"/>
              </a:solidFill>
            </a:endParaRPr>
          </a:p>
        </p:txBody>
      </p:sp>
      <p:sp>
        <p:nvSpPr>
          <p:cNvPr id="180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2E8DDD-74C4-4691-AEA2-E3F3EF17A3C5}" type="slidenum">
              <a:rPr lang="el-G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l-GR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  <p:sldLayoutId id="2147484009" r:id="rId14"/>
    <p:sldLayoutId id="2147484010" r:id="rId15"/>
    <p:sldLayoutId id="2147484011" r:id="rId16"/>
    <p:sldLayoutId id="2147484012" r:id="rId17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τον τίτλο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mtClean="0">
              <a:solidFill>
                <a:srgbClr val="000000"/>
              </a:solidFill>
            </a:endParaRP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mtClean="0">
              <a:solidFill>
                <a:srgbClr val="000000"/>
              </a:solidFill>
            </a:endParaRP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B1D118-36EF-4B85-A7A8-83AB85495C7E}" type="slidenum">
              <a:rPr lang="el-G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l-GR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  <p:sldLayoutId id="2147484025" r:id="rId12"/>
    <p:sldLayoutId id="214748402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5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τον τίτλο</a:t>
            </a:r>
          </a:p>
        </p:txBody>
      </p:sp>
      <p:sp>
        <p:nvSpPr>
          <p:cNvPr id="1004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10045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045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045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3AEE309-0EB9-43F3-B864-19F5E9E736FE}" type="slidenum">
              <a:rPr lang="el-GR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l-GR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2" name="Picture 21" descr="IMGP1372"/>
          <p:cNvPicPr>
            <a:picLocks noChangeAspect="1" noChangeArrowheads="1"/>
          </p:cNvPicPr>
          <p:nvPr/>
        </p:nvPicPr>
        <p:blipFill>
          <a:blip r:embed="rId13" cstate="print"/>
          <a:srcRect l="1398" r="10109"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400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rgbClr val="FFFFF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40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rgbClr val="FFFFF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Κάντε κλικ για να επεξεργαστείτε τον τίτλο</a:t>
            </a:r>
          </a:p>
        </p:txBody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n-US" smtClean="0"/>
              <a:t>Δεύτερου επιπέδου</a:t>
            </a:r>
          </a:p>
          <a:p>
            <a:pPr lvl="2"/>
            <a:r>
              <a:rPr lang="en-US" smtClean="0"/>
              <a:t>Τρίτου επιπέδου</a:t>
            </a:r>
          </a:p>
          <a:p>
            <a:pPr lvl="3"/>
            <a:r>
              <a:rPr lang="en-US" smtClean="0"/>
              <a:t>Τέταρτου επιπέδου</a:t>
            </a:r>
          </a:p>
          <a:p>
            <a:pPr lvl="4"/>
            <a:r>
              <a:rPr lang="en-US" smtClean="0"/>
              <a:t>Πέμπτου επιπέδου</a:t>
            </a:r>
          </a:p>
        </p:txBody>
      </p:sp>
      <p:sp>
        <p:nvSpPr>
          <p:cNvPr id="169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9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9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71B56B-C3AE-49F6-9B13-3DCB82239A1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76519" name="Picture 7" descr="Λογότυπο σκέτο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1800" y="188913"/>
            <a:ext cx="6286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6520" name="WordArt 8"/>
          <p:cNvSpPr>
            <a:spLocks noChangeArrowheads="1" noChangeShapeType="1" noTextEdit="1"/>
          </p:cNvSpPr>
          <p:nvPr/>
        </p:nvSpPr>
        <p:spPr bwMode="auto">
          <a:xfrm>
            <a:off x="468313" y="1052513"/>
            <a:ext cx="574675" cy="142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600" kern="1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Impact"/>
              </a:rPr>
              <a:t>ΙΨΣΥ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τον τίτλο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180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mtClean="0">
              <a:solidFill>
                <a:srgbClr val="000000"/>
              </a:solidFill>
            </a:endParaRPr>
          </a:p>
        </p:txBody>
      </p:sp>
      <p:sp>
        <p:nvSpPr>
          <p:cNvPr id="180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mtClean="0">
              <a:solidFill>
                <a:srgbClr val="000000"/>
              </a:solidFill>
            </a:endParaRPr>
          </a:p>
        </p:txBody>
      </p:sp>
      <p:sp>
        <p:nvSpPr>
          <p:cNvPr id="180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2E8DDD-74C4-4691-AEA2-E3F3EF17A3C5}" type="slidenum">
              <a:rPr lang="el-G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l-GR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  <p:sldLayoutId id="2147484063" r:id="rId12"/>
    <p:sldLayoutId id="2147484064" r:id="rId13"/>
    <p:sldLayoutId id="2147484065" r:id="rId14"/>
    <p:sldLayoutId id="2147484066" r:id="rId15"/>
    <p:sldLayoutId id="2147484067" r:id="rId16"/>
    <p:sldLayoutId id="2147484068" r:id="rId17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Κάντε κλικ για να επεξεργαστείτε τον τίτλο</a:t>
            </a:r>
          </a:p>
        </p:txBody>
      </p:sp>
      <p:sp>
        <p:nvSpPr>
          <p:cNvPr id="1474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n-US" smtClean="0"/>
              <a:t>Δεύτερου επιπέδου</a:t>
            </a:r>
          </a:p>
          <a:p>
            <a:pPr lvl="2"/>
            <a:r>
              <a:rPr lang="en-US" smtClean="0"/>
              <a:t>Τρίτου επιπέδου</a:t>
            </a:r>
          </a:p>
          <a:p>
            <a:pPr lvl="3"/>
            <a:r>
              <a:rPr lang="en-US" smtClean="0"/>
              <a:t>Τέταρτου επιπέδου</a:t>
            </a:r>
          </a:p>
          <a:p>
            <a:pPr lvl="4"/>
            <a:r>
              <a:rPr lang="en-US" smtClean="0"/>
              <a:t>Πέμπτου επιπέδου</a:t>
            </a:r>
          </a:p>
        </p:txBody>
      </p:sp>
      <p:sp>
        <p:nvSpPr>
          <p:cNvPr id="1474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74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74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7316D34-D38C-4574-8131-3348BEF2AB4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  <p:sldLayoutId id="2147484081" r:id="rId12"/>
    <p:sldLayoutId id="214748408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τον τίτλο</a:t>
            </a: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1964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mtClean="0">
              <a:solidFill>
                <a:srgbClr val="000000"/>
              </a:solidFill>
            </a:endParaRPr>
          </a:p>
        </p:txBody>
      </p:sp>
      <p:sp>
        <p:nvSpPr>
          <p:cNvPr id="1964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mtClean="0">
              <a:solidFill>
                <a:srgbClr val="000000"/>
              </a:solidFill>
            </a:endParaRPr>
          </a:p>
        </p:txBody>
      </p:sp>
      <p:sp>
        <p:nvSpPr>
          <p:cNvPr id="1964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DA4DEC-6F55-4825-A542-FA698E403792}" type="slidenum">
              <a:rPr lang="el-G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l-GR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τον τίτλο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180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mtClean="0">
              <a:solidFill>
                <a:srgbClr val="000000"/>
              </a:solidFill>
            </a:endParaRPr>
          </a:p>
        </p:txBody>
      </p:sp>
      <p:sp>
        <p:nvSpPr>
          <p:cNvPr id="180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mtClean="0">
              <a:solidFill>
                <a:srgbClr val="000000"/>
              </a:solidFill>
            </a:endParaRPr>
          </a:p>
        </p:txBody>
      </p:sp>
      <p:sp>
        <p:nvSpPr>
          <p:cNvPr id="180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2E8DDD-74C4-4691-AEA2-E3F3EF17A3C5}" type="slidenum">
              <a:rPr lang="el-G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l-GR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  <p:sldLayoutId id="2147484107" r:id="rId12"/>
    <p:sldLayoutId id="2147484108" r:id="rId13"/>
    <p:sldLayoutId id="2147484109" r:id="rId14"/>
    <p:sldLayoutId id="2147484110" r:id="rId15"/>
    <p:sldLayoutId id="2147484111" r:id="rId16"/>
    <p:sldLayoutId id="2147484112" r:id="rId17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τον τίτλο</a:t>
            </a:r>
          </a:p>
        </p:txBody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585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85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85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AC4CB2-74A1-47B8-A22D-9404AEB218EF}" type="slidenum">
              <a:rPr lang="el-G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7588" y="0"/>
            <a:ext cx="7950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title style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</a:p>
        </p:txBody>
      </p:sp>
      <p:sp>
        <p:nvSpPr>
          <p:cNvPr id="194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194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19843B-7CBB-43C3-80E9-5E0D56D27388}" type="slidenum">
              <a:rPr lang="el-G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204807" name="Picture 7" descr="Λογότυπο σκέτο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71550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68" name="Rectangle 8"/>
          <p:cNvSpPr>
            <a:spLocks noChangeArrowheads="1"/>
          </p:cNvSpPr>
          <p:nvPr userDrawn="1"/>
        </p:nvSpPr>
        <p:spPr bwMode="auto">
          <a:xfrm>
            <a:off x="0" y="1357313"/>
            <a:ext cx="9144000" cy="103187"/>
          </a:xfrm>
          <a:prstGeom prst="rect">
            <a:avLst/>
          </a:prstGeom>
          <a:gradFill rotWithShape="1">
            <a:gsLst>
              <a:gs pos="0">
                <a:srgbClr val="FCF600"/>
              </a:gs>
              <a:gs pos="100000">
                <a:srgbClr val="9933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CF6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CF6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CF6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CF6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CF600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CF6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CF6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CF6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CF6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τον τίτλο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190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190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FDD9E4-8406-4270-BCEC-C0647DAA4FE2}" type="slidenum">
              <a:rPr lang="el-G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τον τίτλο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148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/>
          </a:p>
        </p:txBody>
      </p:sp>
      <p:sp>
        <p:nvSpPr>
          <p:cNvPr id="148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/>
          </a:p>
        </p:txBody>
      </p:sp>
      <p:sp>
        <p:nvSpPr>
          <p:cNvPr id="148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0D5C75-782C-4F7A-8089-F4F5C9F7866D}" type="slidenum">
              <a:rPr lang="el-G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τον τίτλο</a:t>
            </a: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209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209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209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3E502A-74E0-4489-AE72-543971094926}" type="slidenum">
              <a:rPr lang="el-G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5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τον τίτλο</a:t>
            </a:r>
          </a:p>
        </p:txBody>
      </p:sp>
      <p:sp>
        <p:nvSpPr>
          <p:cNvPr id="1004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10045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045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045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3AEE309-0EB9-43F3-B864-19F5E9E736FE}" type="slidenum">
              <a:rPr lang="el-GR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l-GR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Κάντε κλικ για να επεξεργαστείτε τον τίτλο</a:t>
            </a:r>
          </a:p>
        </p:txBody>
      </p:sp>
      <p:sp>
        <p:nvSpPr>
          <p:cNvPr id="1474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n-US" smtClean="0"/>
              <a:t>Δεύτερου επιπέδου</a:t>
            </a:r>
          </a:p>
          <a:p>
            <a:pPr lvl="2"/>
            <a:r>
              <a:rPr lang="en-US" smtClean="0"/>
              <a:t>Τρίτου επιπέδου</a:t>
            </a:r>
          </a:p>
          <a:p>
            <a:pPr lvl="3"/>
            <a:r>
              <a:rPr lang="en-US" smtClean="0"/>
              <a:t>Τέταρτου επιπέδου</a:t>
            </a:r>
          </a:p>
          <a:p>
            <a:pPr lvl="4"/>
            <a:r>
              <a:rPr lang="en-US" smtClean="0"/>
              <a:t>Πέμπτου επιπέδου</a:t>
            </a:r>
          </a:p>
        </p:txBody>
      </p:sp>
      <p:sp>
        <p:nvSpPr>
          <p:cNvPr id="1474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74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74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DD73F4-6F3D-45DC-877C-E603148BA23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6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6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7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73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73.xml"/><Relationship Id="rId1" Type="http://schemas.openxmlformats.org/officeDocument/2006/relationships/vmlDrawing" Target="../drawings/vmlDrawing2.v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8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3.xml"/><Relationship Id="rId1" Type="http://schemas.openxmlformats.org/officeDocument/2006/relationships/video" Target="file:///C:\Users\Marina\Desktop\&#927;&#924;&#921;&#923;&#921;&#917;&#931;%20&#927;&#923;&#917;&#931;%20(2012-10)\Super%20Couple.wmv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ChangeArrowheads="1"/>
          </p:cNvSpPr>
          <p:nvPr/>
        </p:nvSpPr>
        <p:spPr bwMode="auto">
          <a:xfrm>
            <a:off x="4724400" y="5678488"/>
            <a:ext cx="6011863" cy="110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DR. </a:t>
            </a:r>
            <a:r>
              <a:rPr lang="el-GR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ΘΑΝΟΣ Ε. ΑΣΚΗΤΗΣ</a:t>
            </a:r>
            <a:br>
              <a:rPr lang="el-GR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el-GR" sz="11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ΝΕΥΡΟΛΟΓΟΣ – ΨΥΧΙΑΤΡΟΣ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sz="11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ΔΙΔΑΚΤΩΡ ΨΥΧΙΑΤΡΙΚΗΣ ΠΑΝ/ΜΙΟΥ ΑΘΗΝΩΝ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sz="11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Δ/ΝΤΗΣ ΤΟΥ ΙΝΣΤΙΤΟΥΤΟΥ  ΨΥΧΙΚΗΣ Κ’ ΣΕΞΟΥΑΛΙΚΗΣ ΥΓΕΙΑΣ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sz="11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ΠΡΟΕΔΡΟΣ ΕΛΛΗΝΙΚΗΣ ΕΤΑΙΡΕΙΑΣ ΑΓΩΓΗΣ ΨΥΧΙΚΗΣ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sz="11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ΚΑΙ ΣΕΞΟΥΑΛΙΚΗΣ ΥΓΕΙΑΣ</a:t>
            </a:r>
            <a:endParaRPr lang="en-US" sz="1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0" y="5934670"/>
            <a:ext cx="3962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b="1" dirty="0" smtClean="0">
                <a:solidFill>
                  <a:srgbClr val="FCF600"/>
                </a:solidFill>
                <a:cs typeface="Arial" charset="0"/>
              </a:rPr>
              <a:t>Παρασκευή 17 Μαΐου 2013</a:t>
            </a:r>
            <a:endParaRPr lang="el-GR" b="1" dirty="0">
              <a:solidFill>
                <a:srgbClr val="FCF6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b="1" dirty="0" smtClean="0">
                <a:solidFill>
                  <a:srgbClr val="FCF600"/>
                </a:solidFill>
                <a:cs typeface="Arial" charset="0"/>
              </a:rPr>
              <a:t>Οδοντιατρική Σχολή</a:t>
            </a:r>
            <a:endParaRPr lang="el-GR" b="1" dirty="0">
              <a:solidFill>
                <a:srgbClr val="FCF6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 b="1" dirty="0">
              <a:solidFill>
                <a:srgbClr val="FCF600"/>
              </a:solidFill>
              <a:cs typeface="Arial" charset="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0" y="4437112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000" b="1" dirty="0" smtClean="0">
                <a:solidFill>
                  <a:srgbClr val="FFFF00"/>
                </a:solidFill>
                <a:cs typeface="Arial" charset="0"/>
              </a:rPr>
              <a:t>«Σεξουαλική Λειτουργία </a:t>
            </a:r>
            <a:r>
              <a:rPr lang="el-GR" sz="3000" b="1" dirty="0">
                <a:solidFill>
                  <a:srgbClr val="FFFF00"/>
                </a:solidFill>
                <a:cs typeface="Arial" charset="0"/>
              </a:rPr>
              <a:t>και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000" b="1" dirty="0" err="1" smtClean="0">
                <a:solidFill>
                  <a:srgbClr val="FFFF00"/>
                </a:solidFill>
                <a:cs typeface="Arial" charset="0"/>
              </a:rPr>
              <a:t>Διαφυλική</a:t>
            </a:r>
            <a:r>
              <a:rPr lang="el-GR" sz="3000" b="1" dirty="0" smtClean="0">
                <a:solidFill>
                  <a:srgbClr val="FFFF00"/>
                </a:solidFill>
                <a:cs typeface="Arial" charset="0"/>
              </a:rPr>
              <a:t> Συμπεριφορά»</a:t>
            </a:r>
            <a:endParaRPr lang="el-GR" sz="3000" b="1" dirty="0">
              <a:solidFill>
                <a:srgbClr val="FFFF00"/>
              </a:solidFill>
              <a:cs typeface="Arial" charset="0"/>
            </a:endParaRPr>
          </a:p>
        </p:txBody>
      </p:sp>
      <p:pic>
        <p:nvPicPr>
          <p:cNvPr id="2052" name="Picture 4" descr="C:\Users\Marina\Pictures\featured_couple-bed-rose-peta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4016"/>
            <a:ext cx="6552728" cy="429309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381000" y="4724400"/>
            <a:ext cx="7010400" cy="609600"/>
          </a:xfrm>
          <a:prstGeom prst="rect">
            <a:avLst/>
          </a:prstGeom>
          <a:gradFill rotWithShape="0">
            <a:gsLst>
              <a:gs pos="0">
                <a:srgbClr val="0000FF">
                  <a:gamma/>
                  <a:shade val="6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6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l-GR" sz="4000" b="1" smtClean="0">
                <a:solidFill>
                  <a:srgbClr val="FFFF00"/>
                </a:solidFill>
              </a:rPr>
              <a:t>γ. </a:t>
            </a:r>
            <a:r>
              <a:rPr lang="el-GR" sz="4000" b="1" i="1" u="sng" smtClean="0">
                <a:solidFill>
                  <a:srgbClr val="FFFF00"/>
                </a:solidFill>
              </a:rPr>
              <a:t>Προσδοκία – Αναζήτηση:</a:t>
            </a:r>
            <a:r>
              <a:rPr lang="el-GR" sz="4000" b="1" smtClean="0">
                <a:solidFill>
                  <a:srgbClr val="FFFF00"/>
                </a:solidFill>
              </a:rPr>
              <a:t> </a:t>
            </a: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381000" y="2781300"/>
            <a:ext cx="5486400" cy="609600"/>
          </a:xfrm>
          <a:prstGeom prst="rect">
            <a:avLst/>
          </a:prstGeom>
          <a:gradFill rotWithShape="0">
            <a:gsLst>
              <a:gs pos="0">
                <a:srgbClr val="0000FF">
                  <a:gamma/>
                  <a:shade val="6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6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l-GR" sz="4000" b="1" smtClean="0">
                <a:solidFill>
                  <a:srgbClr val="FFFF00"/>
                </a:solidFill>
              </a:rPr>
              <a:t>β. </a:t>
            </a:r>
            <a:r>
              <a:rPr lang="el-GR" sz="4000" b="1" i="1" u="sng" smtClean="0">
                <a:solidFill>
                  <a:srgbClr val="FFFF00"/>
                </a:solidFill>
              </a:rPr>
              <a:t>Προσανατολισμός</a:t>
            </a:r>
            <a:r>
              <a:rPr lang="en-US" sz="4000" b="1" i="1" u="sng" smtClean="0">
                <a:solidFill>
                  <a:srgbClr val="FFFF00"/>
                </a:solidFill>
              </a:rPr>
              <a:t>:</a:t>
            </a:r>
            <a:endParaRPr lang="el-GR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539750" y="5589588"/>
            <a:ext cx="7981950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l-GR" sz="3800" b="1" smtClean="0">
                <a:solidFill>
                  <a:srgbClr val="FFFF00"/>
                </a:solidFill>
              </a:rPr>
              <a:t>σεξουαλικός ρόλος-παραφιλίες</a:t>
            </a:r>
            <a:r>
              <a:rPr lang="el-GR" sz="4000" b="1" smtClean="0">
                <a:solidFill>
                  <a:srgbClr val="FFFF00"/>
                </a:solidFill>
                <a:latin typeface="Times New Roman" pitchFamily="18" charset="0"/>
              </a:rPr>
              <a:t>                  </a:t>
            </a:r>
            <a:r>
              <a:rPr lang="en-US" sz="4000" b="1" smtClean="0">
                <a:solidFill>
                  <a:srgbClr val="FFFF00"/>
                </a:solidFill>
                <a:latin typeface="Times New Roman" pitchFamily="18" charset="0"/>
              </a:rPr>
              <a:t>        </a:t>
            </a:r>
            <a:endParaRPr lang="el-GR" sz="4000" b="1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685800" y="260350"/>
            <a:ext cx="7772400" cy="14636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4400" b="1" smtClean="0">
                <a:solidFill>
                  <a:srgbClr val="000066"/>
                </a:solidFill>
              </a:rPr>
              <a:t>Η ΑΝΘΡΩΠΙΝΗ ΣΕΞΟΥΑΛΙΚΟΤΗΤΑ:</a:t>
            </a:r>
            <a:endParaRPr lang="en-US" sz="4400" b="1" smtClean="0">
              <a:solidFill>
                <a:srgbClr val="000066"/>
              </a:solidFill>
            </a:endParaRPr>
          </a:p>
        </p:txBody>
      </p:sp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539750" y="3716338"/>
            <a:ext cx="798195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l-GR" sz="3800" b="1" smtClean="0">
                <a:solidFill>
                  <a:srgbClr val="FFFF00"/>
                </a:solidFill>
              </a:rPr>
              <a:t>ετεροφυλοφιλία–ομοφυλοφιλία</a:t>
            </a:r>
            <a:endParaRPr lang="el-GR" sz="4000" b="1" smtClean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17600" y="4846638"/>
            <a:ext cx="6910388" cy="1895475"/>
          </a:xfrm>
          <a:solidFill>
            <a:srgbClr val="000066"/>
          </a:solidFill>
        </p:spPr>
        <p:txBody>
          <a:bodyPr/>
          <a:lstStyle/>
          <a:p>
            <a:pPr algn="ctr">
              <a:buClr>
                <a:srgbClr val="FFFF00"/>
              </a:buClr>
              <a:buFont typeface="Wingdings" pitchFamily="2" charset="2"/>
              <a:buNone/>
            </a:pPr>
            <a:r>
              <a:rPr lang="el-GR" sz="4000" b="1">
                <a:solidFill>
                  <a:srgbClr val="FFFF00"/>
                </a:solidFill>
              </a:rPr>
              <a:t>βιολογικοί – ψυχολογικοί</a:t>
            </a:r>
          </a:p>
          <a:p>
            <a:pPr algn="ctr">
              <a:buFontTx/>
              <a:buNone/>
            </a:pPr>
            <a:r>
              <a:rPr lang="el-GR" sz="4000" b="1">
                <a:solidFill>
                  <a:srgbClr val="FFFF00"/>
                </a:solidFill>
              </a:rPr>
              <a:t>κοινωνικοί παράγοντες.     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463675"/>
          </a:xfrm>
          <a:solidFill>
            <a:srgbClr val="FFFFCC"/>
          </a:solidFill>
          <a:ln/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r>
              <a:rPr lang="el-GR" b="1">
                <a:solidFill>
                  <a:srgbClr val="000066"/>
                </a:solidFill>
              </a:rPr>
              <a:t>Η ΑΝΘΡΩΠΙΝΗ ΣΕΞΟΥΑΛΙΚΟΤΗΤΑ:</a:t>
            </a:r>
            <a:endParaRPr lang="en-US" b="1">
              <a:solidFill>
                <a:srgbClr val="000066"/>
              </a:solidFill>
            </a:endParaRPr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755650" y="2276475"/>
            <a:ext cx="7632700" cy="792163"/>
          </a:xfrm>
          <a:prstGeom prst="rect">
            <a:avLst/>
          </a:prstGeom>
          <a:solidFill>
            <a:srgbClr val="9900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FF00"/>
                </a:solidFill>
              </a:rPr>
              <a:t>2</a:t>
            </a:r>
            <a:r>
              <a:rPr lang="el-GR" sz="4000" b="1" smtClean="0">
                <a:solidFill>
                  <a:srgbClr val="FFFF00"/>
                </a:solidFill>
              </a:rPr>
              <a:t>. ΣΕΞΟΥΑΛΙΚΗ ΛΕΙΤΟΥΡΓΙΑ</a:t>
            </a:r>
            <a:endParaRPr lang="en-US" sz="4000" b="1" smtClean="0">
              <a:solidFill>
                <a:srgbClr val="FFFF00"/>
              </a:solidFill>
            </a:endParaRP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1017588" y="3860800"/>
            <a:ext cx="7010400" cy="609600"/>
          </a:xfrm>
          <a:prstGeom prst="rect">
            <a:avLst/>
          </a:prstGeom>
          <a:gradFill rotWithShape="1">
            <a:gsLst>
              <a:gs pos="0">
                <a:srgbClr val="009900">
                  <a:gamma/>
                  <a:shade val="46275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99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l-GR" sz="4000" b="1" smtClean="0">
                <a:solidFill>
                  <a:srgbClr val="FFFF00"/>
                </a:solidFill>
              </a:rPr>
              <a:t> α</a:t>
            </a:r>
            <a:r>
              <a:rPr lang="el-GR" sz="4000" b="1" i="1" smtClean="0">
                <a:solidFill>
                  <a:srgbClr val="FFFF00"/>
                </a:solidFill>
              </a:rPr>
              <a:t>. </a:t>
            </a:r>
            <a:r>
              <a:rPr lang="el-GR" sz="4000" b="1" i="1" u="sng" smtClean="0">
                <a:solidFill>
                  <a:srgbClr val="FFFF00"/>
                </a:solidFill>
              </a:rPr>
              <a:t>Σεξουαλική επιθυμία</a:t>
            </a:r>
            <a:r>
              <a:rPr lang="en-US" sz="4000" b="1" i="1" u="sng" smtClean="0">
                <a:solidFill>
                  <a:srgbClr val="FFFF00"/>
                </a:solidFill>
              </a:rPr>
              <a:t>:</a:t>
            </a:r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762000" y="4940300"/>
            <a:ext cx="813117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l-GR" sz="3800" b="1" smtClean="0">
                <a:solidFill>
                  <a:srgbClr val="FFFF00"/>
                </a:solidFill>
              </a:rPr>
              <a:t>νευροβιολογικοί–συναισθηματικοί </a:t>
            </a:r>
            <a:r>
              <a:rPr lang="el-GR" sz="4000" b="1" smtClean="0">
                <a:solidFill>
                  <a:srgbClr val="FFFF00"/>
                </a:solidFill>
              </a:rPr>
              <a:t>        </a:t>
            </a:r>
            <a:r>
              <a:rPr lang="el-GR" sz="3800" b="1" smtClean="0">
                <a:solidFill>
                  <a:srgbClr val="FFFF00"/>
                </a:solidFill>
              </a:rPr>
              <a:t>παράγοντες της έλξης.</a:t>
            </a:r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685800" y="260350"/>
            <a:ext cx="7772400" cy="14636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4400" b="1" smtClean="0">
                <a:solidFill>
                  <a:srgbClr val="000066"/>
                </a:solidFill>
              </a:rPr>
              <a:t>Η ΑΝΘΡΩΠΙΝΗ ΣΕΞΟΥΑΛΙΚΟΤΗΤΑ:</a:t>
            </a:r>
            <a:endParaRPr lang="en-US" sz="4400" b="1" smtClean="0">
              <a:solidFill>
                <a:srgbClr val="000066"/>
              </a:solidFill>
            </a:endParaRPr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755650" y="2276475"/>
            <a:ext cx="7632700" cy="792163"/>
          </a:xfrm>
          <a:prstGeom prst="rect">
            <a:avLst/>
          </a:prstGeom>
          <a:solidFill>
            <a:srgbClr val="9900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FF00"/>
                </a:solidFill>
              </a:rPr>
              <a:t>2</a:t>
            </a:r>
            <a:r>
              <a:rPr lang="el-GR" sz="4000" b="1" smtClean="0">
                <a:solidFill>
                  <a:srgbClr val="FFFF00"/>
                </a:solidFill>
              </a:rPr>
              <a:t>. ΣΕΞΟΥΑΛΙΚΗ ΛΕΙΤΟΥΡΓΙΑ</a:t>
            </a:r>
            <a:endParaRPr lang="en-US" sz="4000" b="1" smtClean="0">
              <a:solidFill>
                <a:srgbClr val="FFFF00"/>
              </a:solidFill>
            </a:endParaRPr>
          </a:p>
        </p:txBody>
      </p:sp>
      <p:sp>
        <p:nvSpPr>
          <p:cNvPr id="100357" name="Rectangle 5"/>
          <p:cNvSpPr>
            <a:spLocks noChangeArrowheads="1"/>
          </p:cNvSpPr>
          <p:nvPr/>
        </p:nvSpPr>
        <p:spPr bwMode="auto">
          <a:xfrm>
            <a:off x="1042988" y="3860800"/>
            <a:ext cx="7010400" cy="609600"/>
          </a:xfrm>
          <a:prstGeom prst="rect">
            <a:avLst/>
          </a:prstGeom>
          <a:gradFill rotWithShape="1">
            <a:gsLst>
              <a:gs pos="0">
                <a:srgbClr val="009900">
                  <a:gamma/>
                  <a:shade val="46275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99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l-GR" sz="4000" b="1" smtClean="0">
                <a:solidFill>
                  <a:srgbClr val="FFFF00"/>
                </a:solidFill>
              </a:rPr>
              <a:t>β. </a:t>
            </a:r>
            <a:r>
              <a:rPr lang="el-GR" sz="4000" b="1" i="1" u="sng" smtClean="0">
                <a:solidFill>
                  <a:srgbClr val="FFFF00"/>
                </a:solidFill>
              </a:rPr>
              <a:t>Σεξουαλική διέγερση</a:t>
            </a:r>
            <a:r>
              <a:rPr lang="en-US" sz="4000" b="1" i="1" u="sng" smtClean="0">
                <a:solidFill>
                  <a:srgbClr val="FFFF00"/>
                </a:solidFill>
              </a:rPr>
              <a:t>:</a:t>
            </a:r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1042988" y="4870450"/>
            <a:ext cx="7058025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l-GR" sz="3800" b="1" smtClean="0">
                <a:solidFill>
                  <a:srgbClr val="FFFF00"/>
                </a:solidFill>
              </a:rPr>
              <a:t>ολοκλήρωση των επιπέδων της ικανοποίησης.</a:t>
            </a:r>
            <a:endParaRPr lang="el-GR" sz="3800" b="1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685800" y="260350"/>
            <a:ext cx="7772400" cy="14636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4400" b="1" smtClean="0">
                <a:solidFill>
                  <a:srgbClr val="000066"/>
                </a:solidFill>
              </a:rPr>
              <a:t>Η ΑΝΘΡΩΠΙΝΗ ΣΕΞΟΥΑΛΙΚΟΤΗΤΑ:</a:t>
            </a:r>
            <a:endParaRPr lang="en-US" sz="4400" b="1" smtClean="0">
              <a:solidFill>
                <a:srgbClr val="000066"/>
              </a:solidFill>
            </a:endParaRP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755650" y="2276475"/>
            <a:ext cx="7632700" cy="792163"/>
          </a:xfrm>
          <a:prstGeom prst="rect">
            <a:avLst/>
          </a:prstGeom>
          <a:solidFill>
            <a:srgbClr val="9900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FF00"/>
                </a:solidFill>
              </a:rPr>
              <a:t>2</a:t>
            </a:r>
            <a:r>
              <a:rPr lang="el-GR" sz="4000" b="1" smtClean="0">
                <a:solidFill>
                  <a:srgbClr val="FFFF00"/>
                </a:solidFill>
              </a:rPr>
              <a:t>. ΣΕΞΟΥΑΛΙΚΗ ΛΕΙΤΟΥΡΓΙΑ</a:t>
            </a:r>
            <a:endParaRPr lang="en-US" sz="4000" b="1" smtClean="0">
              <a:solidFill>
                <a:srgbClr val="FFFF00"/>
              </a:solidFill>
            </a:endParaRPr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1042988" y="3860800"/>
            <a:ext cx="7010400" cy="609600"/>
          </a:xfrm>
          <a:prstGeom prst="rect">
            <a:avLst/>
          </a:prstGeom>
          <a:gradFill rotWithShape="1">
            <a:gsLst>
              <a:gs pos="0">
                <a:srgbClr val="009900">
                  <a:gamma/>
                  <a:shade val="46275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99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l-GR" sz="4000" b="1" smtClean="0">
                <a:solidFill>
                  <a:srgbClr val="FFFF00"/>
                </a:solidFill>
                <a:latin typeface="Times New Roman" pitchFamily="18" charset="0"/>
              </a:rPr>
              <a:t>γ. </a:t>
            </a:r>
            <a:r>
              <a:rPr lang="el-GR" sz="4000" b="1" i="1" u="sng" smtClean="0">
                <a:solidFill>
                  <a:srgbClr val="FFFF00"/>
                </a:solidFill>
              </a:rPr>
              <a:t>Οργασμός</a:t>
            </a:r>
            <a:r>
              <a:rPr lang="en-US" sz="4000" b="1" i="1" u="sng" smtClean="0">
                <a:solidFill>
                  <a:srgbClr val="FFFF00"/>
                </a:solidFill>
              </a:rPr>
              <a:t>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3429000"/>
            <a:ext cx="8077200" cy="3095625"/>
          </a:xfrm>
        </p:spPr>
        <p:txBody>
          <a:bodyPr/>
          <a:lstStyle/>
          <a:p>
            <a:pPr>
              <a:buFontTx/>
              <a:buNone/>
            </a:pPr>
            <a:r>
              <a:rPr lang="el-GR" sz="3800" b="1">
                <a:solidFill>
                  <a:srgbClr val="FFFF00"/>
                </a:solidFill>
              </a:rPr>
              <a:t>   Η ατομική αίσθηση δικαίωσης της σεξουαλικής συμπεριφοράς, μέσα από το δρόμο της ευχαρίστησης και της συναισθηματικής πληρότητας.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463675"/>
          </a:xfrm>
          <a:solidFill>
            <a:srgbClr val="FFFFCC"/>
          </a:solidFill>
          <a:ln/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r>
              <a:rPr lang="el-GR" b="1">
                <a:solidFill>
                  <a:srgbClr val="000066"/>
                </a:solidFill>
              </a:rPr>
              <a:t>Η ΑΝΘΡΩΠΙΝΗ ΣΕΞΟΥΑΛΙΚΟΤΗΤΑ:</a:t>
            </a:r>
            <a:endParaRPr lang="en-US" b="1">
              <a:solidFill>
                <a:srgbClr val="000066"/>
              </a:solidFill>
            </a:endParaRP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755650" y="2276475"/>
            <a:ext cx="7632700" cy="792163"/>
          </a:xfrm>
          <a:prstGeom prst="rect">
            <a:avLst/>
          </a:prstGeom>
          <a:solidFill>
            <a:srgbClr val="9900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None/>
            </a:pPr>
            <a:r>
              <a:rPr lang="el-GR" sz="4000" b="1" smtClean="0">
                <a:solidFill>
                  <a:srgbClr val="FFFF00"/>
                </a:solidFill>
              </a:rPr>
              <a:t>3. ΣΕΞΟΥΑΛΙΚΗ ΙΚΑΝΟΠΟΙΗΣΗ</a:t>
            </a:r>
            <a:endParaRPr lang="en-US" sz="4000" b="1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26979" name="Picture 3" descr="Α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054225" y="44450"/>
            <a:ext cx="5038725" cy="6813550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78563" name="Picture 3" descr="Β Film2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274" name="Picture 2" descr="σεξουαλικη-εικονα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1363" name="Text Box 3"/>
          <p:cNvSpPr txBox="1">
            <a:spLocks noChangeArrowheads="1"/>
          </p:cNvSpPr>
          <p:nvPr/>
        </p:nvSpPr>
        <p:spPr bwMode="auto">
          <a:xfrm>
            <a:off x="4572000" y="549275"/>
            <a:ext cx="21796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sz="28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ΟΡΓΑΣΜΟΣ</a:t>
            </a:r>
            <a:endParaRPr lang="en-US" sz="2800" b="1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71364" name="Text Box 4"/>
          <p:cNvSpPr txBox="1">
            <a:spLocks noChangeArrowheads="1"/>
          </p:cNvSpPr>
          <p:nvPr/>
        </p:nvSpPr>
        <p:spPr bwMode="auto">
          <a:xfrm rot="20488612">
            <a:off x="2117725" y="1555750"/>
            <a:ext cx="14414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sz="28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ΠΛΑΤΟ</a:t>
            </a:r>
            <a:endParaRPr lang="en-US" sz="2800" b="1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 rot="18178083">
            <a:off x="308769" y="3283744"/>
            <a:ext cx="19875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sz="28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ΔΙΕΓΕΡΣΗ</a:t>
            </a:r>
            <a:endParaRPr lang="en-US" sz="2800" b="1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71366" name="Text Box 6"/>
          <p:cNvSpPr txBox="1">
            <a:spLocks noChangeArrowheads="1"/>
          </p:cNvSpPr>
          <p:nvPr/>
        </p:nvSpPr>
        <p:spPr bwMode="auto">
          <a:xfrm rot="16200000">
            <a:off x="3819525" y="4038600"/>
            <a:ext cx="21669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sz="28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ΧΑΛΑΡΩΣΗ</a:t>
            </a:r>
            <a:endParaRPr lang="en-US" sz="2800" b="1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71367" name="Text Box 7"/>
          <p:cNvSpPr txBox="1">
            <a:spLocks noChangeArrowheads="1"/>
          </p:cNvSpPr>
          <p:nvPr/>
        </p:nvSpPr>
        <p:spPr bwMode="auto">
          <a:xfrm rot="16200000">
            <a:off x="6684963" y="4254500"/>
            <a:ext cx="216693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sz="28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ΧΑΛΑΡΩΣΗ</a:t>
            </a:r>
            <a:endParaRPr lang="en-US" sz="2800" b="1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71368" name="Text Box 8"/>
          <p:cNvSpPr txBox="1">
            <a:spLocks noChangeArrowheads="1"/>
          </p:cNvSpPr>
          <p:nvPr/>
        </p:nvSpPr>
        <p:spPr bwMode="auto">
          <a:xfrm rot="16200000">
            <a:off x="7766050" y="4254500"/>
            <a:ext cx="21669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sz="28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ΧΑΛΑΡΩΣΗ</a:t>
            </a:r>
            <a:endParaRPr lang="en-US" sz="2800" b="1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71369" name="Text Box 9"/>
          <p:cNvSpPr txBox="1">
            <a:spLocks noChangeArrowheads="1"/>
          </p:cNvSpPr>
          <p:nvPr/>
        </p:nvSpPr>
        <p:spPr bwMode="auto">
          <a:xfrm>
            <a:off x="979488" y="6078538"/>
            <a:ext cx="7261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sz="28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Η ΣΕΞΟΥΑΛΙΚΗ ΕΙΚΟΝΑ ΤΗΣ ΓΥΝΑΙΚΑΣ</a:t>
            </a:r>
            <a:endParaRPr lang="en-US" sz="2800" b="1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566282" name="Text Box 10"/>
          <p:cNvSpPr txBox="1">
            <a:spLocks noChangeArrowheads="1"/>
          </p:cNvSpPr>
          <p:nvPr/>
        </p:nvSpPr>
        <p:spPr bwMode="auto">
          <a:xfrm>
            <a:off x="231775" y="5749925"/>
            <a:ext cx="39846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3000" b="1">
                <a:solidFill>
                  <a:srgbClr val="FF0000"/>
                </a:solidFill>
              </a:rPr>
              <a:t>1</a:t>
            </a:r>
            <a:endParaRPr lang="en-US" sz="3000" b="1">
              <a:solidFill>
                <a:srgbClr val="FF0000"/>
              </a:solidFill>
            </a:endParaRPr>
          </a:p>
        </p:txBody>
      </p:sp>
      <p:sp>
        <p:nvSpPr>
          <p:cNvPr id="566283" name="Text Box 11"/>
          <p:cNvSpPr txBox="1">
            <a:spLocks noChangeArrowheads="1"/>
          </p:cNvSpPr>
          <p:nvPr/>
        </p:nvSpPr>
        <p:spPr bwMode="auto">
          <a:xfrm>
            <a:off x="504825" y="5734050"/>
            <a:ext cx="39846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3000" b="1">
                <a:solidFill>
                  <a:srgbClr val="FF0000"/>
                </a:solidFill>
              </a:rPr>
              <a:t>2</a:t>
            </a:r>
            <a:endParaRPr lang="en-US" sz="3000" b="1">
              <a:solidFill>
                <a:srgbClr val="FF0000"/>
              </a:solidFill>
            </a:endParaRPr>
          </a:p>
        </p:txBody>
      </p:sp>
      <p:sp>
        <p:nvSpPr>
          <p:cNvPr id="566284" name="Text Box 12"/>
          <p:cNvSpPr txBox="1">
            <a:spLocks noChangeArrowheads="1"/>
          </p:cNvSpPr>
          <p:nvPr/>
        </p:nvSpPr>
        <p:spPr bwMode="auto">
          <a:xfrm>
            <a:off x="7740650" y="5734050"/>
            <a:ext cx="39846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3000" b="1">
                <a:solidFill>
                  <a:srgbClr val="FF0000"/>
                </a:solidFill>
              </a:rPr>
              <a:t>1</a:t>
            </a:r>
            <a:endParaRPr lang="en-US" sz="3000" b="1">
              <a:solidFill>
                <a:srgbClr val="FF0000"/>
              </a:solidFill>
            </a:endParaRPr>
          </a:p>
        </p:txBody>
      </p:sp>
      <p:sp>
        <p:nvSpPr>
          <p:cNvPr id="566285" name="Text Box 13"/>
          <p:cNvSpPr txBox="1">
            <a:spLocks noChangeArrowheads="1"/>
          </p:cNvSpPr>
          <p:nvPr/>
        </p:nvSpPr>
        <p:spPr bwMode="auto">
          <a:xfrm>
            <a:off x="8388350" y="5734050"/>
            <a:ext cx="39846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3000" b="1">
                <a:solidFill>
                  <a:srgbClr val="FF0000"/>
                </a:solidFill>
              </a:rPr>
              <a:t>2</a:t>
            </a:r>
            <a:endParaRPr lang="en-US" sz="3000" b="1">
              <a:solidFill>
                <a:srgbClr val="FF0000"/>
              </a:solidFill>
            </a:endParaRPr>
          </a:p>
        </p:txBody>
      </p:sp>
      <p:sp>
        <p:nvSpPr>
          <p:cNvPr id="566286" name="Text Box 14"/>
          <p:cNvSpPr txBox="1">
            <a:spLocks noChangeArrowheads="1"/>
          </p:cNvSpPr>
          <p:nvPr/>
        </p:nvSpPr>
        <p:spPr bwMode="auto">
          <a:xfrm>
            <a:off x="827088" y="5734050"/>
            <a:ext cx="398462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3000" b="1">
                <a:solidFill>
                  <a:srgbClr val="FF0000"/>
                </a:solidFill>
              </a:rPr>
              <a:t>3</a:t>
            </a:r>
            <a:endParaRPr lang="en-US" sz="3000" b="1">
              <a:solidFill>
                <a:srgbClr val="FF0000"/>
              </a:solidFill>
            </a:endParaRPr>
          </a:p>
        </p:txBody>
      </p:sp>
      <p:sp>
        <p:nvSpPr>
          <p:cNvPr id="566287" name="Text Box 15"/>
          <p:cNvSpPr txBox="1">
            <a:spLocks noChangeArrowheads="1"/>
          </p:cNvSpPr>
          <p:nvPr/>
        </p:nvSpPr>
        <p:spPr bwMode="auto">
          <a:xfrm>
            <a:off x="4464050" y="5688013"/>
            <a:ext cx="398463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3000" b="1">
                <a:solidFill>
                  <a:srgbClr val="FF0000"/>
                </a:solidFill>
              </a:rPr>
              <a:t>3</a:t>
            </a:r>
            <a:endParaRPr lang="en-US" sz="3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30435" name="Picture 3" descr="UNTITL~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530436" name="AutoShape 4"/>
          <p:cNvSpPr>
            <a:spLocks noChangeArrowheads="1"/>
          </p:cNvSpPr>
          <p:nvPr/>
        </p:nvSpPr>
        <p:spPr bwMode="auto">
          <a:xfrm>
            <a:off x="0" y="0"/>
            <a:ext cx="4176713" cy="1944688"/>
          </a:xfrm>
          <a:prstGeom prst="wedgeEllipseCallout">
            <a:avLst>
              <a:gd name="adj1" fmla="val 24306"/>
              <a:gd name="adj2" fmla="val 128940"/>
            </a:avLst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000" b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Εγώ αισθάνομαι σαν ταύρος!</a:t>
            </a:r>
            <a:endParaRPr lang="en-US" sz="3000" b="1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30437" name="AutoShape 5"/>
          <p:cNvSpPr>
            <a:spLocks noChangeArrowheads="1"/>
          </p:cNvSpPr>
          <p:nvPr/>
        </p:nvSpPr>
        <p:spPr bwMode="auto">
          <a:xfrm>
            <a:off x="4643438" y="0"/>
            <a:ext cx="4500562" cy="2492375"/>
          </a:xfrm>
          <a:prstGeom prst="wedgeEllipseCallout">
            <a:avLst>
              <a:gd name="adj1" fmla="val -14903"/>
              <a:gd name="adj2" fmla="val 9426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000" b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Ταύρο βλέπω!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000" b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Οργασμό της αγελάδας δεν βλέπω…</a:t>
            </a:r>
            <a:endParaRPr lang="en-US" sz="3000" b="1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6" name="Rectangle 8"/>
          <p:cNvSpPr>
            <a:spLocks noChangeArrowheads="1"/>
          </p:cNvSpPr>
          <p:nvPr/>
        </p:nvSpPr>
        <p:spPr bwMode="auto">
          <a:xfrm>
            <a:off x="0" y="0"/>
            <a:ext cx="9144000" cy="1484313"/>
          </a:xfrm>
          <a:prstGeom prst="rect">
            <a:avLst/>
          </a:prstGeom>
          <a:solidFill>
            <a:srgbClr val="99003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ΑΝΤΙΛΗΨΕΙΣ ΚΑΙ ΑΠΟΨΕΙΣ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ΓΙΑ ΤΟΝ ΓΥΝΑΙΚΕΙΟ ΟΡΓΑΣΜΟ</a:t>
            </a:r>
          </a:p>
        </p:txBody>
      </p:sp>
      <p:grpSp>
        <p:nvGrpSpPr>
          <p:cNvPr id="2" name="Group 14"/>
          <p:cNvGrpSpPr>
            <a:grpSpLocks noChangeAspect="1"/>
          </p:cNvGrpSpPr>
          <p:nvPr/>
        </p:nvGrpSpPr>
        <p:grpSpPr bwMode="auto">
          <a:xfrm rot="1251999">
            <a:off x="55563" y="149225"/>
            <a:ext cx="1223962" cy="1081088"/>
            <a:chOff x="3660" y="1946"/>
            <a:chExt cx="1080" cy="956"/>
          </a:xfrm>
        </p:grpSpPr>
        <p:sp>
          <p:nvSpPr>
            <p:cNvPr id="570380" name="AutoShape 15"/>
            <p:cNvSpPr>
              <a:spLocks noChangeAspect="1" noChangeArrowheads="1" noTextEdit="1"/>
            </p:cNvSpPr>
            <p:nvPr/>
          </p:nvSpPr>
          <p:spPr bwMode="auto">
            <a:xfrm>
              <a:off x="3660" y="1946"/>
              <a:ext cx="1080" cy="9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A50021"/>
                </a:solidFill>
                <a:latin typeface="Arial" charset="0"/>
              </a:endParaRPr>
            </a:p>
          </p:txBody>
        </p:sp>
        <p:sp>
          <p:nvSpPr>
            <p:cNvPr id="570381" name="Freeform 16"/>
            <p:cNvSpPr>
              <a:spLocks/>
            </p:cNvSpPr>
            <p:nvPr/>
          </p:nvSpPr>
          <p:spPr bwMode="auto">
            <a:xfrm>
              <a:off x="3670" y="2067"/>
              <a:ext cx="1033" cy="711"/>
            </a:xfrm>
            <a:custGeom>
              <a:avLst/>
              <a:gdLst>
                <a:gd name="T0" fmla="*/ 4 w 2064"/>
                <a:gd name="T1" fmla="*/ 24 h 1421"/>
                <a:gd name="T2" fmla="*/ 6 w 2064"/>
                <a:gd name="T3" fmla="*/ 26 h 1421"/>
                <a:gd name="T4" fmla="*/ 8 w 2064"/>
                <a:gd name="T5" fmla="*/ 28 h 1421"/>
                <a:gd name="T6" fmla="*/ 10 w 2064"/>
                <a:gd name="T7" fmla="*/ 30 h 1421"/>
                <a:gd name="T8" fmla="*/ 12 w 2064"/>
                <a:gd name="T9" fmla="*/ 32 h 1421"/>
                <a:gd name="T10" fmla="*/ 14 w 2064"/>
                <a:gd name="T11" fmla="*/ 34 h 1421"/>
                <a:gd name="T12" fmla="*/ 17 w 2064"/>
                <a:gd name="T13" fmla="*/ 35 h 1421"/>
                <a:gd name="T14" fmla="*/ 19 w 2064"/>
                <a:gd name="T15" fmla="*/ 37 h 1421"/>
                <a:gd name="T16" fmla="*/ 22 w 2064"/>
                <a:gd name="T17" fmla="*/ 38 h 1421"/>
                <a:gd name="T18" fmla="*/ 25 w 2064"/>
                <a:gd name="T19" fmla="*/ 40 h 1421"/>
                <a:gd name="T20" fmla="*/ 28 w 2064"/>
                <a:gd name="T21" fmla="*/ 41 h 1421"/>
                <a:gd name="T22" fmla="*/ 31 w 2064"/>
                <a:gd name="T23" fmla="*/ 42 h 1421"/>
                <a:gd name="T24" fmla="*/ 34 w 2064"/>
                <a:gd name="T25" fmla="*/ 43 h 1421"/>
                <a:gd name="T26" fmla="*/ 38 w 2064"/>
                <a:gd name="T27" fmla="*/ 44 h 1421"/>
                <a:gd name="T28" fmla="*/ 41 w 2064"/>
                <a:gd name="T29" fmla="*/ 45 h 1421"/>
                <a:gd name="T30" fmla="*/ 44 w 2064"/>
                <a:gd name="T31" fmla="*/ 45 h 1421"/>
                <a:gd name="T32" fmla="*/ 46 w 2064"/>
                <a:gd name="T33" fmla="*/ 45 h 1421"/>
                <a:gd name="T34" fmla="*/ 49 w 2064"/>
                <a:gd name="T35" fmla="*/ 45 h 1421"/>
                <a:gd name="T36" fmla="*/ 52 w 2064"/>
                <a:gd name="T37" fmla="*/ 45 h 1421"/>
                <a:gd name="T38" fmla="*/ 54 w 2064"/>
                <a:gd name="T39" fmla="*/ 44 h 1421"/>
                <a:gd name="T40" fmla="*/ 56 w 2064"/>
                <a:gd name="T41" fmla="*/ 43 h 1421"/>
                <a:gd name="T42" fmla="*/ 58 w 2064"/>
                <a:gd name="T43" fmla="*/ 42 h 1421"/>
                <a:gd name="T44" fmla="*/ 60 w 2064"/>
                <a:gd name="T45" fmla="*/ 41 h 1421"/>
                <a:gd name="T46" fmla="*/ 62 w 2064"/>
                <a:gd name="T47" fmla="*/ 40 h 1421"/>
                <a:gd name="T48" fmla="*/ 63 w 2064"/>
                <a:gd name="T49" fmla="*/ 39 h 1421"/>
                <a:gd name="T50" fmla="*/ 64 w 2064"/>
                <a:gd name="T51" fmla="*/ 37 h 1421"/>
                <a:gd name="T52" fmla="*/ 65 w 2064"/>
                <a:gd name="T53" fmla="*/ 35 h 1421"/>
                <a:gd name="T54" fmla="*/ 65 w 2064"/>
                <a:gd name="T55" fmla="*/ 32 h 1421"/>
                <a:gd name="T56" fmla="*/ 65 w 2064"/>
                <a:gd name="T57" fmla="*/ 29 h 1421"/>
                <a:gd name="T58" fmla="*/ 64 w 2064"/>
                <a:gd name="T59" fmla="*/ 26 h 1421"/>
                <a:gd name="T60" fmla="*/ 62 w 2064"/>
                <a:gd name="T61" fmla="*/ 23 h 1421"/>
                <a:gd name="T62" fmla="*/ 60 w 2064"/>
                <a:gd name="T63" fmla="*/ 19 h 1421"/>
                <a:gd name="T64" fmla="*/ 57 w 2064"/>
                <a:gd name="T65" fmla="*/ 16 h 1421"/>
                <a:gd name="T66" fmla="*/ 53 w 2064"/>
                <a:gd name="T67" fmla="*/ 13 h 1421"/>
                <a:gd name="T68" fmla="*/ 50 w 2064"/>
                <a:gd name="T69" fmla="*/ 10 h 1421"/>
                <a:gd name="T70" fmla="*/ 45 w 2064"/>
                <a:gd name="T71" fmla="*/ 8 h 1421"/>
                <a:gd name="T72" fmla="*/ 41 w 2064"/>
                <a:gd name="T73" fmla="*/ 6 h 1421"/>
                <a:gd name="T74" fmla="*/ 37 w 2064"/>
                <a:gd name="T75" fmla="*/ 4 h 1421"/>
                <a:gd name="T76" fmla="*/ 34 w 2064"/>
                <a:gd name="T77" fmla="*/ 3 h 1421"/>
                <a:gd name="T78" fmla="*/ 31 w 2064"/>
                <a:gd name="T79" fmla="*/ 2 h 1421"/>
                <a:gd name="T80" fmla="*/ 28 w 2064"/>
                <a:gd name="T81" fmla="*/ 2 h 1421"/>
                <a:gd name="T82" fmla="*/ 26 w 2064"/>
                <a:gd name="T83" fmla="*/ 1 h 1421"/>
                <a:gd name="T84" fmla="*/ 23 w 2064"/>
                <a:gd name="T85" fmla="*/ 1 h 1421"/>
                <a:gd name="T86" fmla="*/ 21 w 2064"/>
                <a:gd name="T87" fmla="*/ 1 h 1421"/>
                <a:gd name="T88" fmla="*/ 18 w 2064"/>
                <a:gd name="T89" fmla="*/ 0 h 1421"/>
                <a:gd name="T90" fmla="*/ 16 w 2064"/>
                <a:gd name="T91" fmla="*/ 1 h 1421"/>
                <a:gd name="T92" fmla="*/ 14 w 2064"/>
                <a:gd name="T93" fmla="*/ 1 h 1421"/>
                <a:gd name="T94" fmla="*/ 12 w 2064"/>
                <a:gd name="T95" fmla="*/ 1 h 1421"/>
                <a:gd name="T96" fmla="*/ 9 w 2064"/>
                <a:gd name="T97" fmla="*/ 2 h 1421"/>
                <a:gd name="T98" fmla="*/ 7 w 2064"/>
                <a:gd name="T99" fmla="*/ 3 h 1421"/>
                <a:gd name="T100" fmla="*/ 4 w 2064"/>
                <a:gd name="T101" fmla="*/ 5 h 1421"/>
                <a:gd name="T102" fmla="*/ 3 w 2064"/>
                <a:gd name="T103" fmla="*/ 7 h 1421"/>
                <a:gd name="T104" fmla="*/ 1 w 2064"/>
                <a:gd name="T105" fmla="*/ 9 h 1421"/>
                <a:gd name="T106" fmla="*/ 1 w 2064"/>
                <a:gd name="T107" fmla="*/ 12 h 1421"/>
                <a:gd name="T108" fmla="*/ 1 w 2064"/>
                <a:gd name="T109" fmla="*/ 16 h 1421"/>
                <a:gd name="T110" fmla="*/ 3 w 2064"/>
                <a:gd name="T111" fmla="*/ 21 h 142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64"/>
                <a:gd name="T169" fmla="*/ 0 h 1421"/>
                <a:gd name="T170" fmla="*/ 2064 w 2064"/>
                <a:gd name="T171" fmla="*/ 1421 h 142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64" h="1421">
                  <a:moveTo>
                    <a:pt x="99" y="713"/>
                  </a:moveTo>
                  <a:lnTo>
                    <a:pt x="113" y="735"/>
                  </a:lnTo>
                  <a:lnTo>
                    <a:pt x="126" y="755"/>
                  </a:lnTo>
                  <a:lnTo>
                    <a:pt x="143" y="777"/>
                  </a:lnTo>
                  <a:lnTo>
                    <a:pt x="159" y="798"/>
                  </a:lnTo>
                  <a:lnTo>
                    <a:pt x="175" y="819"/>
                  </a:lnTo>
                  <a:lnTo>
                    <a:pt x="193" y="840"/>
                  </a:lnTo>
                  <a:lnTo>
                    <a:pt x="212" y="861"/>
                  </a:lnTo>
                  <a:lnTo>
                    <a:pt x="230" y="882"/>
                  </a:lnTo>
                  <a:lnTo>
                    <a:pt x="251" y="903"/>
                  </a:lnTo>
                  <a:lnTo>
                    <a:pt x="272" y="922"/>
                  </a:lnTo>
                  <a:lnTo>
                    <a:pt x="292" y="943"/>
                  </a:lnTo>
                  <a:lnTo>
                    <a:pt x="314" y="963"/>
                  </a:lnTo>
                  <a:lnTo>
                    <a:pt x="337" y="984"/>
                  </a:lnTo>
                  <a:lnTo>
                    <a:pt x="360" y="1003"/>
                  </a:lnTo>
                  <a:lnTo>
                    <a:pt x="385" y="1022"/>
                  </a:lnTo>
                  <a:lnTo>
                    <a:pt x="409" y="1041"/>
                  </a:lnTo>
                  <a:lnTo>
                    <a:pt x="434" y="1061"/>
                  </a:lnTo>
                  <a:lnTo>
                    <a:pt x="461" y="1079"/>
                  </a:lnTo>
                  <a:lnTo>
                    <a:pt x="487" y="1098"/>
                  </a:lnTo>
                  <a:lnTo>
                    <a:pt x="514" y="1115"/>
                  </a:lnTo>
                  <a:lnTo>
                    <a:pt x="541" y="1133"/>
                  </a:lnTo>
                  <a:lnTo>
                    <a:pt x="569" y="1151"/>
                  </a:lnTo>
                  <a:lnTo>
                    <a:pt x="598" y="1167"/>
                  </a:lnTo>
                  <a:lnTo>
                    <a:pt x="628" y="1184"/>
                  </a:lnTo>
                  <a:lnTo>
                    <a:pt x="656" y="1200"/>
                  </a:lnTo>
                  <a:lnTo>
                    <a:pt x="687" y="1216"/>
                  </a:lnTo>
                  <a:lnTo>
                    <a:pt x="717" y="1231"/>
                  </a:lnTo>
                  <a:lnTo>
                    <a:pt x="749" y="1246"/>
                  </a:lnTo>
                  <a:lnTo>
                    <a:pt x="781" y="1261"/>
                  </a:lnTo>
                  <a:lnTo>
                    <a:pt x="812" y="1275"/>
                  </a:lnTo>
                  <a:lnTo>
                    <a:pt x="844" y="1289"/>
                  </a:lnTo>
                  <a:lnTo>
                    <a:pt x="878" y="1301"/>
                  </a:lnTo>
                  <a:lnTo>
                    <a:pt x="912" y="1314"/>
                  </a:lnTo>
                  <a:lnTo>
                    <a:pt x="947" y="1327"/>
                  </a:lnTo>
                  <a:lnTo>
                    <a:pt x="981" y="1338"/>
                  </a:lnTo>
                  <a:lnTo>
                    <a:pt x="1016" y="1349"/>
                  </a:lnTo>
                  <a:lnTo>
                    <a:pt x="1050" y="1359"/>
                  </a:lnTo>
                  <a:lnTo>
                    <a:pt x="1084" y="1368"/>
                  </a:lnTo>
                  <a:lnTo>
                    <a:pt x="1117" y="1377"/>
                  </a:lnTo>
                  <a:lnTo>
                    <a:pt x="1151" y="1384"/>
                  </a:lnTo>
                  <a:lnTo>
                    <a:pt x="1184" y="1391"/>
                  </a:lnTo>
                  <a:lnTo>
                    <a:pt x="1217" y="1398"/>
                  </a:lnTo>
                  <a:lnTo>
                    <a:pt x="1250" y="1404"/>
                  </a:lnTo>
                  <a:lnTo>
                    <a:pt x="1282" y="1409"/>
                  </a:lnTo>
                  <a:lnTo>
                    <a:pt x="1314" y="1412"/>
                  </a:lnTo>
                  <a:lnTo>
                    <a:pt x="1346" y="1415"/>
                  </a:lnTo>
                  <a:lnTo>
                    <a:pt x="1378" y="1418"/>
                  </a:lnTo>
                  <a:lnTo>
                    <a:pt x="1409" y="1420"/>
                  </a:lnTo>
                  <a:lnTo>
                    <a:pt x="1439" y="1421"/>
                  </a:lnTo>
                  <a:lnTo>
                    <a:pt x="1469" y="1421"/>
                  </a:lnTo>
                  <a:lnTo>
                    <a:pt x="1497" y="1421"/>
                  </a:lnTo>
                  <a:lnTo>
                    <a:pt x="1527" y="1420"/>
                  </a:lnTo>
                  <a:lnTo>
                    <a:pt x="1555" y="1418"/>
                  </a:lnTo>
                  <a:lnTo>
                    <a:pt x="1584" y="1415"/>
                  </a:lnTo>
                  <a:lnTo>
                    <a:pt x="1610" y="1412"/>
                  </a:lnTo>
                  <a:lnTo>
                    <a:pt x="1638" y="1409"/>
                  </a:lnTo>
                  <a:lnTo>
                    <a:pt x="1663" y="1404"/>
                  </a:lnTo>
                  <a:lnTo>
                    <a:pt x="1689" y="1399"/>
                  </a:lnTo>
                  <a:lnTo>
                    <a:pt x="1714" y="1392"/>
                  </a:lnTo>
                  <a:lnTo>
                    <a:pt x="1738" y="1387"/>
                  </a:lnTo>
                  <a:lnTo>
                    <a:pt x="1761" y="1379"/>
                  </a:lnTo>
                  <a:lnTo>
                    <a:pt x="1784" y="1372"/>
                  </a:lnTo>
                  <a:lnTo>
                    <a:pt x="1806" y="1362"/>
                  </a:lnTo>
                  <a:lnTo>
                    <a:pt x="1828" y="1353"/>
                  </a:lnTo>
                  <a:lnTo>
                    <a:pt x="1849" y="1343"/>
                  </a:lnTo>
                  <a:lnTo>
                    <a:pt x="1869" y="1331"/>
                  </a:lnTo>
                  <a:lnTo>
                    <a:pt x="1889" y="1320"/>
                  </a:lnTo>
                  <a:lnTo>
                    <a:pt x="1907" y="1307"/>
                  </a:lnTo>
                  <a:lnTo>
                    <a:pt x="1926" y="1295"/>
                  </a:lnTo>
                  <a:lnTo>
                    <a:pt x="1942" y="1281"/>
                  </a:lnTo>
                  <a:lnTo>
                    <a:pt x="1958" y="1266"/>
                  </a:lnTo>
                  <a:lnTo>
                    <a:pt x="1973" y="1251"/>
                  </a:lnTo>
                  <a:lnTo>
                    <a:pt x="1987" y="1235"/>
                  </a:lnTo>
                  <a:lnTo>
                    <a:pt x="2000" y="1218"/>
                  </a:lnTo>
                  <a:lnTo>
                    <a:pt x="2011" y="1201"/>
                  </a:lnTo>
                  <a:lnTo>
                    <a:pt x="2021" y="1184"/>
                  </a:lnTo>
                  <a:lnTo>
                    <a:pt x="2031" y="1166"/>
                  </a:lnTo>
                  <a:lnTo>
                    <a:pt x="2040" y="1146"/>
                  </a:lnTo>
                  <a:lnTo>
                    <a:pt x="2047" y="1126"/>
                  </a:lnTo>
                  <a:lnTo>
                    <a:pt x="2053" y="1106"/>
                  </a:lnTo>
                  <a:lnTo>
                    <a:pt x="2060" y="1075"/>
                  </a:lnTo>
                  <a:lnTo>
                    <a:pt x="2063" y="1043"/>
                  </a:lnTo>
                  <a:lnTo>
                    <a:pt x="2064" y="1011"/>
                  </a:lnTo>
                  <a:lnTo>
                    <a:pt x="2063" y="978"/>
                  </a:lnTo>
                  <a:lnTo>
                    <a:pt x="2060" y="946"/>
                  </a:lnTo>
                  <a:lnTo>
                    <a:pt x="2053" y="912"/>
                  </a:lnTo>
                  <a:lnTo>
                    <a:pt x="2045" y="879"/>
                  </a:lnTo>
                  <a:lnTo>
                    <a:pt x="2033" y="844"/>
                  </a:lnTo>
                  <a:lnTo>
                    <a:pt x="2019" y="811"/>
                  </a:lnTo>
                  <a:lnTo>
                    <a:pt x="2004" y="776"/>
                  </a:lnTo>
                  <a:lnTo>
                    <a:pt x="1986" y="742"/>
                  </a:lnTo>
                  <a:lnTo>
                    <a:pt x="1965" y="708"/>
                  </a:lnTo>
                  <a:lnTo>
                    <a:pt x="1943" y="674"/>
                  </a:lnTo>
                  <a:lnTo>
                    <a:pt x="1919" y="639"/>
                  </a:lnTo>
                  <a:lnTo>
                    <a:pt x="1892" y="606"/>
                  </a:lnTo>
                  <a:lnTo>
                    <a:pt x="1864" y="572"/>
                  </a:lnTo>
                  <a:lnTo>
                    <a:pt x="1834" y="539"/>
                  </a:lnTo>
                  <a:lnTo>
                    <a:pt x="1801" y="507"/>
                  </a:lnTo>
                  <a:lnTo>
                    <a:pt x="1767" y="473"/>
                  </a:lnTo>
                  <a:lnTo>
                    <a:pt x="1731" y="442"/>
                  </a:lnTo>
                  <a:lnTo>
                    <a:pt x="1694" y="411"/>
                  </a:lnTo>
                  <a:lnTo>
                    <a:pt x="1655" y="380"/>
                  </a:lnTo>
                  <a:lnTo>
                    <a:pt x="1614" y="350"/>
                  </a:lnTo>
                  <a:lnTo>
                    <a:pt x="1572" y="320"/>
                  </a:lnTo>
                  <a:lnTo>
                    <a:pt x="1528" y="292"/>
                  </a:lnTo>
                  <a:lnTo>
                    <a:pt x="1484" y="265"/>
                  </a:lnTo>
                  <a:lnTo>
                    <a:pt x="1436" y="238"/>
                  </a:lnTo>
                  <a:lnTo>
                    <a:pt x="1389" y="212"/>
                  </a:lnTo>
                  <a:lnTo>
                    <a:pt x="1341" y="188"/>
                  </a:lnTo>
                  <a:lnTo>
                    <a:pt x="1290" y="165"/>
                  </a:lnTo>
                  <a:lnTo>
                    <a:pt x="1238" y="142"/>
                  </a:lnTo>
                  <a:lnTo>
                    <a:pt x="1186" y="121"/>
                  </a:lnTo>
                  <a:lnTo>
                    <a:pt x="1156" y="109"/>
                  </a:lnTo>
                  <a:lnTo>
                    <a:pt x="1128" y="99"/>
                  </a:lnTo>
                  <a:lnTo>
                    <a:pt x="1098" y="89"/>
                  </a:lnTo>
                  <a:lnTo>
                    <a:pt x="1069" y="79"/>
                  </a:lnTo>
                  <a:lnTo>
                    <a:pt x="1039" y="70"/>
                  </a:lnTo>
                  <a:lnTo>
                    <a:pt x="1010" y="62"/>
                  </a:lnTo>
                  <a:lnTo>
                    <a:pt x="981" y="54"/>
                  </a:lnTo>
                  <a:lnTo>
                    <a:pt x="952" y="46"/>
                  </a:lnTo>
                  <a:lnTo>
                    <a:pt x="924" y="39"/>
                  </a:lnTo>
                  <a:lnTo>
                    <a:pt x="896" y="33"/>
                  </a:lnTo>
                  <a:lnTo>
                    <a:pt x="867" y="28"/>
                  </a:lnTo>
                  <a:lnTo>
                    <a:pt x="840" y="23"/>
                  </a:lnTo>
                  <a:lnTo>
                    <a:pt x="812" y="18"/>
                  </a:lnTo>
                  <a:lnTo>
                    <a:pt x="784" y="14"/>
                  </a:lnTo>
                  <a:lnTo>
                    <a:pt x="757" y="10"/>
                  </a:lnTo>
                  <a:lnTo>
                    <a:pt x="730" y="7"/>
                  </a:lnTo>
                  <a:lnTo>
                    <a:pt x="702" y="4"/>
                  </a:lnTo>
                  <a:lnTo>
                    <a:pt x="676" y="2"/>
                  </a:lnTo>
                  <a:lnTo>
                    <a:pt x="651" y="1"/>
                  </a:lnTo>
                  <a:lnTo>
                    <a:pt x="624" y="0"/>
                  </a:lnTo>
                  <a:lnTo>
                    <a:pt x="599" y="0"/>
                  </a:lnTo>
                  <a:lnTo>
                    <a:pt x="573" y="0"/>
                  </a:lnTo>
                  <a:lnTo>
                    <a:pt x="549" y="1"/>
                  </a:lnTo>
                  <a:lnTo>
                    <a:pt x="524" y="2"/>
                  </a:lnTo>
                  <a:lnTo>
                    <a:pt x="500" y="3"/>
                  </a:lnTo>
                  <a:lnTo>
                    <a:pt x="477" y="6"/>
                  </a:lnTo>
                  <a:lnTo>
                    <a:pt x="454" y="9"/>
                  </a:lnTo>
                  <a:lnTo>
                    <a:pt x="431" y="11"/>
                  </a:lnTo>
                  <a:lnTo>
                    <a:pt x="408" y="16"/>
                  </a:lnTo>
                  <a:lnTo>
                    <a:pt x="386" y="19"/>
                  </a:lnTo>
                  <a:lnTo>
                    <a:pt x="364" y="24"/>
                  </a:lnTo>
                  <a:lnTo>
                    <a:pt x="343" y="30"/>
                  </a:lnTo>
                  <a:lnTo>
                    <a:pt x="311" y="39"/>
                  </a:lnTo>
                  <a:lnTo>
                    <a:pt x="281" y="49"/>
                  </a:lnTo>
                  <a:lnTo>
                    <a:pt x="251" y="61"/>
                  </a:lnTo>
                  <a:lnTo>
                    <a:pt x="223" y="74"/>
                  </a:lnTo>
                  <a:lnTo>
                    <a:pt x="197" y="87"/>
                  </a:lnTo>
                  <a:lnTo>
                    <a:pt x="171" y="102"/>
                  </a:lnTo>
                  <a:lnTo>
                    <a:pt x="148" y="119"/>
                  </a:lnTo>
                  <a:lnTo>
                    <a:pt x="126" y="136"/>
                  </a:lnTo>
                  <a:lnTo>
                    <a:pt x="106" y="155"/>
                  </a:lnTo>
                  <a:lnTo>
                    <a:pt x="87" y="175"/>
                  </a:lnTo>
                  <a:lnTo>
                    <a:pt x="70" y="196"/>
                  </a:lnTo>
                  <a:lnTo>
                    <a:pt x="54" y="218"/>
                  </a:lnTo>
                  <a:lnTo>
                    <a:pt x="41" y="239"/>
                  </a:lnTo>
                  <a:lnTo>
                    <a:pt x="29" y="264"/>
                  </a:lnTo>
                  <a:lnTo>
                    <a:pt x="19" y="289"/>
                  </a:lnTo>
                  <a:lnTo>
                    <a:pt x="11" y="315"/>
                  </a:lnTo>
                  <a:lnTo>
                    <a:pt x="2" y="363"/>
                  </a:lnTo>
                  <a:lnTo>
                    <a:pt x="0" y="410"/>
                  </a:lnTo>
                  <a:lnTo>
                    <a:pt x="2" y="459"/>
                  </a:lnTo>
                  <a:lnTo>
                    <a:pt x="11" y="509"/>
                  </a:lnTo>
                  <a:lnTo>
                    <a:pt x="25" y="560"/>
                  </a:lnTo>
                  <a:lnTo>
                    <a:pt x="45" y="610"/>
                  </a:lnTo>
                  <a:lnTo>
                    <a:pt x="69" y="662"/>
                  </a:lnTo>
                  <a:lnTo>
                    <a:pt x="99" y="713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A50021"/>
                </a:solidFill>
                <a:latin typeface="Arial" charset="0"/>
              </a:endParaRPr>
            </a:p>
          </p:txBody>
        </p:sp>
        <p:sp>
          <p:nvSpPr>
            <p:cNvPr id="570382" name="Freeform 17"/>
            <p:cNvSpPr>
              <a:spLocks/>
            </p:cNvSpPr>
            <p:nvPr/>
          </p:nvSpPr>
          <p:spPr bwMode="auto">
            <a:xfrm>
              <a:off x="3870" y="1985"/>
              <a:ext cx="603" cy="907"/>
            </a:xfrm>
            <a:custGeom>
              <a:avLst/>
              <a:gdLst>
                <a:gd name="T0" fmla="*/ 37 w 1205"/>
                <a:gd name="T1" fmla="*/ 15 h 1815"/>
                <a:gd name="T2" fmla="*/ 35 w 1205"/>
                <a:gd name="T3" fmla="*/ 23 h 1815"/>
                <a:gd name="T4" fmla="*/ 30 w 1205"/>
                <a:gd name="T5" fmla="*/ 29 h 1815"/>
                <a:gd name="T6" fmla="*/ 22 w 1205"/>
                <a:gd name="T7" fmla="*/ 32 h 1815"/>
                <a:gd name="T8" fmla="*/ 13 w 1205"/>
                <a:gd name="T9" fmla="*/ 31 h 1815"/>
                <a:gd name="T10" fmla="*/ 11 w 1205"/>
                <a:gd name="T11" fmla="*/ 29 h 1815"/>
                <a:gd name="T12" fmla="*/ 7 w 1205"/>
                <a:gd name="T13" fmla="*/ 26 h 1815"/>
                <a:gd name="T14" fmla="*/ 5 w 1205"/>
                <a:gd name="T15" fmla="*/ 20 h 1815"/>
                <a:gd name="T16" fmla="*/ 5 w 1205"/>
                <a:gd name="T17" fmla="*/ 13 h 1815"/>
                <a:gd name="T18" fmla="*/ 8 w 1205"/>
                <a:gd name="T19" fmla="*/ 8 h 1815"/>
                <a:gd name="T20" fmla="*/ 12 w 1205"/>
                <a:gd name="T21" fmla="*/ 5 h 1815"/>
                <a:gd name="T22" fmla="*/ 18 w 1205"/>
                <a:gd name="T23" fmla="*/ 3 h 1815"/>
                <a:gd name="T24" fmla="*/ 25 w 1205"/>
                <a:gd name="T25" fmla="*/ 4 h 1815"/>
                <a:gd name="T26" fmla="*/ 31 w 1205"/>
                <a:gd name="T27" fmla="*/ 8 h 1815"/>
                <a:gd name="T28" fmla="*/ 34 w 1205"/>
                <a:gd name="T29" fmla="*/ 13 h 1815"/>
                <a:gd name="T30" fmla="*/ 35 w 1205"/>
                <a:gd name="T31" fmla="*/ 15 h 1815"/>
                <a:gd name="T32" fmla="*/ 34 w 1205"/>
                <a:gd name="T33" fmla="*/ 13 h 1815"/>
                <a:gd name="T34" fmla="*/ 33 w 1205"/>
                <a:gd name="T35" fmla="*/ 8 h 1815"/>
                <a:gd name="T36" fmla="*/ 27 w 1205"/>
                <a:gd name="T37" fmla="*/ 2 h 1815"/>
                <a:gd name="T38" fmla="*/ 19 w 1205"/>
                <a:gd name="T39" fmla="*/ 0 h 1815"/>
                <a:gd name="T40" fmla="*/ 11 w 1205"/>
                <a:gd name="T41" fmla="*/ 1 h 1815"/>
                <a:gd name="T42" fmla="*/ 8 w 1205"/>
                <a:gd name="T43" fmla="*/ 3 h 1815"/>
                <a:gd name="T44" fmla="*/ 5 w 1205"/>
                <a:gd name="T45" fmla="*/ 6 h 1815"/>
                <a:gd name="T46" fmla="*/ 2 w 1205"/>
                <a:gd name="T47" fmla="*/ 10 h 1815"/>
                <a:gd name="T48" fmla="*/ 0 w 1205"/>
                <a:gd name="T49" fmla="*/ 19 h 1815"/>
                <a:gd name="T50" fmla="*/ 3 w 1205"/>
                <a:gd name="T51" fmla="*/ 27 h 1815"/>
                <a:gd name="T52" fmla="*/ 9 w 1205"/>
                <a:gd name="T53" fmla="*/ 34 h 1815"/>
                <a:gd name="T54" fmla="*/ 13 w 1205"/>
                <a:gd name="T55" fmla="*/ 36 h 1815"/>
                <a:gd name="T56" fmla="*/ 15 w 1205"/>
                <a:gd name="T57" fmla="*/ 37 h 1815"/>
                <a:gd name="T58" fmla="*/ 18 w 1205"/>
                <a:gd name="T59" fmla="*/ 37 h 1815"/>
                <a:gd name="T60" fmla="*/ 19 w 1205"/>
                <a:gd name="T61" fmla="*/ 39 h 1815"/>
                <a:gd name="T62" fmla="*/ 18 w 1205"/>
                <a:gd name="T63" fmla="*/ 42 h 1815"/>
                <a:gd name="T64" fmla="*/ 17 w 1205"/>
                <a:gd name="T65" fmla="*/ 42 h 1815"/>
                <a:gd name="T66" fmla="*/ 14 w 1205"/>
                <a:gd name="T67" fmla="*/ 42 h 1815"/>
                <a:gd name="T68" fmla="*/ 12 w 1205"/>
                <a:gd name="T69" fmla="*/ 41 h 1815"/>
                <a:gd name="T70" fmla="*/ 10 w 1205"/>
                <a:gd name="T71" fmla="*/ 41 h 1815"/>
                <a:gd name="T72" fmla="*/ 9 w 1205"/>
                <a:gd name="T73" fmla="*/ 44 h 1815"/>
                <a:gd name="T74" fmla="*/ 11 w 1205"/>
                <a:gd name="T75" fmla="*/ 46 h 1815"/>
                <a:gd name="T76" fmla="*/ 13 w 1205"/>
                <a:gd name="T77" fmla="*/ 46 h 1815"/>
                <a:gd name="T78" fmla="*/ 16 w 1205"/>
                <a:gd name="T79" fmla="*/ 46 h 1815"/>
                <a:gd name="T80" fmla="*/ 18 w 1205"/>
                <a:gd name="T81" fmla="*/ 46 h 1815"/>
                <a:gd name="T82" fmla="*/ 18 w 1205"/>
                <a:gd name="T83" fmla="*/ 49 h 1815"/>
                <a:gd name="T84" fmla="*/ 17 w 1205"/>
                <a:gd name="T85" fmla="*/ 54 h 1815"/>
                <a:gd name="T86" fmla="*/ 18 w 1205"/>
                <a:gd name="T87" fmla="*/ 56 h 1815"/>
                <a:gd name="T88" fmla="*/ 22 w 1205"/>
                <a:gd name="T89" fmla="*/ 55 h 1815"/>
                <a:gd name="T90" fmla="*/ 22 w 1205"/>
                <a:gd name="T91" fmla="*/ 46 h 1815"/>
                <a:gd name="T92" fmla="*/ 25 w 1205"/>
                <a:gd name="T93" fmla="*/ 45 h 1815"/>
                <a:gd name="T94" fmla="*/ 29 w 1205"/>
                <a:gd name="T95" fmla="*/ 44 h 1815"/>
                <a:gd name="T96" fmla="*/ 32 w 1205"/>
                <a:gd name="T97" fmla="*/ 43 h 1815"/>
                <a:gd name="T98" fmla="*/ 29 w 1205"/>
                <a:gd name="T99" fmla="*/ 43 h 1815"/>
                <a:gd name="T100" fmla="*/ 27 w 1205"/>
                <a:gd name="T101" fmla="*/ 43 h 1815"/>
                <a:gd name="T102" fmla="*/ 24 w 1205"/>
                <a:gd name="T103" fmla="*/ 42 h 1815"/>
                <a:gd name="T104" fmla="*/ 22 w 1205"/>
                <a:gd name="T105" fmla="*/ 42 h 1815"/>
                <a:gd name="T106" fmla="*/ 21 w 1205"/>
                <a:gd name="T107" fmla="*/ 37 h 1815"/>
                <a:gd name="T108" fmla="*/ 27 w 1205"/>
                <a:gd name="T109" fmla="*/ 35 h 1815"/>
                <a:gd name="T110" fmla="*/ 32 w 1205"/>
                <a:gd name="T111" fmla="*/ 31 h 1815"/>
                <a:gd name="T112" fmla="*/ 36 w 1205"/>
                <a:gd name="T113" fmla="*/ 26 h 1815"/>
                <a:gd name="T114" fmla="*/ 38 w 1205"/>
                <a:gd name="T115" fmla="*/ 16 h 181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205"/>
                <a:gd name="T175" fmla="*/ 0 h 1815"/>
                <a:gd name="T176" fmla="*/ 1205 w 1205"/>
                <a:gd name="T177" fmla="*/ 1815 h 181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205" h="1815">
                  <a:moveTo>
                    <a:pt x="1132" y="287"/>
                  </a:moveTo>
                  <a:lnTo>
                    <a:pt x="1149" y="335"/>
                  </a:lnTo>
                  <a:lnTo>
                    <a:pt x="1161" y="385"/>
                  </a:lnTo>
                  <a:lnTo>
                    <a:pt x="1169" y="437"/>
                  </a:lnTo>
                  <a:lnTo>
                    <a:pt x="1172" y="489"/>
                  </a:lnTo>
                  <a:lnTo>
                    <a:pt x="1170" y="540"/>
                  </a:lnTo>
                  <a:lnTo>
                    <a:pt x="1163" y="593"/>
                  </a:lnTo>
                  <a:lnTo>
                    <a:pt x="1150" y="646"/>
                  </a:lnTo>
                  <a:lnTo>
                    <a:pt x="1133" y="698"/>
                  </a:lnTo>
                  <a:lnTo>
                    <a:pt x="1110" y="750"/>
                  </a:lnTo>
                  <a:lnTo>
                    <a:pt x="1081" y="797"/>
                  </a:lnTo>
                  <a:lnTo>
                    <a:pt x="1050" y="842"/>
                  </a:lnTo>
                  <a:lnTo>
                    <a:pt x="1013" y="882"/>
                  </a:lnTo>
                  <a:lnTo>
                    <a:pt x="974" y="918"/>
                  </a:lnTo>
                  <a:lnTo>
                    <a:pt x="931" y="950"/>
                  </a:lnTo>
                  <a:lnTo>
                    <a:pt x="886" y="978"/>
                  </a:lnTo>
                  <a:lnTo>
                    <a:pt x="838" y="1001"/>
                  </a:lnTo>
                  <a:lnTo>
                    <a:pt x="788" y="1021"/>
                  </a:lnTo>
                  <a:lnTo>
                    <a:pt x="738" y="1034"/>
                  </a:lnTo>
                  <a:lnTo>
                    <a:pt x="685" y="1044"/>
                  </a:lnTo>
                  <a:lnTo>
                    <a:pt x="631" y="1047"/>
                  </a:lnTo>
                  <a:lnTo>
                    <a:pt x="578" y="1046"/>
                  </a:lnTo>
                  <a:lnTo>
                    <a:pt x="522" y="1039"/>
                  </a:lnTo>
                  <a:lnTo>
                    <a:pt x="468" y="1026"/>
                  </a:lnTo>
                  <a:lnTo>
                    <a:pt x="415" y="1008"/>
                  </a:lnTo>
                  <a:lnTo>
                    <a:pt x="401" y="1002"/>
                  </a:lnTo>
                  <a:lnTo>
                    <a:pt x="384" y="994"/>
                  </a:lnTo>
                  <a:lnTo>
                    <a:pt x="365" y="984"/>
                  </a:lnTo>
                  <a:lnTo>
                    <a:pt x="344" y="970"/>
                  </a:lnTo>
                  <a:lnTo>
                    <a:pt x="322" y="955"/>
                  </a:lnTo>
                  <a:lnTo>
                    <a:pt x="299" y="938"/>
                  </a:lnTo>
                  <a:lnTo>
                    <a:pt x="275" y="917"/>
                  </a:lnTo>
                  <a:lnTo>
                    <a:pt x="252" y="894"/>
                  </a:lnTo>
                  <a:lnTo>
                    <a:pt x="229" y="869"/>
                  </a:lnTo>
                  <a:lnTo>
                    <a:pt x="207" y="840"/>
                  </a:lnTo>
                  <a:lnTo>
                    <a:pt x="187" y="809"/>
                  </a:lnTo>
                  <a:lnTo>
                    <a:pt x="169" y="774"/>
                  </a:lnTo>
                  <a:lnTo>
                    <a:pt x="154" y="737"/>
                  </a:lnTo>
                  <a:lnTo>
                    <a:pt x="141" y="698"/>
                  </a:lnTo>
                  <a:lnTo>
                    <a:pt x="133" y="656"/>
                  </a:lnTo>
                  <a:lnTo>
                    <a:pt x="128" y="609"/>
                  </a:lnTo>
                  <a:lnTo>
                    <a:pt x="128" y="565"/>
                  </a:lnTo>
                  <a:lnTo>
                    <a:pt x="132" y="521"/>
                  </a:lnTo>
                  <a:lnTo>
                    <a:pt x="140" y="479"/>
                  </a:lnTo>
                  <a:lnTo>
                    <a:pt x="150" y="440"/>
                  </a:lnTo>
                  <a:lnTo>
                    <a:pt x="163" y="403"/>
                  </a:lnTo>
                  <a:lnTo>
                    <a:pt x="179" y="369"/>
                  </a:lnTo>
                  <a:lnTo>
                    <a:pt x="197" y="336"/>
                  </a:lnTo>
                  <a:lnTo>
                    <a:pt x="217" y="305"/>
                  </a:lnTo>
                  <a:lnTo>
                    <a:pt x="239" y="278"/>
                  </a:lnTo>
                  <a:lnTo>
                    <a:pt x="261" y="252"/>
                  </a:lnTo>
                  <a:lnTo>
                    <a:pt x="284" y="228"/>
                  </a:lnTo>
                  <a:lnTo>
                    <a:pt x="308" y="207"/>
                  </a:lnTo>
                  <a:lnTo>
                    <a:pt x="332" y="189"/>
                  </a:lnTo>
                  <a:lnTo>
                    <a:pt x="355" y="173"/>
                  </a:lnTo>
                  <a:lnTo>
                    <a:pt x="378" y="160"/>
                  </a:lnTo>
                  <a:lnTo>
                    <a:pt x="400" y="149"/>
                  </a:lnTo>
                  <a:lnTo>
                    <a:pt x="447" y="130"/>
                  </a:lnTo>
                  <a:lnTo>
                    <a:pt x="497" y="117"/>
                  </a:lnTo>
                  <a:lnTo>
                    <a:pt x="545" y="107"/>
                  </a:lnTo>
                  <a:lnTo>
                    <a:pt x="595" y="104"/>
                  </a:lnTo>
                  <a:lnTo>
                    <a:pt x="643" y="105"/>
                  </a:lnTo>
                  <a:lnTo>
                    <a:pt x="692" y="111"/>
                  </a:lnTo>
                  <a:lnTo>
                    <a:pt x="739" y="121"/>
                  </a:lnTo>
                  <a:lnTo>
                    <a:pt x="785" y="135"/>
                  </a:lnTo>
                  <a:lnTo>
                    <a:pt x="830" y="155"/>
                  </a:lnTo>
                  <a:lnTo>
                    <a:pt x="873" y="178"/>
                  </a:lnTo>
                  <a:lnTo>
                    <a:pt x="913" y="205"/>
                  </a:lnTo>
                  <a:lnTo>
                    <a:pt x="950" y="236"/>
                  </a:lnTo>
                  <a:lnTo>
                    <a:pt x="984" y="272"/>
                  </a:lnTo>
                  <a:lnTo>
                    <a:pt x="1015" y="310"/>
                  </a:lnTo>
                  <a:lnTo>
                    <a:pt x="1043" y="353"/>
                  </a:lnTo>
                  <a:lnTo>
                    <a:pt x="1067" y="399"/>
                  </a:lnTo>
                  <a:lnTo>
                    <a:pt x="1073" y="413"/>
                  </a:lnTo>
                  <a:lnTo>
                    <a:pt x="1079" y="427"/>
                  </a:lnTo>
                  <a:lnTo>
                    <a:pt x="1083" y="441"/>
                  </a:lnTo>
                  <a:lnTo>
                    <a:pt x="1088" y="455"/>
                  </a:lnTo>
                  <a:lnTo>
                    <a:pt x="1093" y="470"/>
                  </a:lnTo>
                  <a:lnTo>
                    <a:pt x="1096" y="484"/>
                  </a:lnTo>
                  <a:lnTo>
                    <a:pt x="1099" y="499"/>
                  </a:lnTo>
                  <a:lnTo>
                    <a:pt x="1103" y="513"/>
                  </a:lnTo>
                  <a:lnTo>
                    <a:pt x="1101" y="489"/>
                  </a:lnTo>
                  <a:lnTo>
                    <a:pt x="1097" y="466"/>
                  </a:lnTo>
                  <a:lnTo>
                    <a:pt x="1094" y="441"/>
                  </a:lnTo>
                  <a:lnTo>
                    <a:pt x="1088" y="418"/>
                  </a:lnTo>
                  <a:lnTo>
                    <a:pt x="1081" y="394"/>
                  </a:lnTo>
                  <a:lnTo>
                    <a:pt x="1074" y="371"/>
                  </a:lnTo>
                  <a:lnTo>
                    <a:pt x="1065" y="348"/>
                  </a:lnTo>
                  <a:lnTo>
                    <a:pt x="1056" y="325"/>
                  </a:lnTo>
                  <a:lnTo>
                    <a:pt x="1030" y="275"/>
                  </a:lnTo>
                  <a:lnTo>
                    <a:pt x="1000" y="229"/>
                  </a:lnTo>
                  <a:lnTo>
                    <a:pt x="967" y="187"/>
                  </a:lnTo>
                  <a:lnTo>
                    <a:pt x="930" y="149"/>
                  </a:lnTo>
                  <a:lnTo>
                    <a:pt x="890" y="114"/>
                  </a:lnTo>
                  <a:lnTo>
                    <a:pt x="847" y="84"/>
                  </a:lnTo>
                  <a:lnTo>
                    <a:pt x="802" y="58"/>
                  </a:lnTo>
                  <a:lnTo>
                    <a:pt x="755" y="37"/>
                  </a:lnTo>
                  <a:lnTo>
                    <a:pt x="706" y="20"/>
                  </a:lnTo>
                  <a:lnTo>
                    <a:pt x="655" y="8"/>
                  </a:lnTo>
                  <a:lnTo>
                    <a:pt x="603" y="1"/>
                  </a:lnTo>
                  <a:lnTo>
                    <a:pt x="551" y="0"/>
                  </a:lnTo>
                  <a:lnTo>
                    <a:pt x="499" y="4"/>
                  </a:lnTo>
                  <a:lnTo>
                    <a:pt x="446" y="13"/>
                  </a:lnTo>
                  <a:lnTo>
                    <a:pt x="394" y="27"/>
                  </a:lnTo>
                  <a:lnTo>
                    <a:pt x="343" y="47"/>
                  </a:lnTo>
                  <a:lnTo>
                    <a:pt x="329" y="54"/>
                  </a:lnTo>
                  <a:lnTo>
                    <a:pt x="313" y="64"/>
                  </a:lnTo>
                  <a:lnTo>
                    <a:pt x="294" y="74"/>
                  </a:lnTo>
                  <a:lnTo>
                    <a:pt x="275" y="88"/>
                  </a:lnTo>
                  <a:lnTo>
                    <a:pt x="253" y="103"/>
                  </a:lnTo>
                  <a:lnTo>
                    <a:pt x="231" y="120"/>
                  </a:lnTo>
                  <a:lnTo>
                    <a:pt x="209" y="138"/>
                  </a:lnTo>
                  <a:lnTo>
                    <a:pt x="186" y="159"/>
                  </a:lnTo>
                  <a:lnTo>
                    <a:pt x="163" y="181"/>
                  </a:lnTo>
                  <a:lnTo>
                    <a:pt x="141" y="205"/>
                  </a:lnTo>
                  <a:lnTo>
                    <a:pt x="119" y="231"/>
                  </a:lnTo>
                  <a:lnTo>
                    <a:pt x="98" y="258"/>
                  </a:lnTo>
                  <a:lnTo>
                    <a:pt x="79" y="286"/>
                  </a:lnTo>
                  <a:lnTo>
                    <a:pt x="62" y="316"/>
                  </a:lnTo>
                  <a:lnTo>
                    <a:pt x="47" y="348"/>
                  </a:lnTo>
                  <a:lnTo>
                    <a:pt x="34" y="380"/>
                  </a:lnTo>
                  <a:lnTo>
                    <a:pt x="18" y="438"/>
                  </a:lnTo>
                  <a:lnTo>
                    <a:pt x="6" y="495"/>
                  </a:lnTo>
                  <a:lnTo>
                    <a:pt x="0" y="554"/>
                  </a:lnTo>
                  <a:lnTo>
                    <a:pt x="0" y="613"/>
                  </a:lnTo>
                  <a:lnTo>
                    <a:pt x="6" y="672"/>
                  </a:lnTo>
                  <a:lnTo>
                    <a:pt x="17" y="729"/>
                  </a:lnTo>
                  <a:lnTo>
                    <a:pt x="32" y="786"/>
                  </a:lnTo>
                  <a:lnTo>
                    <a:pt x="52" y="840"/>
                  </a:lnTo>
                  <a:lnTo>
                    <a:pt x="77" y="893"/>
                  </a:lnTo>
                  <a:lnTo>
                    <a:pt x="106" y="942"/>
                  </a:lnTo>
                  <a:lnTo>
                    <a:pt x="140" y="990"/>
                  </a:lnTo>
                  <a:lnTo>
                    <a:pt x="178" y="1032"/>
                  </a:lnTo>
                  <a:lnTo>
                    <a:pt x="221" y="1073"/>
                  </a:lnTo>
                  <a:lnTo>
                    <a:pt x="267" y="1107"/>
                  </a:lnTo>
                  <a:lnTo>
                    <a:pt x="317" y="1137"/>
                  </a:lnTo>
                  <a:lnTo>
                    <a:pt x="371" y="1162"/>
                  </a:lnTo>
                  <a:lnTo>
                    <a:pt x="385" y="1167"/>
                  </a:lnTo>
                  <a:lnTo>
                    <a:pt x="398" y="1172"/>
                  </a:lnTo>
                  <a:lnTo>
                    <a:pt x="412" y="1176"/>
                  </a:lnTo>
                  <a:lnTo>
                    <a:pt x="426" y="1181"/>
                  </a:lnTo>
                  <a:lnTo>
                    <a:pt x="439" y="1184"/>
                  </a:lnTo>
                  <a:lnTo>
                    <a:pt x="452" y="1188"/>
                  </a:lnTo>
                  <a:lnTo>
                    <a:pt x="466" y="1190"/>
                  </a:lnTo>
                  <a:lnTo>
                    <a:pt x="480" y="1192"/>
                  </a:lnTo>
                  <a:lnTo>
                    <a:pt x="494" y="1195"/>
                  </a:lnTo>
                  <a:lnTo>
                    <a:pt x="507" y="1197"/>
                  </a:lnTo>
                  <a:lnTo>
                    <a:pt x="520" y="1198"/>
                  </a:lnTo>
                  <a:lnTo>
                    <a:pt x="534" y="1199"/>
                  </a:lnTo>
                  <a:lnTo>
                    <a:pt x="548" y="1200"/>
                  </a:lnTo>
                  <a:lnTo>
                    <a:pt x="562" y="1200"/>
                  </a:lnTo>
                  <a:lnTo>
                    <a:pt x="574" y="1200"/>
                  </a:lnTo>
                  <a:lnTo>
                    <a:pt x="588" y="1200"/>
                  </a:lnTo>
                  <a:lnTo>
                    <a:pt x="583" y="1235"/>
                  </a:lnTo>
                  <a:lnTo>
                    <a:pt x="579" y="1269"/>
                  </a:lnTo>
                  <a:lnTo>
                    <a:pt x="575" y="1310"/>
                  </a:lnTo>
                  <a:lnTo>
                    <a:pt x="574" y="1362"/>
                  </a:lnTo>
                  <a:lnTo>
                    <a:pt x="568" y="1362"/>
                  </a:lnTo>
                  <a:lnTo>
                    <a:pt x="562" y="1360"/>
                  </a:lnTo>
                  <a:lnTo>
                    <a:pt x="556" y="1360"/>
                  </a:lnTo>
                  <a:lnTo>
                    <a:pt x="550" y="1360"/>
                  </a:lnTo>
                  <a:lnTo>
                    <a:pt x="544" y="1362"/>
                  </a:lnTo>
                  <a:lnTo>
                    <a:pt x="537" y="1362"/>
                  </a:lnTo>
                  <a:lnTo>
                    <a:pt x="532" y="1362"/>
                  </a:lnTo>
                  <a:lnTo>
                    <a:pt x="525" y="1363"/>
                  </a:lnTo>
                  <a:lnTo>
                    <a:pt x="509" y="1359"/>
                  </a:lnTo>
                  <a:lnTo>
                    <a:pt x="494" y="1357"/>
                  </a:lnTo>
                  <a:lnTo>
                    <a:pt x="477" y="1355"/>
                  </a:lnTo>
                  <a:lnTo>
                    <a:pt x="462" y="1352"/>
                  </a:lnTo>
                  <a:lnTo>
                    <a:pt x="446" y="1351"/>
                  </a:lnTo>
                  <a:lnTo>
                    <a:pt x="431" y="1349"/>
                  </a:lnTo>
                  <a:lnTo>
                    <a:pt x="415" y="1348"/>
                  </a:lnTo>
                  <a:lnTo>
                    <a:pt x="400" y="1345"/>
                  </a:lnTo>
                  <a:lnTo>
                    <a:pt x="385" y="1344"/>
                  </a:lnTo>
                  <a:lnTo>
                    <a:pt x="370" y="1342"/>
                  </a:lnTo>
                  <a:lnTo>
                    <a:pt x="355" y="1340"/>
                  </a:lnTo>
                  <a:lnTo>
                    <a:pt x="340" y="1336"/>
                  </a:lnTo>
                  <a:lnTo>
                    <a:pt x="326" y="1334"/>
                  </a:lnTo>
                  <a:lnTo>
                    <a:pt x="312" y="1329"/>
                  </a:lnTo>
                  <a:lnTo>
                    <a:pt x="298" y="1326"/>
                  </a:lnTo>
                  <a:lnTo>
                    <a:pt x="284" y="1320"/>
                  </a:lnTo>
                  <a:lnTo>
                    <a:pt x="276" y="1342"/>
                  </a:lnTo>
                  <a:lnTo>
                    <a:pt x="274" y="1364"/>
                  </a:lnTo>
                  <a:lnTo>
                    <a:pt x="276" y="1387"/>
                  </a:lnTo>
                  <a:lnTo>
                    <a:pt x="282" y="1409"/>
                  </a:lnTo>
                  <a:lnTo>
                    <a:pt x="290" y="1432"/>
                  </a:lnTo>
                  <a:lnTo>
                    <a:pt x="299" y="1455"/>
                  </a:lnTo>
                  <a:lnTo>
                    <a:pt x="307" y="1477"/>
                  </a:lnTo>
                  <a:lnTo>
                    <a:pt x="315" y="1500"/>
                  </a:lnTo>
                  <a:lnTo>
                    <a:pt x="332" y="1499"/>
                  </a:lnTo>
                  <a:lnTo>
                    <a:pt x="350" y="1499"/>
                  </a:lnTo>
                  <a:lnTo>
                    <a:pt x="367" y="1498"/>
                  </a:lnTo>
                  <a:lnTo>
                    <a:pt x="383" y="1496"/>
                  </a:lnTo>
                  <a:lnTo>
                    <a:pt x="399" y="1496"/>
                  </a:lnTo>
                  <a:lnTo>
                    <a:pt x="415" y="1495"/>
                  </a:lnTo>
                  <a:lnTo>
                    <a:pt x="430" y="1495"/>
                  </a:lnTo>
                  <a:lnTo>
                    <a:pt x="446" y="1494"/>
                  </a:lnTo>
                  <a:lnTo>
                    <a:pt x="461" y="1493"/>
                  </a:lnTo>
                  <a:lnTo>
                    <a:pt x="476" y="1493"/>
                  </a:lnTo>
                  <a:lnTo>
                    <a:pt x="490" y="1492"/>
                  </a:lnTo>
                  <a:lnTo>
                    <a:pt x="505" y="1492"/>
                  </a:lnTo>
                  <a:lnTo>
                    <a:pt x="519" y="1491"/>
                  </a:lnTo>
                  <a:lnTo>
                    <a:pt x="533" y="1489"/>
                  </a:lnTo>
                  <a:lnTo>
                    <a:pt x="547" y="1489"/>
                  </a:lnTo>
                  <a:lnTo>
                    <a:pt x="560" y="1488"/>
                  </a:lnTo>
                  <a:lnTo>
                    <a:pt x="557" y="1507"/>
                  </a:lnTo>
                  <a:lnTo>
                    <a:pt x="556" y="1526"/>
                  </a:lnTo>
                  <a:lnTo>
                    <a:pt x="555" y="1545"/>
                  </a:lnTo>
                  <a:lnTo>
                    <a:pt x="556" y="1564"/>
                  </a:lnTo>
                  <a:lnTo>
                    <a:pt x="549" y="1595"/>
                  </a:lnTo>
                  <a:lnTo>
                    <a:pt x="543" y="1627"/>
                  </a:lnTo>
                  <a:lnTo>
                    <a:pt x="538" y="1658"/>
                  </a:lnTo>
                  <a:lnTo>
                    <a:pt x="534" y="1689"/>
                  </a:lnTo>
                  <a:lnTo>
                    <a:pt x="529" y="1719"/>
                  </a:lnTo>
                  <a:lnTo>
                    <a:pt x="522" y="1747"/>
                  </a:lnTo>
                  <a:lnTo>
                    <a:pt x="514" y="1776"/>
                  </a:lnTo>
                  <a:lnTo>
                    <a:pt x="504" y="1804"/>
                  </a:lnTo>
                  <a:lnTo>
                    <a:pt x="526" y="1812"/>
                  </a:lnTo>
                  <a:lnTo>
                    <a:pt x="548" y="1815"/>
                  </a:lnTo>
                  <a:lnTo>
                    <a:pt x="570" y="1814"/>
                  </a:lnTo>
                  <a:lnTo>
                    <a:pt x="593" y="1810"/>
                  </a:lnTo>
                  <a:lnTo>
                    <a:pt x="614" y="1803"/>
                  </a:lnTo>
                  <a:lnTo>
                    <a:pt x="638" y="1795"/>
                  </a:lnTo>
                  <a:lnTo>
                    <a:pt x="661" y="1787"/>
                  </a:lnTo>
                  <a:lnTo>
                    <a:pt x="684" y="1780"/>
                  </a:lnTo>
                  <a:lnTo>
                    <a:pt x="684" y="1694"/>
                  </a:lnTo>
                  <a:lnTo>
                    <a:pt x="684" y="1616"/>
                  </a:lnTo>
                  <a:lnTo>
                    <a:pt x="682" y="1545"/>
                  </a:lnTo>
                  <a:lnTo>
                    <a:pt x="680" y="1478"/>
                  </a:lnTo>
                  <a:lnTo>
                    <a:pt x="700" y="1476"/>
                  </a:lnTo>
                  <a:lnTo>
                    <a:pt x="719" y="1473"/>
                  </a:lnTo>
                  <a:lnTo>
                    <a:pt x="739" y="1470"/>
                  </a:lnTo>
                  <a:lnTo>
                    <a:pt x="758" y="1466"/>
                  </a:lnTo>
                  <a:lnTo>
                    <a:pt x="778" y="1463"/>
                  </a:lnTo>
                  <a:lnTo>
                    <a:pt x="799" y="1460"/>
                  </a:lnTo>
                  <a:lnTo>
                    <a:pt x="818" y="1456"/>
                  </a:lnTo>
                  <a:lnTo>
                    <a:pt x="839" y="1451"/>
                  </a:lnTo>
                  <a:lnTo>
                    <a:pt x="860" y="1447"/>
                  </a:lnTo>
                  <a:lnTo>
                    <a:pt x="881" y="1441"/>
                  </a:lnTo>
                  <a:lnTo>
                    <a:pt x="902" y="1435"/>
                  </a:lnTo>
                  <a:lnTo>
                    <a:pt x="924" y="1430"/>
                  </a:lnTo>
                  <a:lnTo>
                    <a:pt x="946" y="1424"/>
                  </a:lnTo>
                  <a:lnTo>
                    <a:pt x="969" y="1417"/>
                  </a:lnTo>
                  <a:lnTo>
                    <a:pt x="992" y="1410"/>
                  </a:lnTo>
                  <a:lnTo>
                    <a:pt x="1017" y="1402"/>
                  </a:lnTo>
                  <a:lnTo>
                    <a:pt x="1015" y="1380"/>
                  </a:lnTo>
                  <a:lnTo>
                    <a:pt x="987" y="1381"/>
                  </a:lnTo>
                  <a:lnTo>
                    <a:pt x="961" y="1382"/>
                  </a:lnTo>
                  <a:lnTo>
                    <a:pt x="938" y="1382"/>
                  </a:lnTo>
                  <a:lnTo>
                    <a:pt x="919" y="1382"/>
                  </a:lnTo>
                  <a:lnTo>
                    <a:pt x="900" y="1381"/>
                  </a:lnTo>
                  <a:lnTo>
                    <a:pt x="884" y="1380"/>
                  </a:lnTo>
                  <a:lnTo>
                    <a:pt x="869" y="1379"/>
                  </a:lnTo>
                  <a:lnTo>
                    <a:pt x="853" y="1378"/>
                  </a:lnTo>
                  <a:lnTo>
                    <a:pt x="838" y="1377"/>
                  </a:lnTo>
                  <a:lnTo>
                    <a:pt x="823" y="1375"/>
                  </a:lnTo>
                  <a:lnTo>
                    <a:pt x="806" y="1374"/>
                  </a:lnTo>
                  <a:lnTo>
                    <a:pt x="787" y="1373"/>
                  </a:lnTo>
                  <a:lnTo>
                    <a:pt x="768" y="1373"/>
                  </a:lnTo>
                  <a:lnTo>
                    <a:pt x="745" y="1373"/>
                  </a:lnTo>
                  <a:lnTo>
                    <a:pt x="719" y="1374"/>
                  </a:lnTo>
                  <a:lnTo>
                    <a:pt x="691" y="1375"/>
                  </a:lnTo>
                  <a:lnTo>
                    <a:pt x="686" y="1374"/>
                  </a:lnTo>
                  <a:lnTo>
                    <a:pt x="682" y="1374"/>
                  </a:lnTo>
                  <a:lnTo>
                    <a:pt x="678" y="1374"/>
                  </a:lnTo>
                  <a:lnTo>
                    <a:pt x="673" y="1373"/>
                  </a:lnTo>
                  <a:lnTo>
                    <a:pt x="669" y="1331"/>
                  </a:lnTo>
                  <a:lnTo>
                    <a:pt x="662" y="1287"/>
                  </a:lnTo>
                  <a:lnTo>
                    <a:pt x="654" y="1242"/>
                  </a:lnTo>
                  <a:lnTo>
                    <a:pt x="644" y="1196"/>
                  </a:lnTo>
                  <a:lnTo>
                    <a:pt x="686" y="1189"/>
                  </a:lnTo>
                  <a:lnTo>
                    <a:pt x="727" y="1180"/>
                  </a:lnTo>
                  <a:lnTo>
                    <a:pt x="769" y="1167"/>
                  </a:lnTo>
                  <a:lnTo>
                    <a:pt x="808" y="1152"/>
                  </a:lnTo>
                  <a:lnTo>
                    <a:pt x="847" y="1135"/>
                  </a:lnTo>
                  <a:lnTo>
                    <a:pt x="885" y="1114"/>
                  </a:lnTo>
                  <a:lnTo>
                    <a:pt x="921" y="1092"/>
                  </a:lnTo>
                  <a:lnTo>
                    <a:pt x="957" y="1067"/>
                  </a:lnTo>
                  <a:lnTo>
                    <a:pt x="989" y="1040"/>
                  </a:lnTo>
                  <a:lnTo>
                    <a:pt x="1021" y="1010"/>
                  </a:lnTo>
                  <a:lnTo>
                    <a:pt x="1050" y="979"/>
                  </a:lnTo>
                  <a:lnTo>
                    <a:pt x="1078" y="946"/>
                  </a:lnTo>
                  <a:lnTo>
                    <a:pt x="1103" y="911"/>
                  </a:lnTo>
                  <a:lnTo>
                    <a:pt x="1126" y="874"/>
                  </a:lnTo>
                  <a:lnTo>
                    <a:pt x="1147" y="835"/>
                  </a:lnTo>
                  <a:lnTo>
                    <a:pt x="1164" y="795"/>
                  </a:lnTo>
                  <a:lnTo>
                    <a:pt x="1186" y="730"/>
                  </a:lnTo>
                  <a:lnTo>
                    <a:pt x="1200" y="665"/>
                  </a:lnTo>
                  <a:lnTo>
                    <a:pt x="1205" y="599"/>
                  </a:lnTo>
                  <a:lnTo>
                    <a:pt x="1205" y="533"/>
                  </a:lnTo>
                  <a:lnTo>
                    <a:pt x="1196" y="469"/>
                  </a:lnTo>
                  <a:lnTo>
                    <a:pt x="1181" y="406"/>
                  </a:lnTo>
                  <a:lnTo>
                    <a:pt x="1159" y="345"/>
                  </a:lnTo>
                  <a:lnTo>
                    <a:pt x="1132" y="287"/>
                  </a:lnTo>
                  <a:close/>
                </a:path>
              </a:pathLst>
            </a:custGeom>
            <a:gradFill rotWithShape="1">
              <a:gsLst>
                <a:gs pos="0">
                  <a:srgbClr val="761847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rgbClr val="FF99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A50021"/>
                </a:solidFill>
                <a:latin typeface="Arial" charset="0"/>
              </a:endParaRPr>
            </a:p>
          </p:txBody>
        </p:sp>
      </p:grpSp>
      <p:pic>
        <p:nvPicPr>
          <p:cNvPr id="570384" name="Picture 2" descr="Untitled-Scanned-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057400"/>
            <a:ext cx="403860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0385" name="Rectangle 17"/>
          <p:cNvSpPr>
            <a:spLocks noChangeArrowheads="1"/>
          </p:cNvSpPr>
          <p:nvPr/>
        </p:nvSpPr>
        <p:spPr bwMode="auto">
          <a:xfrm>
            <a:off x="1447800" y="5867400"/>
            <a:ext cx="5943600" cy="685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00"/>
                </a:solidFill>
                <a:latin typeface="Arial" charset="0"/>
              </a:rPr>
              <a:t>Human Sexual Response, 1966, Masters and Johnson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00"/>
                </a:solidFill>
                <a:latin typeface="Arial" charset="0"/>
              </a:rPr>
              <a:t>Human Sexual Inadequacy, 1970, Masters and Johnson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570" name="Oval 2"/>
          <p:cNvSpPr>
            <a:spLocks noChangeArrowheads="1"/>
          </p:cNvSpPr>
          <p:nvPr/>
        </p:nvSpPr>
        <p:spPr bwMode="auto">
          <a:xfrm>
            <a:off x="468313" y="4103688"/>
            <a:ext cx="7489825" cy="2709862"/>
          </a:xfrm>
          <a:prstGeom prst="ellipse">
            <a:avLst/>
          </a:prstGeom>
          <a:gradFill rotWithShape="1">
            <a:gsLst>
              <a:gs pos="0">
                <a:srgbClr val="000099"/>
              </a:gs>
              <a:gs pos="50000">
                <a:srgbClr val="FF99CC"/>
              </a:gs>
              <a:gs pos="100000">
                <a:srgbClr val="00009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05571" name="Oval 3"/>
          <p:cNvSpPr>
            <a:spLocks noChangeArrowheads="1"/>
          </p:cNvSpPr>
          <p:nvPr/>
        </p:nvSpPr>
        <p:spPr bwMode="auto">
          <a:xfrm>
            <a:off x="3852863" y="836613"/>
            <a:ext cx="5111750" cy="35290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05572" name="Oval 4"/>
          <p:cNvSpPr>
            <a:spLocks noChangeArrowheads="1"/>
          </p:cNvSpPr>
          <p:nvPr/>
        </p:nvSpPr>
        <p:spPr bwMode="auto">
          <a:xfrm>
            <a:off x="215900" y="981075"/>
            <a:ext cx="3636963" cy="34559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 sz="4400" b="1" smtClean="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005573" name="Oval 5"/>
          <p:cNvSpPr>
            <a:spLocks noChangeArrowheads="1"/>
          </p:cNvSpPr>
          <p:nvPr/>
        </p:nvSpPr>
        <p:spPr bwMode="auto">
          <a:xfrm>
            <a:off x="827088" y="4437063"/>
            <a:ext cx="6840537" cy="2060575"/>
          </a:xfrm>
          <a:prstGeom prst="ellipse">
            <a:avLst/>
          </a:prstGeom>
          <a:solidFill>
            <a:srgbClr val="0099FF"/>
          </a:solidFill>
          <a:ln w="9525">
            <a:noFill/>
            <a:round/>
            <a:headEnd/>
            <a:tailEnd/>
          </a:ln>
          <a:effectLst>
            <a:prstShdw prst="shdw17" dist="17961" dir="2700000">
              <a:srgbClr val="0099FF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4400" b="1" smtClean="0">
                <a:solidFill>
                  <a:srgbClr val="FFFFFF"/>
                </a:solidFill>
                <a:latin typeface="Tahoma" pitchFamily="34" charset="0"/>
                <a:cs typeface="Arial" charset="0"/>
              </a:rPr>
              <a:t>ΣΕΞΟΥΑΛΙΚΗ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4400" b="1" smtClean="0">
                <a:solidFill>
                  <a:srgbClr val="FFFFFF"/>
                </a:solidFill>
                <a:latin typeface="Tahoma" pitchFamily="34" charset="0"/>
                <a:cs typeface="Arial" charset="0"/>
              </a:rPr>
              <a:t>ΣΥΜΠΕΡΙΦΟΡΑ</a:t>
            </a:r>
          </a:p>
        </p:txBody>
      </p:sp>
      <p:sp>
        <p:nvSpPr>
          <p:cNvPr id="1005574" name="Oval 6"/>
          <p:cNvSpPr>
            <a:spLocks noChangeArrowheads="1"/>
          </p:cNvSpPr>
          <p:nvPr/>
        </p:nvSpPr>
        <p:spPr bwMode="auto">
          <a:xfrm>
            <a:off x="4137025" y="1196975"/>
            <a:ext cx="4538663" cy="28082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4400" b="1" smtClean="0">
                <a:solidFill>
                  <a:srgbClr val="FFFFFF"/>
                </a:solidFill>
                <a:latin typeface="Tahoma" pitchFamily="34" charset="0"/>
                <a:cs typeface="Arial" charset="0"/>
              </a:rPr>
              <a:t>ΣΕΞΟΥΑΛΙΚΟΣ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4400" b="1" smtClean="0">
                <a:solidFill>
                  <a:srgbClr val="FFFFFF"/>
                </a:solidFill>
                <a:latin typeface="Tahoma" pitchFamily="34" charset="0"/>
                <a:cs typeface="Arial" charset="0"/>
              </a:rPr>
              <a:t>ΡΟΛΟΣ</a:t>
            </a:r>
          </a:p>
        </p:txBody>
      </p:sp>
      <p:sp>
        <p:nvSpPr>
          <p:cNvPr id="1005575" name="Oval 7"/>
          <p:cNvSpPr>
            <a:spLocks noChangeArrowheads="1"/>
          </p:cNvSpPr>
          <p:nvPr/>
        </p:nvSpPr>
        <p:spPr bwMode="auto">
          <a:xfrm>
            <a:off x="612775" y="1484313"/>
            <a:ext cx="2879725" cy="2519362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5000" b="1" smtClean="0">
                <a:solidFill>
                  <a:srgbClr val="FFFFFF"/>
                </a:solidFill>
                <a:latin typeface="Tahoma" pitchFamily="34" charset="0"/>
                <a:cs typeface="Arial" charset="0"/>
              </a:rPr>
              <a:t>ΣΕΞ</a:t>
            </a:r>
          </a:p>
        </p:txBody>
      </p:sp>
      <p:sp>
        <p:nvSpPr>
          <p:cNvPr id="1005576" name="Text Box 8"/>
          <p:cNvSpPr txBox="1">
            <a:spLocks noChangeArrowheads="1"/>
          </p:cNvSpPr>
          <p:nvPr/>
        </p:nvSpPr>
        <p:spPr bwMode="auto">
          <a:xfrm>
            <a:off x="250825" y="69850"/>
            <a:ext cx="8858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4000" b="1" smtClean="0">
                <a:solidFill>
                  <a:srgbClr val="FFFFFF"/>
                </a:solidFill>
                <a:latin typeface="Tahoma" pitchFamily="34" charset="0"/>
                <a:cs typeface="Arial" charset="0"/>
              </a:rPr>
              <a:t>Η ΑΝΘΡΩΠΙΝΗ ΣΕΞΟΥΑΛΙΚΟΤΗΤΑ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298" name="Picture 2" descr="κολπος1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567299" name="Line 3"/>
          <p:cNvSpPr>
            <a:spLocks noChangeShapeType="1"/>
          </p:cNvSpPr>
          <p:nvPr/>
        </p:nvSpPr>
        <p:spPr bwMode="auto">
          <a:xfrm flipV="1">
            <a:off x="4427538" y="1844675"/>
            <a:ext cx="1873250" cy="7207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A50021"/>
              </a:solidFill>
              <a:latin typeface="Arial" charset="0"/>
            </a:endParaRPr>
          </a:p>
        </p:txBody>
      </p:sp>
      <p:sp>
        <p:nvSpPr>
          <p:cNvPr id="567300" name="Text Box 4"/>
          <p:cNvSpPr txBox="1">
            <a:spLocks noChangeArrowheads="1"/>
          </p:cNvSpPr>
          <p:nvPr/>
        </p:nvSpPr>
        <p:spPr bwMode="auto">
          <a:xfrm>
            <a:off x="5751513" y="1187450"/>
            <a:ext cx="3429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l-GR" sz="4000" b="1">
                <a:solidFill>
                  <a:srgbClr val="A50021"/>
                </a:solidFill>
                <a:latin typeface="Arial" charset="0"/>
                <a:cs typeface="Arial" charset="0"/>
              </a:rPr>
              <a:t>κλειτοριδικός</a:t>
            </a:r>
            <a:br>
              <a:rPr lang="el-GR" sz="4000" b="1">
                <a:solidFill>
                  <a:srgbClr val="A50021"/>
                </a:solidFill>
                <a:latin typeface="Arial" charset="0"/>
                <a:cs typeface="Arial" charset="0"/>
              </a:rPr>
            </a:br>
            <a:r>
              <a:rPr lang="el-GR" sz="4000" b="1">
                <a:solidFill>
                  <a:srgbClr val="A50021"/>
                </a:solidFill>
                <a:latin typeface="Arial" charset="0"/>
                <a:cs typeface="Arial" charset="0"/>
              </a:rPr>
              <a:t>οργασμός</a:t>
            </a:r>
            <a:endParaRPr lang="en-US" sz="4000" b="1">
              <a:solidFill>
                <a:srgbClr val="A50021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322" name="Picture 2" descr="κολπος1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568323" name="Line 3"/>
          <p:cNvSpPr>
            <a:spLocks noChangeShapeType="1"/>
          </p:cNvSpPr>
          <p:nvPr/>
        </p:nvSpPr>
        <p:spPr bwMode="auto">
          <a:xfrm flipH="1">
            <a:off x="2411413" y="3644900"/>
            <a:ext cx="1944687" cy="7143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A50021"/>
              </a:solidFill>
              <a:latin typeface="Arial" charset="0"/>
            </a:endParaRPr>
          </a:p>
        </p:txBody>
      </p:sp>
      <p:sp>
        <p:nvSpPr>
          <p:cNvPr id="568324" name="Text Box 4"/>
          <p:cNvSpPr txBox="1">
            <a:spLocks noChangeArrowheads="1"/>
          </p:cNvSpPr>
          <p:nvPr/>
        </p:nvSpPr>
        <p:spPr bwMode="auto">
          <a:xfrm>
            <a:off x="22225" y="3203575"/>
            <a:ext cx="26606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l-GR" sz="4000" b="1">
                <a:solidFill>
                  <a:srgbClr val="A50021"/>
                </a:solidFill>
                <a:latin typeface="Arial" charset="0"/>
                <a:cs typeface="Arial" charset="0"/>
              </a:rPr>
              <a:t>κολπικός</a:t>
            </a:r>
            <a:br>
              <a:rPr lang="el-GR" sz="4000" b="1">
                <a:solidFill>
                  <a:srgbClr val="A50021"/>
                </a:solidFill>
                <a:latin typeface="Arial" charset="0"/>
                <a:cs typeface="Arial" charset="0"/>
              </a:rPr>
            </a:br>
            <a:r>
              <a:rPr lang="el-GR" sz="4000" b="1">
                <a:solidFill>
                  <a:srgbClr val="A50021"/>
                </a:solidFill>
                <a:latin typeface="Arial" charset="0"/>
                <a:cs typeface="Arial" charset="0"/>
              </a:rPr>
              <a:t>οργασμός</a:t>
            </a:r>
            <a:endParaRPr lang="en-US" sz="4000" b="1">
              <a:solidFill>
                <a:srgbClr val="A50021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346" name="Picture 2" descr="κολπος1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569347" name="Text Box 3"/>
          <p:cNvSpPr txBox="1">
            <a:spLocks noChangeArrowheads="1"/>
          </p:cNvSpPr>
          <p:nvPr/>
        </p:nvSpPr>
        <p:spPr bwMode="auto">
          <a:xfrm>
            <a:off x="166688" y="969963"/>
            <a:ext cx="26606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l-GR" sz="4000" b="1">
                <a:solidFill>
                  <a:srgbClr val="A50021"/>
                </a:solidFill>
                <a:latin typeface="Arial" charset="0"/>
                <a:cs typeface="Arial" charset="0"/>
              </a:rPr>
              <a:t>μεικτός</a:t>
            </a:r>
            <a:br>
              <a:rPr lang="el-GR" sz="4000" b="1">
                <a:solidFill>
                  <a:srgbClr val="A50021"/>
                </a:solidFill>
                <a:latin typeface="Arial" charset="0"/>
                <a:cs typeface="Arial" charset="0"/>
              </a:rPr>
            </a:br>
            <a:r>
              <a:rPr lang="el-GR" sz="4000" b="1">
                <a:solidFill>
                  <a:srgbClr val="A50021"/>
                </a:solidFill>
                <a:latin typeface="Arial" charset="0"/>
                <a:cs typeface="Arial" charset="0"/>
              </a:rPr>
              <a:t>οργασμός</a:t>
            </a:r>
            <a:endParaRPr lang="en-US" sz="4000" b="1">
              <a:solidFill>
                <a:srgbClr val="A50021"/>
              </a:solidFill>
              <a:latin typeface="Arial" charset="0"/>
              <a:cs typeface="Arial" charset="0"/>
            </a:endParaRPr>
          </a:p>
        </p:txBody>
      </p:sp>
      <p:sp>
        <p:nvSpPr>
          <p:cNvPr id="569348" name="Line 4"/>
          <p:cNvSpPr>
            <a:spLocks noChangeShapeType="1"/>
          </p:cNvSpPr>
          <p:nvPr/>
        </p:nvSpPr>
        <p:spPr bwMode="auto">
          <a:xfrm>
            <a:off x="1692275" y="1916113"/>
            <a:ext cx="2735263" cy="17287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A50021"/>
              </a:solidFill>
              <a:latin typeface="Arial" charset="0"/>
            </a:endParaRPr>
          </a:p>
        </p:txBody>
      </p:sp>
      <p:sp>
        <p:nvSpPr>
          <p:cNvPr id="569349" name="Line 5"/>
          <p:cNvSpPr>
            <a:spLocks noChangeShapeType="1"/>
          </p:cNvSpPr>
          <p:nvPr/>
        </p:nvSpPr>
        <p:spPr bwMode="auto">
          <a:xfrm>
            <a:off x="1692275" y="1916113"/>
            <a:ext cx="2735263" cy="6492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A5002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0" name="Picture 4" descr="Untitled-Scanned-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13" y="11113"/>
            <a:ext cx="5006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9411" name="Text Box 5"/>
          <p:cNvSpPr txBox="1">
            <a:spLocks noChangeArrowheads="1"/>
          </p:cNvSpPr>
          <p:nvPr/>
        </p:nvSpPr>
        <p:spPr bwMode="auto">
          <a:xfrm>
            <a:off x="5580063" y="2924175"/>
            <a:ext cx="3024187" cy="2282825"/>
          </a:xfrm>
          <a:prstGeom prst="rect">
            <a:avLst/>
          </a:prstGeom>
          <a:solidFill>
            <a:srgbClr val="D60093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800058">
                <a:alpha val="50000"/>
              </a:srgbClr>
            </a:prstShdw>
          </a:effec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sz="2400" b="1">
                <a:solidFill>
                  <a:srgbClr val="FFFFFF"/>
                </a:solidFill>
                <a:latin typeface="Arial" charset="0"/>
                <a:cs typeface="Arial" charset="0"/>
              </a:rPr>
              <a:t>Το 94% (!!!) των γυναικών έχουν προσποιηθεί οργασμό τουλάχιστον μία φορά στη ζωή τους</a:t>
            </a:r>
            <a:endParaRPr lang="en-US" sz="24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68646" name="Text Box 6"/>
          <p:cNvSpPr txBox="1">
            <a:spLocks noChangeArrowheads="1"/>
          </p:cNvSpPr>
          <p:nvPr/>
        </p:nvSpPr>
        <p:spPr bwMode="auto">
          <a:xfrm>
            <a:off x="5508625" y="620713"/>
            <a:ext cx="3384550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sz="2400" b="1">
                <a:solidFill>
                  <a:srgbClr val="FFFFFF"/>
                </a:solidFill>
                <a:latin typeface="Arial" charset="0"/>
                <a:cs typeface="Arial" charset="0"/>
              </a:rPr>
              <a:t>Αποτέλεσμα</a:t>
            </a:r>
            <a:r>
              <a:rPr lang="el-GR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l-GR">
                <a:solidFill>
                  <a:srgbClr val="FFFFFF"/>
                </a:solidFill>
                <a:latin typeface="Arial" charset="0"/>
                <a:cs typeface="Arial" charset="0"/>
                <a:sym typeface="Wingdings" pitchFamily="2" charset="2"/>
              </a:rPr>
              <a:t>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sz="28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ΠΡΟΣΠΟΙΗΣΗ ΟΡΓΑΣΜΟΥ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l-GR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  <a:latin typeface="Arial" charset="0"/>
              <a:cs typeface="Arial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r>
              <a:rPr lang="el-GR">
                <a:solidFill>
                  <a:srgbClr val="FFFF00"/>
                </a:solidFill>
              </a:rPr>
              <a:t>Το σημείο </a:t>
            </a:r>
            <a:r>
              <a:rPr lang="en-US">
                <a:solidFill>
                  <a:srgbClr val="FFFF00"/>
                </a:solidFill>
              </a:rPr>
              <a:t>G</a:t>
            </a:r>
            <a:endParaRPr lang="el-GR">
              <a:solidFill>
                <a:srgbClr val="FFFF00"/>
              </a:solidFill>
            </a:endParaRPr>
          </a:p>
        </p:txBody>
      </p:sp>
      <p:sp>
        <p:nvSpPr>
          <p:cNvPr id="5775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484313"/>
            <a:ext cx="8062913" cy="504031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l-GR" sz="2400">
                <a:solidFill>
                  <a:schemeClr val="bg1"/>
                </a:solidFill>
              </a:rPr>
              <a:t>Ανακαλύφθηκε από τον </a:t>
            </a:r>
            <a:r>
              <a:rPr lang="en-US" sz="2400">
                <a:solidFill>
                  <a:schemeClr val="bg1"/>
                </a:solidFill>
              </a:rPr>
              <a:t>Ernest Grafenberg </a:t>
            </a:r>
            <a:r>
              <a:rPr lang="el-GR" sz="2400">
                <a:solidFill>
                  <a:schemeClr val="bg1"/>
                </a:solidFill>
              </a:rPr>
              <a:t>το 1950, από τον οποίο πήρε και το όνομα του.</a:t>
            </a:r>
          </a:p>
          <a:p>
            <a:pPr>
              <a:lnSpc>
                <a:spcPct val="120000"/>
              </a:lnSpc>
            </a:pPr>
            <a:r>
              <a:rPr lang="el-GR" sz="2400">
                <a:solidFill>
                  <a:schemeClr val="bg1"/>
                </a:solidFill>
              </a:rPr>
              <a:t>Βρίσκεται κάποια χιλιοστά μέσα στο κόλπο στο πρόσθιο τοίχωμα, εκεί που συναντά η ουρήθρα την ουροδόχο κύστη.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l-GR" sz="2400">
                <a:solidFill>
                  <a:schemeClr val="bg1"/>
                </a:solidFill>
              </a:rPr>
              <a:t>Οι υποστηρικτές του σημείου </a:t>
            </a:r>
            <a:r>
              <a:rPr lang="en-US" sz="2400">
                <a:solidFill>
                  <a:schemeClr val="bg1"/>
                </a:solidFill>
              </a:rPr>
              <a:t>G </a:t>
            </a:r>
            <a:r>
              <a:rPr lang="el-GR" sz="2400">
                <a:solidFill>
                  <a:schemeClr val="bg1"/>
                </a:solidFill>
              </a:rPr>
              <a:t>ισχυρίζονται ότι κάποιοι αδένες (</a:t>
            </a:r>
            <a:r>
              <a:rPr lang="en-US" sz="2400">
                <a:solidFill>
                  <a:schemeClr val="bg1"/>
                </a:solidFill>
              </a:rPr>
              <a:t>Skene’s glands)</a:t>
            </a:r>
            <a:r>
              <a:rPr lang="el-GR" sz="2400">
                <a:solidFill>
                  <a:schemeClr val="bg1"/>
                </a:solidFill>
              </a:rPr>
              <a:t>είναι συμπυκνωμένοι στη περιοχή του σημείου </a:t>
            </a:r>
            <a:r>
              <a:rPr lang="en-US" sz="2400">
                <a:solidFill>
                  <a:schemeClr val="bg1"/>
                </a:solidFill>
              </a:rPr>
              <a:t>G</a:t>
            </a:r>
            <a:r>
              <a:rPr lang="el-GR" sz="2400">
                <a:solidFill>
                  <a:schemeClr val="bg1"/>
                </a:solidFill>
              </a:rPr>
              <a:t>, και αυτοί ευθύνονται για το φαινόμενο της γυναικείας «εκσπερμάτισης» (υγρά που εκκρίνει ο κόλπος τη στιγμή του οργασμού).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562" name="Picture 2" descr="gspot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2060575"/>
            <a:ext cx="6337300" cy="420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8563" name="AutoShape 3"/>
          <p:cNvSpPr>
            <a:spLocks noChangeArrowheads="1"/>
          </p:cNvSpPr>
          <p:nvPr/>
        </p:nvSpPr>
        <p:spPr bwMode="auto">
          <a:xfrm>
            <a:off x="5940425" y="549275"/>
            <a:ext cx="3095625" cy="1800225"/>
          </a:xfrm>
          <a:prstGeom prst="wedgeEllipseCallout">
            <a:avLst>
              <a:gd name="adj1" fmla="val -80819"/>
              <a:gd name="adj2" fmla="val 105292"/>
            </a:avLst>
          </a:prstGeom>
          <a:solidFill>
            <a:srgbClr val="800080"/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FF"/>
                </a:solidFill>
              </a:rPr>
              <a:t>Που είναι το σημείο </a:t>
            </a:r>
            <a:r>
              <a:rPr lang="en-US" sz="2400" b="1">
                <a:solidFill>
                  <a:srgbClr val="FFFFFF"/>
                </a:solidFill>
              </a:rPr>
              <a:t>G;</a:t>
            </a:r>
            <a:endParaRPr lang="el-GR" sz="24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586" name="Picture 2" descr="gspo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458788"/>
            <a:ext cx="7272337" cy="606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610" name="Picture 2" descr="gspot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020763"/>
            <a:ext cx="6337300" cy="420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0611" name="AutoShape 3"/>
          <p:cNvSpPr>
            <a:spLocks noChangeArrowheads="1"/>
          </p:cNvSpPr>
          <p:nvPr/>
        </p:nvSpPr>
        <p:spPr bwMode="auto">
          <a:xfrm>
            <a:off x="6156325" y="5013325"/>
            <a:ext cx="3095625" cy="1800225"/>
          </a:xfrm>
          <a:prstGeom prst="wedgeEllipseCallout">
            <a:avLst>
              <a:gd name="adj1" fmla="val -94769"/>
              <a:gd name="adj2" fmla="val -158644"/>
            </a:avLst>
          </a:prstGeom>
          <a:solidFill>
            <a:srgbClr val="800080"/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FF"/>
                </a:solidFill>
              </a:rPr>
              <a:t>Ανατομικά δεν υπάρχει το σημείο </a:t>
            </a:r>
            <a:r>
              <a:rPr lang="en-US" sz="2400" b="1">
                <a:solidFill>
                  <a:srgbClr val="FFFFFF"/>
                </a:solidFill>
              </a:rPr>
              <a:t>G</a:t>
            </a:r>
            <a:endParaRPr lang="el-GR" sz="24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11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787900" y="2327275"/>
            <a:ext cx="4105275" cy="550863"/>
          </a:xfrm>
          <a:solidFill>
            <a:srgbClr val="000066"/>
          </a:solidFill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l-GR" sz="2000" b="1">
                <a:solidFill>
                  <a:schemeClr val="bg1"/>
                </a:solidFill>
                <a:latin typeface="Arial Narrow" pitchFamily="34" charset="0"/>
              </a:rPr>
              <a:t>Βιολογικοί παράγοντες</a:t>
            </a:r>
            <a:endParaRPr lang="en-US" sz="2000" b="1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522115" name="Oval 3"/>
          <p:cNvSpPr>
            <a:spLocks noChangeArrowheads="1"/>
          </p:cNvSpPr>
          <p:nvPr/>
        </p:nvSpPr>
        <p:spPr bwMode="auto">
          <a:xfrm>
            <a:off x="539750" y="2349500"/>
            <a:ext cx="2879725" cy="2447925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400" smtClean="0">
                <a:solidFill>
                  <a:srgbClr val="FFFFFF"/>
                </a:solidFill>
              </a:rPr>
              <a:t>1.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400" smtClean="0">
                <a:solidFill>
                  <a:srgbClr val="FFFFFF"/>
                </a:solidFill>
              </a:rPr>
              <a:t>Η σεξουαλική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400" smtClean="0">
                <a:solidFill>
                  <a:srgbClr val="FFFFFF"/>
                </a:solidFill>
              </a:rPr>
              <a:t>συμπεριφορά</a:t>
            </a: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22116" name="Rectangle 4"/>
          <p:cNvSpPr>
            <a:spLocks noChangeArrowheads="1"/>
          </p:cNvSpPr>
          <p:nvPr/>
        </p:nvSpPr>
        <p:spPr bwMode="auto">
          <a:xfrm>
            <a:off x="4787900" y="3190875"/>
            <a:ext cx="4105275" cy="550863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l-GR" sz="2000" b="1" smtClean="0">
                <a:solidFill>
                  <a:srgbClr val="FFFFFF"/>
                </a:solidFill>
                <a:latin typeface="Arial Narrow" pitchFamily="34" charset="0"/>
              </a:rPr>
              <a:t>Ψυχολογικοί παράγοντες</a:t>
            </a:r>
            <a:endParaRPr lang="en-US" sz="2000" b="1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522117" name="Rectangle 5"/>
          <p:cNvSpPr>
            <a:spLocks noChangeArrowheads="1"/>
          </p:cNvSpPr>
          <p:nvPr/>
        </p:nvSpPr>
        <p:spPr bwMode="auto">
          <a:xfrm>
            <a:off x="4787900" y="4076700"/>
            <a:ext cx="4105275" cy="550863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l-GR" sz="2000" b="1" smtClean="0">
                <a:solidFill>
                  <a:srgbClr val="FFFFFF"/>
                </a:solidFill>
                <a:latin typeface="Arial Narrow" pitchFamily="34" charset="0"/>
              </a:rPr>
              <a:t>Κοινωνικοί παράγοντες</a:t>
            </a:r>
            <a:endParaRPr lang="en-US" sz="2000" b="1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522118" name="Line 6"/>
          <p:cNvSpPr>
            <a:spLocks noChangeShapeType="1"/>
          </p:cNvSpPr>
          <p:nvPr/>
        </p:nvSpPr>
        <p:spPr bwMode="auto">
          <a:xfrm>
            <a:off x="3851275" y="3357563"/>
            <a:ext cx="7207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smtClean="0">
              <a:solidFill>
                <a:srgbClr val="000000"/>
              </a:solidFill>
            </a:endParaRPr>
          </a:p>
        </p:txBody>
      </p:sp>
      <p:sp>
        <p:nvSpPr>
          <p:cNvPr id="2522119" name="Line 7"/>
          <p:cNvSpPr>
            <a:spLocks noChangeShapeType="1"/>
          </p:cNvSpPr>
          <p:nvPr/>
        </p:nvSpPr>
        <p:spPr bwMode="auto">
          <a:xfrm>
            <a:off x="3779838" y="3933825"/>
            <a:ext cx="720725" cy="28733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smtClean="0">
              <a:solidFill>
                <a:srgbClr val="000000"/>
              </a:solidFill>
            </a:endParaRPr>
          </a:p>
        </p:txBody>
      </p:sp>
      <p:sp>
        <p:nvSpPr>
          <p:cNvPr id="2522120" name="Line 8"/>
          <p:cNvSpPr>
            <a:spLocks noChangeShapeType="1"/>
          </p:cNvSpPr>
          <p:nvPr/>
        </p:nvSpPr>
        <p:spPr bwMode="auto">
          <a:xfrm flipV="1">
            <a:off x="3708400" y="2565400"/>
            <a:ext cx="719138" cy="28733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smtClean="0">
              <a:solidFill>
                <a:srgbClr val="000000"/>
              </a:solidFill>
            </a:endParaRPr>
          </a:p>
        </p:txBody>
      </p:sp>
      <p:sp>
        <p:nvSpPr>
          <p:cNvPr id="25221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476250"/>
            <a:ext cx="7772400" cy="936625"/>
          </a:xfrm>
          <a:solidFill>
            <a:srgbClr val="000066"/>
          </a:solidFill>
          <a:ln/>
          <a:effectLst>
            <a:prstShdw prst="shdw17" dist="17961" dir="2700000">
              <a:srgbClr val="000066">
                <a:gamma/>
                <a:shade val="60000"/>
                <a:invGamma/>
              </a:srgbClr>
            </a:prstShdw>
          </a:effectLst>
        </p:spPr>
        <p:txBody>
          <a:bodyPr/>
          <a:lstStyle/>
          <a:p>
            <a:r>
              <a:rPr lang="el-GR" sz="2000" b="1">
                <a:solidFill>
                  <a:srgbClr val="FFFF00"/>
                </a:solidFill>
                <a:latin typeface="Arial Narrow" pitchFamily="34" charset="0"/>
              </a:rPr>
              <a:t>Α. Η ΣΕΞΟΥΑΛΙΚΗ ΛΕΙΤΟΥΡΓΙΑ:</a:t>
            </a:r>
            <a:br>
              <a:rPr lang="el-GR" sz="2000" b="1">
                <a:solidFill>
                  <a:srgbClr val="FFFF00"/>
                </a:solidFill>
                <a:latin typeface="Arial Narrow" pitchFamily="34" charset="0"/>
              </a:rPr>
            </a:br>
            <a:r>
              <a:rPr lang="el-GR" sz="2000" b="1">
                <a:solidFill>
                  <a:srgbClr val="FFFF00"/>
                </a:solidFill>
                <a:latin typeface="Arial Narrow" pitchFamily="34" charset="0"/>
              </a:rPr>
              <a:t>(χαρακτηρίζεται)</a:t>
            </a:r>
            <a:endParaRPr lang="en-US" sz="2000" b="1">
              <a:solidFill>
                <a:srgbClr val="FFFF00"/>
              </a:solidFill>
              <a:latin typeface="Arial Narrow" pitchFamily="34" charset="0"/>
            </a:endParaRPr>
          </a:p>
        </p:txBody>
      </p:sp>
      <p:pic>
        <p:nvPicPr>
          <p:cNvPr id="2522122" name="Picture 10" descr="Untitled-Combined-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34413" y="6308725"/>
            <a:ext cx="5095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313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787900" y="1700213"/>
            <a:ext cx="4105275" cy="550862"/>
          </a:xfrm>
          <a:solidFill>
            <a:srgbClr val="000066"/>
          </a:solidFill>
        </p:spPr>
        <p:txBody>
          <a:bodyPr/>
          <a:lstStyle/>
          <a:p>
            <a:pPr algn="l"/>
            <a:r>
              <a:rPr lang="el-GR" sz="2000" b="1">
                <a:solidFill>
                  <a:schemeClr val="bg1"/>
                </a:solidFill>
                <a:latin typeface="Arial Narrow" pitchFamily="34" charset="0"/>
              </a:rPr>
              <a:t>Γεννητικά όργανα</a:t>
            </a:r>
            <a:endParaRPr lang="en-US" sz="2000" b="1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523139" name="Rectangle 3"/>
          <p:cNvSpPr>
            <a:spLocks noChangeArrowheads="1"/>
          </p:cNvSpPr>
          <p:nvPr/>
        </p:nvSpPr>
        <p:spPr bwMode="auto">
          <a:xfrm>
            <a:off x="4787900" y="2373313"/>
            <a:ext cx="4105275" cy="550862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l-GR" sz="2000" b="1" smtClean="0">
                <a:solidFill>
                  <a:srgbClr val="FFFFFF"/>
                </a:solidFill>
                <a:latin typeface="Arial Narrow" pitchFamily="34" charset="0"/>
              </a:rPr>
              <a:t>Ορμόνες ανάπτυξης</a:t>
            </a:r>
            <a:endParaRPr lang="en-US" sz="2000" b="1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523140" name="Rectangle 4"/>
          <p:cNvSpPr>
            <a:spLocks noChangeArrowheads="1"/>
          </p:cNvSpPr>
          <p:nvPr/>
        </p:nvSpPr>
        <p:spPr bwMode="auto">
          <a:xfrm>
            <a:off x="4787900" y="2924175"/>
            <a:ext cx="4105275" cy="550863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l-GR" sz="2000" b="1" smtClean="0">
                <a:solidFill>
                  <a:srgbClr val="FFFFFF"/>
                </a:solidFill>
                <a:latin typeface="Arial Narrow" pitchFamily="34" charset="0"/>
              </a:rPr>
              <a:t>Νευροορμόνες</a:t>
            </a:r>
            <a:endParaRPr lang="en-US" sz="2000" b="1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523141" name="Line 5"/>
          <p:cNvSpPr>
            <a:spLocks noChangeShapeType="1"/>
          </p:cNvSpPr>
          <p:nvPr/>
        </p:nvSpPr>
        <p:spPr bwMode="auto">
          <a:xfrm>
            <a:off x="3779838" y="3716338"/>
            <a:ext cx="792162" cy="73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smtClean="0">
              <a:solidFill>
                <a:srgbClr val="000000"/>
              </a:solidFill>
            </a:endParaRPr>
          </a:p>
        </p:txBody>
      </p:sp>
      <p:sp>
        <p:nvSpPr>
          <p:cNvPr id="2523142" name="Line 6"/>
          <p:cNvSpPr>
            <a:spLocks noChangeShapeType="1"/>
          </p:cNvSpPr>
          <p:nvPr/>
        </p:nvSpPr>
        <p:spPr bwMode="auto">
          <a:xfrm>
            <a:off x="3635375" y="4221163"/>
            <a:ext cx="1008063" cy="2159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smtClean="0">
              <a:solidFill>
                <a:srgbClr val="000000"/>
              </a:solidFill>
            </a:endParaRPr>
          </a:p>
        </p:txBody>
      </p:sp>
      <p:sp>
        <p:nvSpPr>
          <p:cNvPr id="2523143" name="Line 7"/>
          <p:cNvSpPr>
            <a:spLocks noChangeShapeType="1"/>
          </p:cNvSpPr>
          <p:nvPr/>
        </p:nvSpPr>
        <p:spPr bwMode="auto">
          <a:xfrm flipV="1">
            <a:off x="3276600" y="1989138"/>
            <a:ext cx="1150938" cy="57626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smtClean="0">
              <a:solidFill>
                <a:srgbClr val="000000"/>
              </a:solidFill>
            </a:endParaRPr>
          </a:p>
        </p:txBody>
      </p:sp>
      <p:sp>
        <p:nvSpPr>
          <p:cNvPr id="2523144" name="Rectangle 8"/>
          <p:cNvSpPr>
            <a:spLocks noChangeArrowheads="1"/>
          </p:cNvSpPr>
          <p:nvPr/>
        </p:nvSpPr>
        <p:spPr bwMode="auto">
          <a:xfrm>
            <a:off x="4787900" y="3573463"/>
            <a:ext cx="4105275" cy="550862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l-GR" sz="2000" b="1" smtClean="0">
                <a:solidFill>
                  <a:srgbClr val="FFFFFF"/>
                </a:solidFill>
                <a:latin typeface="Arial Narrow" pitchFamily="34" charset="0"/>
              </a:rPr>
              <a:t>Ενδοψυχικοί μηχανισμοί</a:t>
            </a:r>
            <a:endParaRPr lang="en-US" sz="2000" b="1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523145" name="Rectangle 9"/>
          <p:cNvSpPr>
            <a:spLocks noChangeArrowheads="1"/>
          </p:cNvSpPr>
          <p:nvPr/>
        </p:nvSpPr>
        <p:spPr bwMode="auto">
          <a:xfrm>
            <a:off x="4787900" y="4221163"/>
            <a:ext cx="4105275" cy="550862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l-GR" sz="2000" b="1" smtClean="0">
                <a:solidFill>
                  <a:srgbClr val="FFFFFF"/>
                </a:solidFill>
                <a:latin typeface="Arial Narrow" pitchFamily="34" charset="0"/>
              </a:rPr>
              <a:t>Διαπροσωπικές σχέσεις</a:t>
            </a:r>
            <a:endParaRPr lang="en-US" sz="2000" b="1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523146" name="Rectangle 10"/>
          <p:cNvSpPr>
            <a:spLocks noChangeArrowheads="1"/>
          </p:cNvSpPr>
          <p:nvPr/>
        </p:nvSpPr>
        <p:spPr bwMode="auto">
          <a:xfrm>
            <a:off x="4787900" y="4868863"/>
            <a:ext cx="4356100" cy="550862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l-GR" sz="2000" b="1" smtClean="0">
                <a:solidFill>
                  <a:srgbClr val="FFFFFF"/>
                </a:solidFill>
                <a:latin typeface="Arial Narrow" pitchFamily="34" charset="0"/>
              </a:rPr>
              <a:t>Κοινωνικοοικονομική κατάσταση</a:t>
            </a:r>
            <a:endParaRPr lang="en-US" sz="2000" b="1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523147" name="Rectangle 11"/>
          <p:cNvSpPr>
            <a:spLocks noChangeArrowheads="1"/>
          </p:cNvSpPr>
          <p:nvPr/>
        </p:nvSpPr>
        <p:spPr bwMode="auto">
          <a:xfrm>
            <a:off x="4787900" y="5516563"/>
            <a:ext cx="4105275" cy="550862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l-GR" sz="2000" b="1" smtClean="0">
                <a:solidFill>
                  <a:srgbClr val="FFFFFF"/>
                </a:solidFill>
                <a:latin typeface="Arial Narrow" pitchFamily="34" charset="0"/>
              </a:rPr>
              <a:t>Επικρατούσα σεξουαλική ηθική</a:t>
            </a:r>
            <a:endParaRPr lang="en-US" sz="2000" b="1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5231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476250"/>
            <a:ext cx="7772400" cy="936625"/>
          </a:xfrm>
          <a:solidFill>
            <a:srgbClr val="000066"/>
          </a:solidFill>
          <a:ln/>
          <a:effectLst>
            <a:prstShdw prst="shdw17" dist="17961" dir="2700000">
              <a:srgbClr val="000066">
                <a:gamma/>
                <a:shade val="60000"/>
                <a:invGamma/>
              </a:srgbClr>
            </a:prstShdw>
          </a:effectLst>
        </p:spPr>
        <p:txBody>
          <a:bodyPr/>
          <a:lstStyle/>
          <a:p>
            <a:r>
              <a:rPr lang="el-GR" sz="2000" b="1">
                <a:solidFill>
                  <a:srgbClr val="FFFF00"/>
                </a:solidFill>
                <a:latin typeface="Arial Narrow" pitchFamily="34" charset="0"/>
              </a:rPr>
              <a:t>Α. Η ΣΕΞΟΥΑΛΙΚΗ ΛΕΙΤΟΥΡΓΙΑ:</a:t>
            </a:r>
            <a:br>
              <a:rPr lang="el-GR" sz="2000" b="1">
                <a:solidFill>
                  <a:srgbClr val="FFFF00"/>
                </a:solidFill>
                <a:latin typeface="Arial Narrow" pitchFamily="34" charset="0"/>
              </a:rPr>
            </a:br>
            <a:r>
              <a:rPr lang="el-GR" sz="2000" b="1">
                <a:solidFill>
                  <a:srgbClr val="FFFF00"/>
                </a:solidFill>
                <a:latin typeface="Arial Narrow" pitchFamily="34" charset="0"/>
              </a:rPr>
              <a:t>(χαρακτηρίζεται)</a:t>
            </a:r>
            <a:endParaRPr lang="en-US" sz="2000" b="1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523149" name="Line 13"/>
          <p:cNvSpPr>
            <a:spLocks noChangeShapeType="1"/>
          </p:cNvSpPr>
          <p:nvPr/>
        </p:nvSpPr>
        <p:spPr bwMode="auto">
          <a:xfrm flipV="1">
            <a:off x="3635375" y="2636838"/>
            <a:ext cx="936625" cy="36036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smtClean="0">
              <a:solidFill>
                <a:srgbClr val="000000"/>
              </a:solidFill>
            </a:endParaRPr>
          </a:p>
        </p:txBody>
      </p:sp>
      <p:sp>
        <p:nvSpPr>
          <p:cNvPr id="2523150" name="Line 14"/>
          <p:cNvSpPr>
            <a:spLocks noChangeShapeType="1"/>
          </p:cNvSpPr>
          <p:nvPr/>
        </p:nvSpPr>
        <p:spPr bwMode="auto">
          <a:xfrm flipV="1">
            <a:off x="3708400" y="3141663"/>
            <a:ext cx="863600" cy="2159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smtClean="0">
              <a:solidFill>
                <a:srgbClr val="000000"/>
              </a:solidFill>
            </a:endParaRPr>
          </a:p>
        </p:txBody>
      </p:sp>
      <p:sp>
        <p:nvSpPr>
          <p:cNvPr id="2523151" name="Line 15"/>
          <p:cNvSpPr>
            <a:spLocks noChangeShapeType="1"/>
          </p:cNvSpPr>
          <p:nvPr/>
        </p:nvSpPr>
        <p:spPr bwMode="auto">
          <a:xfrm>
            <a:off x="3419475" y="4581525"/>
            <a:ext cx="1223963" cy="50323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smtClean="0">
              <a:solidFill>
                <a:srgbClr val="000000"/>
              </a:solidFill>
            </a:endParaRPr>
          </a:p>
        </p:txBody>
      </p:sp>
      <p:sp>
        <p:nvSpPr>
          <p:cNvPr id="2523152" name="Line 16"/>
          <p:cNvSpPr>
            <a:spLocks noChangeShapeType="1"/>
          </p:cNvSpPr>
          <p:nvPr/>
        </p:nvSpPr>
        <p:spPr bwMode="auto">
          <a:xfrm>
            <a:off x="3132138" y="4868863"/>
            <a:ext cx="1439862" cy="86518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smtClean="0">
              <a:solidFill>
                <a:srgbClr val="000000"/>
              </a:solidFill>
            </a:endParaRPr>
          </a:p>
        </p:txBody>
      </p:sp>
      <p:sp>
        <p:nvSpPr>
          <p:cNvPr id="2523153" name="Oval 17"/>
          <p:cNvSpPr>
            <a:spLocks noChangeArrowheads="1"/>
          </p:cNvSpPr>
          <p:nvPr/>
        </p:nvSpPr>
        <p:spPr bwMode="auto">
          <a:xfrm>
            <a:off x="539750" y="2349500"/>
            <a:ext cx="2879725" cy="2447925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400" smtClean="0">
                <a:solidFill>
                  <a:srgbClr val="FFFFFF"/>
                </a:solidFill>
              </a:rPr>
              <a:t>2.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400" smtClean="0">
                <a:solidFill>
                  <a:srgbClr val="FFFFFF"/>
                </a:solidFill>
              </a:rPr>
              <a:t>Η σεξουαλική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400" smtClean="0">
                <a:solidFill>
                  <a:srgbClr val="FFFFFF"/>
                </a:solidFill>
              </a:rPr>
              <a:t>έκφραση</a:t>
            </a:r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523154" name="Picture 18" descr="Untitled-Combined-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34413" y="6308725"/>
            <a:ext cx="5095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000099"/>
            </a:gs>
            <a:gs pos="100000">
              <a:srgbClr val="3399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458200" cy="1295400"/>
          </a:xfrm>
          <a:gradFill rotWithShape="0">
            <a:gsLst>
              <a:gs pos="0">
                <a:srgbClr val="339933"/>
              </a:gs>
              <a:gs pos="100000">
                <a:srgbClr val="000099"/>
              </a:gs>
            </a:gsLst>
            <a:lin ang="5400000" scaled="1"/>
          </a:gradFill>
          <a:ln w="127000" cmpd="tri">
            <a:solidFill>
              <a:srgbClr val="CC0066"/>
            </a:solidFill>
          </a:ln>
        </p:spPr>
        <p:txBody>
          <a:bodyPr/>
          <a:lstStyle/>
          <a:p>
            <a:r>
              <a:rPr lang="el-GR" b="1">
                <a:solidFill>
                  <a:srgbClr val="FFFF00"/>
                </a:solidFill>
                <a:latin typeface="Arial Rounded MT Bold" pitchFamily="34" charset="0"/>
              </a:rPr>
              <a:t>ΤΑΥΤΟΤΗΤΑ ΤΟΥ ΦΥΛΟΥ</a:t>
            </a:r>
            <a:endParaRPr lang="en-US" b="1">
              <a:solidFill>
                <a:srgbClr val="FFFF00"/>
              </a:solidFill>
              <a:latin typeface="Arial Rounded MT Bold" pitchFamily="34" charset="0"/>
            </a:endParaRPr>
          </a:p>
        </p:txBody>
      </p:sp>
      <p:sp>
        <p:nvSpPr>
          <p:cNvPr id="1533955" name="Rectangle 3"/>
          <p:cNvSpPr>
            <a:spLocks noChangeArrowheads="1"/>
          </p:cNvSpPr>
          <p:nvPr/>
        </p:nvSpPr>
        <p:spPr bwMode="auto">
          <a:xfrm>
            <a:off x="533400" y="3200400"/>
            <a:ext cx="3810000" cy="2362200"/>
          </a:xfrm>
          <a:prstGeom prst="rect">
            <a:avLst/>
          </a:prstGeom>
          <a:gradFill rotWithShape="0">
            <a:gsLst>
              <a:gs pos="0">
                <a:srgbClr val="339933"/>
              </a:gs>
              <a:gs pos="100000">
                <a:srgbClr val="000099"/>
              </a:gs>
            </a:gsLst>
            <a:lin ang="5400000" scaled="1"/>
          </a:gradFill>
          <a:ln w="57150">
            <a:solidFill>
              <a:srgbClr val="CC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FF00"/>
                </a:solidFill>
                <a:latin typeface="Arial" charset="0"/>
              </a:rPr>
              <a:t>ANATOMIKH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FF00"/>
                </a:solidFill>
                <a:latin typeface="Arial" charset="0"/>
              </a:rPr>
              <a:t>(</a:t>
            </a:r>
            <a:r>
              <a:rPr lang="el-GR" sz="3600" b="1" smtClean="0">
                <a:solidFill>
                  <a:srgbClr val="FFFF00"/>
                </a:solidFill>
                <a:latin typeface="Arial" charset="0"/>
              </a:rPr>
              <a:t>ΒΙΟΛΟΓΙΚΗ)</a:t>
            </a:r>
          </a:p>
        </p:txBody>
      </p:sp>
      <p:sp>
        <p:nvSpPr>
          <p:cNvPr id="1533956" name="Line 4"/>
          <p:cNvSpPr>
            <a:spLocks noChangeShapeType="1"/>
          </p:cNvSpPr>
          <p:nvPr/>
        </p:nvSpPr>
        <p:spPr bwMode="auto">
          <a:xfrm rot="8053921">
            <a:off x="3598069" y="2636044"/>
            <a:ext cx="1143000" cy="20638"/>
          </a:xfrm>
          <a:prstGeom prst="line">
            <a:avLst/>
          </a:prstGeom>
          <a:noFill/>
          <a:ln w="152400">
            <a:solidFill>
              <a:srgbClr val="CC0066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smtClean="0">
              <a:solidFill>
                <a:srgbClr val="000000"/>
              </a:solidFill>
            </a:endParaRPr>
          </a:p>
        </p:txBody>
      </p:sp>
      <p:sp>
        <p:nvSpPr>
          <p:cNvPr id="1533957" name="Rectangle 5"/>
          <p:cNvSpPr>
            <a:spLocks noChangeArrowheads="1"/>
          </p:cNvSpPr>
          <p:nvPr/>
        </p:nvSpPr>
        <p:spPr bwMode="auto">
          <a:xfrm>
            <a:off x="4724400" y="3200400"/>
            <a:ext cx="3810000" cy="2362200"/>
          </a:xfrm>
          <a:prstGeom prst="rect">
            <a:avLst/>
          </a:prstGeom>
          <a:gradFill rotWithShape="0">
            <a:gsLst>
              <a:gs pos="0">
                <a:srgbClr val="339933"/>
              </a:gs>
              <a:gs pos="100000">
                <a:srgbClr val="000099"/>
              </a:gs>
            </a:gsLst>
            <a:lin ang="5400000" scaled="1"/>
          </a:gradFill>
          <a:ln w="57150">
            <a:solidFill>
              <a:srgbClr val="CC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600" b="1" smtClean="0">
                <a:solidFill>
                  <a:srgbClr val="FFFF00"/>
                </a:solidFill>
                <a:latin typeface="Arial" charset="0"/>
              </a:rPr>
              <a:t>ΚΟΙΝΩΝΙΚΗ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 sz="3600" b="1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33958" name="Line 6"/>
          <p:cNvSpPr>
            <a:spLocks noChangeShapeType="1"/>
          </p:cNvSpPr>
          <p:nvPr/>
        </p:nvSpPr>
        <p:spPr bwMode="auto">
          <a:xfrm>
            <a:off x="4495800" y="2209800"/>
            <a:ext cx="838200" cy="838200"/>
          </a:xfrm>
          <a:prstGeom prst="line">
            <a:avLst/>
          </a:prstGeom>
          <a:noFill/>
          <a:ln w="152400">
            <a:solidFill>
              <a:srgbClr val="CC00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41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76250"/>
            <a:ext cx="7772400" cy="936625"/>
          </a:xfrm>
          <a:solidFill>
            <a:srgbClr val="000066"/>
          </a:solidFill>
          <a:ln/>
          <a:effectLst>
            <a:prstShdw prst="shdw17" dist="17961" dir="2700000">
              <a:srgbClr val="000066">
                <a:gamma/>
                <a:shade val="60000"/>
                <a:invGamma/>
              </a:srgbClr>
            </a:prstShdw>
          </a:effectLst>
        </p:spPr>
        <p:txBody>
          <a:bodyPr/>
          <a:lstStyle/>
          <a:p>
            <a:r>
              <a:rPr lang="el-GR" sz="2000" b="1">
                <a:solidFill>
                  <a:srgbClr val="FFFF00"/>
                </a:solidFill>
                <a:latin typeface="Arial Narrow" pitchFamily="34" charset="0"/>
              </a:rPr>
              <a:t>Β. ΤΟ ΣΕΞΟΥΑΛΙΚΟ ΠΡΟΒΛΗΜΑ:</a:t>
            </a:r>
            <a:br>
              <a:rPr lang="el-GR" sz="2000" b="1">
                <a:solidFill>
                  <a:srgbClr val="FFFF00"/>
                </a:solidFill>
                <a:latin typeface="Arial Narrow" pitchFamily="34" charset="0"/>
              </a:rPr>
            </a:br>
            <a:r>
              <a:rPr lang="el-GR" sz="2000" b="1">
                <a:solidFill>
                  <a:srgbClr val="FFFF00"/>
                </a:solidFill>
                <a:latin typeface="Arial Narrow" pitchFamily="34" charset="0"/>
              </a:rPr>
              <a:t>(απεικονίζεται)</a:t>
            </a:r>
            <a:endParaRPr lang="en-US" sz="1800" b="1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5241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16463" y="2636838"/>
            <a:ext cx="4105275" cy="936625"/>
          </a:xfrm>
          <a:solidFill>
            <a:srgbClr val="000066"/>
          </a:solidFill>
        </p:spPr>
        <p:txBody>
          <a:bodyPr/>
          <a:lstStyle/>
          <a:p>
            <a:pPr algn="l"/>
            <a:r>
              <a:rPr lang="el-GR" sz="2000" b="1">
                <a:solidFill>
                  <a:srgbClr val="FFFF00"/>
                </a:solidFill>
                <a:latin typeface="Arial Narrow" pitchFamily="34" charset="0"/>
              </a:rPr>
              <a:t>Ισόβιος τύπος</a:t>
            </a:r>
            <a:r>
              <a:rPr lang="el-GR" sz="2000" b="1">
                <a:solidFill>
                  <a:schemeClr val="bg1"/>
                </a:solidFill>
                <a:latin typeface="Arial Narrow" pitchFamily="34" charset="0"/>
              </a:rPr>
              <a:t>  </a:t>
            </a:r>
            <a:endParaRPr lang="el-GR" sz="800" b="1">
              <a:solidFill>
                <a:schemeClr val="bg1"/>
              </a:solidFill>
              <a:latin typeface="Arial Narrow" pitchFamily="34" charset="0"/>
            </a:endParaRPr>
          </a:p>
          <a:p>
            <a:pPr algn="l"/>
            <a:r>
              <a:rPr lang="el-GR" sz="2000" b="1">
                <a:solidFill>
                  <a:schemeClr val="bg1"/>
                </a:solidFill>
                <a:latin typeface="Arial Narrow" pitchFamily="34" charset="0"/>
              </a:rPr>
              <a:t>(από την αρχή)</a:t>
            </a:r>
            <a:endParaRPr lang="en-US" sz="2000" b="1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524164" name="Oval 4"/>
          <p:cNvSpPr>
            <a:spLocks noChangeArrowheads="1"/>
          </p:cNvSpPr>
          <p:nvPr/>
        </p:nvSpPr>
        <p:spPr bwMode="auto">
          <a:xfrm>
            <a:off x="539750" y="2349500"/>
            <a:ext cx="2879725" cy="2447925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400" smtClean="0">
                <a:solidFill>
                  <a:srgbClr val="FFFFFF"/>
                </a:solidFill>
              </a:rPr>
              <a:t>Σεξουαλική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400" smtClean="0">
                <a:solidFill>
                  <a:srgbClr val="FFFFFF"/>
                </a:solidFill>
              </a:rPr>
              <a:t>δυσλειτουργία</a:t>
            </a: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24165" name="Rectangle 5"/>
          <p:cNvSpPr>
            <a:spLocks noChangeArrowheads="1"/>
          </p:cNvSpPr>
          <p:nvPr/>
        </p:nvSpPr>
        <p:spPr bwMode="auto">
          <a:xfrm>
            <a:off x="4716463" y="4149725"/>
            <a:ext cx="4176712" cy="112712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l-GR" sz="2000" b="1" smtClean="0">
                <a:solidFill>
                  <a:srgbClr val="FFFF00"/>
                </a:solidFill>
                <a:latin typeface="Arial Narrow" pitchFamily="34" charset="0"/>
              </a:rPr>
              <a:t>Επίκτητος τύπος</a:t>
            </a:r>
            <a:endParaRPr lang="el-GR" sz="800" b="1" smtClean="0">
              <a:solidFill>
                <a:srgbClr val="FFFFFF"/>
              </a:solidFill>
              <a:latin typeface="Arial Narrow" pitchFamily="34" charset="0"/>
            </a:endParaRP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l-GR" sz="2000" b="1" smtClean="0">
                <a:solidFill>
                  <a:srgbClr val="FFFFFF"/>
                </a:solidFill>
                <a:latin typeface="Arial Narrow" pitchFamily="34" charset="0"/>
              </a:rPr>
              <a:t>(μετά από περίοδο</a:t>
            </a:r>
            <a:endParaRPr lang="el-GR" sz="800" b="1" smtClean="0">
              <a:solidFill>
                <a:srgbClr val="FFFFFF"/>
              </a:solidFill>
              <a:latin typeface="Arial Narrow" pitchFamily="34" charset="0"/>
            </a:endParaRP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l-GR" sz="2000" b="1" smtClean="0">
                <a:solidFill>
                  <a:srgbClr val="FFFFFF"/>
                </a:solidFill>
                <a:latin typeface="Arial Narrow" pitchFamily="34" charset="0"/>
              </a:rPr>
              <a:t>φυσιολογικής λειτουργικότητας)</a:t>
            </a:r>
            <a:endParaRPr lang="en-US" sz="2000" b="1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524166" name="Line 6"/>
          <p:cNvSpPr>
            <a:spLocks noChangeShapeType="1"/>
          </p:cNvSpPr>
          <p:nvPr/>
        </p:nvSpPr>
        <p:spPr bwMode="auto">
          <a:xfrm>
            <a:off x="3563938" y="3933825"/>
            <a:ext cx="1079500" cy="57467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smtClean="0">
              <a:solidFill>
                <a:srgbClr val="000000"/>
              </a:solidFill>
            </a:endParaRPr>
          </a:p>
        </p:txBody>
      </p:sp>
      <p:sp>
        <p:nvSpPr>
          <p:cNvPr id="2524167" name="Line 7"/>
          <p:cNvSpPr>
            <a:spLocks noChangeShapeType="1"/>
          </p:cNvSpPr>
          <p:nvPr/>
        </p:nvSpPr>
        <p:spPr bwMode="auto">
          <a:xfrm flipV="1">
            <a:off x="3563938" y="2997200"/>
            <a:ext cx="1079500" cy="431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smtClean="0">
              <a:solidFill>
                <a:srgbClr val="000000"/>
              </a:solidFill>
            </a:endParaRPr>
          </a:p>
        </p:txBody>
      </p:sp>
      <p:pic>
        <p:nvPicPr>
          <p:cNvPr id="2524168" name="Picture 8" descr="Untitled-Combined-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34413" y="6308725"/>
            <a:ext cx="5095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51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76250"/>
            <a:ext cx="7772400" cy="936625"/>
          </a:xfrm>
          <a:solidFill>
            <a:srgbClr val="000066"/>
          </a:solidFill>
          <a:ln/>
          <a:effectLst>
            <a:prstShdw prst="shdw17" dist="17961" dir="2700000">
              <a:srgbClr val="000066">
                <a:gamma/>
                <a:shade val="60000"/>
                <a:invGamma/>
              </a:srgbClr>
            </a:prstShdw>
          </a:effectLst>
        </p:spPr>
        <p:txBody>
          <a:bodyPr/>
          <a:lstStyle/>
          <a:p>
            <a:r>
              <a:rPr lang="el-GR" sz="2000" b="1">
                <a:solidFill>
                  <a:srgbClr val="FFFF00"/>
                </a:solidFill>
                <a:latin typeface="Arial Narrow" pitchFamily="34" charset="0"/>
              </a:rPr>
              <a:t>Β. ΤΟ ΣΕΞΟΥΑΛΙΚΟ ΠΡΟΒΛΗΜΑ:</a:t>
            </a:r>
            <a:br>
              <a:rPr lang="el-GR" sz="2000" b="1">
                <a:solidFill>
                  <a:srgbClr val="FFFF00"/>
                </a:solidFill>
                <a:latin typeface="Arial Narrow" pitchFamily="34" charset="0"/>
              </a:rPr>
            </a:br>
            <a:r>
              <a:rPr lang="el-GR" sz="2000" b="1">
                <a:solidFill>
                  <a:srgbClr val="FFFF00"/>
                </a:solidFill>
                <a:latin typeface="Arial Narrow" pitchFamily="34" charset="0"/>
              </a:rPr>
              <a:t>(απεικονίζεται)</a:t>
            </a:r>
            <a:endParaRPr lang="en-US" sz="1800" b="1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5251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4797425"/>
            <a:ext cx="3455988" cy="936625"/>
          </a:xfrm>
          <a:solidFill>
            <a:srgbClr val="000066"/>
          </a:solidFill>
        </p:spPr>
        <p:txBody>
          <a:bodyPr/>
          <a:lstStyle/>
          <a:p>
            <a:pPr algn="l"/>
            <a:r>
              <a:rPr lang="el-GR" sz="2000" b="1">
                <a:solidFill>
                  <a:srgbClr val="FFFF00"/>
                </a:solidFill>
                <a:latin typeface="Arial Narrow" pitchFamily="34" charset="0"/>
              </a:rPr>
              <a:t>	Γενικευμένη </a:t>
            </a:r>
            <a:endParaRPr lang="el-GR" sz="800" b="1">
              <a:solidFill>
                <a:srgbClr val="FFFF00"/>
              </a:solidFill>
              <a:latin typeface="Arial Narrow" pitchFamily="34" charset="0"/>
            </a:endParaRPr>
          </a:p>
          <a:p>
            <a:pPr algn="l"/>
            <a:r>
              <a:rPr lang="el-GR" sz="2000" b="1">
                <a:solidFill>
                  <a:schemeClr val="bg1"/>
                </a:solidFill>
                <a:latin typeface="Arial Narrow" pitchFamily="34" charset="0"/>
              </a:rPr>
              <a:t>(σε όλες τις περιπτώσεις)</a:t>
            </a:r>
            <a:endParaRPr lang="en-US" sz="2000" b="1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525188" name="Oval 4"/>
          <p:cNvSpPr>
            <a:spLocks noChangeArrowheads="1"/>
          </p:cNvSpPr>
          <p:nvPr/>
        </p:nvSpPr>
        <p:spPr bwMode="auto">
          <a:xfrm>
            <a:off x="2916238" y="1628775"/>
            <a:ext cx="2879725" cy="2447925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400" smtClean="0">
                <a:solidFill>
                  <a:srgbClr val="FFFFFF"/>
                </a:solidFill>
              </a:rPr>
              <a:t>Σεξουαλική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400" smtClean="0">
                <a:solidFill>
                  <a:srgbClr val="FFFFFF"/>
                </a:solidFill>
              </a:rPr>
              <a:t>δυσλειτουργία</a:t>
            </a: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25189" name="Rectangle 5"/>
          <p:cNvSpPr>
            <a:spLocks noChangeArrowheads="1"/>
          </p:cNvSpPr>
          <p:nvPr/>
        </p:nvSpPr>
        <p:spPr bwMode="auto">
          <a:xfrm>
            <a:off x="5075238" y="4894263"/>
            <a:ext cx="2881312" cy="112712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l-GR" sz="2000" b="1" smtClean="0">
                <a:solidFill>
                  <a:srgbClr val="FFFF00"/>
                </a:solidFill>
                <a:latin typeface="Arial Narrow" pitchFamily="34" charset="0"/>
              </a:rPr>
              <a:t>Συγκυριακή </a:t>
            </a:r>
            <a:endParaRPr lang="el-GR" sz="800" b="1" smtClean="0">
              <a:solidFill>
                <a:srgbClr val="FFFF00"/>
              </a:solidFill>
              <a:latin typeface="Arial Narrow" pitchFamily="34" charset="0"/>
            </a:endParaRP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l-GR" sz="2000" b="1" smtClean="0">
                <a:solidFill>
                  <a:srgbClr val="FFFFFF"/>
                </a:solidFill>
                <a:latin typeface="Arial Narrow" pitchFamily="34" charset="0"/>
              </a:rPr>
              <a:t> (εκλεκτική)</a:t>
            </a:r>
            <a:endParaRPr lang="en-US" sz="2000" b="1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525190" name="Line 6"/>
          <p:cNvSpPr>
            <a:spLocks noChangeShapeType="1"/>
          </p:cNvSpPr>
          <p:nvPr/>
        </p:nvSpPr>
        <p:spPr bwMode="auto">
          <a:xfrm flipH="1">
            <a:off x="3276600" y="4221163"/>
            <a:ext cx="1079500" cy="57626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smtClean="0">
              <a:solidFill>
                <a:srgbClr val="000000"/>
              </a:solidFill>
            </a:endParaRPr>
          </a:p>
        </p:txBody>
      </p:sp>
      <p:sp>
        <p:nvSpPr>
          <p:cNvPr id="2525191" name="Line 7"/>
          <p:cNvSpPr>
            <a:spLocks noChangeShapeType="1"/>
          </p:cNvSpPr>
          <p:nvPr/>
        </p:nvSpPr>
        <p:spPr bwMode="auto">
          <a:xfrm>
            <a:off x="4356100" y="4221163"/>
            <a:ext cx="1079500" cy="57626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smtClean="0">
              <a:solidFill>
                <a:srgbClr val="000000"/>
              </a:solidFill>
            </a:endParaRPr>
          </a:p>
        </p:txBody>
      </p:sp>
      <p:pic>
        <p:nvPicPr>
          <p:cNvPr id="2525192" name="Picture 8" descr="Untitled-Combined-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34413" y="6308725"/>
            <a:ext cx="5095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6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76250"/>
            <a:ext cx="7772400" cy="936625"/>
          </a:xfrm>
          <a:solidFill>
            <a:srgbClr val="000066"/>
          </a:solidFill>
          <a:ln/>
          <a:effectLst>
            <a:prstShdw prst="shdw17" dist="17961" dir="2700000">
              <a:srgbClr val="000066">
                <a:gamma/>
                <a:shade val="60000"/>
                <a:invGamma/>
              </a:srgbClr>
            </a:prstShdw>
          </a:effectLst>
        </p:spPr>
        <p:txBody>
          <a:bodyPr/>
          <a:lstStyle/>
          <a:p>
            <a:r>
              <a:rPr lang="el-GR" sz="2000" b="1">
                <a:solidFill>
                  <a:srgbClr val="FFFF00"/>
                </a:solidFill>
                <a:latin typeface="Arial Narrow" pitchFamily="34" charset="0"/>
              </a:rPr>
              <a:t>Β. ΤΟ ΣΕΞΟΥΑΛΙΚΟ ΠΡΟΒΛΗΜΑ:</a:t>
            </a:r>
            <a:br>
              <a:rPr lang="el-GR" sz="2000" b="1">
                <a:solidFill>
                  <a:srgbClr val="FFFF00"/>
                </a:solidFill>
                <a:latin typeface="Arial Narrow" pitchFamily="34" charset="0"/>
              </a:rPr>
            </a:br>
            <a:r>
              <a:rPr lang="el-GR" sz="2000" b="1">
                <a:solidFill>
                  <a:srgbClr val="FFFF00"/>
                </a:solidFill>
                <a:latin typeface="Arial Narrow" pitchFamily="34" charset="0"/>
              </a:rPr>
              <a:t>(απεικονίζεται)</a:t>
            </a:r>
            <a:endParaRPr lang="en-US" sz="1800" b="1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5262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4868863"/>
            <a:ext cx="3313112" cy="576262"/>
          </a:xfrm>
          <a:solidFill>
            <a:srgbClr val="000066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el-GR" sz="2000" b="1">
                <a:solidFill>
                  <a:srgbClr val="FFFF00"/>
                </a:solidFill>
                <a:latin typeface="Arial Narrow" pitchFamily="34" charset="0"/>
              </a:rPr>
              <a:t>Σωματική διαταραχή</a:t>
            </a:r>
            <a:endParaRPr lang="en-US" sz="2000" b="1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526212" name="Oval 4"/>
          <p:cNvSpPr>
            <a:spLocks noChangeArrowheads="1"/>
          </p:cNvSpPr>
          <p:nvPr/>
        </p:nvSpPr>
        <p:spPr bwMode="auto">
          <a:xfrm>
            <a:off x="2916238" y="1628775"/>
            <a:ext cx="2879725" cy="2447925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400" smtClean="0">
                <a:solidFill>
                  <a:srgbClr val="FFFFFF"/>
                </a:solidFill>
              </a:rPr>
              <a:t>Σεξουαλική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400" smtClean="0">
                <a:solidFill>
                  <a:srgbClr val="FFFFFF"/>
                </a:solidFill>
              </a:rPr>
              <a:t>δυσλειτουργία</a:t>
            </a: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526213" name="Rectangle 5"/>
          <p:cNvSpPr>
            <a:spLocks noChangeArrowheads="1"/>
          </p:cNvSpPr>
          <p:nvPr/>
        </p:nvSpPr>
        <p:spPr bwMode="auto">
          <a:xfrm>
            <a:off x="4787900" y="4868863"/>
            <a:ext cx="3240088" cy="576262"/>
          </a:xfrm>
          <a:prstGeom prst="rect">
            <a:avLst/>
          </a:prstGeom>
          <a:solidFill>
            <a:srgbClr val="0000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l-GR" sz="2000" b="1" smtClean="0">
                <a:solidFill>
                  <a:srgbClr val="FFFF00"/>
                </a:solidFill>
                <a:latin typeface="Arial Narrow" pitchFamily="34" charset="0"/>
              </a:rPr>
              <a:t>Ψυχολογική διαταραχή</a:t>
            </a:r>
            <a:endParaRPr lang="en-US" sz="2000" b="1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526214" name="Line 6"/>
          <p:cNvSpPr>
            <a:spLocks noChangeShapeType="1"/>
          </p:cNvSpPr>
          <p:nvPr/>
        </p:nvSpPr>
        <p:spPr bwMode="auto">
          <a:xfrm flipH="1">
            <a:off x="3276600" y="4221163"/>
            <a:ext cx="1079500" cy="5762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smtClean="0">
              <a:solidFill>
                <a:srgbClr val="000000"/>
              </a:solidFill>
            </a:endParaRPr>
          </a:p>
        </p:txBody>
      </p:sp>
      <p:sp>
        <p:nvSpPr>
          <p:cNvPr id="2526215" name="Line 7"/>
          <p:cNvSpPr>
            <a:spLocks noChangeShapeType="1"/>
          </p:cNvSpPr>
          <p:nvPr/>
        </p:nvSpPr>
        <p:spPr bwMode="auto">
          <a:xfrm>
            <a:off x="4356100" y="4221163"/>
            <a:ext cx="1079500" cy="5762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smtClean="0">
              <a:solidFill>
                <a:srgbClr val="000000"/>
              </a:solidFill>
            </a:endParaRPr>
          </a:p>
        </p:txBody>
      </p:sp>
      <p:sp>
        <p:nvSpPr>
          <p:cNvPr id="2526216" name="Line 8"/>
          <p:cNvSpPr>
            <a:spLocks noChangeShapeType="1"/>
          </p:cNvSpPr>
          <p:nvPr/>
        </p:nvSpPr>
        <p:spPr bwMode="auto">
          <a:xfrm>
            <a:off x="3276600" y="5589588"/>
            <a:ext cx="935038" cy="431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smtClean="0">
              <a:solidFill>
                <a:srgbClr val="000000"/>
              </a:solidFill>
            </a:endParaRPr>
          </a:p>
        </p:txBody>
      </p:sp>
      <p:sp>
        <p:nvSpPr>
          <p:cNvPr id="2526217" name="Line 9"/>
          <p:cNvSpPr>
            <a:spLocks noChangeShapeType="1"/>
          </p:cNvSpPr>
          <p:nvPr/>
        </p:nvSpPr>
        <p:spPr bwMode="auto">
          <a:xfrm flipH="1">
            <a:off x="4500563" y="5516563"/>
            <a:ext cx="1008062" cy="5048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smtClean="0">
              <a:solidFill>
                <a:srgbClr val="000000"/>
              </a:solidFill>
            </a:endParaRPr>
          </a:p>
        </p:txBody>
      </p:sp>
      <p:sp>
        <p:nvSpPr>
          <p:cNvPr id="2526218" name="Rectangle 10"/>
          <p:cNvSpPr>
            <a:spLocks noChangeArrowheads="1"/>
          </p:cNvSpPr>
          <p:nvPr/>
        </p:nvSpPr>
        <p:spPr bwMode="auto">
          <a:xfrm>
            <a:off x="2914650" y="6165850"/>
            <a:ext cx="3313113" cy="576263"/>
          </a:xfrm>
          <a:prstGeom prst="rect">
            <a:avLst/>
          </a:prstGeom>
          <a:solidFill>
            <a:srgbClr val="0000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l-GR" sz="2000" b="1" smtClean="0">
                <a:solidFill>
                  <a:srgbClr val="FFFF00"/>
                </a:solidFill>
                <a:latin typeface="Arial Narrow" pitchFamily="34" charset="0"/>
              </a:rPr>
              <a:t>Μεικτή διαταραχή</a:t>
            </a:r>
            <a:endParaRPr lang="en-US" sz="2000" b="1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526219" name="Line 11"/>
          <p:cNvSpPr>
            <a:spLocks noChangeShapeType="1"/>
          </p:cNvSpPr>
          <p:nvPr/>
        </p:nvSpPr>
        <p:spPr bwMode="auto">
          <a:xfrm>
            <a:off x="4356100" y="4221163"/>
            <a:ext cx="0" cy="18002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smtClean="0">
              <a:solidFill>
                <a:srgbClr val="000000"/>
              </a:solidFill>
            </a:endParaRPr>
          </a:p>
        </p:txBody>
      </p:sp>
      <p:pic>
        <p:nvPicPr>
          <p:cNvPr id="2526220" name="Picture 12" descr="Untitled-Combined-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34413" y="6308725"/>
            <a:ext cx="5095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flip="none" rotWithShape="1">
          <a:gsLst>
            <a:gs pos="0">
              <a:schemeClr val="accent2">
                <a:lumMod val="75000"/>
              </a:schemeClr>
            </a:gs>
            <a:gs pos="50000">
              <a:srgbClr val="9CB86E"/>
            </a:gs>
            <a:gs pos="100000">
              <a:srgbClr val="156B13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074" name="Rectangle 2"/>
          <p:cNvSpPr>
            <a:spLocks noChangeArrowheads="1"/>
          </p:cNvSpPr>
          <p:nvPr/>
        </p:nvSpPr>
        <p:spPr bwMode="auto">
          <a:xfrm>
            <a:off x="2895599" y="4267200"/>
            <a:ext cx="4782489" cy="2209800"/>
          </a:xfrm>
          <a:prstGeom prst="rect">
            <a:avLst/>
          </a:prstGeom>
          <a:gradFill rotWithShape="0">
            <a:gsLst>
              <a:gs pos="0">
                <a:srgbClr val="339933"/>
              </a:gs>
              <a:gs pos="100000">
                <a:srgbClr val="000099"/>
              </a:gs>
            </a:gsLst>
            <a:lin ang="5400000" scaled="1"/>
          </a:gradFill>
          <a:ln w="57150">
            <a:solidFill>
              <a:srgbClr val="CC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32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9075" name="Rectangle 3"/>
          <p:cNvSpPr>
            <a:spLocks noGrp="1" noChangeArrowheads="1"/>
          </p:cNvSpPr>
          <p:nvPr>
            <p:ph type="title"/>
          </p:nvPr>
        </p:nvSpPr>
        <p:spPr>
          <a:xfrm>
            <a:off x="304799" y="609600"/>
            <a:ext cx="8562197" cy="1143000"/>
          </a:xfrm>
          <a:solidFill>
            <a:srgbClr val="C00000"/>
          </a:solidFill>
          <a:ln w="114300" cmpd="thickThin">
            <a:solidFill>
              <a:srgbClr val="CC0066"/>
            </a:solidFill>
          </a:ln>
        </p:spPr>
        <p:txBody>
          <a:bodyPr/>
          <a:lstStyle/>
          <a:p>
            <a:r>
              <a:rPr lang="el-GR"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ΣΕΞΟΥΑΛΙΚΕΣ ΔΙΑΤΑΡΑΧΕΣ</a:t>
            </a:r>
            <a:endParaRPr lang="en-US" sz="32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9076" name="Rectangle 4"/>
          <p:cNvSpPr>
            <a:spLocks noChangeArrowheads="1"/>
          </p:cNvSpPr>
          <p:nvPr/>
        </p:nvSpPr>
        <p:spPr bwMode="auto">
          <a:xfrm>
            <a:off x="2916237" y="1916113"/>
            <a:ext cx="4782489" cy="2133600"/>
          </a:xfrm>
          <a:prstGeom prst="rect">
            <a:avLst/>
          </a:prstGeom>
          <a:gradFill rotWithShape="0">
            <a:gsLst>
              <a:gs pos="0">
                <a:srgbClr val="339933"/>
              </a:gs>
              <a:gs pos="100000">
                <a:srgbClr val="000099"/>
              </a:gs>
            </a:gsLst>
            <a:lin ang="5400000" scaled="1"/>
          </a:gradFill>
          <a:ln w="57150">
            <a:solidFill>
              <a:srgbClr val="CC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32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9077" name="Text Box 5"/>
          <p:cNvSpPr txBox="1">
            <a:spLocks noChangeArrowheads="1"/>
          </p:cNvSpPr>
          <p:nvPr/>
        </p:nvSpPr>
        <p:spPr bwMode="auto">
          <a:xfrm>
            <a:off x="2895599" y="1981200"/>
            <a:ext cx="478248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20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ΣΕΞΟΥΑΛΙΚΕΣ ΔΥΣΛΕΙΤΟΥΡΓΙΕΣ</a:t>
            </a:r>
          </a:p>
        </p:txBody>
      </p:sp>
      <p:sp>
        <p:nvSpPr>
          <p:cNvPr id="1539078" name="Text Box 6"/>
          <p:cNvSpPr txBox="1">
            <a:spLocks noChangeArrowheads="1"/>
          </p:cNvSpPr>
          <p:nvPr/>
        </p:nvSpPr>
        <p:spPr bwMode="auto">
          <a:xfrm>
            <a:off x="2987675" y="4319225"/>
            <a:ext cx="461214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ΣΕΞΟΥΑΛΙΚΕΣ ΠΑΡΕΚΚΛΙΣΕΙΣ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(ΠΑΡΑΦΙΛΙΕΣ)</a:t>
            </a:r>
          </a:p>
        </p:txBody>
      </p:sp>
      <p:sp>
        <p:nvSpPr>
          <p:cNvPr id="1539079" name="Line 7"/>
          <p:cNvSpPr>
            <a:spLocks noChangeShapeType="1"/>
          </p:cNvSpPr>
          <p:nvPr/>
        </p:nvSpPr>
        <p:spPr bwMode="auto">
          <a:xfrm>
            <a:off x="1676400" y="1828800"/>
            <a:ext cx="0" cy="3733800"/>
          </a:xfrm>
          <a:prstGeom prst="line">
            <a:avLst/>
          </a:prstGeom>
          <a:noFill/>
          <a:ln w="152400">
            <a:solidFill>
              <a:srgbClr val="CC0066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32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9080" name="Line 8"/>
          <p:cNvSpPr>
            <a:spLocks noChangeShapeType="1"/>
          </p:cNvSpPr>
          <p:nvPr/>
        </p:nvSpPr>
        <p:spPr bwMode="auto">
          <a:xfrm>
            <a:off x="1676400" y="2971800"/>
            <a:ext cx="848506" cy="0"/>
          </a:xfrm>
          <a:prstGeom prst="line">
            <a:avLst/>
          </a:prstGeom>
          <a:noFill/>
          <a:ln w="152400">
            <a:solidFill>
              <a:srgbClr val="CC0066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32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9081" name="Line 9"/>
          <p:cNvSpPr>
            <a:spLocks noChangeShapeType="1"/>
          </p:cNvSpPr>
          <p:nvPr/>
        </p:nvSpPr>
        <p:spPr bwMode="auto">
          <a:xfrm>
            <a:off x="1676400" y="5486400"/>
            <a:ext cx="848506" cy="0"/>
          </a:xfrm>
          <a:prstGeom prst="line">
            <a:avLst/>
          </a:prstGeom>
          <a:noFill/>
          <a:ln w="152400">
            <a:solidFill>
              <a:srgbClr val="CC0066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32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9082" name="Text Box 10"/>
          <p:cNvSpPr txBox="1">
            <a:spLocks noChangeArrowheads="1"/>
          </p:cNvSpPr>
          <p:nvPr/>
        </p:nvSpPr>
        <p:spPr bwMode="auto">
          <a:xfrm>
            <a:off x="0" y="6400800"/>
            <a:ext cx="26997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A.P.A. DSM-IV</a:t>
            </a:r>
            <a:endParaRPr lang="el-GR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rgbClr val="DDEBCF"/>
            </a:gs>
            <a:gs pos="50000">
              <a:schemeClr val="accent2">
                <a:lumMod val="75000"/>
              </a:schemeClr>
            </a:gs>
            <a:gs pos="100000">
              <a:srgbClr val="156B1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381000"/>
            <a:ext cx="8382000" cy="838200"/>
          </a:xfrm>
          <a:solidFill>
            <a:srgbClr val="CC0066"/>
          </a:solidFill>
          <a:ln/>
        </p:spPr>
        <p:txBody>
          <a:bodyPr/>
          <a:lstStyle/>
          <a:p>
            <a:r>
              <a:rPr lang="el-GR" sz="3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1.ΣΕΞΟΥΑΛΙΚΕΣ ΔΥΣΛΕΙΤΟΥΡΓΙΕΣ</a:t>
            </a:r>
            <a:endParaRPr lang="el-GR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196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520" y="2132856"/>
            <a:ext cx="8601075" cy="3096344"/>
          </a:xfrm>
        </p:spPr>
        <p:txBody>
          <a:bodyPr/>
          <a:lstStyle/>
          <a:p>
            <a:pPr marL="663575" indent="-663575" algn="l"/>
            <a:r>
              <a:rPr lang="el-GR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Α. ΔΙΑΤΑΡΑΧΕΣ ΤΗΣ ΣΕΞΟΥΑΛΙΚΗΣ ΕΠΙΘΥΜΙΑΣ</a:t>
            </a:r>
          </a:p>
          <a:p>
            <a:pPr marL="663575" indent="-663575" algn="l">
              <a:buClr>
                <a:srgbClr val="FFFF00"/>
              </a:buClr>
              <a:buFont typeface="Wingdings" pitchFamily="2" charset="2"/>
              <a:buChar char="Ø"/>
            </a:pPr>
            <a:r>
              <a:rPr lang="el-GR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Μειωμένη-Υποτονική Σεξουαλική  Επιθυμία</a:t>
            </a:r>
          </a:p>
          <a:p>
            <a:pPr marL="663575" indent="-663575" algn="l">
              <a:buClr>
                <a:srgbClr val="FFFF00"/>
              </a:buClr>
              <a:buFont typeface="Wingdings" pitchFamily="2" charset="2"/>
              <a:buChar char="Ø"/>
            </a:pPr>
            <a:r>
              <a:rPr lang="el-GR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Σεξουαλική Αποστροφή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rgbClr val="DDEBCF"/>
            </a:gs>
            <a:gs pos="50000">
              <a:schemeClr val="accent2">
                <a:lumMod val="75000"/>
              </a:schemeClr>
            </a:gs>
            <a:gs pos="100000">
              <a:srgbClr val="156B1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6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844824"/>
            <a:ext cx="8458200" cy="3962400"/>
          </a:xfrm>
        </p:spPr>
        <p:txBody>
          <a:bodyPr/>
          <a:lstStyle/>
          <a:p>
            <a:pPr marL="577850" indent="-577850" algn="l"/>
            <a:r>
              <a:rPr lang="el-GR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Β. ΔΙΑΤΑΡΑΧΕΣ ΤΗΣ ΣΕΞΟΥΑΛΙΚΗΣ ΔΙΕΓΕΡΣΗΣ</a:t>
            </a:r>
          </a:p>
          <a:p>
            <a:pPr marL="577850" indent="-577850" algn="l">
              <a:buClr>
                <a:srgbClr val="FFFF00"/>
              </a:buClr>
              <a:buFont typeface="Wingdings" pitchFamily="2" charset="2"/>
              <a:buChar char="Ø"/>
            </a:pPr>
            <a:r>
              <a:rPr lang="el-GR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Διαταραχή Σεξουαλικής Διέγερσης </a:t>
            </a: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   </a:t>
            </a:r>
            <a:r>
              <a:rPr lang="el-G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στη </a:t>
            </a:r>
            <a:r>
              <a:rPr lang="el-GR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Γυναίκα</a:t>
            </a:r>
          </a:p>
          <a:p>
            <a:pPr marL="577850" indent="-577850" algn="l">
              <a:buClr>
                <a:srgbClr val="FFFF00"/>
              </a:buClr>
              <a:buFont typeface="Wingdings" pitchFamily="2" charset="2"/>
              <a:buChar char="Ø"/>
            </a:pPr>
            <a:r>
              <a:rPr lang="el-GR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Διαταραχή της Στύσης                     </a:t>
            </a: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στον </a:t>
            </a:r>
            <a:r>
              <a:rPr lang="el-GR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Ά</a:t>
            </a:r>
            <a:r>
              <a:rPr lang="el-G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νδρα</a:t>
            </a:r>
            <a:endParaRPr lang="el-GR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381000"/>
            <a:ext cx="8382000" cy="838200"/>
          </a:xfrm>
          <a:solidFill>
            <a:srgbClr val="CC0066"/>
          </a:solidFill>
          <a:ln/>
        </p:spPr>
        <p:txBody>
          <a:bodyPr/>
          <a:lstStyle/>
          <a:p>
            <a:r>
              <a:rPr lang="el-GR" sz="3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1.ΣΕΞΟΥΑΛΙΚΕΣ ΔΥΣΛΕΙΤΟΥΡΓΙΕΣ</a:t>
            </a:r>
            <a:endParaRPr lang="el-GR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rgbClr val="DDEBCF"/>
            </a:gs>
            <a:gs pos="50000">
              <a:schemeClr val="accent2">
                <a:lumMod val="75000"/>
              </a:schemeClr>
            </a:gs>
            <a:gs pos="100000">
              <a:srgbClr val="156B1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6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536" y="1844824"/>
            <a:ext cx="8458200" cy="4191000"/>
          </a:xfrm>
        </p:spPr>
        <p:txBody>
          <a:bodyPr/>
          <a:lstStyle/>
          <a:p>
            <a:pPr algn="l"/>
            <a:r>
              <a:rPr lang="el-GR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Γ. ΔΙΑΤΑΡΑΧΕΣ ΤΟΥ ΟΡΓΑΣΜΟΥ</a:t>
            </a:r>
          </a:p>
          <a:p>
            <a:pPr marL="268288" algn="l">
              <a:buClr>
                <a:srgbClr val="FFFF00"/>
              </a:buClr>
              <a:buFont typeface="Wingdings" pitchFamily="2" charset="2"/>
              <a:buChar char="Ø"/>
            </a:pPr>
            <a:r>
              <a:rPr lang="el-GR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Ανεσταλμένος Οργασμός                  	</a:t>
            </a:r>
            <a:r>
              <a:rPr lang="el-G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      	στη </a:t>
            </a:r>
            <a:r>
              <a:rPr lang="el-GR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Γυναίκα</a:t>
            </a:r>
          </a:p>
          <a:p>
            <a:pPr marL="268288" algn="l">
              <a:buClr>
                <a:srgbClr val="FFFF00"/>
              </a:buClr>
              <a:buFont typeface="Wingdings" pitchFamily="2" charset="2"/>
              <a:buChar char="Ø"/>
            </a:pPr>
            <a:r>
              <a:rPr lang="el-GR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Ανεσταλμένος Οργασμός                	</a:t>
            </a:r>
            <a:r>
              <a:rPr lang="el-G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	στον Άνδρα</a:t>
            </a:r>
            <a:endParaRPr lang="el-GR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268288" algn="l">
              <a:buClr>
                <a:srgbClr val="FFFF00"/>
              </a:buClr>
              <a:buFont typeface="Wingdings" pitchFamily="2" charset="2"/>
              <a:buChar char="Ø"/>
            </a:pPr>
            <a:r>
              <a:rPr lang="el-GR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Πρόωρη Εκσπερμάτιση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381000"/>
            <a:ext cx="8382000" cy="838200"/>
          </a:xfrm>
          <a:solidFill>
            <a:srgbClr val="CC0066"/>
          </a:solidFill>
          <a:ln/>
        </p:spPr>
        <p:txBody>
          <a:bodyPr/>
          <a:lstStyle/>
          <a:p>
            <a:r>
              <a:rPr lang="el-GR" sz="3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1.ΣΕΞΟΥΑΛΙΚΕΣ ΔΥΣΛΕΙΤΟΥΡΓΙΕΣ</a:t>
            </a:r>
            <a:endParaRPr lang="el-GR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rgbClr val="DDEBCF"/>
            </a:gs>
            <a:gs pos="50000">
              <a:schemeClr val="accent2">
                <a:lumMod val="75000"/>
              </a:schemeClr>
            </a:gs>
            <a:gs pos="100000">
              <a:srgbClr val="156B1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2272" y="1916832"/>
            <a:ext cx="8458200" cy="3505200"/>
          </a:xfrm>
        </p:spPr>
        <p:txBody>
          <a:bodyPr/>
          <a:lstStyle/>
          <a:p>
            <a:pPr marL="577850" indent="-577850" algn="l"/>
            <a:r>
              <a:rPr lang="el-GR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Δ. ΣΕΞΟΥΑΛΙΚΕΣ ΔΙΑΤΑΡΑΧΕΣ ΠΟΝΟΥ</a:t>
            </a:r>
          </a:p>
          <a:p>
            <a:pPr marL="577850" indent="-577850" algn="l">
              <a:buClr>
                <a:srgbClr val="FFFF00"/>
              </a:buClr>
              <a:buFont typeface="Wingdings" pitchFamily="2" charset="2"/>
              <a:buChar char="Ø"/>
            </a:pPr>
            <a:r>
              <a:rPr lang="el-GR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Δυσπαρευνία</a:t>
            </a:r>
          </a:p>
          <a:p>
            <a:pPr marL="577850" indent="-577850" algn="l">
              <a:buClr>
                <a:srgbClr val="FFFF00"/>
              </a:buClr>
              <a:buFont typeface="Wingdings" pitchFamily="2" charset="2"/>
              <a:buChar char="Ø"/>
            </a:pPr>
            <a:r>
              <a:rPr lang="el-GR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Κολεόσπασμος</a:t>
            </a:r>
          </a:p>
          <a:p>
            <a:pPr marL="577850" indent="-577850" algn="l">
              <a:buClr>
                <a:srgbClr val="FFFF00"/>
              </a:buClr>
              <a:buFont typeface="Wingdings" pitchFamily="2" charset="2"/>
              <a:buNone/>
            </a:pPr>
            <a:r>
              <a:rPr lang="el-GR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						</a:t>
            </a:r>
            <a:endParaRPr lang="el-GR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577850" indent="-577850" algn="l">
              <a:buClr>
                <a:srgbClr val="FFFF00"/>
              </a:buClr>
              <a:buFont typeface="Wingdings" pitchFamily="2" charset="2"/>
              <a:buNone/>
            </a:pPr>
            <a:endParaRPr lang="el-GR" sz="2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577850" indent="-577850" algn="l">
              <a:buClr>
                <a:srgbClr val="FFFF00"/>
              </a:buClr>
              <a:buFont typeface="Wingdings" pitchFamily="2" charset="2"/>
              <a:buNone/>
            </a:pPr>
            <a:r>
              <a:rPr lang="el-GR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						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A.P.A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./DSM-IV</a:t>
            </a:r>
            <a:endParaRPr lang="el-GR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81000" y="381000"/>
            <a:ext cx="8382000" cy="838200"/>
          </a:xfrm>
          <a:prstGeom prst="rect">
            <a:avLst/>
          </a:prstGeom>
          <a:solidFill>
            <a:srgbClr val="CC00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1.ΣΕΞΟΥΑΛΙΚΕΣ ΔΥΣΛΕΙΤΟΥΡΓΙΕΣ</a:t>
            </a:r>
            <a:endParaRPr kumimoji="0" lang="el-GR" sz="3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chemeClr val="accent2">
                <a:lumMod val="75000"/>
              </a:schemeClr>
            </a:gs>
            <a:gs pos="50000">
              <a:srgbClr val="9CB86E"/>
            </a:gs>
            <a:gs pos="100000">
              <a:srgbClr val="156B13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7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7544" y="1484784"/>
            <a:ext cx="8676456" cy="5328592"/>
          </a:xfrm>
        </p:spPr>
        <p:txBody>
          <a:bodyPr/>
          <a:lstStyle/>
          <a:p>
            <a:pPr marL="374650" indent="-374650" algn="l">
              <a:buFont typeface="Wingdings" pitchFamily="2" charset="2"/>
              <a:buChar char="Ø"/>
            </a:pPr>
            <a:r>
              <a:rPr lang="el-GR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Επιδειξιομανία</a:t>
            </a:r>
            <a:r>
              <a:rPr lang="el-GR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marL="374650" indent="-374650" algn="l">
              <a:buFont typeface="Wingdings" pitchFamily="2" charset="2"/>
              <a:buChar char="Ø"/>
            </a:pPr>
            <a:r>
              <a:rPr lang="el-GR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Φετιχισμός</a:t>
            </a:r>
          </a:p>
          <a:p>
            <a:pPr marL="374650" indent="-374650" algn="l">
              <a:buFont typeface="Wingdings" pitchFamily="2" charset="2"/>
              <a:buChar char="Ø"/>
            </a:pPr>
            <a:r>
              <a:rPr lang="el-GR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Εφαψιομανία</a:t>
            </a:r>
            <a:endParaRPr lang="el-GR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74650" indent="-374650" algn="l">
              <a:buFont typeface="Wingdings" pitchFamily="2" charset="2"/>
              <a:buChar char="Ø"/>
            </a:pPr>
            <a:r>
              <a:rPr lang="el-GR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Παιδεραστία ή </a:t>
            </a:r>
            <a:r>
              <a:rPr lang="el-GR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Παιδοφιλία</a:t>
            </a:r>
          </a:p>
          <a:p>
            <a:pPr marL="374650" indent="-374650" algn="l">
              <a:buFont typeface="Wingdings" pitchFamily="2" charset="2"/>
              <a:buChar char="Ø"/>
            </a:pPr>
            <a:r>
              <a:rPr lang="el-GR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Σεξουαλικός Μαζοχισμός</a:t>
            </a:r>
          </a:p>
          <a:p>
            <a:pPr marL="374650" indent="-374650" algn="l">
              <a:buFont typeface="Wingdings" pitchFamily="2" charset="2"/>
              <a:buChar char="Ø"/>
            </a:pPr>
            <a:r>
              <a:rPr lang="el-GR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Σεξουαλικός Σαδισμός  </a:t>
            </a:r>
          </a:p>
          <a:p>
            <a:pPr marL="374650" indent="-374650" algn="l">
              <a:buFont typeface="Wingdings" pitchFamily="2" charset="2"/>
              <a:buChar char="Ø"/>
            </a:pPr>
            <a:r>
              <a:rPr lang="el-GR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Παρενδυσιακός</a:t>
            </a:r>
            <a:r>
              <a:rPr lang="el-GR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ή </a:t>
            </a:r>
            <a:r>
              <a:rPr lang="el-GR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Τρανσβεστικός</a:t>
            </a:r>
            <a:r>
              <a:rPr lang="el-GR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Φετιχισμός</a:t>
            </a:r>
          </a:p>
          <a:p>
            <a:pPr marL="374650" indent="-374650" algn="l">
              <a:buFont typeface="Wingdings" pitchFamily="2" charset="2"/>
              <a:buChar char="Ø"/>
            </a:pPr>
            <a:r>
              <a:rPr lang="el-GR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Ηδονοβλεψία</a:t>
            </a:r>
            <a:endParaRPr lang="el-GR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09600" y="332656"/>
            <a:ext cx="8077200" cy="1077218"/>
          </a:xfrm>
          <a:prstGeom prst="rect">
            <a:avLst/>
          </a:prstGeom>
          <a:gradFill rotWithShape="0">
            <a:gsLst>
              <a:gs pos="0">
                <a:srgbClr val="990033">
                  <a:gamma/>
                  <a:shade val="66275"/>
                  <a:invGamma/>
                </a:srgbClr>
              </a:gs>
              <a:gs pos="50000">
                <a:srgbClr val="990033"/>
              </a:gs>
              <a:gs pos="100000">
                <a:srgbClr val="990033">
                  <a:gamma/>
                  <a:shade val="66275"/>
                  <a:invGamma/>
                </a:srgbClr>
              </a:gs>
            </a:gsLst>
            <a:lin ang="5400000" scaled="1"/>
          </a:gradFill>
          <a:ln w="101600" cmpd="tri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2700000">
              <a:srgbClr val="FFFF00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l-GR" sz="3200" b="1" dirty="0" smtClean="0">
                <a:solidFill>
                  <a:srgbClr val="FFFF00"/>
                </a:solidFill>
                <a:latin typeface="Arial" charset="0"/>
              </a:rPr>
              <a:t>2. ΣΕΞΟΥΑΛΙΚΕΣ ΠΑΡΕΚΚΛΙΣΕΙΣ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200" b="1" dirty="0" smtClean="0">
                <a:solidFill>
                  <a:srgbClr val="FFFF00"/>
                </a:solidFill>
                <a:latin typeface="Arial" charset="0"/>
              </a:rPr>
              <a:t>ΠΑΡΑΦΙΛΙΕΣ</a:t>
            </a:r>
            <a:endParaRPr lang="el-GR" sz="3200" dirty="0" smtClean="0">
              <a:solidFill>
                <a:srgbClr val="FFFF00"/>
              </a:solidFill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7092280" y="6381328"/>
            <a:ext cx="1706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A.P.A./DSM-IV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chemeClr val="accent2">
                <a:lumMod val="75000"/>
              </a:schemeClr>
            </a:gs>
            <a:gs pos="50000">
              <a:srgbClr val="9CB86E"/>
            </a:gs>
            <a:gs pos="100000">
              <a:srgbClr val="156B13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1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l-GR"/>
              <a:t> </a:t>
            </a:r>
          </a:p>
        </p:txBody>
      </p:sp>
      <p:sp>
        <p:nvSpPr>
          <p:cNvPr id="1542148" name="Text Box 4"/>
          <p:cNvSpPr txBox="1">
            <a:spLocks noChangeArrowheads="1"/>
          </p:cNvSpPr>
          <p:nvPr/>
        </p:nvSpPr>
        <p:spPr bwMode="auto">
          <a:xfrm>
            <a:off x="0" y="1628800"/>
            <a:ext cx="9144000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630238" indent="4763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625475" algn="l"/>
              </a:tabLst>
            </a:pPr>
            <a:r>
              <a:rPr lang="el-G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Τηλεφωνική </a:t>
            </a:r>
            <a:r>
              <a:rPr lang="el-GR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σκατολογία</a:t>
            </a:r>
            <a:endParaRPr lang="el-GR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630238" indent="4763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625475" algn="l"/>
              </a:tabLst>
            </a:pPr>
            <a:r>
              <a:rPr lang="el-G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Νεκροφιλία (πτώματα)</a:t>
            </a:r>
          </a:p>
          <a:p>
            <a:pPr marL="630238" indent="4763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625475" algn="l"/>
              </a:tabLst>
            </a:pPr>
            <a:r>
              <a:rPr lang="el-GR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Μεροφιλία</a:t>
            </a:r>
            <a:r>
              <a:rPr lang="el-G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(</a:t>
            </a:r>
            <a:r>
              <a:rPr lang="el-GR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εστιασμός</a:t>
            </a:r>
            <a:r>
              <a:rPr lang="el-G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σε μέρος του σώματος)</a:t>
            </a:r>
          </a:p>
          <a:p>
            <a:pPr marL="630238" indent="4763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625475" algn="l"/>
              </a:tabLst>
            </a:pPr>
            <a:r>
              <a:rPr lang="el-G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Ζωοφιλία (κτηνοβασία)</a:t>
            </a:r>
          </a:p>
          <a:p>
            <a:pPr marL="630238" indent="4763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625475" algn="l"/>
              </a:tabLst>
            </a:pPr>
            <a:r>
              <a:rPr lang="el-G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Κοπροφιλία (κόπρανα)</a:t>
            </a:r>
          </a:p>
          <a:p>
            <a:pPr marL="630238" indent="4763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625475" algn="l"/>
              </a:tabLst>
            </a:pPr>
            <a:r>
              <a:rPr lang="el-GR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Κλισμοφιλία</a:t>
            </a:r>
            <a:r>
              <a:rPr lang="el-G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(</a:t>
            </a:r>
            <a:r>
              <a:rPr lang="el-GR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υποκλισμός</a:t>
            </a:r>
            <a:r>
              <a:rPr lang="el-G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)</a:t>
            </a:r>
          </a:p>
          <a:p>
            <a:pPr marL="630238" indent="4763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625475" algn="l"/>
              </a:tabLst>
            </a:pPr>
            <a:r>
              <a:rPr lang="el-GR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Ουροφιλία</a:t>
            </a:r>
            <a:r>
              <a:rPr lang="el-G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(ούρα)	</a:t>
            </a:r>
          </a:p>
          <a:p>
            <a:pPr marL="630238" indent="4763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625475" algn="l"/>
              </a:tabLst>
            </a:pPr>
            <a:r>
              <a:rPr lang="el-G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Ομαδικό σεξ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09600" y="332656"/>
            <a:ext cx="8077200" cy="1077218"/>
          </a:xfrm>
          <a:prstGeom prst="rect">
            <a:avLst/>
          </a:prstGeom>
          <a:gradFill rotWithShape="0">
            <a:gsLst>
              <a:gs pos="0">
                <a:srgbClr val="990033">
                  <a:gamma/>
                  <a:shade val="66275"/>
                  <a:invGamma/>
                </a:srgbClr>
              </a:gs>
              <a:gs pos="50000">
                <a:srgbClr val="990033"/>
              </a:gs>
              <a:gs pos="100000">
                <a:srgbClr val="990033">
                  <a:gamma/>
                  <a:shade val="66275"/>
                  <a:invGamma/>
                </a:srgbClr>
              </a:gs>
            </a:gsLst>
            <a:lin ang="5400000" scaled="1"/>
          </a:gradFill>
          <a:ln w="101600" cmpd="tri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2700000">
              <a:srgbClr val="FFFF00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l-GR" sz="3200" b="1" dirty="0" smtClean="0">
                <a:solidFill>
                  <a:srgbClr val="FFFF00"/>
                </a:solidFill>
                <a:latin typeface="Arial" charset="0"/>
              </a:rPr>
              <a:t>2. ΣΕΞΟΥΑΛΙΚΕΣ ΠΑΡΕΚΚΛΙΣΕΙΣ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200" b="1" dirty="0" smtClean="0">
                <a:solidFill>
                  <a:srgbClr val="FFFF00"/>
                </a:solidFill>
                <a:latin typeface="Arial" charset="0"/>
              </a:rPr>
              <a:t>ΠΑΡΑΦΙΛΙΕΣ (Μ.Π.Α.)</a:t>
            </a:r>
            <a:endParaRPr lang="el-GR" sz="32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000099"/>
            </a:gs>
            <a:gs pos="100000">
              <a:srgbClr val="3399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458200" cy="1295400"/>
          </a:xfrm>
          <a:gradFill rotWithShape="0">
            <a:gsLst>
              <a:gs pos="0">
                <a:srgbClr val="339933"/>
              </a:gs>
              <a:gs pos="100000">
                <a:srgbClr val="000099"/>
              </a:gs>
            </a:gsLst>
            <a:lin ang="5400000" scaled="1"/>
          </a:gradFill>
          <a:ln w="127000" cmpd="tri">
            <a:solidFill>
              <a:srgbClr val="CC0066"/>
            </a:solidFill>
          </a:ln>
        </p:spPr>
        <p:txBody>
          <a:bodyPr/>
          <a:lstStyle/>
          <a:p>
            <a:r>
              <a:rPr lang="el-GR" b="1">
                <a:solidFill>
                  <a:srgbClr val="FFFF00"/>
                </a:solidFill>
                <a:latin typeface="Arial Rounded MT Bold" pitchFamily="34" charset="0"/>
              </a:rPr>
              <a:t>ΔΙΑΤΑΡΑΧΕΣ                                  ΤΗΣ ΤΑΥΤΟΤΗΤΑΣ ΦΥΛΟΥ</a:t>
            </a:r>
            <a:endParaRPr lang="en-US" b="1">
              <a:solidFill>
                <a:srgbClr val="FFFF00"/>
              </a:solidFill>
              <a:latin typeface="Arial Rounded MT Bold" pitchFamily="34" charset="0"/>
            </a:endParaRPr>
          </a:p>
        </p:txBody>
      </p:sp>
      <p:sp>
        <p:nvSpPr>
          <p:cNvPr id="1536003" name="Rectangle 3"/>
          <p:cNvSpPr>
            <a:spLocks noChangeArrowheads="1"/>
          </p:cNvSpPr>
          <p:nvPr/>
        </p:nvSpPr>
        <p:spPr bwMode="auto">
          <a:xfrm>
            <a:off x="683568" y="2564904"/>
            <a:ext cx="7848872" cy="2921496"/>
          </a:xfrm>
          <a:prstGeom prst="rect">
            <a:avLst/>
          </a:prstGeom>
          <a:gradFill rotWithShape="0">
            <a:gsLst>
              <a:gs pos="0">
                <a:srgbClr val="339933"/>
              </a:gs>
              <a:gs pos="100000">
                <a:srgbClr val="000099"/>
              </a:gs>
            </a:gsLst>
            <a:lin ang="5400000" scaled="1"/>
          </a:gradFill>
          <a:ln w="57150">
            <a:solidFill>
              <a:srgbClr val="CC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Διαταραχή της Ταυτότητας Φύλου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της Παιδικής Ηλικίας</a:t>
            </a:r>
            <a:r>
              <a:rPr lang="en-US" sz="3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</a:t>
            </a:r>
            <a:endParaRPr lang="el-GR" sz="36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της Εφηβικής ή Ενήλικης ζωής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36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transexual</a:t>
            </a:r>
            <a:r>
              <a:rPr lang="en-US" sz="3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l-GR" sz="36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 sz="2400" dirty="0" smtClean="0">
              <a:solidFill>
                <a:srgbClr val="000000"/>
              </a:solidFill>
            </a:endParaRPr>
          </a:p>
        </p:txBody>
      </p:sp>
      <p:sp>
        <p:nvSpPr>
          <p:cNvPr id="1536006" name="Text Box 6"/>
          <p:cNvSpPr txBox="1">
            <a:spLocks noChangeArrowheads="1"/>
          </p:cNvSpPr>
          <p:nvPr/>
        </p:nvSpPr>
        <p:spPr bwMode="auto">
          <a:xfrm>
            <a:off x="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</a:rPr>
              <a:t>A.P.A. DSM-IV</a:t>
            </a:r>
            <a:endParaRPr lang="el-GR" sz="2400" b="1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800" b="1"/>
              <a:t>Σεξουαλικό πρόβλημα σημαίνει:</a:t>
            </a:r>
            <a:endParaRPr lang="en-US" sz="3800" b="1"/>
          </a:p>
        </p:txBody>
      </p:sp>
      <p:sp>
        <p:nvSpPr>
          <p:cNvPr id="147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89138"/>
            <a:ext cx="8534400" cy="4608512"/>
          </a:xfrm>
        </p:spPr>
        <p:txBody>
          <a:bodyPr/>
          <a:lstStyle/>
          <a:p>
            <a:r>
              <a:rPr lang="el-GR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Αγχος, φοβία και ενοχή,                     εκείνου που το «κουβαλάει»</a:t>
            </a:r>
          </a:p>
          <a:p>
            <a:r>
              <a:rPr lang="el-GR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Αγχος, θυμός και άρνηση, εκείνου που το «εισπράττει» </a:t>
            </a:r>
          </a:p>
          <a:p>
            <a:r>
              <a:rPr lang="el-GR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Σύγκρουση, άρνηση, απόρριψη και των δυο «που το ζουν»</a:t>
            </a:r>
            <a:endParaRPr lang="en-US" sz="4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442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/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r>
              <a:rPr lang="el-GR" sz="4200" b="1">
                <a:solidFill>
                  <a:srgbClr val="FFFF00"/>
                </a:solidFill>
              </a:rPr>
              <a:t>Ένα σεξουαλικό πρόβλημα γεννιέται όταν:</a:t>
            </a:r>
            <a:endParaRPr lang="en-US" sz="4200" b="1">
              <a:solidFill>
                <a:srgbClr val="FFFF00"/>
              </a:solidFill>
            </a:endParaRPr>
          </a:p>
        </p:txBody>
      </p:sp>
      <p:sp>
        <p:nvSpPr>
          <p:cNvPr id="146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482850"/>
            <a:ext cx="8458200" cy="4114800"/>
          </a:xfrm>
        </p:spPr>
        <p:txBody>
          <a:bodyPr/>
          <a:lstStyle/>
          <a:p>
            <a:r>
              <a:rPr lang="el-GR" sz="4000" b="1"/>
              <a:t>Άγχος, φόβος και ενοχή                         σε μια περίοδο της ζωής μας…</a:t>
            </a:r>
            <a:endParaRPr lang="en-US" sz="4000" b="1"/>
          </a:p>
          <a:p>
            <a:pPr>
              <a:buFont typeface="Wingdings" pitchFamily="2" charset="2"/>
              <a:buNone/>
            </a:pPr>
            <a:endParaRPr lang="el-GR" sz="4000" b="1"/>
          </a:p>
          <a:p>
            <a:r>
              <a:rPr lang="el-GR" sz="4000" b="1"/>
              <a:t>Καθήκον και απαίτηση                                 στο αυταρχικό κάλεσμα                             του συντρόφου μας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466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/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r>
              <a:rPr lang="el-GR" sz="4200" b="1">
                <a:solidFill>
                  <a:srgbClr val="FFFF00"/>
                </a:solidFill>
              </a:rPr>
              <a:t>Ένα σεξουαλικό πρόβλημα γεννιέται όταν:</a:t>
            </a:r>
            <a:endParaRPr lang="en-US" sz="4200" b="1">
              <a:solidFill>
                <a:srgbClr val="FFFF00"/>
              </a:solidFill>
            </a:endParaRPr>
          </a:p>
        </p:txBody>
      </p:sp>
      <p:sp>
        <p:nvSpPr>
          <p:cNvPr id="147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843213"/>
            <a:ext cx="8458200" cy="3681412"/>
          </a:xfrm>
        </p:spPr>
        <p:txBody>
          <a:bodyPr/>
          <a:lstStyle/>
          <a:p>
            <a:r>
              <a:rPr lang="el-GR" sz="4000" b="1"/>
              <a:t>Οργανικά νοσήματα                                       που ανατρέπουν </a:t>
            </a:r>
            <a:r>
              <a:rPr lang="en-US" sz="4000" b="1"/>
              <a:t>                                      </a:t>
            </a:r>
            <a:r>
              <a:rPr lang="el-GR" sz="4000" b="1"/>
              <a:t>τη βιολογική υγεία </a:t>
            </a:r>
            <a:endParaRPr lang="en-US" sz="4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 descr="C:\Users\Marina\Desktop\eikones\στομ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45295" cy="1988840"/>
          </a:xfrm>
          <a:prstGeom prst="rect">
            <a:avLst/>
          </a:prstGeom>
          <a:noFill/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395536" y="1916832"/>
            <a:ext cx="864096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l-GR" sz="2600" dirty="0" smtClean="0"/>
              <a:t> Η στυτική δυσλειτουργία μπορεί να συνδεθεί με τις    παθήσεις των ούλων - όσο αυξάνεται η σοβαρότητα </a:t>
            </a:r>
            <a:r>
              <a:rPr lang="en-US" sz="2600" dirty="0" smtClean="0"/>
              <a:t>                      </a:t>
            </a:r>
            <a:r>
              <a:rPr lang="el-GR" sz="2600" dirty="0" smtClean="0"/>
              <a:t>της </a:t>
            </a:r>
            <a:r>
              <a:rPr lang="el-GR" sz="2600" dirty="0" smtClean="0"/>
              <a:t>στυτικής δυσλειτουργίας, τόσο αυξάνεται και η επικράτηση της περιοδοντίτιδας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600" dirty="0" smtClean="0"/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l-GR" sz="2600" dirty="0" smtClean="0"/>
              <a:t>Οι παθήσεις των ούλων συνδέονται με πολλές καταστάσεις και μπορούν να έχουν επιβλαβή αποτελέσματα στη γενικότερη υγεία όπως καρδιακές παθήσεις και διαβήτη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800" dirty="0" smtClean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1600" dirty="0" smtClean="0"/>
              <a:t>	        Δρ. </a:t>
            </a:r>
            <a:r>
              <a:rPr lang="en-US" sz="1600" dirty="0" smtClean="0"/>
              <a:t>Nigel Carter,</a:t>
            </a:r>
            <a:r>
              <a:rPr lang="el-GR" sz="1600" dirty="0" smtClean="0"/>
              <a:t> Δ/</a:t>
            </a:r>
            <a:r>
              <a:rPr lang="el-GR" sz="1600" dirty="0" err="1" smtClean="0"/>
              <a:t>ντής </a:t>
            </a:r>
            <a:r>
              <a:rPr lang="el-GR" sz="1600" dirty="0" smtClean="0"/>
              <a:t>Βρετανικού Ιδρύματος Οδοντιατρικής Υγείας, 2012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l-GR" sz="2800" dirty="0">
              <a:solidFill>
                <a:schemeClr val="tx2">
                  <a:lumMod val="95000"/>
                  <a:lumOff val="5000"/>
                </a:schemeClr>
              </a:solidFill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 descr="C:\Users\Marina\Desktop\eikones\στομ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45295" cy="1988840"/>
          </a:xfrm>
          <a:prstGeom prst="rect">
            <a:avLst/>
          </a:prstGeom>
          <a:noFill/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395536" y="2060848"/>
            <a:ext cx="864096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2400" dirty="0" smtClean="0"/>
              <a:t>Ισραηλινοί ερευνητές διαπίστωσαν ότι </a:t>
            </a:r>
            <a:r>
              <a:rPr lang="el-GR" sz="2400" b="1" dirty="0" smtClean="0"/>
              <a:t>το 15% των ανδρών με στυτική δυσλειτουργία είχαν χρόνια προβλήματα </a:t>
            </a:r>
            <a:r>
              <a:rPr lang="en-US" sz="2400" b="1" dirty="0" smtClean="0"/>
              <a:t>                     </a:t>
            </a:r>
            <a:r>
              <a:rPr lang="el-GR" sz="2400" b="1" dirty="0" smtClean="0"/>
              <a:t>με </a:t>
            </a:r>
            <a:r>
              <a:rPr lang="el-GR" sz="2400" b="1" dirty="0" smtClean="0"/>
              <a:t>τα δόντια και τα ούλα τους, σε αντίθεση με το 2% </a:t>
            </a:r>
            <a:r>
              <a:rPr lang="en-US" sz="2400" b="1" dirty="0" smtClean="0"/>
              <a:t>                         </a:t>
            </a:r>
            <a:r>
              <a:rPr lang="el-GR" sz="2400" b="1" dirty="0" smtClean="0"/>
              <a:t>των </a:t>
            </a:r>
            <a:r>
              <a:rPr lang="el-GR" sz="2400" b="1" dirty="0" smtClean="0"/>
              <a:t>ανδρών με υγιή δόντια και ούλα.</a:t>
            </a:r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l-GR" sz="2400" dirty="0" smtClean="0"/>
              <a:t>Σύμφωνα με τους ισραηλινούς επιστήμονες, </a:t>
            </a:r>
            <a:r>
              <a:rPr lang="el-GR" sz="2400" b="1" dirty="0" smtClean="0"/>
              <a:t>τα βακτήρια </a:t>
            </a:r>
            <a:r>
              <a:rPr lang="en-US" sz="2400" b="1" dirty="0" smtClean="0"/>
              <a:t>          </a:t>
            </a:r>
            <a:r>
              <a:rPr lang="el-GR" sz="2400" b="1" dirty="0" smtClean="0"/>
              <a:t>που </a:t>
            </a:r>
            <a:r>
              <a:rPr lang="el-GR" sz="2400" b="1" dirty="0" smtClean="0"/>
              <a:t>αναπτύσσονται στην στοματική </a:t>
            </a:r>
            <a:r>
              <a:rPr lang="el-GR" sz="2400" b="1" dirty="0" smtClean="0"/>
              <a:t>κοιλότητα</a:t>
            </a:r>
            <a:r>
              <a:rPr lang="en-US" sz="2400" b="1" dirty="0" smtClean="0"/>
              <a:t> </a:t>
            </a:r>
            <a:r>
              <a:rPr lang="el-GR" sz="2400" b="1" dirty="0" smtClean="0"/>
              <a:t>ταξιδεύουν </a:t>
            </a:r>
            <a:r>
              <a:rPr lang="el-GR" sz="2400" b="1" dirty="0" smtClean="0"/>
              <a:t>μέσω του αίματος και προκαλούν στένωση των αιμοφόρων αγγείων των γεννητικών οργάνων των ανδρών, τα οποία είναι υπεύθυνα για την στύση. </a:t>
            </a:r>
            <a:endParaRPr lang="en-US" sz="2400" b="1" dirty="0" smtClean="0"/>
          </a:p>
          <a:p>
            <a:r>
              <a:rPr lang="en-US" sz="2400" b="1" dirty="0" smtClean="0"/>
              <a:t>								</a:t>
            </a:r>
            <a:r>
              <a:rPr lang="en-US" sz="1400" b="1" i="1" dirty="0" smtClean="0"/>
              <a:t>2012</a:t>
            </a:r>
            <a:endParaRPr lang="el-GR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938" name="Rectangle 2"/>
          <p:cNvSpPr>
            <a:spLocks noChangeArrowheads="1"/>
          </p:cNvSpPr>
          <p:nvPr/>
        </p:nvSpPr>
        <p:spPr bwMode="auto">
          <a:xfrm>
            <a:off x="755650" y="3646488"/>
            <a:ext cx="2592388" cy="935037"/>
          </a:xfrm>
          <a:prstGeom prst="rect">
            <a:avLst/>
          </a:prstGeom>
          <a:solidFill>
            <a:srgbClr val="A5002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A50021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4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ΦΟΒΟΣ:</a:t>
            </a: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959939" name="Rectangle 3"/>
          <p:cNvSpPr>
            <a:spLocks noChangeArrowheads="1"/>
          </p:cNvSpPr>
          <p:nvPr/>
        </p:nvSpPr>
        <p:spPr bwMode="auto">
          <a:xfrm>
            <a:off x="539750" y="476250"/>
            <a:ext cx="8064500" cy="5905500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smtClean="0">
              <a:solidFill>
                <a:srgbClr val="000000"/>
              </a:solidFill>
            </a:endParaRPr>
          </a:p>
        </p:txBody>
      </p:sp>
      <p:sp>
        <p:nvSpPr>
          <p:cNvPr id="1959940" name="Text Box 4"/>
          <p:cNvSpPr txBox="1">
            <a:spLocks noChangeArrowheads="1"/>
          </p:cNvSpPr>
          <p:nvPr/>
        </p:nvSpPr>
        <p:spPr bwMode="auto">
          <a:xfrm>
            <a:off x="769938" y="1933575"/>
            <a:ext cx="75819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l-GR" sz="4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Στο σεξουαλικό πρόβλημα</a:t>
            </a:r>
            <a:endParaRPr lang="en-US" sz="4600" b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1959941" name="Text Box 5"/>
          <p:cNvSpPr txBox="1">
            <a:spLocks noChangeArrowheads="1"/>
          </p:cNvSpPr>
          <p:nvPr/>
        </p:nvSpPr>
        <p:spPr bwMode="auto">
          <a:xfrm>
            <a:off x="3771900" y="3078163"/>
            <a:ext cx="355917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l-GR" sz="4400" b="1" u="sng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αυτοχρέωση</a:t>
            </a:r>
            <a:endParaRPr lang="en-US" sz="4400" b="1" u="sng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1959942" name="Text Box 6"/>
          <p:cNvSpPr txBox="1">
            <a:spLocks noChangeArrowheads="1"/>
          </p:cNvSpPr>
          <p:nvPr/>
        </p:nvSpPr>
        <p:spPr bwMode="auto">
          <a:xfrm>
            <a:off x="3783013" y="3973513"/>
            <a:ext cx="3767137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l-GR" sz="4400" b="1" u="sng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ετεροχρέωση</a:t>
            </a:r>
            <a:endParaRPr lang="en-US" sz="4400" b="1" u="sng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1906" name="Picture 2" descr="Film1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2930" name="Picture 2" descr="Film1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0370" name="Picture 2" descr="Untitled-Scanned-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-26988"/>
            <a:ext cx="8207375" cy="6913563"/>
          </a:xfrm>
          <a:prstGeom prst="rect">
            <a:avLst/>
          </a:prstGeom>
          <a:noFill/>
        </p:spPr>
      </p:pic>
      <p:sp>
        <p:nvSpPr>
          <p:cNvPr id="2490371" name="Text Box 3"/>
          <p:cNvSpPr txBox="1">
            <a:spLocks noChangeArrowheads="1"/>
          </p:cNvSpPr>
          <p:nvPr/>
        </p:nvSpPr>
        <p:spPr bwMode="auto">
          <a:xfrm>
            <a:off x="434975" y="4437063"/>
            <a:ext cx="507365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500" b="1" smtClean="0">
                <a:solidFill>
                  <a:srgbClr val="FFFF00"/>
                </a:solidFill>
                <a:latin typeface="Tahoma" pitchFamily="34" charset="0"/>
              </a:rPr>
              <a:t>Η σχέση </a:t>
            </a:r>
            <a:br>
              <a:rPr lang="el-GR" sz="3500" b="1" smtClean="0">
                <a:solidFill>
                  <a:srgbClr val="FFFF00"/>
                </a:solidFill>
                <a:latin typeface="Tahoma" pitchFamily="34" charset="0"/>
              </a:rPr>
            </a:br>
            <a:r>
              <a:rPr lang="el-GR" sz="3500" b="1" smtClean="0">
                <a:solidFill>
                  <a:srgbClr val="FFFF00"/>
                </a:solidFill>
                <a:latin typeface="Tahoma" pitchFamily="34" charset="0"/>
              </a:rPr>
              <a:t>της σύγκρουσης</a:t>
            </a:r>
            <a:br>
              <a:rPr lang="el-GR" sz="3500" b="1" smtClean="0">
                <a:solidFill>
                  <a:srgbClr val="FFFF00"/>
                </a:solidFill>
                <a:latin typeface="Tahoma" pitchFamily="34" charset="0"/>
              </a:rPr>
            </a:br>
            <a:r>
              <a:rPr lang="el-GR" sz="3500" b="1" smtClean="0">
                <a:solidFill>
                  <a:srgbClr val="FFFF00"/>
                </a:solidFill>
                <a:latin typeface="Tahoma" pitchFamily="34" charset="0"/>
              </a:rPr>
              <a:t>γεννά</a:t>
            </a:r>
            <a:br>
              <a:rPr lang="el-GR" sz="3500" b="1" smtClean="0">
                <a:solidFill>
                  <a:srgbClr val="FFFF00"/>
                </a:solidFill>
                <a:latin typeface="Tahoma" pitchFamily="34" charset="0"/>
              </a:rPr>
            </a:br>
            <a:r>
              <a:rPr lang="el-GR" sz="3500" b="1" smtClean="0">
                <a:solidFill>
                  <a:srgbClr val="FFFF00"/>
                </a:solidFill>
                <a:latin typeface="Tahoma" pitchFamily="34" charset="0"/>
              </a:rPr>
              <a:t>σεξουαλικό πρόβλημα</a:t>
            </a:r>
            <a:endParaRPr lang="en-US" sz="3500" b="1" smtClean="0">
              <a:solidFill>
                <a:srgbClr val="FFFF00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graphicFrame>
        <p:nvGraphicFramePr>
          <p:cNvPr id="2487299" name="Object 3"/>
          <p:cNvGraphicFramePr>
            <a:graphicFrameLocks noChangeAspect="1"/>
          </p:cNvGraphicFramePr>
          <p:nvPr/>
        </p:nvGraphicFramePr>
        <p:xfrm>
          <a:off x="-1692275" y="-674688"/>
          <a:ext cx="11017250" cy="9504363"/>
        </p:xfrm>
        <a:graphic>
          <a:graphicData uri="http://schemas.openxmlformats.org/presentationml/2006/ole">
            <p:oleObj spid="_x0000_s247810" name="Φωτογραφία του Photo Editor" r:id="rId3" imgW="15238095" imgH="11428571" progId="">
              <p:embed/>
            </p:oleObj>
          </a:graphicData>
        </a:graphic>
      </p:graphicFrame>
      <p:sp>
        <p:nvSpPr>
          <p:cNvPr id="2487300" name="Text Box 4"/>
          <p:cNvSpPr txBox="1">
            <a:spLocks noChangeArrowheads="1"/>
          </p:cNvSpPr>
          <p:nvPr/>
        </p:nvSpPr>
        <p:spPr bwMode="auto">
          <a:xfrm>
            <a:off x="1446213" y="4500563"/>
            <a:ext cx="5300662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500" b="1" smtClean="0">
                <a:solidFill>
                  <a:srgbClr val="FFFF00"/>
                </a:solidFill>
                <a:latin typeface="Tahoma" pitchFamily="34" charset="0"/>
              </a:rPr>
              <a:t>Η σχέση</a:t>
            </a:r>
            <a:br>
              <a:rPr lang="el-GR" sz="3500" b="1" smtClean="0">
                <a:solidFill>
                  <a:srgbClr val="FFFF00"/>
                </a:solidFill>
                <a:latin typeface="Tahoma" pitchFamily="34" charset="0"/>
              </a:rPr>
            </a:br>
            <a:r>
              <a:rPr lang="el-GR" sz="3500" b="1" smtClean="0">
                <a:solidFill>
                  <a:srgbClr val="FFFF00"/>
                </a:solidFill>
                <a:latin typeface="Tahoma" pitchFamily="34" charset="0"/>
              </a:rPr>
              <a:t>της ψυχρότητας</a:t>
            </a:r>
            <a:br>
              <a:rPr lang="el-GR" sz="3500" b="1" smtClean="0">
                <a:solidFill>
                  <a:srgbClr val="FFFF00"/>
                </a:solidFill>
                <a:latin typeface="Tahoma" pitchFamily="34" charset="0"/>
              </a:rPr>
            </a:br>
            <a:r>
              <a:rPr lang="el-GR" sz="3500" b="1" smtClean="0">
                <a:solidFill>
                  <a:srgbClr val="FFFF00"/>
                </a:solidFill>
                <a:latin typeface="Tahoma" pitchFamily="34" charset="0"/>
              </a:rPr>
              <a:t>και…..στο κρεβάτι μας!</a:t>
            </a:r>
            <a:endParaRPr lang="en-US" sz="3500" b="1" smtClean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2487301" name="Rectangle 5"/>
          <p:cNvSpPr>
            <a:spLocks noChangeArrowheads="1"/>
          </p:cNvSpPr>
          <p:nvPr/>
        </p:nvSpPr>
        <p:spPr bwMode="auto">
          <a:xfrm>
            <a:off x="0" y="-387350"/>
            <a:ext cx="9144000" cy="9366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87302" name="Rectangle 6"/>
          <p:cNvSpPr>
            <a:spLocks noChangeArrowheads="1"/>
          </p:cNvSpPr>
          <p:nvPr/>
        </p:nvSpPr>
        <p:spPr bwMode="auto">
          <a:xfrm>
            <a:off x="-541338" y="-242888"/>
            <a:ext cx="865188" cy="71008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87303" name="Rectangle 7"/>
          <p:cNvSpPr>
            <a:spLocks noChangeArrowheads="1"/>
          </p:cNvSpPr>
          <p:nvPr/>
        </p:nvSpPr>
        <p:spPr bwMode="auto">
          <a:xfrm>
            <a:off x="-468313" y="6381750"/>
            <a:ext cx="9936163" cy="10795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87304" name="Rectangle 8"/>
          <p:cNvSpPr>
            <a:spLocks noChangeArrowheads="1"/>
          </p:cNvSpPr>
          <p:nvPr/>
        </p:nvSpPr>
        <p:spPr bwMode="auto">
          <a:xfrm>
            <a:off x="8532813" y="0"/>
            <a:ext cx="1008062" cy="65976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49238"/>
            <a:ext cx="7772400" cy="876300"/>
          </a:xfrm>
          <a:solidFill>
            <a:srgbClr val="990033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l-GR" sz="3300" b="1">
                <a:solidFill>
                  <a:schemeClr val="bg1"/>
                </a:solidFill>
              </a:rPr>
              <a:t>Η σεξουαλικότητα του ανθρώπου</a:t>
            </a:r>
            <a:endParaRPr lang="en-US" sz="3300" b="1">
              <a:solidFill>
                <a:schemeClr val="bg1"/>
              </a:solidFill>
            </a:endParaRPr>
          </a:p>
        </p:txBody>
      </p:sp>
      <p:sp>
        <p:nvSpPr>
          <p:cNvPr id="1167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4221163"/>
            <a:ext cx="8134350" cy="1223962"/>
          </a:xfrm>
          <a:solidFill>
            <a:srgbClr val="000066"/>
          </a:solidFill>
          <a:ln/>
          <a:effectLst>
            <a:prstShdw prst="shdw17" dist="17961" dir="2700000">
              <a:srgbClr val="000066">
                <a:gamma/>
                <a:shade val="60000"/>
                <a:invGamma/>
              </a:srgbClr>
            </a:prstShdw>
          </a:effec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800">
                <a:solidFill>
                  <a:schemeClr val="bg1"/>
                </a:solidFill>
              </a:rPr>
              <a:t>Σεξουαλικές προσδοκίες                                     </a:t>
            </a:r>
            <a:r>
              <a:rPr lang="el-GR" sz="2400">
                <a:solidFill>
                  <a:schemeClr val="bg1"/>
                </a:solidFill>
              </a:rPr>
              <a:t>(ψυχολογικές ανάγκες κάλυψης του ατόμου μέσα από την λειτουργία)</a:t>
            </a:r>
            <a:endParaRPr lang="en-US" sz="2400">
              <a:solidFill>
                <a:schemeClr val="bg1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5949950"/>
            <a:ext cx="9036050" cy="792163"/>
            <a:chOff x="68" y="3838"/>
            <a:chExt cx="5488" cy="499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68" y="3838"/>
              <a:ext cx="5488" cy="499"/>
              <a:chOff x="68" y="3838"/>
              <a:chExt cx="5488" cy="499"/>
            </a:xfrm>
          </p:grpSpPr>
          <p:sp>
            <p:nvSpPr>
              <p:cNvPr id="1167366" name="Rectangle 6"/>
              <p:cNvSpPr>
                <a:spLocks noChangeArrowheads="1"/>
              </p:cNvSpPr>
              <p:nvPr/>
            </p:nvSpPr>
            <p:spPr bwMode="auto">
              <a:xfrm>
                <a:off x="68" y="3838"/>
                <a:ext cx="5488" cy="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l-GR" sz="2000" dirty="0" smtClean="0">
                    <a:solidFill>
                      <a:srgbClr val="FFFFFF"/>
                    </a:solidFill>
                  </a:rPr>
                  <a:t>Αισθητηριακή αντίληψη             φαντασίωση             κίνητρο                διέγερση</a:t>
                </a:r>
                <a:endParaRPr lang="en-US" sz="2000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67367" name="Line 7"/>
              <p:cNvSpPr>
                <a:spLocks noChangeShapeType="1"/>
              </p:cNvSpPr>
              <p:nvPr/>
            </p:nvSpPr>
            <p:spPr bwMode="auto">
              <a:xfrm>
                <a:off x="1751" y="4110"/>
                <a:ext cx="317" cy="0"/>
              </a:xfrm>
              <a:prstGeom prst="line">
                <a:avLst/>
              </a:prstGeom>
              <a:noFill/>
              <a:ln w="76200" cmpd="tri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7368" name="Line 8"/>
              <p:cNvSpPr>
                <a:spLocks noChangeShapeType="1"/>
              </p:cNvSpPr>
              <p:nvPr/>
            </p:nvSpPr>
            <p:spPr bwMode="auto">
              <a:xfrm>
                <a:off x="3009" y="4110"/>
                <a:ext cx="317" cy="0"/>
              </a:xfrm>
              <a:prstGeom prst="line">
                <a:avLst/>
              </a:prstGeom>
              <a:noFill/>
              <a:ln w="76200" cmpd="tri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67369" name="Line 9"/>
            <p:cNvSpPr>
              <a:spLocks noChangeShapeType="1"/>
            </p:cNvSpPr>
            <p:nvPr/>
          </p:nvSpPr>
          <p:spPr bwMode="auto">
            <a:xfrm>
              <a:off x="4069" y="4110"/>
              <a:ext cx="317" cy="0"/>
            </a:xfrm>
            <a:prstGeom prst="line">
              <a:avLst/>
            </a:prstGeom>
            <a:noFill/>
            <a:ln w="76200" cmpd="tri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167370" name="Rectangle 10"/>
          <p:cNvSpPr>
            <a:spLocks noChangeArrowheads="1"/>
          </p:cNvSpPr>
          <p:nvPr/>
        </p:nvSpPr>
        <p:spPr bwMode="auto">
          <a:xfrm>
            <a:off x="468313" y="1630363"/>
            <a:ext cx="8134350" cy="935037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66">
                <a:gamma/>
                <a:shade val="60000"/>
                <a:invGamma/>
              </a:srgbClr>
            </a:prstShdw>
          </a:effectLst>
        </p:spPr>
        <p:txBody>
          <a:bodyPr/>
          <a:lstStyle/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l-GR" sz="2800" smtClean="0">
                <a:solidFill>
                  <a:srgbClr val="FFFFFF"/>
                </a:solidFill>
              </a:rPr>
              <a:t>Σεξουαλική ορμή                                         </a:t>
            </a:r>
            <a:r>
              <a:rPr lang="el-GR" sz="2400" smtClean="0">
                <a:solidFill>
                  <a:srgbClr val="FFFFFF"/>
                </a:solidFill>
              </a:rPr>
              <a:t>(νευροενδοκρινική συμμετοχή)</a:t>
            </a:r>
          </a:p>
        </p:txBody>
      </p:sp>
      <p:sp>
        <p:nvSpPr>
          <p:cNvPr id="1167371" name="Rectangle 11"/>
          <p:cNvSpPr>
            <a:spLocks noChangeArrowheads="1"/>
          </p:cNvSpPr>
          <p:nvPr/>
        </p:nvSpPr>
        <p:spPr bwMode="auto">
          <a:xfrm>
            <a:off x="468313" y="2924175"/>
            <a:ext cx="8172450" cy="1008063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66">
                <a:gamma/>
                <a:shade val="60000"/>
                <a:invGamma/>
              </a:srgbClr>
            </a:prstShdw>
          </a:effectLst>
        </p:spPr>
        <p:txBody>
          <a:bodyPr/>
          <a:lstStyle/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l-GR" sz="2800" smtClean="0">
                <a:solidFill>
                  <a:srgbClr val="FFFFFF"/>
                </a:solidFill>
              </a:rPr>
              <a:t>Σεξουαλικά κίνητρα                                                   </a:t>
            </a:r>
            <a:r>
              <a:rPr lang="el-GR" sz="2400" smtClean="0">
                <a:solidFill>
                  <a:srgbClr val="FFFFFF"/>
                </a:solidFill>
              </a:rPr>
              <a:t>(διάθεση εμπλοκής σε μια σεξουαλική δραστηριότητα)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graphicFrame>
        <p:nvGraphicFramePr>
          <p:cNvPr id="2488323" name="Object 3"/>
          <p:cNvGraphicFramePr>
            <a:graphicFrameLocks noChangeAspect="1"/>
          </p:cNvGraphicFramePr>
          <p:nvPr/>
        </p:nvGraphicFramePr>
        <p:xfrm>
          <a:off x="-1692275" y="-674688"/>
          <a:ext cx="11017250" cy="9504363"/>
        </p:xfrm>
        <a:graphic>
          <a:graphicData uri="http://schemas.openxmlformats.org/presentationml/2006/ole">
            <p:oleObj spid="_x0000_s248834" name="Φωτογραφία του Photo Editor" r:id="rId3" imgW="15238095" imgH="11428571" progId="">
              <p:embed/>
            </p:oleObj>
          </a:graphicData>
        </a:graphic>
      </p:graphicFrame>
      <p:sp>
        <p:nvSpPr>
          <p:cNvPr id="2488324" name="Rectangle 4"/>
          <p:cNvSpPr>
            <a:spLocks noChangeArrowheads="1"/>
          </p:cNvSpPr>
          <p:nvPr/>
        </p:nvSpPr>
        <p:spPr bwMode="auto">
          <a:xfrm>
            <a:off x="0" y="-387350"/>
            <a:ext cx="9144000" cy="9366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88325" name="Rectangle 5"/>
          <p:cNvSpPr>
            <a:spLocks noChangeArrowheads="1"/>
          </p:cNvSpPr>
          <p:nvPr/>
        </p:nvSpPr>
        <p:spPr bwMode="auto">
          <a:xfrm>
            <a:off x="-541338" y="-242888"/>
            <a:ext cx="865188" cy="71008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88326" name="Rectangle 6"/>
          <p:cNvSpPr>
            <a:spLocks noChangeArrowheads="1"/>
          </p:cNvSpPr>
          <p:nvPr/>
        </p:nvSpPr>
        <p:spPr bwMode="auto">
          <a:xfrm>
            <a:off x="-468313" y="6381750"/>
            <a:ext cx="9936163" cy="10795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88327" name="Rectangle 7"/>
          <p:cNvSpPr>
            <a:spLocks noChangeArrowheads="1"/>
          </p:cNvSpPr>
          <p:nvPr/>
        </p:nvSpPr>
        <p:spPr bwMode="auto">
          <a:xfrm>
            <a:off x="8532813" y="0"/>
            <a:ext cx="1008062" cy="65976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88328" name="AutoShape 8"/>
          <p:cNvSpPr>
            <a:spLocks noChangeArrowheads="1"/>
          </p:cNvSpPr>
          <p:nvPr/>
        </p:nvSpPr>
        <p:spPr bwMode="auto">
          <a:xfrm>
            <a:off x="6443663" y="188913"/>
            <a:ext cx="2376487" cy="1152525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400" smtClean="0">
                <a:solidFill>
                  <a:srgbClr val="000000"/>
                </a:solidFill>
                <a:latin typeface="Times New Roman" pitchFamily="18" charset="0"/>
              </a:rPr>
              <a:t>Τι του συμβαίνει;</a:t>
            </a: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88329" name="AutoShape 9"/>
          <p:cNvSpPr>
            <a:spLocks noChangeArrowheads="1"/>
          </p:cNvSpPr>
          <p:nvPr/>
        </p:nvSpPr>
        <p:spPr bwMode="auto">
          <a:xfrm>
            <a:off x="34925" y="115888"/>
            <a:ext cx="2376488" cy="1152525"/>
          </a:xfrm>
          <a:prstGeom prst="wedgeEllipseCallout">
            <a:avLst>
              <a:gd name="adj1" fmla="val 59551"/>
              <a:gd name="adj2" fmla="val 497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400" smtClean="0">
                <a:solidFill>
                  <a:srgbClr val="000000"/>
                </a:solidFill>
                <a:latin typeface="Times New Roman" pitchFamily="18" charset="0"/>
              </a:rPr>
              <a:t>Υπάρχει άλλος;</a:t>
            </a: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9346" name="Picture 2" descr="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2438" y="0"/>
            <a:ext cx="4881562" cy="6858000"/>
          </a:xfrm>
          <a:prstGeom prst="rect">
            <a:avLst/>
          </a:prstGeom>
          <a:noFill/>
        </p:spPr>
      </p:pic>
      <p:pic>
        <p:nvPicPr>
          <p:cNvPr id="2489347" name="Picture 3" descr="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67200" cy="6858000"/>
          </a:xfrm>
          <a:prstGeom prst="rect">
            <a:avLst/>
          </a:prstGeom>
          <a:noFill/>
        </p:spPr>
      </p:pic>
      <p:sp>
        <p:nvSpPr>
          <p:cNvPr id="2489348" name="AutoShape 4"/>
          <p:cNvSpPr>
            <a:spLocks noChangeArrowheads="1"/>
          </p:cNvSpPr>
          <p:nvPr/>
        </p:nvSpPr>
        <p:spPr bwMode="auto">
          <a:xfrm>
            <a:off x="0" y="188913"/>
            <a:ext cx="3816350" cy="1296987"/>
          </a:xfrm>
          <a:prstGeom prst="wedgeEllipseCallout">
            <a:avLst>
              <a:gd name="adj1" fmla="val 8319"/>
              <a:gd name="adj2" fmla="val 91370"/>
            </a:avLst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400" dirty="0" smtClean="0">
                <a:solidFill>
                  <a:srgbClr val="FFFF00"/>
                </a:solidFill>
              </a:rPr>
              <a:t>δεν με θέλει…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400" dirty="0" smtClean="0">
                <a:solidFill>
                  <a:srgbClr val="FFFF00"/>
                </a:solidFill>
              </a:rPr>
              <a:t>λες να θέλει καμιά άλλη;</a:t>
            </a:r>
            <a:endParaRPr lang="en-US" sz="2400" dirty="0" smtClean="0">
              <a:solidFill>
                <a:srgbClr val="FFFF00"/>
              </a:solidFill>
            </a:endParaRPr>
          </a:p>
        </p:txBody>
      </p:sp>
      <p:sp>
        <p:nvSpPr>
          <p:cNvPr id="2489349" name="AutoShape 5"/>
          <p:cNvSpPr>
            <a:spLocks noChangeArrowheads="1"/>
          </p:cNvSpPr>
          <p:nvPr/>
        </p:nvSpPr>
        <p:spPr bwMode="auto">
          <a:xfrm>
            <a:off x="3924300" y="188913"/>
            <a:ext cx="3816350" cy="863600"/>
          </a:xfrm>
          <a:prstGeom prst="wedgeEllipseCallout">
            <a:avLst>
              <a:gd name="adj1" fmla="val 24292"/>
              <a:gd name="adj2" fmla="val 125366"/>
            </a:avLst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400" smtClean="0">
                <a:solidFill>
                  <a:srgbClr val="FFFF00"/>
                </a:solidFill>
              </a:rPr>
              <a:t>δεν τα κατάφερα…</a:t>
            </a:r>
            <a:endParaRPr lang="en-US" sz="240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>
                <a:solidFill>
                  <a:srgbClr val="FFFF00"/>
                </a:solidFill>
              </a:rPr>
              <a:t>Το σεξουαλικό πρόβλημα ξεπερνιέται όταν: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48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2338388"/>
            <a:ext cx="8077200" cy="4114800"/>
          </a:xfrm>
        </p:spPr>
        <p:txBody>
          <a:bodyPr/>
          <a:lstStyle/>
          <a:p>
            <a:r>
              <a:rPr lang="el-GR" sz="4000" b="1"/>
              <a:t>Το ομολογήσουμε                          στο σύντροφό μας</a:t>
            </a:r>
          </a:p>
          <a:p>
            <a:pPr>
              <a:buFont typeface="Wingdings" pitchFamily="2" charset="2"/>
              <a:buNone/>
            </a:pPr>
            <a:endParaRPr lang="el-GR" sz="4000" b="1"/>
          </a:p>
          <a:p>
            <a:r>
              <a:rPr lang="el-GR" sz="4000" b="1"/>
              <a:t>Ζητήσουμε βοήθεια                      από τον σύντροφό μας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81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81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81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81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81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81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1731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>
                <a:solidFill>
                  <a:srgbClr val="FFFF00"/>
                </a:solidFill>
              </a:rPr>
              <a:t>Το σεξουαλικό πρόβλημα ξεπερνιέται όταν: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482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1916113"/>
            <a:ext cx="8172450" cy="4941887"/>
          </a:xfrm>
        </p:spPr>
        <p:txBody>
          <a:bodyPr/>
          <a:lstStyle/>
          <a:p>
            <a:r>
              <a:rPr lang="el-GR" sz="4000" b="1"/>
              <a:t>Μιλήσουμε μαζί                                   για το πρόβλημα                                που και οι δύο έχουμε</a:t>
            </a:r>
          </a:p>
          <a:p>
            <a:pPr>
              <a:buFont typeface="Wingdings" pitchFamily="2" charset="2"/>
              <a:buNone/>
            </a:pPr>
            <a:endParaRPr lang="el-GR" sz="4000" b="1"/>
          </a:p>
          <a:p>
            <a:r>
              <a:rPr lang="el-GR" sz="4000" b="1"/>
              <a:t>Διεκδικήσουμε τη λύση μαζί, αφού αφορά και τους δυο μας!</a:t>
            </a:r>
            <a:endParaRPr lang="en-US" sz="40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8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8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8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8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8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8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2755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8" name="AutoShape 4"/>
          <p:cNvSpPr>
            <a:spLocks noChangeArrowheads="1"/>
          </p:cNvSpPr>
          <p:nvPr/>
        </p:nvSpPr>
        <p:spPr bwMode="auto">
          <a:xfrm>
            <a:off x="0" y="533400"/>
            <a:ext cx="9144000" cy="5867400"/>
          </a:xfrm>
          <a:prstGeom prst="verticalScroll">
            <a:avLst>
              <a:gd name="adj" fmla="val 12500"/>
            </a:avLst>
          </a:prstGeom>
          <a:solidFill>
            <a:srgbClr val="E6004D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Ψυχοσεξουαλικές Διαταραχές 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Ιστορική αναφορά τα τελευταία 50 χρόνια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στις αλλαγές που έκανε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η Αμερικανική Ψυχιατρική Εταιρεία (Α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στο 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Diagnostic and Statistical Manual </a:t>
            </a:r>
            <a:endParaRPr lang="el-GR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Mental Disorders </a:t>
            </a:r>
            <a:endParaRPr lang="el-GR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(DSM)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AutoShape 2"/>
          <p:cNvSpPr>
            <a:spLocks noChangeArrowheads="1"/>
          </p:cNvSpPr>
          <p:nvPr/>
        </p:nvSpPr>
        <p:spPr bwMode="auto">
          <a:xfrm>
            <a:off x="0" y="533400"/>
            <a:ext cx="9144000" cy="5867400"/>
          </a:xfrm>
          <a:prstGeom prst="verticalScroll">
            <a:avLst>
              <a:gd name="adj" fmla="val 12500"/>
            </a:avLst>
          </a:prstGeom>
          <a:solidFill>
            <a:srgbClr val="E6004D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 </a:t>
            </a:r>
            <a:r>
              <a:rPr lang="el-GR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Στο DSM-Ι (1952) δεν υπήρχαν ως διάγνωση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οι σεξουαλικές δυσλειτουργίες,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αν και στο εγχειρίδιο περιλαμβανόταν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αναφορά στις σεξουαλικές παρεκκλίσεις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6" name="AutoShape 2"/>
          <p:cNvSpPr>
            <a:spLocks noChangeArrowheads="1"/>
          </p:cNvSpPr>
          <p:nvPr/>
        </p:nvSpPr>
        <p:spPr bwMode="auto">
          <a:xfrm>
            <a:off x="152400" y="533400"/>
            <a:ext cx="8991600" cy="5867400"/>
          </a:xfrm>
          <a:prstGeom prst="verticalScroll">
            <a:avLst>
              <a:gd name="adj" fmla="val 12500"/>
            </a:avLst>
          </a:prstGeom>
          <a:solidFill>
            <a:srgbClr val="E6004D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Στο </a:t>
            </a: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DSM-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ΙΙ</a:t>
            </a: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(19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68</a:t>
            </a: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υπήρχαν δύο διαγνωστικές κατηγορίες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για τις σεξουαλικές διαταραχές: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α) </a:t>
            </a:r>
            <a:r>
              <a:rPr lang="el-GR" sz="20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ψυχοφυσιολογικές διαταραχές: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σωματικά συμπτώματα εμπλεκόμενα με συναισθηματικούς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παράγοντες περιλαμβάνοντας ένα μόνο οργανικό σύστημα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που συσχετίζεται με την εμμηνορρυσία και την ούρηση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β)  </a:t>
            </a:r>
            <a:r>
              <a:rPr lang="el-GR" sz="20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σεξουαλικές διαταραχές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• 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δυσπαρευνία (επώδυνη συνουσία)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 •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ανικανότητα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(δυσκολίες στην απόκτηση και διατήρηση της στύσης)</a:t>
            </a:r>
            <a:endParaRPr lang="en-US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AutoShape 2"/>
          <p:cNvSpPr>
            <a:spLocks noChangeArrowheads="1"/>
          </p:cNvSpPr>
          <p:nvPr/>
        </p:nvSpPr>
        <p:spPr bwMode="auto">
          <a:xfrm>
            <a:off x="152400" y="533400"/>
            <a:ext cx="8991600" cy="5867400"/>
          </a:xfrm>
          <a:prstGeom prst="verticalScroll">
            <a:avLst>
              <a:gd name="adj" fmla="val 12500"/>
            </a:avLst>
          </a:prstGeom>
          <a:solidFill>
            <a:srgbClr val="E6004D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Δεν αναφέρονταν πιθανά προβλήματα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σε σχέση με τη σεξουαλική ορμή,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τον οργασμό και την πρόωρη ή ανασταλμένη εκσπερμάτιση.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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Και τα δύο </a:t>
            </a: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DSM-I, DSM-II </a:t>
            </a: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είχαν ως βάση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τις ψυχαναλυτικές θεωρίες, στηρίζοντας την υπόθεση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ότι οι σεξουαλικές διαταραχές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οφείλονται καθαρά σε ψυχοφυσιολογικές παραμέτρους.</a:t>
            </a:r>
            <a:endParaRPr lang="en-US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AutoShape 2"/>
          <p:cNvSpPr>
            <a:spLocks noChangeArrowheads="1"/>
          </p:cNvSpPr>
          <p:nvPr/>
        </p:nvSpPr>
        <p:spPr bwMode="auto">
          <a:xfrm>
            <a:off x="152400" y="533400"/>
            <a:ext cx="8991600" cy="5867400"/>
          </a:xfrm>
          <a:prstGeom prst="verticalScroll">
            <a:avLst>
              <a:gd name="adj" fmla="val 12500"/>
            </a:avLst>
          </a:prstGeom>
          <a:solidFill>
            <a:srgbClr val="E6004D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  </a:t>
            </a:r>
            <a:endParaRPr lang="el-GR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Το 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DSM-III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(1980) περιλάμβανε 5 ενότητες: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1. Ανασταλμένη Σεξουαλική Επιθυμία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2. Ανασταλμένη Σεξουαλική Διέγερση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3. Ανασταλμένος Γυναικείος Οργασμός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4. Ανασταλμένος Ανδρικός Οργασμός και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Πρόωρη Εκσπερμάτιση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5. Δυσπαρευνία και Κολεόσπασμος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754" name="Picture 2" descr="SEX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5257800" cy="6858000"/>
          </a:xfrm>
          <a:noFill/>
          <a:ln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257800" y="1905000"/>
            <a:ext cx="3886200" cy="3352800"/>
            <a:chOff x="3312" y="1296"/>
            <a:chExt cx="2448" cy="2112"/>
          </a:xfrm>
        </p:grpSpPr>
        <p:sp>
          <p:nvSpPr>
            <p:cNvPr id="586755" name="Rectangle 3"/>
            <p:cNvSpPr>
              <a:spLocks noChangeArrowheads="1"/>
            </p:cNvSpPr>
            <p:nvPr/>
          </p:nvSpPr>
          <p:spPr bwMode="auto">
            <a:xfrm>
              <a:off x="3312" y="1440"/>
              <a:ext cx="2448" cy="18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sz="3200" b="1">
                  <a:solidFill>
                    <a:srgbClr val="FFFF00"/>
                  </a:solidFill>
                  <a:latin typeface="Arial" charset="0"/>
                </a:rPr>
                <a:t>Διάγνωση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sz="3200" b="1">
                  <a:solidFill>
                    <a:srgbClr val="FFFF00"/>
                  </a:solidFill>
                  <a:latin typeface="Arial" charset="0"/>
                </a:rPr>
                <a:t>και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sz="3200" b="1">
                  <a:solidFill>
                    <a:srgbClr val="FFFF00"/>
                  </a:solidFill>
                  <a:latin typeface="Arial" charset="0"/>
                </a:rPr>
                <a:t>Θεραπευτικοί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sz="3200" b="1">
                  <a:solidFill>
                    <a:srgbClr val="FFFF00"/>
                  </a:solidFill>
                  <a:latin typeface="Arial" charset="0"/>
                </a:rPr>
                <a:t>χειρισμοί</a:t>
              </a:r>
              <a:endParaRPr lang="en-US" sz="3200" b="1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586756" name="Line 4"/>
            <p:cNvSpPr>
              <a:spLocks noChangeShapeType="1"/>
            </p:cNvSpPr>
            <p:nvPr/>
          </p:nvSpPr>
          <p:spPr bwMode="auto">
            <a:xfrm>
              <a:off x="3408" y="1296"/>
              <a:ext cx="2160" cy="0"/>
            </a:xfrm>
            <a:prstGeom prst="line">
              <a:avLst/>
            </a:prstGeom>
            <a:noFill/>
            <a:ln w="76200" cmpd="tri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86757" name="Line 5"/>
            <p:cNvSpPr>
              <a:spLocks noChangeShapeType="1"/>
            </p:cNvSpPr>
            <p:nvPr/>
          </p:nvSpPr>
          <p:spPr bwMode="auto">
            <a:xfrm>
              <a:off x="3408" y="3408"/>
              <a:ext cx="2160" cy="0"/>
            </a:xfrm>
            <a:prstGeom prst="line">
              <a:avLst/>
            </a:prstGeom>
            <a:noFill/>
            <a:ln w="76200" cmpd="tri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000000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765175"/>
            <a:ext cx="8569325" cy="1296988"/>
          </a:xfrm>
          <a:solidFill>
            <a:srgbClr val="CC0000"/>
          </a:solidFill>
          <a:ln/>
          <a:effectLst>
            <a:prstShdw prst="shdw17" dist="17961" dir="2700000">
              <a:srgbClr val="CC0000">
                <a:gamma/>
                <a:shade val="60000"/>
                <a:invGamma/>
              </a:srgbClr>
            </a:prstShdw>
          </a:effectLst>
        </p:spPr>
        <p:txBody>
          <a:bodyPr/>
          <a:lstStyle/>
          <a:p>
            <a:r>
              <a:rPr lang="el-GR" sz="4300" b="1">
                <a:solidFill>
                  <a:schemeClr val="bg1"/>
                </a:solidFill>
              </a:rPr>
              <a:t>Σεξουαλικός προσανατολισμός:</a:t>
            </a:r>
            <a:endParaRPr lang="en-US" sz="4300" b="1">
              <a:solidFill>
                <a:schemeClr val="bg1"/>
              </a:solidFill>
            </a:endParaRPr>
          </a:p>
        </p:txBody>
      </p:sp>
      <p:sp>
        <p:nvSpPr>
          <p:cNvPr id="2098179" name="Oval 3"/>
          <p:cNvSpPr>
            <a:spLocks noChangeArrowheads="1"/>
          </p:cNvSpPr>
          <p:nvPr/>
        </p:nvSpPr>
        <p:spPr bwMode="auto">
          <a:xfrm>
            <a:off x="1042988" y="2924175"/>
            <a:ext cx="6265862" cy="1098550"/>
          </a:xfrm>
          <a:prstGeom prst="ellipse">
            <a:avLst/>
          </a:prstGeom>
          <a:solidFill>
            <a:srgbClr val="CC00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l-GR" sz="3800" b="1" smtClean="0">
                <a:solidFill>
                  <a:srgbClr val="FFFFFF"/>
                </a:solidFill>
              </a:rPr>
              <a:t>ετεροφυλοφιλία</a:t>
            </a:r>
            <a:endParaRPr lang="en-US" sz="3800" b="1" smtClean="0">
              <a:solidFill>
                <a:srgbClr val="FFFFFF"/>
              </a:solidFill>
            </a:endParaRPr>
          </a:p>
        </p:txBody>
      </p:sp>
      <p:sp>
        <p:nvSpPr>
          <p:cNvPr id="2098180" name="Oval 4"/>
          <p:cNvSpPr>
            <a:spLocks noChangeArrowheads="1"/>
          </p:cNvSpPr>
          <p:nvPr/>
        </p:nvSpPr>
        <p:spPr bwMode="auto">
          <a:xfrm>
            <a:off x="2698750" y="4130675"/>
            <a:ext cx="6265863" cy="1098550"/>
          </a:xfrm>
          <a:prstGeom prst="ellipse">
            <a:avLst/>
          </a:prstGeom>
          <a:solidFill>
            <a:srgbClr val="CC00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l-GR" sz="3800" b="1" smtClean="0">
                <a:solidFill>
                  <a:srgbClr val="FFFFFF"/>
                </a:solidFill>
              </a:rPr>
              <a:t>ομοφυλοφιλία</a:t>
            </a:r>
            <a:endParaRPr lang="en-US" sz="3800" b="1" smtClean="0">
              <a:solidFill>
                <a:srgbClr val="FFFFFF"/>
              </a:solidFill>
            </a:endParaRPr>
          </a:p>
        </p:txBody>
      </p:sp>
      <p:sp>
        <p:nvSpPr>
          <p:cNvPr id="2098181" name="Oval 5"/>
          <p:cNvSpPr>
            <a:spLocks noChangeArrowheads="1"/>
          </p:cNvSpPr>
          <p:nvPr/>
        </p:nvSpPr>
        <p:spPr bwMode="auto">
          <a:xfrm>
            <a:off x="1116013" y="5426075"/>
            <a:ext cx="6265862" cy="1098550"/>
          </a:xfrm>
          <a:prstGeom prst="ellipse">
            <a:avLst/>
          </a:prstGeom>
          <a:solidFill>
            <a:srgbClr val="CC00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l-GR" sz="3800" b="1" smtClean="0">
                <a:solidFill>
                  <a:srgbClr val="FFFFFF"/>
                </a:solidFill>
              </a:rPr>
              <a:t>αμφιφυλοφιλία</a:t>
            </a:r>
            <a:endParaRPr lang="en-US" sz="3800" b="1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8179" grpId="0" animBg="1"/>
      <p:bldP spid="2098180" grpId="0" animBg="1"/>
      <p:bldP spid="209818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850" name="Picture 2" descr="SEX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5257800" cy="6858000"/>
          </a:xfrm>
          <a:noFill/>
          <a:ln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257800" y="1905000"/>
            <a:ext cx="3886200" cy="3352800"/>
            <a:chOff x="3312" y="1296"/>
            <a:chExt cx="2448" cy="2112"/>
          </a:xfrm>
        </p:grpSpPr>
        <p:sp>
          <p:nvSpPr>
            <p:cNvPr id="590852" name="Rectangle 4"/>
            <p:cNvSpPr>
              <a:spLocks noChangeArrowheads="1"/>
            </p:cNvSpPr>
            <p:nvPr/>
          </p:nvSpPr>
          <p:spPr bwMode="auto">
            <a:xfrm>
              <a:off x="3312" y="1440"/>
              <a:ext cx="2448" cy="187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sz="2400" b="1" u="sng">
                  <a:solidFill>
                    <a:srgbClr val="FF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Κοινωνιολογικό: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sz="2400" b="1" u="sng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Sexual education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sz="2400" b="1">
                  <a:solidFill>
                    <a:srgbClr val="FF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Ηθικός κώδικας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sz="2400" b="1">
                  <a:solidFill>
                    <a:srgbClr val="FF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Πολιτισμικές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sz="2400" b="1">
                  <a:solidFill>
                    <a:srgbClr val="FF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αντιλήψεις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sz="2400" b="1">
                  <a:solidFill>
                    <a:srgbClr val="FF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Μορφωτικό επίπεδο</a:t>
              </a:r>
              <a:endParaRPr lang="en-US" sz="2400" b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590853" name="Line 5"/>
            <p:cNvSpPr>
              <a:spLocks noChangeShapeType="1"/>
            </p:cNvSpPr>
            <p:nvPr/>
          </p:nvSpPr>
          <p:spPr bwMode="auto">
            <a:xfrm>
              <a:off x="3408" y="1296"/>
              <a:ext cx="2160" cy="0"/>
            </a:xfrm>
            <a:prstGeom prst="line">
              <a:avLst/>
            </a:prstGeom>
            <a:noFill/>
            <a:ln w="76200" cmpd="tri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90854" name="Line 6"/>
            <p:cNvSpPr>
              <a:spLocks noChangeShapeType="1"/>
            </p:cNvSpPr>
            <p:nvPr/>
          </p:nvSpPr>
          <p:spPr bwMode="auto">
            <a:xfrm>
              <a:off x="3408" y="3408"/>
              <a:ext cx="2160" cy="0"/>
            </a:xfrm>
            <a:prstGeom prst="line">
              <a:avLst/>
            </a:prstGeom>
            <a:noFill/>
            <a:ln w="76200" cmpd="tri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590859" name="Rectangle 11"/>
          <p:cNvSpPr>
            <a:spLocks noChangeArrowheads="1"/>
          </p:cNvSpPr>
          <p:nvPr/>
        </p:nvSpPr>
        <p:spPr bwMode="auto">
          <a:xfrm>
            <a:off x="5562600" y="381000"/>
            <a:ext cx="32766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200" b="1">
                <a:solidFill>
                  <a:srgbClr val="FFFF00"/>
                </a:solidFill>
                <a:latin typeface="Arial" charset="0"/>
              </a:rPr>
              <a:t>Α. Καλό ιστορικό</a:t>
            </a:r>
            <a:endParaRPr lang="en-US" sz="3200" b="1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946" name="Picture 2" descr="SEX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5257800" cy="6858000"/>
          </a:xfrm>
          <a:noFill/>
          <a:ln/>
        </p:spPr>
      </p:pic>
      <p:sp>
        <p:nvSpPr>
          <p:cNvPr id="594948" name="Rectangle 4"/>
          <p:cNvSpPr>
            <a:spLocks noChangeArrowheads="1"/>
          </p:cNvSpPr>
          <p:nvPr/>
        </p:nvSpPr>
        <p:spPr bwMode="auto">
          <a:xfrm>
            <a:off x="5257800" y="1981200"/>
            <a:ext cx="3886200" cy="3200400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u="sng">
                <a:solidFill>
                  <a:srgbClr val="FFFF00"/>
                </a:solidFill>
                <a:latin typeface="Arial" charset="0"/>
              </a:rPr>
              <a:t>Ψυχολογικό: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b="1" u="sng">
              <a:solidFill>
                <a:srgbClr val="FFFF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00"/>
                </a:solidFill>
                <a:latin typeface="Arial" charset="0"/>
              </a:rPr>
              <a:t>Ψυχικές καταστάσεις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00"/>
                </a:solidFill>
                <a:latin typeface="Arial" charset="0"/>
              </a:rPr>
              <a:t>περιόδου ζωής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00"/>
                </a:solidFill>
                <a:latin typeface="Arial" charset="0"/>
              </a:rPr>
              <a:t>Οικογένεια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00"/>
                </a:solidFill>
                <a:latin typeface="Arial" charset="0"/>
              </a:rPr>
              <a:t>Σχέσεις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00"/>
                </a:solidFill>
                <a:latin typeface="Arial" charset="0"/>
              </a:rPr>
              <a:t>Επάγγελμα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00"/>
                </a:solidFill>
                <a:latin typeface="Arial" charset="0"/>
              </a:rPr>
              <a:t>Προσδοκίες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00"/>
                </a:solidFill>
                <a:latin typeface="Arial" charset="0"/>
              </a:rPr>
              <a:t>Στόχοι</a:t>
            </a:r>
            <a:endParaRPr lang="en-US" sz="24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94949" name="Line 5"/>
          <p:cNvSpPr>
            <a:spLocks noChangeShapeType="1"/>
          </p:cNvSpPr>
          <p:nvPr/>
        </p:nvSpPr>
        <p:spPr bwMode="auto">
          <a:xfrm>
            <a:off x="5410200" y="1905000"/>
            <a:ext cx="3429000" cy="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94950" name="Line 6"/>
          <p:cNvSpPr>
            <a:spLocks noChangeShapeType="1"/>
          </p:cNvSpPr>
          <p:nvPr/>
        </p:nvSpPr>
        <p:spPr bwMode="auto">
          <a:xfrm>
            <a:off x="5410200" y="5257800"/>
            <a:ext cx="3429000" cy="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94951" name="Rectangle 7"/>
          <p:cNvSpPr>
            <a:spLocks noChangeArrowheads="1"/>
          </p:cNvSpPr>
          <p:nvPr/>
        </p:nvSpPr>
        <p:spPr bwMode="auto">
          <a:xfrm>
            <a:off x="5562600" y="381000"/>
            <a:ext cx="32766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200" b="1">
                <a:solidFill>
                  <a:srgbClr val="FFFF00"/>
                </a:solidFill>
                <a:latin typeface="Arial" charset="0"/>
              </a:rPr>
              <a:t>Α. Καλό ιστορικό</a:t>
            </a:r>
            <a:endParaRPr lang="en-US" sz="3200" b="1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042" name="Picture 2" descr="SEX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5257800" cy="6858000"/>
          </a:xfrm>
          <a:noFill/>
          <a:ln/>
        </p:spPr>
      </p:pic>
      <p:sp>
        <p:nvSpPr>
          <p:cNvPr id="599044" name="Rectangle 4"/>
          <p:cNvSpPr>
            <a:spLocks noChangeArrowheads="1"/>
          </p:cNvSpPr>
          <p:nvPr/>
        </p:nvSpPr>
        <p:spPr bwMode="auto">
          <a:xfrm>
            <a:off x="5257800" y="1905000"/>
            <a:ext cx="3886200" cy="3276600"/>
          </a:xfrm>
          <a:prstGeom prst="rect">
            <a:avLst/>
          </a:prstGeom>
          <a:solidFill>
            <a:srgbClr val="00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Ψυχιατρικό: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b="1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Ψυχικές παθήσεις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Κληρονομικό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Ατομικό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Νοσηλείες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Θεραπείες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Παρούσα ψυχική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κατάσταση </a:t>
            </a:r>
            <a:endParaRPr lang="en-US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99045" name="Line 5"/>
          <p:cNvSpPr>
            <a:spLocks noChangeShapeType="1"/>
          </p:cNvSpPr>
          <p:nvPr/>
        </p:nvSpPr>
        <p:spPr bwMode="auto">
          <a:xfrm>
            <a:off x="5410200" y="1905000"/>
            <a:ext cx="3429000" cy="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99046" name="Line 6"/>
          <p:cNvSpPr>
            <a:spLocks noChangeShapeType="1"/>
          </p:cNvSpPr>
          <p:nvPr/>
        </p:nvSpPr>
        <p:spPr bwMode="auto">
          <a:xfrm>
            <a:off x="5410200" y="5257800"/>
            <a:ext cx="3429000" cy="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99047" name="Rectangle 7"/>
          <p:cNvSpPr>
            <a:spLocks noChangeArrowheads="1"/>
          </p:cNvSpPr>
          <p:nvPr/>
        </p:nvSpPr>
        <p:spPr bwMode="auto">
          <a:xfrm>
            <a:off x="5562600" y="381000"/>
            <a:ext cx="32766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200" b="1">
                <a:solidFill>
                  <a:srgbClr val="FFFF00"/>
                </a:solidFill>
                <a:latin typeface="Arial" charset="0"/>
              </a:rPr>
              <a:t>Α. Καλό ιστορικό</a:t>
            </a:r>
            <a:endParaRPr lang="en-US" sz="3200" b="1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40" name="Rectangle 4"/>
          <p:cNvSpPr>
            <a:spLocks noChangeArrowheads="1"/>
          </p:cNvSpPr>
          <p:nvPr/>
        </p:nvSpPr>
        <p:spPr bwMode="auto">
          <a:xfrm>
            <a:off x="5245224" y="1981200"/>
            <a:ext cx="3935288" cy="3733800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Γυναικολογικό: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Εμμηνος</a:t>
            </a:r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ρύση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Εκτρώσεις-Αμβλώσεις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Αντισύλληψη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Γενετήσιες Ορμόνες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Τοκετοί-Θηλασμός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Εμμηνόπαυση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Γυναικολογικές παθήσεις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Χειρουργικές επεμβάσεις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03141" name="Line 5"/>
          <p:cNvSpPr>
            <a:spLocks noChangeShapeType="1"/>
          </p:cNvSpPr>
          <p:nvPr/>
        </p:nvSpPr>
        <p:spPr bwMode="auto">
          <a:xfrm>
            <a:off x="5410200" y="1905000"/>
            <a:ext cx="3429000" cy="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3142" name="Line 6"/>
          <p:cNvSpPr>
            <a:spLocks noChangeShapeType="1"/>
          </p:cNvSpPr>
          <p:nvPr/>
        </p:nvSpPr>
        <p:spPr bwMode="auto">
          <a:xfrm>
            <a:off x="5410200" y="5791200"/>
            <a:ext cx="3429000" cy="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3143" name="Rectangle 7"/>
          <p:cNvSpPr>
            <a:spLocks noChangeArrowheads="1"/>
          </p:cNvSpPr>
          <p:nvPr/>
        </p:nvSpPr>
        <p:spPr bwMode="auto">
          <a:xfrm>
            <a:off x="5562600" y="381000"/>
            <a:ext cx="32766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200" b="1">
                <a:solidFill>
                  <a:srgbClr val="FFFF00"/>
                </a:solidFill>
                <a:latin typeface="Arial" charset="0"/>
              </a:rPr>
              <a:t>Α. Καλό ιστορικό</a:t>
            </a:r>
            <a:endParaRPr lang="en-US" sz="32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8" name="Picture 2" descr="SE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5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5" name="Rectangle 3"/>
          <p:cNvSpPr>
            <a:spLocks noChangeArrowheads="1"/>
          </p:cNvSpPr>
          <p:nvPr/>
        </p:nvSpPr>
        <p:spPr bwMode="auto">
          <a:xfrm>
            <a:off x="5181600" y="1981200"/>
            <a:ext cx="3962400" cy="37338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Γενικό Ιατρικό: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b="1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Θυρεοειδής αδένας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Παθήσεις καρδιαγγειακού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Σακχαρώδης διαβήτης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Υπέρταση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Διαταραχές διατροφής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Παθήσεις Σ.Σ. </a:t>
            </a:r>
            <a:endParaRPr lang="en-US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07236" name="Line 4"/>
          <p:cNvSpPr>
            <a:spLocks noChangeShapeType="1"/>
          </p:cNvSpPr>
          <p:nvPr/>
        </p:nvSpPr>
        <p:spPr bwMode="auto">
          <a:xfrm>
            <a:off x="5410200" y="1905000"/>
            <a:ext cx="3429000" cy="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7237" name="Line 5"/>
          <p:cNvSpPr>
            <a:spLocks noChangeShapeType="1"/>
          </p:cNvSpPr>
          <p:nvPr/>
        </p:nvSpPr>
        <p:spPr bwMode="auto">
          <a:xfrm>
            <a:off x="5410200" y="5791200"/>
            <a:ext cx="3429000" cy="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7238" name="Rectangle 6"/>
          <p:cNvSpPr>
            <a:spLocks noChangeArrowheads="1"/>
          </p:cNvSpPr>
          <p:nvPr/>
        </p:nvSpPr>
        <p:spPr bwMode="auto">
          <a:xfrm>
            <a:off x="5562600" y="381000"/>
            <a:ext cx="32766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200" b="1">
                <a:solidFill>
                  <a:srgbClr val="FFFF00"/>
                </a:solidFill>
                <a:latin typeface="Arial" charset="0"/>
              </a:rPr>
              <a:t>Α. Καλό ιστορικό</a:t>
            </a:r>
            <a:endParaRPr lang="en-US" sz="32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607234" name="Picture 2" descr="SEX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5257800" cy="6858000"/>
          </a:xfrm>
          <a:noFill/>
          <a:ln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1" name="Rectangle 3"/>
          <p:cNvSpPr>
            <a:spLocks noChangeArrowheads="1"/>
          </p:cNvSpPr>
          <p:nvPr/>
        </p:nvSpPr>
        <p:spPr bwMode="auto">
          <a:xfrm>
            <a:off x="5181600" y="1447800"/>
            <a:ext cx="3962400" cy="5181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3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Σεξουαλικό: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300" b="1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3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Αυνανισμοί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3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Φαντασιώσεις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3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Ηδονή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3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</a:t>
            </a:r>
            <a:r>
              <a:rPr lang="el-GR" sz="23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η</a:t>
            </a:r>
            <a:r>
              <a:rPr lang="el-GR" sz="23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φορά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3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Οργασμός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3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Εικόνα σώματος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3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Προσδοκίες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3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Ψυχική ικανοποίηση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3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Σεξουαλικές εμπειρίες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3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Σχέσεις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3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Συχνότητα επαφών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3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Παρούσα σεξουαλική ζωή</a:t>
            </a:r>
            <a:endParaRPr lang="en-US" sz="23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11332" name="Line 4"/>
          <p:cNvSpPr>
            <a:spLocks noChangeShapeType="1"/>
          </p:cNvSpPr>
          <p:nvPr/>
        </p:nvSpPr>
        <p:spPr bwMode="auto">
          <a:xfrm>
            <a:off x="5410200" y="1371600"/>
            <a:ext cx="3429000" cy="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1333" name="Line 5"/>
          <p:cNvSpPr>
            <a:spLocks noChangeShapeType="1"/>
          </p:cNvSpPr>
          <p:nvPr/>
        </p:nvSpPr>
        <p:spPr bwMode="auto">
          <a:xfrm>
            <a:off x="5410200" y="6705600"/>
            <a:ext cx="3429000" cy="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1334" name="Rectangle 6"/>
          <p:cNvSpPr>
            <a:spLocks noChangeArrowheads="1"/>
          </p:cNvSpPr>
          <p:nvPr/>
        </p:nvSpPr>
        <p:spPr bwMode="auto">
          <a:xfrm>
            <a:off x="5562600" y="381000"/>
            <a:ext cx="32766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200" b="1">
                <a:solidFill>
                  <a:srgbClr val="FFFF00"/>
                </a:solidFill>
                <a:latin typeface="Arial" charset="0"/>
              </a:rPr>
              <a:t>Α. Καλό ιστορικό</a:t>
            </a:r>
            <a:endParaRPr lang="en-US" sz="32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611330" name="Picture 2" descr="SEX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5257800" cy="6858000"/>
          </a:xfrm>
          <a:noFill/>
          <a:ln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522" name="Picture 2" descr="SEX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5257800" cy="6858000"/>
          </a:xfrm>
          <a:noFill/>
          <a:ln/>
        </p:spPr>
      </p:pic>
      <p:sp>
        <p:nvSpPr>
          <p:cNvPr id="619523" name="Rectangle 3"/>
          <p:cNvSpPr>
            <a:spLocks noChangeArrowheads="1"/>
          </p:cNvSpPr>
          <p:nvPr/>
        </p:nvSpPr>
        <p:spPr bwMode="auto">
          <a:xfrm>
            <a:off x="5257800" y="1981200"/>
            <a:ext cx="3886200" cy="3733800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50000">
                <a:srgbClr val="FF0066"/>
              </a:gs>
              <a:gs pos="100000">
                <a:srgbClr val="0000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Διαπροσωπική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σχέση και γάμος: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z="2400" b="1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Επικοινωνία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Σεξ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Ψυχική βιωματική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επαφή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(συντροφικότητα-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γονεϊκός ρόλος)</a:t>
            </a:r>
            <a:endParaRPr lang="en-US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19524" name="Line 4"/>
          <p:cNvSpPr>
            <a:spLocks noChangeShapeType="1"/>
          </p:cNvSpPr>
          <p:nvPr/>
        </p:nvSpPr>
        <p:spPr bwMode="auto">
          <a:xfrm>
            <a:off x="5410200" y="1905000"/>
            <a:ext cx="3429000" cy="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9525" name="Line 5"/>
          <p:cNvSpPr>
            <a:spLocks noChangeShapeType="1"/>
          </p:cNvSpPr>
          <p:nvPr/>
        </p:nvSpPr>
        <p:spPr bwMode="auto">
          <a:xfrm>
            <a:off x="5410200" y="5791200"/>
            <a:ext cx="3429000" cy="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9526" name="Rectangle 6"/>
          <p:cNvSpPr>
            <a:spLocks noChangeArrowheads="1"/>
          </p:cNvSpPr>
          <p:nvPr/>
        </p:nvSpPr>
        <p:spPr bwMode="auto">
          <a:xfrm>
            <a:off x="5562600" y="381000"/>
            <a:ext cx="32766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200" b="1">
                <a:solidFill>
                  <a:srgbClr val="FFFF00"/>
                </a:solidFill>
                <a:latin typeface="Arial" charset="0"/>
              </a:rPr>
              <a:t>Α. Καλό ιστορικό</a:t>
            </a:r>
            <a:endParaRPr lang="en-US" sz="3200" b="1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9" name="11 - TextBox"/>
          <p:cNvSpPr txBox="1">
            <a:spLocks noChangeArrowheads="1"/>
          </p:cNvSpPr>
          <p:nvPr/>
        </p:nvSpPr>
        <p:spPr bwMode="auto">
          <a:xfrm>
            <a:off x="0" y="3627264"/>
            <a:ext cx="1957388" cy="519112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 b="1" dirty="0">
                <a:solidFill>
                  <a:srgbClr val="FFFF00"/>
                </a:solidFill>
                <a:latin typeface="Arial" charset="0"/>
                <a:cs typeface="Arial" charset="0"/>
              </a:rPr>
              <a:t>Εξετάσεις</a:t>
            </a:r>
          </a:p>
        </p:txBody>
      </p:sp>
      <p:sp>
        <p:nvSpPr>
          <p:cNvPr id="623620" name="12 - TextBox"/>
          <p:cNvSpPr txBox="1">
            <a:spLocks noChangeArrowheads="1"/>
          </p:cNvSpPr>
          <p:nvPr/>
        </p:nvSpPr>
        <p:spPr bwMode="auto">
          <a:xfrm>
            <a:off x="7162800" y="3356992"/>
            <a:ext cx="1828800" cy="954107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 b="1" dirty="0">
                <a:solidFill>
                  <a:srgbClr val="FFFF00"/>
                </a:solidFill>
                <a:latin typeface="Arial" charset="0"/>
                <a:cs typeface="Arial" charset="0"/>
              </a:rPr>
              <a:t>Κλινική </a:t>
            </a:r>
            <a:r>
              <a:rPr lang="el-GR" sz="28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εικόνα</a:t>
            </a:r>
            <a:endParaRPr lang="el-GR" sz="2800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623623" name="12 - TextBox"/>
          <p:cNvSpPr txBox="1">
            <a:spLocks noChangeArrowheads="1"/>
          </p:cNvSpPr>
          <p:nvPr/>
        </p:nvSpPr>
        <p:spPr bwMode="auto">
          <a:xfrm>
            <a:off x="4572000" y="5911850"/>
            <a:ext cx="4572000" cy="954107"/>
          </a:xfrm>
          <a:prstGeom prst="rect">
            <a:avLst/>
          </a:prstGeom>
          <a:solidFill>
            <a:srgbClr val="FF19B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 b="1" dirty="0">
                <a:solidFill>
                  <a:srgbClr val="FFFF00"/>
                </a:solidFill>
                <a:latin typeface="Arial" charset="0"/>
                <a:cs typeface="Arial" charset="0"/>
              </a:rPr>
              <a:t>Γυναικολογικός  </a:t>
            </a:r>
            <a:r>
              <a:rPr lang="el-GR" sz="28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έλεγχος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 sz="2800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623624" name="12 - TextBox"/>
          <p:cNvSpPr txBox="1">
            <a:spLocks noChangeArrowheads="1"/>
          </p:cNvSpPr>
          <p:nvPr/>
        </p:nvSpPr>
        <p:spPr bwMode="auto">
          <a:xfrm>
            <a:off x="0" y="5903893"/>
            <a:ext cx="4572000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Ουρολογικός – </a:t>
            </a:r>
            <a:r>
              <a:rPr lang="el-GR" sz="28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Ανδρολογικός</a:t>
            </a:r>
            <a:r>
              <a:rPr lang="el-GR" sz="28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έλεγχος</a:t>
            </a:r>
            <a:endParaRPr lang="el-GR" sz="2800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623626" name="Line 10"/>
          <p:cNvSpPr>
            <a:spLocks noChangeShapeType="1"/>
          </p:cNvSpPr>
          <p:nvPr/>
        </p:nvSpPr>
        <p:spPr bwMode="auto">
          <a:xfrm flipH="1">
            <a:off x="1905000" y="3917776"/>
            <a:ext cx="609600" cy="0"/>
          </a:xfrm>
          <a:prstGeom prst="line">
            <a:avLst/>
          </a:prstGeom>
          <a:noFill/>
          <a:ln w="57150">
            <a:noFill/>
            <a:round/>
            <a:headEnd/>
            <a:tailEnd type="triangl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A50021"/>
              </a:solidFill>
              <a:latin typeface="Arial" charset="0"/>
            </a:endParaRPr>
          </a:p>
        </p:txBody>
      </p:sp>
      <p:sp>
        <p:nvSpPr>
          <p:cNvPr id="623627" name="Line 11"/>
          <p:cNvSpPr>
            <a:spLocks noChangeShapeType="1"/>
          </p:cNvSpPr>
          <p:nvPr/>
        </p:nvSpPr>
        <p:spPr bwMode="auto">
          <a:xfrm>
            <a:off x="6553200" y="3993976"/>
            <a:ext cx="685800" cy="0"/>
          </a:xfrm>
          <a:prstGeom prst="line">
            <a:avLst/>
          </a:prstGeom>
          <a:noFill/>
          <a:ln w="57150">
            <a:noFill/>
            <a:round/>
            <a:headEnd/>
            <a:tailEnd type="triangl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A50021"/>
              </a:solidFill>
              <a:latin typeface="Arial" charset="0"/>
            </a:endParaRPr>
          </a:p>
        </p:txBody>
      </p:sp>
      <p:sp>
        <p:nvSpPr>
          <p:cNvPr id="623628" name="Line 12"/>
          <p:cNvSpPr>
            <a:spLocks noChangeShapeType="1"/>
          </p:cNvSpPr>
          <p:nvPr/>
        </p:nvSpPr>
        <p:spPr bwMode="auto">
          <a:xfrm>
            <a:off x="4572000" y="5060776"/>
            <a:ext cx="0" cy="838200"/>
          </a:xfrm>
          <a:prstGeom prst="line">
            <a:avLst/>
          </a:prstGeom>
          <a:noFill/>
          <a:ln w="57150">
            <a:noFill/>
            <a:round/>
            <a:headEnd/>
            <a:tailEnd type="triangl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A50021"/>
              </a:solidFill>
              <a:latin typeface="Arial" charset="0"/>
            </a:endParaRPr>
          </a:p>
        </p:txBody>
      </p:sp>
      <p:sp>
        <p:nvSpPr>
          <p:cNvPr id="623629" name="Line 13"/>
          <p:cNvSpPr>
            <a:spLocks noChangeShapeType="1"/>
          </p:cNvSpPr>
          <p:nvPr/>
        </p:nvSpPr>
        <p:spPr bwMode="auto">
          <a:xfrm flipV="1">
            <a:off x="4572000" y="1936576"/>
            <a:ext cx="0" cy="914400"/>
          </a:xfrm>
          <a:prstGeom prst="line">
            <a:avLst/>
          </a:prstGeom>
          <a:noFill/>
          <a:ln w="57150">
            <a:noFill/>
            <a:round/>
            <a:headEnd/>
            <a:tailEnd type="triangl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A50021"/>
              </a:solidFill>
              <a:latin typeface="Arial" charset="0"/>
            </a:endParaRPr>
          </a:p>
        </p:txBody>
      </p:sp>
      <p:cxnSp>
        <p:nvCxnSpPr>
          <p:cNvPr id="13" name="12 - Ευθύγραμμο βέλος σύνδεσης"/>
          <p:cNvCxnSpPr/>
          <p:nvPr/>
        </p:nvCxnSpPr>
        <p:spPr>
          <a:xfrm rot="16200000" flipV="1">
            <a:off x="688355" y="3267397"/>
            <a:ext cx="573584" cy="7094"/>
          </a:xfrm>
          <a:prstGeom prst="straightConnector1">
            <a:avLst/>
          </a:prstGeom>
          <a:ln>
            <a:noFill/>
            <a:tailEnd type="arrow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1 - TextBox"/>
          <p:cNvSpPr txBox="1">
            <a:spLocks noChangeArrowheads="1"/>
          </p:cNvSpPr>
          <p:nvPr/>
        </p:nvSpPr>
        <p:spPr bwMode="auto">
          <a:xfrm>
            <a:off x="35496" y="2390552"/>
            <a:ext cx="1957388" cy="477054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5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Ορμονικές</a:t>
            </a:r>
            <a:endParaRPr lang="el-GR" sz="2500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16" name="15 - Ευθύγραμμο βέλος σύνδεσης"/>
          <p:cNvCxnSpPr/>
          <p:nvPr/>
        </p:nvCxnSpPr>
        <p:spPr>
          <a:xfrm rot="5400000">
            <a:off x="683568" y="4565848"/>
            <a:ext cx="576064" cy="1588"/>
          </a:xfrm>
          <a:prstGeom prst="straightConnector1">
            <a:avLst/>
          </a:prstGeom>
          <a:ln>
            <a:noFill/>
            <a:tailEnd type="arrow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1 - TextBox"/>
          <p:cNvSpPr txBox="1">
            <a:spLocks noChangeArrowheads="1"/>
          </p:cNvSpPr>
          <p:nvPr/>
        </p:nvSpPr>
        <p:spPr bwMode="auto">
          <a:xfrm>
            <a:off x="35496" y="5024898"/>
            <a:ext cx="2232248" cy="477054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5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Λειτουργικές</a:t>
            </a:r>
            <a:endParaRPr lang="el-GR" sz="2500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21" name="20 - Βέλος προς τα επάνω"/>
          <p:cNvSpPr/>
          <p:nvPr/>
        </p:nvSpPr>
        <p:spPr>
          <a:xfrm>
            <a:off x="827584" y="2981672"/>
            <a:ext cx="360040" cy="432048"/>
          </a:xfrm>
          <a:prstGeom prst="upArrow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21 - Βέλος προς τα κάτω"/>
          <p:cNvSpPr/>
          <p:nvPr/>
        </p:nvSpPr>
        <p:spPr>
          <a:xfrm>
            <a:off x="827584" y="4349824"/>
            <a:ext cx="360040" cy="504056"/>
          </a:xfrm>
          <a:prstGeom prst="downArrow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7" name="26 - Εξάγωνο"/>
          <p:cNvSpPr/>
          <p:nvPr/>
        </p:nvSpPr>
        <p:spPr>
          <a:xfrm>
            <a:off x="2195736" y="2189584"/>
            <a:ext cx="4752528" cy="3384376"/>
          </a:xfrm>
          <a:prstGeom prst="hexag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Διαγνωστικοί Χειρισμοί</a:t>
            </a:r>
          </a:p>
        </p:txBody>
      </p:sp>
      <p:sp>
        <p:nvSpPr>
          <p:cNvPr id="30" name="12 - TextBox"/>
          <p:cNvSpPr txBox="1">
            <a:spLocks noChangeArrowheads="1"/>
          </p:cNvSpPr>
          <p:nvPr/>
        </p:nvSpPr>
        <p:spPr bwMode="auto">
          <a:xfrm>
            <a:off x="0" y="-27384"/>
            <a:ext cx="9144000" cy="523220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Στη διάγνωση της Σεξουαλικής Δυσλειτουργίας</a:t>
            </a:r>
            <a:endParaRPr lang="el-GR" sz="2800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31" name="12 - TextBox"/>
          <p:cNvSpPr txBox="1">
            <a:spLocks noChangeArrowheads="1"/>
          </p:cNvSpPr>
          <p:nvPr/>
        </p:nvSpPr>
        <p:spPr bwMode="auto">
          <a:xfrm>
            <a:off x="0" y="952272"/>
            <a:ext cx="4499992" cy="892552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600" b="1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Ψυχολογική </a:t>
            </a:r>
            <a:r>
              <a:rPr lang="en-US" sz="2600" b="1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- </a:t>
            </a:r>
            <a:r>
              <a:rPr lang="el-GR" sz="2600" b="1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Ψυχομετρική </a:t>
            </a:r>
            <a:r>
              <a:rPr lang="el-GR" sz="2600" b="1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εκτίμηση</a:t>
            </a:r>
          </a:p>
        </p:txBody>
      </p:sp>
      <p:sp>
        <p:nvSpPr>
          <p:cNvPr id="32" name="12 - TextBox"/>
          <p:cNvSpPr txBox="1">
            <a:spLocks noChangeArrowheads="1"/>
          </p:cNvSpPr>
          <p:nvPr/>
        </p:nvSpPr>
        <p:spPr bwMode="auto">
          <a:xfrm>
            <a:off x="4499992" y="952272"/>
            <a:ext cx="4680520" cy="892552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600" b="1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Ψυχιατρική διάγνωση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 sz="2600" b="1" dirty="0" smtClean="0">
              <a:solidFill>
                <a:schemeClr val="tx2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- Επεξήγηση με αριστερό-δεξιό βέλος"/>
          <p:cNvSpPr>
            <a:spLocks noChangeArrowheads="1"/>
          </p:cNvSpPr>
          <p:nvPr/>
        </p:nvSpPr>
        <p:spPr bwMode="auto">
          <a:xfrm>
            <a:off x="3059832" y="2362200"/>
            <a:ext cx="3096344" cy="2209800"/>
          </a:xfrm>
          <a:prstGeom prst="flowChartConnector">
            <a:avLst/>
          </a:prstGeom>
          <a:solidFill>
            <a:srgbClr val="003300"/>
          </a:solidFill>
          <a:ln w="25400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 b="1" dirty="0">
                <a:solidFill>
                  <a:srgbClr val="FFFF00"/>
                </a:solidFill>
                <a:latin typeface="Arial" charset="0"/>
              </a:rPr>
              <a:t>Γ. </a:t>
            </a:r>
            <a:r>
              <a:rPr lang="el-GR" sz="2800" b="1" dirty="0" smtClean="0">
                <a:solidFill>
                  <a:srgbClr val="FFFF00"/>
                </a:solidFill>
                <a:latin typeface="Arial" charset="0"/>
              </a:rPr>
              <a:t>Ψυχιατρική θεραπεία</a:t>
            </a:r>
            <a:endParaRPr lang="el-GR" sz="28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24643" name="11 - TextBox"/>
          <p:cNvSpPr txBox="1">
            <a:spLocks noChangeArrowheads="1"/>
          </p:cNvSpPr>
          <p:nvPr/>
        </p:nvSpPr>
        <p:spPr bwMode="auto">
          <a:xfrm>
            <a:off x="0" y="2996952"/>
            <a:ext cx="2699792" cy="830997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Ατομική παρακολούθηση</a:t>
            </a:r>
            <a:endParaRPr lang="el-GR" sz="2400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624644" name="12 - TextBox"/>
          <p:cNvSpPr txBox="1">
            <a:spLocks noChangeArrowheads="1"/>
          </p:cNvSpPr>
          <p:nvPr/>
        </p:nvSpPr>
        <p:spPr bwMode="auto">
          <a:xfrm>
            <a:off x="6660232" y="3102059"/>
            <a:ext cx="2483768" cy="83099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Οδηγίες Ζεύγους</a:t>
            </a:r>
            <a:endParaRPr lang="el-GR" sz="2400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624645" name="12 - TextBox"/>
          <p:cNvSpPr txBox="1">
            <a:spLocks noChangeArrowheads="1"/>
          </p:cNvSpPr>
          <p:nvPr/>
        </p:nvSpPr>
        <p:spPr bwMode="auto">
          <a:xfrm>
            <a:off x="2743200" y="5378450"/>
            <a:ext cx="3581400" cy="461665"/>
          </a:xfrm>
          <a:prstGeom prst="rect">
            <a:avLst/>
          </a:prstGeom>
          <a:solidFill>
            <a:srgbClr val="CC00CC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Ομαδική οικογένειας</a:t>
            </a:r>
            <a:endParaRPr lang="el-GR" sz="2400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624647" name="Line 7"/>
          <p:cNvSpPr>
            <a:spLocks noChangeShapeType="1"/>
          </p:cNvSpPr>
          <p:nvPr/>
        </p:nvSpPr>
        <p:spPr bwMode="auto">
          <a:xfrm flipH="1">
            <a:off x="2522240" y="3429000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A50021"/>
              </a:solidFill>
              <a:latin typeface="Arial" charset="0"/>
            </a:endParaRPr>
          </a:p>
        </p:txBody>
      </p:sp>
      <p:sp>
        <p:nvSpPr>
          <p:cNvPr id="624648" name="Line 8"/>
          <p:cNvSpPr>
            <a:spLocks noChangeShapeType="1"/>
          </p:cNvSpPr>
          <p:nvPr/>
        </p:nvSpPr>
        <p:spPr bwMode="auto">
          <a:xfrm>
            <a:off x="6156176" y="3505200"/>
            <a:ext cx="685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A50021"/>
              </a:solidFill>
              <a:latin typeface="Arial" charset="0"/>
            </a:endParaRPr>
          </a:p>
        </p:txBody>
      </p:sp>
      <p:sp>
        <p:nvSpPr>
          <p:cNvPr id="624649" name="Line 9"/>
          <p:cNvSpPr>
            <a:spLocks noChangeShapeType="1"/>
          </p:cNvSpPr>
          <p:nvPr/>
        </p:nvSpPr>
        <p:spPr bwMode="auto">
          <a:xfrm>
            <a:off x="4495800" y="4572000"/>
            <a:ext cx="0" cy="838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A50021"/>
              </a:solidFill>
              <a:latin typeface="Arial" charset="0"/>
            </a:endParaRPr>
          </a:p>
        </p:txBody>
      </p:sp>
      <p:sp>
        <p:nvSpPr>
          <p:cNvPr id="624652" name="12 - TextBox"/>
          <p:cNvSpPr txBox="1">
            <a:spLocks noChangeArrowheads="1"/>
          </p:cNvSpPr>
          <p:nvPr/>
        </p:nvSpPr>
        <p:spPr bwMode="auto">
          <a:xfrm>
            <a:off x="2743200" y="1066800"/>
            <a:ext cx="3581400" cy="461665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Φαρμακευτική αγωγή</a:t>
            </a:r>
            <a:endParaRPr lang="el-GR" sz="2400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624653" name="Line 13"/>
          <p:cNvSpPr>
            <a:spLocks noChangeShapeType="1"/>
          </p:cNvSpPr>
          <p:nvPr/>
        </p:nvSpPr>
        <p:spPr bwMode="auto">
          <a:xfrm flipV="1">
            <a:off x="4495800" y="1524000"/>
            <a:ext cx="0" cy="838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A50021"/>
              </a:solidFill>
              <a:latin typeface="Arial" charset="0"/>
            </a:endParaRPr>
          </a:p>
        </p:txBody>
      </p:sp>
      <p:sp>
        <p:nvSpPr>
          <p:cNvPr id="12" name="12 - TextBox"/>
          <p:cNvSpPr txBox="1">
            <a:spLocks noChangeArrowheads="1"/>
          </p:cNvSpPr>
          <p:nvPr/>
        </p:nvSpPr>
        <p:spPr bwMode="auto">
          <a:xfrm>
            <a:off x="-36512" y="-27384"/>
            <a:ext cx="9180512" cy="523220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Ψυχιατρική διαταραχή και σεξουαλικό πρόβλημα…</a:t>
            </a:r>
            <a:endParaRPr lang="el-GR" sz="2800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- Επεξήγηση με αριστερό-δεξιό βέλος"/>
          <p:cNvSpPr>
            <a:spLocks noChangeArrowheads="1"/>
          </p:cNvSpPr>
          <p:nvPr/>
        </p:nvSpPr>
        <p:spPr bwMode="auto">
          <a:xfrm>
            <a:off x="2590800" y="2362200"/>
            <a:ext cx="3962400" cy="2209800"/>
          </a:xfrm>
          <a:prstGeom prst="flowChartConnector">
            <a:avLst/>
          </a:prstGeom>
          <a:solidFill>
            <a:srgbClr val="003300"/>
          </a:solidFill>
          <a:ln w="25400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 b="1" dirty="0" smtClean="0">
                <a:solidFill>
                  <a:srgbClr val="FFFF00"/>
                </a:solidFill>
                <a:latin typeface="Arial" charset="0"/>
              </a:rPr>
              <a:t>Δ. </a:t>
            </a:r>
            <a:r>
              <a:rPr lang="el-GR" sz="2800" b="1" dirty="0">
                <a:solidFill>
                  <a:srgbClr val="FFFF00"/>
                </a:solidFill>
                <a:latin typeface="Arial" charset="0"/>
              </a:rPr>
              <a:t>Ψυχοθεραπεία</a:t>
            </a:r>
          </a:p>
        </p:txBody>
      </p:sp>
      <p:sp>
        <p:nvSpPr>
          <p:cNvPr id="624643" name="11 - TextBox"/>
          <p:cNvSpPr txBox="1">
            <a:spLocks noChangeArrowheads="1"/>
          </p:cNvSpPr>
          <p:nvPr/>
        </p:nvSpPr>
        <p:spPr bwMode="auto">
          <a:xfrm>
            <a:off x="0" y="3138488"/>
            <a:ext cx="1957388" cy="519112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 b="1" dirty="0">
                <a:solidFill>
                  <a:srgbClr val="FFFF00"/>
                </a:solidFill>
                <a:latin typeface="Arial" charset="0"/>
                <a:cs typeface="Arial" charset="0"/>
              </a:rPr>
              <a:t>Ατομική</a:t>
            </a:r>
          </a:p>
        </p:txBody>
      </p:sp>
      <p:sp>
        <p:nvSpPr>
          <p:cNvPr id="624644" name="12 - TextBox"/>
          <p:cNvSpPr txBox="1">
            <a:spLocks noChangeArrowheads="1"/>
          </p:cNvSpPr>
          <p:nvPr/>
        </p:nvSpPr>
        <p:spPr bwMode="auto">
          <a:xfrm>
            <a:off x="7162800" y="3214688"/>
            <a:ext cx="1981200" cy="51911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 b="1" dirty="0">
                <a:solidFill>
                  <a:srgbClr val="FFFF00"/>
                </a:solidFill>
                <a:latin typeface="Arial" charset="0"/>
                <a:cs typeface="Arial" charset="0"/>
              </a:rPr>
              <a:t>Ζεύγους</a:t>
            </a:r>
          </a:p>
        </p:txBody>
      </p:sp>
      <p:sp>
        <p:nvSpPr>
          <p:cNvPr id="624645" name="12 - TextBox"/>
          <p:cNvSpPr txBox="1">
            <a:spLocks noChangeArrowheads="1"/>
          </p:cNvSpPr>
          <p:nvPr/>
        </p:nvSpPr>
        <p:spPr bwMode="auto">
          <a:xfrm>
            <a:off x="2743200" y="5378450"/>
            <a:ext cx="3581400" cy="519113"/>
          </a:xfrm>
          <a:prstGeom prst="rect">
            <a:avLst/>
          </a:prstGeom>
          <a:solidFill>
            <a:srgbClr val="CC00CC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 b="1" dirty="0">
                <a:solidFill>
                  <a:srgbClr val="FFFF00"/>
                </a:solidFill>
                <a:latin typeface="Arial" charset="0"/>
                <a:cs typeface="Arial" charset="0"/>
              </a:rPr>
              <a:t>Ομαδική</a:t>
            </a:r>
          </a:p>
        </p:txBody>
      </p:sp>
      <p:sp>
        <p:nvSpPr>
          <p:cNvPr id="624647" name="Line 7"/>
          <p:cNvSpPr>
            <a:spLocks noChangeShapeType="1"/>
          </p:cNvSpPr>
          <p:nvPr/>
        </p:nvSpPr>
        <p:spPr bwMode="auto">
          <a:xfrm flipH="1">
            <a:off x="1905000" y="3429000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A50021"/>
              </a:solidFill>
              <a:latin typeface="Arial" charset="0"/>
            </a:endParaRPr>
          </a:p>
        </p:txBody>
      </p:sp>
      <p:sp>
        <p:nvSpPr>
          <p:cNvPr id="624648" name="Line 8"/>
          <p:cNvSpPr>
            <a:spLocks noChangeShapeType="1"/>
          </p:cNvSpPr>
          <p:nvPr/>
        </p:nvSpPr>
        <p:spPr bwMode="auto">
          <a:xfrm>
            <a:off x="6553200" y="3505200"/>
            <a:ext cx="685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A50021"/>
              </a:solidFill>
              <a:latin typeface="Arial" charset="0"/>
            </a:endParaRPr>
          </a:p>
        </p:txBody>
      </p:sp>
      <p:sp>
        <p:nvSpPr>
          <p:cNvPr id="624649" name="Line 9"/>
          <p:cNvSpPr>
            <a:spLocks noChangeShapeType="1"/>
          </p:cNvSpPr>
          <p:nvPr/>
        </p:nvSpPr>
        <p:spPr bwMode="auto">
          <a:xfrm>
            <a:off x="4495800" y="4572000"/>
            <a:ext cx="0" cy="838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A50021"/>
              </a:solidFill>
              <a:latin typeface="Arial" charset="0"/>
            </a:endParaRPr>
          </a:p>
        </p:txBody>
      </p:sp>
      <p:sp>
        <p:nvSpPr>
          <p:cNvPr id="624652" name="12 - TextBox"/>
          <p:cNvSpPr txBox="1">
            <a:spLocks noChangeArrowheads="1"/>
          </p:cNvSpPr>
          <p:nvPr/>
        </p:nvSpPr>
        <p:spPr bwMode="auto">
          <a:xfrm>
            <a:off x="2743200" y="1066800"/>
            <a:ext cx="3581400" cy="519113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 b="1" dirty="0">
                <a:solidFill>
                  <a:srgbClr val="FFFF00"/>
                </a:solidFill>
                <a:latin typeface="Arial" charset="0"/>
                <a:cs typeface="Arial" charset="0"/>
              </a:rPr>
              <a:t>Συμβουλευτική</a:t>
            </a:r>
          </a:p>
        </p:txBody>
      </p:sp>
      <p:sp>
        <p:nvSpPr>
          <p:cNvPr id="624653" name="Line 13"/>
          <p:cNvSpPr>
            <a:spLocks noChangeShapeType="1"/>
          </p:cNvSpPr>
          <p:nvPr/>
        </p:nvSpPr>
        <p:spPr bwMode="auto">
          <a:xfrm flipV="1">
            <a:off x="4495800" y="1524000"/>
            <a:ext cx="0" cy="838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A50021"/>
              </a:solidFill>
              <a:latin typeface="Arial" charset="0"/>
            </a:endParaRPr>
          </a:p>
        </p:txBody>
      </p:sp>
      <p:sp>
        <p:nvSpPr>
          <p:cNvPr id="12" name="12 - TextBox"/>
          <p:cNvSpPr txBox="1">
            <a:spLocks noChangeArrowheads="1"/>
          </p:cNvSpPr>
          <p:nvPr/>
        </p:nvSpPr>
        <p:spPr bwMode="auto">
          <a:xfrm>
            <a:off x="-36512" y="-27384"/>
            <a:ext cx="9180512" cy="523220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Στο σεξουαλικό πρόβλημα…</a:t>
            </a:r>
            <a:endParaRPr lang="el-GR" sz="2800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96777"/>
            <a:ext cx="9144000" cy="4392463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l-GR" sz="3500" b="1" dirty="0">
                <a:solidFill>
                  <a:srgbClr val="FFFF00"/>
                </a:solidFill>
                <a:latin typeface="Tahoma" pitchFamily="34" charset="0"/>
              </a:rPr>
              <a:t>Ο ΣΕΞΟΥΑΛΙΚΟΣ ΡΟΛΟΣ</a:t>
            </a:r>
            <a:br>
              <a:rPr lang="el-GR" sz="3500" b="1" dirty="0">
                <a:solidFill>
                  <a:srgbClr val="FFFF00"/>
                </a:solidFill>
                <a:latin typeface="Tahoma" pitchFamily="34" charset="0"/>
              </a:rPr>
            </a:br>
            <a:r>
              <a:rPr lang="el-GR" sz="3500" b="1" dirty="0">
                <a:solidFill>
                  <a:srgbClr val="FFFF00"/>
                </a:solidFill>
                <a:latin typeface="Tahoma" pitchFamily="34" charset="0"/>
              </a:rPr>
              <a:t>ΤΗΣ ΑΝΘΡΩΠΙΝΗΣ ΣΕΞΟΥΑΛΙΚΟΤΗΤΑΣ</a:t>
            </a:r>
            <a:br>
              <a:rPr lang="el-GR" sz="3500" b="1" dirty="0">
                <a:solidFill>
                  <a:srgbClr val="FFFF00"/>
                </a:solidFill>
                <a:latin typeface="Tahoma" pitchFamily="34" charset="0"/>
              </a:rPr>
            </a:br>
            <a:r>
              <a:rPr lang="el-GR" sz="3500" b="1" dirty="0">
                <a:solidFill>
                  <a:srgbClr val="FFFF00"/>
                </a:solidFill>
                <a:latin typeface="Tahoma" pitchFamily="34" charset="0"/>
              </a:rPr>
              <a:t>ΧΑΡΑΚΤΗΡΙΖΕΤΑΙ </a:t>
            </a:r>
            <a:br>
              <a:rPr lang="el-GR" sz="3500" b="1" dirty="0">
                <a:solidFill>
                  <a:srgbClr val="FFFF00"/>
                </a:solidFill>
                <a:latin typeface="Tahoma" pitchFamily="34" charset="0"/>
              </a:rPr>
            </a:br>
            <a:r>
              <a:rPr lang="el-GR" sz="3500" b="1" dirty="0">
                <a:solidFill>
                  <a:srgbClr val="FFFF00"/>
                </a:solidFill>
                <a:latin typeface="Tahoma" pitchFamily="34" charset="0"/>
              </a:rPr>
              <a:t>ΜΕ ΤΗΝ 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73" name="Rectangle 9"/>
          <p:cNvSpPr>
            <a:spLocks noChangeArrowheads="1"/>
          </p:cNvSpPr>
          <p:nvPr/>
        </p:nvSpPr>
        <p:spPr bwMode="auto">
          <a:xfrm>
            <a:off x="762000" y="1196752"/>
            <a:ext cx="7696200" cy="4823048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CC66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25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63587"/>
          </a:xfrm>
          <a:solidFill>
            <a:schemeClr val="tx2">
              <a:lumMod val="65000"/>
              <a:lumOff val="35000"/>
            </a:schemeClr>
          </a:solidFill>
        </p:spPr>
        <p:txBody>
          <a:bodyPr/>
          <a:lstStyle/>
          <a:p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ΘΕΡΑΠΕΙΑ ΖΕΥΓΟΥΣ</a:t>
            </a:r>
          </a:p>
        </p:txBody>
      </p:sp>
      <p:sp>
        <p:nvSpPr>
          <p:cNvPr id="625667" name="Text Box 3"/>
          <p:cNvSpPr txBox="1">
            <a:spLocks noChangeArrowheads="1"/>
          </p:cNvSpPr>
          <p:nvPr/>
        </p:nvSpPr>
        <p:spPr bwMode="auto">
          <a:xfrm>
            <a:off x="762000" y="1812925"/>
            <a:ext cx="7602538" cy="457200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1. Πρόβλημα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 </a:t>
            </a:r>
            <a:r>
              <a:rPr lang="el-GR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Ποιό είναι </a:t>
            </a:r>
          </a:p>
        </p:txBody>
      </p:sp>
      <p:sp>
        <p:nvSpPr>
          <p:cNvPr id="625668" name="Text Box 4"/>
          <p:cNvSpPr txBox="1">
            <a:spLocks noChangeArrowheads="1"/>
          </p:cNvSpPr>
          <p:nvPr/>
        </p:nvSpPr>
        <p:spPr bwMode="auto">
          <a:xfrm>
            <a:off x="762000" y="2498725"/>
            <a:ext cx="7602538" cy="457200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2. Κίνητρο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 </a:t>
            </a:r>
            <a:r>
              <a:rPr lang="el-GR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Σκοπός και στόχευση </a:t>
            </a:r>
          </a:p>
        </p:txBody>
      </p:sp>
      <p:sp>
        <p:nvSpPr>
          <p:cNvPr id="625669" name="Text Box 5"/>
          <p:cNvSpPr txBox="1">
            <a:spLocks noChangeArrowheads="1"/>
          </p:cNvSpPr>
          <p:nvPr/>
        </p:nvSpPr>
        <p:spPr bwMode="auto">
          <a:xfrm>
            <a:off x="762000" y="3184525"/>
            <a:ext cx="7602538" cy="457200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3. Χειρισμοί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 </a:t>
            </a:r>
            <a:r>
              <a:rPr lang="el-GR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τι έχει κάνει το ζευγάρι μέχρι τώρα </a:t>
            </a:r>
          </a:p>
        </p:txBody>
      </p:sp>
      <p:sp>
        <p:nvSpPr>
          <p:cNvPr id="625670" name="Text Box 6"/>
          <p:cNvSpPr txBox="1">
            <a:spLocks noChangeArrowheads="1"/>
          </p:cNvSpPr>
          <p:nvPr/>
        </p:nvSpPr>
        <p:spPr bwMode="auto">
          <a:xfrm>
            <a:off x="762000" y="3810000"/>
            <a:ext cx="7620000" cy="830997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4. Επιπτώσεις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 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Ψυχική και σεξουαλική    	συμπεριφορά στην ζωή τους</a:t>
            </a:r>
          </a:p>
        </p:txBody>
      </p:sp>
      <p:sp>
        <p:nvSpPr>
          <p:cNvPr id="625671" name="Text Box 7"/>
          <p:cNvSpPr txBox="1">
            <a:spLocks noChangeArrowheads="1"/>
          </p:cNvSpPr>
          <p:nvPr/>
        </p:nvSpPr>
        <p:spPr bwMode="auto">
          <a:xfrm>
            <a:off x="762000" y="4860925"/>
            <a:ext cx="7620000" cy="830997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5. Θεραπευτική οριοθέτηση</a:t>
            </a: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 </a:t>
            </a:r>
            <a:r>
              <a:rPr lang="el-GR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συμβόλαιο θεραπείας 	και προσδοκόμενο αποτέλεσμα</a:t>
            </a:r>
          </a:p>
        </p:txBody>
      </p:sp>
      <p:sp>
        <p:nvSpPr>
          <p:cNvPr id="625672" name="Text Box 8"/>
          <p:cNvSpPr txBox="1">
            <a:spLocks noChangeArrowheads="1"/>
          </p:cNvSpPr>
          <p:nvPr/>
        </p:nvSpPr>
        <p:spPr bwMode="auto">
          <a:xfrm>
            <a:off x="762000" y="1219200"/>
            <a:ext cx="6569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600" b="1" u="sng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Α. Τα πέντε βήματα του θεραπευτή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7" name="Rectangle 9"/>
          <p:cNvSpPr>
            <a:spLocks noChangeArrowheads="1"/>
          </p:cNvSpPr>
          <p:nvPr/>
        </p:nvSpPr>
        <p:spPr bwMode="auto">
          <a:xfrm>
            <a:off x="533400" y="1268760"/>
            <a:ext cx="8143056" cy="4968552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0066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26690" name="Text Box 2"/>
          <p:cNvSpPr txBox="1">
            <a:spLocks noChangeArrowheads="1"/>
          </p:cNvSpPr>
          <p:nvPr/>
        </p:nvSpPr>
        <p:spPr bwMode="auto">
          <a:xfrm>
            <a:off x="609600" y="1812925"/>
            <a:ext cx="6781800" cy="396875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1. Αποδοχή του θεραπευτικού πλάνου</a:t>
            </a:r>
          </a:p>
        </p:txBody>
      </p:sp>
      <p:sp>
        <p:nvSpPr>
          <p:cNvPr id="626691" name="Text Box 3"/>
          <p:cNvSpPr txBox="1">
            <a:spLocks noChangeArrowheads="1"/>
          </p:cNvSpPr>
          <p:nvPr/>
        </p:nvSpPr>
        <p:spPr bwMode="auto">
          <a:xfrm>
            <a:off x="609600" y="2438400"/>
            <a:ext cx="7922840" cy="707886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2. Δέσμευση των συνεδριών και της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	</a:t>
            </a:r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αμοιβαίας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συνέπειας προς την θεραπευτική πορεία</a:t>
            </a:r>
          </a:p>
        </p:txBody>
      </p:sp>
      <p:sp>
        <p:nvSpPr>
          <p:cNvPr id="626692" name="Text Box 4"/>
          <p:cNvSpPr txBox="1">
            <a:spLocks noChangeArrowheads="1"/>
          </p:cNvSpPr>
          <p:nvPr/>
        </p:nvSpPr>
        <p:spPr bwMode="auto">
          <a:xfrm>
            <a:off x="609600" y="3260725"/>
            <a:ext cx="6781800" cy="701675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3. Ατομικές συνεδρίες του βιολογικού –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	</a:t>
            </a:r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ψυχοκοινωνικού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και σεξουαλικού ιστορικού</a:t>
            </a:r>
          </a:p>
        </p:txBody>
      </p:sp>
      <p:sp>
        <p:nvSpPr>
          <p:cNvPr id="626693" name="Text Box 5"/>
          <p:cNvSpPr txBox="1">
            <a:spLocks noChangeArrowheads="1"/>
          </p:cNvSpPr>
          <p:nvPr/>
        </p:nvSpPr>
        <p:spPr bwMode="auto">
          <a:xfrm>
            <a:off x="609600" y="4083050"/>
            <a:ext cx="7994848" cy="1015663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4. Το ζευγάρι στον θεραπευτικό καναπέ με πλάνο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endParaRPr lang="el-GR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	</a:t>
            </a:r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Την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συναισθηματική επικοινωνία, ψυχική επαφή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	</a:t>
            </a:r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και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το σεξουαλικό πρόβλημα</a:t>
            </a:r>
          </a:p>
        </p:txBody>
      </p:sp>
      <p:sp>
        <p:nvSpPr>
          <p:cNvPr id="626694" name="Text Box 6"/>
          <p:cNvSpPr txBox="1">
            <a:spLocks noChangeArrowheads="1"/>
          </p:cNvSpPr>
          <p:nvPr/>
        </p:nvSpPr>
        <p:spPr bwMode="auto">
          <a:xfrm>
            <a:off x="609600" y="1219200"/>
            <a:ext cx="67818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600" b="1" u="sng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Β. Θεραπευτικοί χειρισμοί</a:t>
            </a:r>
          </a:p>
        </p:txBody>
      </p:sp>
      <p:sp>
        <p:nvSpPr>
          <p:cNvPr id="626695" name="Text Box 7"/>
          <p:cNvSpPr txBox="1">
            <a:spLocks noChangeArrowheads="1"/>
          </p:cNvSpPr>
          <p:nvPr/>
        </p:nvSpPr>
        <p:spPr bwMode="auto">
          <a:xfrm>
            <a:off x="609600" y="5241925"/>
            <a:ext cx="6781800" cy="701675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5. Σεξουαλικός θεραπευτικός ρόλος των συντρόφων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	</a:t>
            </a:r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(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Sex therapy )</a:t>
            </a:r>
            <a:endParaRPr lang="el-GR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63587"/>
          </a:xfrm>
          <a:solidFill>
            <a:schemeClr val="tx2">
              <a:lumMod val="65000"/>
              <a:lumOff val="35000"/>
            </a:schemeClr>
          </a:solidFill>
        </p:spPr>
        <p:txBody>
          <a:bodyPr/>
          <a:lstStyle/>
          <a:p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ΘΕΡΑΠΕΙΑ ΖΕΥΓΟΥΣ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22" name="Rectangle 10"/>
          <p:cNvSpPr>
            <a:spLocks noChangeArrowheads="1"/>
          </p:cNvSpPr>
          <p:nvPr/>
        </p:nvSpPr>
        <p:spPr bwMode="auto">
          <a:xfrm>
            <a:off x="533400" y="1340768"/>
            <a:ext cx="8143056" cy="4602832"/>
          </a:xfrm>
          <a:prstGeom prst="rect">
            <a:avLst/>
          </a:prstGeom>
          <a:solidFill>
            <a:srgbClr val="FF505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505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27714" name="Text Box 2"/>
          <p:cNvSpPr txBox="1">
            <a:spLocks noChangeArrowheads="1"/>
          </p:cNvSpPr>
          <p:nvPr/>
        </p:nvSpPr>
        <p:spPr bwMode="auto">
          <a:xfrm>
            <a:off x="609600" y="2346325"/>
            <a:ext cx="6180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1. Βήμα</a:t>
            </a:r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-</a:t>
            </a: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βήμα μιλώντας για το σεξ</a:t>
            </a:r>
          </a:p>
        </p:txBody>
      </p:sp>
      <p:sp>
        <p:nvSpPr>
          <p:cNvPr id="627715" name="Text Box 3"/>
          <p:cNvSpPr txBox="1">
            <a:spLocks noChangeArrowheads="1"/>
          </p:cNvSpPr>
          <p:nvPr/>
        </p:nvSpPr>
        <p:spPr bwMode="auto">
          <a:xfrm>
            <a:off x="609600" y="3032125"/>
            <a:ext cx="7886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2. Εικόνα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- </a:t>
            </a:r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εικόνα βλέποντας το σεξ</a:t>
            </a:r>
          </a:p>
        </p:txBody>
      </p:sp>
      <p:sp>
        <p:nvSpPr>
          <p:cNvPr id="627716" name="Text Box 4"/>
          <p:cNvSpPr txBox="1">
            <a:spLocks noChangeArrowheads="1"/>
          </p:cNvSpPr>
          <p:nvPr/>
        </p:nvSpPr>
        <p:spPr bwMode="auto">
          <a:xfrm>
            <a:off x="609600" y="3717925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3. Ζώντας την γοητεία του φλερτ</a:t>
            </a:r>
          </a:p>
        </p:txBody>
      </p:sp>
      <p:sp>
        <p:nvSpPr>
          <p:cNvPr id="627717" name="Text Box 5"/>
          <p:cNvSpPr txBox="1">
            <a:spLocks noChangeArrowheads="1"/>
          </p:cNvSpPr>
          <p:nvPr/>
        </p:nvSpPr>
        <p:spPr bwMode="auto">
          <a:xfrm>
            <a:off x="609600" y="4419600"/>
            <a:ext cx="8720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4. Εκφράζοντας την επιθυμία της έλξης</a:t>
            </a:r>
          </a:p>
        </p:txBody>
      </p:sp>
      <p:sp>
        <p:nvSpPr>
          <p:cNvPr id="627718" name="Text Box 6"/>
          <p:cNvSpPr txBox="1">
            <a:spLocks noChangeArrowheads="1"/>
          </p:cNvSpPr>
          <p:nvPr/>
        </p:nvSpPr>
        <p:spPr bwMode="auto">
          <a:xfrm>
            <a:off x="669925" y="5181600"/>
            <a:ext cx="8170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5. Απολαμβάνοντας το παιχνίδι της ηδονής</a:t>
            </a:r>
          </a:p>
        </p:txBody>
      </p:sp>
      <p:sp>
        <p:nvSpPr>
          <p:cNvPr id="627719" name="Text Box 7"/>
          <p:cNvSpPr txBox="1">
            <a:spLocks noChangeArrowheads="1"/>
          </p:cNvSpPr>
          <p:nvPr/>
        </p:nvSpPr>
        <p:spPr bwMode="auto">
          <a:xfrm>
            <a:off x="609600" y="1371600"/>
            <a:ext cx="6569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600" b="1" u="sng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Γ. Θεραπευτική πορεία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63587"/>
          </a:xfrm>
          <a:solidFill>
            <a:schemeClr val="tx2">
              <a:lumMod val="65000"/>
              <a:lumOff val="35000"/>
            </a:schemeClr>
          </a:solidFill>
        </p:spPr>
        <p:txBody>
          <a:bodyPr/>
          <a:lstStyle/>
          <a:p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ΘΕΡΑΠΕΙΑ ΖΕΥΓΟΥΣ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48" name="Rectangle 12"/>
          <p:cNvSpPr>
            <a:spLocks noChangeArrowheads="1"/>
          </p:cNvSpPr>
          <p:nvPr/>
        </p:nvSpPr>
        <p:spPr bwMode="auto">
          <a:xfrm>
            <a:off x="228600" y="1340768"/>
            <a:ext cx="8610600" cy="5136232"/>
          </a:xfrm>
          <a:prstGeom prst="rect">
            <a:avLst/>
          </a:prstGeom>
          <a:solidFill>
            <a:srgbClr val="E6004D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505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28738" name="Text Box 2"/>
          <p:cNvSpPr txBox="1">
            <a:spLocks noChangeArrowheads="1"/>
          </p:cNvSpPr>
          <p:nvPr/>
        </p:nvSpPr>
        <p:spPr bwMode="auto">
          <a:xfrm>
            <a:off x="288925" y="2378075"/>
            <a:ext cx="7897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1. Το ζευγάρι σε ρόλο σεξουαλικής αμοιβαιότητας</a:t>
            </a:r>
          </a:p>
        </p:txBody>
      </p:sp>
      <p:sp>
        <p:nvSpPr>
          <p:cNvPr id="628739" name="Text Box 3"/>
          <p:cNvSpPr txBox="1">
            <a:spLocks noChangeArrowheads="1"/>
          </p:cNvSpPr>
          <p:nvPr/>
        </p:nvSpPr>
        <p:spPr bwMode="auto">
          <a:xfrm>
            <a:off x="304800" y="3063875"/>
            <a:ext cx="899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2. Απομυθοποιούμε το πρόβλημα, νιώθουμε ευχάριστα</a:t>
            </a:r>
          </a:p>
        </p:txBody>
      </p:sp>
      <p:sp>
        <p:nvSpPr>
          <p:cNvPr id="628740" name="Text Box 4"/>
          <p:cNvSpPr txBox="1">
            <a:spLocks noChangeArrowheads="1"/>
          </p:cNvSpPr>
          <p:nvPr/>
        </p:nvSpPr>
        <p:spPr bwMode="auto">
          <a:xfrm>
            <a:off x="304800" y="3749675"/>
            <a:ext cx="883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3. Διεκδικούμε ο ένας τον άλλο χωρίς το άγχος της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 	</a:t>
            </a:r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αποτυχίας</a:t>
            </a:r>
            <a:endParaRPr lang="el-G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28741" name="Text Box 5"/>
          <p:cNvSpPr txBox="1">
            <a:spLocks noChangeArrowheads="1"/>
          </p:cNvSpPr>
          <p:nvPr/>
        </p:nvSpPr>
        <p:spPr bwMode="auto">
          <a:xfrm>
            <a:off x="304800" y="4587875"/>
            <a:ext cx="883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4. Απελευθερώνουμε τις αισθήσεις μας διεκδικώντας τον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	</a:t>
            </a:r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οργασμό</a:t>
            </a:r>
            <a:endParaRPr lang="el-G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28742" name="Text Box 6"/>
          <p:cNvSpPr txBox="1">
            <a:spLocks noChangeArrowheads="1"/>
          </p:cNvSpPr>
          <p:nvPr/>
        </p:nvSpPr>
        <p:spPr bwMode="auto">
          <a:xfrm>
            <a:off x="304800" y="5426075"/>
            <a:ext cx="883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5. Παίζουμε πιο ελεύθερα ζητώντας περισσότερα πράγματα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	</a:t>
            </a:r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ο </a:t>
            </a:r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ένας </a:t>
            </a:r>
            <a:r>
              <a:rPr lang="el-G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απο</a:t>
            </a:r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τον άλλο...</a:t>
            </a:r>
          </a:p>
        </p:txBody>
      </p:sp>
      <p:sp>
        <p:nvSpPr>
          <p:cNvPr id="628743" name="Text Box 7"/>
          <p:cNvSpPr txBox="1">
            <a:spLocks noChangeArrowheads="1"/>
          </p:cNvSpPr>
          <p:nvPr/>
        </p:nvSpPr>
        <p:spPr bwMode="auto">
          <a:xfrm>
            <a:off x="304800" y="1479550"/>
            <a:ext cx="6569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600" b="1" u="sng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Δ. Ξεπερνώντας το πρόβλημα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63587"/>
          </a:xfrm>
          <a:solidFill>
            <a:schemeClr val="tx2">
              <a:lumMod val="65000"/>
              <a:lumOff val="35000"/>
            </a:schemeClr>
          </a:solidFill>
        </p:spPr>
        <p:txBody>
          <a:bodyPr/>
          <a:lstStyle/>
          <a:p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ΘΕΡΑΠΕΙΑ ΖΕΥΓΟΥΣ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72" name="Rectangle 12"/>
          <p:cNvSpPr>
            <a:spLocks noChangeArrowheads="1"/>
          </p:cNvSpPr>
          <p:nvPr/>
        </p:nvSpPr>
        <p:spPr bwMode="auto">
          <a:xfrm>
            <a:off x="381000" y="1196752"/>
            <a:ext cx="8534400" cy="4738464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CC00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29762" name="Text Box 2"/>
          <p:cNvSpPr txBox="1">
            <a:spLocks noChangeArrowheads="1"/>
          </p:cNvSpPr>
          <p:nvPr/>
        </p:nvSpPr>
        <p:spPr bwMode="auto">
          <a:xfrm>
            <a:off x="441325" y="2133600"/>
            <a:ext cx="8045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1. Θέλουμε να κάνουμε σεξ</a:t>
            </a:r>
          </a:p>
        </p:txBody>
      </p:sp>
      <p:sp>
        <p:nvSpPr>
          <p:cNvPr id="629763" name="Text Box 3"/>
          <p:cNvSpPr txBox="1">
            <a:spLocks noChangeArrowheads="1"/>
          </p:cNvSpPr>
          <p:nvPr/>
        </p:nvSpPr>
        <p:spPr bwMode="auto">
          <a:xfrm>
            <a:off x="457200" y="2819400"/>
            <a:ext cx="8612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2. Δείχνουμε ο ένας στον άλλο τα θέλω του</a:t>
            </a:r>
          </a:p>
        </p:txBody>
      </p:sp>
      <p:sp>
        <p:nvSpPr>
          <p:cNvPr id="629764" name="Text Box 4"/>
          <p:cNvSpPr txBox="1">
            <a:spLocks noChangeArrowheads="1"/>
          </p:cNvSpPr>
          <p:nvPr/>
        </p:nvSpPr>
        <p:spPr bwMode="auto">
          <a:xfrm>
            <a:off x="457200" y="3505200"/>
            <a:ext cx="7742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3. Εκφράζω το όχι μου, όταν δεν θέλω</a:t>
            </a:r>
          </a:p>
        </p:txBody>
      </p:sp>
      <p:sp>
        <p:nvSpPr>
          <p:cNvPr id="629765" name="Text Box 5"/>
          <p:cNvSpPr txBox="1">
            <a:spLocks noChangeArrowheads="1"/>
          </p:cNvSpPr>
          <p:nvPr/>
        </p:nvSpPr>
        <p:spPr bwMode="auto">
          <a:xfrm>
            <a:off x="457200" y="4206875"/>
            <a:ext cx="868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4. Ζητώ να κάνω σεξ μαζί σου χωρίς χρέωση και θυμό</a:t>
            </a:r>
          </a:p>
        </p:txBody>
      </p:sp>
      <p:sp>
        <p:nvSpPr>
          <p:cNvPr id="629766" name="Text Box 6"/>
          <p:cNvSpPr txBox="1">
            <a:spLocks noChangeArrowheads="1"/>
          </p:cNvSpPr>
          <p:nvPr/>
        </p:nvSpPr>
        <p:spPr bwMode="auto">
          <a:xfrm>
            <a:off x="457200" y="4892675"/>
            <a:ext cx="8140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5. Το σεξ είναι μέρος της σχέσης μας</a:t>
            </a:r>
          </a:p>
        </p:txBody>
      </p:sp>
      <p:sp>
        <p:nvSpPr>
          <p:cNvPr id="629767" name="Text Box 7"/>
          <p:cNvSpPr txBox="1">
            <a:spLocks noChangeArrowheads="1"/>
          </p:cNvSpPr>
          <p:nvPr/>
        </p:nvSpPr>
        <p:spPr bwMode="auto">
          <a:xfrm>
            <a:off x="457200" y="1219200"/>
            <a:ext cx="6569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600" b="1" u="sng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Ε. Το σεξ στην ζωή μας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63587"/>
          </a:xfrm>
          <a:solidFill>
            <a:schemeClr val="tx2">
              <a:lumMod val="65000"/>
              <a:lumOff val="35000"/>
            </a:schemeClr>
          </a:solidFill>
        </p:spPr>
        <p:txBody>
          <a:bodyPr/>
          <a:lstStyle/>
          <a:p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ΘΕΡΑΠΕΙΑ ΖΕΥΓΟΥΣ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2962672" cy="11430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l"/>
            <a:r>
              <a:rPr lang="el-GR" b="1"/>
              <a:t>Και όμως...</a:t>
            </a:r>
            <a:endParaRPr lang="en-US" b="1"/>
          </a:p>
        </p:txBody>
      </p:sp>
      <p:sp>
        <p:nvSpPr>
          <p:cNvPr id="564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780928"/>
            <a:ext cx="8229600" cy="1224136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>
              <a:buFontTx/>
              <a:buNone/>
            </a:pPr>
            <a:r>
              <a:rPr lang="el-GR" sz="7000" b="1" dirty="0" smtClean="0"/>
              <a:t>Εγώ </a:t>
            </a:r>
            <a:r>
              <a:rPr lang="el-GR" sz="7000" b="1" dirty="0"/>
              <a:t>και εσύ...</a:t>
            </a:r>
            <a:endParaRPr lang="en-US" sz="7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4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4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4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227" grpId="0" uiExpand="1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1913"/>
            <a:ext cx="9144000" cy="691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428625"/>
            <a:ext cx="8411344" cy="1143000"/>
          </a:xfrm>
        </p:spPr>
        <p:txBody>
          <a:bodyPr/>
          <a:lstStyle/>
          <a:p>
            <a:r>
              <a:rPr lang="el-GR" sz="2800" dirty="0">
                <a:solidFill>
                  <a:schemeClr val="bg1"/>
                </a:solidFill>
                <a:latin typeface="Comic Sans MS" pitchFamily="66" charset="0"/>
              </a:rPr>
              <a:t>Μη θυμώνεις, αν θέλαμε καλό σεξ, </a:t>
            </a:r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               </a:t>
            </a:r>
            <a:r>
              <a:rPr lang="el-GR" sz="2800" dirty="0" smtClean="0">
                <a:solidFill>
                  <a:schemeClr val="bg1"/>
                </a:solidFill>
                <a:latin typeface="Comic Sans MS" pitchFamily="66" charset="0"/>
              </a:rPr>
              <a:t>πιθανόν </a:t>
            </a:r>
            <a:r>
              <a:rPr lang="el-GR" sz="2800" dirty="0">
                <a:solidFill>
                  <a:schemeClr val="bg1"/>
                </a:solidFill>
                <a:latin typeface="Comic Sans MS" pitchFamily="66" charset="0"/>
              </a:rPr>
              <a:t>να παντρευόμασταν άλλα άτομα...</a:t>
            </a:r>
          </a:p>
        </p:txBody>
      </p:sp>
      <p:pic>
        <p:nvPicPr>
          <p:cNvPr id="22323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773238"/>
            <a:ext cx="6985000" cy="499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 descr="Прикольные картин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Ελλειψοειδής επεξήγηση"/>
          <p:cNvSpPr/>
          <p:nvPr/>
        </p:nvSpPr>
        <p:spPr>
          <a:xfrm>
            <a:off x="4572000" y="142875"/>
            <a:ext cx="1928813" cy="1000125"/>
          </a:xfrm>
          <a:prstGeom prst="wedgeEllipseCallout">
            <a:avLst>
              <a:gd name="adj1" fmla="val -54695"/>
              <a:gd name="adj2" fmla="val 712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dirty="0" err="1">
                <a:solidFill>
                  <a:srgbClr val="000000"/>
                </a:solidFill>
              </a:rPr>
              <a:t>Μμμμμ</a:t>
            </a:r>
            <a:r>
              <a:rPr lang="el-GR" dirty="0">
                <a:solidFill>
                  <a:srgbClr val="000000"/>
                </a:solidFill>
              </a:rPr>
              <a:t>!!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dirty="0">
                <a:solidFill>
                  <a:srgbClr val="000000"/>
                </a:solidFill>
              </a:rPr>
              <a:t>Είσαι απίθανος!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per Coupl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7200800" cy="54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463675"/>
          </a:xfrm>
          <a:solidFill>
            <a:srgbClr val="FFFFCC"/>
          </a:solidFill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r>
              <a:rPr lang="el-GR" b="1">
                <a:solidFill>
                  <a:srgbClr val="000066"/>
                </a:solidFill>
              </a:rPr>
              <a:t>Η ΑΝΘΡΩΠΙΝΗ ΣΕΞΟΥΑΛΙΚΟΤΗΤΑ:</a:t>
            </a:r>
            <a:endParaRPr lang="en-US" b="1">
              <a:solidFill>
                <a:srgbClr val="000066"/>
              </a:solidFill>
            </a:endParaRPr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755650" y="2276475"/>
            <a:ext cx="7632700" cy="792163"/>
          </a:xfrm>
          <a:prstGeom prst="rect">
            <a:avLst/>
          </a:prstGeom>
          <a:solidFill>
            <a:srgbClr val="9900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3600" b="1" smtClean="0">
                <a:solidFill>
                  <a:srgbClr val="FFFF00"/>
                </a:solidFill>
              </a:rPr>
              <a:t>1. ΣΕΞΟΥΑΛΙΚΗ ΤΑΥΤΟΤΗΤΑ</a:t>
            </a:r>
            <a:endParaRPr lang="en-US" sz="3600" b="1" smtClean="0">
              <a:solidFill>
                <a:srgbClr val="FFFF00"/>
              </a:solidFill>
            </a:endParaRP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755650" y="3429000"/>
            <a:ext cx="7632700" cy="792163"/>
          </a:xfrm>
          <a:prstGeom prst="rect">
            <a:avLst/>
          </a:prstGeom>
          <a:solidFill>
            <a:srgbClr val="9900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FF00"/>
                </a:solidFill>
              </a:rPr>
              <a:t>2</a:t>
            </a:r>
            <a:r>
              <a:rPr lang="el-GR" sz="4000" b="1" smtClean="0">
                <a:solidFill>
                  <a:srgbClr val="FFFF00"/>
                </a:solidFill>
              </a:rPr>
              <a:t>. ΣΕΞΟΥΑΛΙΚΗ ΛΕΙΤΟΥΡΓΙΑ</a:t>
            </a:r>
            <a:endParaRPr lang="en-US" sz="4000" b="1" smtClean="0">
              <a:solidFill>
                <a:srgbClr val="FFFF00"/>
              </a:solidFill>
            </a:endParaRPr>
          </a:p>
        </p:txBody>
      </p:sp>
      <p:sp>
        <p:nvSpPr>
          <p:cNvPr id="96261" name="Rectangle 5"/>
          <p:cNvSpPr>
            <a:spLocks noChangeArrowheads="1"/>
          </p:cNvSpPr>
          <p:nvPr/>
        </p:nvSpPr>
        <p:spPr bwMode="auto">
          <a:xfrm>
            <a:off x="755650" y="4581525"/>
            <a:ext cx="7632700" cy="792163"/>
          </a:xfrm>
          <a:prstGeom prst="rect">
            <a:avLst/>
          </a:prstGeom>
          <a:solidFill>
            <a:srgbClr val="9900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None/>
            </a:pPr>
            <a:r>
              <a:rPr lang="el-GR" sz="4000" b="1" smtClean="0">
                <a:solidFill>
                  <a:srgbClr val="FFFF00"/>
                </a:solidFill>
              </a:rPr>
              <a:t>3. ΣΕΞΟΥΑΛΙΚΗ ΙΚΑΝΟΠΟΙΗΣΗ</a:t>
            </a:r>
            <a:endParaRPr lang="en-US" sz="4000" b="1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6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6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animBg="1"/>
      <p:bldP spid="96260" grpId="0" animBg="1"/>
      <p:bldP spid="96261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l-GR"/>
          </a:p>
        </p:txBody>
      </p:sp>
      <p:pic>
        <p:nvPicPr>
          <p:cNvPr id="249859" name="Picture 3" descr="ΦΟΝΤΟ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84988"/>
          </a:xfrm>
          <a:noFill/>
        </p:spPr>
      </p:pic>
      <p:sp>
        <p:nvSpPr>
          <p:cNvPr id="249860" name="Rectangle 4"/>
          <p:cNvSpPr>
            <a:spLocks noChangeArrowheads="1"/>
          </p:cNvSpPr>
          <p:nvPr/>
        </p:nvSpPr>
        <p:spPr bwMode="auto">
          <a:xfrm>
            <a:off x="1189038" y="2781300"/>
            <a:ext cx="719931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4800" b="1">
                <a:solidFill>
                  <a:srgbClr val="FFFF00"/>
                </a:solidFill>
              </a:rPr>
              <a:t>Το σεξ είναι ζωή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4800" b="1">
                <a:solidFill>
                  <a:srgbClr val="FFFF00"/>
                </a:solidFill>
              </a:rPr>
              <a:t>και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4800" b="1">
                <a:solidFill>
                  <a:srgbClr val="FFFF00"/>
                </a:solidFill>
              </a:rPr>
              <a:t>ο έρωτας δικαίωμα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 sz="4800" b="1">
              <a:solidFill>
                <a:srgbClr val="FFFF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 sz="1500" b="1">
              <a:solidFill>
                <a:srgbClr val="FFFF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1500" b="1">
                <a:solidFill>
                  <a:srgbClr val="FFFF00"/>
                </a:solidFill>
              </a:rPr>
              <a:t>                                                                                         </a:t>
            </a:r>
            <a:r>
              <a:rPr lang="el-GR" sz="2000" b="1" i="1">
                <a:solidFill>
                  <a:srgbClr val="FFFF00"/>
                </a:solidFill>
              </a:rPr>
              <a:t>Θάνος Ασκητής, 1987</a:t>
            </a:r>
            <a:endParaRPr lang="en-US" sz="2000" b="1" i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8E04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09600" y="668338"/>
            <a:ext cx="7848600" cy="1392237"/>
          </a:xfrm>
          <a:solidFill>
            <a:srgbClr val="000066"/>
          </a:solidFill>
          <a:ln w="76200"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lang="en-US" sz="3000" b="1">
                <a:solidFill>
                  <a:srgbClr val="FFFF00"/>
                </a:solidFill>
              </a:rPr>
              <a:t> </a:t>
            </a:r>
            <a:r>
              <a:rPr lang="el-GR" sz="3000" b="1">
                <a:solidFill>
                  <a:srgbClr val="FFFF00"/>
                </a:solidFill>
              </a:rPr>
              <a:t>ΣΥΜΒΟΥΛΕΥΤΙΚΗ ΓΡΑΜΜΗ </a:t>
            </a:r>
            <a:br>
              <a:rPr lang="el-GR" sz="3000" b="1">
                <a:solidFill>
                  <a:srgbClr val="FFFF00"/>
                </a:solidFill>
              </a:rPr>
            </a:br>
            <a:r>
              <a:rPr lang="el-GR" sz="3000" b="1">
                <a:solidFill>
                  <a:srgbClr val="FFFF00"/>
                </a:solidFill>
              </a:rPr>
              <a:t>ΣΕΞΟΥΑΛΙΚΗΣ ΥΓΕΙΑΣ</a:t>
            </a:r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50838" y="2286000"/>
            <a:ext cx="8382000" cy="2879725"/>
          </a:xfrm>
          <a:noFill/>
          <a:effectLst>
            <a:prstShdw prst="shdw17" dist="17961" dir="2700000">
              <a:srgbClr val="5C001F"/>
            </a:prstShdw>
          </a:effectLst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l-GR" sz="9500" b="1">
                <a:solidFill>
                  <a:schemeClr val="bg1"/>
                </a:solidFill>
              </a:rPr>
              <a:t>210-7.79.79.79</a:t>
            </a:r>
          </a:p>
          <a:p>
            <a:pPr marL="0" indent="0" algn="ctr" eaLnBrk="1" hangingPunct="1">
              <a:buFontTx/>
              <a:buNone/>
            </a:pPr>
            <a:r>
              <a:rPr lang="el-GR" b="1">
                <a:solidFill>
                  <a:schemeClr val="bg1"/>
                </a:solidFill>
                <a:latin typeface="Arial Rounded MT Bold" pitchFamily="34" charset="0"/>
                <a:sym typeface="Wingdings" pitchFamily="2" charset="2"/>
              </a:rPr>
              <a:t></a:t>
            </a:r>
            <a:r>
              <a:rPr lang="el-GR" sz="4400" b="1">
                <a:solidFill>
                  <a:schemeClr val="bg1"/>
                </a:solidFill>
                <a:latin typeface="Arial Rounded MT Bold" pitchFamily="34" charset="0"/>
              </a:rPr>
              <a:t>  </a:t>
            </a:r>
            <a:r>
              <a:rPr lang="el-GR" sz="4400" b="1" i="1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l-GR" sz="3100" b="1" i="1">
                <a:solidFill>
                  <a:schemeClr val="bg1"/>
                </a:solidFill>
                <a:latin typeface="Arial Rounded MT Bold" pitchFamily="34" charset="0"/>
              </a:rPr>
              <a:t>                                                           </a:t>
            </a:r>
            <a:endParaRPr lang="el-GR" sz="3100" b="1" baseline="30000">
              <a:solidFill>
                <a:schemeClr val="bg1"/>
              </a:solidFill>
              <a:latin typeface="Arial Rounded MT Bold" pitchFamily="34" charset="0"/>
            </a:endParaRPr>
          </a:p>
          <a:p>
            <a:pPr marL="0" indent="0" algn="ctr" eaLnBrk="1" hangingPunct="1">
              <a:buFontTx/>
              <a:buNone/>
            </a:pPr>
            <a:r>
              <a:rPr lang="el-GR" sz="2400" b="1">
                <a:solidFill>
                  <a:schemeClr val="bg1"/>
                </a:solidFill>
                <a:latin typeface="Arial Rounded MT Bold" pitchFamily="34" charset="0"/>
              </a:rPr>
              <a:t>ΔΕΥΤΕΡΑ – ΠΑΡΑΣΚΕΥΗ   10:00 – 14:00, 16:00-20:00</a:t>
            </a:r>
            <a:endParaRPr lang="en-US" sz="2400" b="1">
              <a:solidFill>
                <a:schemeClr val="bg1"/>
              </a:solidFill>
              <a:latin typeface="Arial Rounded MT Bold" pitchFamily="34" charset="0"/>
            </a:endParaRPr>
          </a:p>
          <a:p>
            <a:pPr marL="0" indent="0" algn="ctr" eaLnBrk="1" hangingPunct="1">
              <a:buFontTx/>
              <a:buNone/>
            </a:pPr>
            <a:endParaRPr lang="el-GR" sz="2800" b="1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248836" name="Text Box 4"/>
          <p:cNvSpPr txBox="1">
            <a:spLocks noChangeArrowheads="1"/>
          </p:cNvSpPr>
          <p:nvPr/>
        </p:nvSpPr>
        <p:spPr bwMode="auto">
          <a:xfrm>
            <a:off x="0" y="632142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FFFFFF"/>
                </a:solidFill>
              </a:rPr>
              <a:t>ΙΝΣΤΙΤΟΥΤΟ ΨΥΧΙΚΗΣ ΚΑΙ ΣΕΞΟΥΑΛΙΚΗΣ ΥΓΕΙΑΣ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1066800" y="3657600"/>
            <a:ext cx="5160963" cy="838200"/>
          </a:xfrm>
          <a:prstGeom prst="rect">
            <a:avLst/>
          </a:prstGeom>
          <a:gradFill rotWithShape="0">
            <a:gsLst>
              <a:gs pos="0">
                <a:srgbClr val="0000FF">
                  <a:gamma/>
                  <a:shade val="6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6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l-GR" sz="3600" b="1" smtClean="0">
                <a:solidFill>
                  <a:srgbClr val="FFFF00"/>
                </a:solidFill>
              </a:rPr>
              <a:t> α. </a:t>
            </a:r>
            <a:r>
              <a:rPr lang="el-GR" sz="3600" b="1" i="1" u="sng" smtClean="0">
                <a:solidFill>
                  <a:srgbClr val="FFFF00"/>
                </a:solidFill>
              </a:rPr>
              <a:t>Ταυτότητα φύλου</a:t>
            </a:r>
            <a:r>
              <a:rPr lang="en-US" sz="3600" b="1" i="1" u="sng" smtClean="0">
                <a:solidFill>
                  <a:srgbClr val="FFFF00"/>
                </a:solidFill>
              </a:rPr>
              <a:t>:</a:t>
            </a: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463675"/>
          </a:xfrm>
          <a:solidFill>
            <a:srgbClr val="FFFFCC"/>
          </a:solidFill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r>
              <a:rPr lang="el-GR" b="1">
                <a:solidFill>
                  <a:srgbClr val="000066"/>
                </a:solidFill>
              </a:rPr>
              <a:t>Η ΑΝΘΡΩΠΙΝΗ ΣΕΞΟΥΑΛΙΚΟΤΗΤΑ:</a:t>
            </a:r>
            <a:endParaRPr lang="en-US" b="1">
              <a:solidFill>
                <a:srgbClr val="000066"/>
              </a:solidFill>
            </a:endParaRPr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755650" y="2276475"/>
            <a:ext cx="7632700" cy="792163"/>
          </a:xfrm>
          <a:prstGeom prst="rect">
            <a:avLst/>
          </a:prstGeom>
          <a:solidFill>
            <a:srgbClr val="9900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600" b="1" smtClean="0">
                <a:solidFill>
                  <a:srgbClr val="FFFF00"/>
                </a:solidFill>
              </a:rPr>
              <a:t>1. ΣΕΞΟΥΑΛΙΚΗ ΤΑΥΤΟΤΗΤΑ</a:t>
            </a:r>
            <a:endParaRPr lang="en-US" sz="3600" b="1" smtClean="0">
              <a:solidFill>
                <a:srgbClr val="FFFF00"/>
              </a:solidFill>
            </a:endParaRPr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23850" y="4941888"/>
            <a:ext cx="8675688" cy="1560512"/>
          </a:xfrm>
        </p:spPr>
        <p:txBody>
          <a:bodyPr/>
          <a:lstStyle/>
          <a:p>
            <a:pPr marL="609600" indent="-609600">
              <a:buClr>
                <a:schemeClr val="tx1"/>
              </a:buClr>
              <a:buFont typeface="Wingdings" pitchFamily="2" charset="2"/>
              <a:buNone/>
            </a:pPr>
            <a:r>
              <a:rPr lang="el-GR" sz="3800" b="1">
                <a:solidFill>
                  <a:srgbClr val="FFFF00"/>
                </a:solidFill>
              </a:rPr>
              <a:t>η αίσθηση του ατόμου ως προς την αρρενωπότητα-θηλυκότητα</a:t>
            </a:r>
            <a:r>
              <a:rPr lang="el-GR" sz="4000" b="1">
                <a:solidFill>
                  <a:srgbClr val="FFFF00"/>
                </a:solidFill>
              </a:rPr>
              <a:t>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Προεπιλεγμένη σχεδίαση">
  <a:themeElements>
    <a:clrScheme name="3_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Προεπιλεγμένη σχεδίαση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Προεπιλεγμένη σχεδίαση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Προεπιλεγμένη σχεδίαση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Προεπιλεγμένη σχεδίαση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Προεπιλεγμένη σχεδίαση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Προεπιλεγμένη σχεδίαση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Προεπιλεγμένη σχεδίαση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Προεπιλεγμένη σχεδίαση">
  <a:themeElements>
    <a:clrScheme name="11_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1_Προεπιλεγμένη σχεδίαση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1_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Προεπιλεγμένη σχεδίαση">
  <a:themeElements>
    <a:clrScheme name="2_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Προεπιλεγμένη σχεδίαση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Προεπιλεγμένη σχεδίαση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Προεπιλεγμένη σχεδίαση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Προεπιλεγμένη σχεδίαση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Προεπιλεγμένη σχεδίαση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Προεπιλεγμένη σχεδίαση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Προεπιλεγμένη σχεδίαση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0_Προεπιλεγμένη σχεδίαση">
  <a:themeElements>
    <a:clrScheme name="20_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0_Προεπιλεγμένη σχεδίαση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_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Με υφή">
  <a:themeElements>
    <a:clrScheme name="Με υφή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Με υφή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Με υφή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Με υφή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Με υφή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Με υφή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Με υφή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Με υφή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Με υφή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Με υφή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Ακτινωτό">
  <a:themeElements>
    <a:clrScheme name="Ακτινωτό 1">
      <a:dk1>
        <a:srgbClr val="000000"/>
      </a:dk1>
      <a:lt1>
        <a:srgbClr val="FFFFFF"/>
      </a:lt1>
      <a:dk2>
        <a:srgbClr val="FFFFFF"/>
      </a:dk2>
      <a:lt2>
        <a:srgbClr val="669999"/>
      </a:lt2>
      <a:accent1>
        <a:srgbClr val="99CC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8A8AE7"/>
      </a:accent6>
      <a:hlink>
        <a:srgbClr val="996666"/>
      </a:hlink>
      <a:folHlink>
        <a:srgbClr val="6666CC"/>
      </a:folHlink>
    </a:clrScheme>
    <a:fontScheme name="Ακτινωτό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Ακτινωτό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Ακτινωτό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Ακτινωτό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κτινωτό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κτινωτό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κτινωτό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κτινωτό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κτινωτό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κτινωτό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κτινωτό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Αναλαμπή">
  <a:themeElements>
    <a:clrScheme name="Αναλαμπή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Αναλαμπή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Αναλαμπή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Αναλαμπή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Αναλαμπή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3_Προεπιλεγμένη σχεδίαση">
  <a:themeElements>
    <a:clrScheme name="3_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Προεπιλεγμένη σχεδίαση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Προεπιλεγμένη σχεδίαση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Προεπιλεγμένη σχεδίαση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Προεπιλεγμένη σχεδίαση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Προεπιλεγμένη σχεδίαση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Προεπιλεγμένη σχεδίαση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Προεπιλεγμένη σχεδίαση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9_Προεπιλεγμένη σχεδίαση">
  <a:themeElements>
    <a:clrScheme name="19_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9_Προεπιλεγμένη σχεδίαση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9_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Προεπιλεγμένη σχεδίαση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Προεπιλεγμένη σχεδίαση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Προεπιλεγμένη σχεδίαση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Προεπιλεγμένη σχεδίαση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Προεπιλεγμένη σχεδίαση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Προεπιλεγμένη σχεδίαση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7_Προεπιλεγμένη σχεδίαση">
  <a:themeElements>
    <a:clrScheme name="2_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Προεπιλεγμένη σχεδίαση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Προεπιλεγμένη σχεδίαση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Προεπιλεγμένη σχεδίαση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Προεπιλεγμένη σχεδίαση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Προεπιλεγμένη σχεδίαση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Προεπιλεγμένη σχεδίαση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Προεπιλεγμένη σχεδίαση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hearts4">
  <a:themeElements>
    <a:clrScheme name="1_hearts4 14">
      <a:dk1>
        <a:srgbClr val="A50021"/>
      </a:dk1>
      <a:lt1>
        <a:srgbClr val="FFFFFF"/>
      </a:lt1>
      <a:dk2>
        <a:srgbClr val="A50021"/>
      </a:dk2>
      <a:lt2>
        <a:srgbClr val="808080"/>
      </a:lt2>
      <a:accent1>
        <a:srgbClr val="FFCCFF"/>
      </a:accent1>
      <a:accent2>
        <a:srgbClr val="CC0066"/>
      </a:accent2>
      <a:accent3>
        <a:srgbClr val="FFFFFF"/>
      </a:accent3>
      <a:accent4>
        <a:srgbClr val="8C001B"/>
      </a:accent4>
      <a:accent5>
        <a:srgbClr val="FFE2FF"/>
      </a:accent5>
      <a:accent6>
        <a:srgbClr val="B9005C"/>
      </a:accent6>
      <a:hlink>
        <a:srgbClr val="A50021"/>
      </a:hlink>
      <a:folHlink>
        <a:srgbClr val="800080"/>
      </a:folHlink>
    </a:clrScheme>
    <a:fontScheme name="1_hearts4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hearts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earts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earts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earts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earts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earts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earts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earts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earts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earts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earts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earts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earts4 13">
        <a:dk1>
          <a:srgbClr val="A50021"/>
        </a:dk1>
        <a:lt1>
          <a:srgbClr val="FFFFFF"/>
        </a:lt1>
        <a:dk2>
          <a:srgbClr val="A50021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8C001B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earts4 14">
        <a:dk1>
          <a:srgbClr val="A50021"/>
        </a:dk1>
        <a:lt1>
          <a:srgbClr val="FFFFFF"/>
        </a:lt1>
        <a:dk2>
          <a:srgbClr val="A50021"/>
        </a:dk2>
        <a:lt2>
          <a:srgbClr val="808080"/>
        </a:lt2>
        <a:accent1>
          <a:srgbClr val="FFCCFF"/>
        </a:accent1>
        <a:accent2>
          <a:srgbClr val="CC0066"/>
        </a:accent2>
        <a:accent3>
          <a:srgbClr val="FFFFFF"/>
        </a:accent3>
        <a:accent4>
          <a:srgbClr val="8C001B"/>
        </a:accent4>
        <a:accent5>
          <a:srgbClr val="FFE2FF"/>
        </a:accent5>
        <a:accent6>
          <a:srgbClr val="B9005C"/>
        </a:accent6>
        <a:hlink>
          <a:srgbClr val="A50021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2_Προεπιλεγμένη σχεδίαση">
  <a:themeElements>
    <a:clrScheme name="12_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2_Προεπιλεγμένη σχεδίαση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2_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Προεπιλεγμένη σχεδίαση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Προεπιλεγμένη σχεδίαση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Προεπιλεγμένη σχεδίαση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Προεπιλεγμένη σχεδίαση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Προεπιλεγμένη σχεδίαση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Προεπιλεγμένη σχεδίαση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4_Προεπιλεγμένη σχεδίαση">
  <a:themeElements>
    <a:clrScheme name="3_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Προεπιλεγμένη σχεδίαση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Προεπιλεγμένη σχεδίαση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Προεπιλεγμένη σχεδίαση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Προεπιλεγμένη σχεδίαση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Προεπιλεγμένη σχεδίαση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Προεπιλεγμένη σχεδίαση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Προεπιλεγμένη σχεδίαση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5_Προεπιλεγμένη σχεδίαση">
  <a:themeElements>
    <a:clrScheme name="1_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Προεπιλεγμένη σχεδίαση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Προεπιλεγμένη σχεδίαση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Προεπιλεγμένη σχεδίαση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Προεπιλεγμένη σχεδίαση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Προεπιλεγμένη σχεδίαση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Προεπιλεγμένη σχεδίαση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Προεπιλεγμένη σχεδίαση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6_Προεπιλεγμένη σχεδίαση">
  <a:themeElements>
    <a:clrScheme name="6_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Προεπιλεγμένη σχεδίαση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7_Προεπιλεγμένη σχεδίαση">
  <a:themeElements>
    <a:clrScheme name="3_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Προεπιλεγμένη σχεδίαση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Προεπιλεγμένη σχεδίαση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Προεπιλεγμένη σχεδίαση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Προεπιλεγμένη σχεδίαση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Προεπιλεγμένη σχεδίαση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Προεπιλεγμένη σχεδίαση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Προεπιλεγμένη σχεδίαση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Προεπιλεγμένη σχεδίαση">
  <a:themeElements>
    <a:clrScheme name="3_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Προεπιλεγμένη σχεδίαση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Προεπιλεγμένη σχεδίαση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Προεπιλεγμένη σχεδίαση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Προεπιλεγμένη σχεδίαση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Προεπιλεγμένη σχεδίαση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Προεπιλεγμένη σχεδίαση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Προεπιλεγμένη σχεδίαση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Προεπιλεγμένη σχεδίαση">
  <a:themeElements>
    <a:clrScheme name="8_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Προεπιλεγμένη σχεδίαση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Προεπιλεγμένη σχεδίαση">
  <a:themeElements>
    <a:clrScheme name="9_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9_Προεπιλεγμένη σχεδίαση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Προεπιλεγμένη σχεδίαση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Προεπιλεγμένη σχεδίαση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Προεπιλεγμένη σχεδίαση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Προεπιλεγμένη σχεδίαση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Προεπιλεγμένη σχεδίαση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Προεπιλεγμένη σχεδίαση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0_Προεπιλεγμένη σχεδίαση">
  <a:themeElements>
    <a:clrScheme name="10_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0_Προεπιλεγμένη σχεδίαση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_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Προεπιλεγμένη σχεδίαση">
  <a:themeElements>
    <a:clrScheme name="2_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Προεπιλεγμένη σχεδίαση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Προεπιλεγμένη σχεδίαση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Προεπιλεγμένη σχεδίαση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Προεπιλεγμένη σχεδίαση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Προεπιλεγμένη σχεδίαση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Προεπιλεγμένη σχεδίαση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Προεπιλεγμένη σχεδίαση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Προεπιλεγμένη σχεδίαση">
  <a:themeElements>
    <a:clrScheme name="1_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Προεπιλεγμένη σχεδίαση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Προεπιλεγμένη σχεδίαση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Προεπιλεγμένη σχεδίαση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Προεπιλεγμένη σχεδίαση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Προεπιλεγμένη σχεδίαση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Προεπιλεγμένη σχεδίαση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Προεπιλεγμένη σχεδίαση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1557</Words>
  <Application>Microsoft Office PowerPoint</Application>
  <PresentationFormat>Προβολή στην οθόνη (4:3)</PresentationFormat>
  <Paragraphs>426</Paragraphs>
  <Slides>81</Slides>
  <Notes>11</Notes>
  <HiddenSlides>0</HiddenSlides>
  <MMClips>1</MMClips>
  <ScaleCrop>false</ScaleCrop>
  <HeadingPairs>
    <vt:vector size="6" baseType="variant">
      <vt:variant>
        <vt:lpstr>Θέμα</vt:lpstr>
      </vt:variant>
      <vt:variant>
        <vt:i4>24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81</vt:i4>
      </vt:variant>
    </vt:vector>
  </HeadingPairs>
  <TitlesOfParts>
    <vt:vector size="106" baseType="lpstr">
      <vt:lpstr>8_Default Design</vt:lpstr>
      <vt:lpstr>1_hearts4</vt:lpstr>
      <vt:lpstr>3_Προεπιλεγμένη σχεδίαση</vt:lpstr>
      <vt:lpstr>1_Default Design</vt:lpstr>
      <vt:lpstr>8_Προεπιλεγμένη σχεδίαση</vt:lpstr>
      <vt:lpstr>9_Προεπιλεγμένη σχεδίαση</vt:lpstr>
      <vt:lpstr>10_Προεπιλεγμένη σχεδίαση</vt:lpstr>
      <vt:lpstr>2_Προεπιλεγμένη σχεδίαση</vt:lpstr>
      <vt:lpstr>1_Προεπιλεγμένη σχεδίαση</vt:lpstr>
      <vt:lpstr>4_Προεπιλεγμένη σχεδίαση</vt:lpstr>
      <vt:lpstr>11_Προεπιλεγμένη σχεδίαση</vt:lpstr>
      <vt:lpstr>5_Προεπιλεγμένη σχεδίαση</vt:lpstr>
      <vt:lpstr>20_Προεπιλεγμένη σχεδίαση</vt:lpstr>
      <vt:lpstr>Με υφή</vt:lpstr>
      <vt:lpstr>Ακτινωτό</vt:lpstr>
      <vt:lpstr>Αναλαμπή</vt:lpstr>
      <vt:lpstr>13_Προεπιλεγμένη σχεδίαση</vt:lpstr>
      <vt:lpstr>19_Προεπιλεγμένη σχεδίαση</vt:lpstr>
      <vt:lpstr>7_Προεπιλεγμένη σχεδίαση</vt:lpstr>
      <vt:lpstr>12_Προεπιλεγμένη σχεδίαση</vt:lpstr>
      <vt:lpstr>14_Προεπιλεγμένη σχεδίαση</vt:lpstr>
      <vt:lpstr>15_Προεπιλεγμένη σχεδίαση</vt:lpstr>
      <vt:lpstr>16_Προεπιλεγμένη σχεδίαση</vt:lpstr>
      <vt:lpstr>17_Προεπιλεγμένη σχεδίαση</vt:lpstr>
      <vt:lpstr>Φωτογραφία του Photo Editor</vt:lpstr>
      <vt:lpstr>Διαφάνεια 1</vt:lpstr>
      <vt:lpstr>Διαφάνεια 2</vt:lpstr>
      <vt:lpstr>ΤΑΥΤΟΤΗΤΑ ΤΟΥ ΦΥΛΟΥ</vt:lpstr>
      <vt:lpstr>ΔΙΑΤΑΡΑΧΕΣ                                  ΤΗΣ ΤΑΥΤΟΤΗΤΑΣ ΦΥΛΟΥ</vt:lpstr>
      <vt:lpstr>Η σεξουαλικότητα του ανθρώπου</vt:lpstr>
      <vt:lpstr>Σεξουαλικός προσανατολισμός:</vt:lpstr>
      <vt:lpstr>Ο ΣΕΞΟΥΑΛΙΚΟΣ ΡΟΛΟΣ ΤΗΣ ΑΝΘΡΩΠΙΝΗΣ ΣΕΞΟΥΑΛΙΚΟΤΗΤΑΣ ΧΑΡΑΚΤΗΡΙΖΕΤΑΙ  ΜΕ ΤΗΝ :</vt:lpstr>
      <vt:lpstr>Η ΑΝΘΡΩΠΙΝΗ ΣΕΞΟΥΑΛΙΚΟΤΗΤΑ:</vt:lpstr>
      <vt:lpstr>Η ΑΝΘΡΩΠΙΝΗ ΣΕΞΟΥΑΛΙΚΟΤΗΤΑ:</vt:lpstr>
      <vt:lpstr>Διαφάνεια 10</vt:lpstr>
      <vt:lpstr>Η ΑΝΘΡΩΠΙΝΗ ΣΕΞΟΥΑΛΙΚΟΤΗΤΑ:</vt:lpstr>
      <vt:lpstr>Διαφάνεια 12</vt:lpstr>
      <vt:lpstr>Διαφάνεια 13</vt:lpstr>
      <vt:lpstr>Η ΑΝΘΡΩΠΙΝΗ ΣΕΞΟΥΑΛΙΚΟΤΗΤΑ: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Το σημείο G</vt:lpstr>
      <vt:lpstr>Διαφάνεια 25</vt:lpstr>
      <vt:lpstr>Διαφάνεια 26</vt:lpstr>
      <vt:lpstr>Διαφάνεια 27</vt:lpstr>
      <vt:lpstr>Α. Η ΣΕΞΟΥΑΛΙΚΗ ΛΕΙΤΟΥΡΓΙΑ: (χαρακτηρίζεται)</vt:lpstr>
      <vt:lpstr>Α. Η ΣΕΞΟΥΑΛΙΚΗ ΛΕΙΤΟΥΡΓΙΑ: (χαρακτηρίζεται)</vt:lpstr>
      <vt:lpstr>Β. ΤΟ ΣΕΞΟΥΑΛΙΚΟ ΠΡΟΒΛΗΜΑ: (απεικονίζεται)</vt:lpstr>
      <vt:lpstr>Β. ΤΟ ΣΕΞΟΥΑΛΙΚΟ ΠΡΟΒΛΗΜΑ: (απεικονίζεται)</vt:lpstr>
      <vt:lpstr>Β. ΤΟ ΣΕΞΟΥΑΛΙΚΟ ΠΡΟΒΛΗΜΑ: (απεικονίζεται)</vt:lpstr>
      <vt:lpstr>ΣΕΞΟΥΑΛΙΚΕΣ ΔΙΑΤΑΡΑΧΕΣ</vt:lpstr>
      <vt:lpstr>1.ΣΕΞΟΥΑΛΙΚΕΣ ΔΥΣΛΕΙΤΟΥΡΓΙΕΣ</vt:lpstr>
      <vt:lpstr>1.ΣΕΞΟΥΑΛΙΚΕΣ ΔΥΣΛΕΙΤΟΥΡΓΙΕΣ</vt:lpstr>
      <vt:lpstr>1.ΣΕΞΟΥΑΛΙΚΕΣ ΔΥΣΛΕΙΤΟΥΡΓΙΕΣ</vt:lpstr>
      <vt:lpstr>Διαφάνεια 37</vt:lpstr>
      <vt:lpstr>Διαφάνεια 38</vt:lpstr>
      <vt:lpstr> </vt:lpstr>
      <vt:lpstr>Σεξουαλικό πρόβλημα σημαίνει:</vt:lpstr>
      <vt:lpstr>Ένα σεξουαλικό πρόβλημα γεννιέται όταν:</vt:lpstr>
      <vt:lpstr>Ένα σεξουαλικό πρόβλημα γεννιέται όταν:</vt:lpstr>
      <vt:lpstr>Διαφάνεια 43</vt:lpstr>
      <vt:lpstr>Διαφάνεια 44</vt:lpstr>
      <vt:lpstr>Διαφάνεια 45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Το σεξουαλικό πρόβλημα ξεπερνιέται όταν:</vt:lpstr>
      <vt:lpstr>Το σεξουαλικό πρόβλημα ξεπερνιέται όταν:</vt:lpstr>
      <vt:lpstr>Διαφάνεια 54</vt:lpstr>
      <vt:lpstr>Διαφάνεια 55</vt:lpstr>
      <vt:lpstr>Διαφάνεια 56</vt:lpstr>
      <vt:lpstr>Διαφάνεια 57</vt:lpstr>
      <vt:lpstr>Διαφάνεια 58</vt:lpstr>
      <vt:lpstr>Διαφάνεια 59</vt:lpstr>
      <vt:lpstr>Διαφάνεια 60</vt:lpstr>
      <vt:lpstr>Διαφάνεια 61</vt:lpstr>
      <vt:lpstr>Διαφάνεια 62</vt:lpstr>
      <vt:lpstr>Διαφάνεια 63</vt:lpstr>
      <vt:lpstr>Διαφάνεια 64</vt:lpstr>
      <vt:lpstr>Διαφάνεια 65</vt:lpstr>
      <vt:lpstr>Διαφάνεια 66</vt:lpstr>
      <vt:lpstr>Διαφάνεια 67</vt:lpstr>
      <vt:lpstr>Διαφάνεια 68</vt:lpstr>
      <vt:lpstr>Διαφάνεια 69</vt:lpstr>
      <vt:lpstr>ΘΕΡΑΠΕΙΑ ΖΕΥΓΟΥΣ</vt:lpstr>
      <vt:lpstr>ΘΕΡΑΠΕΙΑ ΖΕΥΓΟΥΣ</vt:lpstr>
      <vt:lpstr>ΘΕΡΑΠΕΙΑ ΖΕΥΓΟΥΣ</vt:lpstr>
      <vt:lpstr>ΘΕΡΑΠΕΙΑ ΖΕΥΓΟΥΣ</vt:lpstr>
      <vt:lpstr>ΘΕΡΑΠΕΙΑ ΖΕΥΓΟΥΣ</vt:lpstr>
      <vt:lpstr>Και όμως...</vt:lpstr>
      <vt:lpstr>Διαφάνεια 76</vt:lpstr>
      <vt:lpstr>Μη θυμώνεις, αν θέλαμε καλό σεξ,                πιθανόν να παντρευόμασταν άλλα άτομα...</vt:lpstr>
      <vt:lpstr>Διαφάνεια 78</vt:lpstr>
      <vt:lpstr>Διαφάνεια 79</vt:lpstr>
      <vt:lpstr>Διαφάνεια 80</vt:lpstr>
      <vt:lpstr> ΣΥΜΒΟΥΛΕΥΤΙΚΗ ΓΡΑΜΜΗ  ΣΕΞΟΥΑΛΙΚΗΣ ΥΓΕΙΑΣ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Marina</dc:creator>
  <cp:lastModifiedBy>Marina</cp:lastModifiedBy>
  <cp:revision>32</cp:revision>
  <dcterms:created xsi:type="dcterms:W3CDTF">2013-05-14T12:39:40Z</dcterms:created>
  <dcterms:modified xsi:type="dcterms:W3CDTF">2013-05-16T19:04:00Z</dcterms:modified>
</cp:coreProperties>
</file>