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56" r:id="rId3"/>
    <p:sldId id="257" r:id="rId4"/>
    <p:sldId id="262" r:id="rId5"/>
    <p:sldId id="263" r:id="rId6"/>
    <p:sldId id="258" r:id="rId7"/>
    <p:sldId id="259" r:id="rId8"/>
    <p:sldId id="264" r:id="rId9"/>
    <p:sldId id="260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EB346-522F-4E97-BD62-9A8E5CD7E142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4614D-6886-426C-B8D6-7CB6375D84A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4614D-6886-426C-B8D6-7CB6375D84A7}" type="slidenum">
              <a:rPr lang="el-GR" smtClean="0"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B4D90-675A-4071-94AB-D9ED44828ECB}" type="datetimeFigureOut">
              <a:rPr lang="el-GR" smtClean="0"/>
              <a:t>02/11/2012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C42F9-D12B-40E1-B3AF-6CD8D498F52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2zi8kA" TargetMode="External"/><Relationship Id="rId13" Type="http://schemas.openxmlformats.org/officeDocument/2006/relationships/image" Target="../media/image7.png"/><Relationship Id="rId18" Type="http://schemas.openxmlformats.org/officeDocument/2006/relationships/hyperlink" Target="http://bit.ly/Vt3LJ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1.jpeg"/><Relationship Id="rId7" Type="http://schemas.openxmlformats.org/officeDocument/2006/relationships/image" Target="../media/image4.jpeg"/><Relationship Id="rId12" Type="http://schemas.openxmlformats.org/officeDocument/2006/relationships/hyperlink" Target="http://bit.ly/D7OC5" TargetMode="External"/><Relationship Id="rId17" Type="http://schemas.openxmlformats.org/officeDocument/2006/relationships/image" Target="../media/image9.jpeg"/><Relationship Id="rId25" Type="http://schemas.openxmlformats.org/officeDocument/2006/relationships/image" Target="../media/image13.jpeg"/><Relationship Id="rId2" Type="http://schemas.openxmlformats.org/officeDocument/2006/relationships/hyperlink" Target="http://bit.ly/fyRgB" TargetMode="External"/><Relationship Id="rId16" Type="http://schemas.openxmlformats.org/officeDocument/2006/relationships/hyperlink" Target="http://bit.ly/cUWPH" TargetMode="External"/><Relationship Id="rId20" Type="http://schemas.openxmlformats.org/officeDocument/2006/relationships/hyperlink" Target="http://bit.ly/18FW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t.ly/Rpqjc" TargetMode="External"/><Relationship Id="rId11" Type="http://schemas.openxmlformats.org/officeDocument/2006/relationships/image" Target="../media/image6.jpeg"/><Relationship Id="rId24" Type="http://schemas.openxmlformats.org/officeDocument/2006/relationships/hyperlink" Target="http://bit.ly/1b3bis" TargetMode="External"/><Relationship Id="rId5" Type="http://schemas.openxmlformats.org/officeDocument/2006/relationships/image" Target="../media/image3.jpeg"/><Relationship Id="rId15" Type="http://schemas.openxmlformats.org/officeDocument/2006/relationships/image" Target="../media/image8.jpeg"/><Relationship Id="rId23" Type="http://schemas.openxmlformats.org/officeDocument/2006/relationships/image" Target="../media/image12.jpeg"/><Relationship Id="rId10" Type="http://schemas.openxmlformats.org/officeDocument/2006/relationships/hyperlink" Target="http://bit.ly/7ixu" TargetMode="External"/><Relationship Id="rId19" Type="http://schemas.openxmlformats.org/officeDocument/2006/relationships/image" Target="../media/image10.jpeg"/><Relationship Id="rId4" Type="http://schemas.openxmlformats.org/officeDocument/2006/relationships/hyperlink" Target="http://bit.ly/IDoi9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://bit.ly/BKwdP" TargetMode="External"/><Relationship Id="rId22" Type="http://schemas.openxmlformats.org/officeDocument/2006/relationships/hyperlink" Target="http://bit.ly/qSJEu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tovima.dolnet.gr/data/D2005/D1113/1reh2b.gi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6600" b="1" dirty="0" smtClean="0">
                <a:solidFill>
                  <a:srgbClr val="0070C0"/>
                </a:solidFill>
              </a:rPr>
              <a:t>Επιχειρηματικότητα </a:t>
            </a:r>
            <a:br>
              <a:rPr lang="el-GR" sz="6600" b="1" dirty="0" smtClean="0">
                <a:solidFill>
                  <a:srgbClr val="0070C0"/>
                </a:solidFill>
              </a:rPr>
            </a:br>
            <a:r>
              <a:rPr lang="el-GR" sz="6600" b="1" dirty="0" smtClean="0">
                <a:solidFill>
                  <a:srgbClr val="0070C0"/>
                </a:solidFill>
              </a:rPr>
              <a:t>σε εποχή κρίσης</a:t>
            </a:r>
            <a:endParaRPr lang="el-GR" sz="6600" b="1" dirty="0">
              <a:solidFill>
                <a:srgbClr val="0070C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59632" y="3955504"/>
            <a:ext cx="6400800" cy="481608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Α. Αθανασόπουλος, </a:t>
            </a:r>
            <a:r>
              <a:rPr lang="en-US" sz="2000" dirty="0" err="1" smtClean="0"/>
              <a:t>BSc</a:t>
            </a:r>
            <a:r>
              <a:rPr lang="en-US" sz="2000" dirty="0" smtClean="0"/>
              <a:t>, </a:t>
            </a:r>
            <a:r>
              <a:rPr lang="en-US" sz="2000" dirty="0" err="1" smtClean="0"/>
              <a:t>MSc</a:t>
            </a:r>
            <a:r>
              <a:rPr lang="en-US" sz="2000" dirty="0" smtClean="0"/>
              <a:t>, PhD</a:t>
            </a:r>
            <a:endParaRPr lang="el-GR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24536"/>
          </a:xfrm>
        </p:spPr>
        <p:txBody>
          <a:bodyPr>
            <a:noAutofit/>
          </a:bodyPr>
          <a:lstStyle/>
          <a:p>
            <a:r>
              <a:rPr lang="el-GR" sz="4400" b="1" i="1" dirty="0" smtClean="0">
                <a:solidFill>
                  <a:srgbClr val="0070C0"/>
                </a:solidFill>
              </a:rPr>
              <a:t>Εχουμε πολλές δυσκολίες μπροστά μας και θα πρέπει να δείξουμε υπομονή και επιμονή για να δούμε ξανά χαρούμενα πρόσωπα τριγύρω μας.  Οι επόμενοι 6 – 9 μήνες θα είναι καθοριστικοί</a:t>
            </a:r>
            <a:endParaRPr lang="el-GR" sz="4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83568" y="1124744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1</a:t>
            </a:r>
            <a:endParaRPr lang="el-GR" sz="28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83568" y="2060848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2</a:t>
            </a:r>
            <a:endParaRPr lang="el-GR" sz="28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83568" y="3140968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3</a:t>
            </a:r>
            <a:endParaRPr lang="el-GR" sz="28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683568" y="4221088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4</a:t>
            </a:r>
            <a:endParaRPr lang="el-GR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7664" y="1196752"/>
            <a:ext cx="593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Οικονομία</a:t>
            </a:r>
            <a:r>
              <a:rPr lang="el-GR" sz="2400" dirty="0" smtClean="0"/>
              <a:t>: που βρισκόμαστε και τι θα συμβεί</a:t>
            </a:r>
            <a:endParaRPr lang="el-GR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47664" y="2147111"/>
            <a:ext cx="5764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Κοινωνία</a:t>
            </a:r>
            <a:r>
              <a:rPr lang="el-GR" sz="2400" dirty="0" smtClean="0"/>
              <a:t>: που βρισκόμαστε και τι θα συμβεί</a:t>
            </a:r>
            <a:endParaRPr lang="el-G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47664" y="3238150"/>
            <a:ext cx="474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Παροχή υπηρεσιών σε εποχή κρίσης</a:t>
            </a:r>
            <a:endParaRPr lang="el-GR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547664" y="4301053"/>
            <a:ext cx="5308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Τι κάνει σήμερα ένας νέος επιστήμονας ;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83568" y="1124744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1</a:t>
            </a:r>
            <a:endParaRPr lang="el-GR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7664" y="1196752"/>
            <a:ext cx="7089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Οικονομία: που βρισκόμαστε και τι θα συμβεί</a:t>
            </a:r>
            <a:endParaRPr lang="el-GR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47664" y="2147111"/>
            <a:ext cx="447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Μνημόνια: η νέα τάξη πραγμάτων</a:t>
            </a:r>
            <a:endParaRPr lang="el-G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547664" y="2751311"/>
            <a:ext cx="4418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Κατανάλωση και καταναλωτισμός</a:t>
            </a:r>
            <a:endParaRPr lang="el-G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547664" y="3355511"/>
            <a:ext cx="6503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Τράπεζες: είναι τόσο κακές όσο νομίζουν κάποιοι ;</a:t>
            </a:r>
            <a:endParaRPr lang="el-G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4" y="3959711"/>
            <a:ext cx="7309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Πως βγαίνεις από τον φαύλο κύκλο ; </a:t>
            </a:r>
            <a:r>
              <a:rPr lang="el-GR" sz="2400" b="1" i="1" dirty="0" smtClean="0"/>
              <a:t>Επενδυτικός κύκλος</a:t>
            </a:r>
            <a:endParaRPr lang="el-GR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987925" y="1428750"/>
            <a:ext cx="3143250" cy="42862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2000"/>
          </a:p>
        </p:txBody>
      </p:sp>
      <p:sp>
        <p:nvSpPr>
          <p:cNvPr id="5" name="Rounded Rectangle 4"/>
          <p:cNvSpPr/>
          <p:nvPr/>
        </p:nvSpPr>
        <p:spPr>
          <a:xfrm>
            <a:off x="1214438" y="1428750"/>
            <a:ext cx="3143250" cy="42862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200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10039" t="29997" r="33366" b="14173"/>
          <a:stretch>
            <a:fillRect/>
          </a:stretch>
        </p:blipFill>
        <p:spPr bwMode="auto">
          <a:xfrm>
            <a:off x="1223963" y="1960563"/>
            <a:ext cx="6899275" cy="4254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398588" y="1395413"/>
            <a:ext cx="22877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latin typeface="Calibri" pitchFamily="34" charset="0"/>
              </a:rPr>
              <a:t>Αλλαγή κατηγορίας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176838" y="1395413"/>
            <a:ext cx="21520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latin typeface="Calibri" pitchFamily="34" charset="0"/>
              </a:rPr>
              <a:t>Εμφαση στην αξία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239838" y="3929063"/>
            <a:ext cx="3143250" cy="571500"/>
          </a:xfrm>
          <a:prstGeom prst="roundRect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800" b="1" dirty="0">
                <a:solidFill>
                  <a:srgbClr val="CCECFF"/>
                </a:solidFill>
                <a:latin typeface="Calibri" pitchFamily="34" charset="0"/>
              </a:rPr>
              <a:t>Μείωση εξόδων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987925" y="3929063"/>
            <a:ext cx="3143250" cy="571500"/>
          </a:xfrm>
          <a:prstGeom prst="roundRect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CCECFF"/>
                </a:solidFill>
                <a:latin typeface="Calibri" pitchFamily="34" charset="0"/>
              </a:rPr>
              <a:t>Καθυστέρηση αγορών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83568" y="404664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1</a:t>
            </a:r>
            <a:endParaRPr lang="el-GR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47664" y="476672"/>
            <a:ext cx="7089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Οικονομία: που βρισκόμαστε και τι θα συμβεί</a:t>
            </a:r>
            <a:endParaRPr lang="el-GR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5">
            <a:hlinkClick r:id="rId2"/>
          </p:cNvPr>
          <p:cNvSpPr>
            <a:spLocks/>
          </p:cNvSpPr>
          <p:nvPr/>
        </p:nvSpPr>
        <p:spPr bwMode="auto">
          <a:xfrm>
            <a:off x="4714875" y="1643063"/>
            <a:ext cx="1571625" cy="1314450"/>
          </a:xfrm>
          <a:prstGeom prst="roundRect">
            <a:avLst>
              <a:gd name="adj" fmla="val 8667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12" name="AutoShape 6">
            <a:hlinkClick r:id="rId4"/>
          </p:cNvPr>
          <p:cNvSpPr>
            <a:spLocks/>
          </p:cNvSpPr>
          <p:nvPr/>
        </p:nvSpPr>
        <p:spPr bwMode="auto">
          <a:xfrm>
            <a:off x="2809875" y="3286125"/>
            <a:ext cx="1571625" cy="1314450"/>
          </a:xfrm>
          <a:prstGeom prst="roundRect">
            <a:avLst>
              <a:gd name="adj" fmla="val 8667"/>
            </a:avLst>
          </a:prstGeom>
          <a:blipFill dpi="0" rotWithShape="0">
            <a:blip r:embed="rId5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13" name="AutoShape 7">
            <a:hlinkClick r:id="rId6"/>
          </p:cNvPr>
          <p:cNvSpPr>
            <a:spLocks/>
          </p:cNvSpPr>
          <p:nvPr/>
        </p:nvSpPr>
        <p:spPr bwMode="auto">
          <a:xfrm>
            <a:off x="2809875" y="1643063"/>
            <a:ext cx="1571625" cy="1314450"/>
          </a:xfrm>
          <a:prstGeom prst="roundRect">
            <a:avLst>
              <a:gd name="adj" fmla="val 8667"/>
            </a:avLst>
          </a:prstGeom>
          <a:blipFill dpi="0" rotWithShape="0">
            <a:blip r:embed="rId7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14" name="AutoShape 8">
            <a:hlinkClick r:id="rId8"/>
          </p:cNvPr>
          <p:cNvSpPr>
            <a:spLocks/>
          </p:cNvSpPr>
          <p:nvPr/>
        </p:nvSpPr>
        <p:spPr bwMode="auto">
          <a:xfrm>
            <a:off x="928688" y="1643063"/>
            <a:ext cx="1571625" cy="1314450"/>
          </a:xfrm>
          <a:prstGeom prst="roundRect">
            <a:avLst>
              <a:gd name="adj" fmla="val 8667"/>
            </a:avLst>
          </a:prstGeom>
          <a:blipFill dpi="0" rotWithShape="0">
            <a:blip r:embed="rId9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15" name="AutoShape 9">
            <a:hlinkClick r:id="rId10"/>
          </p:cNvPr>
          <p:cNvSpPr>
            <a:spLocks/>
          </p:cNvSpPr>
          <p:nvPr/>
        </p:nvSpPr>
        <p:spPr bwMode="auto">
          <a:xfrm>
            <a:off x="4714875" y="3286125"/>
            <a:ext cx="1571625" cy="1314450"/>
          </a:xfrm>
          <a:prstGeom prst="roundRect">
            <a:avLst>
              <a:gd name="adj" fmla="val 8667"/>
            </a:avLst>
          </a:prstGeom>
          <a:blipFill dpi="0" rotWithShape="0">
            <a:blip r:embed="rId11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16" name="AutoShape 10">
            <a:hlinkClick r:id="rId12"/>
          </p:cNvPr>
          <p:cNvSpPr>
            <a:spLocks/>
          </p:cNvSpPr>
          <p:nvPr/>
        </p:nvSpPr>
        <p:spPr bwMode="auto">
          <a:xfrm>
            <a:off x="6572250" y="1643063"/>
            <a:ext cx="1714500" cy="1314450"/>
          </a:xfrm>
          <a:prstGeom prst="roundRect">
            <a:avLst>
              <a:gd name="adj" fmla="val 8667"/>
            </a:avLst>
          </a:prstGeom>
          <a:blipFill dpi="0" rotWithShape="0">
            <a:blip r:embed="rId13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17" name="AutoShape 11">
            <a:hlinkClick r:id="rId14"/>
          </p:cNvPr>
          <p:cNvSpPr>
            <a:spLocks/>
          </p:cNvSpPr>
          <p:nvPr/>
        </p:nvSpPr>
        <p:spPr bwMode="auto">
          <a:xfrm>
            <a:off x="6572250" y="3286125"/>
            <a:ext cx="1714500" cy="1314450"/>
          </a:xfrm>
          <a:prstGeom prst="roundRect">
            <a:avLst>
              <a:gd name="adj" fmla="val 8667"/>
            </a:avLst>
          </a:prstGeom>
          <a:blipFill dpi="0" rotWithShape="0">
            <a:blip r:embed="rId15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18" name="AutoShape 13">
            <a:hlinkClick r:id="rId16"/>
          </p:cNvPr>
          <p:cNvSpPr>
            <a:spLocks/>
          </p:cNvSpPr>
          <p:nvPr/>
        </p:nvSpPr>
        <p:spPr bwMode="auto">
          <a:xfrm>
            <a:off x="928688" y="4929188"/>
            <a:ext cx="1571625" cy="1314450"/>
          </a:xfrm>
          <a:prstGeom prst="roundRect">
            <a:avLst>
              <a:gd name="adj" fmla="val 8667"/>
            </a:avLst>
          </a:prstGeom>
          <a:blipFill dpi="0" rotWithShape="0">
            <a:blip r:embed="rId17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19" name="AutoShape 14">
            <a:hlinkClick r:id="rId18"/>
          </p:cNvPr>
          <p:cNvSpPr>
            <a:spLocks/>
          </p:cNvSpPr>
          <p:nvPr/>
        </p:nvSpPr>
        <p:spPr bwMode="auto">
          <a:xfrm>
            <a:off x="2809875" y="4929188"/>
            <a:ext cx="1571625" cy="1314450"/>
          </a:xfrm>
          <a:prstGeom prst="roundRect">
            <a:avLst>
              <a:gd name="adj" fmla="val 8667"/>
            </a:avLst>
          </a:prstGeom>
          <a:blipFill dpi="0" rotWithShape="0">
            <a:blip r:embed="rId19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20" name="AutoShape 15">
            <a:hlinkClick r:id="rId20"/>
          </p:cNvPr>
          <p:cNvSpPr>
            <a:spLocks/>
          </p:cNvSpPr>
          <p:nvPr/>
        </p:nvSpPr>
        <p:spPr bwMode="auto">
          <a:xfrm>
            <a:off x="4714875" y="4929188"/>
            <a:ext cx="1571625" cy="1314450"/>
          </a:xfrm>
          <a:prstGeom prst="roundRect">
            <a:avLst>
              <a:gd name="adj" fmla="val 8667"/>
            </a:avLst>
          </a:prstGeom>
          <a:blipFill dpi="0" rotWithShape="0">
            <a:blip r:embed="rId21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21" name="AutoShape 17">
            <a:hlinkClick r:id="rId22"/>
          </p:cNvPr>
          <p:cNvSpPr>
            <a:spLocks/>
          </p:cNvSpPr>
          <p:nvPr/>
        </p:nvSpPr>
        <p:spPr bwMode="auto">
          <a:xfrm>
            <a:off x="928688" y="3286125"/>
            <a:ext cx="1571625" cy="1314450"/>
          </a:xfrm>
          <a:prstGeom prst="roundRect">
            <a:avLst>
              <a:gd name="adj" fmla="val 8667"/>
            </a:avLst>
          </a:prstGeom>
          <a:blipFill dpi="0" rotWithShape="0">
            <a:blip r:embed="rId23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22" name="AutoShape 18">
            <a:hlinkClick r:id="rId24"/>
          </p:cNvPr>
          <p:cNvSpPr>
            <a:spLocks/>
          </p:cNvSpPr>
          <p:nvPr/>
        </p:nvSpPr>
        <p:spPr bwMode="auto">
          <a:xfrm>
            <a:off x="6572250" y="4929188"/>
            <a:ext cx="1714500" cy="1314450"/>
          </a:xfrm>
          <a:prstGeom prst="roundRect">
            <a:avLst>
              <a:gd name="adj" fmla="val 8667"/>
            </a:avLst>
          </a:prstGeom>
          <a:blipFill dpi="0" rotWithShape="0">
            <a:blip r:embed="rId25" cstate="print"/>
            <a:srcRect/>
            <a:stretch>
              <a:fillRect/>
            </a:stretch>
          </a:blipFill>
          <a:ln w="12700">
            <a:solidFill>
              <a:schemeClr val="tx1"/>
            </a:solidFill>
            <a:round/>
            <a:headEnd/>
            <a:tailEnd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l-GR"/>
          </a:p>
        </p:txBody>
      </p:sp>
      <p:sp>
        <p:nvSpPr>
          <p:cNvPr id="23" name="Rounded Rectangle 22"/>
          <p:cNvSpPr/>
          <p:nvPr/>
        </p:nvSpPr>
        <p:spPr>
          <a:xfrm>
            <a:off x="683568" y="404664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1</a:t>
            </a:r>
            <a:endParaRPr lang="el-GR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547664" y="476672"/>
            <a:ext cx="7089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Οικονομία: που βρισκόμαστε και τι θα συμβεί</a:t>
            </a:r>
            <a:endParaRPr lang="el-GR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83568" y="836712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2</a:t>
            </a:r>
            <a:endParaRPr lang="el-GR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47664" y="922975"/>
            <a:ext cx="6897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Κοινωνία: που βρισκόμαστε και τι θα συμβεί</a:t>
            </a:r>
            <a:endParaRPr lang="el-GR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47664" y="1959223"/>
            <a:ext cx="6286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Ανησυχία για το σήμερα και τρόμος για το αύριο</a:t>
            </a:r>
            <a:endParaRPr lang="el-G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547664" y="2607295"/>
            <a:ext cx="5552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Οργή: εγώ τι φταίω και τι μπορώ να κάνω ;</a:t>
            </a:r>
            <a:endParaRPr lang="el-G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4" y="3255367"/>
            <a:ext cx="482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Αναζήτηση «εχθρών» που βολεύουν </a:t>
            </a:r>
            <a:endParaRPr lang="el-GR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47664" y="3903439"/>
            <a:ext cx="70657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Ατομικές διέξοδοι ή κοινωνική επιθετικότητα με νέους </a:t>
            </a:r>
            <a:br>
              <a:rPr lang="el-GR" sz="2400" dirty="0" smtClean="0"/>
            </a:br>
            <a:r>
              <a:rPr lang="el-GR" sz="2400" dirty="0" smtClean="0"/>
              <a:t>θεσμούς</a:t>
            </a:r>
            <a:endParaRPr lang="el-G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47664" y="4902259"/>
            <a:ext cx="5373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i="1" dirty="0" smtClean="0">
                <a:solidFill>
                  <a:srgbClr val="FF0000"/>
                </a:solidFill>
              </a:rPr>
              <a:t>Νέο κοινωνικό συμβόλαιο είναι αναγκαίο</a:t>
            </a:r>
            <a:endParaRPr lang="el-GR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55576" y="667522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3</a:t>
            </a:r>
            <a:endParaRPr lang="el-GR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19672" y="692696"/>
            <a:ext cx="5645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Παροχή υπηρεσιών σε εποχή κρίσης</a:t>
            </a:r>
            <a:endParaRPr lang="el-GR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19672" y="1815207"/>
            <a:ext cx="4207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Αν δεν χαλάσει μην το πειράζεις</a:t>
            </a:r>
            <a:endParaRPr lang="el-G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19672" y="2463279"/>
            <a:ext cx="6716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υγεία καταρρέει και στα επόμενα χρόνια θα είναι </a:t>
            </a:r>
            <a:br>
              <a:rPr lang="el-GR" sz="2400" dirty="0" smtClean="0"/>
            </a:br>
            <a:r>
              <a:rPr lang="el-GR" sz="2400" dirty="0" smtClean="0"/>
              <a:t>ακόμα χειρότερα</a:t>
            </a:r>
            <a:endParaRPr lang="el-G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619672" y="4326195"/>
            <a:ext cx="6585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κοινωνία αναζητά «φτηνότερα» υποκατάστατα </a:t>
            </a:r>
            <a:br>
              <a:rPr lang="el-GR" sz="2400" dirty="0" smtClean="0"/>
            </a:br>
            <a:r>
              <a:rPr lang="el-GR" sz="2400" dirty="0" smtClean="0"/>
              <a:t>είτε στο φάρμακο είτε σε παρόχους π.χ. Βουλγαρία</a:t>
            </a:r>
            <a:endParaRPr lang="el-GR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619672" y="3543399"/>
            <a:ext cx="5746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δαπάνη: κρατική + ατομική είναι τεράστια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1reh2b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4" y="1357313"/>
            <a:ext cx="8440737" cy="4857750"/>
          </a:xfrm>
        </p:spPr>
      </p:pic>
      <p:sp>
        <p:nvSpPr>
          <p:cNvPr id="5" name="Rounded Rectangle 4"/>
          <p:cNvSpPr/>
          <p:nvPr/>
        </p:nvSpPr>
        <p:spPr>
          <a:xfrm>
            <a:off x="611560" y="540723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4</a:t>
            </a:r>
            <a:endParaRPr lang="el-GR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620688"/>
            <a:ext cx="5428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Τι κάνει σήμερα ένας νέος επιστήμονας ;</a:t>
            </a:r>
            <a:endParaRPr lang="el-GR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11560" y="540723"/>
            <a:ext cx="7200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4</a:t>
            </a:r>
            <a:endParaRPr lang="el-GR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475656" y="620688"/>
            <a:ext cx="5428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Τι κάνει σήμερα ένας νέος επιστήμονας ;</a:t>
            </a:r>
            <a:endParaRPr lang="el-GR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19672" y="2276872"/>
            <a:ext cx="3830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Επιλογή χώρου &amp; </a:t>
            </a:r>
            <a:r>
              <a:rPr lang="en-US" sz="2400" dirty="0" smtClean="0"/>
              <a:t>positioning</a:t>
            </a:r>
            <a:endParaRPr lang="el-G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19672" y="1700808"/>
            <a:ext cx="5299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Αναζήτηση προϋπηρεσίας : μην βιάζεστε</a:t>
            </a:r>
            <a:endParaRPr lang="el-G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619672" y="2823319"/>
            <a:ext cx="4893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Υλικοτεχνική υποδομή : λίγα και καλά</a:t>
            </a:r>
            <a:endParaRPr lang="el-GR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619672" y="3327375"/>
            <a:ext cx="3652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WOM: </a:t>
            </a:r>
            <a:r>
              <a:rPr lang="el-GR" sz="2400" dirty="0" smtClean="0"/>
              <a:t>η μόνη σας διέξοδος</a:t>
            </a:r>
            <a:endParaRPr lang="el-G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619672" y="3831431"/>
            <a:ext cx="343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Service: content + process</a:t>
            </a:r>
            <a:endParaRPr lang="el-GR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547664" y="5013176"/>
            <a:ext cx="3488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Υλικά : μην τσιγκουνευτείς</a:t>
            </a:r>
            <a:endParaRPr lang="el-G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150437" y="5013176"/>
            <a:ext cx="26519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Mass </a:t>
            </a:r>
            <a:r>
              <a:rPr lang="en-US" sz="2400" dirty="0" err="1" smtClean="0"/>
              <a:t>customisation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affection</a:t>
            </a:r>
          </a:p>
          <a:p>
            <a:r>
              <a:rPr lang="en-US" sz="2400" dirty="0" smtClean="0"/>
              <a:t>Empathy</a:t>
            </a:r>
          </a:p>
          <a:p>
            <a:r>
              <a:rPr lang="en-US" sz="2400" dirty="0" smtClean="0"/>
              <a:t>memory</a:t>
            </a:r>
            <a:endParaRPr lang="el-GR" sz="2400" dirty="0"/>
          </a:p>
        </p:txBody>
      </p:sp>
      <p:sp>
        <p:nvSpPr>
          <p:cNvPr id="20" name="Isosceles Triangle 19"/>
          <p:cNvSpPr/>
          <p:nvPr/>
        </p:nvSpPr>
        <p:spPr>
          <a:xfrm>
            <a:off x="899592" y="1772816"/>
            <a:ext cx="432048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Isosceles Triangle 20"/>
          <p:cNvSpPr/>
          <p:nvPr/>
        </p:nvSpPr>
        <p:spPr>
          <a:xfrm>
            <a:off x="899592" y="2348880"/>
            <a:ext cx="432048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Isosceles Triangle 21"/>
          <p:cNvSpPr/>
          <p:nvPr/>
        </p:nvSpPr>
        <p:spPr>
          <a:xfrm>
            <a:off x="899592" y="2924944"/>
            <a:ext cx="432048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Isosceles Triangle 22"/>
          <p:cNvSpPr/>
          <p:nvPr/>
        </p:nvSpPr>
        <p:spPr>
          <a:xfrm>
            <a:off x="899592" y="3371060"/>
            <a:ext cx="432048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Isosceles Triangle 23"/>
          <p:cNvSpPr/>
          <p:nvPr/>
        </p:nvSpPr>
        <p:spPr>
          <a:xfrm>
            <a:off x="899592" y="3933056"/>
            <a:ext cx="432048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6" name="Straight Arrow Connector 25"/>
          <p:cNvCxnSpPr>
            <a:stCxn id="17" idx="2"/>
            <a:endCxn id="18" idx="0"/>
          </p:cNvCxnSpPr>
          <p:nvPr/>
        </p:nvCxnSpPr>
        <p:spPr>
          <a:xfrm flipH="1">
            <a:off x="3291988" y="4293096"/>
            <a:ext cx="4741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3"/>
            <a:endCxn id="19" idx="0"/>
          </p:cNvCxnSpPr>
          <p:nvPr/>
        </p:nvCxnSpPr>
        <p:spPr>
          <a:xfrm>
            <a:off x="5059140" y="4062264"/>
            <a:ext cx="2417269" cy="950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268</Words>
  <Application>Microsoft Office PowerPoint</Application>
  <PresentationFormat>On-screen Show (4:3)</PresentationFormat>
  <Paragraphs>52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Επιχειρηματικότητα  σε εποχή κρίσης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Retail</dc:creator>
  <cp:lastModifiedBy>Retail</cp:lastModifiedBy>
  <cp:revision>12</cp:revision>
  <dcterms:created xsi:type="dcterms:W3CDTF">2012-11-02T05:42:32Z</dcterms:created>
  <dcterms:modified xsi:type="dcterms:W3CDTF">2012-11-02T06:15:01Z</dcterms:modified>
</cp:coreProperties>
</file>