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5"/>
  </p:notesMasterIdLst>
  <p:sldIdLst>
    <p:sldId id="256" r:id="rId2"/>
    <p:sldId id="659" r:id="rId3"/>
    <p:sldId id="666" r:id="rId4"/>
    <p:sldId id="667" r:id="rId5"/>
    <p:sldId id="665" r:id="rId6"/>
    <p:sldId id="621" r:id="rId7"/>
    <p:sldId id="655" r:id="rId8"/>
    <p:sldId id="656" r:id="rId9"/>
    <p:sldId id="657" r:id="rId10"/>
    <p:sldId id="658" r:id="rId11"/>
    <p:sldId id="679" r:id="rId12"/>
    <p:sldId id="680" r:id="rId13"/>
    <p:sldId id="662" r:id="rId14"/>
    <p:sldId id="669" r:id="rId15"/>
    <p:sldId id="670" r:id="rId16"/>
    <p:sldId id="671" r:id="rId17"/>
    <p:sldId id="672" r:id="rId18"/>
    <p:sldId id="673" r:id="rId19"/>
    <p:sldId id="674" r:id="rId20"/>
    <p:sldId id="675" r:id="rId21"/>
    <p:sldId id="676" r:id="rId22"/>
    <p:sldId id="677" r:id="rId23"/>
    <p:sldId id="661" r:id="rId24"/>
    <p:sldId id="628" r:id="rId25"/>
    <p:sldId id="629" r:id="rId26"/>
    <p:sldId id="630" r:id="rId27"/>
    <p:sldId id="631" r:id="rId28"/>
    <p:sldId id="633" r:id="rId29"/>
    <p:sldId id="652" r:id="rId30"/>
    <p:sldId id="622" r:id="rId31"/>
    <p:sldId id="623" r:id="rId32"/>
    <p:sldId id="624" r:id="rId33"/>
    <p:sldId id="625" r:id="rId34"/>
    <p:sldId id="626" r:id="rId35"/>
    <p:sldId id="660" r:id="rId36"/>
    <p:sldId id="627" r:id="rId37"/>
    <p:sldId id="591" r:id="rId38"/>
    <p:sldId id="590" r:id="rId39"/>
    <p:sldId id="592" r:id="rId40"/>
    <p:sldId id="262" r:id="rId41"/>
    <p:sldId id="527" r:id="rId42"/>
    <p:sldId id="264" r:id="rId43"/>
    <p:sldId id="267" r:id="rId44"/>
    <p:sldId id="268" r:id="rId45"/>
    <p:sldId id="269" r:id="rId46"/>
    <p:sldId id="270" r:id="rId47"/>
    <p:sldId id="271" r:id="rId48"/>
    <p:sldId id="272" r:id="rId49"/>
    <p:sldId id="273" r:id="rId50"/>
    <p:sldId id="274" r:id="rId51"/>
    <p:sldId id="275" r:id="rId52"/>
    <p:sldId id="276" r:id="rId53"/>
    <p:sldId id="277" r:id="rId54"/>
    <p:sldId id="278" r:id="rId55"/>
    <p:sldId id="279" r:id="rId56"/>
    <p:sldId id="280" r:id="rId57"/>
    <p:sldId id="281" r:id="rId58"/>
    <p:sldId id="282" r:id="rId59"/>
    <p:sldId id="283" r:id="rId60"/>
    <p:sldId id="284" r:id="rId61"/>
    <p:sldId id="285" r:id="rId62"/>
    <p:sldId id="286" r:id="rId63"/>
    <p:sldId id="287" r:id="rId64"/>
    <p:sldId id="288" r:id="rId65"/>
    <p:sldId id="289" r:id="rId66"/>
    <p:sldId id="290" r:id="rId67"/>
    <p:sldId id="291" r:id="rId68"/>
    <p:sldId id="292" r:id="rId69"/>
    <p:sldId id="293" r:id="rId70"/>
    <p:sldId id="294" r:id="rId71"/>
    <p:sldId id="295" r:id="rId72"/>
    <p:sldId id="296" r:id="rId73"/>
    <p:sldId id="297" r:id="rId74"/>
    <p:sldId id="452" r:id="rId75"/>
    <p:sldId id="298" r:id="rId76"/>
    <p:sldId id="316" r:id="rId77"/>
    <p:sldId id="318" r:id="rId78"/>
    <p:sldId id="435" r:id="rId79"/>
    <p:sldId id="305" r:id="rId80"/>
    <p:sldId id="306" r:id="rId81"/>
    <p:sldId id="307" r:id="rId82"/>
    <p:sldId id="308" r:id="rId83"/>
    <p:sldId id="309" r:id="rId84"/>
    <p:sldId id="310" r:id="rId85"/>
    <p:sldId id="323" r:id="rId86"/>
    <p:sldId id="324" r:id="rId87"/>
    <p:sldId id="325" r:id="rId88"/>
    <p:sldId id="326" r:id="rId89"/>
    <p:sldId id="327" r:id="rId90"/>
    <p:sldId id="530" r:id="rId91"/>
    <p:sldId id="535" r:id="rId92"/>
    <p:sldId id="585" r:id="rId93"/>
    <p:sldId id="489" r:id="rId94"/>
    <p:sldId id="584" r:id="rId95"/>
    <p:sldId id="583" r:id="rId96"/>
    <p:sldId id="396" r:id="rId97"/>
    <p:sldId id="523" r:id="rId98"/>
    <p:sldId id="524" r:id="rId99"/>
    <p:sldId id="525" r:id="rId100"/>
    <p:sldId id="526" r:id="rId101"/>
    <p:sldId id="532" r:id="rId102"/>
    <p:sldId id="258" r:id="rId103"/>
    <p:sldId id="330" r:id="rId104"/>
    <p:sldId id="321" r:id="rId105"/>
    <p:sldId id="378" r:id="rId106"/>
    <p:sldId id="340" r:id="rId107"/>
    <p:sldId id="540" r:id="rId108"/>
    <p:sldId id="329" r:id="rId109"/>
    <p:sldId id="372" r:id="rId110"/>
    <p:sldId id="332" r:id="rId111"/>
    <p:sldId id="334" r:id="rId112"/>
    <p:sldId id="521" r:id="rId113"/>
    <p:sldId id="522" r:id="rId114"/>
    <p:sldId id="517" r:id="rId115"/>
    <p:sldId id="542" r:id="rId116"/>
    <p:sldId id="601" r:id="rId117"/>
    <p:sldId id="437" r:id="rId118"/>
    <p:sldId id="414" r:id="rId119"/>
    <p:sldId id="410" r:id="rId120"/>
    <p:sldId id="418" r:id="rId121"/>
    <p:sldId id="416" r:id="rId122"/>
    <p:sldId id="433" r:id="rId123"/>
    <p:sldId id="510" r:id="rId124"/>
    <p:sldId id="512" r:id="rId125"/>
    <p:sldId id="513" r:id="rId126"/>
    <p:sldId id="515" r:id="rId127"/>
    <p:sldId id="514" r:id="rId128"/>
    <p:sldId id="419" r:id="rId129"/>
    <p:sldId id="420" r:id="rId130"/>
    <p:sldId id="603" r:id="rId131"/>
    <p:sldId id="604" r:id="rId132"/>
    <p:sldId id="605" r:id="rId133"/>
    <p:sldId id="606" r:id="rId134"/>
    <p:sldId id="618" r:id="rId135"/>
    <p:sldId id="607" r:id="rId136"/>
    <p:sldId id="608" r:id="rId137"/>
    <p:sldId id="609" r:id="rId138"/>
    <p:sldId id="610" r:id="rId139"/>
    <p:sldId id="611" r:id="rId140"/>
    <p:sldId id="612" r:id="rId141"/>
    <p:sldId id="613" r:id="rId142"/>
    <p:sldId id="614" r:id="rId143"/>
    <p:sldId id="616" r:id="rId144"/>
    <p:sldId id="681" r:id="rId145"/>
    <p:sldId id="620" r:id="rId146"/>
    <p:sldId id="615" r:id="rId147"/>
    <p:sldId id="619" r:id="rId148"/>
    <p:sldId id="406" r:id="rId149"/>
    <p:sldId id="391" r:id="rId150"/>
    <p:sldId id="390" r:id="rId151"/>
    <p:sldId id="388" r:id="rId152"/>
    <p:sldId id="428" r:id="rId153"/>
    <p:sldId id="427" r:id="rId154"/>
    <p:sldId id="392" r:id="rId155"/>
    <p:sldId id="393" r:id="rId156"/>
    <p:sldId id="394" r:id="rId157"/>
    <p:sldId id="395" r:id="rId158"/>
    <p:sldId id="423" r:id="rId159"/>
    <p:sldId id="434" r:id="rId160"/>
    <p:sldId id="328" r:id="rId161"/>
    <p:sldId id="380" r:id="rId162"/>
    <p:sldId id="381" r:id="rId163"/>
    <p:sldId id="382" r:id="rId164"/>
    <p:sldId id="383" r:id="rId165"/>
    <p:sldId id="343" r:id="rId166"/>
    <p:sldId id="348" r:id="rId167"/>
    <p:sldId id="358" r:id="rId168"/>
    <p:sldId id="596" r:id="rId169"/>
    <p:sldId id="373" r:id="rId170"/>
    <p:sldId id="374" r:id="rId171"/>
    <p:sldId id="602" r:id="rId172"/>
    <p:sldId id="635" r:id="rId173"/>
    <p:sldId id="678" r:id="rId174"/>
    <p:sldId id="636" r:id="rId175"/>
    <p:sldId id="637" r:id="rId176"/>
    <p:sldId id="640" r:id="rId177"/>
    <p:sldId id="649" r:id="rId178"/>
    <p:sldId id="648" r:id="rId179"/>
    <p:sldId id="641" r:id="rId180"/>
    <p:sldId id="642" r:id="rId181"/>
    <p:sldId id="650" r:id="rId182"/>
    <p:sldId id="651" r:id="rId183"/>
    <p:sldId id="668" r:id="rId184"/>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Georgia" pitchFamily="18" charset="0"/>
        <a:ea typeface="+mn-ea"/>
        <a:cs typeface="+mn-cs"/>
      </a:defRPr>
    </a:lvl1pPr>
    <a:lvl2pPr marL="457200" algn="l" rtl="0" fontAlgn="base">
      <a:spcBef>
        <a:spcPct val="0"/>
      </a:spcBef>
      <a:spcAft>
        <a:spcPct val="0"/>
      </a:spcAft>
      <a:defRPr sz="2400" kern="1200">
        <a:solidFill>
          <a:schemeClr val="tx1"/>
        </a:solidFill>
        <a:latin typeface="Georgia" pitchFamily="18" charset="0"/>
        <a:ea typeface="+mn-ea"/>
        <a:cs typeface="+mn-cs"/>
      </a:defRPr>
    </a:lvl2pPr>
    <a:lvl3pPr marL="914400" algn="l" rtl="0" fontAlgn="base">
      <a:spcBef>
        <a:spcPct val="0"/>
      </a:spcBef>
      <a:spcAft>
        <a:spcPct val="0"/>
      </a:spcAft>
      <a:defRPr sz="2400" kern="1200">
        <a:solidFill>
          <a:schemeClr val="tx1"/>
        </a:solidFill>
        <a:latin typeface="Georgia" pitchFamily="18" charset="0"/>
        <a:ea typeface="+mn-ea"/>
        <a:cs typeface="+mn-cs"/>
      </a:defRPr>
    </a:lvl3pPr>
    <a:lvl4pPr marL="1371600" algn="l" rtl="0" fontAlgn="base">
      <a:spcBef>
        <a:spcPct val="0"/>
      </a:spcBef>
      <a:spcAft>
        <a:spcPct val="0"/>
      </a:spcAft>
      <a:defRPr sz="2400" kern="1200">
        <a:solidFill>
          <a:schemeClr val="tx1"/>
        </a:solidFill>
        <a:latin typeface="Georgia" pitchFamily="18" charset="0"/>
        <a:ea typeface="+mn-ea"/>
        <a:cs typeface="+mn-cs"/>
      </a:defRPr>
    </a:lvl4pPr>
    <a:lvl5pPr marL="1828800" algn="l" rtl="0" fontAlgn="base">
      <a:spcBef>
        <a:spcPct val="0"/>
      </a:spcBef>
      <a:spcAft>
        <a:spcPct val="0"/>
      </a:spcAft>
      <a:defRPr sz="2400" kern="1200">
        <a:solidFill>
          <a:schemeClr val="tx1"/>
        </a:solidFill>
        <a:latin typeface="Georgia" pitchFamily="18" charset="0"/>
        <a:ea typeface="+mn-ea"/>
        <a:cs typeface="+mn-cs"/>
      </a:defRPr>
    </a:lvl5pPr>
    <a:lvl6pPr marL="2286000" algn="l" defTabSz="914400" rtl="0" eaLnBrk="1" latinLnBrk="0" hangingPunct="1">
      <a:defRPr sz="2400" kern="1200">
        <a:solidFill>
          <a:schemeClr val="tx1"/>
        </a:solidFill>
        <a:latin typeface="Georgia" pitchFamily="18" charset="0"/>
        <a:ea typeface="+mn-ea"/>
        <a:cs typeface="+mn-cs"/>
      </a:defRPr>
    </a:lvl6pPr>
    <a:lvl7pPr marL="2743200" algn="l" defTabSz="914400" rtl="0" eaLnBrk="1" latinLnBrk="0" hangingPunct="1">
      <a:defRPr sz="2400" kern="1200">
        <a:solidFill>
          <a:schemeClr val="tx1"/>
        </a:solidFill>
        <a:latin typeface="Georgia" pitchFamily="18" charset="0"/>
        <a:ea typeface="+mn-ea"/>
        <a:cs typeface="+mn-cs"/>
      </a:defRPr>
    </a:lvl7pPr>
    <a:lvl8pPr marL="3200400" algn="l" defTabSz="914400" rtl="0" eaLnBrk="1" latinLnBrk="0" hangingPunct="1">
      <a:defRPr sz="2400" kern="1200">
        <a:solidFill>
          <a:schemeClr val="tx1"/>
        </a:solidFill>
        <a:latin typeface="Georgia" pitchFamily="18" charset="0"/>
        <a:ea typeface="+mn-ea"/>
        <a:cs typeface="+mn-cs"/>
      </a:defRPr>
    </a:lvl8pPr>
    <a:lvl9pPr marL="3657600" algn="l" defTabSz="914400" rtl="0" eaLnBrk="1" latinLnBrk="0" hangingPunct="1">
      <a:defRPr sz="2400" kern="1200">
        <a:solidFill>
          <a:schemeClr val="tx1"/>
        </a:solidFill>
        <a:latin typeface="Georgia"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15B1FF"/>
    <a:srgbClr val="FF9900"/>
    <a:srgbClr val="008000"/>
    <a:srgbClr val="BFBFBF"/>
    <a:srgbClr val="FFFF66"/>
    <a:srgbClr val="FFFFFF"/>
    <a:srgbClr val="0099D8"/>
    <a:srgbClr val="FF00FF"/>
    <a:srgbClr val="E2E2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72" autoAdjust="0"/>
    <p:restoredTop sz="87530" autoAdjust="0"/>
  </p:normalViewPr>
  <p:slideViewPr>
    <p:cSldViewPr snapToGrid="0">
      <p:cViewPr varScale="1">
        <p:scale>
          <a:sx n="93" d="100"/>
          <a:sy n="93" d="100"/>
        </p:scale>
        <p:origin x="720" y="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0" d="100"/>
        <a:sy n="30" d="100"/>
      </p:scale>
      <p:origin x="0" y="0"/>
    </p:cViewPr>
  </p:sorterViewPr>
  <p:notesViewPr>
    <p:cSldViewPr snapToGrid="0">
      <p:cViewPr varScale="1">
        <p:scale>
          <a:sx n="80" d="100"/>
          <a:sy n="80" d="100"/>
        </p:scale>
        <p:origin x="-2022" y="-78"/>
      </p:cViewPr>
      <p:guideLst>
        <p:guide orient="horz" pos="2880"/>
        <p:guide pos="2160"/>
      </p:guideLst>
    </p:cSldViewPr>
  </p:notesViewPr>
  <p:gridSpacing cx="180023" cy="180023"/>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15053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19A9803-A266-4473-BE15-F00B650ECDFB}"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Georgia"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Georgia"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Georgia"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Georgia"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Georgi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F26A21CB-A5CB-4C9E-B823-0ED65AA05C6D}" type="slidenum">
              <a:rPr lang="el-GR" smtClean="0"/>
              <a:pPr/>
              <a:t>1</a:t>
            </a:fld>
            <a:endParaRPr lang="el-GR"/>
          </a:p>
        </p:txBody>
      </p:sp>
      <p:sp>
        <p:nvSpPr>
          <p:cNvPr id="151555" name="Rectangle 2"/>
          <p:cNvSpPr>
            <a:spLocks noGrp="1" noRot="1" noChangeAspect="1" noChangeArrowheads="1" noTextEdit="1"/>
          </p:cNvSpPr>
          <p:nvPr>
            <p:ph type="sldImg"/>
          </p:nvPr>
        </p:nvSpPr>
        <p:spPr>
          <a:xfrm>
            <a:off x="381000" y="685800"/>
            <a:ext cx="6096000" cy="3429000"/>
          </a:xfrm>
          <a:ln/>
        </p:spPr>
      </p:sp>
      <p:sp>
        <p:nvSpPr>
          <p:cNvPr id="151556" name="Rectangle 3"/>
          <p:cNvSpPr>
            <a:spLocks noGrp="1" noChangeArrowheads="1"/>
          </p:cNvSpPr>
          <p:nvPr>
            <p:ph type="body" idx="1"/>
          </p:nvPr>
        </p:nvSpPr>
        <p:spPr>
          <a:noFill/>
          <a:ln/>
        </p:spPr>
        <p:txBody>
          <a:bodyPr/>
          <a:lstStyle/>
          <a:p>
            <a:r>
              <a:rPr lang="en-US" dirty="0"/>
              <a:t>Copyright 2023, </a:t>
            </a:r>
            <a:r>
              <a:rPr lang="el-GR" dirty="0"/>
              <a:t>Δ. </a:t>
            </a:r>
            <a:r>
              <a:rPr lang="el-GR" dirty="0" err="1"/>
              <a:t>Χαλαζωνίτης</a:t>
            </a:r>
            <a:r>
              <a:rPr lang="el-GR" dirty="0"/>
              <a:t>.</a:t>
            </a:r>
          </a:p>
          <a:p>
            <a:r>
              <a:rPr lang="el-GR" dirty="0"/>
              <a:t>Απαγορεύεται η μερική ή ολική αναπαραγωγή χωρίς την έγγραφη άδεια του συγγραφέα.</a:t>
            </a:r>
          </a:p>
          <a:p>
            <a:pPr eaLnBrk="1" hangingPunct="1"/>
            <a:r>
              <a:rPr lang="el-GR" dirty="0"/>
              <a:t>Τελευταία ενημέρωση: </a:t>
            </a:r>
            <a:r>
              <a:rPr lang="en-GB" dirty="0"/>
              <a:t>1/12/2023</a:t>
            </a:r>
            <a:r>
              <a:rPr lang="el-GR" dirty="0"/>
              <a:t>.</a:t>
            </a:r>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381000" y="685800"/>
            <a:ext cx="6096000" cy="3429000"/>
          </a:xfrm>
          <a:ln/>
        </p:spPr>
      </p:sp>
      <p:sp>
        <p:nvSpPr>
          <p:cNvPr id="102403" name="Rectangle 3"/>
          <p:cNvSpPr>
            <a:spLocks noGrp="1" noChangeArrowheads="1"/>
          </p:cNvSpPr>
          <p:nvPr>
            <p:ph type="body" idx="1"/>
          </p:nvPr>
        </p:nvSpPr>
        <p:spPr/>
        <p:txBody>
          <a:bodyPr/>
          <a:lstStyle/>
          <a:p>
            <a:r>
              <a:rPr lang="el-GR" dirty="0"/>
              <a:t>Προσθιοπίσθια θέση: τομείς εκτός εστιακής περιοχής, άρα απώλεια ευκρίνειας και διαφορετική μεγέθυνση. Μπορεί να είναι μόνο οι ρίζες σε πιο οπίσθια θέση (όταν υπάρχει αυξημένη χειλική απόκλιση</a:t>
            </a:r>
            <a:r>
              <a:rPr lang="el-GR" baseline="0" dirty="0"/>
              <a:t> τομέων). </a:t>
            </a:r>
            <a:r>
              <a:rPr lang="el-GR" dirty="0"/>
              <a:t>Παράδειγμα:</a:t>
            </a:r>
            <a:r>
              <a:rPr lang="el-GR" baseline="0" dirty="0"/>
              <a:t> ΙΙ Τάξη 1 κατηγορία.</a:t>
            </a:r>
            <a:endParaRPr lang="el-GR"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AFB6C113-556E-4FE2-932E-2BE57DEEB59F}" type="slidenum">
              <a:rPr lang="el-GR" smtClean="0"/>
              <a:pPr/>
              <a:t>106</a:t>
            </a:fld>
            <a:endParaRPr lang="el-GR"/>
          </a:p>
        </p:txBody>
      </p:sp>
      <p:sp>
        <p:nvSpPr>
          <p:cNvPr id="220163" name="Rectangle 2"/>
          <p:cNvSpPr>
            <a:spLocks noGrp="1" noRot="1" noChangeAspect="1" noChangeArrowheads="1" noTextEdit="1"/>
          </p:cNvSpPr>
          <p:nvPr>
            <p:ph type="sldImg"/>
          </p:nvPr>
        </p:nvSpPr>
        <p:spPr>
          <a:xfrm>
            <a:off x="381000" y="685800"/>
            <a:ext cx="6096000" cy="3429000"/>
          </a:xfrm>
          <a:ln/>
        </p:spPr>
      </p:sp>
      <p:sp>
        <p:nvSpPr>
          <p:cNvPr id="220164" name="Rectangle 3"/>
          <p:cNvSpPr>
            <a:spLocks noGrp="1" noChangeArrowheads="1"/>
          </p:cNvSpPr>
          <p:nvPr>
            <p:ph type="body" idx="1"/>
          </p:nvPr>
        </p:nvSpPr>
        <p:spPr>
          <a:noFill/>
          <a:ln/>
        </p:spPr>
        <p:txBody>
          <a:bodyPr/>
          <a:lstStyle/>
          <a:p>
            <a:pPr eaLnBrk="1" hangingPunct="1"/>
            <a:r>
              <a:rPr lang="el-GR" dirty="0"/>
              <a:t>Η πραγματική εικόνα περιλαμβάνει και θόρυβο.</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107</a:t>
            </a:fld>
            <a:endParaRPr lang="el-G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9DF54116-5D1C-47F4-9DAF-6EA02B710DC6}" type="slidenum">
              <a:rPr lang="el-GR" smtClean="0"/>
              <a:pPr/>
              <a:t>108</a:t>
            </a:fld>
            <a:endParaRPr lang="el-GR"/>
          </a:p>
        </p:txBody>
      </p:sp>
      <p:sp>
        <p:nvSpPr>
          <p:cNvPr id="221187" name="Rectangle 2"/>
          <p:cNvSpPr>
            <a:spLocks noGrp="1" noRot="1" noChangeAspect="1" noChangeArrowheads="1" noTextEdit="1"/>
          </p:cNvSpPr>
          <p:nvPr>
            <p:ph type="sldImg"/>
          </p:nvPr>
        </p:nvSpPr>
        <p:spPr>
          <a:xfrm>
            <a:off x="381000" y="685800"/>
            <a:ext cx="6096000" cy="3429000"/>
          </a:xfrm>
          <a:ln/>
        </p:spPr>
      </p:sp>
      <p:sp>
        <p:nvSpPr>
          <p:cNvPr id="221188" name="Rectangle 3"/>
          <p:cNvSpPr>
            <a:spLocks noGrp="1" noChangeArrowheads="1"/>
          </p:cNvSpPr>
          <p:nvPr>
            <p:ph type="body" idx="1"/>
          </p:nvPr>
        </p:nvSpPr>
        <p:spPr>
          <a:noFill/>
          <a:ln/>
        </p:spPr>
        <p:txBody>
          <a:bodyPr/>
          <a:lstStyle/>
          <a:p>
            <a:pPr eaLnBrk="1" hangingPunct="1"/>
            <a:r>
              <a:rPr lang="el-GR" dirty="0"/>
              <a:t>Μεταλλικά αντικείμενα απορροφούν μεγάλο μέρος της ακτινοβολίας με αποτέλεσμα</a:t>
            </a:r>
            <a:r>
              <a:rPr lang="el-GR" baseline="0" dirty="0"/>
              <a:t> την εμφάνιση γραμμώσεων.</a:t>
            </a:r>
            <a:endParaRPr lang="en-GB"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EB577C54-875A-4A3C-A434-6F9B8A047A1C}" type="slidenum">
              <a:rPr lang="el-GR" smtClean="0"/>
              <a:pPr/>
              <a:t>109</a:t>
            </a:fld>
            <a:endParaRPr lang="el-GR"/>
          </a:p>
        </p:txBody>
      </p:sp>
      <p:sp>
        <p:nvSpPr>
          <p:cNvPr id="222211" name="Rectangle 2"/>
          <p:cNvSpPr>
            <a:spLocks noGrp="1" noRot="1" noChangeAspect="1" noChangeArrowheads="1" noTextEdit="1"/>
          </p:cNvSpPr>
          <p:nvPr>
            <p:ph type="sldImg"/>
          </p:nvPr>
        </p:nvSpPr>
        <p:spPr>
          <a:xfrm>
            <a:off x="381000" y="685800"/>
            <a:ext cx="6096000" cy="3429000"/>
          </a:xfrm>
          <a:ln/>
        </p:spPr>
      </p:sp>
      <p:sp>
        <p:nvSpPr>
          <p:cNvPr id="222212" name="Rectangle 3"/>
          <p:cNvSpPr>
            <a:spLocks noGrp="1" noChangeArrowheads="1"/>
          </p:cNvSpPr>
          <p:nvPr>
            <p:ph type="body" idx="1"/>
          </p:nvPr>
        </p:nvSpPr>
        <p:spPr>
          <a:noFill/>
          <a:ln/>
        </p:spPr>
        <p:txBody>
          <a:bodyPr/>
          <a:lstStyle/>
          <a:p>
            <a:pPr eaLnBrk="1" hangingPunct="1"/>
            <a:r>
              <a:rPr lang="el-GR" dirty="0"/>
              <a:t>Οι γραμμώσεις εμφανίζονται ως προεξοχές στην τρισδιάστατη ανασύνθεση.</a:t>
            </a:r>
            <a:endParaRPr lang="en-GB"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F99CD348-E15E-4F43-B1B6-106278565026}" type="slidenum">
              <a:rPr lang="el-GR" smtClean="0"/>
              <a:pPr/>
              <a:t>110</a:t>
            </a:fld>
            <a:endParaRPr lang="el-GR"/>
          </a:p>
        </p:txBody>
      </p:sp>
      <p:sp>
        <p:nvSpPr>
          <p:cNvPr id="223235" name="Rectangle 2"/>
          <p:cNvSpPr>
            <a:spLocks noGrp="1" noRot="1" noChangeAspect="1" noChangeArrowheads="1" noTextEdit="1"/>
          </p:cNvSpPr>
          <p:nvPr>
            <p:ph type="sldImg"/>
          </p:nvPr>
        </p:nvSpPr>
        <p:spPr>
          <a:xfrm>
            <a:off x="381000" y="685800"/>
            <a:ext cx="6096000" cy="3429000"/>
          </a:xfrm>
          <a:ln/>
        </p:spPr>
      </p:sp>
      <p:sp>
        <p:nvSpPr>
          <p:cNvPr id="223236" name="Rectangle 3"/>
          <p:cNvSpPr>
            <a:spLocks noGrp="1" noChangeArrowheads="1"/>
          </p:cNvSpPr>
          <p:nvPr>
            <p:ph type="body" idx="1"/>
          </p:nvPr>
        </p:nvSpPr>
        <p:spPr>
          <a:noFill/>
          <a:ln/>
        </p:spPr>
        <p:txBody>
          <a:bodyPr/>
          <a:lstStyle/>
          <a:p>
            <a:pPr eaLnBrk="1" hangingPunct="1"/>
            <a:r>
              <a:rPr lang="el-GR" dirty="0"/>
              <a:t>Το φαινόμενο αυτό παρατηρείται κυρίως στην τομογραφία κωνικής δέσμης γιατί το εύρος πεδίου δεν είναι αρκετά μεγάλο ώστε να περιλάβει ολόκληρο το αντικείμενο.</a:t>
            </a:r>
            <a:endParaRPr lang="en-GB"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521D43B7-EF95-461C-ADD2-422986B38183}" type="slidenum">
              <a:rPr lang="el-GR" smtClean="0"/>
              <a:pPr/>
              <a:t>111</a:t>
            </a:fld>
            <a:endParaRPr lang="el-GR"/>
          </a:p>
        </p:txBody>
      </p:sp>
      <p:sp>
        <p:nvSpPr>
          <p:cNvPr id="224259" name="Rectangle 2"/>
          <p:cNvSpPr>
            <a:spLocks noGrp="1" noRot="1" noChangeAspect="1" noChangeArrowheads="1" noTextEdit="1"/>
          </p:cNvSpPr>
          <p:nvPr>
            <p:ph type="sldImg"/>
          </p:nvPr>
        </p:nvSpPr>
        <p:spPr>
          <a:xfrm>
            <a:off x="381000" y="685800"/>
            <a:ext cx="6096000" cy="3429000"/>
          </a:xfrm>
          <a:ln/>
        </p:spPr>
      </p:sp>
      <p:sp>
        <p:nvSpPr>
          <p:cNvPr id="224260" name="Rectangle 3"/>
          <p:cNvSpPr>
            <a:spLocks noGrp="1" noChangeArrowheads="1"/>
          </p:cNvSpPr>
          <p:nvPr>
            <p:ph type="body" idx="1"/>
          </p:nvPr>
        </p:nvSpPr>
        <p:spPr>
          <a:noFill/>
          <a:ln/>
        </p:spPr>
        <p:txBody>
          <a:bodyPr/>
          <a:lstStyle/>
          <a:p>
            <a:pPr eaLnBrk="1" hangingPunct="1"/>
            <a:r>
              <a:rPr lang="el-GR" dirty="0"/>
              <a:t>Σε κάθε θέση περιστροφής ακτινοβολείται τμήμα μόνο του αντικειμένου. Μόνο η περιοχή μέσα στον πορτοκαλί κύκλο μπορεί να ανασυντεθεί.</a:t>
            </a:r>
            <a:r>
              <a:rPr lang="el-GR" baseline="0" dirty="0"/>
              <a:t> Οι άλλες περιοχές ακτινοβολούνται σε ορισμένες μόνο θέσεις περιστροφής και δημιουργούν σφάλματα κατά την ανασύνθεση.</a:t>
            </a:r>
            <a:endParaRPr lang="en-GB"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Προσέξτε πόσο διαφορετικές τιμές δίνουν περιοχές μαλακών ιστών που έχουν την ίδια </a:t>
            </a:r>
            <a:r>
              <a:rPr lang="el-GR" dirty="0" err="1"/>
              <a:t>ακτινοσκιερότητα</a:t>
            </a:r>
            <a:r>
              <a:rPr lang="el-GR" dirty="0"/>
              <a:t>. Η αύξηση των τιμών στην πίσω περιοχή οφείλεται σε δομές που απορρόφησαν ακτινοβολία,</a:t>
            </a:r>
            <a:r>
              <a:rPr lang="el-GR" baseline="0" dirty="0"/>
              <a:t> αλλά δεν περιλαμβάνονται στο ενεργό πεδίο της εικόνας (π.χ. ινιακό οστό). Για να εξηγήσει τη μετρούμενη απορρόφηση ακτινοβολίας, ο υπολογιστής θεωρεί ότι οι μαλακοί ιστοί στην πίσω περιοχή είναι </a:t>
            </a:r>
            <a:r>
              <a:rPr lang="el-GR" baseline="0" dirty="0" err="1"/>
              <a:t>ακτινοσκιερότεροι</a:t>
            </a:r>
            <a:r>
              <a:rPr lang="el-GR" baseline="0" dirty="0"/>
              <a:t> από την πραγματικότητα.</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112</a:t>
            </a:fld>
            <a:endParaRPr lang="el-G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113</a:t>
            </a:fld>
            <a:endParaRPr lang="el-G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Η αύξηση της πυκνότητας των </a:t>
            </a:r>
            <a:r>
              <a:rPr lang="el-GR" dirty="0" err="1"/>
              <a:t>ογκοστοιχείων</a:t>
            </a:r>
            <a:r>
              <a:rPr lang="el-GR" dirty="0"/>
              <a:t> από εμπρός προς τα πίσω είναι εμφανής σε αυτό το ιστόγραμμα.</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114</a:t>
            </a:fld>
            <a:endParaRPr lang="el-G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Η ικανότητα διάκρισης μικρών δομών εξαρτάται από την ανάλυση της εικόνας. Με υψηλή ανάλυση μπορούμε να διακρίνουμε πόσα άτομα είναι στην παραλία. Με ακόμη υψηλότερη ανάλυση θα μπορούσαμε να δούμε και τον σκύλο. Πόση διακριτική ικανότητα παρέχουν οι υπολογιστικές τομογραφίες;</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116</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Εδώ βλέπουμε την </a:t>
            </a:r>
            <a:r>
              <a:rPr lang="el-GR" dirty="0" err="1"/>
              <a:t>τομογραφική</a:t>
            </a:r>
            <a:r>
              <a:rPr lang="el-GR" dirty="0"/>
              <a:t> ζώνη, την περιοχή δηλαδή που θα αποτυπωθεί καθαρά στην πανοραμική ακτινογραφία. Υπό ιδανικές συνθήκες, η περιοχή αυτή συμπίπτει με το σχήμα του τόξου του ασθενούς και η κεντρική ακτίνα του μηχανήματος είναι πάντα κάθετη στο τόξο. Ας θεωρήσουμε ότι ο κυνόδοντας δεν έχει καμία εγγύς ή άπω απόκλιση. Είναι εμφανές ότι, για το παράδειγμα του κυνόδοντα, το φύμα και το </a:t>
            </a:r>
            <a:r>
              <a:rPr lang="el-GR" dirty="0" err="1"/>
              <a:t>ακρορρίζιο</a:t>
            </a:r>
            <a:r>
              <a:rPr lang="el-GR" dirty="0"/>
              <a:t> θα αποτυπωθούν στην ακτινογραφία επί της ίδιας </a:t>
            </a:r>
            <a:r>
              <a:rPr lang="el-GR" dirty="0" err="1"/>
              <a:t>κατακορύφου</a:t>
            </a:r>
            <a:r>
              <a:rPr lang="el-GR" dirty="0"/>
              <a:t>. Αυτό θα ισχύει ακόμη και αν ο κυνόδοντας έχει παρειακή, όπως φαίνεται εδώ, ή γλωσσική κλίση της ρίζας του.</a:t>
            </a:r>
          </a:p>
          <a:p>
            <a:r>
              <a:rPr lang="el-GR" dirty="0"/>
              <a:t>Αν, όμως, το οδοντικό τόξο του ασθενούς δεν συμπίπτει απόλυτα με την εστιακή περιοχή, ή</a:t>
            </a:r>
            <a:r>
              <a:rPr lang="el-GR" baseline="0" dirty="0"/>
              <a:t> η ακτίνα δεν είναι κάθετη στο τόξο (πράγμα που συνήθως συμβαίνει στην περιοχή κυνοδόντων και προγομφίων, λόγω κατασκευής του μηχανήματος) </a:t>
            </a:r>
            <a:r>
              <a:rPr lang="el-GR" dirty="0"/>
              <a:t>τότε δεν θα ακτινοβολεί κάθετα τον κυνόδοντα, με αποτέλεσμα, παρειακή ή γλωσσική κλίση να εμφανίζεται ακτινογραφικά σαν εγγύς ή άπω κλίση.</a:t>
            </a:r>
            <a:endParaRPr lang="en-US" dirty="0"/>
          </a:p>
          <a:p>
            <a:r>
              <a:rPr lang="el-GR" dirty="0"/>
              <a:t>Τέτοια προβλήματα εμφανίζονται κυρίως στην άνω γνάθο, στην περιοχή των κυνοδόντων και προγομφίων</a:t>
            </a:r>
            <a:r>
              <a:rPr lang="el-GR" baseline="0" dirty="0"/>
              <a:t>, και δίνουν ψευδή εντύπωση της παραλληλότητας των ριζών και της εγγύς-άπω απόκλισης των δοντιών.</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11</a:t>
            </a:fld>
            <a:endParaRPr lang="el-G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0CFED50A-D6B7-4395-8404-9A0AA9C2AE9B}" type="slidenum">
              <a:rPr lang="el-GR" smtClean="0"/>
              <a:pPr/>
              <a:t>117</a:t>
            </a:fld>
            <a:endParaRPr lang="el-GR"/>
          </a:p>
        </p:txBody>
      </p:sp>
      <p:sp>
        <p:nvSpPr>
          <p:cNvPr id="228355" name="Rectangle 2"/>
          <p:cNvSpPr>
            <a:spLocks noGrp="1" noRot="1" noChangeAspect="1" noChangeArrowheads="1" noTextEdit="1"/>
          </p:cNvSpPr>
          <p:nvPr>
            <p:ph type="sldImg"/>
          </p:nvPr>
        </p:nvSpPr>
        <p:spPr>
          <a:xfrm>
            <a:off x="381000" y="685800"/>
            <a:ext cx="6096000" cy="3429000"/>
          </a:xfrm>
          <a:ln/>
        </p:spPr>
      </p:sp>
      <p:sp>
        <p:nvSpPr>
          <p:cNvPr id="228356" name="Rectangle 3"/>
          <p:cNvSpPr>
            <a:spLocks noGrp="1" noChangeArrowheads="1"/>
          </p:cNvSpPr>
          <p:nvPr>
            <p:ph type="body" idx="1"/>
          </p:nvPr>
        </p:nvSpPr>
        <p:spPr>
          <a:noFill/>
          <a:ln/>
        </p:spPr>
        <p:txBody>
          <a:bodyPr/>
          <a:lstStyle/>
          <a:p>
            <a:pPr eaLnBrk="1" hangingPunct="1"/>
            <a:r>
              <a:rPr lang="el-GR" dirty="0"/>
              <a:t>Λεπτές δομές,</a:t>
            </a:r>
            <a:r>
              <a:rPr lang="el-GR" baseline="0" dirty="0"/>
              <a:t> μικρότερες από το μέγεθος των </a:t>
            </a:r>
            <a:r>
              <a:rPr lang="el-GR" baseline="0" dirty="0" err="1"/>
              <a:t>ογκοστοιχείων</a:t>
            </a:r>
            <a:r>
              <a:rPr lang="el-GR" baseline="0" dirty="0"/>
              <a:t> (που είναι συνήθως 0.4 </a:t>
            </a:r>
            <a:r>
              <a:rPr lang="en-US" baseline="0" dirty="0"/>
              <a:t>mm</a:t>
            </a:r>
            <a:r>
              <a:rPr lang="el-GR" baseline="0" dirty="0"/>
              <a:t>), δεν καλύπτουν πλήρως τον χώρο του </a:t>
            </a:r>
            <a:r>
              <a:rPr lang="el-GR" baseline="0" dirty="0" err="1"/>
              <a:t>ογκοστοιχείου</a:t>
            </a:r>
            <a:r>
              <a:rPr lang="el-GR" baseline="0" dirty="0"/>
              <a:t>.</a:t>
            </a:r>
            <a:endParaRPr lang="en-GB"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9B79F4BE-21F9-4104-987B-D7D21F612C0F}" type="slidenum">
              <a:rPr lang="el-GR" smtClean="0"/>
              <a:pPr/>
              <a:t>118</a:t>
            </a:fld>
            <a:endParaRPr lang="el-GR"/>
          </a:p>
        </p:txBody>
      </p:sp>
      <p:sp>
        <p:nvSpPr>
          <p:cNvPr id="229379" name="Rectangle 2"/>
          <p:cNvSpPr>
            <a:spLocks noGrp="1" noRot="1" noChangeAspect="1" noChangeArrowheads="1" noTextEdit="1"/>
          </p:cNvSpPr>
          <p:nvPr>
            <p:ph type="sldImg"/>
          </p:nvPr>
        </p:nvSpPr>
        <p:spPr>
          <a:xfrm>
            <a:off x="381000" y="685800"/>
            <a:ext cx="6096000" cy="3429000"/>
          </a:xfrm>
          <a:ln/>
        </p:spPr>
      </p:sp>
      <p:sp>
        <p:nvSpPr>
          <p:cNvPr id="229380" name="Rectangle 3"/>
          <p:cNvSpPr>
            <a:spLocks noGrp="1" noChangeArrowheads="1"/>
          </p:cNvSpPr>
          <p:nvPr>
            <p:ph type="body" idx="1"/>
          </p:nvPr>
        </p:nvSpPr>
        <p:spPr>
          <a:noFill/>
          <a:ln/>
        </p:spPr>
        <p:txBody>
          <a:bodyPr/>
          <a:lstStyle/>
          <a:p>
            <a:pPr eaLnBrk="1" hangingPunct="1"/>
            <a:r>
              <a:rPr lang="el-GR" dirty="0"/>
              <a:t>Έτσι, η τιμή που θα λάβει το κάθε </a:t>
            </a:r>
            <a:r>
              <a:rPr lang="el-GR" dirty="0" err="1"/>
              <a:t>ογκοστοιχείο</a:t>
            </a:r>
            <a:r>
              <a:rPr lang="el-GR" dirty="0"/>
              <a:t> θα είναι ο μέσος όρος της </a:t>
            </a:r>
            <a:r>
              <a:rPr lang="el-GR" dirty="0" err="1"/>
              <a:t>ακτινοσκιερότητας</a:t>
            </a:r>
            <a:r>
              <a:rPr lang="el-GR" dirty="0"/>
              <a:t> των ιστών που περιέχει.</a:t>
            </a:r>
            <a:endParaRPr lang="en-GB"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95A7F021-B267-427A-BAC3-F06B80652086}" type="slidenum">
              <a:rPr lang="el-GR" smtClean="0"/>
              <a:pPr/>
              <a:t>119</a:t>
            </a:fld>
            <a:endParaRPr lang="el-GR"/>
          </a:p>
        </p:txBody>
      </p:sp>
      <p:sp>
        <p:nvSpPr>
          <p:cNvPr id="230403" name="Rectangle 2"/>
          <p:cNvSpPr>
            <a:spLocks noGrp="1" noRot="1" noChangeAspect="1" noChangeArrowheads="1" noTextEdit="1"/>
          </p:cNvSpPr>
          <p:nvPr>
            <p:ph type="sldImg"/>
          </p:nvPr>
        </p:nvSpPr>
        <p:spPr>
          <a:xfrm>
            <a:off x="381000" y="685800"/>
            <a:ext cx="6096000" cy="3429000"/>
          </a:xfrm>
          <a:ln/>
        </p:spPr>
      </p:sp>
      <p:sp>
        <p:nvSpPr>
          <p:cNvPr id="230404" name="Rectangle 3"/>
          <p:cNvSpPr>
            <a:spLocks noGrp="1" noChangeArrowheads="1"/>
          </p:cNvSpPr>
          <p:nvPr>
            <p:ph type="body" idx="1"/>
          </p:nvPr>
        </p:nvSpPr>
        <p:spPr>
          <a:noFill/>
          <a:ln/>
        </p:spPr>
        <p:txBody>
          <a:bodyPr/>
          <a:lstStyle/>
          <a:p>
            <a:pPr eaLnBrk="1" hangingPunct="1"/>
            <a:r>
              <a:rPr lang="el-GR" dirty="0"/>
              <a:t>Υποθετικές τιμές για τρία είδη ιστών.</a:t>
            </a:r>
            <a:endParaRPr lang="en-GB"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38C32C81-C82C-46F2-A331-7A65601C759D}" type="slidenum">
              <a:rPr lang="el-GR" smtClean="0"/>
              <a:pPr/>
              <a:t>120</a:t>
            </a:fld>
            <a:endParaRPr lang="el-GR"/>
          </a:p>
        </p:txBody>
      </p:sp>
      <p:sp>
        <p:nvSpPr>
          <p:cNvPr id="231427" name="Rectangle 2"/>
          <p:cNvSpPr>
            <a:spLocks noGrp="1" noRot="1" noChangeAspect="1" noChangeArrowheads="1" noTextEdit="1"/>
          </p:cNvSpPr>
          <p:nvPr>
            <p:ph type="sldImg"/>
          </p:nvPr>
        </p:nvSpPr>
        <p:spPr>
          <a:xfrm>
            <a:off x="381000" y="685800"/>
            <a:ext cx="6096000" cy="3429000"/>
          </a:xfrm>
          <a:ln/>
        </p:spPr>
      </p:sp>
      <p:sp>
        <p:nvSpPr>
          <p:cNvPr id="231428" name="Rectangle 3"/>
          <p:cNvSpPr>
            <a:spLocks noGrp="1" noChangeArrowheads="1"/>
          </p:cNvSpPr>
          <p:nvPr>
            <p:ph type="body" idx="1"/>
          </p:nvPr>
        </p:nvSpPr>
        <p:spPr>
          <a:noFill/>
          <a:ln/>
        </p:spPr>
        <p:txBody>
          <a:bodyPr/>
          <a:lstStyle/>
          <a:p>
            <a:pPr eaLnBrk="1" hangingPunct="1"/>
            <a:r>
              <a:rPr lang="el-GR" dirty="0"/>
              <a:t>Τιμές</a:t>
            </a:r>
            <a:r>
              <a:rPr lang="el-GR" baseline="0" dirty="0"/>
              <a:t> </a:t>
            </a:r>
            <a:r>
              <a:rPr lang="el-GR" baseline="0" dirty="0" err="1"/>
              <a:t>ογκοστοιχείων</a:t>
            </a:r>
            <a:r>
              <a:rPr lang="el-GR" baseline="0" dirty="0"/>
              <a:t> που περιέχουν περισσότερους από έναν ιστό.</a:t>
            </a:r>
            <a:endParaRPr lang="en-GB"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5A816DED-F51B-4989-BC2B-8C5B09D68B07}" type="slidenum">
              <a:rPr lang="el-GR" smtClean="0"/>
              <a:pPr/>
              <a:t>121</a:t>
            </a:fld>
            <a:endParaRPr lang="el-GR"/>
          </a:p>
        </p:txBody>
      </p:sp>
      <p:sp>
        <p:nvSpPr>
          <p:cNvPr id="232451" name="Rectangle 2"/>
          <p:cNvSpPr>
            <a:spLocks noGrp="1" noRot="1" noChangeAspect="1" noChangeArrowheads="1" noTextEdit="1"/>
          </p:cNvSpPr>
          <p:nvPr>
            <p:ph type="sldImg"/>
          </p:nvPr>
        </p:nvSpPr>
        <p:spPr>
          <a:xfrm>
            <a:off x="381000" y="685800"/>
            <a:ext cx="6096000" cy="3429000"/>
          </a:xfrm>
          <a:ln/>
        </p:spPr>
      </p:sp>
      <p:sp>
        <p:nvSpPr>
          <p:cNvPr id="232452" name="Rectangle 3"/>
          <p:cNvSpPr>
            <a:spLocks noGrp="1" noChangeArrowheads="1"/>
          </p:cNvSpPr>
          <p:nvPr>
            <p:ph type="body" idx="1"/>
          </p:nvPr>
        </p:nvSpPr>
        <p:spPr>
          <a:noFill/>
          <a:ln/>
        </p:spPr>
        <p:txBody>
          <a:bodyPr/>
          <a:lstStyle/>
          <a:p>
            <a:pPr eaLnBrk="1" hangingPunct="1"/>
            <a:r>
              <a:rPr lang="el-GR" dirty="0"/>
              <a:t>Το αποτέλεσμα</a:t>
            </a:r>
            <a:r>
              <a:rPr lang="el-GR" baseline="0" dirty="0"/>
              <a:t>.</a:t>
            </a:r>
            <a:endParaRPr lang="en-GB"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17AD0952-97EB-4772-8138-45B013386636}" type="slidenum">
              <a:rPr lang="el-GR" smtClean="0"/>
              <a:pPr/>
              <a:t>122</a:t>
            </a:fld>
            <a:endParaRPr lang="el-GR"/>
          </a:p>
        </p:txBody>
      </p:sp>
      <p:sp>
        <p:nvSpPr>
          <p:cNvPr id="233475" name="Rectangle 2"/>
          <p:cNvSpPr>
            <a:spLocks noGrp="1" noRot="1" noChangeAspect="1" noChangeArrowheads="1" noTextEdit="1"/>
          </p:cNvSpPr>
          <p:nvPr>
            <p:ph type="sldImg"/>
          </p:nvPr>
        </p:nvSpPr>
        <p:spPr>
          <a:xfrm>
            <a:off x="381000" y="685800"/>
            <a:ext cx="6096000" cy="3429000"/>
          </a:xfrm>
          <a:ln/>
        </p:spPr>
      </p:sp>
      <p:sp>
        <p:nvSpPr>
          <p:cNvPr id="233476" name="Rectangle 3"/>
          <p:cNvSpPr>
            <a:spLocks noGrp="1" noChangeArrowheads="1"/>
          </p:cNvSpPr>
          <p:nvPr>
            <p:ph type="body" idx="1"/>
          </p:nvPr>
        </p:nvSpPr>
        <p:spPr>
          <a:noFill/>
          <a:ln/>
        </p:spPr>
        <p:txBody>
          <a:bodyPr/>
          <a:lstStyle/>
          <a:p>
            <a:pPr eaLnBrk="1" hangingPunct="1"/>
            <a:r>
              <a:rPr lang="el-GR" dirty="0"/>
              <a:t>Αυτή είναι η εικόνα που θα είχαμε. Συγκρίνετέ την με την πραγματική. Παρατηρήστε ότι ο πυκνός ιστός εξαφανίστηκε σχεδόν τελείως. Θα μπορούσε να ήταν το παρειακό πέταλο της φατνιακής ακρολοφίας που καλύπτει τη ρίζα ενός τομέα. Το διαγνωστικό συμπέρασμα</a:t>
            </a:r>
            <a:r>
              <a:rPr lang="el-GR" baseline="0" dirty="0"/>
              <a:t> (εσφαλμένο) θα ήταν ότι πρόκειται για απώλεια οστού.</a:t>
            </a:r>
            <a:endParaRPr lang="en-GB"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9B79F4BE-21F9-4104-987B-D7D21F612C0F}" type="slidenum">
              <a:rPr lang="el-GR" smtClean="0"/>
              <a:pPr/>
              <a:t>123</a:t>
            </a:fld>
            <a:endParaRPr lang="el-GR"/>
          </a:p>
        </p:txBody>
      </p:sp>
      <p:sp>
        <p:nvSpPr>
          <p:cNvPr id="229379" name="Rectangle 2"/>
          <p:cNvSpPr>
            <a:spLocks noGrp="1" noRot="1" noChangeAspect="1" noChangeArrowheads="1" noTextEdit="1"/>
          </p:cNvSpPr>
          <p:nvPr>
            <p:ph type="sldImg"/>
          </p:nvPr>
        </p:nvSpPr>
        <p:spPr>
          <a:xfrm>
            <a:off x="381000" y="685800"/>
            <a:ext cx="6096000" cy="3429000"/>
          </a:xfrm>
          <a:ln/>
        </p:spPr>
      </p:sp>
      <p:sp>
        <p:nvSpPr>
          <p:cNvPr id="229380" name="Rectangle 3"/>
          <p:cNvSpPr>
            <a:spLocks noGrp="1" noChangeArrowheads="1"/>
          </p:cNvSpPr>
          <p:nvPr>
            <p:ph type="body" idx="1"/>
          </p:nvPr>
        </p:nvSpPr>
        <p:spPr>
          <a:noFill/>
          <a:ln/>
        </p:spPr>
        <p:txBody>
          <a:bodyPr/>
          <a:lstStyle/>
          <a:p>
            <a:pPr eaLnBrk="1" hangingPunct="1"/>
            <a:r>
              <a:rPr lang="el-GR" dirty="0"/>
              <a:t>Οι ιστοί αυτοί θα ήταν ευδιάκριτοι.</a:t>
            </a:r>
            <a:endParaRPr lang="en-GB"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9B79F4BE-21F9-4104-987B-D7D21F612C0F}" type="slidenum">
              <a:rPr lang="el-GR" smtClean="0"/>
              <a:pPr/>
              <a:t>124</a:t>
            </a:fld>
            <a:endParaRPr lang="el-GR"/>
          </a:p>
        </p:txBody>
      </p:sp>
      <p:sp>
        <p:nvSpPr>
          <p:cNvPr id="229379" name="Rectangle 2"/>
          <p:cNvSpPr>
            <a:spLocks noGrp="1" noRot="1" noChangeAspect="1" noChangeArrowheads="1" noTextEdit="1"/>
          </p:cNvSpPr>
          <p:nvPr>
            <p:ph type="sldImg"/>
          </p:nvPr>
        </p:nvSpPr>
        <p:spPr>
          <a:xfrm>
            <a:off x="381000" y="685800"/>
            <a:ext cx="6096000" cy="3429000"/>
          </a:xfrm>
          <a:ln/>
        </p:spPr>
      </p:sp>
      <p:sp>
        <p:nvSpPr>
          <p:cNvPr id="229380" name="Rectangle 3"/>
          <p:cNvSpPr>
            <a:spLocks noGrp="1" noChangeArrowheads="1"/>
          </p:cNvSpPr>
          <p:nvPr>
            <p:ph type="body" idx="1"/>
          </p:nvPr>
        </p:nvSpPr>
        <p:spPr>
          <a:noFill/>
          <a:ln/>
        </p:spPr>
        <p:txBody>
          <a:bodyPr/>
          <a:lstStyle/>
          <a:p>
            <a:pPr eaLnBrk="1" hangingPunct="1"/>
            <a:r>
              <a:rPr lang="el-GR" dirty="0"/>
              <a:t>Οι ίδιοι ιστοί,</a:t>
            </a:r>
            <a:r>
              <a:rPr lang="el-GR" baseline="0" dirty="0"/>
              <a:t> σε διαφορετική θέση στο χώρο δεν θα ήταν ορατοί, γιατί η τιμή του κάθε </a:t>
            </a:r>
            <a:r>
              <a:rPr lang="el-GR" baseline="0" dirty="0" err="1"/>
              <a:t>ογκοστοιχείου</a:t>
            </a:r>
            <a:r>
              <a:rPr lang="el-GR" baseline="0" dirty="0"/>
              <a:t> είναι τώρα ο μέσος όρος ιστού και αέρα, όπως δείχνει η επόμενη εικόνα.</a:t>
            </a:r>
            <a:endParaRPr lang="en-GB"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9B79F4BE-21F9-4104-987B-D7D21F612C0F}" type="slidenum">
              <a:rPr lang="el-GR" smtClean="0"/>
              <a:pPr/>
              <a:t>125</a:t>
            </a:fld>
            <a:endParaRPr lang="el-GR"/>
          </a:p>
        </p:txBody>
      </p:sp>
      <p:sp>
        <p:nvSpPr>
          <p:cNvPr id="229379" name="Rectangle 2"/>
          <p:cNvSpPr>
            <a:spLocks noGrp="1" noRot="1" noChangeAspect="1" noChangeArrowheads="1" noTextEdit="1"/>
          </p:cNvSpPr>
          <p:nvPr>
            <p:ph type="sldImg"/>
          </p:nvPr>
        </p:nvSpPr>
        <p:spPr>
          <a:xfrm>
            <a:off x="381000" y="685800"/>
            <a:ext cx="6096000" cy="3429000"/>
          </a:xfrm>
          <a:ln/>
        </p:spPr>
      </p:sp>
      <p:sp>
        <p:nvSpPr>
          <p:cNvPr id="229380" name="Rectangle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9B79F4BE-21F9-4104-987B-D7D21F612C0F}" type="slidenum">
              <a:rPr lang="el-GR" smtClean="0"/>
              <a:pPr/>
              <a:t>126</a:t>
            </a:fld>
            <a:endParaRPr lang="el-GR"/>
          </a:p>
        </p:txBody>
      </p:sp>
      <p:sp>
        <p:nvSpPr>
          <p:cNvPr id="229379" name="Rectangle 2"/>
          <p:cNvSpPr>
            <a:spLocks noGrp="1" noRot="1" noChangeAspect="1" noChangeArrowheads="1" noTextEdit="1"/>
          </p:cNvSpPr>
          <p:nvPr>
            <p:ph type="sldImg"/>
          </p:nvPr>
        </p:nvSpPr>
        <p:spPr>
          <a:xfrm>
            <a:off x="381000" y="685800"/>
            <a:ext cx="6096000" cy="3429000"/>
          </a:xfrm>
          <a:ln/>
        </p:spPr>
      </p:sp>
      <p:sp>
        <p:nvSpPr>
          <p:cNvPr id="229380" name="Rectangle 3"/>
          <p:cNvSpPr>
            <a:spLocks noGrp="1" noChangeArrowheads="1"/>
          </p:cNvSpPr>
          <p:nvPr>
            <p:ph type="body" idx="1"/>
          </p:nvPr>
        </p:nvSpPr>
        <p:spPr>
          <a:noFill/>
          <a:ln/>
        </p:spPr>
        <p:txBody>
          <a:bodyPr/>
          <a:lstStyle/>
          <a:p>
            <a:pPr eaLnBrk="1" hangingPunct="1"/>
            <a:r>
              <a:rPr lang="el-GR" dirty="0"/>
              <a:t>Απαιτείται μικρότερο μέγεθος </a:t>
            </a:r>
            <a:r>
              <a:rPr lang="el-GR" dirty="0" err="1"/>
              <a:t>ογκοστοιχείων</a:t>
            </a:r>
            <a:r>
              <a:rPr lang="el-GR" dirty="0"/>
              <a:t> (βλ. επόμενη διαφάνεια), αλλά αυτό ακολουθείται κατά κανόνα από αύξηση της δόσης</a:t>
            </a:r>
            <a:r>
              <a:rPr lang="el-GR" baseline="0" dirty="0"/>
              <a:t> ακτινοβολίας.</a:t>
            </a:r>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Ψευδής</a:t>
            </a:r>
            <a:r>
              <a:rPr lang="el-GR" baseline="0" dirty="0"/>
              <a:t> απεικόνιση στροφής.</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12</a:t>
            </a:fld>
            <a:endParaRPr lang="el-G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9B79F4BE-21F9-4104-987B-D7D21F612C0F}" type="slidenum">
              <a:rPr lang="el-GR" smtClean="0"/>
              <a:pPr/>
              <a:t>127</a:t>
            </a:fld>
            <a:endParaRPr lang="el-GR"/>
          </a:p>
        </p:txBody>
      </p:sp>
      <p:sp>
        <p:nvSpPr>
          <p:cNvPr id="229379" name="Rectangle 2"/>
          <p:cNvSpPr>
            <a:spLocks noGrp="1" noRot="1" noChangeAspect="1" noChangeArrowheads="1" noTextEdit="1"/>
          </p:cNvSpPr>
          <p:nvPr>
            <p:ph type="sldImg"/>
          </p:nvPr>
        </p:nvSpPr>
        <p:spPr>
          <a:xfrm>
            <a:off x="381000" y="685800"/>
            <a:ext cx="6096000" cy="3429000"/>
          </a:xfrm>
          <a:ln/>
        </p:spPr>
      </p:sp>
      <p:sp>
        <p:nvSpPr>
          <p:cNvPr id="229380" name="Rectangle 3"/>
          <p:cNvSpPr>
            <a:spLocks noGrp="1" noChangeArrowheads="1"/>
          </p:cNvSpPr>
          <p:nvPr>
            <p:ph type="body" idx="1"/>
          </p:nvPr>
        </p:nvSpPr>
        <p:spPr>
          <a:noFill/>
          <a:ln/>
        </p:spPr>
        <p:txBody>
          <a:bodyPr/>
          <a:lstStyle/>
          <a:p>
            <a:pPr eaLnBrk="1" hangingPunct="1"/>
            <a:endParaRPr lang="en-GB"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Παράδειγμα όπου δεν διακρίνεται το παρειακό πέταλο του φατνιακού οστού.</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128</a:t>
            </a:fld>
            <a:endParaRPr lang="el-G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l-GR" dirty="0"/>
              <a:t>(ταινία, για να παίξει κατεβάστε το αρχείο [Αξονικές τομές] από το η-Τάξη)</a:t>
            </a:r>
            <a:endParaRPr lang="en-GB" dirty="0"/>
          </a:p>
          <a:p>
            <a:endParaRPr lang="el-GR" dirty="0"/>
          </a:p>
          <a:p>
            <a:r>
              <a:rPr lang="el-GR" dirty="0"/>
              <a:t>Οι εικόνες είναι από ιατρικό τομογράφο.</a:t>
            </a:r>
            <a:r>
              <a:rPr lang="el-GR" baseline="0" dirty="0"/>
              <a:t> Παρατηρήστε ότι το εύρος πεδίου περιλαμβάνει όλη την κεφαλή. Το επίπεδο θορύβου είναι χαμηλό, τα σφάλματα λίγα, και διακρίνονται καθαρά και οι μαλθακοί ιστοί. Οι τρισδιάστατες ανασυνθέσεις δείχνουν το επίπεδο της τομής, για καλύτερο προσανατολισμό.</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130</a:t>
            </a:fld>
            <a:endParaRPr lang="el-G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Έντονες γραμμώσεις</a:t>
            </a:r>
            <a:r>
              <a:rPr lang="el-GR" baseline="0" dirty="0"/>
              <a:t> από μεταλλικές προσθετικές εργασίες στα δόντια.</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131</a:t>
            </a:fld>
            <a:endParaRPr lang="el-G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Οπτικό νεύρο.</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134</a:t>
            </a:fld>
            <a:endParaRPr lang="el-G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Έξω ακουστικός πόρος. Κόνδυλος κάτω γνάθου.</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136</a:t>
            </a:fld>
            <a:endParaRPr lang="el-G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Κύστη στο ιγμόρειο.</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137</a:t>
            </a:fld>
            <a:endParaRPr lang="el-G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Παρατηρήστε ότι η αεροφόρος οδός έχει μεγαλύτερο εγκάρσιο εύρος από την </a:t>
            </a:r>
            <a:r>
              <a:rPr lang="el-GR" dirty="0" err="1"/>
              <a:t>προσθιοπίσθια</a:t>
            </a:r>
            <a:r>
              <a:rPr lang="el-GR" dirty="0"/>
              <a:t> διάσταση.</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139</a:t>
            </a:fld>
            <a:endParaRPr lang="el-G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Γραμμώσεις.</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140</a:t>
            </a:fld>
            <a:endParaRPr lang="el-G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Επιγλωττίδα.</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142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Φαινομενική στροφή και εγγύς απόκλιση των άνω δευτέρων προγομφίων…</a:t>
            </a:r>
            <a:endParaRPr lang="en-US" dirty="0"/>
          </a:p>
          <a:p>
            <a:r>
              <a:rPr lang="en-US" dirty="0"/>
              <a:t>(110001)</a:t>
            </a:r>
          </a:p>
          <a:p>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13</a:t>
            </a:fld>
            <a:endParaRPr lang="el-G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Υοειδές.</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143</a:t>
            </a:fld>
            <a:endParaRPr lang="el-G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dirty="0"/>
              <a:t>Αεροφόρες κοιλότητες</a:t>
            </a:r>
            <a:r>
              <a:rPr lang="el-GR" baseline="0" dirty="0"/>
              <a:t>.</a:t>
            </a:r>
            <a:endParaRPr lang="el-GR" dirty="0"/>
          </a:p>
        </p:txBody>
      </p:sp>
      <p:sp>
        <p:nvSpPr>
          <p:cNvPr id="4" name="Slide Number Placeholder 3"/>
          <p:cNvSpPr>
            <a:spLocks noGrp="1"/>
          </p:cNvSpPr>
          <p:nvPr>
            <p:ph type="sldNum" sz="quarter" idx="5"/>
          </p:nvPr>
        </p:nvSpPr>
        <p:spPr/>
        <p:txBody>
          <a:bodyPr/>
          <a:lstStyle/>
          <a:p>
            <a:pPr>
              <a:defRPr/>
            </a:pPr>
            <a:fld id="{219A9803-A266-4473-BE15-F00B650ECDFB}" type="slidenum">
              <a:rPr lang="el-GR" smtClean="0"/>
              <a:pPr>
                <a:defRPr/>
              </a:pPr>
              <a:t>144</a:t>
            </a:fld>
            <a:endParaRPr lang="el-GR"/>
          </a:p>
        </p:txBody>
      </p:sp>
    </p:spTree>
    <p:extLst>
      <p:ext uri="{BB962C8B-B14F-4D97-AF65-F5344CB8AC3E}">
        <p14:creationId xmlns:p14="http://schemas.microsoft.com/office/powerpoint/2010/main" val="15598450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Αεροφόροι χώροι.</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145</a:t>
            </a:fld>
            <a:endParaRPr lang="el-G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l-GR" dirty="0"/>
              <a:t>(ταινία, για να παίξει κατεβάστε το αρχείο [</a:t>
            </a:r>
            <a:r>
              <a:rPr lang="en-GB" dirty="0"/>
              <a:t>CT: </a:t>
            </a:r>
            <a:r>
              <a:rPr lang="el-GR" dirty="0"/>
              <a:t>αυχενικοί σπόνδυλοι] από το η-Τάξη)</a:t>
            </a:r>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l-GR" dirty="0"/>
          </a:p>
          <a:p>
            <a:pPr marL="0" marR="0" indent="0" algn="l" defTabSz="914400" rtl="0" eaLnBrk="0" fontAlgn="base" latinLnBrk="0" hangingPunct="0">
              <a:lnSpc>
                <a:spcPct val="100000"/>
              </a:lnSpc>
              <a:spcBef>
                <a:spcPct val="30000"/>
              </a:spcBef>
              <a:spcAft>
                <a:spcPct val="0"/>
              </a:spcAft>
              <a:buClrTx/>
              <a:buSzTx/>
              <a:buFontTx/>
              <a:buNone/>
              <a:tabLst/>
              <a:defRPr/>
            </a:pPr>
            <a:r>
              <a:rPr lang="el-GR" dirty="0"/>
              <a:t>Αυχενικοί σπόνδυλοι.</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146</a:t>
            </a:fld>
            <a:endParaRPr lang="el-G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Αυχενικοί σπόνδυλοι και μέρος του ινιακού οστού. Υοειδές οστό.</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147</a:t>
            </a:fld>
            <a:endParaRPr lang="el-G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0BF9935F-D487-4B76-A903-2C0A1C8D6CBC}" type="slidenum">
              <a:rPr lang="el-GR" smtClean="0"/>
              <a:pPr/>
              <a:t>148</a:t>
            </a:fld>
            <a:endParaRPr lang="el-GR"/>
          </a:p>
        </p:txBody>
      </p:sp>
      <p:sp>
        <p:nvSpPr>
          <p:cNvPr id="234499" name="Rectangle 2"/>
          <p:cNvSpPr>
            <a:spLocks noGrp="1" noRot="1" noChangeAspect="1" noChangeArrowheads="1" noTextEdit="1"/>
          </p:cNvSpPr>
          <p:nvPr>
            <p:ph type="sldImg"/>
          </p:nvPr>
        </p:nvSpPr>
        <p:spPr>
          <a:xfrm>
            <a:off x="381000" y="685800"/>
            <a:ext cx="6096000" cy="3429000"/>
          </a:xfrm>
          <a:ln/>
        </p:spPr>
      </p:sp>
      <p:sp>
        <p:nvSpPr>
          <p:cNvPr id="234500" name="Rectangle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Θεωρούμε ότι το αντικείμενο βρίσκεται πίσω από την</a:t>
            </a:r>
            <a:r>
              <a:rPr lang="el-GR" baseline="0" dirty="0"/>
              <a:t> οθόνη του υπολογιστή. Σχεδιάζουμε εικονικές ακτίνες προς το αντικείμενο και χρωματίζουμε τα </a:t>
            </a:r>
            <a:r>
              <a:rPr lang="el-GR" baseline="0" dirty="0" err="1"/>
              <a:t>εικονοστοιχεία</a:t>
            </a:r>
            <a:r>
              <a:rPr lang="el-GR" baseline="0" dirty="0"/>
              <a:t> της οθόνης ανάλογα με την πυκνότητα του αντίστοιχου </a:t>
            </a:r>
            <a:r>
              <a:rPr lang="el-GR" baseline="0" dirty="0" err="1"/>
              <a:t>ογκοστοιχείου</a:t>
            </a:r>
            <a:r>
              <a:rPr lang="el-GR" baseline="0" dirty="0"/>
              <a:t> πάνω στο οποίο προσπίπτει η ακτίνα.</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149</a:t>
            </a:fld>
            <a:endParaRPr lang="el-G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Επειδή τα εξωτερικά </a:t>
            </a:r>
            <a:r>
              <a:rPr lang="el-GR" dirty="0" err="1"/>
              <a:t>ογκοστοιχεία</a:t>
            </a:r>
            <a:r>
              <a:rPr lang="el-GR" dirty="0"/>
              <a:t> αντιπροσωπεύουν τον αέρα που περιβάλλει το αντικείμενο,</a:t>
            </a:r>
            <a:r>
              <a:rPr lang="el-GR" baseline="0" dirty="0"/>
              <a:t> η εικόνα που θα σχηματιστεί είναι ενός μαύρου παραλληλεπιπέδου.</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150</a:t>
            </a:fld>
            <a:endParaRPr lang="el-G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Σκοπός μας είναι να δούμε το εσωτερικό του </a:t>
            </a:r>
            <a:r>
              <a:rPr lang="el-GR" baseline="0" dirty="0"/>
              <a:t>παραλληλεπιπέδου.</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151</a:t>
            </a:fld>
            <a:endParaRPr lang="el-G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Το ιστόγραμμα μιας τομής δείχνει μια υψηλή</a:t>
            </a:r>
            <a:r>
              <a:rPr lang="el-GR" baseline="0" dirty="0"/>
              <a:t> κορυφή στα αριστερά, η οποία αντιπροσωπεύει τα μαύρα </a:t>
            </a:r>
            <a:r>
              <a:rPr lang="el-GR" baseline="0" dirty="0" err="1"/>
              <a:t>ογκοστοιχεία</a:t>
            </a:r>
            <a:r>
              <a:rPr lang="el-GR" baseline="0" dirty="0"/>
              <a:t> του αέρα.</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152</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Η πλάγια </a:t>
            </a:r>
            <a:r>
              <a:rPr lang="el-GR" dirty="0" err="1"/>
              <a:t>κεφαλομετρική</a:t>
            </a:r>
            <a:r>
              <a:rPr lang="el-GR" dirty="0"/>
              <a:t> δείχνει τους προγομφίου</a:t>
            </a:r>
            <a:r>
              <a:rPr lang="el-GR" baseline="0" dirty="0"/>
              <a:t>ς σε φυσιολογική θέση.</a:t>
            </a:r>
            <a:endParaRPr lang="el-GR" dirty="0"/>
          </a:p>
          <a:p>
            <a:r>
              <a:rPr lang="en-US" dirty="0"/>
              <a:t>(110001)</a:t>
            </a:r>
          </a:p>
          <a:p>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14</a:t>
            </a:fld>
            <a:endParaRPr lang="el-G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Θέτοντας ένα κατώφλι διαφάνειας, και μετακινώντας το προς τα δεξιά, μετατρέπουμε όλα τα </a:t>
            </a:r>
            <a:r>
              <a:rPr lang="el-GR" dirty="0" err="1"/>
              <a:t>ογκοστοιχεία</a:t>
            </a:r>
            <a:r>
              <a:rPr lang="el-GR" dirty="0"/>
              <a:t>, που έχουν πυκνότητα μικρότερη της ουδού, σε διαφανή </a:t>
            </a:r>
            <a:r>
              <a:rPr lang="el-GR" dirty="0" err="1"/>
              <a:t>ογκοστοιχεία</a:t>
            </a:r>
            <a:r>
              <a:rPr lang="el-GR" dirty="0"/>
              <a:t>.</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153</a:t>
            </a:fld>
            <a:endParaRPr lang="el-G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Εναλλακτικά, μπορούμε να καθορίσουμε συνδυασμούς χρώματος και διαφάνειας,</a:t>
            </a:r>
            <a:r>
              <a:rPr lang="el-GR" baseline="0" dirty="0"/>
              <a:t> ανάλογα με την πυκνότητα των </a:t>
            </a:r>
            <a:r>
              <a:rPr lang="el-GR" baseline="0" dirty="0" err="1"/>
              <a:t>ογκοστοιχείων</a:t>
            </a:r>
            <a:r>
              <a:rPr lang="el-GR" baseline="0" dirty="0"/>
              <a:t>.</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158</a:t>
            </a:fld>
            <a:endParaRPr lang="el-G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937610E0-1B99-410D-9A52-3404D3D947B6}" type="slidenum">
              <a:rPr lang="el-GR" smtClean="0"/>
              <a:pPr/>
              <a:t>160</a:t>
            </a:fld>
            <a:endParaRPr lang="el-GR"/>
          </a:p>
        </p:txBody>
      </p:sp>
      <p:sp>
        <p:nvSpPr>
          <p:cNvPr id="235523" name="Rectangle 2"/>
          <p:cNvSpPr>
            <a:spLocks noGrp="1" noRot="1" noChangeAspect="1" noChangeArrowheads="1" noTextEdit="1"/>
          </p:cNvSpPr>
          <p:nvPr>
            <p:ph type="sldImg"/>
          </p:nvPr>
        </p:nvSpPr>
        <p:spPr>
          <a:xfrm>
            <a:off x="381000" y="685800"/>
            <a:ext cx="6096000" cy="3429000"/>
          </a:xfrm>
          <a:ln/>
        </p:spPr>
      </p:sp>
      <p:sp>
        <p:nvSpPr>
          <p:cNvPr id="235524" name="Rectangle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48D7CC10-907E-4533-98EE-28143DADB1B8}" type="slidenum">
              <a:rPr lang="el-GR" smtClean="0"/>
              <a:pPr/>
              <a:t>161</a:t>
            </a:fld>
            <a:endParaRPr lang="el-GR"/>
          </a:p>
        </p:txBody>
      </p:sp>
      <p:sp>
        <p:nvSpPr>
          <p:cNvPr id="236547" name="Rectangle 2"/>
          <p:cNvSpPr>
            <a:spLocks noGrp="1" noRot="1" noChangeAspect="1" noChangeArrowheads="1" noTextEdit="1"/>
          </p:cNvSpPr>
          <p:nvPr>
            <p:ph type="sldImg"/>
          </p:nvPr>
        </p:nvSpPr>
        <p:spPr>
          <a:xfrm>
            <a:off x="381000" y="685800"/>
            <a:ext cx="6096000" cy="3429000"/>
          </a:xfrm>
          <a:ln/>
        </p:spPr>
      </p:sp>
      <p:sp>
        <p:nvSpPr>
          <p:cNvPr id="236548" name="Rectangle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639290FE-6B3C-4CE7-9ADB-2C09A207AFDB}" type="slidenum">
              <a:rPr lang="el-GR" smtClean="0"/>
              <a:pPr/>
              <a:t>162</a:t>
            </a:fld>
            <a:endParaRPr lang="el-GR"/>
          </a:p>
        </p:txBody>
      </p:sp>
      <p:sp>
        <p:nvSpPr>
          <p:cNvPr id="237571" name="Rectangle 2"/>
          <p:cNvSpPr>
            <a:spLocks noGrp="1" noRot="1" noChangeAspect="1" noChangeArrowheads="1" noTextEdit="1"/>
          </p:cNvSpPr>
          <p:nvPr>
            <p:ph type="sldImg"/>
          </p:nvPr>
        </p:nvSpPr>
        <p:spPr>
          <a:xfrm>
            <a:off x="381000" y="685800"/>
            <a:ext cx="6096000" cy="3429000"/>
          </a:xfrm>
          <a:ln/>
        </p:spPr>
      </p:sp>
      <p:sp>
        <p:nvSpPr>
          <p:cNvPr id="237572" name="Rectangle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6AEE23BB-4804-4503-941C-AB975D8DD4C8}" type="slidenum">
              <a:rPr lang="el-GR" smtClean="0"/>
              <a:pPr/>
              <a:t>163</a:t>
            </a:fld>
            <a:endParaRPr lang="el-GR"/>
          </a:p>
        </p:txBody>
      </p:sp>
      <p:sp>
        <p:nvSpPr>
          <p:cNvPr id="238595" name="Rectangle 2"/>
          <p:cNvSpPr>
            <a:spLocks noGrp="1" noRot="1" noChangeAspect="1" noChangeArrowheads="1" noTextEdit="1"/>
          </p:cNvSpPr>
          <p:nvPr>
            <p:ph type="sldImg"/>
          </p:nvPr>
        </p:nvSpPr>
        <p:spPr>
          <a:xfrm>
            <a:off x="381000" y="685800"/>
            <a:ext cx="6096000" cy="3429000"/>
          </a:xfrm>
          <a:ln/>
        </p:spPr>
      </p:sp>
      <p:sp>
        <p:nvSpPr>
          <p:cNvPr id="238596" name="Rectangle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D863017E-A018-4663-B8A1-7D696DEA8A08}" type="slidenum">
              <a:rPr lang="el-GR" smtClean="0"/>
              <a:pPr/>
              <a:t>164</a:t>
            </a:fld>
            <a:endParaRPr lang="el-GR"/>
          </a:p>
        </p:txBody>
      </p:sp>
      <p:sp>
        <p:nvSpPr>
          <p:cNvPr id="239619" name="Rectangle 2"/>
          <p:cNvSpPr>
            <a:spLocks noGrp="1" noRot="1" noChangeAspect="1" noChangeArrowheads="1" noTextEdit="1"/>
          </p:cNvSpPr>
          <p:nvPr>
            <p:ph type="sldImg"/>
          </p:nvPr>
        </p:nvSpPr>
        <p:spPr>
          <a:xfrm>
            <a:off x="381000" y="685800"/>
            <a:ext cx="6096000" cy="3429000"/>
          </a:xfrm>
          <a:ln/>
        </p:spPr>
      </p:sp>
      <p:sp>
        <p:nvSpPr>
          <p:cNvPr id="239620" name="Rectangle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C80D3C46-60D7-4452-B598-A068FB316B78}" type="slidenum">
              <a:rPr lang="el-GR" smtClean="0"/>
              <a:pPr/>
              <a:t>165</a:t>
            </a:fld>
            <a:endParaRPr lang="el-GR"/>
          </a:p>
        </p:txBody>
      </p:sp>
      <p:sp>
        <p:nvSpPr>
          <p:cNvPr id="242691" name="Rectangle 2"/>
          <p:cNvSpPr>
            <a:spLocks noGrp="1" noRot="1" noChangeAspect="1" noChangeArrowheads="1" noTextEdit="1"/>
          </p:cNvSpPr>
          <p:nvPr>
            <p:ph type="sldImg"/>
          </p:nvPr>
        </p:nvSpPr>
        <p:spPr>
          <a:xfrm>
            <a:off x="381000" y="685800"/>
            <a:ext cx="6096000" cy="3429000"/>
          </a:xfrm>
          <a:ln/>
        </p:spPr>
      </p:sp>
      <p:sp>
        <p:nvSpPr>
          <p:cNvPr id="242692" name="Rectangle 3"/>
          <p:cNvSpPr>
            <a:spLocks noGrp="1" noChangeArrowheads="1"/>
          </p:cNvSpPr>
          <p:nvPr>
            <p:ph type="body" idx="1"/>
          </p:nvPr>
        </p:nvSpPr>
        <p:spPr>
          <a:noFill/>
          <a:ln/>
        </p:spPr>
        <p:txBody>
          <a:bodyPr/>
          <a:lstStyle/>
          <a:p>
            <a:pPr eaLnBrk="1" hangingPunct="1"/>
            <a:r>
              <a:rPr lang="el-GR" dirty="0"/>
              <a:t>Υπό ιδανικές συνθήκες,</a:t>
            </a:r>
            <a:r>
              <a:rPr lang="el-GR" baseline="0" dirty="0"/>
              <a:t> μαλακοί ιστοί και οστά θα είχαν τελείως διαφορετικές πυκνότητες και θα ήταν δυνατόν να χρησιμοποιήσουμε ένα κατώφλι που θα τα διαχώριζε μεταξύ τους. Όμως, λόγω των σφαλμάτων που αναφέραμε, οι κατανομές αλληλεπικαλύπτονται.</a:t>
            </a:r>
            <a:endParaRPr lang="en-GB"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A6F81B49-792D-48E0-97A5-13871FC6433F}" type="slidenum">
              <a:rPr lang="el-GR" smtClean="0"/>
              <a:pPr/>
              <a:t>166</a:t>
            </a:fld>
            <a:endParaRPr lang="el-GR"/>
          </a:p>
        </p:txBody>
      </p:sp>
      <p:sp>
        <p:nvSpPr>
          <p:cNvPr id="243715" name="Rectangle 2"/>
          <p:cNvSpPr>
            <a:spLocks noGrp="1" noRot="1" noChangeAspect="1" noChangeArrowheads="1" noTextEdit="1"/>
          </p:cNvSpPr>
          <p:nvPr>
            <p:ph type="sldImg"/>
          </p:nvPr>
        </p:nvSpPr>
        <p:spPr>
          <a:xfrm>
            <a:off x="381000" y="685800"/>
            <a:ext cx="6096000" cy="3429000"/>
          </a:xfrm>
          <a:ln/>
        </p:spPr>
      </p:sp>
      <p:sp>
        <p:nvSpPr>
          <p:cNvPr id="243716" name="Rectangle 3"/>
          <p:cNvSpPr>
            <a:spLocks noGrp="1" noChangeArrowheads="1"/>
          </p:cNvSpPr>
          <p:nvPr>
            <p:ph type="body" idx="1"/>
          </p:nvPr>
        </p:nvSpPr>
        <p:spPr>
          <a:noFill/>
          <a:ln/>
        </p:spPr>
        <p:txBody>
          <a:bodyPr/>
          <a:lstStyle/>
          <a:p>
            <a:pPr eaLnBrk="1" hangingPunct="1"/>
            <a:r>
              <a:rPr lang="el-GR" dirty="0"/>
              <a:t>Δεν είναι δυνατόν να δημιουργήσουμε τρισδιάστατη εικόνα που να περιλαμβάνει μόνο μαλακούς ιστούς ή μόνο οστά.</a:t>
            </a:r>
            <a:endParaRPr lang="en-GB"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1FD85763-7C5B-4A1C-AFE6-34F1FA4308E0}" type="slidenum">
              <a:rPr lang="el-GR" smtClean="0"/>
              <a:pPr/>
              <a:t>167</a:t>
            </a:fld>
            <a:endParaRPr lang="el-GR"/>
          </a:p>
        </p:txBody>
      </p:sp>
      <p:sp>
        <p:nvSpPr>
          <p:cNvPr id="244739" name="Rectangle 2"/>
          <p:cNvSpPr>
            <a:spLocks noGrp="1" noRot="1" noChangeAspect="1" noChangeArrowheads="1" noTextEdit="1"/>
          </p:cNvSpPr>
          <p:nvPr>
            <p:ph type="sldImg"/>
          </p:nvPr>
        </p:nvSpPr>
        <p:spPr>
          <a:xfrm>
            <a:off x="381000" y="685800"/>
            <a:ext cx="6096000" cy="3429000"/>
          </a:xfrm>
          <a:ln/>
        </p:spPr>
      </p:sp>
      <p:sp>
        <p:nvSpPr>
          <p:cNvPr id="244740"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l-GR" dirty="0"/>
              <a:t>(ταινία, για να παίξει κατεβάστε το αρχείο [CBCT: ουδός σκληρών - μαλακών μορίων] από το η-Τάξη)</a:t>
            </a:r>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Ασύμμετρη μεγέθυνση και παραμόρφωση λόγω κακής τοποθέτησης του ασθενούς…</a:t>
            </a:r>
          </a:p>
          <a:p>
            <a:r>
              <a:rPr lang="el-GR" dirty="0"/>
              <a:t>(107024)</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15</a:t>
            </a:fld>
            <a:endParaRPr lang="el-G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Διαφορά μεταξύ κλινικής</a:t>
            </a:r>
            <a:r>
              <a:rPr lang="el-GR" baseline="0" dirty="0"/>
              <a:t> εικόνας και τρισδιάστατης ανασύνθεσης. Παρατηρήστε τις διαφορές στο εύρος των </a:t>
            </a:r>
            <a:r>
              <a:rPr lang="el-GR" baseline="0" dirty="0" err="1"/>
              <a:t>μεσοδοντίων</a:t>
            </a:r>
            <a:r>
              <a:rPr lang="el-GR" baseline="0" dirty="0"/>
              <a:t> διαστημάτων.</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168</a:t>
            </a:fld>
            <a:endParaRPr lang="el-G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63DAD1B9-1A23-4C39-B254-329740F01A91}" type="slidenum">
              <a:rPr lang="el-GR" smtClean="0"/>
              <a:pPr/>
              <a:t>169</a:t>
            </a:fld>
            <a:endParaRPr lang="el-GR"/>
          </a:p>
        </p:txBody>
      </p:sp>
      <p:sp>
        <p:nvSpPr>
          <p:cNvPr id="245763" name="Rectangle 2"/>
          <p:cNvSpPr>
            <a:spLocks noGrp="1" noRot="1" noChangeAspect="1" noChangeArrowheads="1" noTextEdit="1"/>
          </p:cNvSpPr>
          <p:nvPr>
            <p:ph type="sldImg"/>
          </p:nvPr>
        </p:nvSpPr>
        <p:spPr>
          <a:xfrm>
            <a:off x="381000" y="685800"/>
            <a:ext cx="6096000" cy="3429000"/>
          </a:xfrm>
          <a:ln/>
        </p:spPr>
      </p:sp>
      <p:sp>
        <p:nvSpPr>
          <p:cNvPr id="245764"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l-GR" dirty="0"/>
              <a:t>(ταινία, για να παίξει κατεβάστε το αρχείο [</a:t>
            </a:r>
            <a:r>
              <a:rPr lang="en-GB" dirty="0"/>
              <a:t>Video </a:t>
            </a:r>
            <a:r>
              <a:rPr lang="el-GR" dirty="0"/>
              <a:t>από τομογράφο </a:t>
            </a:r>
            <a:r>
              <a:rPr lang="en-GB" dirty="0" err="1"/>
              <a:t>NewTom</a:t>
            </a:r>
            <a:r>
              <a:rPr lang="el-GR" dirty="0"/>
              <a:t>] από το η-Τάξη)</a:t>
            </a:r>
            <a:endParaRPr lang="en-GB"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E3DECF11-3228-47C9-A570-E2633DB22E7B}" type="slidenum">
              <a:rPr lang="el-GR" smtClean="0"/>
              <a:pPr/>
              <a:t>170</a:t>
            </a:fld>
            <a:endParaRPr lang="el-GR"/>
          </a:p>
        </p:txBody>
      </p:sp>
      <p:sp>
        <p:nvSpPr>
          <p:cNvPr id="246787" name="Rectangle 2"/>
          <p:cNvSpPr>
            <a:spLocks noGrp="1" noRot="1" noChangeAspect="1" noChangeArrowheads="1" noTextEdit="1"/>
          </p:cNvSpPr>
          <p:nvPr>
            <p:ph type="sldImg"/>
          </p:nvPr>
        </p:nvSpPr>
        <p:spPr>
          <a:xfrm>
            <a:off x="381000" y="685800"/>
            <a:ext cx="6096000" cy="3429000"/>
          </a:xfrm>
          <a:ln/>
        </p:spPr>
      </p:sp>
      <p:sp>
        <p:nvSpPr>
          <p:cNvPr id="246788"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l-GR" dirty="0"/>
              <a:t>(ταινία, για να παίξει κατεβάστε το αρχείο [</a:t>
            </a:r>
            <a:r>
              <a:rPr lang="en-GB" dirty="0"/>
              <a:t>Video </a:t>
            </a:r>
            <a:r>
              <a:rPr lang="el-GR" dirty="0"/>
              <a:t>από τομογράφο </a:t>
            </a:r>
            <a:r>
              <a:rPr lang="en-GB" dirty="0" err="1"/>
              <a:t>iCAT</a:t>
            </a:r>
            <a:r>
              <a:rPr lang="el-GR" dirty="0"/>
              <a:t>] από το η-Τάξη)</a:t>
            </a:r>
            <a:endParaRPr lang="en-GB"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Cancer risk: 12x10-2/</a:t>
            </a:r>
            <a:r>
              <a:rPr lang="en-US" dirty="0" err="1"/>
              <a:t>Sv</a:t>
            </a:r>
            <a:r>
              <a:rPr lang="en-US" dirty="0"/>
              <a:t> = 0.12</a:t>
            </a:r>
            <a:r>
              <a:rPr lang="en-US" baseline="0" dirty="0"/>
              <a:t> /</a:t>
            </a:r>
            <a:r>
              <a:rPr lang="en-US" baseline="0" dirty="0" err="1"/>
              <a:t>Sv</a:t>
            </a:r>
            <a:r>
              <a:rPr lang="en-US" baseline="0" dirty="0"/>
              <a:t> = 0.00012 /</a:t>
            </a:r>
            <a:r>
              <a:rPr lang="en-US" baseline="0" dirty="0" err="1"/>
              <a:t>mSv</a:t>
            </a:r>
            <a:r>
              <a:rPr lang="en-US" baseline="0" dirty="0"/>
              <a:t> = 0.000012 /100</a:t>
            </a:r>
            <a:r>
              <a:rPr lang="el-GR" baseline="0" dirty="0"/>
              <a:t>μ</a:t>
            </a:r>
            <a:r>
              <a:rPr lang="en-US" baseline="0" dirty="0" err="1"/>
              <a:t>Sv</a:t>
            </a:r>
            <a:r>
              <a:rPr lang="en-US" baseline="0" dirty="0"/>
              <a:t> = 1.2:100,000 /100</a:t>
            </a:r>
            <a:r>
              <a:rPr lang="el-GR" baseline="0" dirty="0"/>
              <a:t>μ</a:t>
            </a:r>
            <a:r>
              <a:rPr lang="en-US" baseline="0"/>
              <a:t>Sv</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171</a:t>
            </a:fld>
            <a:endParaRPr lang="el-G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Ανατομικά</a:t>
            </a:r>
            <a:r>
              <a:rPr lang="el-GR" baseline="0" dirty="0"/>
              <a:t> στοιχεία στην </a:t>
            </a:r>
            <a:r>
              <a:rPr lang="el-GR" baseline="0" dirty="0" err="1"/>
              <a:t>κεφαλομετρική</a:t>
            </a:r>
            <a:r>
              <a:rPr lang="el-GR" baseline="0" dirty="0"/>
              <a:t> ακτινογραφία, σε σύγκριση με την υπολογιστική τομογραφία.</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172</a:t>
            </a:fld>
            <a:endParaRPr lang="el-G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Οι έντονες αντιθέσεις προκύπτουν από οστά ή μαλακά μόρια στα</a:t>
            </a:r>
            <a:r>
              <a:rPr lang="el-GR" baseline="0" dirty="0"/>
              <a:t> οποία η ακτίνα προσπίπτει </a:t>
            </a:r>
            <a:r>
              <a:rPr lang="el-GR" baseline="0" dirty="0" err="1"/>
              <a:t>εφαπτομενικά</a:t>
            </a:r>
            <a:r>
              <a:rPr lang="el-GR" baseline="0" dirty="0"/>
              <a:t>, διαπερνά μεγάλο πάχος ιστού και απορροφάται περισσότερο. Η εικόνα δείχνει δύο περιοχές όπου το ενεργό πάχος ιστού είναι μεγάλο και έτσι οι περιοχές αυτές αποτυπώνονται με μεγάλη </a:t>
            </a:r>
            <a:r>
              <a:rPr lang="el-GR" baseline="0" dirty="0" err="1"/>
              <a:t>ακτινοσκιερότητα</a:t>
            </a:r>
            <a:r>
              <a:rPr lang="el-GR" baseline="0" dirty="0"/>
              <a:t>. Οι επόμενες εικόνες δείχνουν τέτοιες περιοχές.</a:t>
            </a:r>
            <a:endParaRPr lang="el-GR" dirty="0"/>
          </a:p>
          <a:p>
            <a:r>
              <a:rPr lang="el-GR" dirty="0"/>
              <a:t>Μετωπιαίος κόλπος.</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173</a:t>
            </a:fld>
            <a:endParaRPr lang="el-G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err="1"/>
              <a:t>Μετωπο</a:t>
            </a:r>
            <a:r>
              <a:rPr lang="el-GR" dirty="0"/>
              <a:t>-ρινική ραφή.</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174</a:t>
            </a:fld>
            <a:endParaRPr lang="el-G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Οπίσθια </a:t>
            </a:r>
            <a:r>
              <a:rPr lang="el-GR" dirty="0" err="1"/>
              <a:t>κλινοειδής</a:t>
            </a:r>
            <a:r>
              <a:rPr lang="el-GR" dirty="0"/>
              <a:t> απόφυση,</a:t>
            </a:r>
            <a:r>
              <a:rPr lang="el-GR" baseline="0" dirty="0"/>
              <a:t> πρόσθιες </a:t>
            </a:r>
            <a:r>
              <a:rPr lang="el-GR" baseline="0" dirty="0" err="1"/>
              <a:t>κλινοειδείς</a:t>
            </a:r>
            <a:r>
              <a:rPr lang="el-GR" baseline="0" dirty="0"/>
              <a:t> αποφύσεις, μετωπιαία απόφυση ζυγωματικού, ηθμοειδείς κυψέλες.</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175</a:t>
            </a:fld>
            <a:endParaRPr lang="el-G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err="1"/>
              <a:t>Απόκλιμα</a:t>
            </a:r>
            <a:r>
              <a:rPr lang="el-GR" dirty="0"/>
              <a:t>,</a:t>
            </a:r>
            <a:r>
              <a:rPr lang="el-GR" baseline="0" dirty="0"/>
              <a:t> κ</a:t>
            </a:r>
            <a:r>
              <a:rPr lang="el-GR" dirty="0"/>
              <a:t>όλπος του σφηνοειδούς, ζυγωματικό.</a:t>
            </a:r>
          </a:p>
          <a:p>
            <a:r>
              <a:rPr lang="el-GR" dirty="0"/>
              <a:t>(τομή </a:t>
            </a:r>
            <a:r>
              <a:rPr lang="en-US" dirty="0"/>
              <a:t>158</a:t>
            </a:r>
            <a:r>
              <a:rPr lang="el-GR" dirty="0"/>
              <a:t>)</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176</a:t>
            </a:fld>
            <a:endParaRPr lang="el-G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err="1"/>
              <a:t>Γλήνη</a:t>
            </a:r>
            <a:r>
              <a:rPr lang="el-GR" dirty="0"/>
              <a:t> ΚΓΔ, όρια </a:t>
            </a:r>
            <a:r>
              <a:rPr lang="el-GR" dirty="0" err="1"/>
              <a:t>πτερυγοϋπερωΐου</a:t>
            </a:r>
            <a:r>
              <a:rPr lang="el-GR" dirty="0"/>
              <a:t> βόθρου, ζυγωματική αντηρίδα άνω γνάθου.</a:t>
            </a:r>
          </a:p>
          <a:p>
            <a:r>
              <a:rPr lang="el-GR" dirty="0"/>
              <a:t>(τομή </a:t>
            </a:r>
            <a:r>
              <a:rPr lang="en-US" dirty="0"/>
              <a:t>153</a:t>
            </a:r>
            <a:r>
              <a:rPr lang="el-GR" dirty="0"/>
              <a:t>)</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177</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err="1"/>
              <a:t>Οπισθοφατνιακή</a:t>
            </a:r>
            <a:r>
              <a:rPr lang="el-GR" dirty="0"/>
              <a:t> για καλύτερη απεικόνιση του εγκλείστου 15.</a:t>
            </a:r>
          </a:p>
          <a:p>
            <a:r>
              <a:rPr lang="el-GR" dirty="0"/>
              <a:t>(107024)</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16</a:t>
            </a:fld>
            <a:endParaRPr lang="el-G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Έξω ακουστικός πόρος, κόνδυλος, πίσω όριο ιγμορείου,</a:t>
            </a:r>
            <a:r>
              <a:rPr lang="el-GR" baseline="0" dirty="0"/>
              <a:t> ζυγωματική αντηρίδα άνω γνάθου.</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178</a:t>
            </a:fld>
            <a:endParaRPr lang="el-G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Κόνδυλος ινιακού, ινιακό (</a:t>
            </a:r>
            <a:r>
              <a:rPr lang="el-GR" dirty="0" err="1"/>
              <a:t>απόκλιμα</a:t>
            </a:r>
            <a:r>
              <a:rPr lang="el-GR" dirty="0"/>
              <a:t>), πτερυγοειδείς αποφύσεις σφηνοειδούς, ζυγωματική απόφυση άνω γνάθου.</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179</a:t>
            </a:fld>
            <a:endParaRPr lang="el-G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Κόνδυλος ινιακού (δεν σημειώνεται), πρόσθιο τόξο πρώτου αυχενικού σπονδύλου (</a:t>
            </a:r>
            <a:r>
              <a:rPr lang="el-GR" dirty="0" err="1"/>
              <a:t>άτλας</a:t>
            </a:r>
            <a:r>
              <a:rPr lang="el-GR" dirty="0"/>
              <a:t>), όρια </a:t>
            </a:r>
            <a:r>
              <a:rPr lang="el-GR" dirty="0" err="1"/>
              <a:t>στοματοφάρυγγα</a:t>
            </a:r>
            <a:r>
              <a:rPr lang="el-GR" dirty="0"/>
              <a:t>.</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180</a:t>
            </a:fld>
            <a:endParaRPr lang="el-G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Άτλαντας, με οδοντοειδή</a:t>
            </a:r>
            <a:r>
              <a:rPr lang="el-GR" baseline="0" dirty="0"/>
              <a:t> απόφυση του δεύτερου αυχενικού σπονδύλου.</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181</a:t>
            </a:fld>
            <a:endParaRPr lang="el-G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err="1"/>
              <a:t>Γενειακή</a:t>
            </a:r>
            <a:r>
              <a:rPr lang="el-GR" dirty="0"/>
              <a:t> σύμφυση και υοειδές.</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182</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Φαινομενική στροφή του 25…</a:t>
            </a:r>
          </a:p>
          <a:p>
            <a:r>
              <a:rPr lang="el-GR" dirty="0"/>
              <a:t>(108004)</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17</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a:t>Φαινομενική στροφή του 25…</a:t>
            </a:r>
          </a:p>
          <a:p>
            <a:r>
              <a:rPr lang="el-GR" dirty="0"/>
              <a:t>(108004)</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18</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Στροφή</a:t>
            </a:r>
            <a:r>
              <a:rPr lang="el-GR" baseline="0" dirty="0"/>
              <a:t> και απόκλιση του </a:t>
            </a:r>
            <a:r>
              <a:rPr lang="el-GR" dirty="0"/>
              <a:t>15…</a:t>
            </a:r>
          </a:p>
          <a:p>
            <a:r>
              <a:rPr lang="el-GR" dirty="0"/>
              <a:t>(109018)</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Ο ασθενής δαγκώνει το στέλεχος του μηχανήματος ώστε να εξασφαλίζεται η θέση των τομέων μέσα στην </a:t>
            </a:r>
            <a:r>
              <a:rPr lang="el-GR" dirty="0" err="1"/>
              <a:t>τομογραφική</a:t>
            </a:r>
            <a:r>
              <a:rPr lang="el-GR" dirty="0"/>
              <a:t> ζώνη. Επομένως, τα δόντια δεν ευρίσκονται σε σύγκλειση και η κάτω γνάθος είναι σε </a:t>
            </a:r>
            <a:r>
              <a:rPr lang="el-GR" dirty="0" err="1"/>
              <a:t>προσθιέστερη</a:t>
            </a:r>
            <a:r>
              <a:rPr lang="el-GR" dirty="0"/>
              <a:t> θέση από τη θέση μέγιστης </a:t>
            </a:r>
            <a:r>
              <a:rPr lang="el-GR" dirty="0" err="1"/>
              <a:t>συγγόμφωσης</a:t>
            </a:r>
            <a:r>
              <a:rPr lang="el-GR" dirty="0"/>
              <a:t>, άρα δεν μπορούμε να αξιολογήσουμε την σχέση κατά </a:t>
            </a:r>
            <a:r>
              <a:rPr lang="en-US" dirty="0"/>
              <a:t>Angle</a:t>
            </a:r>
            <a:r>
              <a:rPr lang="el-GR" dirty="0"/>
              <a:t> από την πανοραμική ακτινογραφία. Η πηγή των </a:t>
            </a:r>
            <a:r>
              <a:rPr lang="el-GR" dirty="0" err="1"/>
              <a:t>ακτίνων</a:t>
            </a:r>
            <a:r>
              <a:rPr lang="el-GR" dirty="0"/>
              <a:t> είναι σε χαμηλή θέση για να αποφεύγονται σκιές από το ινιακό οστό.</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2</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Στροφή</a:t>
            </a:r>
            <a:r>
              <a:rPr lang="el-GR" baseline="0" dirty="0"/>
              <a:t> και απόκλιση του </a:t>
            </a:r>
            <a:r>
              <a:rPr lang="el-GR" dirty="0"/>
              <a:t>15…</a:t>
            </a:r>
          </a:p>
          <a:p>
            <a:r>
              <a:rPr lang="el-GR" dirty="0"/>
              <a:t>(109018)</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20</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Στροφή προγομφίων άνω και θολή απεικόνιση ριζών κάτω τομέων…</a:t>
            </a:r>
          </a:p>
          <a:p>
            <a:r>
              <a:rPr lang="el-GR" dirty="0"/>
              <a:t>(109025)</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21</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Στροφή προγομφίων άνω και θολή απεικόνιση ριζών κάτω τομέων… εκτός </a:t>
            </a:r>
            <a:r>
              <a:rPr lang="el-GR" dirty="0" err="1"/>
              <a:t>τομογραφικής</a:t>
            </a:r>
            <a:r>
              <a:rPr lang="el-GR" baseline="0" dirty="0"/>
              <a:t> ζώνης.</a:t>
            </a:r>
            <a:endParaRPr lang="el-GR" dirty="0"/>
          </a:p>
          <a:p>
            <a:r>
              <a:rPr lang="el-GR" dirty="0"/>
              <a:t>(109025)</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22</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2F9113E6-E228-48D0-8AB2-D4BA04B2178D}" type="slidenum">
              <a:rPr lang="el-GR" smtClean="0">
                <a:latin typeface="Times New Roman" charset="0"/>
              </a:rPr>
              <a:pPr/>
              <a:t>23</a:t>
            </a:fld>
            <a:endParaRPr lang="el-GR">
              <a:latin typeface="Times New Roman" charset="0"/>
            </a:endParaRPr>
          </a:p>
        </p:txBody>
      </p:sp>
      <p:sp>
        <p:nvSpPr>
          <p:cNvPr id="165891" name="Rectangle 2"/>
          <p:cNvSpPr>
            <a:spLocks noGrp="1" noRot="1" noChangeAspect="1" noChangeArrowheads="1" noTextEdit="1"/>
          </p:cNvSpPr>
          <p:nvPr>
            <p:ph type="sldImg"/>
          </p:nvPr>
        </p:nvSpPr>
        <p:spPr>
          <a:xfrm>
            <a:off x="381000" y="685800"/>
            <a:ext cx="6096000" cy="3429000"/>
          </a:xfrm>
          <a:ln/>
        </p:spPr>
      </p:sp>
      <p:sp>
        <p:nvSpPr>
          <p:cNvPr id="165892" name="Rectangle 3"/>
          <p:cNvSpPr>
            <a:spLocks noGrp="1" noChangeArrowheads="1"/>
          </p:cNvSpPr>
          <p:nvPr>
            <p:ph type="body" idx="1"/>
          </p:nvPr>
        </p:nvSpPr>
        <p:spPr>
          <a:noFill/>
          <a:ln/>
        </p:spPr>
        <p:txBody>
          <a:bodyPr/>
          <a:lstStyle/>
          <a:p>
            <a:pPr eaLnBrk="1" hangingPunct="1"/>
            <a:r>
              <a:rPr lang="el-GR" sz="1400" dirty="0">
                <a:latin typeface="Times New Roman" charset="0"/>
              </a:rPr>
              <a:t>Η </a:t>
            </a:r>
            <a:r>
              <a:rPr lang="el-GR" sz="1400" dirty="0" err="1">
                <a:latin typeface="Times New Roman" charset="0"/>
              </a:rPr>
              <a:t>κεφαλομετρική</a:t>
            </a:r>
            <a:r>
              <a:rPr lang="el-GR" sz="1400" dirty="0">
                <a:latin typeface="Times New Roman" charset="0"/>
              </a:rPr>
              <a:t> ακτινογραφία/ανάλυση θεωρείται ΕΠΙΚΟΥΡΙΚΟ διαγνωστικό μέσο! (αυτό σημαίνει ότι δεν λαμβάνουμε τα αποτελέσματα της ανάλυσης κατά γράμμα).</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9EC651B0-E6C0-4D39-9ABC-831815B72324}" type="slidenum">
              <a:rPr lang="el-GR" smtClean="0">
                <a:latin typeface="Times New Roman" charset="0"/>
              </a:rPr>
              <a:pPr/>
              <a:t>24</a:t>
            </a:fld>
            <a:endParaRPr lang="el-GR">
              <a:latin typeface="Times New Roman" charset="0"/>
            </a:endParaRPr>
          </a:p>
        </p:txBody>
      </p:sp>
      <p:sp>
        <p:nvSpPr>
          <p:cNvPr id="166915" name="Rectangle 2"/>
          <p:cNvSpPr>
            <a:spLocks noGrp="1" noRot="1" noChangeAspect="1" noChangeArrowheads="1" noTextEdit="1"/>
          </p:cNvSpPr>
          <p:nvPr>
            <p:ph type="sldImg"/>
          </p:nvPr>
        </p:nvSpPr>
        <p:spPr>
          <a:xfrm>
            <a:off x="381000" y="685800"/>
            <a:ext cx="6096000" cy="3429000"/>
          </a:xfrm>
          <a:ln/>
        </p:spPr>
      </p:sp>
      <p:sp>
        <p:nvSpPr>
          <p:cNvPr id="166916" name="Rectangle 3"/>
          <p:cNvSpPr>
            <a:spLocks noGrp="1" noChangeArrowheads="1"/>
          </p:cNvSpPr>
          <p:nvPr>
            <p:ph type="body" idx="1"/>
          </p:nvPr>
        </p:nvSpPr>
        <p:spPr>
          <a:noFill/>
          <a:ln/>
        </p:spPr>
        <p:txBody>
          <a:bodyPr/>
          <a:lstStyle/>
          <a:p>
            <a:pPr eaLnBrk="1" hangingPunct="1"/>
            <a:endParaRPr lang="el-GR">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311FA837-F167-4577-8F61-C80E14F9C361}" type="slidenum">
              <a:rPr lang="el-GR" smtClean="0">
                <a:latin typeface="Times New Roman" charset="0"/>
              </a:rPr>
              <a:pPr/>
              <a:t>25</a:t>
            </a:fld>
            <a:endParaRPr lang="el-GR">
              <a:latin typeface="Times New Roman" charset="0"/>
            </a:endParaRPr>
          </a:p>
        </p:txBody>
      </p:sp>
      <p:sp>
        <p:nvSpPr>
          <p:cNvPr id="167939" name="Rectangle 2"/>
          <p:cNvSpPr>
            <a:spLocks noGrp="1" noRot="1" noChangeAspect="1" noChangeArrowheads="1" noTextEdit="1"/>
          </p:cNvSpPr>
          <p:nvPr>
            <p:ph type="sldImg"/>
          </p:nvPr>
        </p:nvSpPr>
        <p:spPr>
          <a:xfrm>
            <a:off x="381000" y="685800"/>
            <a:ext cx="6096000" cy="3429000"/>
          </a:xfrm>
          <a:ln/>
        </p:spPr>
      </p:sp>
      <p:sp>
        <p:nvSpPr>
          <p:cNvPr id="167940" name="Rectangle 3"/>
          <p:cNvSpPr>
            <a:spLocks noGrp="1" noChangeArrowheads="1"/>
          </p:cNvSpPr>
          <p:nvPr>
            <p:ph type="body" idx="1"/>
          </p:nvPr>
        </p:nvSpPr>
        <p:spPr>
          <a:noFill/>
          <a:ln/>
        </p:spPr>
        <p:txBody>
          <a:bodyPr/>
          <a:lstStyle/>
          <a:p>
            <a:pPr eaLnBrk="1" hangingPunct="1"/>
            <a:r>
              <a:rPr lang="el-GR" sz="1400">
                <a:latin typeface="Times New Roman" charset="0"/>
              </a:rPr>
              <a:t>Δύο πηγές ακτίνων Χ (</a:t>
            </a:r>
            <a:r>
              <a:rPr lang="en-US" sz="1400">
                <a:latin typeface="Times New Roman" charset="0"/>
              </a:rPr>
              <a:t>B, C) </a:t>
            </a:r>
            <a:r>
              <a:rPr lang="el-GR" sz="1400">
                <a:latin typeface="Times New Roman" charset="0"/>
              </a:rPr>
              <a:t>για λήψη πλαγίας και οπισθοπρόσθιας κεφαλομετρικής ακτινογραφίας.</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0323A7D7-28CC-47EA-B440-30B99372B25B}" type="slidenum">
              <a:rPr lang="el-GR" smtClean="0">
                <a:latin typeface="Times New Roman" charset="0"/>
              </a:rPr>
              <a:pPr/>
              <a:t>26</a:t>
            </a:fld>
            <a:endParaRPr lang="el-GR">
              <a:latin typeface="Times New Roman" charset="0"/>
            </a:endParaRPr>
          </a:p>
        </p:txBody>
      </p:sp>
      <p:sp>
        <p:nvSpPr>
          <p:cNvPr id="168963" name="Rectangle 2"/>
          <p:cNvSpPr>
            <a:spLocks noGrp="1" noRot="1" noChangeAspect="1" noChangeArrowheads="1" noTextEdit="1"/>
          </p:cNvSpPr>
          <p:nvPr>
            <p:ph type="sldImg"/>
          </p:nvPr>
        </p:nvSpPr>
        <p:spPr>
          <a:xfrm>
            <a:off x="381000" y="685800"/>
            <a:ext cx="6096000" cy="3429000"/>
          </a:xfrm>
          <a:ln/>
        </p:spPr>
      </p:sp>
      <p:sp>
        <p:nvSpPr>
          <p:cNvPr id="168964" name="Rectangle 3"/>
          <p:cNvSpPr>
            <a:spLocks noGrp="1" noChangeArrowheads="1"/>
          </p:cNvSpPr>
          <p:nvPr>
            <p:ph type="body" idx="1"/>
          </p:nvPr>
        </p:nvSpPr>
        <p:spPr>
          <a:noFill/>
          <a:ln/>
        </p:spPr>
        <p:txBody>
          <a:bodyPr/>
          <a:lstStyle/>
          <a:p>
            <a:pPr eaLnBrk="1" hangingPunct="1"/>
            <a:r>
              <a:rPr lang="el-GR" sz="1400" dirty="0">
                <a:latin typeface="Times New Roman" charset="0"/>
              </a:rPr>
              <a:t>Σύγχρονα μηχανήματα. Τα βύσματα του </a:t>
            </a:r>
            <a:r>
              <a:rPr lang="el-GR" sz="1400" dirty="0" err="1">
                <a:latin typeface="Times New Roman" charset="0"/>
              </a:rPr>
              <a:t>κεφαλοστάτη</a:t>
            </a:r>
            <a:r>
              <a:rPr lang="el-GR" sz="1400" dirty="0">
                <a:latin typeface="Times New Roman" charset="0"/>
              </a:rPr>
              <a:t> εισέρχονται στου έξω ακουστικούς πόρους. Το </a:t>
            </a:r>
            <a:r>
              <a:rPr lang="el-GR" sz="1400" dirty="0" err="1">
                <a:latin typeface="Times New Roman" charset="0"/>
              </a:rPr>
              <a:t>επιρρίνιο</a:t>
            </a:r>
            <a:r>
              <a:rPr lang="el-GR" sz="1400" dirty="0">
                <a:latin typeface="Times New Roman" charset="0"/>
              </a:rPr>
              <a:t> εξασφαλίζει την παραλληλότητα του επιπέδου της Φραγκφούρτης με το έδαφος. Το </a:t>
            </a:r>
            <a:r>
              <a:rPr lang="el-GR" sz="1400" dirty="0" err="1">
                <a:latin typeface="Times New Roman" charset="0"/>
              </a:rPr>
              <a:t>επιρρίνιο</a:t>
            </a:r>
            <a:r>
              <a:rPr lang="el-GR" sz="1400" dirty="0">
                <a:latin typeface="Times New Roman" charset="0"/>
              </a:rPr>
              <a:t> περιέχει </a:t>
            </a:r>
            <a:r>
              <a:rPr lang="el-GR" sz="1400" dirty="0" err="1">
                <a:latin typeface="Times New Roman" charset="0"/>
              </a:rPr>
              <a:t>ακτινοσκιερό</a:t>
            </a:r>
            <a:r>
              <a:rPr lang="el-GR" sz="1400" dirty="0">
                <a:latin typeface="Times New Roman" charset="0"/>
              </a:rPr>
              <a:t> χάρακα για μέτρηση της μεγέθυνσης στο μέσο οβελιαίο επίπεδο.</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D0F55210-2922-4025-9F19-E9275328792C}" type="slidenum">
              <a:rPr lang="el-GR" smtClean="0">
                <a:latin typeface="Times New Roman" charset="0"/>
              </a:rPr>
              <a:pPr/>
              <a:t>27</a:t>
            </a:fld>
            <a:endParaRPr lang="el-GR">
              <a:latin typeface="Times New Roman" charset="0"/>
            </a:endParaRPr>
          </a:p>
        </p:txBody>
      </p:sp>
      <p:sp>
        <p:nvSpPr>
          <p:cNvPr id="169987" name="Rectangle 2"/>
          <p:cNvSpPr>
            <a:spLocks noGrp="1" noRot="1" noChangeAspect="1" noChangeArrowheads="1" noTextEdit="1"/>
          </p:cNvSpPr>
          <p:nvPr>
            <p:ph type="sldImg"/>
          </p:nvPr>
        </p:nvSpPr>
        <p:spPr>
          <a:xfrm>
            <a:off x="381000" y="685800"/>
            <a:ext cx="6096000" cy="3429000"/>
          </a:xfrm>
          <a:ln/>
        </p:spPr>
      </p:sp>
      <p:sp>
        <p:nvSpPr>
          <p:cNvPr id="169988" name="Rectangle 3"/>
          <p:cNvSpPr>
            <a:spLocks noGrp="1" noChangeArrowheads="1"/>
          </p:cNvSpPr>
          <p:nvPr>
            <p:ph type="body" idx="1"/>
          </p:nvPr>
        </p:nvSpPr>
        <p:spPr>
          <a:noFill/>
          <a:ln/>
        </p:spPr>
        <p:txBody>
          <a:bodyPr/>
          <a:lstStyle/>
          <a:p>
            <a:r>
              <a:rPr lang="el-GR" sz="1400">
                <a:latin typeface="Times New Roman" charset="0"/>
              </a:rPr>
              <a:t>Διαφορική μεγέθυνση αντικειμένων</a:t>
            </a:r>
            <a:r>
              <a:rPr lang="en-US" sz="1400">
                <a:latin typeface="Times New Roman" charset="0"/>
              </a:rPr>
              <a:t>. </a:t>
            </a:r>
            <a:r>
              <a:rPr lang="el-GR" sz="1400">
                <a:latin typeface="Times New Roman" charset="0"/>
              </a:rPr>
              <a:t>Όσο πιο κοντά στην πηγή των ακτίνων, τόσο μεγαλύτερη η μεγέθυνση.</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E29CAEDA-8C82-406D-8713-9A26FE04F2CC}" type="slidenum">
              <a:rPr lang="el-GR" smtClean="0">
                <a:latin typeface="Times New Roman" charset="0"/>
              </a:rPr>
              <a:pPr/>
              <a:t>28</a:t>
            </a:fld>
            <a:endParaRPr lang="el-GR">
              <a:latin typeface="Times New Roman" charset="0"/>
            </a:endParaRPr>
          </a:p>
        </p:txBody>
      </p:sp>
      <p:sp>
        <p:nvSpPr>
          <p:cNvPr id="172035" name="Rectangle 2"/>
          <p:cNvSpPr>
            <a:spLocks noGrp="1" noRot="1" noChangeAspect="1" noChangeArrowheads="1" noTextEdit="1"/>
          </p:cNvSpPr>
          <p:nvPr>
            <p:ph type="sldImg"/>
          </p:nvPr>
        </p:nvSpPr>
        <p:spPr>
          <a:xfrm>
            <a:off x="381000" y="685800"/>
            <a:ext cx="6096000" cy="3429000"/>
          </a:xfrm>
          <a:ln/>
        </p:spPr>
      </p:sp>
      <p:sp>
        <p:nvSpPr>
          <p:cNvPr id="172036" name="Rectangle 3"/>
          <p:cNvSpPr>
            <a:spLocks noGrp="1" noChangeArrowheads="1"/>
          </p:cNvSpPr>
          <p:nvPr>
            <p:ph type="body" idx="1"/>
          </p:nvPr>
        </p:nvSpPr>
        <p:spPr>
          <a:noFill/>
          <a:ln/>
        </p:spPr>
        <p:txBody>
          <a:bodyPr/>
          <a:lstStyle/>
          <a:p>
            <a:pPr eaLnBrk="1" hangingPunct="1"/>
            <a:r>
              <a:rPr lang="el-GR" sz="1400">
                <a:latin typeface="Times New Roman" charset="0"/>
              </a:rPr>
              <a:t>Προσέξτε το υποδεκάμετρο, για τον υπολογισμό της μεγέθυνσης (των στοιχείων που βρίσκονται στο μέσο οβελιαίο επίπεδο, όπως και ο χάρακας).</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78747684-D3E1-424A-8A43-4A82E475A67E}" type="slidenum">
              <a:rPr lang="el-GR" smtClean="0">
                <a:latin typeface="Times New Roman" charset="0"/>
              </a:rPr>
              <a:pPr/>
              <a:t>29</a:t>
            </a:fld>
            <a:endParaRPr lang="el-GR">
              <a:latin typeface="Times New Roman" charset="0"/>
            </a:endParaRPr>
          </a:p>
        </p:txBody>
      </p:sp>
      <p:sp>
        <p:nvSpPr>
          <p:cNvPr id="173059" name="Rectangle 2"/>
          <p:cNvSpPr>
            <a:spLocks noGrp="1" noRot="1" noChangeAspect="1" noChangeArrowheads="1" noTextEdit="1"/>
          </p:cNvSpPr>
          <p:nvPr>
            <p:ph type="sldImg"/>
          </p:nvPr>
        </p:nvSpPr>
        <p:spPr>
          <a:xfrm>
            <a:off x="381000" y="685800"/>
            <a:ext cx="6096000" cy="3429000"/>
          </a:xfrm>
          <a:ln/>
        </p:spPr>
      </p:sp>
      <p:sp>
        <p:nvSpPr>
          <p:cNvPr id="173060" name="Rectangle 3"/>
          <p:cNvSpPr>
            <a:spLocks noGrp="1" noChangeArrowheads="1"/>
          </p:cNvSpPr>
          <p:nvPr>
            <p:ph type="body" idx="1"/>
          </p:nvPr>
        </p:nvSpPr>
        <p:spPr>
          <a:noFill/>
          <a:ln/>
        </p:spPr>
        <p:txBody>
          <a:bodyPr/>
          <a:lstStyle/>
          <a:p>
            <a:pPr eaLnBrk="1" hangingPunct="1"/>
            <a:r>
              <a:rPr lang="el-GR" sz="1400">
                <a:latin typeface="Times New Roman" charset="0"/>
              </a:rPr>
              <a:t>Διαφορική μεγέθυνση δημιουργεί διπλό περίγραμμα της κάτω γνάθου. Ποια άλλα ανατομικά στοιχεία θα είναι διπλά;</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Αρχή της τομογραφίας: πηγή και πλάκα κινούνται προς αντίθετες κατευθύνσεις. Τα αντικείμενα προβάλλονται ανάλογα με την απόστασή τους από την πηγή και την πλάκα. Παρατηρήστε ότι το μόνο αντικείμενο που δεν προβάλλεται σε διαφορετικές θέσεις είναι</a:t>
            </a:r>
            <a:r>
              <a:rPr lang="el-GR" baseline="0" dirty="0"/>
              <a:t> το τρίγωνο. Τα άλλα αντικείμενα φαινομενικώς κινούνται πάνω στην πλάκα και επομένως θα αποτυπωθούν θολά.</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3</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2F9113E6-E228-48D0-8AB2-D4BA04B2178D}" type="slidenum">
              <a:rPr lang="el-GR" smtClean="0">
                <a:latin typeface="Times New Roman" charset="0"/>
              </a:rPr>
              <a:pPr/>
              <a:t>35</a:t>
            </a:fld>
            <a:endParaRPr lang="el-GR">
              <a:latin typeface="Times New Roman" charset="0"/>
            </a:endParaRPr>
          </a:p>
        </p:txBody>
      </p:sp>
      <p:sp>
        <p:nvSpPr>
          <p:cNvPr id="165891" name="Rectangle 2"/>
          <p:cNvSpPr>
            <a:spLocks noGrp="1" noRot="1" noChangeAspect="1" noChangeArrowheads="1" noTextEdit="1"/>
          </p:cNvSpPr>
          <p:nvPr>
            <p:ph type="sldImg"/>
          </p:nvPr>
        </p:nvSpPr>
        <p:spPr>
          <a:xfrm>
            <a:off x="381000" y="685800"/>
            <a:ext cx="6096000" cy="3429000"/>
          </a:xfrm>
          <a:ln/>
        </p:spPr>
      </p:sp>
      <p:sp>
        <p:nvSpPr>
          <p:cNvPr id="165892" name="Rectangle 3"/>
          <p:cNvSpPr>
            <a:spLocks noGrp="1" noChangeArrowheads="1"/>
          </p:cNvSpPr>
          <p:nvPr>
            <p:ph type="body" idx="1"/>
          </p:nvPr>
        </p:nvSpPr>
        <p:spPr>
          <a:noFill/>
          <a:ln/>
        </p:spPr>
        <p:txBody>
          <a:bodyPr/>
          <a:lstStyle/>
          <a:p>
            <a:pPr eaLnBrk="1" hangingPunct="1"/>
            <a:endParaRPr lang="el-GR" sz="1400" dirty="0">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2F9113E6-E228-48D0-8AB2-D4BA04B2178D}" type="slidenum">
              <a:rPr lang="el-GR" smtClean="0">
                <a:latin typeface="Times New Roman" charset="0"/>
              </a:rPr>
              <a:pPr/>
              <a:t>36</a:t>
            </a:fld>
            <a:endParaRPr lang="el-GR">
              <a:latin typeface="Times New Roman" charset="0"/>
            </a:endParaRPr>
          </a:p>
        </p:txBody>
      </p:sp>
      <p:sp>
        <p:nvSpPr>
          <p:cNvPr id="165891" name="Rectangle 2"/>
          <p:cNvSpPr>
            <a:spLocks noGrp="1" noRot="1" noChangeAspect="1" noChangeArrowheads="1" noTextEdit="1"/>
          </p:cNvSpPr>
          <p:nvPr>
            <p:ph type="sldImg"/>
          </p:nvPr>
        </p:nvSpPr>
        <p:spPr>
          <a:xfrm>
            <a:off x="381000" y="685800"/>
            <a:ext cx="6096000" cy="3429000"/>
          </a:xfrm>
          <a:ln/>
        </p:spPr>
      </p:sp>
      <p:sp>
        <p:nvSpPr>
          <p:cNvPr id="165892" name="Rectangle 3"/>
          <p:cNvSpPr>
            <a:spLocks noGrp="1" noChangeArrowheads="1"/>
          </p:cNvSpPr>
          <p:nvPr>
            <p:ph type="body" idx="1"/>
          </p:nvPr>
        </p:nvSpPr>
        <p:spPr>
          <a:noFill/>
          <a:ln/>
        </p:spPr>
        <p:txBody>
          <a:bodyPr/>
          <a:lstStyle/>
          <a:p>
            <a:pPr eaLnBrk="1" hangingPunct="1"/>
            <a:endParaRPr lang="el-GR" sz="1400" dirty="0">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l-GR" dirty="0"/>
              <a:t>(ταινία, για να παίξει κατεβάστε το αρχείο [</a:t>
            </a:r>
            <a:r>
              <a:rPr lang="en-GB" dirty="0"/>
              <a:t>CT: visible human</a:t>
            </a:r>
            <a:r>
              <a:rPr lang="el-GR" dirty="0"/>
              <a:t>] από το η-Τάξη)</a:t>
            </a:r>
            <a:endParaRPr lang="en-GB"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37</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l-GR" dirty="0"/>
              <a:t>(ταινία, για να παίξει κατεβάστε το αρχείο [CBCT: οστά και μαλακά μόρια] από το η-Τάξη)</a:t>
            </a:r>
            <a:endParaRPr lang="en-GB"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38</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l-GR" dirty="0"/>
              <a:t>(ταινία, για να παίξει κατεβάστε το αρχείο [</a:t>
            </a:r>
            <a:r>
              <a:rPr lang="en-GB" dirty="0"/>
              <a:t>CBCT: </a:t>
            </a:r>
            <a:r>
              <a:rPr lang="el-GR" dirty="0"/>
              <a:t>έγκλειστοι κυνόδοντες] από το η-Τάξη)</a:t>
            </a:r>
            <a:endParaRPr lang="en-GB" dirty="0"/>
          </a:p>
          <a:p>
            <a:endParaRPr lang="el-GR" dirty="0"/>
          </a:p>
          <a:p>
            <a:r>
              <a:rPr lang="en-US" dirty="0"/>
              <a:t>(rectangle is used to stop the animation and hold on this slide)</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39</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05A06D3B-3F6B-4383-AA09-180B5483E8AE}" type="slidenum">
              <a:rPr lang="el-GR" smtClean="0"/>
              <a:pPr/>
              <a:t>40</a:t>
            </a:fld>
            <a:endParaRPr lang="el-GR"/>
          </a:p>
        </p:txBody>
      </p:sp>
      <p:sp>
        <p:nvSpPr>
          <p:cNvPr id="156675" name="Rectangle 2"/>
          <p:cNvSpPr>
            <a:spLocks noGrp="1" noRot="1" noChangeAspect="1" noChangeArrowheads="1" noTextEdit="1"/>
          </p:cNvSpPr>
          <p:nvPr>
            <p:ph type="sldImg"/>
          </p:nvPr>
        </p:nvSpPr>
        <p:spPr>
          <a:xfrm>
            <a:off x="381000" y="685800"/>
            <a:ext cx="6096000" cy="3429000"/>
          </a:xfrm>
          <a:ln/>
        </p:spPr>
      </p:sp>
      <p:sp>
        <p:nvSpPr>
          <p:cNvPr id="156676" name="Rectangle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05A06D3B-3F6B-4383-AA09-180B5483E8AE}" type="slidenum">
              <a:rPr lang="el-GR" smtClean="0"/>
              <a:pPr/>
              <a:t>41</a:t>
            </a:fld>
            <a:endParaRPr lang="el-GR"/>
          </a:p>
        </p:txBody>
      </p:sp>
      <p:sp>
        <p:nvSpPr>
          <p:cNvPr id="156675" name="Rectangle 2"/>
          <p:cNvSpPr>
            <a:spLocks noGrp="1" noRot="1" noChangeAspect="1" noChangeArrowheads="1" noTextEdit="1"/>
          </p:cNvSpPr>
          <p:nvPr>
            <p:ph type="sldImg"/>
          </p:nvPr>
        </p:nvSpPr>
        <p:spPr>
          <a:xfrm>
            <a:off x="381000" y="685800"/>
            <a:ext cx="6096000" cy="3429000"/>
          </a:xfrm>
          <a:ln/>
        </p:spPr>
      </p:sp>
      <p:sp>
        <p:nvSpPr>
          <p:cNvPr id="156676" name="Rectangle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BB560EC7-308F-4760-B075-CC1F2AC9C69B}" type="slidenum">
              <a:rPr lang="el-GR" smtClean="0"/>
              <a:pPr/>
              <a:t>42</a:t>
            </a:fld>
            <a:endParaRPr lang="el-GR"/>
          </a:p>
        </p:txBody>
      </p:sp>
      <p:sp>
        <p:nvSpPr>
          <p:cNvPr id="157699" name="Rectangle 2"/>
          <p:cNvSpPr>
            <a:spLocks noGrp="1" noRot="1" noChangeAspect="1" noChangeArrowheads="1" noTextEdit="1"/>
          </p:cNvSpPr>
          <p:nvPr>
            <p:ph type="sldImg"/>
          </p:nvPr>
        </p:nvSpPr>
        <p:spPr>
          <a:xfrm>
            <a:off x="381000" y="685800"/>
            <a:ext cx="6096000" cy="3429000"/>
          </a:xfrm>
          <a:ln/>
        </p:spPr>
      </p:sp>
      <p:sp>
        <p:nvSpPr>
          <p:cNvPr id="157700" name="Rectangle 3"/>
          <p:cNvSpPr>
            <a:spLocks noGrp="1" noChangeArrowheads="1"/>
          </p:cNvSpPr>
          <p:nvPr>
            <p:ph type="body" idx="1"/>
          </p:nvPr>
        </p:nvSpPr>
        <p:spPr>
          <a:noFill/>
          <a:ln/>
        </p:spPr>
        <p:txBody>
          <a:bodyPr/>
          <a:lstStyle/>
          <a:p>
            <a:pPr eaLnBrk="1" hangingPunct="1"/>
            <a:endParaRPr lang="el-G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DB3EC96E-A4B5-4D70-9D93-E589410DB4F2}" type="slidenum">
              <a:rPr lang="el-GR" smtClean="0"/>
              <a:pPr/>
              <a:t>43</a:t>
            </a:fld>
            <a:endParaRPr lang="el-GR"/>
          </a:p>
        </p:txBody>
      </p:sp>
      <p:sp>
        <p:nvSpPr>
          <p:cNvPr id="158723" name="Rectangle 2"/>
          <p:cNvSpPr>
            <a:spLocks noGrp="1" noRot="1" noChangeAspect="1" noChangeArrowheads="1" noTextEdit="1"/>
          </p:cNvSpPr>
          <p:nvPr>
            <p:ph type="sldImg"/>
          </p:nvPr>
        </p:nvSpPr>
        <p:spPr>
          <a:xfrm>
            <a:off x="381000" y="685800"/>
            <a:ext cx="6096000" cy="3429000"/>
          </a:xfrm>
          <a:ln/>
        </p:spPr>
      </p:sp>
      <p:sp>
        <p:nvSpPr>
          <p:cNvPr id="15872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0DFDC02B-83A8-4374-9E65-BD98C348D4C2}" type="slidenum">
              <a:rPr lang="el-GR" smtClean="0"/>
              <a:pPr/>
              <a:t>44</a:t>
            </a:fld>
            <a:endParaRPr lang="el-GR"/>
          </a:p>
        </p:txBody>
      </p:sp>
      <p:sp>
        <p:nvSpPr>
          <p:cNvPr id="159747" name="Rectangle 2"/>
          <p:cNvSpPr>
            <a:spLocks noGrp="1" noRot="1" noChangeAspect="1" noChangeArrowheads="1" noTextEdit="1"/>
          </p:cNvSpPr>
          <p:nvPr>
            <p:ph type="sldImg"/>
          </p:nvPr>
        </p:nvSpPr>
        <p:spPr>
          <a:xfrm>
            <a:off x="381000" y="685800"/>
            <a:ext cx="6096000" cy="3429000"/>
          </a:xfrm>
          <a:ln/>
        </p:spPr>
      </p:sp>
      <p:sp>
        <p:nvSpPr>
          <p:cNvPr id="15974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Η </a:t>
            </a:r>
            <a:r>
              <a:rPr lang="el-GR" dirty="0" err="1"/>
              <a:t>τομογραφική</a:t>
            </a:r>
            <a:r>
              <a:rPr lang="el-GR" dirty="0"/>
              <a:t> ζώνη είναι η περιοχή</a:t>
            </a:r>
            <a:r>
              <a:rPr lang="el-GR" baseline="0" dirty="0"/>
              <a:t> εντός της οποίας, όποια αντικείμενα βρίσκονται, απεικονίζονται σαφώς στην ακτινογραφική πλάκα. Αντικείμενα που βρίσκονται εκτός της ζώνης απεικονίζονται θολά.</a:t>
            </a:r>
            <a:endParaRPr lang="el-GR" dirty="0"/>
          </a:p>
          <a:p>
            <a:r>
              <a:rPr lang="el-GR" dirty="0"/>
              <a:t>Η θέση της </a:t>
            </a:r>
            <a:r>
              <a:rPr lang="el-GR" dirty="0" err="1"/>
              <a:t>τομογραφικής</a:t>
            </a:r>
            <a:r>
              <a:rPr lang="el-GR" dirty="0"/>
              <a:t> ζώνης εξαρτάται από τη σχετική ταχύτητα της ακτινογραφικής πλάκας με την πηγή των </a:t>
            </a:r>
            <a:r>
              <a:rPr lang="el-GR" dirty="0" err="1"/>
              <a:t>ακτίνων</a:t>
            </a:r>
            <a:r>
              <a:rPr lang="el-GR" dirty="0"/>
              <a:t>. Μικρότερη ταχύτητα μετακινεί την </a:t>
            </a:r>
            <a:r>
              <a:rPr lang="el-GR" dirty="0" err="1"/>
              <a:t>τομογραφική</a:t>
            </a:r>
            <a:r>
              <a:rPr lang="el-GR" dirty="0"/>
              <a:t> ζώνη πλησιέστερα στην πλάκα. Έτσι, η θέση της ζώνης μπορεί να μεταβάλλεται συνεχώς.</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4</a:t>
            </a:fld>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0E1DACDE-4F17-41BF-94B0-4F772FBDD43D}" type="slidenum">
              <a:rPr lang="el-GR" smtClean="0"/>
              <a:pPr/>
              <a:t>45</a:t>
            </a:fld>
            <a:endParaRPr lang="el-GR"/>
          </a:p>
        </p:txBody>
      </p:sp>
      <p:sp>
        <p:nvSpPr>
          <p:cNvPr id="160771" name="Rectangle 2"/>
          <p:cNvSpPr>
            <a:spLocks noGrp="1" noRot="1" noChangeAspect="1" noChangeArrowheads="1" noTextEdit="1"/>
          </p:cNvSpPr>
          <p:nvPr>
            <p:ph type="sldImg"/>
          </p:nvPr>
        </p:nvSpPr>
        <p:spPr>
          <a:xfrm>
            <a:off x="381000" y="685800"/>
            <a:ext cx="6096000" cy="3429000"/>
          </a:xfrm>
          <a:ln/>
        </p:spPr>
      </p:sp>
      <p:sp>
        <p:nvSpPr>
          <p:cNvPr id="16077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71DE1F63-CABA-430D-8F4B-25D6183F1255}" type="slidenum">
              <a:rPr lang="el-GR" smtClean="0"/>
              <a:pPr/>
              <a:t>46</a:t>
            </a:fld>
            <a:endParaRPr lang="el-GR"/>
          </a:p>
        </p:txBody>
      </p:sp>
      <p:sp>
        <p:nvSpPr>
          <p:cNvPr id="161795" name="Rectangle 2"/>
          <p:cNvSpPr>
            <a:spLocks noGrp="1" noRot="1" noChangeAspect="1" noChangeArrowheads="1" noTextEdit="1"/>
          </p:cNvSpPr>
          <p:nvPr>
            <p:ph type="sldImg"/>
          </p:nvPr>
        </p:nvSpPr>
        <p:spPr>
          <a:xfrm>
            <a:off x="381000" y="685800"/>
            <a:ext cx="6096000" cy="3429000"/>
          </a:xfrm>
          <a:ln/>
        </p:spPr>
      </p:sp>
      <p:sp>
        <p:nvSpPr>
          <p:cNvPr id="16179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D6EB19EB-713D-4693-9E79-BA442B7E6BDD}" type="slidenum">
              <a:rPr lang="el-GR" smtClean="0"/>
              <a:pPr/>
              <a:t>47</a:t>
            </a:fld>
            <a:endParaRPr lang="el-GR"/>
          </a:p>
        </p:txBody>
      </p:sp>
      <p:sp>
        <p:nvSpPr>
          <p:cNvPr id="162819" name="Rectangle 2"/>
          <p:cNvSpPr>
            <a:spLocks noGrp="1" noRot="1" noChangeAspect="1" noChangeArrowheads="1" noTextEdit="1"/>
          </p:cNvSpPr>
          <p:nvPr>
            <p:ph type="sldImg"/>
          </p:nvPr>
        </p:nvSpPr>
        <p:spPr>
          <a:xfrm>
            <a:off x="381000" y="685800"/>
            <a:ext cx="6096000" cy="3429000"/>
          </a:xfrm>
          <a:ln/>
        </p:spPr>
      </p:sp>
      <p:sp>
        <p:nvSpPr>
          <p:cNvPr id="16282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A3172C21-0D38-4DE3-9580-E45E14D7E552}" type="slidenum">
              <a:rPr lang="el-GR" smtClean="0"/>
              <a:pPr/>
              <a:t>48</a:t>
            </a:fld>
            <a:endParaRPr lang="el-GR"/>
          </a:p>
        </p:txBody>
      </p:sp>
      <p:sp>
        <p:nvSpPr>
          <p:cNvPr id="163843" name="Rectangle 2"/>
          <p:cNvSpPr>
            <a:spLocks noGrp="1" noRot="1" noChangeAspect="1" noChangeArrowheads="1" noTextEdit="1"/>
          </p:cNvSpPr>
          <p:nvPr>
            <p:ph type="sldImg"/>
          </p:nvPr>
        </p:nvSpPr>
        <p:spPr>
          <a:xfrm>
            <a:off x="381000" y="685800"/>
            <a:ext cx="6096000" cy="3429000"/>
          </a:xfrm>
          <a:ln/>
        </p:spPr>
      </p:sp>
      <p:sp>
        <p:nvSpPr>
          <p:cNvPr id="16384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8DDC030D-3BAB-44B7-9ED4-DB18EDDCE9D1}" type="slidenum">
              <a:rPr lang="el-GR" smtClean="0"/>
              <a:pPr/>
              <a:t>49</a:t>
            </a:fld>
            <a:endParaRPr lang="el-GR"/>
          </a:p>
        </p:txBody>
      </p:sp>
      <p:sp>
        <p:nvSpPr>
          <p:cNvPr id="164867" name="Rectangle 2"/>
          <p:cNvSpPr>
            <a:spLocks noGrp="1" noRot="1" noChangeAspect="1" noChangeArrowheads="1" noTextEdit="1"/>
          </p:cNvSpPr>
          <p:nvPr>
            <p:ph type="sldImg"/>
          </p:nvPr>
        </p:nvSpPr>
        <p:spPr>
          <a:xfrm>
            <a:off x="381000" y="685800"/>
            <a:ext cx="6096000" cy="3429000"/>
          </a:xfrm>
          <a:ln/>
        </p:spPr>
      </p:sp>
      <p:sp>
        <p:nvSpPr>
          <p:cNvPr id="16486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F22BF303-BBA2-4C27-AF12-4406131B8BE7}" type="slidenum">
              <a:rPr lang="el-GR" smtClean="0"/>
              <a:pPr/>
              <a:t>50</a:t>
            </a:fld>
            <a:endParaRPr lang="el-GR"/>
          </a:p>
        </p:txBody>
      </p:sp>
      <p:sp>
        <p:nvSpPr>
          <p:cNvPr id="165891" name="Rectangle 2"/>
          <p:cNvSpPr>
            <a:spLocks noGrp="1" noRot="1" noChangeAspect="1" noChangeArrowheads="1" noTextEdit="1"/>
          </p:cNvSpPr>
          <p:nvPr>
            <p:ph type="sldImg"/>
          </p:nvPr>
        </p:nvSpPr>
        <p:spPr>
          <a:xfrm>
            <a:off x="381000" y="685800"/>
            <a:ext cx="6096000" cy="3429000"/>
          </a:xfrm>
          <a:ln/>
        </p:spPr>
      </p:sp>
      <p:sp>
        <p:nvSpPr>
          <p:cNvPr id="16589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C9623214-630B-414C-B69D-C17C2827BD42}" type="slidenum">
              <a:rPr lang="el-GR" smtClean="0"/>
              <a:pPr/>
              <a:t>51</a:t>
            </a:fld>
            <a:endParaRPr lang="el-GR"/>
          </a:p>
        </p:txBody>
      </p:sp>
      <p:sp>
        <p:nvSpPr>
          <p:cNvPr id="166915" name="Rectangle 2"/>
          <p:cNvSpPr>
            <a:spLocks noGrp="1" noRot="1" noChangeAspect="1" noChangeArrowheads="1" noTextEdit="1"/>
          </p:cNvSpPr>
          <p:nvPr>
            <p:ph type="sldImg"/>
          </p:nvPr>
        </p:nvSpPr>
        <p:spPr>
          <a:xfrm>
            <a:off x="381000" y="685800"/>
            <a:ext cx="6096000" cy="3429000"/>
          </a:xfrm>
          <a:ln/>
        </p:spPr>
      </p:sp>
      <p:sp>
        <p:nvSpPr>
          <p:cNvPr id="16691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414BFA7-B405-4FF1-9835-6479AFBA0C3B}" type="slidenum">
              <a:rPr lang="el-GR" smtClean="0"/>
              <a:pPr/>
              <a:t>52</a:t>
            </a:fld>
            <a:endParaRPr lang="el-GR"/>
          </a:p>
        </p:txBody>
      </p:sp>
      <p:sp>
        <p:nvSpPr>
          <p:cNvPr id="167939" name="Rectangle 2"/>
          <p:cNvSpPr>
            <a:spLocks noGrp="1" noRot="1" noChangeAspect="1" noChangeArrowheads="1" noTextEdit="1"/>
          </p:cNvSpPr>
          <p:nvPr>
            <p:ph type="sldImg"/>
          </p:nvPr>
        </p:nvSpPr>
        <p:spPr>
          <a:xfrm>
            <a:off x="381000" y="685800"/>
            <a:ext cx="6096000" cy="3429000"/>
          </a:xfrm>
          <a:ln/>
        </p:spPr>
      </p:sp>
      <p:sp>
        <p:nvSpPr>
          <p:cNvPr id="16794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828A7FF0-8D55-444B-B6D8-EC3A427085D9}" type="slidenum">
              <a:rPr lang="el-GR" smtClean="0"/>
              <a:pPr/>
              <a:t>53</a:t>
            </a:fld>
            <a:endParaRPr lang="el-GR"/>
          </a:p>
        </p:txBody>
      </p:sp>
      <p:sp>
        <p:nvSpPr>
          <p:cNvPr id="168963" name="Rectangle 2"/>
          <p:cNvSpPr>
            <a:spLocks noGrp="1" noRot="1" noChangeAspect="1" noChangeArrowheads="1" noTextEdit="1"/>
          </p:cNvSpPr>
          <p:nvPr>
            <p:ph type="sldImg"/>
          </p:nvPr>
        </p:nvSpPr>
        <p:spPr>
          <a:xfrm>
            <a:off x="381000" y="685800"/>
            <a:ext cx="6096000" cy="3429000"/>
          </a:xfrm>
          <a:ln/>
        </p:spPr>
      </p:sp>
      <p:sp>
        <p:nvSpPr>
          <p:cNvPr id="16896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2428A66D-F24D-48F2-9B14-93A1FB0EEE4A}" type="slidenum">
              <a:rPr lang="el-GR" smtClean="0"/>
              <a:pPr/>
              <a:t>54</a:t>
            </a:fld>
            <a:endParaRPr lang="el-GR"/>
          </a:p>
        </p:txBody>
      </p:sp>
      <p:sp>
        <p:nvSpPr>
          <p:cNvPr id="169987" name="Rectangle 2"/>
          <p:cNvSpPr>
            <a:spLocks noGrp="1" noRot="1" noChangeAspect="1" noChangeArrowheads="1" noTextEdit="1"/>
          </p:cNvSpPr>
          <p:nvPr>
            <p:ph type="sldImg"/>
          </p:nvPr>
        </p:nvSpPr>
        <p:spPr>
          <a:xfrm>
            <a:off x="381000" y="685800"/>
            <a:ext cx="6096000" cy="3429000"/>
          </a:xfrm>
          <a:ln/>
        </p:spPr>
      </p:sp>
      <p:sp>
        <p:nvSpPr>
          <p:cNvPr id="16998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Στην πανοραμική ακτινογραφία, η κίνηση είναι κυκλική, με μεταβαλλόμενο κέντρο περιστροφής. Η </a:t>
            </a:r>
            <a:r>
              <a:rPr lang="el-GR" dirty="0" err="1"/>
              <a:t>τομογραφική</a:t>
            </a:r>
            <a:r>
              <a:rPr lang="el-GR" dirty="0"/>
              <a:t> ζώνη αποκτά τοξοειδές σχήμα, παρόμοιο με το σχήμα του οδοντικού</a:t>
            </a:r>
            <a:r>
              <a:rPr lang="el-GR" baseline="0" dirty="0"/>
              <a:t> τόξου, ώστε τα δόντια να αποτυπώνονται σαφώς και τα άλλα ανατομικά στοιχεία να μην εμφανίζονται καθαρά (στην εικόνα δεν παρουσιάζεται η σχετική κίνηση πλάκας – πηγής, μόνο η περιστροφή του συνόλου).</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5</a:t>
            </a:fld>
            <a:endParaRPr lang="el-G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50EBDF1A-5F50-452E-A43C-1B231B101C3C}" type="slidenum">
              <a:rPr lang="el-GR" smtClean="0"/>
              <a:pPr/>
              <a:t>55</a:t>
            </a:fld>
            <a:endParaRPr lang="el-GR"/>
          </a:p>
        </p:txBody>
      </p:sp>
      <p:sp>
        <p:nvSpPr>
          <p:cNvPr id="171011" name="Rectangle 2"/>
          <p:cNvSpPr>
            <a:spLocks noGrp="1" noRot="1" noChangeAspect="1" noChangeArrowheads="1" noTextEdit="1"/>
          </p:cNvSpPr>
          <p:nvPr>
            <p:ph type="sldImg"/>
          </p:nvPr>
        </p:nvSpPr>
        <p:spPr>
          <a:xfrm>
            <a:off x="381000" y="685800"/>
            <a:ext cx="6096000" cy="3429000"/>
          </a:xfrm>
          <a:ln/>
        </p:spPr>
      </p:sp>
      <p:sp>
        <p:nvSpPr>
          <p:cNvPr id="17101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89735B01-5E7D-40F1-A58A-033B823D3F61}" type="slidenum">
              <a:rPr lang="el-GR" smtClean="0"/>
              <a:pPr/>
              <a:t>56</a:t>
            </a:fld>
            <a:endParaRPr lang="el-GR"/>
          </a:p>
        </p:txBody>
      </p:sp>
      <p:sp>
        <p:nvSpPr>
          <p:cNvPr id="172035" name="Rectangle 2"/>
          <p:cNvSpPr>
            <a:spLocks noGrp="1" noRot="1" noChangeAspect="1" noChangeArrowheads="1" noTextEdit="1"/>
          </p:cNvSpPr>
          <p:nvPr>
            <p:ph type="sldImg"/>
          </p:nvPr>
        </p:nvSpPr>
        <p:spPr>
          <a:xfrm>
            <a:off x="381000" y="685800"/>
            <a:ext cx="6096000" cy="3429000"/>
          </a:xfrm>
          <a:ln/>
        </p:spPr>
      </p:sp>
      <p:sp>
        <p:nvSpPr>
          <p:cNvPr id="17203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C7E26618-3656-409B-9B15-56082F09A305}" type="slidenum">
              <a:rPr lang="el-GR" smtClean="0"/>
              <a:pPr/>
              <a:t>57</a:t>
            </a:fld>
            <a:endParaRPr lang="el-GR"/>
          </a:p>
        </p:txBody>
      </p:sp>
      <p:sp>
        <p:nvSpPr>
          <p:cNvPr id="173059" name="Rectangle 2"/>
          <p:cNvSpPr>
            <a:spLocks noGrp="1" noRot="1" noChangeAspect="1" noChangeArrowheads="1" noTextEdit="1"/>
          </p:cNvSpPr>
          <p:nvPr>
            <p:ph type="sldImg"/>
          </p:nvPr>
        </p:nvSpPr>
        <p:spPr>
          <a:xfrm>
            <a:off x="381000" y="685800"/>
            <a:ext cx="6096000" cy="3429000"/>
          </a:xfrm>
          <a:ln/>
        </p:spPr>
      </p:sp>
      <p:sp>
        <p:nvSpPr>
          <p:cNvPr id="17306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9AC94177-1D95-41A1-815D-635109B7D675}" type="slidenum">
              <a:rPr lang="el-GR" smtClean="0"/>
              <a:pPr/>
              <a:t>58</a:t>
            </a:fld>
            <a:endParaRPr lang="el-GR"/>
          </a:p>
        </p:txBody>
      </p:sp>
      <p:sp>
        <p:nvSpPr>
          <p:cNvPr id="174083" name="Rectangle 2"/>
          <p:cNvSpPr>
            <a:spLocks noGrp="1" noRot="1" noChangeAspect="1" noChangeArrowheads="1" noTextEdit="1"/>
          </p:cNvSpPr>
          <p:nvPr>
            <p:ph type="sldImg"/>
          </p:nvPr>
        </p:nvSpPr>
        <p:spPr>
          <a:xfrm>
            <a:off x="381000" y="685800"/>
            <a:ext cx="6096000" cy="3429000"/>
          </a:xfrm>
          <a:ln/>
        </p:spPr>
      </p:sp>
      <p:sp>
        <p:nvSpPr>
          <p:cNvPr id="17408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FC244DB4-B665-479A-8B67-7301BD1C6BA8}" type="slidenum">
              <a:rPr lang="el-GR" smtClean="0"/>
              <a:pPr/>
              <a:t>59</a:t>
            </a:fld>
            <a:endParaRPr lang="el-GR"/>
          </a:p>
        </p:txBody>
      </p:sp>
      <p:sp>
        <p:nvSpPr>
          <p:cNvPr id="175107" name="Rectangle 2"/>
          <p:cNvSpPr>
            <a:spLocks noGrp="1" noRot="1" noChangeAspect="1" noChangeArrowheads="1" noTextEdit="1"/>
          </p:cNvSpPr>
          <p:nvPr>
            <p:ph type="sldImg"/>
          </p:nvPr>
        </p:nvSpPr>
        <p:spPr>
          <a:xfrm>
            <a:off x="381000" y="685800"/>
            <a:ext cx="6096000" cy="3429000"/>
          </a:xfrm>
          <a:ln/>
        </p:spPr>
      </p:sp>
      <p:sp>
        <p:nvSpPr>
          <p:cNvPr id="17510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D3F28B60-0FD2-4824-A00D-24C0D3797151}" type="slidenum">
              <a:rPr lang="el-GR" smtClean="0"/>
              <a:pPr/>
              <a:t>60</a:t>
            </a:fld>
            <a:endParaRPr lang="el-GR"/>
          </a:p>
        </p:txBody>
      </p:sp>
      <p:sp>
        <p:nvSpPr>
          <p:cNvPr id="176131" name="Rectangle 2"/>
          <p:cNvSpPr>
            <a:spLocks noGrp="1" noRot="1" noChangeAspect="1" noChangeArrowheads="1" noTextEdit="1"/>
          </p:cNvSpPr>
          <p:nvPr>
            <p:ph type="sldImg"/>
          </p:nvPr>
        </p:nvSpPr>
        <p:spPr>
          <a:xfrm>
            <a:off x="381000" y="685800"/>
            <a:ext cx="6096000" cy="3429000"/>
          </a:xfrm>
          <a:ln/>
        </p:spPr>
      </p:sp>
      <p:sp>
        <p:nvSpPr>
          <p:cNvPr id="17613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C5B8D9F3-FA7B-41D6-B609-4EA76C54325A}" type="slidenum">
              <a:rPr lang="el-GR" smtClean="0"/>
              <a:pPr/>
              <a:t>61</a:t>
            </a:fld>
            <a:endParaRPr lang="el-GR"/>
          </a:p>
        </p:txBody>
      </p:sp>
      <p:sp>
        <p:nvSpPr>
          <p:cNvPr id="177155" name="Rectangle 2"/>
          <p:cNvSpPr>
            <a:spLocks noGrp="1" noRot="1" noChangeAspect="1" noChangeArrowheads="1" noTextEdit="1"/>
          </p:cNvSpPr>
          <p:nvPr>
            <p:ph type="sldImg"/>
          </p:nvPr>
        </p:nvSpPr>
        <p:spPr>
          <a:xfrm>
            <a:off x="381000" y="685800"/>
            <a:ext cx="6096000" cy="3429000"/>
          </a:xfrm>
          <a:ln/>
        </p:spPr>
      </p:sp>
      <p:sp>
        <p:nvSpPr>
          <p:cNvPr id="17715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48666A9C-5C31-4E73-8D14-07DDD7DD5D25}" type="slidenum">
              <a:rPr lang="el-GR" smtClean="0"/>
              <a:pPr/>
              <a:t>62</a:t>
            </a:fld>
            <a:endParaRPr lang="el-GR"/>
          </a:p>
        </p:txBody>
      </p:sp>
      <p:sp>
        <p:nvSpPr>
          <p:cNvPr id="178179" name="Rectangle 2"/>
          <p:cNvSpPr>
            <a:spLocks noGrp="1" noRot="1" noChangeAspect="1" noChangeArrowheads="1" noTextEdit="1"/>
          </p:cNvSpPr>
          <p:nvPr>
            <p:ph type="sldImg"/>
          </p:nvPr>
        </p:nvSpPr>
        <p:spPr>
          <a:xfrm>
            <a:off x="381000" y="685800"/>
            <a:ext cx="6096000" cy="3429000"/>
          </a:xfrm>
          <a:ln/>
        </p:spPr>
      </p:sp>
      <p:sp>
        <p:nvSpPr>
          <p:cNvPr id="17818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BC84429D-A305-4B2A-B788-82617205CABE}" type="slidenum">
              <a:rPr lang="el-GR" smtClean="0"/>
              <a:pPr/>
              <a:t>63</a:t>
            </a:fld>
            <a:endParaRPr lang="el-GR"/>
          </a:p>
        </p:txBody>
      </p:sp>
      <p:sp>
        <p:nvSpPr>
          <p:cNvPr id="179203" name="Rectangle 2"/>
          <p:cNvSpPr>
            <a:spLocks noGrp="1" noRot="1" noChangeAspect="1" noChangeArrowheads="1" noTextEdit="1"/>
          </p:cNvSpPr>
          <p:nvPr>
            <p:ph type="sldImg"/>
          </p:nvPr>
        </p:nvSpPr>
        <p:spPr>
          <a:xfrm>
            <a:off x="381000" y="685800"/>
            <a:ext cx="6096000" cy="3429000"/>
          </a:xfrm>
          <a:ln/>
        </p:spPr>
      </p:sp>
      <p:sp>
        <p:nvSpPr>
          <p:cNvPr id="17920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64C04C68-25E4-48E0-82E6-D54DFA1E652E}" type="slidenum">
              <a:rPr lang="el-GR" smtClean="0"/>
              <a:pPr/>
              <a:t>64</a:t>
            </a:fld>
            <a:endParaRPr lang="el-GR"/>
          </a:p>
        </p:txBody>
      </p:sp>
      <p:sp>
        <p:nvSpPr>
          <p:cNvPr id="180227" name="Rectangle 2"/>
          <p:cNvSpPr>
            <a:spLocks noGrp="1" noRot="1" noChangeAspect="1" noChangeArrowheads="1" noTextEdit="1"/>
          </p:cNvSpPr>
          <p:nvPr>
            <p:ph type="sldImg"/>
          </p:nvPr>
        </p:nvSpPr>
        <p:spPr>
          <a:xfrm>
            <a:off x="381000" y="685800"/>
            <a:ext cx="6096000" cy="3429000"/>
          </a:xfrm>
          <a:ln/>
        </p:spPr>
      </p:sp>
      <p:sp>
        <p:nvSpPr>
          <p:cNvPr id="18022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381000" y="685800"/>
            <a:ext cx="6096000" cy="3429000"/>
          </a:xfrm>
          <a:ln/>
        </p:spPr>
      </p:sp>
      <p:sp>
        <p:nvSpPr>
          <p:cNvPr id="102403" name="Rectangle 3"/>
          <p:cNvSpPr>
            <a:spLocks noGrp="1" noChangeArrowheads="1"/>
          </p:cNvSpPr>
          <p:nvPr>
            <p:ph type="body" idx="1"/>
          </p:nvPr>
        </p:nvSpPr>
        <p:spPr/>
        <p:txBody>
          <a:bodyPr/>
          <a:lstStyle/>
          <a:p>
            <a:r>
              <a:rPr lang="el-GR" dirty="0" err="1"/>
              <a:t>Τομογραφική</a:t>
            </a:r>
            <a:r>
              <a:rPr lang="el-GR" dirty="0"/>
              <a:t> ζώνη.</a:t>
            </a:r>
          </a:p>
          <a:p>
            <a:r>
              <a:rPr lang="el-GR" dirty="0"/>
              <a:t>Ιδανικά, οι ακτίνες θα πρέπει να προσπίπτουν κάθετα στο οδοντικό τόξο ώστε να διέρχονται από</a:t>
            </a:r>
            <a:r>
              <a:rPr lang="el-GR" baseline="0" dirty="0"/>
              <a:t> τα σημεία επαφής. Αυτό δεν συμβαίνει στην πράξη λόγω ποικιλότητας του σχήματος του οδοντικού τόξου μεταξύ ασθενών και λόγω κατασκευής του μηχανήματος</a:t>
            </a:r>
            <a:r>
              <a:rPr lang="en-US" sz="1200" dirty="0"/>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F1651E70-AB99-4F14-BA0E-332CA6D87140}" type="slidenum">
              <a:rPr lang="el-GR" smtClean="0"/>
              <a:pPr/>
              <a:t>65</a:t>
            </a:fld>
            <a:endParaRPr lang="el-GR"/>
          </a:p>
        </p:txBody>
      </p:sp>
      <p:sp>
        <p:nvSpPr>
          <p:cNvPr id="181251" name="Rectangle 2"/>
          <p:cNvSpPr>
            <a:spLocks noGrp="1" noRot="1" noChangeAspect="1" noChangeArrowheads="1" noTextEdit="1"/>
          </p:cNvSpPr>
          <p:nvPr>
            <p:ph type="sldImg"/>
          </p:nvPr>
        </p:nvSpPr>
        <p:spPr>
          <a:xfrm>
            <a:off x="381000" y="685800"/>
            <a:ext cx="6096000" cy="3429000"/>
          </a:xfrm>
          <a:ln/>
        </p:spPr>
      </p:sp>
      <p:sp>
        <p:nvSpPr>
          <p:cNvPr id="18125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DBA6CDE7-7373-4EB4-8C1F-10BC5414ACED}" type="slidenum">
              <a:rPr lang="el-GR" smtClean="0"/>
              <a:pPr/>
              <a:t>66</a:t>
            </a:fld>
            <a:endParaRPr lang="el-GR"/>
          </a:p>
        </p:txBody>
      </p:sp>
      <p:sp>
        <p:nvSpPr>
          <p:cNvPr id="182275" name="Rectangle 2"/>
          <p:cNvSpPr>
            <a:spLocks noGrp="1" noRot="1" noChangeAspect="1" noChangeArrowheads="1" noTextEdit="1"/>
          </p:cNvSpPr>
          <p:nvPr>
            <p:ph type="sldImg"/>
          </p:nvPr>
        </p:nvSpPr>
        <p:spPr>
          <a:xfrm>
            <a:off x="381000" y="685800"/>
            <a:ext cx="6096000" cy="3429000"/>
          </a:xfrm>
          <a:ln/>
        </p:spPr>
      </p:sp>
      <p:sp>
        <p:nvSpPr>
          <p:cNvPr id="18227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23E59D51-D60D-43C1-BEF3-383D06B05405}" type="slidenum">
              <a:rPr lang="el-GR" smtClean="0"/>
              <a:pPr/>
              <a:t>67</a:t>
            </a:fld>
            <a:endParaRPr lang="el-GR"/>
          </a:p>
        </p:txBody>
      </p:sp>
      <p:sp>
        <p:nvSpPr>
          <p:cNvPr id="183299" name="Rectangle 2"/>
          <p:cNvSpPr>
            <a:spLocks noGrp="1" noRot="1" noChangeAspect="1" noChangeArrowheads="1" noTextEdit="1"/>
          </p:cNvSpPr>
          <p:nvPr>
            <p:ph type="sldImg"/>
          </p:nvPr>
        </p:nvSpPr>
        <p:spPr>
          <a:xfrm>
            <a:off x="381000" y="685800"/>
            <a:ext cx="6096000" cy="3429000"/>
          </a:xfrm>
          <a:ln/>
        </p:spPr>
      </p:sp>
      <p:sp>
        <p:nvSpPr>
          <p:cNvPr id="18330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D46A70AD-8099-4DFC-9A5D-B4CC4AF01488}" type="slidenum">
              <a:rPr lang="el-GR" smtClean="0"/>
              <a:pPr/>
              <a:t>68</a:t>
            </a:fld>
            <a:endParaRPr lang="el-GR"/>
          </a:p>
        </p:txBody>
      </p:sp>
      <p:sp>
        <p:nvSpPr>
          <p:cNvPr id="184323" name="Rectangle 2"/>
          <p:cNvSpPr>
            <a:spLocks noGrp="1" noRot="1" noChangeAspect="1" noChangeArrowheads="1" noTextEdit="1"/>
          </p:cNvSpPr>
          <p:nvPr>
            <p:ph type="sldImg"/>
          </p:nvPr>
        </p:nvSpPr>
        <p:spPr>
          <a:xfrm>
            <a:off x="381000" y="685800"/>
            <a:ext cx="6096000" cy="3429000"/>
          </a:xfrm>
          <a:ln/>
        </p:spPr>
      </p:sp>
      <p:sp>
        <p:nvSpPr>
          <p:cNvPr id="18432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842F4CE9-D205-446C-8D03-ACB85442CFA1}" type="slidenum">
              <a:rPr lang="el-GR" smtClean="0"/>
              <a:pPr/>
              <a:t>69</a:t>
            </a:fld>
            <a:endParaRPr lang="el-GR"/>
          </a:p>
        </p:txBody>
      </p:sp>
      <p:sp>
        <p:nvSpPr>
          <p:cNvPr id="185347" name="Rectangle 2"/>
          <p:cNvSpPr>
            <a:spLocks noGrp="1" noRot="1" noChangeAspect="1" noChangeArrowheads="1" noTextEdit="1"/>
          </p:cNvSpPr>
          <p:nvPr>
            <p:ph type="sldImg"/>
          </p:nvPr>
        </p:nvSpPr>
        <p:spPr>
          <a:xfrm>
            <a:off x="381000" y="685800"/>
            <a:ext cx="6096000" cy="3429000"/>
          </a:xfrm>
          <a:ln/>
        </p:spPr>
      </p:sp>
      <p:sp>
        <p:nvSpPr>
          <p:cNvPr id="18534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3BAD8C04-87F1-482C-8A7A-5633909582E6}" type="slidenum">
              <a:rPr lang="el-GR" smtClean="0"/>
              <a:pPr/>
              <a:t>70</a:t>
            </a:fld>
            <a:endParaRPr lang="el-GR"/>
          </a:p>
        </p:txBody>
      </p:sp>
      <p:sp>
        <p:nvSpPr>
          <p:cNvPr id="186371" name="Rectangle 2"/>
          <p:cNvSpPr>
            <a:spLocks noGrp="1" noRot="1" noChangeAspect="1" noChangeArrowheads="1" noTextEdit="1"/>
          </p:cNvSpPr>
          <p:nvPr>
            <p:ph type="sldImg"/>
          </p:nvPr>
        </p:nvSpPr>
        <p:spPr>
          <a:xfrm>
            <a:off x="381000" y="685800"/>
            <a:ext cx="6096000" cy="3429000"/>
          </a:xfrm>
          <a:ln/>
        </p:spPr>
      </p:sp>
      <p:sp>
        <p:nvSpPr>
          <p:cNvPr id="18637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809DBF1E-6E2B-471A-B222-FBB2CE39FF58}" type="slidenum">
              <a:rPr lang="el-GR" smtClean="0"/>
              <a:pPr/>
              <a:t>71</a:t>
            </a:fld>
            <a:endParaRPr lang="el-GR"/>
          </a:p>
        </p:txBody>
      </p:sp>
      <p:sp>
        <p:nvSpPr>
          <p:cNvPr id="187395" name="Rectangle 2"/>
          <p:cNvSpPr>
            <a:spLocks noGrp="1" noRot="1" noChangeAspect="1" noChangeArrowheads="1" noTextEdit="1"/>
          </p:cNvSpPr>
          <p:nvPr>
            <p:ph type="sldImg"/>
          </p:nvPr>
        </p:nvSpPr>
        <p:spPr>
          <a:xfrm>
            <a:off x="381000" y="685800"/>
            <a:ext cx="6096000" cy="3429000"/>
          </a:xfrm>
          <a:ln/>
        </p:spPr>
      </p:sp>
      <p:sp>
        <p:nvSpPr>
          <p:cNvPr id="18739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49B30EF0-071E-450F-8E04-99AA8BEF4BF2}" type="slidenum">
              <a:rPr lang="el-GR" smtClean="0"/>
              <a:pPr/>
              <a:t>72</a:t>
            </a:fld>
            <a:endParaRPr lang="el-GR"/>
          </a:p>
        </p:txBody>
      </p:sp>
      <p:sp>
        <p:nvSpPr>
          <p:cNvPr id="188419" name="Rectangle 2"/>
          <p:cNvSpPr>
            <a:spLocks noGrp="1" noRot="1" noChangeAspect="1" noChangeArrowheads="1" noTextEdit="1"/>
          </p:cNvSpPr>
          <p:nvPr>
            <p:ph type="sldImg"/>
          </p:nvPr>
        </p:nvSpPr>
        <p:spPr>
          <a:xfrm>
            <a:off x="381000" y="685800"/>
            <a:ext cx="6096000" cy="3429000"/>
          </a:xfrm>
          <a:ln/>
        </p:spPr>
      </p:sp>
      <p:sp>
        <p:nvSpPr>
          <p:cNvPr id="18842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E0803ED4-A380-464E-9F0B-99491FEC517C}" type="slidenum">
              <a:rPr lang="el-GR" smtClean="0"/>
              <a:pPr/>
              <a:t>73</a:t>
            </a:fld>
            <a:endParaRPr lang="el-GR"/>
          </a:p>
        </p:txBody>
      </p:sp>
      <p:sp>
        <p:nvSpPr>
          <p:cNvPr id="189443" name="Rectangle 2"/>
          <p:cNvSpPr>
            <a:spLocks noGrp="1" noRot="1" noChangeAspect="1" noChangeArrowheads="1" noTextEdit="1"/>
          </p:cNvSpPr>
          <p:nvPr>
            <p:ph type="sldImg"/>
          </p:nvPr>
        </p:nvSpPr>
        <p:spPr>
          <a:xfrm>
            <a:off x="381000" y="685800"/>
            <a:ext cx="6096000" cy="3429000"/>
          </a:xfrm>
          <a:ln/>
        </p:spPr>
      </p:sp>
      <p:sp>
        <p:nvSpPr>
          <p:cNvPr id="189444" name="Rectangle 3"/>
          <p:cNvSpPr>
            <a:spLocks noGrp="1" noChangeArrowheads="1"/>
          </p:cNvSpPr>
          <p:nvPr>
            <p:ph type="body" idx="1"/>
          </p:nvPr>
        </p:nvSpPr>
        <p:spPr>
          <a:noFill/>
          <a:ln/>
        </p:spPr>
        <p:txBody>
          <a:bodyPr/>
          <a:lstStyle/>
          <a:p>
            <a:pPr eaLnBrk="1" hangingPunct="1"/>
            <a:endParaRPr lang="en-GB"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F0259F77-121C-443C-B11B-D2E9F9226D1C}" type="slidenum">
              <a:rPr lang="el-GR" smtClean="0"/>
              <a:pPr/>
              <a:t>75</a:t>
            </a:fld>
            <a:endParaRPr lang="el-GR"/>
          </a:p>
        </p:txBody>
      </p:sp>
      <p:sp>
        <p:nvSpPr>
          <p:cNvPr id="190467" name="Rectangle 2"/>
          <p:cNvSpPr>
            <a:spLocks noGrp="1" noRot="1" noChangeAspect="1" noChangeArrowheads="1" noTextEdit="1"/>
          </p:cNvSpPr>
          <p:nvPr>
            <p:ph type="sldImg"/>
          </p:nvPr>
        </p:nvSpPr>
        <p:spPr>
          <a:xfrm>
            <a:off x="381000" y="685800"/>
            <a:ext cx="6096000" cy="3429000"/>
          </a:xfrm>
          <a:ln/>
        </p:spPr>
      </p:sp>
      <p:sp>
        <p:nvSpPr>
          <p:cNvPr id="190468" name="Rectangle 3"/>
          <p:cNvSpPr>
            <a:spLocks noGrp="1" noChangeArrowheads="1"/>
          </p:cNvSpPr>
          <p:nvPr>
            <p:ph type="body" idx="1"/>
          </p:nvPr>
        </p:nvSpPr>
        <p:spPr>
          <a:noFill/>
          <a:ln/>
        </p:spPr>
        <p:txBody>
          <a:bodyPr/>
          <a:lstStyle/>
          <a:p>
            <a:pPr eaLnBrk="1" hangingPunct="1"/>
            <a:r>
              <a:rPr lang="el-GR" dirty="0"/>
              <a:t>Το αντικείμενο σκιάζει διαφορετικούς ανιχνευτές, ανάλογα με τη θέση περιστροφής.</a:t>
            </a:r>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381000" y="685800"/>
            <a:ext cx="6096000" cy="3429000"/>
          </a:xfrm>
          <a:ln/>
        </p:spPr>
      </p:sp>
      <p:sp>
        <p:nvSpPr>
          <p:cNvPr id="102403" name="Rectangle 3"/>
          <p:cNvSpPr>
            <a:spLocks noGrp="1" noChangeArrowheads="1"/>
          </p:cNvSpPr>
          <p:nvPr>
            <p:ph type="body" idx="1"/>
          </p:nvPr>
        </p:nvSpPr>
        <p:spPr/>
        <p:txBody>
          <a:bodyPr/>
          <a:lstStyle/>
          <a:p>
            <a:r>
              <a:rPr lang="el-GR" dirty="0"/>
              <a:t>Μεγέθυνση λόγω διαφορετικής απόστασης από πηγή και πλάκα. Ο </a:t>
            </a:r>
            <a:r>
              <a:rPr lang="el-GR" dirty="0" err="1"/>
              <a:t>υπερωίως</a:t>
            </a:r>
            <a:r>
              <a:rPr lang="el-GR" dirty="0"/>
              <a:t> έγκλειστος κυνόδοντας απεικονίζεται μεγαλύτερος από τον κυνόδοντα του άλλου ημιμορίου.</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EE67AAEE-BC6F-497B-A4EB-D43F56F201C3}" type="slidenum">
              <a:rPr lang="el-GR" smtClean="0"/>
              <a:pPr/>
              <a:t>76</a:t>
            </a:fld>
            <a:endParaRPr lang="el-GR"/>
          </a:p>
        </p:txBody>
      </p:sp>
      <p:sp>
        <p:nvSpPr>
          <p:cNvPr id="191491" name="Rectangle 2"/>
          <p:cNvSpPr>
            <a:spLocks noGrp="1" noRot="1" noChangeAspect="1" noChangeArrowheads="1" noTextEdit="1"/>
          </p:cNvSpPr>
          <p:nvPr>
            <p:ph type="sldImg"/>
          </p:nvPr>
        </p:nvSpPr>
        <p:spPr>
          <a:xfrm>
            <a:off x="381000" y="685800"/>
            <a:ext cx="6096000" cy="3429000"/>
          </a:xfrm>
          <a:ln/>
        </p:spPr>
      </p:sp>
      <p:sp>
        <p:nvSpPr>
          <p:cNvPr id="191492" name="Rectangle 3"/>
          <p:cNvSpPr>
            <a:spLocks noGrp="1" noChangeArrowheads="1"/>
          </p:cNvSpPr>
          <p:nvPr>
            <p:ph type="body" idx="1"/>
          </p:nvPr>
        </p:nvSpPr>
        <p:spPr>
          <a:noFill/>
          <a:ln/>
        </p:spPr>
        <p:txBody>
          <a:bodyPr/>
          <a:lstStyle/>
          <a:p>
            <a:pPr eaLnBrk="1" hangingPunct="1"/>
            <a:endParaRPr lang="en-GB"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51D50801-2AAF-48EA-A8EC-6E7A9AD6A2CD}" type="slidenum">
              <a:rPr lang="el-GR" smtClean="0"/>
              <a:pPr/>
              <a:t>77</a:t>
            </a:fld>
            <a:endParaRPr lang="el-GR"/>
          </a:p>
        </p:txBody>
      </p:sp>
      <p:sp>
        <p:nvSpPr>
          <p:cNvPr id="192515" name="Rectangle 2"/>
          <p:cNvSpPr>
            <a:spLocks noGrp="1" noRot="1" noChangeAspect="1" noChangeArrowheads="1" noTextEdit="1"/>
          </p:cNvSpPr>
          <p:nvPr>
            <p:ph type="sldImg"/>
          </p:nvPr>
        </p:nvSpPr>
        <p:spPr>
          <a:xfrm>
            <a:off x="381000" y="685800"/>
            <a:ext cx="6096000" cy="3429000"/>
          </a:xfrm>
          <a:ln/>
        </p:spPr>
      </p:sp>
      <p:sp>
        <p:nvSpPr>
          <p:cNvPr id="192516" name="Rectangle 3"/>
          <p:cNvSpPr>
            <a:spLocks noGrp="1" noChangeArrowheads="1"/>
          </p:cNvSpPr>
          <p:nvPr>
            <p:ph type="body" idx="1"/>
          </p:nvPr>
        </p:nvSpPr>
        <p:spPr>
          <a:noFill/>
          <a:ln/>
        </p:spPr>
        <p:txBody>
          <a:bodyPr/>
          <a:lstStyle/>
          <a:p>
            <a:pPr eaLnBrk="1" hangingPunct="1"/>
            <a:endParaRPr lang="en-GB"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72721074-4170-4D34-9BC3-A8C780E1F22F}" type="slidenum">
              <a:rPr lang="el-GR" smtClean="0"/>
              <a:pPr/>
              <a:t>78</a:t>
            </a:fld>
            <a:endParaRPr lang="el-GR"/>
          </a:p>
        </p:txBody>
      </p:sp>
      <p:sp>
        <p:nvSpPr>
          <p:cNvPr id="193539" name="Rectangle 2"/>
          <p:cNvSpPr>
            <a:spLocks noGrp="1" noRot="1" noChangeAspect="1" noChangeArrowheads="1" noTextEdit="1"/>
          </p:cNvSpPr>
          <p:nvPr>
            <p:ph type="sldImg"/>
          </p:nvPr>
        </p:nvSpPr>
        <p:spPr>
          <a:xfrm>
            <a:off x="381000" y="685800"/>
            <a:ext cx="6096000" cy="3429000"/>
          </a:xfrm>
          <a:ln/>
        </p:spPr>
      </p:sp>
      <p:sp>
        <p:nvSpPr>
          <p:cNvPr id="193540" name="Rectangle 3"/>
          <p:cNvSpPr>
            <a:spLocks noGrp="1" noChangeArrowheads="1"/>
          </p:cNvSpPr>
          <p:nvPr>
            <p:ph type="body" idx="1"/>
          </p:nvPr>
        </p:nvSpPr>
        <p:spPr>
          <a:noFill/>
          <a:ln/>
        </p:spPr>
        <p:txBody>
          <a:bodyPr/>
          <a:lstStyle/>
          <a:p>
            <a:pPr eaLnBrk="1" hangingPunct="1"/>
            <a:r>
              <a:rPr lang="el-GR" dirty="0"/>
              <a:t>Η ανασύνθεση της εικόνας γίνεται με εικονική προβολή </a:t>
            </a:r>
            <a:r>
              <a:rPr lang="el-GR" dirty="0" err="1"/>
              <a:t>ακτίνων</a:t>
            </a:r>
            <a:r>
              <a:rPr lang="el-GR" dirty="0"/>
              <a:t>, ανάλογα με τις τιμές που έχουν καταγραφεί στους ανιχνευτές σε κάθε θέση περιστροφής.</a:t>
            </a:r>
            <a:endParaRPr lang="en-GB"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5ACF1593-A0E0-4961-AA06-4B394C2F3965}" type="slidenum">
              <a:rPr lang="el-GR" smtClean="0"/>
              <a:pPr/>
              <a:t>79</a:t>
            </a:fld>
            <a:endParaRPr lang="el-GR"/>
          </a:p>
        </p:txBody>
      </p:sp>
      <p:sp>
        <p:nvSpPr>
          <p:cNvPr id="194563" name="Rectangle 2"/>
          <p:cNvSpPr>
            <a:spLocks noGrp="1" noRot="1" noChangeAspect="1" noChangeArrowheads="1" noTextEdit="1"/>
          </p:cNvSpPr>
          <p:nvPr>
            <p:ph type="sldImg"/>
          </p:nvPr>
        </p:nvSpPr>
        <p:spPr>
          <a:xfrm>
            <a:off x="381000" y="685800"/>
            <a:ext cx="6096000" cy="3429000"/>
          </a:xfrm>
          <a:ln/>
        </p:spPr>
      </p:sp>
      <p:sp>
        <p:nvSpPr>
          <p:cNvPr id="194564" name="Rectangle 3"/>
          <p:cNvSpPr>
            <a:spLocks noGrp="1" noChangeArrowheads="1"/>
          </p:cNvSpPr>
          <p:nvPr>
            <p:ph type="body" idx="1"/>
          </p:nvPr>
        </p:nvSpPr>
        <p:spPr>
          <a:noFill/>
          <a:ln/>
        </p:spPr>
        <p:txBody>
          <a:bodyPr/>
          <a:lstStyle/>
          <a:p>
            <a:pPr eaLnBrk="1" hangingPunct="1"/>
            <a:r>
              <a:rPr lang="el-GR" dirty="0"/>
              <a:t>Δημιουργία του ‘όγκου’ με σύνθεση των τομών.</a:t>
            </a:r>
            <a:endParaRPr lang="en-GB"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40424BB0-E5CC-41E9-A54B-CCAFC5326DA5}" type="slidenum">
              <a:rPr lang="el-GR" smtClean="0"/>
              <a:pPr/>
              <a:t>80</a:t>
            </a:fld>
            <a:endParaRPr lang="el-GR"/>
          </a:p>
        </p:txBody>
      </p:sp>
      <p:sp>
        <p:nvSpPr>
          <p:cNvPr id="195587" name="Rectangle 2"/>
          <p:cNvSpPr>
            <a:spLocks noGrp="1" noRot="1" noChangeAspect="1" noChangeArrowheads="1" noTextEdit="1"/>
          </p:cNvSpPr>
          <p:nvPr>
            <p:ph type="sldImg"/>
          </p:nvPr>
        </p:nvSpPr>
        <p:spPr>
          <a:xfrm>
            <a:off x="381000" y="685800"/>
            <a:ext cx="6096000" cy="3429000"/>
          </a:xfrm>
          <a:ln/>
        </p:spPr>
      </p:sp>
      <p:sp>
        <p:nvSpPr>
          <p:cNvPr id="195588" name="Rectangle 3"/>
          <p:cNvSpPr>
            <a:spLocks noGrp="1" noChangeArrowheads="1"/>
          </p:cNvSpPr>
          <p:nvPr>
            <p:ph type="body" idx="1"/>
          </p:nvPr>
        </p:nvSpPr>
        <p:spPr>
          <a:noFill/>
          <a:ln/>
        </p:spPr>
        <p:txBody>
          <a:bodyPr/>
          <a:lstStyle/>
          <a:p>
            <a:pPr eaLnBrk="1" hangingPunct="1"/>
            <a:endParaRPr lang="en-GB"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CE088B8D-9AD1-4D45-BED8-630B6118D154}" type="slidenum">
              <a:rPr lang="el-GR" smtClean="0"/>
              <a:pPr/>
              <a:t>81</a:t>
            </a:fld>
            <a:endParaRPr lang="el-GR"/>
          </a:p>
        </p:txBody>
      </p:sp>
      <p:sp>
        <p:nvSpPr>
          <p:cNvPr id="196611" name="Rectangle 2"/>
          <p:cNvSpPr>
            <a:spLocks noGrp="1" noRot="1" noChangeAspect="1" noChangeArrowheads="1" noTextEdit="1"/>
          </p:cNvSpPr>
          <p:nvPr>
            <p:ph type="sldImg"/>
          </p:nvPr>
        </p:nvSpPr>
        <p:spPr>
          <a:xfrm>
            <a:off x="381000" y="685800"/>
            <a:ext cx="6096000" cy="3429000"/>
          </a:xfrm>
          <a:ln/>
        </p:spPr>
      </p:sp>
      <p:sp>
        <p:nvSpPr>
          <p:cNvPr id="196612" name="Rectangle 3"/>
          <p:cNvSpPr>
            <a:spLocks noGrp="1" noChangeArrowheads="1"/>
          </p:cNvSpPr>
          <p:nvPr>
            <p:ph type="body" idx="1"/>
          </p:nvPr>
        </p:nvSpPr>
        <p:spPr>
          <a:noFill/>
          <a:ln/>
        </p:spPr>
        <p:txBody>
          <a:bodyPr/>
          <a:lstStyle/>
          <a:p>
            <a:pPr eaLnBrk="1" hangingPunct="1"/>
            <a:endParaRPr lang="en-GB"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17D91D72-9418-4990-B695-67BBBA2ED3F8}" type="slidenum">
              <a:rPr lang="el-GR" smtClean="0"/>
              <a:pPr/>
              <a:t>82</a:t>
            </a:fld>
            <a:endParaRPr lang="el-GR"/>
          </a:p>
        </p:txBody>
      </p:sp>
      <p:sp>
        <p:nvSpPr>
          <p:cNvPr id="197635" name="Rectangle 2"/>
          <p:cNvSpPr>
            <a:spLocks noGrp="1" noRot="1" noChangeAspect="1" noChangeArrowheads="1" noTextEdit="1"/>
          </p:cNvSpPr>
          <p:nvPr>
            <p:ph type="sldImg"/>
          </p:nvPr>
        </p:nvSpPr>
        <p:spPr>
          <a:xfrm>
            <a:off x="381000" y="685800"/>
            <a:ext cx="6096000" cy="3429000"/>
          </a:xfrm>
          <a:ln/>
        </p:spPr>
      </p:sp>
      <p:sp>
        <p:nvSpPr>
          <p:cNvPr id="197636" name="Rectangle 3"/>
          <p:cNvSpPr>
            <a:spLocks noGrp="1" noChangeArrowheads="1"/>
          </p:cNvSpPr>
          <p:nvPr>
            <p:ph type="body" idx="1"/>
          </p:nvPr>
        </p:nvSpPr>
        <p:spPr>
          <a:noFill/>
          <a:ln/>
        </p:spPr>
        <p:txBody>
          <a:bodyPr/>
          <a:lstStyle/>
          <a:p>
            <a:pPr eaLnBrk="1" hangingPunct="1"/>
            <a:endParaRPr lang="en-GB"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D281AB09-ED00-4C6F-928B-A0618489C353}" type="slidenum">
              <a:rPr lang="el-GR" smtClean="0"/>
              <a:pPr/>
              <a:t>83</a:t>
            </a:fld>
            <a:endParaRPr lang="el-GR"/>
          </a:p>
        </p:txBody>
      </p:sp>
      <p:sp>
        <p:nvSpPr>
          <p:cNvPr id="198659" name="Rectangle 2"/>
          <p:cNvSpPr>
            <a:spLocks noGrp="1" noRot="1" noChangeAspect="1" noChangeArrowheads="1" noTextEdit="1"/>
          </p:cNvSpPr>
          <p:nvPr>
            <p:ph type="sldImg"/>
          </p:nvPr>
        </p:nvSpPr>
        <p:spPr>
          <a:xfrm>
            <a:off x="381000" y="685800"/>
            <a:ext cx="6096000" cy="3429000"/>
          </a:xfrm>
          <a:ln/>
        </p:spPr>
      </p:sp>
      <p:sp>
        <p:nvSpPr>
          <p:cNvPr id="198660" name="Rectangle 3"/>
          <p:cNvSpPr>
            <a:spLocks noGrp="1" noChangeArrowheads="1"/>
          </p:cNvSpPr>
          <p:nvPr>
            <p:ph type="body" idx="1"/>
          </p:nvPr>
        </p:nvSpPr>
        <p:spPr>
          <a:noFill/>
          <a:ln/>
        </p:spPr>
        <p:txBody>
          <a:bodyPr/>
          <a:lstStyle/>
          <a:p>
            <a:pPr eaLnBrk="1" hangingPunct="1"/>
            <a:endParaRPr lang="en-GB"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E8E1CD70-E1AC-4052-B4F2-3C3E0426DD2F}" type="slidenum">
              <a:rPr lang="el-GR" smtClean="0"/>
              <a:pPr/>
              <a:t>84</a:t>
            </a:fld>
            <a:endParaRPr lang="el-GR"/>
          </a:p>
        </p:txBody>
      </p:sp>
      <p:sp>
        <p:nvSpPr>
          <p:cNvPr id="199683" name="Rectangle 2"/>
          <p:cNvSpPr>
            <a:spLocks noGrp="1" noRot="1" noChangeAspect="1" noChangeArrowheads="1" noTextEdit="1"/>
          </p:cNvSpPr>
          <p:nvPr>
            <p:ph type="sldImg"/>
          </p:nvPr>
        </p:nvSpPr>
        <p:spPr>
          <a:xfrm>
            <a:off x="381000" y="685800"/>
            <a:ext cx="6096000" cy="3429000"/>
          </a:xfrm>
          <a:ln/>
        </p:spPr>
      </p:sp>
      <p:sp>
        <p:nvSpPr>
          <p:cNvPr id="199684" name="Rectangle 3"/>
          <p:cNvSpPr>
            <a:spLocks noGrp="1" noChangeArrowheads="1"/>
          </p:cNvSpPr>
          <p:nvPr>
            <p:ph type="body" idx="1"/>
          </p:nvPr>
        </p:nvSpPr>
        <p:spPr>
          <a:noFill/>
          <a:ln/>
        </p:spPr>
        <p:txBody>
          <a:bodyPr/>
          <a:lstStyle/>
          <a:p>
            <a:pPr eaLnBrk="1" hangingPunct="1"/>
            <a:r>
              <a:rPr lang="el-GR" dirty="0"/>
              <a:t>Η τιμή κάθε </a:t>
            </a:r>
            <a:r>
              <a:rPr lang="el-GR" dirty="0" err="1"/>
              <a:t>ογκοστοιχείου</a:t>
            </a:r>
            <a:r>
              <a:rPr lang="el-GR" dirty="0"/>
              <a:t> είναι ανάλογη με την </a:t>
            </a:r>
            <a:r>
              <a:rPr lang="el-GR" dirty="0" err="1"/>
              <a:t>ακτινοσκιερότητα</a:t>
            </a:r>
            <a:r>
              <a:rPr lang="el-GR" dirty="0"/>
              <a:t> του ιστού σε εκείνη την περιοχή. Συνήθως οι τιμές κυμαίνονται από 0 (αέρας) έως 4095</a:t>
            </a:r>
            <a:r>
              <a:rPr lang="el-GR" baseline="0" dirty="0"/>
              <a:t> ή και περισσότερο. Οι αρχικές αυτές τιμές μετασχηματίζονται σε μονάδες </a:t>
            </a:r>
            <a:r>
              <a:rPr lang="en-US" baseline="0" dirty="0"/>
              <a:t>Hounsfield</a:t>
            </a:r>
            <a:r>
              <a:rPr lang="el-GR" baseline="0" dirty="0"/>
              <a:t>, που αντανακλούν το είδος του ιστού (-1000: αέρας, -300 έως -100: μαλακοί ιστοί, 0: νερό, &gt;700: οστό). Οι μονάδες </a:t>
            </a:r>
            <a:r>
              <a:rPr lang="en-US" baseline="0" dirty="0"/>
              <a:t>Hounsfield</a:t>
            </a:r>
            <a:r>
              <a:rPr lang="el-GR" baseline="0" dirty="0"/>
              <a:t> δεν εφαρμόζονται σε τομογραφίες κωνικής δέσμης.</a:t>
            </a:r>
            <a:endParaRPr lang="en-GB"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F78FD570-C84A-4834-9CA7-AEAED74A013A}" type="slidenum">
              <a:rPr lang="el-GR" smtClean="0"/>
              <a:pPr/>
              <a:t>85</a:t>
            </a:fld>
            <a:endParaRPr lang="el-GR"/>
          </a:p>
        </p:txBody>
      </p:sp>
      <p:sp>
        <p:nvSpPr>
          <p:cNvPr id="200707" name="Rectangle 2"/>
          <p:cNvSpPr>
            <a:spLocks noGrp="1" noRot="1" noChangeAspect="1" noChangeArrowheads="1" noTextEdit="1"/>
          </p:cNvSpPr>
          <p:nvPr>
            <p:ph type="sldImg"/>
          </p:nvPr>
        </p:nvSpPr>
        <p:spPr>
          <a:xfrm>
            <a:off x="381000" y="685800"/>
            <a:ext cx="6096000" cy="3429000"/>
          </a:xfrm>
          <a:ln/>
        </p:spPr>
      </p:sp>
      <p:sp>
        <p:nvSpPr>
          <p:cNvPr id="200708" name="Rectangle 3"/>
          <p:cNvSpPr>
            <a:spLocks noGrp="1" noChangeArrowheads="1"/>
          </p:cNvSpPr>
          <p:nvPr>
            <p:ph type="body" idx="1"/>
          </p:nvPr>
        </p:nvSpPr>
        <p:spPr>
          <a:noFill/>
          <a:ln/>
        </p:spPr>
        <p:txBody>
          <a:bodyPr/>
          <a:lstStyle/>
          <a:p>
            <a:pPr eaLnBrk="1" hangingPunct="1"/>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381000" y="685800"/>
            <a:ext cx="6096000" cy="3429000"/>
          </a:xfrm>
          <a:ln/>
        </p:spPr>
      </p:sp>
      <p:sp>
        <p:nvSpPr>
          <p:cNvPr id="102403" name="Rectangle 3"/>
          <p:cNvSpPr>
            <a:spLocks noGrp="1" noChangeArrowheads="1"/>
          </p:cNvSpPr>
          <p:nvPr>
            <p:ph type="body" idx="1"/>
          </p:nvPr>
        </p:nvSpPr>
        <p:spPr/>
        <p:txBody>
          <a:bodyPr/>
          <a:lstStyle/>
          <a:p>
            <a:r>
              <a:rPr lang="el-GR" dirty="0"/>
              <a:t>Πλάγια θέση: ασύμμετρη μεγέθυνση δεξιά και αριστερά.</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9B0F5719-1D0B-4E25-BFF5-84797014EEE4}" type="slidenum">
              <a:rPr lang="el-GR" smtClean="0"/>
              <a:pPr/>
              <a:t>86</a:t>
            </a:fld>
            <a:endParaRPr lang="el-GR"/>
          </a:p>
        </p:txBody>
      </p:sp>
      <p:sp>
        <p:nvSpPr>
          <p:cNvPr id="201731" name="Rectangle 2"/>
          <p:cNvSpPr>
            <a:spLocks noGrp="1" noRot="1" noChangeAspect="1" noChangeArrowheads="1" noTextEdit="1"/>
          </p:cNvSpPr>
          <p:nvPr>
            <p:ph type="sldImg"/>
          </p:nvPr>
        </p:nvSpPr>
        <p:spPr>
          <a:xfrm>
            <a:off x="381000" y="685800"/>
            <a:ext cx="6096000" cy="3429000"/>
          </a:xfrm>
          <a:ln/>
        </p:spPr>
      </p:sp>
      <p:sp>
        <p:nvSpPr>
          <p:cNvPr id="201732" name="Rectangle 3"/>
          <p:cNvSpPr>
            <a:spLocks noGrp="1" noChangeArrowheads="1"/>
          </p:cNvSpPr>
          <p:nvPr>
            <p:ph type="body" idx="1"/>
          </p:nvPr>
        </p:nvSpPr>
        <p:spPr>
          <a:noFill/>
          <a:ln/>
        </p:spPr>
        <p:txBody>
          <a:bodyPr/>
          <a:lstStyle/>
          <a:p>
            <a:pPr eaLnBrk="1" hangingPunct="1"/>
            <a:endParaRPr lang="en-GB"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DF36B31B-5174-4178-96E8-3DF9E5F54075}" type="slidenum">
              <a:rPr lang="el-GR" smtClean="0"/>
              <a:pPr/>
              <a:t>87</a:t>
            </a:fld>
            <a:endParaRPr lang="el-GR"/>
          </a:p>
        </p:txBody>
      </p:sp>
      <p:sp>
        <p:nvSpPr>
          <p:cNvPr id="202755" name="Rectangle 2"/>
          <p:cNvSpPr>
            <a:spLocks noGrp="1" noRot="1" noChangeAspect="1" noChangeArrowheads="1" noTextEdit="1"/>
          </p:cNvSpPr>
          <p:nvPr>
            <p:ph type="sldImg"/>
          </p:nvPr>
        </p:nvSpPr>
        <p:spPr>
          <a:xfrm>
            <a:off x="381000" y="685800"/>
            <a:ext cx="6096000" cy="3429000"/>
          </a:xfrm>
          <a:ln/>
        </p:spPr>
      </p:sp>
      <p:sp>
        <p:nvSpPr>
          <p:cNvPr id="202756" name="Rectangle 3"/>
          <p:cNvSpPr>
            <a:spLocks noGrp="1" noChangeArrowheads="1"/>
          </p:cNvSpPr>
          <p:nvPr>
            <p:ph type="body" idx="1"/>
          </p:nvPr>
        </p:nvSpPr>
        <p:spPr>
          <a:noFill/>
          <a:ln/>
        </p:spPr>
        <p:txBody>
          <a:bodyPr/>
          <a:lstStyle/>
          <a:p>
            <a:pPr eaLnBrk="1" hangingPunct="1"/>
            <a:endParaRPr lang="en-GB"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BBC24A30-35AB-465A-BB92-E5BE46D688C4}" type="slidenum">
              <a:rPr lang="el-GR" smtClean="0"/>
              <a:pPr/>
              <a:t>88</a:t>
            </a:fld>
            <a:endParaRPr lang="el-GR"/>
          </a:p>
        </p:txBody>
      </p:sp>
      <p:sp>
        <p:nvSpPr>
          <p:cNvPr id="203779" name="Rectangle 2"/>
          <p:cNvSpPr>
            <a:spLocks noGrp="1" noRot="1" noChangeAspect="1" noChangeArrowheads="1" noTextEdit="1"/>
          </p:cNvSpPr>
          <p:nvPr>
            <p:ph type="sldImg"/>
          </p:nvPr>
        </p:nvSpPr>
        <p:spPr>
          <a:xfrm>
            <a:off x="381000" y="685800"/>
            <a:ext cx="6096000" cy="3429000"/>
          </a:xfrm>
          <a:ln/>
        </p:spPr>
      </p:sp>
      <p:sp>
        <p:nvSpPr>
          <p:cNvPr id="203780" name="Rectangle 3"/>
          <p:cNvSpPr>
            <a:spLocks noGrp="1" noChangeArrowheads="1"/>
          </p:cNvSpPr>
          <p:nvPr>
            <p:ph type="body" idx="1"/>
          </p:nvPr>
        </p:nvSpPr>
        <p:spPr>
          <a:noFill/>
          <a:ln/>
        </p:spPr>
        <p:txBody>
          <a:bodyPr/>
          <a:lstStyle/>
          <a:p>
            <a:pPr eaLnBrk="1" hangingPunct="1"/>
            <a:endParaRPr lang="en-GB"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F7897504-FEAF-4972-B913-E84959FEAAC7}" type="slidenum">
              <a:rPr lang="el-GR" smtClean="0"/>
              <a:pPr/>
              <a:t>89</a:t>
            </a:fld>
            <a:endParaRPr lang="el-GR"/>
          </a:p>
        </p:txBody>
      </p:sp>
      <p:sp>
        <p:nvSpPr>
          <p:cNvPr id="204803" name="Rectangle 2"/>
          <p:cNvSpPr>
            <a:spLocks noGrp="1" noRot="1" noChangeAspect="1" noChangeArrowheads="1" noTextEdit="1"/>
          </p:cNvSpPr>
          <p:nvPr>
            <p:ph type="sldImg"/>
          </p:nvPr>
        </p:nvSpPr>
        <p:spPr>
          <a:xfrm>
            <a:off x="381000" y="685800"/>
            <a:ext cx="6096000" cy="3429000"/>
          </a:xfrm>
          <a:ln/>
        </p:spPr>
      </p:sp>
      <p:sp>
        <p:nvSpPr>
          <p:cNvPr id="204804" name="Rectangle 3"/>
          <p:cNvSpPr>
            <a:spLocks noGrp="1" noChangeArrowheads="1"/>
          </p:cNvSpPr>
          <p:nvPr>
            <p:ph type="body" idx="1"/>
          </p:nvPr>
        </p:nvSpPr>
        <p:spPr>
          <a:noFill/>
          <a:ln/>
        </p:spPr>
        <p:txBody>
          <a:bodyPr/>
          <a:lstStyle/>
          <a:p>
            <a:pPr eaLnBrk="1" hangingPunct="1"/>
            <a:endParaRPr lang="en-GB"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Οι δόσεις που</a:t>
            </a:r>
            <a:r>
              <a:rPr lang="el-GR" baseline="0" dirty="0"/>
              <a:t> αναφέρονται είναι ενδεικτικές. Οι ακριβείς δόσεις εξαρτώνται από πολλούς παράγοντες.</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90</a:t>
            </a:fld>
            <a:endParaRPr lang="el-G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Σε μεγαλύτερη κλίμακα για ευκολότερη σύγκριση. Οι δόσεις για </a:t>
            </a:r>
            <a:r>
              <a:rPr lang="en-US" dirty="0"/>
              <a:t>CBCT</a:t>
            </a:r>
            <a:r>
              <a:rPr lang="el-GR" dirty="0"/>
              <a:t> κυμαίνονται από 50 έως 500</a:t>
            </a:r>
            <a:r>
              <a:rPr lang="en-US" dirty="0"/>
              <a:t> </a:t>
            </a:r>
            <a:r>
              <a:rPr lang="el-GR" dirty="0"/>
              <a:t>μ</a:t>
            </a:r>
            <a:r>
              <a:rPr lang="en-US" dirty="0" err="1"/>
              <a:t>Sv</a:t>
            </a:r>
            <a:r>
              <a:rPr lang="el-GR" dirty="0"/>
              <a:t> περίπου και εξαρτώνται από το μηχάνημα και τις ρυθμίσεις που εφαρμόζονται.</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91</a:t>
            </a:fld>
            <a:endParaRPr lang="el-G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Σύγκριση με τη δόση από</a:t>
            </a:r>
            <a:r>
              <a:rPr lang="el-GR" baseline="0" dirty="0"/>
              <a:t> υψηλές πτήσεις.</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92</a:t>
            </a:fld>
            <a:endParaRPr lang="el-G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Ένας από τους κυριότερους παράγοντες που επηρεάζουν τη δόση είναι η ένταση του ρεύματος στην κάθοδο (</a:t>
            </a:r>
            <a:r>
              <a:rPr lang="en-US" dirty="0" err="1"/>
              <a:t>mA</a:t>
            </a:r>
            <a:r>
              <a:rPr lang="en-US" dirty="0"/>
              <a:t>)</a:t>
            </a:r>
            <a:r>
              <a:rPr lang="el-GR" dirty="0"/>
              <a:t>. Όσο μεγαλύτερη, τόσο περισσότερα φωτόνια παράγονται και τόσο καθαρότερη η εικόνα (υψηλή</a:t>
            </a:r>
            <a:r>
              <a:rPr lang="el-GR" baseline="0" dirty="0"/>
              <a:t> σχέση σήματος/θορύβου), αλλά τόσο μεγαλύτερη η δόση.</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93</a:t>
            </a:fld>
            <a:endParaRPr lang="el-G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Αντιστοιχία με απλή φωτογραφία. Όταν δεν υπάρχει μεγάλη ένταση φωτός, η εικόνα έχει ‘θόρυβο’.</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94</a:t>
            </a:fld>
            <a:endParaRPr lang="el-G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95</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381000" y="685800"/>
            <a:ext cx="6096000" cy="3429000"/>
          </a:xfrm>
          <a:ln/>
        </p:spPr>
      </p:sp>
      <p:sp>
        <p:nvSpPr>
          <p:cNvPr id="102403" name="Rectangle 3"/>
          <p:cNvSpPr>
            <a:spLocks noGrp="1" noChangeArrowheads="1"/>
          </p:cNvSpPr>
          <p:nvPr>
            <p:ph type="body" idx="1"/>
          </p:nvPr>
        </p:nvSpPr>
        <p:spPr/>
        <p:txBody>
          <a:bodyPr/>
          <a:lstStyle/>
          <a:p>
            <a:r>
              <a:rPr lang="el-GR" dirty="0"/>
              <a:t>Στροφή: ασύμμετρη μεγέθυνση.</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AA7F0F7C-AF0F-4727-8171-C02989A47E51}" type="slidenum">
              <a:rPr lang="el-GR" smtClean="0"/>
              <a:pPr/>
              <a:t>96</a:t>
            </a:fld>
            <a:endParaRPr lang="el-GR"/>
          </a:p>
        </p:txBody>
      </p:sp>
      <p:sp>
        <p:nvSpPr>
          <p:cNvPr id="215043" name="Rectangle 2"/>
          <p:cNvSpPr>
            <a:spLocks noGrp="1" noRot="1" noChangeAspect="1" noChangeArrowheads="1" noTextEdit="1"/>
          </p:cNvSpPr>
          <p:nvPr>
            <p:ph type="sldImg"/>
          </p:nvPr>
        </p:nvSpPr>
        <p:spPr>
          <a:xfrm>
            <a:off x="381000" y="685800"/>
            <a:ext cx="6096000" cy="3429000"/>
          </a:xfrm>
          <a:ln/>
        </p:spPr>
      </p:sp>
      <p:sp>
        <p:nvSpPr>
          <p:cNvPr id="215044" name="Rectangle 3"/>
          <p:cNvSpPr>
            <a:spLocks noGrp="1" noChangeArrowheads="1"/>
          </p:cNvSpPr>
          <p:nvPr>
            <p:ph type="body" idx="1"/>
          </p:nvPr>
        </p:nvSpPr>
        <p:spPr>
          <a:noFill/>
          <a:ln/>
        </p:spPr>
        <p:txBody>
          <a:bodyPr/>
          <a:lstStyle/>
          <a:p>
            <a:pPr eaLnBrk="1" hangingPunct="1"/>
            <a:r>
              <a:rPr lang="el-GR" dirty="0"/>
              <a:t>Η τιμή των </a:t>
            </a:r>
            <a:r>
              <a:rPr lang="el-GR" dirty="0" err="1"/>
              <a:t>ογκοστοιχείων</a:t>
            </a:r>
            <a:r>
              <a:rPr lang="el-GR" dirty="0"/>
              <a:t> εξαρτάται από την </a:t>
            </a:r>
            <a:r>
              <a:rPr lang="el-GR" dirty="0" err="1"/>
              <a:t>ακτινοσκιερότητα</a:t>
            </a:r>
            <a:r>
              <a:rPr lang="el-GR" dirty="0"/>
              <a:t> των ιστών αλλά και από σφάλματα, όπως ο θόρυβος που είδαμε προηγουμένως. Η εικόνα δείχνει τη διαφορά ποιότητας μεταξύ ιατρικής τομογραφίας με υψηλή τιμή </a:t>
            </a:r>
            <a:r>
              <a:rPr lang="en-US" dirty="0" err="1"/>
              <a:t>mA</a:t>
            </a:r>
            <a:r>
              <a:rPr lang="el-GR" dirty="0"/>
              <a:t>, και τομογραφίας κωνικής δέσμης</a:t>
            </a:r>
            <a:r>
              <a:rPr lang="el-GR" baseline="0" dirty="0"/>
              <a:t> με χαμηλή τιμή </a:t>
            </a:r>
            <a:r>
              <a:rPr lang="en-US" baseline="0" dirty="0" err="1"/>
              <a:t>mA</a:t>
            </a:r>
            <a:r>
              <a:rPr lang="el-GR" baseline="0" dirty="0"/>
              <a:t>.</a:t>
            </a:r>
            <a:endParaRPr lang="en-GB"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97</a:t>
            </a:fld>
            <a:endParaRPr lang="el-G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98</a:t>
            </a:fld>
            <a:endParaRPr lang="el-G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Παρατηρήστε την ανομοιογένεια των μαλακών</a:t>
            </a:r>
            <a:r>
              <a:rPr lang="el-GR" baseline="0" dirty="0"/>
              <a:t> μορίων. Είναι πραγματική ή οφείλεται σε θόρυβο;</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99</a:t>
            </a:fld>
            <a:endParaRPr lang="el-G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Επεξεργασία της εικόνας δείχνει ότι αντίστοιχη ανομοιογένεια υπάρχει και σε αεροφόρους χώρους, όπου δεν δικαιολογείται.</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100</a:t>
            </a:fld>
            <a:endParaRPr lang="el-G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l-GR" dirty="0"/>
              <a:t>Το ιστόγραμμα δείχνει παρόμοια</a:t>
            </a:r>
            <a:r>
              <a:rPr lang="el-GR" baseline="0" dirty="0"/>
              <a:t> διασπορά τιμών στις δύο περιοχές, άρα η ανομοιογένεια οφείλεται σε θόρυβο.</a:t>
            </a:r>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101</a:t>
            </a:fld>
            <a:endParaRPr lang="el-G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C052E151-923F-42A2-B7A1-506EA9C808B3}" type="slidenum">
              <a:rPr lang="el-GR" smtClean="0"/>
              <a:pPr/>
              <a:t>102</a:t>
            </a:fld>
            <a:endParaRPr lang="el-GR"/>
          </a:p>
        </p:txBody>
      </p:sp>
      <p:sp>
        <p:nvSpPr>
          <p:cNvPr id="216067" name="Rectangle 2"/>
          <p:cNvSpPr>
            <a:spLocks noGrp="1" noRot="1" noChangeAspect="1" noChangeArrowheads="1" noTextEdit="1"/>
          </p:cNvSpPr>
          <p:nvPr>
            <p:ph type="sldImg"/>
          </p:nvPr>
        </p:nvSpPr>
        <p:spPr>
          <a:xfrm>
            <a:off x="381000" y="685800"/>
            <a:ext cx="6096000" cy="3429000"/>
          </a:xfrm>
          <a:ln/>
        </p:spPr>
      </p:sp>
      <p:sp>
        <p:nvSpPr>
          <p:cNvPr id="216068" name="Rectangle 3"/>
          <p:cNvSpPr>
            <a:spLocks noGrp="1" noChangeArrowheads="1"/>
          </p:cNvSpPr>
          <p:nvPr>
            <p:ph type="body" idx="1"/>
          </p:nvPr>
        </p:nvSpPr>
        <p:spPr>
          <a:noFill/>
          <a:ln/>
        </p:spPr>
        <p:txBody>
          <a:bodyPr/>
          <a:lstStyle/>
          <a:p>
            <a:pPr eaLnBrk="1" hangingPunct="1"/>
            <a:endParaRPr lang="en-GB"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EB2CE6E9-CEDB-4069-87B3-8F57339E9FCA}" type="slidenum">
              <a:rPr lang="el-GR" smtClean="0"/>
              <a:pPr/>
              <a:t>103</a:t>
            </a:fld>
            <a:endParaRPr lang="el-GR"/>
          </a:p>
        </p:txBody>
      </p:sp>
      <p:sp>
        <p:nvSpPr>
          <p:cNvPr id="217091" name="Rectangle 2"/>
          <p:cNvSpPr>
            <a:spLocks noGrp="1" noRot="1" noChangeAspect="1" noChangeArrowheads="1" noTextEdit="1"/>
          </p:cNvSpPr>
          <p:nvPr>
            <p:ph type="sldImg"/>
          </p:nvPr>
        </p:nvSpPr>
        <p:spPr>
          <a:xfrm>
            <a:off x="381000" y="685800"/>
            <a:ext cx="6096000" cy="3429000"/>
          </a:xfrm>
          <a:ln/>
        </p:spPr>
      </p:sp>
      <p:sp>
        <p:nvSpPr>
          <p:cNvPr id="217092" name="Rectangle 3"/>
          <p:cNvSpPr>
            <a:spLocks noGrp="1" noChangeArrowheads="1"/>
          </p:cNvSpPr>
          <p:nvPr>
            <p:ph type="body" idx="1"/>
          </p:nvPr>
        </p:nvSpPr>
        <p:spPr>
          <a:noFill/>
          <a:ln/>
        </p:spPr>
        <p:txBody>
          <a:bodyPr/>
          <a:lstStyle/>
          <a:p>
            <a:pPr eaLnBrk="1" hangingPunct="1"/>
            <a:r>
              <a:rPr lang="el-GR" dirty="0"/>
              <a:t>Προκαλούνται από ανιχνευτές που δεν έχουν ρυθμιστεί σωστά και δίνουν συστηματικά μεγαλύτερη ή μικρότερη τιμή από την κανονική. Έτσι, καθώς το μηχάνημα περιστρέφεται, δημιουργούνται κύκλοι</a:t>
            </a:r>
            <a:r>
              <a:rPr lang="el-GR" baseline="0" dirty="0"/>
              <a:t> ομόκεντροι μεγαλύτερης ή μικρότερης </a:t>
            </a:r>
            <a:r>
              <a:rPr lang="el-GR" baseline="0" dirty="0" err="1"/>
              <a:t>ακτινοσκιερότητας</a:t>
            </a:r>
            <a:r>
              <a:rPr lang="el-GR" baseline="0" dirty="0"/>
              <a:t>.</a:t>
            </a:r>
            <a:endParaRPr lang="en-GB"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1A84C3CE-5192-4894-8D7B-0382B3B9FC1D}" type="slidenum">
              <a:rPr lang="el-GR" smtClean="0"/>
              <a:pPr/>
              <a:t>104</a:t>
            </a:fld>
            <a:endParaRPr lang="el-GR"/>
          </a:p>
        </p:txBody>
      </p:sp>
      <p:sp>
        <p:nvSpPr>
          <p:cNvPr id="218115" name="Rectangle 2"/>
          <p:cNvSpPr>
            <a:spLocks noGrp="1" noRot="1" noChangeAspect="1" noChangeArrowheads="1" noTextEdit="1"/>
          </p:cNvSpPr>
          <p:nvPr>
            <p:ph type="sldImg"/>
          </p:nvPr>
        </p:nvSpPr>
        <p:spPr>
          <a:xfrm>
            <a:off x="381000" y="685800"/>
            <a:ext cx="6096000" cy="3429000"/>
          </a:xfrm>
          <a:ln/>
        </p:spPr>
      </p:sp>
      <p:sp>
        <p:nvSpPr>
          <p:cNvPr id="218116" name="Rectangle 3"/>
          <p:cNvSpPr>
            <a:spLocks noGrp="1" noChangeArrowheads="1"/>
          </p:cNvSpPr>
          <p:nvPr>
            <p:ph type="body" idx="1"/>
          </p:nvPr>
        </p:nvSpPr>
        <p:spPr>
          <a:noFill/>
          <a:ln/>
        </p:spPr>
        <p:txBody>
          <a:bodyPr/>
          <a:lstStyle/>
          <a:p>
            <a:pPr eaLnBrk="1" hangingPunct="1"/>
            <a:r>
              <a:rPr lang="el-GR" dirty="0"/>
              <a:t>Η ακτίνα αποτελείται από φωτόνια διαφόρων ενεργειών. Καθώς διασχίζει τον ασθενή, τα φωτόνια χαμηλής ενέργειας απορροφώνται πρώτα με αποτέλεσμα</a:t>
            </a:r>
            <a:r>
              <a:rPr lang="el-GR" baseline="0" dirty="0"/>
              <a:t> το φάσμα ενέργειας της ακτίνας να μετακινείται προς τα δεξιά (υψηλότερες ενέργειες) – σκλήρυνση της δέσμης. Έτσι, παρόλο που η συνολική ενέργεια της δέσμης μειώνεται, η μέση τιμή του φάσματος αυξάνεται. </a:t>
            </a:r>
            <a:r>
              <a:rPr lang="el-GR" dirty="0"/>
              <a:t>Οι ανιχνευτές δεν είναι σε θέση να αναλύσουν το φάσμα και ο</a:t>
            </a:r>
            <a:r>
              <a:rPr lang="el-GR" baseline="0" dirty="0"/>
              <a:t> υπολογιστής θεωρεί το σώμα μικρότερης πυκνότητας από </a:t>
            </a:r>
            <a:r>
              <a:rPr lang="el-GR" baseline="0" dirty="0" err="1"/>
              <a:t>ό,τι</a:t>
            </a:r>
            <a:r>
              <a:rPr lang="el-GR" baseline="0" dirty="0"/>
              <a:t> πραγματικά είναι.</a:t>
            </a:r>
            <a:endParaRPr lang="en-GB"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19B1F000-A2FD-4835-8B22-110CA797D465}" type="slidenum">
              <a:rPr lang="el-GR" smtClean="0"/>
              <a:pPr/>
              <a:t>105</a:t>
            </a:fld>
            <a:endParaRPr lang="el-GR"/>
          </a:p>
        </p:txBody>
      </p:sp>
      <p:sp>
        <p:nvSpPr>
          <p:cNvPr id="219139" name="Rectangle 2"/>
          <p:cNvSpPr>
            <a:spLocks noGrp="1" noRot="1" noChangeAspect="1" noChangeArrowheads="1" noTextEdit="1"/>
          </p:cNvSpPr>
          <p:nvPr>
            <p:ph type="sldImg"/>
          </p:nvPr>
        </p:nvSpPr>
        <p:spPr>
          <a:xfrm>
            <a:off x="381000" y="685800"/>
            <a:ext cx="6096000" cy="3429000"/>
          </a:xfrm>
          <a:ln/>
        </p:spPr>
      </p:sp>
      <p:sp>
        <p:nvSpPr>
          <p:cNvPr id="219140" name="Rectangle 3"/>
          <p:cNvSpPr>
            <a:spLocks noGrp="1" noChangeArrowheads="1"/>
          </p:cNvSpPr>
          <p:nvPr>
            <p:ph type="body" idx="1"/>
          </p:nvPr>
        </p:nvSpPr>
        <p:spPr>
          <a:noFill/>
          <a:ln/>
        </p:spPr>
        <p:txBody>
          <a:bodyPr/>
          <a:lstStyle/>
          <a:p>
            <a:pPr eaLnBrk="1" hangingPunct="1"/>
            <a:r>
              <a:rPr lang="el-GR" dirty="0"/>
              <a:t>Ενώ η πυκνότητα είναι σταθερή </a:t>
            </a:r>
            <a:r>
              <a:rPr lang="el-GR" dirty="0" err="1"/>
              <a:t>καθ’όλη</a:t>
            </a:r>
            <a:r>
              <a:rPr lang="el-GR" dirty="0"/>
              <a:t> την πορεία της δέσμης, αντί μιας οριζόντιας γραμμής, καταγράφεται μικρότερη πυκνότητα στο κέντρο του αντικειμένου.</a:t>
            </a:r>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AE6B3D05-8A27-462C-B214-782D4AECC9C8}"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75C664EC-AFD6-4E0F-A4DA-268F54666C74}"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8B06D581-29A2-4709-BC84-9FA65F1E7066}"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D51AD8FA-87F4-4708-8A73-E5FB55087721}"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CA818E2C-A7D5-4C8B-961B-15872DF1BE4E}"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5736E492-6397-4818-A517-DE461E26E1CF}"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21AAAFA9-F11E-4909-AFB3-C75EF04F8DB9}"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BC3F1D5B-236A-4D25-9377-9BEAE10678C7}"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EA7A2754-34AB-454C-8320-3320648385BE}"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74B1C573-472F-40F2-8CB5-2748DACA2A28}"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40F7A2D1-22C8-4589-866C-94AA71DFE9BA}"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B70B0748-1CD8-4789-8CE2-603B8C05F97A}"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Click to edit Master title style</a:t>
            </a:r>
          </a:p>
        </p:txBody>
      </p:sp>
      <p:sp>
        <p:nvSpPr>
          <p:cNvPr id="1028"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
        <p:nvSpPr>
          <p:cNvPr id="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l-G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l-G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D9C4D0A-AF76-4FD7-9D6B-2718873E2DB9}"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defRPr>
      </a:lvl2pPr>
      <a:lvl3pPr algn="ctr" rtl="0" eaLnBrk="0" fontAlgn="base" hangingPunct="0">
        <a:spcBef>
          <a:spcPct val="0"/>
        </a:spcBef>
        <a:spcAft>
          <a:spcPct val="0"/>
        </a:spcAft>
        <a:defRPr sz="4400">
          <a:solidFill>
            <a:schemeClr val="tx1"/>
          </a:solidFill>
          <a:latin typeface="Georgia" pitchFamily="18" charset="0"/>
        </a:defRPr>
      </a:lvl3pPr>
      <a:lvl4pPr algn="ctr" rtl="0" eaLnBrk="0" fontAlgn="base" hangingPunct="0">
        <a:spcBef>
          <a:spcPct val="0"/>
        </a:spcBef>
        <a:spcAft>
          <a:spcPct val="0"/>
        </a:spcAft>
        <a:defRPr sz="4400">
          <a:solidFill>
            <a:schemeClr val="tx1"/>
          </a:solidFill>
          <a:latin typeface="Georgia" pitchFamily="18" charset="0"/>
        </a:defRPr>
      </a:lvl4pPr>
      <a:lvl5pPr algn="ctr" rtl="0" eaLnBrk="0" fontAlgn="base" hangingPunct="0">
        <a:spcBef>
          <a:spcPct val="0"/>
        </a:spcBef>
        <a:spcAft>
          <a:spcPct val="0"/>
        </a:spcAft>
        <a:defRPr sz="4400">
          <a:solidFill>
            <a:schemeClr val="tx1"/>
          </a:solidFill>
          <a:latin typeface="Georgia" pitchFamily="18" charset="0"/>
        </a:defRPr>
      </a:lvl5pPr>
      <a:lvl6pPr marL="457200" algn="ctr" rtl="0" fontAlgn="base">
        <a:spcBef>
          <a:spcPct val="0"/>
        </a:spcBef>
        <a:spcAft>
          <a:spcPct val="0"/>
        </a:spcAft>
        <a:defRPr sz="4400">
          <a:solidFill>
            <a:schemeClr val="tx1"/>
          </a:solidFill>
          <a:latin typeface="Georgia" pitchFamily="18" charset="0"/>
        </a:defRPr>
      </a:lvl6pPr>
      <a:lvl7pPr marL="914400" algn="ctr" rtl="0" fontAlgn="base">
        <a:spcBef>
          <a:spcPct val="0"/>
        </a:spcBef>
        <a:spcAft>
          <a:spcPct val="0"/>
        </a:spcAft>
        <a:defRPr sz="4400">
          <a:solidFill>
            <a:schemeClr val="tx1"/>
          </a:solidFill>
          <a:latin typeface="Georgia" pitchFamily="18" charset="0"/>
        </a:defRPr>
      </a:lvl7pPr>
      <a:lvl8pPr marL="1371600" algn="ctr" rtl="0" fontAlgn="base">
        <a:spcBef>
          <a:spcPct val="0"/>
        </a:spcBef>
        <a:spcAft>
          <a:spcPct val="0"/>
        </a:spcAft>
        <a:defRPr sz="4400">
          <a:solidFill>
            <a:schemeClr val="tx1"/>
          </a:solidFill>
          <a:latin typeface="Georgia" pitchFamily="18" charset="0"/>
        </a:defRPr>
      </a:lvl8pPr>
      <a:lvl9pPr marL="1828800" algn="ctr" rtl="0" fontAlgn="base">
        <a:spcBef>
          <a:spcPct val="0"/>
        </a:spcBef>
        <a:spcAft>
          <a:spcPct val="0"/>
        </a:spcAft>
        <a:defRPr sz="4400">
          <a:solidFill>
            <a:schemeClr val="tx1"/>
          </a:solidFill>
          <a:latin typeface="Georgia"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10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1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1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1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9.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103.png"/><Relationship Id="rId4" Type="http://schemas.openxmlformats.org/officeDocument/2006/relationships/notesSlide" Target="../notesSlides/notesSlide12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13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1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1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13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8.xml"/><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14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14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0.xml"/><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129.png"/><Relationship Id="rId4" Type="http://schemas.openxmlformats.org/officeDocument/2006/relationships/notesSlide" Target="../notesSlides/notesSlide131.xml"/></Relationships>
</file>

<file path=ppt/slides/_rels/slide1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2.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133.png"/><Relationship Id="rId4" Type="http://schemas.openxmlformats.org/officeDocument/2006/relationships/notesSlide" Target="../notesSlides/notesSlide133.xml"/></Relationships>
</file>

<file path=ppt/slides/_rels/slide14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4.xml"/><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35.png"/></Relationships>
</file>

<file path=ppt/slides/_rels/slide14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9.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15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6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42.xml"/><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16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3.xml"/><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16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4.xml"/><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16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5.xml"/><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16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6.xml"/><Relationship Id="rId1" Type="http://schemas.openxmlformats.org/officeDocument/2006/relationships/slideLayout" Target="../slideLayouts/slideLayout7.xml"/><Relationship Id="rId4" Type="http://schemas.openxmlformats.org/officeDocument/2006/relationships/image" Target="../media/image152.jpe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53.png"/><Relationship Id="rId4" Type="http://schemas.openxmlformats.org/officeDocument/2006/relationships/notesSlide" Target="../notesSlides/notesSlide149.xml"/></Relationships>
</file>

<file path=ppt/slides/_rels/slide16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0.xml"/><Relationship Id="rId1" Type="http://schemas.openxmlformats.org/officeDocument/2006/relationships/slideLayout" Target="../slideLayouts/slideLayout7.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58.png"/><Relationship Id="rId4" Type="http://schemas.openxmlformats.org/officeDocument/2006/relationships/notesSlide" Target="../notesSlides/notesSlide15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59.png"/><Relationship Id="rId4" Type="http://schemas.openxmlformats.org/officeDocument/2006/relationships/notesSlide" Target="../notesSlides/notesSlide15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4.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17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5.xml"/><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62.png"/></Relationships>
</file>

<file path=ppt/slides/_rels/slide17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6.xml"/><Relationship Id="rId1" Type="http://schemas.openxmlformats.org/officeDocument/2006/relationships/slideLayout" Target="../slideLayouts/slideLayout7.xml"/><Relationship Id="rId5" Type="http://schemas.openxmlformats.org/officeDocument/2006/relationships/image" Target="../media/image163.png"/><Relationship Id="rId4" Type="http://schemas.openxmlformats.org/officeDocument/2006/relationships/image" Target="../media/image107.jpeg"/></Relationships>
</file>

<file path=ppt/slides/_rels/slide17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7.xml"/><Relationship Id="rId1" Type="http://schemas.openxmlformats.org/officeDocument/2006/relationships/slideLayout" Target="../slideLayouts/slideLayout7.xml"/><Relationship Id="rId5" Type="http://schemas.openxmlformats.org/officeDocument/2006/relationships/image" Target="../media/image164.png"/><Relationship Id="rId4" Type="http://schemas.openxmlformats.org/officeDocument/2006/relationships/image" Target="../media/image108.jpeg"/></Relationships>
</file>

<file path=ppt/slides/_rels/slide1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8.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1.jpeg"/><Relationship Id="rId4" Type="http://schemas.openxmlformats.org/officeDocument/2006/relationships/image" Target="../media/image161.jpeg"/></Relationships>
</file>

<file path=ppt/slides/_rels/slide17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9.xml"/><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165.jpeg"/></Relationships>
</file>

<file path=ppt/slides/_rels/slide17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60.xml"/><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67.png"/></Relationships>
</file>

<file path=ppt/slides/_rels/slide17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61.xml"/><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6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62.xml"/><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69.png"/></Relationships>
</file>

<file path=ppt/slides/_rels/slide18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63.xml"/><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69.png"/></Relationships>
</file>

<file path=ppt/slides/_rels/slide18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4.xml"/><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61.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2.pn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3.png"/><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4.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sz="4000" dirty="0"/>
              <a:t>ακτινογραφικές απεικονίσεις στην ορθοδοντική</a:t>
            </a:r>
          </a:p>
        </p:txBody>
      </p:sp>
      <p:sp>
        <p:nvSpPr>
          <p:cNvPr id="2053" name="Rectangle 3"/>
          <p:cNvSpPr>
            <a:spLocks noGrp="1" noChangeArrowheads="1"/>
          </p:cNvSpPr>
          <p:nvPr>
            <p:ph type="subTitle" idx="1"/>
          </p:nvPr>
        </p:nvSpPr>
        <p:spPr>
          <a:xfrm>
            <a:off x="2895600" y="4673600"/>
            <a:ext cx="6400800" cy="965200"/>
          </a:xfrm>
        </p:spPr>
        <p:txBody>
          <a:bodyPr/>
          <a:lstStyle/>
          <a:p>
            <a:pPr eaLnBrk="1" hangingPunct="1">
              <a:lnSpc>
                <a:spcPct val="80000"/>
              </a:lnSpc>
            </a:pPr>
            <a:r>
              <a:rPr lang="el-GR" sz="1600" dirty="0"/>
              <a:t>Δημήτρης Χαλαζωνίτης</a:t>
            </a:r>
            <a:endParaRPr lang="en-GB" sz="1600" dirty="0"/>
          </a:p>
        </p:txBody>
      </p:sp>
      <p:sp>
        <p:nvSpPr>
          <p:cNvPr id="5" name="TextBox 4"/>
          <p:cNvSpPr txBox="1"/>
          <p:nvPr/>
        </p:nvSpPr>
        <p:spPr>
          <a:xfrm>
            <a:off x="1816368" y="6177753"/>
            <a:ext cx="8643287" cy="461665"/>
          </a:xfrm>
          <a:prstGeom prst="rect">
            <a:avLst/>
          </a:prstGeom>
          <a:noFill/>
        </p:spPr>
        <p:txBody>
          <a:bodyPr wrap="square" rtlCol="0">
            <a:spAutoFit/>
          </a:bodyPr>
          <a:lstStyle/>
          <a:p>
            <a:pPr algn="ctr"/>
            <a:r>
              <a:rPr lang="el-GR" sz="1200" dirty="0"/>
              <a:t>Μερικές διαφάνειες περιέχουν σημειώσεις. Ανοίξτε το αρχείο με ‘προβολή κανονική’ για να τις διαβάσετε.</a:t>
            </a:r>
            <a:br>
              <a:rPr lang="el-GR" sz="1200" dirty="0"/>
            </a:br>
            <a:r>
              <a:rPr lang="el-GR" sz="1200" dirty="0"/>
              <a:t>Μερικές διαφάνειες έχουν κινήσεις. Χρησιμοποιήστε ‘προβολή παρουσίασης’ για να τις δείτε.</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1" name="Freeform 95"/>
          <p:cNvSpPr>
            <a:spLocks/>
          </p:cNvSpPr>
          <p:nvPr/>
        </p:nvSpPr>
        <p:spPr bwMode="auto">
          <a:xfrm>
            <a:off x="3931445" y="1341439"/>
            <a:ext cx="4329113" cy="4175125"/>
          </a:xfrm>
          <a:custGeom>
            <a:avLst/>
            <a:gdLst/>
            <a:ahLst/>
            <a:cxnLst>
              <a:cxn ang="0">
                <a:pos x="0" y="2525"/>
              </a:cxn>
              <a:cxn ang="0">
                <a:pos x="318" y="966"/>
              </a:cxn>
              <a:cxn ang="0">
                <a:pos x="718" y="196"/>
              </a:cxn>
              <a:cxn ang="0">
                <a:pos x="1373" y="0"/>
              </a:cxn>
              <a:cxn ang="0">
                <a:pos x="1955" y="196"/>
              </a:cxn>
              <a:cxn ang="0">
                <a:pos x="2371" y="979"/>
              </a:cxn>
              <a:cxn ang="0">
                <a:pos x="2727" y="2525"/>
              </a:cxn>
              <a:cxn ang="0">
                <a:pos x="2227" y="2630"/>
              </a:cxn>
              <a:cxn ang="0">
                <a:pos x="1872" y="1075"/>
              </a:cxn>
              <a:cxn ang="0">
                <a:pos x="1579" y="451"/>
              </a:cxn>
              <a:cxn ang="0">
                <a:pos x="1137" y="457"/>
              </a:cxn>
              <a:cxn ang="0">
                <a:pos x="827" y="1088"/>
              </a:cxn>
              <a:cxn ang="0">
                <a:pos x="547" y="2621"/>
              </a:cxn>
              <a:cxn ang="0">
                <a:pos x="0" y="2525"/>
              </a:cxn>
            </a:cxnLst>
            <a:rect l="0" t="0" r="r" b="b"/>
            <a:pathLst>
              <a:path w="2727" h="2630">
                <a:moveTo>
                  <a:pt x="0" y="2525"/>
                </a:moveTo>
                <a:cubicBezTo>
                  <a:pt x="64" y="2205"/>
                  <a:pt x="254" y="1191"/>
                  <a:pt x="318" y="966"/>
                </a:cubicBezTo>
                <a:cubicBezTo>
                  <a:pt x="382" y="741"/>
                  <a:pt x="542" y="357"/>
                  <a:pt x="718" y="196"/>
                </a:cubicBezTo>
                <a:cubicBezTo>
                  <a:pt x="894" y="35"/>
                  <a:pt x="1167" y="0"/>
                  <a:pt x="1373" y="0"/>
                </a:cubicBezTo>
                <a:cubicBezTo>
                  <a:pt x="1579" y="0"/>
                  <a:pt x="1789" y="33"/>
                  <a:pt x="1955" y="196"/>
                </a:cubicBezTo>
                <a:cubicBezTo>
                  <a:pt x="2121" y="359"/>
                  <a:pt x="2242" y="591"/>
                  <a:pt x="2371" y="979"/>
                </a:cubicBezTo>
                <a:cubicBezTo>
                  <a:pt x="2500" y="1367"/>
                  <a:pt x="2636" y="2015"/>
                  <a:pt x="2727" y="2525"/>
                </a:cubicBezTo>
                <a:cubicBezTo>
                  <a:pt x="2532" y="2559"/>
                  <a:pt x="2477" y="2577"/>
                  <a:pt x="2227" y="2630"/>
                </a:cubicBezTo>
                <a:cubicBezTo>
                  <a:pt x="2158" y="2297"/>
                  <a:pt x="1923" y="1263"/>
                  <a:pt x="1872" y="1075"/>
                </a:cubicBezTo>
                <a:cubicBezTo>
                  <a:pt x="1821" y="887"/>
                  <a:pt x="1654" y="503"/>
                  <a:pt x="1579" y="451"/>
                </a:cubicBezTo>
                <a:cubicBezTo>
                  <a:pt x="1504" y="399"/>
                  <a:pt x="1262" y="351"/>
                  <a:pt x="1137" y="457"/>
                </a:cubicBezTo>
                <a:cubicBezTo>
                  <a:pt x="1012" y="563"/>
                  <a:pt x="925" y="727"/>
                  <a:pt x="827" y="1088"/>
                </a:cubicBezTo>
                <a:cubicBezTo>
                  <a:pt x="729" y="1449"/>
                  <a:pt x="607" y="2290"/>
                  <a:pt x="547" y="2621"/>
                </a:cubicBezTo>
                <a:cubicBezTo>
                  <a:pt x="326" y="2585"/>
                  <a:pt x="214" y="2572"/>
                  <a:pt x="0" y="2525"/>
                </a:cubicBezTo>
                <a:close/>
              </a:path>
            </a:pathLst>
          </a:custGeom>
          <a:solidFill>
            <a:srgbClr val="FFCC66"/>
          </a:solidFill>
          <a:ln w="19050" cmpd="sng">
            <a:noFill/>
            <a:round/>
            <a:headEnd/>
            <a:tailEnd/>
          </a:ln>
          <a:effectLst/>
        </p:spPr>
        <p:txBody>
          <a:bodyPr/>
          <a:lstStyle/>
          <a:p>
            <a:endParaRPr lang="el-GR"/>
          </a:p>
        </p:txBody>
      </p:sp>
      <p:sp>
        <p:nvSpPr>
          <p:cNvPr id="101472" name="Freeform 96"/>
          <p:cNvSpPr>
            <a:spLocks/>
          </p:cNvSpPr>
          <p:nvPr/>
        </p:nvSpPr>
        <p:spPr bwMode="auto">
          <a:xfrm>
            <a:off x="4339433" y="1617664"/>
            <a:ext cx="3571875" cy="3798887"/>
          </a:xfrm>
          <a:custGeom>
            <a:avLst/>
            <a:gdLst/>
            <a:ahLst/>
            <a:cxnLst>
              <a:cxn ang="0">
                <a:pos x="0" y="2393"/>
              </a:cxn>
              <a:cxn ang="0">
                <a:pos x="304" y="877"/>
              </a:cxn>
              <a:cxn ang="0">
                <a:pos x="661" y="180"/>
              </a:cxn>
              <a:cxn ang="0">
                <a:pos x="1109" y="3"/>
              </a:cxn>
              <a:cxn ang="0">
                <a:pos x="1540" y="198"/>
              </a:cxn>
              <a:cxn ang="0">
                <a:pos x="1904" y="908"/>
              </a:cxn>
              <a:cxn ang="0">
                <a:pos x="2250" y="2393"/>
              </a:cxn>
            </a:cxnLst>
            <a:rect l="0" t="0" r="r" b="b"/>
            <a:pathLst>
              <a:path w="2250" h="2393">
                <a:moveTo>
                  <a:pt x="0" y="2393"/>
                </a:moveTo>
                <a:cubicBezTo>
                  <a:pt x="51" y="2140"/>
                  <a:pt x="194" y="1246"/>
                  <a:pt x="304" y="877"/>
                </a:cubicBezTo>
                <a:cubicBezTo>
                  <a:pt x="414" y="508"/>
                  <a:pt x="531" y="316"/>
                  <a:pt x="661" y="180"/>
                </a:cubicBezTo>
                <a:cubicBezTo>
                  <a:pt x="791" y="44"/>
                  <a:pt x="963" y="0"/>
                  <a:pt x="1109" y="3"/>
                </a:cubicBezTo>
                <a:cubicBezTo>
                  <a:pt x="1255" y="6"/>
                  <a:pt x="1404" y="57"/>
                  <a:pt x="1540" y="198"/>
                </a:cubicBezTo>
                <a:cubicBezTo>
                  <a:pt x="1676" y="339"/>
                  <a:pt x="1786" y="542"/>
                  <a:pt x="1904" y="908"/>
                </a:cubicBezTo>
                <a:cubicBezTo>
                  <a:pt x="2022" y="1274"/>
                  <a:pt x="2178" y="2084"/>
                  <a:pt x="2250" y="2393"/>
                </a:cubicBezTo>
              </a:path>
            </a:pathLst>
          </a:custGeom>
          <a:noFill/>
          <a:ln w="38100" cmpd="sng">
            <a:solidFill>
              <a:schemeClr val="tx1"/>
            </a:solidFill>
            <a:round/>
            <a:headEnd/>
            <a:tailEnd/>
          </a:ln>
          <a:effectLst/>
        </p:spPr>
        <p:txBody>
          <a:bodyPr/>
          <a:lstStyle/>
          <a:p>
            <a:endParaRPr lang="el-GR"/>
          </a:p>
        </p:txBody>
      </p:sp>
      <p:grpSp>
        <p:nvGrpSpPr>
          <p:cNvPr id="75" name="Group 120"/>
          <p:cNvGrpSpPr/>
          <p:nvPr/>
        </p:nvGrpSpPr>
        <p:grpSpPr>
          <a:xfrm>
            <a:off x="4536282" y="1466851"/>
            <a:ext cx="3090862" cy="2073275"/>
            <a:chOff x="3012282" y="1466850"/>
            <a:chExt cx="3090862" cy="2073275"/>
          </a:xfrm>
        </p:grpSpPr>
        <p:grpSp>
          <p:nvGrpSpPr>
            <p:cNvPr id="76" name="Group 7"/>
            <p:cNvGrpSpPr>
              <a:grpSpLocks/>
            </p:cNvGrpSpPr>
            <p:nvPr/>
          </p:nvGrpSpPr>
          <p:grpSpPr bwMode="auto">
            <a:xfrm rot="564631">
              <a:off x="3012282" y="2986088"/>
              <a:ext cx="561975" cy="554037"/>
              <a:chOff x="1135" y="1996"/>
              <a:chExt cx="692" cy="710"/>
            </a:xfrm>
          </p:grpSpPr>
          <p:sp>
            <p:nvSpPr>
              <p:cNvPr id="138" name="Freeform 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2700" cmpd="sng">
                <a:solidFill>
                  <a:schemeClr val="tx2"/>
                </a:solidFill>
                <a:prstDash val="sysDot"/>
                <a:round/>
                <a:headEnd/>
                <a:tailEnd/>
              </a:ln>
            </p:spPr>
            <p:txBody>
              <a:bodyPr/>
              <a:lstStyle/>
              <a:p>
                <a:endParaRPr lang="el-GR"/>
              </a:p>
            </p:txBody>
          </p:sp>
          <p:sp>
            <p:nvSpPr>
              <p:cNvPr id="139" name="Freeform 9"/>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2700" cmpd="sng">
                <a:solidFill>
                  <a:schemeClr val="tx2"/>
                </a:solidFill>
                <a:prstDash val="sysDot"/>
                <a:round/>
                <a:headEnd/>
                <a:tailEnd/>
              </a:ln>
            </p:spPr>
            <p:txBody>
              <a:bodyPr/>
              <a:lstStyle/>
              <a:p>
                <a:endParaRPr lang="el-GR"/>
              </a:p>
            </p:txBody>
          </p:sp>
          <p:sp>
            <p:nvSpPr>
              <p:cNvPr id="140" name="Freeform 10"/>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2700" cmpd="sng">
                <a:solidFill>
                  <a:schemeClr val="tx2"/>
                </a:solidFill>
                <a:prstDash val="sysDot"/>
                <a:round/>
                <a:headEnd/>
                <a:tailEnd/>
              </a:ln>
            </p:spPr>
            <p:txBody>
              <a:bodyPr/>
              <a:lstStyle/>
              <a:p>
                <a:endParaRPr lang="el-GR"/>
              </a:p>
            </p:txBody>
          </p:sp>
          <p:sp>
            <p:nvSpPr>
              <p:cNvPr id="141" name="Freeform 11"/>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2700" cmpd="sng">
                <a:solidFill>
                  <a:schemeClr val="tx2"/>
                </a:solidFill>
                <a:prstDash val="sysDot"/>
                <a:round/>
                <a:headEnd/>
                <a:tailEnd/>
              </a:ln>
            </p:spPr>
            <p:txBody>
              <a:bodyPr/>
              <a:lstStyle/>
              <a:p>
                <a:endParaRPr lang="el-GR"/>
              </a:p>
            </p:txBody>
          </p:sp>
          <p:sp>
            <p:nvSpPr>
              <p:cNvPr id="142" name="Freeform 12"/>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2700" cmpd="sng">
                <a:solidFill>
                  <a:schemeClr val="tx2"/>
                </a:solidFill>
                <a:prstDash val="sysDot"/>
                <a:round/>
                <a:headEnd/>
                <a:tailEnd/>
              </a:ln>
            </p:spPr>
            <p:txBody>
              <a:bodyPr/>
              <a:lstStyle/>
              <a:p>
                <a:endParaRPr lang="el-GR"/>
              </a:p>
            </p:txBody>
          </p:sp>
          <p:sp>
            <p:nvSpPr>
              <p:cNvPr id="143" name="Freeform 13"/>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2700" cmpd="sng">
                <a:solidFill>
                  <a:schemeClr val="tx2"/>
                </a:solidFill>
                <a:prstDash val="sysDot"/>
                <a:round/>
                <a:headEnd/>
                <a:tailEnd/>
              </a:ln>
            </p:spPr>
            <p:txBody>
              <a:bodyPr/>
              <a:lstStyle/>
              <a:p>
                <a:endParaRPr lang="el-GR"/>
              </a:p>
            </p:txBody>
          </p:sp>
          <p:sp>
            <p:nvSpPr>
              <p:cNvPr id="144" name="Freeform 14"/>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2700" cmpd="sng">
                <a:solidFill>
                  <a:schemeClr val="tx2"/>
                </a:solidFill>
                <a:prstDash val="sysDot"/>
                <a:round/>
                <a:headEnd/>
                <a:tailEnd/>
              </a:ln>
            </p:spPr>
            <p:txBody>
              <a:bodyPr/>
              <a:lstStyle/>
              <a:p>
                <a:endParaRPr lang="el-GR"/>
              </a:p>
            </p:txBody>
          </p:sp>
          <p:sp>
            <p:nvSpPr>
              <p:cNvPr id="145" name="Freeform 15"/>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2700" cmpd="sng">
                <a:solidFill>
                  <a:schemeClr val="tx2"/>
                </a:solidFill>
                <a:prstDash val="sysDot"/>
                <a:round/>
                <a:headEnd/>
                <a:tailEnd/>
              </a:ln>
            </p:spPr>
            <p:txBody>
              <a:bodyPr/>
              <a:lstStyle/>
              <a:p>
                <a:endParaRPr lang="el-GR"/>
              </a:p>
            </p:txBody>
          </p:sp>
        </p:grpSp>
        <p:grpSp>
          <p:nvGrpSpPr>
            <p:cNvPr id="77" name="Group 16"/>
            <p:cNvGrpSpPr>
              <a:grpSpLocks/>
            </p:cNvGrpSpPr>
            <p:nvPr/>
          </p:nvGrpSpPr>
          <p:grpSpPr bwMode="auto">
            <a:xfrm rot="21035369" flipH="1">
              <a:off x="5541169" y="2959100"/>
              <a:ext cx="561975" cy="554038"/>
              <a:chOff x="1135" y="1996"/>
              <a:chExt cx="692" cy="710"/>
            </a:xfrm>
          </p:grpSpPr>
          <p:sp>
            <p:nvSpPr>
              <p:cNvPr id="130" name="Freeform 17"/>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2700" cmpd="sng">
                <a:solidFill>
                  <a:schemeClr val="tx2"/>
                </a:solidFill>
                <a:prstDash val="sysDot"/>
                <a:round/>
                <a:headEnd/>
                <a:tailEnd/>
              </a:ln>
            </p:spPr>
            <p:txBody>
              <a:bodyPr/>
              <a:lstStyle/>
              <a:p>
                <a:endParaRPr lang="el-GR"/>
              </a:p>
            </p:txBody>
          </p:sp>
          <p:sp>
            <p:nvSpPr>
              <p:cNvPr id="131" name="Freeform 1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2700" cmpd="sng">
                <a:solidFill>
                  <a:schemeClr val="tx2"/>
                </a:solidFill>
                <a:prstDash val="sysDot"/>
                <a:round/>
                <a:headEnd/>
                <a:tailEnd/>
              </a:ln>
            </p:spPr>
            <p:txBody>
              <a:bodyPr/>
              <a:lstStyle/>
              <a:p>
                <a:endParaRPr lang="el-GR"/>
              </a:p>
            </p:txBody>
          </p:sp>
          <p:sp>
            <p:nvSpPr>
              <p:cNvPr id="132" name="Freeform 19"/>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2700" cmpd="sng">
                <a:solidFill>
                  <a:schemeClr val="tx2"/>
                </a:solidFill>
                <a:prstDash val="sysDot"/>
                <a:round/>
                <a:headEnd/>
                <a:tailEnd/>
              </a:ln>
            </p:spPr>
            <p:txBody>
              <a:bodyPr/>
              <a:lstStyle/>
              <a:p>
                <a:endParaRPr lang="el-GR"/>
              </a:p>
            </p:txBody>
          </p:sp>
          <p:sp>
            <p:nvSpPr>
              <p:cNvPr id="133" name="Freeform 20"/>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2700" cmpd="sng">
                <a:solidFill>
                  <a:schemeClr val="tx2"/>
                </a:solidFill>
                <a:prstDash val="sysDot"/>
                <a:round/>
                <a:headEnd/>
                <a:tailEnd/>
              </a:ln>
            </p:spPr>
            <p:txBody>
              <a:bodyPr/>
              <a:lstStyle/>
              <a:p>
                <a:endParaRPr lang="el-GR"/>
              </a:p>
            </p:txBody>
          </p:sp>
          <p:sp>
            <p:nvSpPr>
              <p:cNvPr id="134" name="Freeform 21"/>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2700" cmpd="sng">
                <a:solidFill>
                  <a:schemeClr val="tx2"/>
                </a:solidFill>
                <a:prstDash val="sysDot"/>
                <a:round/>
                <a:headEnd/>
                <a:tailEnd/>
              </a:ln>
            </p:spPr>
            <p:txBody>
              <a:bodyPr/>
              <a:lstStyle/>
              <a:p>
                <a:endParaRPr lang="el-GR"/>
              </a:p>
            </p:txBody>
          </p:sp>
          <p:sp>
            <p:nvSpPr>
              <p:cNvPr id="135" name="Freeform 22"/>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2700" cmpd="sng">
                <a:solidFill>
                  <a:schemeClr val="tx2"/>
                </a:solidFill>
                <a:prstDash val="sysDot"/>
                <a:round/>
                <a:headEnd/>
                <a:tailEnd/>
              </a:ln>
            </p:spPr>
            <p:txBody>
              <a:bodyPr/>
              <a:lstStyle/>
              <a:p>
                <a:endParaRPr lang="el-GR"/>
              </a:p>
            </p:txBody>
          </p:sp>
          <p:sp>
            <p:nvSpPr>
              <p:cNvPr id="136" name="Freeform 23"/>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2700" cmpd="sng">
                <a:solidFill>
                  <a:schemeClr val="tx2"/>
                </a:solidFill>
                <a:prstDash val="sysDot"/>
                <a:round/>
                <a:headEnd/>
                <a:tailEnd/>
              </a:ln>
            </p:spPr>
            <p:txBody>
              <a:bodyPr/>
              <a:lstStyle/>
              <a:p>
                <a:endParaRPr lang="el-GR"/>
              </a:p>
            </p:txBody>
          </p:sp>
          <p:sp>
            <p:nvSpPr>
              <p:cNvPr id="137" name="Freeform 24"/>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2700" cmpd="sng">
                <a:solidFill>
                  <a:schemeClr val="tx2"/>
                </a:solidFill>
                <a:prstDash val="sysDot"/>
                <a:round/>
                <a:headEnd/>
                <a:tailEnd/>
              </a:ln>
            </p:spPr>
            <p:txBody>
              <a:bodyPr/>
              <a:lstStyle/>
              <a:p>
                <a:endParaRPr lang="el-GR"/>
              </a:p>
            </p:txBody>
          </p:sp>
        </p:grpSp>
        <p:grpSp>
          <p:nvGrpSpPr>
            <p:cNvPr id="78" name="Group 25"/>
            <p:cNvGrpSpPr>
              <a:grpSpLocks/>
            </p:cNvGrpSpPr>
            <p:nvPr/>
          </p:nvGrpSpPr>
          <p:grpSpPr bwMode="auto">
            <a:xfrm>
              <a:off x="3221832" y="2632075"/>
              <a:ext cx="422275" cy="373063"/>
              <a:chOff x="1318" y="1468"/>
              <a:chExt cx="622" cy="572"/>
            </a:xfrm>
          </p:grpSpPr>
          <p:sp>
            <p:nvSpPr>
              <p:cNvPr id="124" name="Freeform 26"/>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2700" cmpd="sng">
                <a:solidFill>
                  <a:schemeClr val="tx2"/>
                </a:solidFill>
                <a:prstDash val="sysDot"/>
                <a:round/>
                <a:headEnd/>
                <a:tailEnd/>
              </a:ln>
            </p:spPr>
            <p:txBody>
              <a:bodyPr/>
              <a:lstStyle/>
              <a:p>
                <a:endParaRPr lang="el-GR"/>
              </a:p>
            </p:txBody>
          </p:sp>
          <p:sp>
            <p:nvSpPr>
              <p:cNvPr id="125" name="Freeform 2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2700" cmpd="sng">
                <a:solidFill>
                  <a:schemeClr val="tx2"/>
                </a:solidFill>
                <a:prstDash val="sysDot"/>
                <a:round/>
                <a:headEnd/>
                <a:tailEnd/>
              </a:ln>
            </p:spPr>
            <p:txBody>
              <a:bodyPr/>
              <a:lstStyle/>
              <a:p>
                <a:endParaRPr lang="el-GR"/>
              </a:p>
            </p:txBody>
          </p:sp>
          <p:sp>
            <p:nvSpPr>
              <p:cNvPr id="126" name="Freeform 28"/>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2700" cmpd="sng">
                <a:solidFill>
                  <a:schemeClr val="tx2"/>
                </a:solidFill>
                <a:prstDash val="sysDot"/>
                <a:round/>
                <a:headEnd/>
                <a:tailEnd/>
              </a:ln>
            </p:spPr>
            <p:txBody>
              <a:bodyPr/>
              <a:lstStyle/>
              <a:p>
                <a:endParaRPr lang="el-GR"/>
              </a:p>
            </p:txBody>
          </p:sp>
          <p:sp>
            <p:nvSpPr>
              <p:cNvPr id="127" name="Freeform 29"/>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2700" cmpd="sng">
                <a:solidFill>
                  <a:schemeClr val="tx2"/>
                </a:solidFill>
                <a:prstDash val="sysDot"/>
                <a:round/>
                <a:headEnd/>
                <a:tailEnd/>
              </a:ln>
            </p:spPr>
            <p:txBody>
              <a:bodyPr/>
              <a:lstStyle/>
              <a:p>
                <a:endParaRPr lang="el-GR"/>
              </a:p>
            </p:txBody>
          </p:sp>
          <p:sp>
            <p:nvSpPr>
              <p:cNvPr id="128" name="Freeform 30"/>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2700" cmpd="sng">
                <a:solidFill>
                  <a:schemeClr val="tx2"/>
                </a:solidFill>
                <a:prstDash val="sysDot"/>
                <a:round/>
                <a:headEnd/>
                <a:tailEnd/>
              </a:ln>
            </p:spPr>
            <p:txBody>
              <a:bodyPr/>
              <a:lstStyle/>
              <a:p>
                <a:endParaRPr lang="el-GR"/>
              </a:p>
            </p:txBody>
          </p:sp>
          <p:sp>
            <p:nvSpPr>
              <p:cNvPr id="129" name="Freeform 31"/>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2700" cmpd="sng">
                <a:solidFill>
                  <a:schemeClr val="tx2"/>
                </a:solidFill>
                <a:prstDash val="sysDot"/>
                <a:round/>
                <a:headEnd/>
                <a:tailEnd/>
              </a:ln>
            </p:spPr>
            <p:txBody>
              <a:bodyPr/>
              <a:lstStyle/>
              <a:p>
                <a:endParaRPr lang="el-GR"/>
              </a:p>
            </p:txBody>
          </p:sp>
        </p:grpSp>
        <p:grpSp>
          <p:nvGrpSpPr>
            <p:cNvPr id="79" name="Group 32"/>
            <p:cNvGrpSpPr>
              <a:grpSpLocks/>
            </p:cNvGrpSpPr>
            <p:nvPr/>
          </p:nvGrpSpPr>
          <p:grpSpPr bwMode="auto">
            <a:xfrm flipH="1">
              <a:off x="5328444" y="2289175"/>
              <a:ext cx="420688" cy="373063"/>
              <a:chOff x="1318" y="1468"/>
              <a:chExt cx="622" cy="572"/>
            </a:xfrm>
          </p:grpSpPr>
          <p:sp>
            <p:nvSpPr>
              <p:cNvPr id="118" name="Freeform 33"/>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2700" cmpd="sng">
                <a:solidFill>
                  <a:schemeClr val="tx2"/>
                </a:solidFill>
                <a:prstDash val="sysDot"/>
                <a:round/>
                <a:headEnd/>
                <a:tailEnd/>
              </a:ln>
            </p:spPr>
            <p:txBody>
              <a:bodyPr/>
              <a:lstStyle/>
              <a:p>
                <a:endParaRPr lang="el-GR"/>
              </a:p>
            </p:txBody>
          </p:sp>
          <p:sp>
            <p:nvSpPr>
              <p:cNvPr id="119" name="Freeform 34"/>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2700" cmpd="sng">
                <a:solidFill>
                  <a:schemeClr val="tx2"/>
                </a:solidFill>
                <a:prstDash val="sysDot"/>
                <a:round/>
                <a:headEnd/>
                <a:tailEnd/>
              </a:ln>
            </p:spPr>
            <p:txBody>
              <a:bodyPr/>
              <a:lstStyle/>
              <a:p>
                <a:endParaRPr lang="el-GR"/>
              </a:p>
            </p:txBody>
          </p:sp>
          <p:sp>
            <p:nvSpPr>
              <p:cNvPr id="120" name="Freeform 35"/>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2700" cmpd="sng">
                <a:solidFill>
                  <a:schemeClr val="tx2"/>
                </a:solidFill>
                <a:prstDash val="sysDot"/>
                <a:round/>
                <a:headEnd/>
                <a:tailEnd/>
              </a:ln>
            </p:spPr>
            <p:txBody>
              <a:bodyPr/>
              <a:lstStyle/>
              <a:p>
                <a:endParaRPr lang="el-GR"/>
              </a:p>
            </p:txBody>
          </p:sp>
          <p:sp>
            <p:nvSpPr>
              <p:cNvPr id="121" name="Freeform 36"/>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2700" cmpd="sng">
                <a:solidFill>
                  <a:schemeClr val="tx2"/>
                </a:solidFill>
                <a:prstDash val="sysDot"/>
                <a:round/>
                <a:headEnd/>
                <a:tailEnd/>
              </a:ln>
            </p:spPr>
            <p:txBody>
              <a:bodyPr/>
              <a:lstStyle/>
              <a:p>
                <a:endParaRPr lang="el-GR"/>
              </a:p>
            </p:txBody>
          </p:sp>
          <p:sp>
            <p:nvSpPr>
              <p:cNvPr id="122" name="Freeform 37"/>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2700" cmpd="sng">
                <a:solidFill>
                  <a:schemeClr val="tx2"/>
                </a:solidFill>
                <a:prstDash val="sysDot"/>
                <a:round/>
                <a:headEnd/>
                <a:tailEnd/>
              </a:ln>
            </p:spPr>
            <p:txBody>
              <a:bodyPr/>
              <a:lstStyle/>
              <a:p>
                <a:endParaRPr lang="el-GR"/>
              </a:p>
            </p:txBody>
          </p:sp>
          <p:sp>
            <p:nvSpPr>
              <p:cNvPr id="123" name="Freeform 38"/>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2700" cmpd="sng">
                <a:solidFill>
                  <a:schemeClr val="tx2"/>
                </a:solidFill>
                <a:prstDash val="sysDot"/>
                <a:round/>
                <a:headEnd/>
                <a:tailEnd/>
              </a:ln>
            </p:spPr>
            <p:txBody>
              <a:bodyPr/>
              <a:lstStyle/>
              <a:p>
                <a:endParaRPr lang="el-GR"/>
              </a:p>
            </p:txBody>
          </p:sp>
        </p:grpSp>
        <p:grpSp>
          <p:nvGrpSpPr>
            <p:cNvPr id="80" name="Group 39"/>
            <p:cNvGrpSpPr>
              <a:grpSpLocks/>
            </p:cNvGrpSpPr>
            <p:nvPr/>
          </p:nvGrpSpPr>
          <p:grpSpPr bwMode="auto">
            <a:xfrm flipH="1">
              <a:off x="5464969" y="2608263"/>
              <a:ext cx="422275" cy="373062"/>
              <a:chOff x="1318" y="1468"/>
              <a:chExt cx="622" cy="572"/>
            </a:xfrm>
          </p:grpSpPr>
          <p:sp>
            <p:nvSpPr>
              <p:cNvPr id="112" name="Freeform 40"/>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2700" cmpd="sng">
                <a:solidFill>
                  <a:schemeClr val="tx2"/>
                </a:solidFill>
                <a:prstDash val="sysDot"/>
                <a:round/>
                <a:headEnd/>
                <a:tailEnd/>
              </a:ln>
            </p:spPr>
            <p:txBody>
              <a:bodyPr/>
              <a:lstStyle/>
              <a:p>
                <a:endParaRPr lang="el-GR"/>
              </a:p>
            </p:txBody>
          </p:sp>
          <p:sp>
            <p:nvSpPr>
              <p:cNvPr id="113" name="Freeform 41"/>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2700" cmpd="sng">
                <a:solidFill>
                  <a:schemeClr val="tx2"/>
                </a:solidFill>
                <a:prstDash val="sysDot"/>
                <a:round/>
                <a:headEnd/>
                <a:tailEnd/>
              </a:ln>
            </p:spPr>
            <p:txBody>
              <a:bodyPr/>
              <a:lstStyle/>
              <a:p>
                <a:endParaRPr lang="el-GR"/>
              </a:p>
            </p:txBody>
          </p:sp>
          <p:sp>
            <p:nvSpPr>
              <p:cNvPr id="114" name="Freeform 42"/>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2700" cmpd="sng">
                <a:solidFill>
                  <a:schemeClr val="tx2"/>
                </a:solidFill>
                <a:prstDash val="sysDot"/>
                <a:round/>
                <a:headEnd/>
                <a:tailEnd/>
              </a:ln>
            </p:spPr>
            <p:txBody>
              <a:bodyPr/>
              <a:lstStyle/>
              <a:p>
                <a:endParaRPr lang="el-GR"/>
              </a:p>
            </p:txBody>
          </p:sp>
          <p:sp>
            <p:nvSpPr>
              <p:cNvPr id="115" name="Freeform 43"/>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2700" cmpd="sng">
                <a:solidFill>
                  <a:schemeClr val="tx2"/>
                </a:solidFill>
                <a:prstDash val="sysDot"/>
                <a:round/>
                <a:headEnd/>
                <a:tailEnd/>
              </a:ln>
            </p:spPr>
            <p:txBody>
              <a:bodyPr/>
              <a:lstStyle/>
              <a:p>
                <a:endParaRPr lang="el-GR"/>
              </a:p>
            </p:txBody>
          </p:sp>
          <p:sp>
            <p:nvSpPr>
              <p:cNvPr id="116" name="Freeform 44"/>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2700" cmpd="sng">
                <a:solidFill>
                  <a:schemeClr val="tx2"/>
                </a:solidFill>
                <a:prstDash val="sysDot"/>
                <a:round/>
                <a:headEnd/>
                <a:tailEnd/>
              </a:ln>
            </p:spPr>
            <p:txBody>
              <a:bodyPr/>
              <a:lstStyle/>
              <a:p>
                <a:endParaRPr lang="el-GR"/>
              </a:p>
            </p:txBody>
          </p:sp>
          <p:sp>
            <p:nvSpPr>
              <p:cNvPr id="117" name="Freeform 45"/>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2700" cmpd="sng">
                <a:solidFill>
                  <a:schemeClr val="tx2"/>
                </a:solidFill>
                <a:prstDash val="sysDot"/>
                <a:round/>
                <a:headEnd/>
                <a:tailEnd/>
              </a:ln>
            </p:spPr>
            <p:txBody>
              <a:bodyPr/>
              <a:lstStyle/>
              <a:p>
                <a:endParaRPr lang="el-GR"/>
              </a:p>
            </p:txBody>
          </p:sp>
        </p:grpSp>
        <p:grpSp>
          <p:nvGrpSpPr>
            <p:cNvPr id="81" name="Group 46"/>
            <p:cNvGrpSpPr>
              <a:grpSpLocks/>
            </p:cNvGrpSpPr>
            <p:nvPr/>
          </p:nvGrpSpPr>
          <p:grpSpPr bwMode="auto">
            <a:xfrm>
              <a:off x="3317082" y="2281238"/>
              <a:ext cx="420687" cy="373062"/>
              <a:chOff x="1318" y="1468"/>
              <a:chExt cx="622" cy="572"/>
            </a:xfrm>
          </p:grpSpPr>
          <p:sp>
            <p:nvSpPr>
              <p:cNvPr id="106" name="Freeform 4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2700" cmpd="sng">
                <a:solidFill>
                  <a:schemeClr val="tx2"/>
                </a:solidFill>
                <a:prstDash val="sysDot"/>
                <a:round/>
                <a:headEnd/>
                <a:tailEnd/>
              </a:ln>
            </p:spPr>
            <p:txBody>
              <a:bodyPr/>
              <a:lstStyle/>
              <a:p>
                <a:endParaRPr lang="el-GR"/>
              </a:p>
            </p:txBody>
          </p:sp>
          <p:sp>
            <p:nvSpPr>
              <p:cNvPr id="107" name="Freeform 48"/>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2700" cmpd="sng">
                <a:solidFill>
                  <a:schemeClr val="tx2"/>
                </a:solidFill>
                <a:prstDash val="sysDot"/>
                <a:round/>
                <a:headEnd/>
                <a:tailEnd/>
              </a:ln>
            </p:spPr>
            <p:txBody>
              <a:bodyPr/>
              <a:lstStyle/>
              <a:p>
                <a:endParaRPr lang="el-GR"/>
              </a:p>
            </p:txBody>
          </p:sp>
          <p:sp>
            <p:nvSpPr>
              <p:cNvPr id="108" name="Freeform 49"/>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2700" cmpd="sng">
                <a:solidFill>
                  <a:schemeClr val="tx2"/>
                </a:solidFill>
                <a:prstDash val="sysDot"/>
                <a:round/>
                <a:headEnd/>
                <a:tailEnd/>
              </a:ln>
            </p:spPr>
            <p:txBody>
              <a:bodyPr/>
              <a:lstStyle/>
              <a:p>
                <a:endParaRPr lang="el-GR"/>
              </a:p>
            </p:txBody>
          </p:sp>
          <p:sp>
            <p:nvSpPr>
              <p:cNvPr id="109" name="Freeform 50"/>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2700" cmpd="sng">
                <a:solidFill>
                  <a:schemeClr val="tx2"/>
                </a:solidFill>
                <a:prstDash val="sysDot"/>
                <a:round/>
                <a:headEnd/>
                <a:tailEnd/>
              </a:ln>
            </p:spPr>
            <p:txBody>
              <a:bodyPr/>
              <a:lstStyle/>
              <a:p>
                <a:endParaRPr lang="el-GR"/>
              </a:p>
            </p:txBody>
          </p:sp>
          <p:sp>
            <p:nvSpPr>
              <p:cNvPr id="110" name="Freeform 51"/>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2700" cmpd="sng">
                <a:solidFill>
                  <a:schemeClr val="tx2"/>
                </a:solidFill>
                <a:prstDash val="sysDot"/>
                <a:round/>
                <a:headEnd/>
                <a:tailEnd/>
              </a:ln>
            </p:spPr>
            <p:txBody>
              <a:bodyPr/>
              <a:lstStyle/>
              <a:p>
                <a:endParaRPr lang="el-GR"/>
              </a:p>
            </p:txBody>
          </p:sp>
          <p:sp>
            <p:nvSpPr>
              <p:cNvPr id="111" name="Freeform 52"/>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2700" cmpd="sng">
                <a:solidFill>
                  <a:schemeClr val="tx2"/>
                </a:solidFill>
                <a:prstDash val="sysDot"/>
                <a:round/>
                <a:headEnd/>
                <a:tailEnd/>
              </a:ln>
            </p:spPr>
            <p:txBody>
              <a:bodyPr/>
              <a:lstStyle/>
              <a:p>
                <a:endParaRPr lang="el-GR"/>
              </a:p>
            </p:txBody>
          </p:sp>
        </p:grpSp>
        <p:grpSp>
          <p:nvGrpSpPr>
            <p:cNvPr id="82" name="Group 53"/>
            <p:cNvGrpSpPr>
              <a:grpSpLocks/>
            </p:cNvGrpSpPr>
            <p:nvPr/>
          </p:nvGrpSpPr>
          <p:grpSpPr bwMode="auto">
            <a:xfrm>
              <a:off x="4102894" y="1466850"/>
              <a:ext cx="447675" cy="434975"/>
              <a:chOff x="2235" y="614"/>
              <a:chExt cx="547" cy="553"/>
            </a:xfrm>
          </p:grpSpPr>
          <p:sp>
            <p:nvSpPr>
              <p:cNvPr id="103" name="Freeform 5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2700" cmpd="sng">
                <a:solidFill>
                  <a:schemeClr val="tx2"/>
                </a:solidFill>
                <a:prstDash val="sysDot"/>
                <a:round/>
                <a:headEnd/>
                <a:tailEnd/>
              </a:ln>
            </p:spPr>
            <p:txBody>
              <a:bodyPr/>
              <a:lstStyle/>
              <a:p>
                <a:endParaRPr lang="el-GR"/>
              </a:p>
            </p:txBody>
          </p:sp>
          <p:sp>
            <p:nvSpPr>
              <p:cNvPr id="104" name="Freeform 55"/>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2700" cmpd="sng">
                <a:solidFill>
                  <a:schemeClr val="tx2"/>
                </a:solidFill>
                <a:prstDash val="sysDot"/>
                <a:round/>
                <a:headEnd/>
                <a:tailEnd/>
              </a:ln>
            </p:spPr>
            <p:txBody>
              <a:bodyPr/>
              <a:lstStyle/>
              <a:p>
                <a:endParaRPr lang="el-GR"/>
              </a:p>
            </p:txBody>
          </p:sp>
          <p:sp>
            <p:nvSpPr>
              <p:cNvPr id="105" name="Freeform 56"/>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2700" cmpd="sng">
                <a:solidFill>
                  <a:schemeClr val="tx2"/>
                </a:solidFill>
                <a:prstDash val="sysDot"/>
                <a:round/>
                <a:headEnd/>
                <a:tailEnd/>
              </a:ln>
            </p:spPr>
            <p:txBody>
              <a:bodyPr/>
              <a:lstStyle/>
              <a:p>
                <a:endParaRPr lang="el-GR"/>
              </a:p>
            </p:txBody>
          </p:sp>
        </p:grpSp>
        <p:grpSp>
          <p:nvGrpSpPr>
            <p:cNvPr id="83" name="Group 57"/>
            <p:cNvGrpSpPr>
              <a:grpSpLocks/>
            </p:cNvGrpSpPr>
            <p:nvPr/>
          </p:nvGrpSpPr>
          <p:grpSpPr bwMode="auto">
            <a:xfrm>
              <a:off x="3772694" y="1616075"/>
              <a:ext cx="322263" cy="401638"/>
              <a:chOff x="1833" y="752"/>
              <a:chExt cx="402" cy="522"/>
            </a:xfrm>
          </p:grpSpPr>
          <p:sp>
            <p:nvSpPr>
              <p:cNvPr id="100" name="Freeform 5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2700" cmpd="sng">
                <a:solidFill>
                  <a:schemeClr val="tx2"/>
                </a:solidFill>
                <a:prstDash val="sysDot"/>
                <a:round/>
                <a:headEnd/>
                <a:tailEnd/>
              </a:ln>
            </p:spPr>
            <p:txBody>
              <a:bodyPr/>
              <a:lstStyle/>
              <a:p>
                <a:endParaRPr lang="el-GR"/>
              </a:p>
            </p:txBody>
          </p:sp>
          <p:sp>
            <p:nvSpPr>
              <p:cNvPr id="101" name="Freeform 59"/>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2700" cmpd="sng">
                <a:solidFill>
                  <a:schemeClr val="tx2"/>
                </a:solidFill>
                <a:prstDash val="sysDot"/>
                <a:round/>
                <a:headEnd/>
                <a:tailEnd/>
              </a:ln>
            </p:spPr>
            <p:txBody>
              <a:bodyPr/>
              <a:lstStyle/>
              <a:p>
                <a:endParaRPr lang="el-GR"/>
              </a:p>
            </p:txBody>
          </p:sp>
          <p:sp>
            <p:nvSpPr>
              <p:cNvPr id="102" name="Freeform 60"/>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2700" cmpd="sng">
                <a:solidFill>
                  <a:schemeClr val="tx2"/>
                </a:solidFill>
                <a:prstDash val="sysDot"/>
                <a:round/>
                <a:headEnd/>
                <a:tailEnd/>
              </a:ln>
            </p:spPr>
            <p:txBody>
              <a:bodyPr/>
              <a:lstStyle/>
              <a:p>
                <a:endParaRPr lang="el-GR"/>
              </a:p>
            </p:txBody>
          </p:sp>
        </p:grpSp>
        <p:grpSp>
          <p:nvGrpSpPr>
            <p:cNvPr id="84" name="Group 61"/>
            <p:cNvGrpSpPr>
              <a:grpSpLocks/>
            </p:cNvGrpSpPr>
            <p:nvPr/>
          </p:nvGrpSpPr>
          <p:grpSpPr bwMode="auto">
            <a:xfrm flipH="1">
              <a:off x="4556919" y="1466850"/>
              <a:ext cx="776288" cy="550863"/>
              <a:chOff x="2179" y="221"/>
              <a:chExt cx="595" cy="438"/>
            </a:xfrm>
          </p:grpSpPr>
          <p:grpSp>
            <p:nvGrpSpPr>
              <p:cNvPr id="92" name="Group 62"/>
              <p:cNvGrpSpPr>
                <a:grpSpLocks/>
              </p:cNvGrpSpPr>
              <p:nvPr/>
            </p:nvGrpSpPr>
            <p:grpSpPr bwMode="auto">
              <a:xfrm>
                <a:off x="2432" y="221"/>
                <a:ext cx="342" cy="346"/>
                <a:chOff x="2235" y="614"/>
                <a:chExt cx="547" cy="553"/>
              </a:xfrm>
            </p:grpSpPr>
            <p:sp>
              <p:nvSpPr>
                <p:cNvPr id="97" name="Freeform 63"/>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2700" cmpd="sng">
                  <a:solidFill>
                    <a:schemeClr val="tx2"/>
                  </a:solidFill>
                  <a:prstDash val="sysDot"/>
                  <a:round/>
                  <a:headEnd/>
                  <a:tailEnd/>
                </a:ln>
              </p:spPr>
              <p:txBody>
                <a:bodyPr/>
                <a:lstStyle/>
                <a:p>
                  <a:endParaRPr lang="el-GR"/>
                </a:p>
              </p:txBody>
            </p:sp>
            <p:sp>
              <p:nvSpPr>
                <p:cNvPr id="98" name="Freeform 6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2700" cmpd="sng">
                  <a:solidFill>
                    <a:schemeClr val="tx2"/>
                  </a:solidFill>
                  <a:prstDash val="sysDot"/>
                  <a:round/>
                  <a:headEnd/>
                  <a:tailEnd/>
                </a:ln>
              </p:spPr>
              <p:txBody>
                <a:bodyPr/>
                <a:lstStyle/>
                <a:p>
                  <a:endParaRPr lang="el-GR"/>
                </a:p>
              </p:txBody>
            </p:sp>
            <p:sp>
              <p:nvSpPr>
                <p:cNvPr id="99" name="Freeform 65"/>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2700" cmpd="sng">
                  <a:solidFill>
                    <a:schemeClr val="tx2"/>
                  </a:solidFill>
                  <a:prstDash val="sysDot"/>
                  <a:round/>
                  <a:headEnd/>
                  <a:tailEnd/>
                </a:ln>
              </p:spPr>
              <p:txBody>
                <a:bodyPr/>
                <a:lstStyle/>
                <a:p>
                  <a:endParaRPr lang="el-GR"/>
                </a:p>
              </p:txBody>
            </p:sp>
          </p:grpSp>
          <p:grpSp>
            <p:nvGrpSpPr>
              <p:cNvPr id="93" name="Group 66"/>
              <p:cNvGrpSpPr>
                <a:grpSpLocks/>
              </p:cNvGrpSpPr>
              <p:nvPr/>
            </p:nvGrpSpPr>
            <p:grpSpPr bwMode="auto">
              <a:xfrm>
                <a:off x="2179" y="340"/>
                <a:ext cx="246" cy="319"/>
                <a:chOff x="1833" y="752"/>
                <a:chExt cx="402" cy="522"/>
              </a:xfrm>
            </p:grpSpPr>
            <p:sp>
              <p:nvSpPr>
                <p:cNvPr id="94" name="Freeform 67"/>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2700" cmpd="sng">
                  <a:solidFill>
                    <a:schemeClr val="tx2"/>
                  </a:solidFill>
                  <a:prstDash val="sysDot"/>
                  <a:round/>
                  <a:headEnd/>
                  <a:tailEnd/>
                </a:ln>
              </p:spPr>
              <p:txBody>
                <a:bodyPr/>
                <a:lstStyle/>
                <a:p>
                  <a:endParaRPr lang="el-GR"/>
                </a:p>
              </p:txBody>
            </p:sp>
            <p:sp>
              <p:nvSpPr>
                <p:cNvPr id="95" name="Freeform 6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2700" cmpd="sng">
                  <a:solidFill>
                    <a:schemeClr val="tx2"/>
                  </a:solidFill>
                  <a:prstDash val="sysDot"/>
                  <a:round/>
                  <a:headEnd/>
                  <a:tailEnd/>
                </a:ln>
              </p:spPr>
              <p:txBody>
                <a:bodyPr/>
                <a:lstStyle/>
                <a:p>
                  <a:endParaRPr lang="el-GR"/>
                </a:p>
              </p:txBody>
            </p:sp>
            <p:sp>
              <p:nvSpPr>
                <p:cNvPr id="96" name="Freeform 69"/>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2700" cmpd="sng">
                  <a:solidFill>
                    <a:schemeClr val="tx2"/>
                  </a:solidFill>
                  <a:prstDash val="sysDot"/>
                  <a:round/>
                  <a:headEnd/>
                  <a:tailEnd/>
                </a:ln>
              </p:spPr>
              <p:txBody>
                <a:bodyPr/>
                <a:lstStyle/>
                <a:p>
                  <a:endParaRPr lang="el-GR"/>
                </a:p>
              </p:txBody>
            </p:sp>
          </p:grpSp>
        </p:grpSp>
        <p:grpSp>
          <p:nvGrpSpPr>
            <p:cNvPr id="85" name="Group 117"/>
            <p:cNvGrpSpPr/>
            <p:nvPr/>
          </p:nvGrpSpPr>
          <p:grpSpPr>
            <a:xfrm>
              <a:off x="3477010" y="1928403"/>
              <a:ext cx="439738" cy="401637"/>
              <a:chOff x="4108067" y="2651928"/>
              <a:chExt cx="439738" cy="401637"/>
            </a:xfrm>
          </p:grpSpPr>
          <p:sp>
            <p:nvSpPr>
              <p:cNvPr id="90" name="Freeform 71"/>
              <p:cNvSpPr>
                <a:spLocks/>
              </p:cNvSpPr>
              <p:nvPr/>
            </p:nvSpPr>
            <p:spPr bwMode="auto">
              <a:xfrm>
                <a:off x="4108067" y="2651928"/>
                <a:ext cx="439738" cy="401637"/>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2700" cmpd="sng">
                <a:solidFill>
                  <a:schemeClr val="tx2"/>
                </a:solidFill>
                <a:prstDash val="sysDot"/>
                <a:round/>
                <a:headEnd/>
                <a:tailEnd/>
              </a:ln>
            </p:spPr>
            <p:txBody>
              <a:bodyPr/>
              <a:lstStyle/>
              <a:p>
                <a:endParaRPr lang="el-GR"/>
              </a:p>
            </p:txBody>
          </p:sp>
          <p:sp>
            <p:nvSpPr>
              <p:cNvPr id="91" name="Freeform 73"/>
              <p:cNvSpPr>
                <a:spLocks/>
              </p:cNvSpPr>
              <p:nvPr/>
            </p:nvSpPr>
            <p:spPr bwMode="auto">
              <a:xfrm>
                <a:off x="4246870" y="2750654"/>
                <a:ext cx="227451" cy="261401"/>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2700" cmpd="sng">
                <a:solidFill>
                  <a:schemeClr val="tx2"/>
                </a:solidFill>
                <a:prstDash val="sysDot"/>
                <a:round/>
                <a:headEnd/>
                <a:tailEnd/>
              </a:ln>
            </p:spPr>
            <p:txBody>
              <a:bodyPr/>
              <a:lstStyle/>
              <a:p>
                <a:endParaRPr lang="el-GR"/>
              </a:p>
            </p:txBody>
          </p:sp>
        </p:grpSp>
        <p:grpSp>
          <p:nvGrpSpPr>
            <p:cNvPr id="86" name="Group 74"/>
            <p:cNvGrpSpPr>
              <a:grpSpLocks/>
            </p:cNvGrpSpPr>
            <p:nvPr/>
          </p:nvGrpSpPr>
          <p:grpSpPr bwMode="auto">
            <a:xfrm flipH="1">
              <a:off x="5182394" y="1922463"/>
              <a:ext cx="439738" cy="401637"/>
              <a:chOff x="1613" y="1154"/>
              <a:chExt cx="377" cy="358"/>
            </a:xfrm>
          </p:grpSpPr>
          <p:sp>
            <p:nvSpPr>
              <p:cNvPr id="87" name="Freeform 75"/>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2700" cmpd="sng">
                <a:solidFill>
                  <a:schemeClr val="tx2"/>
                </a:solidFill>
                <a:prstDash val="sysDot"/>
                <a:round/>
                <a:headEnd/>
                <a:tailEnd/>
              </a:ln>
            </p:spPr>
            <p:txBody>
              <a:bodyPr/>
              <a:lstStyle/>
              <a:p>
                <a:endParaRPr lang="el-GR"/>
              </a:p>
            </p:txBody>
          </p:sp>
          <p:sp>
            <p:nvSpPr>
              <p:cNvPr id="88" name="Freeform 76"/>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path>
                </a:pathLst>
              </a:custGeom>
              <a:noFill/>
              <a:ln w="12700" cmpd="sng">
                <a:solidFill>
                  <a:schemeClr val="tx2"/>
                </a:solidFill>
                <a:prstDash val="sysDot"/>
                <a:round/>
                <a:headEnd/>
                <a:tailEnd/>
              </a:ln>
            </p:spPr>
            <p:txBody>
              <a:bodyPr/>
              <a:lstStyle/>
              <a:p>
                <a:endParaRPr lang="el-GR"/>
              </a:p>
            </p:txBody>
          </p:sp>
          <p:sp>
            <p:nvSpPr>
              <p:cNvPr id="89" name="Freeform 77"/>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2700" cmpd="sng">
                <a:solidFill>
                  <a:schemeClr val="tx2"/>
                </a:solidFill>
                <a:prstDash val="sysDot"/>
                <a:round/>
                <a:headEnd/>
                <a:tailEnd/>
              </a:ln>
            </p:spPr>
            <p:txBody>
              <a:bodyPr/>
              <a:lstStyle/>
              <a:p>
                <a:endParaRPr lang="el-GR"/>
              </a:p>
            </p:txBody>
          </p:sp>
        </p:grpSp>
      </p:grpSp>
      <p:grpSp>
        <p:nvGrpSpPr>
          <p:cNvPr id="2" name="Group 120"/>
          <p:cNvGrpSpPr/>
          <p:nvPr/>
        </p:nvGrpSpPr>
        <p:grpSpPr>
          <a:xfrm>
            <a:off x="4536282" y="2103839"/>
            <a:ext cx="3090862" cy="2073275"/>
            <a:chOff x="3012282" y="1466850"/>
            <a:chExt cx="3090862" cy="2073275"/>
          </a:xfrm>
        </p:grpSpPr>
        <p:grpSp>
          <p:nvGrpSpPr>
            <p:cNvPr id="3" name="Group 7"/>
            <p:cNvGrpSpPr>
              <a:grpSpLocks/>
            </p:cNvGrpSpPr>
            <p:nvPr/>
          </p:nvGrpSpPr>
          <p:grpSpPr bwMode="auto">
            <a:xfrm rot="564631">
              <a:off x="3012282" y="2986088"/>
              <a:ext cx="561975" cy="554037"/>
              <a:chOff x="1135" y="1996"/>
              <a:chExt cx="692" cy="710"/>
            </a:xfrm>
          </p:grpSpPr>
          <p:sp>
            <p:nvSpPr>
              <p:cNvPr id="101384" name="Freeform 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mpd="sng">
                <a:solidFill>
                  <a:schemeClr val="tx1"/>
                </a:solidFill>
                <a:round/>
                <a:headEnd/>
                <a:tailEnd/>
              </a:ln>
            </p:spPr>
            <p:txBody>
              <a:bodyPr/>
              <a:lstStyle/>
              <a:p>
                <a:endParaRPr lang="el-GR"/>
              </a:p>
            </p:txBody>
          </p:sp>
          <p:sp>
            <p:nvSpPr>
              <p:cNvPr id="101385" name="Freeform 9"/>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mpd="sng">
                <a:solidFill>
                  <a:schemeClr val="tx1"/>
                </a:solidFill>
                <a:prstDash val="solid"/>
                <a:round/>
                <a:headEnd/>
                <a:tailEnd/>
              </a:ln>
            </p:spPr>
            <p:txBody>
              <a:bodyPr/>
              <a:lstStyle/>
              <a:p>
                <a:endParaRPr lang="el-GR"/>
              </a:p>
            </p:txBody>
          </p:sp>
          <p:sp>
            <p:nvSpPr>
              <p:cNvPr id="101386" name="Freeform 10"/>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mpd="sng">
                <a:solidFill>
                  <a:schemeClr val="tx1"/>
                </a:solidFill>
                <a:prstDash val="solid"/>
                <a:round/>
                <a:headEnd/>
                <a:tailEnd/>
              </a:ln>
            </p:spPr>
            <p:txBody>
              <a:bodyPr/>
              <a:lstStyle/>
              <a:p>
                <a:endParaRPr lang="el-GR"/>
              </a:p>
            </p:txBody>
          </p:sp>
          <p:sp>
            <p:nvSpPr>
              <p:cNvPr id="101387" name="Freeform 11"/>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mpd="sng">
                <a:solidFill>
                  <a:schemeClr val="tx1"/>
                </a:solidFill>
                <a:prstDash val="solid"/>
                <a:round/>
                <a:headEnd/>
                <a:tailEnd/>
              </a:ln>
            </p:spPr>
            <p:txBody>
              <a:bodyPr/>
              <a:lstStyle/>
              <a:p>
                <a:endParaRPr lang="el-GR"/>
              </a:p>
            </p:txBody>
          </p:sp>
          <p:sp>
            <p:nvSpPr>
              <p:cNvPr id="101388" name="Freeform 12"/>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mpd="sng">
                <a:solidFill>
                  <a:schemeClr val="tx1"/>
                </a:solidFill>
                <a:prstDash val="solid"/>
                <a:round/>
                <a:headEnd/>
                <a:tailEnd/>
              </a:ln>
            </p:spPr>
            <p:txBody>
              <a:bodyPr/>
              <a:lstStyle/>
              <a:p>
                <a:endParaRPr lang="el-GR"/>
              </a:p>
            </p:txBody>
          </p:sp>
          <p:sp>
            <p:nvSpPr>
              <p:cNvPr id="101389" name="Freeform 13"/>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mpd="sng">
                <a:solidFill>
                  <a:schemeClr val="tx1"/>
                </a:solidFill>
                <a:prstDash val="solid"/>
                <a:round/>
                <a:headEnd/>
                <a:tailEnd/>
              </a:ln>
            </p:spPr>
            <p:txBody>
              <a:bodyPr/>
              <a:lstStyle/>
              <a:p>
                <a:endParaRPr lang="el-GR"/>
              </a:p>
            </p:txBody>
          </p:sp>
          <p:sp>
            <p:nvSpPr>
              <p:cNvPr id="101390" name="Freeform 14"/>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mpd="sng">
                <a:solidFill>
                  <a:schemeClr val="tx1"/>
                </a:solidFill>
                <a:prstDash val="solid"/>
                <a:round/>
                <a:headEnd/>
                <a:tailEnd/>
              </a:ln>
            </p:spPr>
            <p:txBody>
              <a:bodyPr/>
              <a:lstStyle/>
              <a:p>
                <a:endParaRPr lang="el-GR"/>
              </a:p>
            </p:txBody>
          </p:sp>
          <p:sp>
            <p:nvSpPr>
              <p:cNvPr id="101391" name="Freeform 15"/>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mpd="sng">
                <a:solidFill>
                  <a:schemeClr val="tx1"/>
                </a:solidFill>
                <a:prstDash val="solid"/>
                <a:round/>
                <a:headEnd/>
                <a:tailEnd/>
              </a:ln>
            </p:spPr>
            <p:txBody>
              <a:bodyPr/>
              <a:lstStyle/>
              <a:p>
                <a:endParaRPr lang="el-GR"/>
              </a:p>
            </p:txBody>
          </p:sp>
        </p:grpSp>
        <p:grpSp>
          <p:nvGrpSpPr>
            <p:cNvPr id="4" name="Group 16"/>
            <p:cNvGrpSpPr>
              <a:grpSpLocks/>
            </p:cNvGrpSpPr>
            <p:nvPr/>
          </p:nvGrpSpPr>
          <p:grpSpPr bwMode="auto">
            <a:xfrm rot="21035369" flipH="1">
              <a:off x="5541169" y="2959100"/>
              <a:ext cx="561975" cy="554038"/>
              <a:chOff x="1135" y="1996"/>
              <a:chExt cx="692" cy="710"/>
            </a:xfrm>
          </p:grpSpPr>
          <p:sp>
            <p:nvSpPr>
              <p:cNvPr id="101393" name="Freeform 17"/>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mpd="sng">
                <a:solidFill>
                  <a:schemeClr val="tx1"/>
                </a:solidFill>
                <a:round/>
                <a:headEnd/>
                <a:tailEnd/>
              </a:ln>
            </p:spPr>
            <p:txBody>
              <a:bodyPr/>
              <a:lstStyle/>
              <a:p>
                <a:endParaRPr lang="el-GR"/>
              </a:p>
            </p:txBody>
          </p:sp>
          <p:sp>
            <p:nvSpPr>
              <p:cNvPr id="101394" name="Freeform 1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mpd="sng">
                <a:solidFill>
                  <a:schemeClr val="tx1"/>
                </a:solidFill>
                <a:prstDash val="solid"/>
                <a:round/>
                <a:headEnd/>
                <a:tailEnd/>
              </a:ln>
            </p:spPr>
            <p:txBody>
              <a:bodyPr/>
              <a:lstStyle/>
              <a:p>
                <a:endParaRPr lang="el-GR"/>
              </a:p>
            </p:txBody>
          </p:sp>
          <p:sp>
            <p:nvSpPr>
              <p:cNvPr id="101395" name="Freeform 19"/>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mpd="sng">
                <a:solidFill>
                  <a:schemeClr val="tx1"/>
                </a:solidFill>
                <a:prstDash val="solid"/>
                <a:round/>
                <a:headEnd/>
                <a:tailEnd/>
              </a:ln>
            </p:spPr>
            <p:txBody>
              <a:bodyPr/>
              <a:lstStyle/>
              <a:p>
                <a:endParaRPr lang="el-GR"/>
              </a:p>
            </p:txBody>
          </p:sp>
          <p:sp>
            <p:nvSpPr>
              <p:cNvPr id="101396" name="Freeform 20"/>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mpd="sng">
                <a:solidFill>
                  <a:schemeClr val="tx1"/>
                </a:solidFill>
                <a:prstDash val="solid"/>
                <a:round/>
                <a:headEnd/>
                <a:tailEnd/>
              </a:ln>
            </p:spPr>
            <p:txBody>
              <a:bodyPr/>
              <a:lstStyle/>
              <a:p>
                <a:endParaRPr lang="el-GR"/>
              </a:p>
            </p:txBody>
          </p:sp>
          <p:sp>
            <p:nvSpPr>
              <p:cNvPr id="101397" name="Freeform 21"/>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mpd="sng">
                <a:solidFill>
                  <a:schemeClr val="tx1"/>
                </a:solidFill>
                <a:prstDash val="solid"/>
                <a:round/>
                <a:headEnd/>
                <a:tailEnd/>
              </a:ln>
            </p:spPr>
            <p:txBody>
              <a:bodyPr/>
              <a:lstStyle/>
              <a:p>
                <a:endParaRPr lang="el-GR"/>
              </a:p>
            </p:txBody>
          </p:sp>
          <p:sp>
            <p:nvSpPr>
              <p:cNvPr id="101398" name="Freeform 22"/>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mpd="sng">
                <a:solidFill>
                  <a:schemeClr val="tx1"/>
                </a:solidFill>
                <a:prstDash val="solid"/>
                <a:round/>
                <a:headEnd/>
                <a:tailEnd/>
              </a:ln>
            </p:spPr>
            <p:txBody>
              <a:bodyPr/>
              <a:lstStyle/>
              <a:p>
                <a:endParaRPr lang="el-GR"/>
              </a:p>
            </p:txBody>
          </p:sp>
          <p:sp>
            <p:nvSpPr>
              <p:cNvPr id="101399" name="Freeform 23"/>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mpd="sng">
                <a:solidFill>
                  <a:schemeClr val="tx1"/>
                </a:solidFill>
                <a:prstDash val="solid"/>
                <a:round/>
                <a:headEnd/>
                <a:tailEnd/>
              </a:ln>
            </p:spPr>
            <p:txBody>
              <a:bodyPr/>
              <a:lstStyle/>
              <a:p>
                <a:endParaRPr lang="el-GR"/>
              </a:p>
            </p:txBody>
          </p:sp>
          <p:sp>
            <p:nvSpPr>
              <p:cNvPr id="101400" name="Freeform 24"/>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mpd="sng">
                <a:solidFill>
                  <a:schemeClr val="tx1"/>
                </a:solidFill>
                <a:prstDash val="solid"/>
                <a:round/>
                <a:headEnd/>
                <a:tailEnd/>
              </a:ln>
            </p:spPr>
            <p:txBody>
              <a:bodyPr/>
              <a:lstStyle/>
              <a:p>
                <a:endParaRPr lang="el-GR"/>
              </a:p>
            </p:txBody>
          </p:sp>
        </p:grpSp>
        <p:grpSp>
          <p:nvGrpSpPr>
            <p:cNvPr id="5" name="Group 25"/>
            <p:cNvGrpSpPr>
              <a:grpSpLocks/>
            </p:cNvGrpSpPr>
            <p:nvPr/>
          </p:nvGrpSpPr>
          <p:grpSpPr bwMode="auto">
            <a:xfrm>
              <a:off x="3221832" y="2632075"/>
              <a:ext cx="422275" cy="373063"/>
              <a:chOff x="1318" y="1468"/>
              <a:chExt cx="622" cy="572"/>
            </a:xfrm>
          </p:grpSpPr>
          <p:sp>
            <p:nvSpPr>
              <p:cNvPr id="101402" name="Freeform 26"/>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03" name="Freeform 2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04" name="Freeform 28"/>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05" name="Freeform 29"/>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06" name="Freeform 30"/>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07" name="Freeform 31"/>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6" name="Group 32"/>
            <p:cNvGrpSpPr>
              <a:grpSpLocks/>
            </p:cNvGrpSpPr>
            <p:nvPr/>
          </p:nvGrpSpPr>
          <p:grpSpPr bwMode="auto">
            <a:xfrm flipH="1">
              <a:off x="5328444" y="2289175"/>
              <a:ext cx="420688" cy="373063"/>
              <a:chOff x="1318" y="1468"/>
              <a:chExt cx="622" cy="572"/>
            </a:xfrm>
          </p:grpSpPr>
          <p:sp>
            <p:nvSpPr>
              <p:cNvPr id="101409" name="Freeform 33"/>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10" name="Freeform 34"/>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11" name="Freeform 35"/>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12" name="Freeform 36"/>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13" name="Freeform 37"/>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14" name="Freeform 38"/>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7" name="Group 39"/>
            <p:cNvGrpSpPr>
              <a:grpSpLocks/>
            </p:cNvGrpSpPr>
            <p:nvPr/>
          </p:nvGrpSpPr>
          <p:grpSpPr bwMode="auto">
            <a:xfrm flipH="1">
              <a:off x="5464969" y="2608263"/>
              <a:ext cx="422275" cy="373062"/>
              <a:chOff x="1318" y="1468"/>
              <a:chExt cx="622" cy="572"/>
            </a:xfrm>
          </p:grpSpPr>
          <p:sp>
            <p:nvSpPr>
              <p:cNvPr id="101416" name="Freeform 40"/>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17" name="Freeform 41"/>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18" name="Freeform 42"/>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19" name="Freeform 43"/>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20" name="Freeform 44"/>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21" name="Freeform 45"/>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8" name="Group 46"/>
            <p:cNvGrpSpPr>
              <a:grpSpLocks/>
            </p:cNvGrpSpPr>
            <p:nvPr/>
          </p:nvGrpSpPr>
          <p:grpSpPr bwMode="auto">
            <a:xfrm>
              <a:off x="3317082" y="2281238"/>
              <a:ext cx="420687" cy="373062"/>
              <a:chOff x="1318" y="1468"/>
              <a:chExt cx="622" cy="572"/>
            </a:xfrm>
          </p:grpSpPr>
          <p:sp>
            <p:nvSpPr>
              <p:cNvPr id="101423" name="Freeform 4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24" name="Freeform 48"/>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25" name="Freeform 49"/>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26" name="Freeform 50"/>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27" name="Freeform 51"/>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28" name="Freeform 52"/>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9" name="Group 53"/>
            <p:cNvGrpSpPr>
              <a:grpSpLocks/>
            </p:cNvGrpSpPr>
            <p:nvPr/>
          </p:nvGrpSpPr>
          <p:grpSpPr bwMode="auto">
            <a:xfrm>
              <a:off x="4102894" y="1466850"/>
              <a:ext cx="447675" cy="434975"/>
              <a:chOff x="2235" y="614"/>
              <a:chExt cx="547" cy="553"/>
            </a:xfrm>
          </p:grpSpPr>
          <p:sp>
            <p:nvSpPr>
              <p:cNvPr id="101430" name="Freeform 5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mpd="sng">
                <a:solidFill>
                  <a:schemeClr val="tx1"/>
                </a:solidFill>
                <a:round/>
                <a:headEnd/>
                <a:tailEnd/>
              </a:ln>
            </p:spPr>
            <p:txBody>
              <a:bodyPr/>
              <a:lstStyle/>
              <a:p>
                <a:endParaRPr lang="el-GR"/>
              </a:p>
            </p:txBody>
          </p:sp>
          <p:sp>
            <p:nvSpPr>
              <p:cNvPr id="101431" name="Freeform 55"/>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mpd="sng">
                <a:solidFill>
                  <a:schemeClr val="tx1"/>
                </a:solidFill>
                <a:prstDash val="solid"/>
                <a:round/>
                <a:headEnd/>
                <a:tailEnd/>
              </a:ln>
            </p:spPr>
            <p:txBody>
              <a:bodyPr/>
              <a:lstStyle/>
              <a:p>
                <a:endParaRPr lang="el-GR"/>
              </a:p>
            </p:txBody>
          </p:sp>
          <p:sp>
            <p:nvSpPr>
              <p:cNvPr id="101432" name="Freeform 56"/>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mpd="sng">
                <a:solidFill>
                  <a:schemeClr val="tx1"/>
                </a:solidFill>
                <a:prstDash val="solid"/>
                <a:round/>
                <a:headEnd/>
                <a:tailEnd/>
              </a:ln>
            </p:spPr>
            <p:txBody>
              <a:bodyPr/>
              <a:lstStyle/>
              <a:p>
                <a:endParaRPr lang="el-GR"/>
              </a:p>
            </p:txBody>
          </p:sp>
        </p:grpSp>
        <p:grpSp>
          <p:nvGrpSpPr>
            <p:cNvPr id="10" name="Group 57"/>
            <p:cNvGrpSpPr>
              <a:grpSpLocks/>
            </p:cNvGrpSpPr>
            <p:nvPr/>
          </p:nvGrpSpPr>
          <p:grpSpPr bwMode="auto">
            <a:xfrm>
              <a:off x="3772694" y="1616075"/>
              <a:ext cx="322263" cy="401638"/>
              <a:chOff x="1833" y="752"/>
              <a:chExt cx="402" cy="522"/>
            </a:xfrm>
          </p:grpSpPr>
          <p:sp>
            <p:nvSpPr>
              <p:cNvPr id="101434" name="Freeform 5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mpd="sng">
                <a:solidFill>
                  <a:schemeClr val="tx1"/>
                </a:solidFill>
                <a:round/>
                <a:headEnd/>
                <a:tailEnd/>
              </a:ln>
            </p:spPr>
            <p:txBody>
              <a:bodyPr/>
              <a:lstStyle/>
              <a:p>
                <a:endParaRPr lang="el-GR"/>
              </a:p>
            </p:txBody>
          </p:sp>
          <p:sp>
            <p:nvSpPr>
              <p:cNvPr id="101435" name="Freeform 59"/>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mpd="sng">
                <a:solidFill>
                  <a:schemeClr val="tx1"/>
                </a:solidFill>
                <a:prstDash val="solid"/>
                <a:round/>
                <a:headEnd/>
                <a:tailEnd/>
              </a:ln>
            </p:spPr>
            <p:txBody>
              <a:bodyPr/>
              <a:lstStyle/>
              <a:p>
                <a:endParaRPr lang="el-GR"/>
              </a:p>
            </p:txBody>
          </p:sp>
          <p:sp>
            <p:nvSpPr>
              <p:cNvPr id="101436" name="Freeform 60"/>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mpd="sng">
                <a:solidFill>
                  <a:schemeClr val="tx1"/>
                </a:solidFill>
                <a:prstDash val="solid"/>
                <a:round/>
                <a:headEnd/>
                <a:tailEnd/>
              </a:ln>
            </p:spPr>
            <p:txBody>
              <a:bodyPr/>
              <a:lstStyle/>
              <a:p>
                <a:endParaRPr lang="el-GR"/>
              </a:p>
            </p:txBody>
          </p:sp>
        </p:grpSp>
        <p:grpSp>
          <p:nvGrpSpPr>
            <p:cNvPr id="11" name="Group 61"/>
            <p:cNvGrpSpPr>
              <a:grpSpLocks/>
            </p:cNvGrpSpPr>
            <p:nvPr/>
          </p:nvGrpSpPr>
          <p:grpSpPr bwMode="auto">
            <a:xfrm flipH="1">
              <a:off x="4556919" y="1466850"/>
              <a:ext cx="776288" cy="550863"/>
              <a:chOff x="2179" y="221"/>
              <a:chExt cx="595" cy="438"/>
            </a:xfrm>
          </p:grpSpPr>
          <p:grpSp>
            <p:nvGrpSpPr>
              <p:cNvPr id="12" name="Group 62"/>
              <p:cNvGrpSpPr>
                <a:grpSpLocks/>
              </p:cNvGrpSpPr>
              <p:nvPr/>
            </p:nvGrpSpPr>
            <p:grpSpPr bwMode="auto">
              <a:xfrm>
                <a:off x="2432" y="221"/>
                <a:ext cx="342" cy="346"/>
                <a:chOff x="2235" y="614"/>
                <a:chExt cx="547" cy="553"/>
              </a:xfrm>
            </p:grpSpPr>
            <p:sp>
              <p:nvSpPr>
                <p:cNvPr id="101439" name="Freeform 63"/>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mpd="sng">
                  <a:solidFill>
                    <a:schemeClr val="tx1"/>
                  </a:solidFill>
                  <a:round/>
                  <a:headEnd/>
                  <a:tailEnd/>
                </a:ln>
              </p:spPr>
              <p:txBody>
                <a:bodyPr/>
                <a:lstStyle/>
                <a:p>
                  <a:endParaRPr lang="el-GR"/>
                </a:p>
              </p:txBody>
            </p:sp>
            <p:sp>
              <p:nvSpPr>
                <p:cNvPr id="101440" name="Freeform 6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mpd="sng">
                  <a:solidFill>
                    <a:schemeClr val="tx1"/>
                  </a:solidFill>
                  <a:prstDash val="solid"/>
                  <a:round/>
                  <a:headEnd/>
                  <a:tailEnd/>
                </a:ln>
              </p:spPr>
              <p:txBody>
                <a:bodyPr/>
                <a:lstStyle/>
                <a:p>
                  <a:endParaRPr lang="el-GR"/>
                </a:p>
              </p:txBody>
            </p:sp>
            <p:sp>
              <p:nvSpPr>
                <p:cNvPr id="101441" name="Freeform 65"/>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mpd="sng">
                  <a:solidFill>
                    <a:schemeClr val="tx1"/>
                  </a:solidFill>
                  <a:prstDash val="solid"/>
                  <a:round/>
                  <a:headEnd/>
                  <a:tailEnd/>
                </a:ln>
              </p:spPr>
              <p:txBody>
                <a:bodyPr/>
                <a:lstStyle/>
                <a:p>
                  <a:endParaRPr lang="el-GR"/>
                </a:p>
              </p:txBody>
            </p:sp>
          </p:grpSp>
          <p:grpSp>
            <p:nvGrpSpPr>
              <p:cNvPr id="13" name="Group 66"/>
              <p:cNvGrpSpPr>
                <a:grpSpLocks/>
              </p:cNvGrpSpPr>
              <p:nvPr/>
            </p:nvGrpSpPr>
            <p:grpSpPr bwMode="auto">
              <a:xfrm>
                <a:off x="2179" y="340"/>
                <a:ext cx="246" cy="319"/>
                <a:chOff x="1833" y="752"/>
                <a:chExt cx="402" cy="522"/>
              </a:xfrm>
            </p:grpSpPr>
            <p:sp>
              <p:nvSpPr>
                <p:cNvPr id="101443" name="Freeform 67"/>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mpd="sng">
                  <a:solidFill>
                    <a:schemeClr val="tx1"/>
                  </a:solidFill>
                  <a:round/>
                  <a:headEnd/>
                  <a:tailEnd/>
                </a:ln>
              </p:spPr>
              <p:txBody>
                <a:bodyPr/>
                <a:lstStyle/>
                <a:p>
                  <a:endParaRPr lang="el-GR"/>
                </a:p>
              </p:txBody>
            </p:sp>
            <p:sp>
              <p:nvSpPr>
                <p:cNvPr id="101444" name="Freeform 6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mpd="sng">
                  <a:solidFill>
                    <a:schemeClr val="tx1"/>
                  </a:solidFill>
                  <a:prstDash val="solid"/>
                  <a:round/>
                  <a:headEnd/>
                  <a:tailEnd/>
                </a:ln>
              </p:spPr>
              <p:txBody>
                <a:bodyPr/>
                <a:lstStyle/>
                <a:p>
                  <a:endParaRPr lang="el-GR"/>
                </a:p>
              </p:txBody>
            </p:sp>
            <p:sp>
              <p:nvSpPr>
                <p:cNvPr id="101445" name="Freeform 69"/>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mpd="sng">
                  <a:solidFill>
                    <a:schemeClr val="tx1"/>
                  </a:solidFill>
                  <a:prstDash val="solid"/>
                  <a:round/>
                  <a:headEnd/>
                  <a:tailEnd/>
                </a:ln>
              </p:spPr>
              <p:txBody>
                <a:bodyPr/>
                <a:lstStyle/>
                <a:p>
                  <a:endParaRPr lang="el-GR"/>
                </a:p>
              </p:txBody>
            </p:sp>
          </p:grpSp>
        </p:grpSp>
        <p:grpSp>
          <p:nvGrpSpPr>
            <p:cNvPr id="14" name="Group 117"/>
            <p:cNvGrpSpPr/>
            <p:nvPr/>
          </p:nvGrpSpPr>
          <p:grpSpPr>
            <a:xfrm>
              <a:off x="3477010" y="1928403"/>
              <a:ext cx="439738" cy="401637"/>
              <a:chOff x="4108067" y="2651928"/>
              <a:chExt cx="439738" cy="401637"/>
            </a:xfrm>
          </p:grpSpPr>
          <p:sp>
            <p:nvSpPr>
              <p:cNvPr id="101447" name="Freeform 71"/>
              <p:cNvSpPr>
                <a:spLocks/>
              </p:cNvSpPr>
              <p:nvPr/>
            </p:nvSpPr>
            <p:spPr bwMode="auto">
              <a:xfrm>
                <a:off x="4108067" y="2651928"/>
                <a:ext cx="439738" cy="401637"/>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9050" cmpd="sng">
                <a:solidFill>
                  <a:schemeClr val="tx1"/>
                </a:solidFill>
                <a:round/>
                <a:headEnd/>
                <a:tailEnd/>
              </a:ln>
            </p:spPr>
            <p:txBody>
              <a:bodyPr/>
              <a:lstStyle/>
              <a:p>
                <a:endParaRPr lang="el-GR"/>
              </a:p>
            </p:txBody>
          </p:sp>
          <p:sp>
            <p:nvSpPr>
              <p:cNvPr id="101449" name="Freeform 73"/>
              <p:cNvSpPr>
                <a:spLocks/>
              </p:cNvSpPr>
              <p:nvPr/>
            </p:nvSpPr>
            <p:spPr bwMode="auto">
              <a:xfrm>
                <a:off x="4246870" y="2750654"/>
                <a:ext cx="227451" cy="261401"/>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9050" cmpd="sng">
                <a:solidFill>
                  <a:schemeClr val="tx1"/>
                </a:solidFill>
                <a:prstDash val="solid"/>
                <a:round/>
                <a:headEnd/>
                <a:tailEnd/>
              </a:ln>
            </p:spPr>
            <p:txBody>
              <a:bodyPr/>
              <a:lstStyle/>
              <a:p>
                <a:endParaRPr lang="el-GR"/>
              </a:p>
            </p:txBody>
          </p:sp>
        </p:grpSp>
        <p:grpSp>
          <p:nvGrpSpPr>
            <p:cNvPr id="15" name="Group 74"/>
            <p:cNvGrpSpPr>
              <a:grpSpLocks/>
            </p:cNvGrpSpPr>
            <p:nvPr/>
          </p:nvGrpSpPr>
          <p:grpSpPr bwMode="auto">
            <a:xfrm flipH="1">
              <a:off x="5182394" y="1922463"/>
              <a:ext cx="439738" cy="401637"/>
              <a:chOff x="1613" y="1154"/>
              <a:chExt cx="377" cy="358"/>
            </a:xfrm>
          </p:grpSpPr>
          <p:sp>
            <p:nvSpPr>
              <p:cNvPr id="101451" name="Freeform 75"/>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9050" cmpd="sng">
                <a:solidFill>
                  <a:schemeClr val="tx1"/>
                </a:solidFill>
                <a:round/>
                <a:headEnd/>
                <a:tailEnd/>
              </a:ln>
            </p:spPr>
            <p:txBody>
              <a:bodyPr/>
              <a:lstStyle/>
              <a:p>
                <a:endParaRPr lang="el-GR"/>
              </a:p>
            </p:txBody>
          </p:sp>
          <p:sp>
            <p:nvSpPr>
              <p:cNvPr id="101452" name="Freeform 76"/>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path>
                </a:pathLst>
              </a:custGeom>
              <a:noFill/>
              <a:ln w="19050" cmpd="sng">
                <a:solidFill>
                  <a:schemeClr val="tx1"/>
                </a:solidFill>
                <a:prstDash val="solid"/>
                <a:round/>
                <a:headEnd/>
                <a:tailEnd/>
              </a:ln>
            </p:spPr>
            <p:txBody>
              <a:bodyPr/>
              <a:lstStyle/>
              <a:p>
                <a:endParaRPr lang="el-GR"/>
              </a:p>
            </p:txBody>
          </p:sp>
          <p:sp>
            <p:nvSpPr>
              <p:cNvPr id="101453" name="Freeform 77"/>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9050" cmpd="sng">
                <a:solidFill>
                  <a:schemeClr val="tx1"/>
                </a:solidFill>
                <a:prstDash val="solid"/>
                <a:round/>
                <a:headEnd/>
                <a:tailEnd/>
              </a:ln>
            </p:spPr>
            <p:txBody>
              <a:bodyPr/>
              <a:lstStyle/>
              <a:p>
                <a:endParaRPr lang="el-GR"/>
              </a:p>
            </p:txBody>
          </p:sp>
        </p:grpSp>
      </p:gr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stretch>
            <a:fillRect/>
          </a:stretch>
        </p:blipFill>
        <p:spPr>
          <a:xfrm>
            <a:off x="4044000" y="664850"/>
            <a:ext cx="5528300" cy="5528300"/>
          </a:xfrm>
          <a:prstGeom prst="rect">
            <a:avLst/>
          </a:prstGeom>
        </p:spPr>
      </p:pic>
      <p:sp>
        <p:nvSpPr>
          <p:cNvPr id="7" name="Text Box 10"/>
          <p:cNvSpPr txBox="1">
            <a:spLocks noChangeArrowheads="1"/>
          </p:cNvSpPr>
          <p:nvPr/>
        </p:nvSpPr>
        <p:spPr bwMode="auto">
          <a:xfrm>
            <a:off x="2135189" y="641351"/>
            <a:ext cx="1907895" cy="584775"/>
          </a:xfrm>
          <a:prstGeom prst="rect">
            <a:avLst/>
          </a:prstGeom>
          <a:noFill/>
          <a:ln w="9525">
            <a:noFill/>
            <a:miter lim="800000"/>
            <a:headEnd/>
            <a:tailEnd/>
          </a:ln>
        </p:spPr>
        <p:txBody>
          <a:bodyPr wrap="none">
            <a:spAutoFit/>
          </a:bodyPr>
          <a:lstStyle/>
          <a:p>
            <a:pPr marL="450850" indent="-450850">
              <a:spcAft>
                <a:spcPct val="35000"/>
              </a:spcAft>
            </a:pPr>
            <a:r>
              <a:rPr lang="el-GR" sz="3200" dirty="0"/>
              <a:t>‘θόρυβος’</a:t>
            </a:r>
            <a:endParaRPr lang="en-GB" sz="32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stretch>
            <a:fillRect/>
          </a:stretch>
        </p:blipFill>
        <p:spPr>
          <a:xfrm>
            <a:off x="4044000" y="664850"/>
            <a:ext cx="5528300" cy="5528300"/>
          </a:xfrm>
          <a:prstGeom prst="rect">
            <a:avLst/>
          </a:prstGeom>
        </p:spPr>
      </p:pic>
      <p:sp>
        <p:nvSpPr>
          <p:cNvPr id="7" name="Text Box 10"/>
          <p:cNvSpPr txBox="1">
            <a:spLocks noChangeArrowheads="1"/>
          </p:cNvSpPr>
          <p:nvPr/>
        </p:nvSpPr>
        <p:spPr bwMode="auto">
          <a:xfrm>
            <a:off x="2135189" y="641351"/>
            <a:ext cx="1907895" cy="584775"/>
          </a:xfrm>
          <a:prstGeom prst="rect">
            <a:avLst/>
          </a:prstGeom>
          <a:noFill/>
          <a:ln w="9525">
            <a:noFill/>
            <a:miter lim="800000"/>
            <a:headEnd/>
            <a:tailEnd/>
          </a:ln>
        </p:spPr>
        <p:txBody>
          <a:bodyPr wrap="none">
            <a:spAutoFit/>
          </a:bodyPr>
          <a:lstStyle/>
          <a:p>
            <a:pPr marL="450850" indent="-450850">
              <a:spcAft>
                <a:spcPct val="35000"/>
              </a:spcAft>
            </a:pPr>
            <a:r>
              <a:rPr lang="el-GR" sz="3200" dirty="0"/>
              <a:t>‘θόρυβος’</a:t>
            </a:r>
            <a:endParaRPr lang="en-GB" sz="3200" dirty="0"/>
          </a:p>
        </p:txBody>
      </p:sp>
      <p:pic>
        <p:nvPicPr>
          <p:cNvPr id="4" name="Picture 3"/>
          <p:cNvPicPr>
            <a:picLocks noChangeAspect="1"/>
          </p:cNvPicPr>
          <p:nvPr/>
        </p:nvPicPr>
        <p:blipFill>
          <a:blip r:embed="rId4" cstate="email"/>
          <a:stretch>
            <a:fillRect/>
          </a:stretch>
        </p:blipFill>
        <p:spPr>
          <a:xfrm>
            <a:off x="1854616" y="3655569"/>
            <a:ext cx="4426280" cy="1985068"/>
          </a:xfrm>
          <a:prstGeom prst="rect">
            <a:avLst/>
          </a:prstGeom>
          <a:effectLst>
            <a:outerShdw blurRad="50800" dist="38100" dir="2700000" algn="tl" rotWithShape="0">
              <a:prstClr val="black">
                <a:alpha val="40000"/>
              </a:prstClr>
            </a:outerShdw>
          </a:effectLst>
        </p:spPr>
      </p:pic>
      <p:sp>
        <p:nvSpPr>
          <p:cNvPr id="8" name="Freeform 7"/>
          <p:cNvSpPr/>
          <p:nvPr/>
        </p:nvSpPr>
        <p:spPr>
          <a:xfrm>
            <a:off x="6798710" y="1153100"/>
            <a:ext cx="1151359" cy="1997725"/>
          </a:xfrm>
          <a:custGeom>
            <a:avLst/>
            <a:gdLst>
              <a:gd name="connsiteX0" fmla="*/ 209321 w 1123721"/>
              <a:gd name="connsiteY0" fmla="*/ 0 h 1861851"/>
              <a:gd name="connsiteX1" fmla="*/ 627962 w 1123721"/>
              <a:gd name="connsiteY1" fmla="*/ 33051 h 1861851"/>
              <a:gd name="connsiteX2" fmla="*/ 837282 w 1123721"/>
              <a:gd name="connsiteY2" fmla="*/ 0 h 1861851"/>
              <a:gd name="connsiteX3" fmla="*/ 980501 w 1123721"/>
              <a:gd name="connsiteY3" fmla="*/ 165253 h 1861851"/>
              <a:gd name="connsiteX4" fmla="*/ 1123721 w 1123721"/>
              <a:gd name="connsiteY4" fmla="*/ 330506 h 1861851"/>
              <a:gd name="connsiteX5" fmla="*/ 1013552 w 1123721"/>
              <a:gd name="connsiteY5" fmla="*/ 815248 h 1861851"/>
              <a:gd name="connsiteX6" fmla="*/ 683046 w 1123721"/>
              <a:gd name="connsiteY6" fmla="*/ 848299 h 1861851"/>
              <a:gd name="connsiteX7" fmla="*/ 594911 w 1123721"/>
              <a:gd name="connsiteY7" fmla="*/ 1068636 h 1861851"/>
              <a:gd name="connsiteX8" fmla="*/ 716097 w 1123721"/>
              <a:gd name="connsiteY8" fmla="*/ 1200839 h 1861851"/>
              <a:gd name="connsiteX9" fmla="*/ 473726 w 1123721"/>
              <a:gd name="connsiteY9" fmla="*/ 1520328 h 1861851"/>
              <a:gd name="connsiteX10" fmla="*/ 407624 w 1123721"/>
              <a:gd name="connsiteY10" fmla="*/ 1861851 h 1861851"/>
              <a:gd name="connsiteX11" fmla="*/ 132203 w 1123721"/>
              <a:gd name="connsiteY11" fmla="*/ 1850834 h 1861851"/>
              <a:gd name="connsiteX12" fmla="*/ 66101 w 1123721"/>
              <a:gd name="connsiteY12" fmla="*/ 1509311 h 1861851"/>
              <a:gd name="connsiteX13" fmla="*/ 0 w 1123721"/>
              <a:gd name="connsiteY13" fmla="*/ 1366092 h 1861851"/>
              <a:gd name="connsiteX14" fmla="*/ 22034 w 1123721"/>
              <a:gd name="connsiteY14" fmla="*/ 517793 h 1861851"/>
              <a:gd name="connsiteX15" fmla="*/ 209321 w 1123721"/>
              <a:gd name="connsiteY15" fmla="*/ 0 h 1861851"/>
              <a:gd name="connsiteX0" fmla="*/ 209321 w 1123721"/>
              <a:gd name="connsiteY0" fmla="*/ 22034 h 1883885"/>
              <a:gd name="connsiteX1" fmla="*/ 627962 w 1123721"/>
              <a:gd name="connsiteY1" fmla="*/ 55085 h 1883885"/>
              <a:gd name="connsiteX2" fmla="*/ 837282 w 1123721"/>
              <a:gd name="connsiteY2" fmla="*/ 22034 h 1883885"/>
              <a:gd name="connsiteX3" fmla="*/ 980501 w 1123721"/>
              <a:gd name="connsiteY3" fmla="*/ 187287 h 1883885"/>
              <a:gd name="connsiteX4" fmla="*/ 1123721 w 1123721"/>
              <a:gd name="connsiteY4" fmla="*/ 352540 h 1883885"/>
              <a:gd name="connsiteX5" fmla="*/ 1013552 w 1123721"/>
              <a:gd name="connsiteY5" fmla="*/ 837282 h 1883885"/>
              <a:gd name="connsiteX6" fmla="*/ 683046 w 1123721"/>
              <a:gd name="connsiteY6" fmla="*/ 870333 h 1883885"/>
              <a:gd name="connsiteX7" fmla="*/ 594911 w 1123721"/>
              <a:gd name="connsiteY7" fmla="*/ 1090670 h 1883885"/>
              <a:gd name="connsiteX8" fmla="*/ 716097 w 1123721"/>
              <a:gd name="connsiteY8" fmla="*/ 1222873 h 1883885"/>
              <a:gd name="connsiteX9" fmla="*/ 473726 w 1123721"/>
              <a:gd name="connsiteY9" fmla="*/ 1542362 h 1883885"/>
              <a:gd name="connsiteX10" fmla="*/ 407624 w 1123721"/>
              <a:gd name="connsiteY10" fmla="*/ 1883885 h 1883885"/>
              <a:gd name="connsiteX11" fmla="*/ 132203 w 1123721"/>
              <a:gd name="connsiteY11" fmla="*/ 1872868 h 1883885"/>
              <a:gd name="connsiteX12" fmla="*/ 66101 w 1123721"/>
              <a:gd name="connsiteY12" fmla="*/ 1531345 h 1883885"/>
              <a:gd name="connsiteX13" fmla="*/ 0 w 1123721"/>
              <a:gd name="connsiteY13" fmla="*/ 1388126 h 1883885"/>
              <a:gd name="connsiteX14" fmla="*/ 22034 w 1123721"/>
              <a:gd name="connsiteY14" fmla="*/ 539827 h 1883885"/>
              <a:gd name="connsiteX15" fmla="*/ 209321 w 1123721"/>
              <a:gd name="connsiteY15" fmla="*/ 22034 h 1883885"/>
              <a:gd name="connsiteX0" fmla="*/ 209321 w 1123721"/>
              <a:gd name="connsiteY0" fmla="*/ 22034 h 1883885"/>
              <a:gd name="connsiteX1" fmla="*/ 627962 w 1123721"/>
              <a:gd name="connsiteY1" fmla="*/ 55085 h 1883885"/>
              <a:gd name="connsiteX2" fmla="*/ 837282 w 1123721"/>
              <a:gd name="connsiteY2" fmla="*/ 22034 h 1883885"/>
              <a:gd name="connsiteX3" fmla="*/ 980501 w 1123721"/>
              <a:gd name="connsiteY3" fmla="*/ 187287 h 1883885"/>
              <a:gd name="connsiteX4" fmla="*/ 1123721 w 1123721"/>
              <a:gd name="connsiteY4" fmla="*/ 352540 h 1883885"/>
              <a:gd name="connsiteX5" fmla="*/ 1013552 w 1123721"/>
              <a:gd name="connsiteY5" fmla="*/ 837282 h 1883885"/>
              <a:gd name="connsiteX6" fmla="*/ 683046 w 1123721"/>
              <a:gd name="connsiteY6" fmla="*/ 870333 h 1883885"/>
              <a:gd name="connsiteX7" fmla="*/ 594911 w 1123721"/>
              <a:gd name="connsiteY7" fmla="*/ 1090670 h 1883885"/>
              <a:gd name="connsiteX8" fmla="*/ 716097 w 1123721"/>
              <a:gd name="connsiteY8" fmla="*/ 1222873 h 1883885"/>
              <a:gd name="connsiteX9" fmla="*/ 473726 w 1123721"/>
              <a:gd name="connsiteY9" fmla="*/ 1542362 h 1883885"/>
              <a:gd name="connsiteX10" fmla="*/ 407624 w 1123721"/>
              <a:gd name="connsiteY10" fmla="*/ 1883885 h 1883885"/>
              <a:gd name="connsiteX11" fmla="*/ 132203 w 1123721"/>
              <a:gd name="connsiteY11" fmla="*/ 1872868 h 1883885"/>
              <a:gd name="connsiteX12" fmla="*/ 66101 w 1123721"/>
              <a:gd name="connsiteY12" fmla="*/ 1531345 h 1883885"/>
              <a:gd name="connsiteX13" fmla="*/ 0 w 1123721"/>
              <a:gd name="connsiteY13" fmla="*/ 1388126 h 1883885"/>
              <a:gd name="connsiteX14" fmla="*/ 22034 w 1123721"/>
              <a:gd name="connsiteY14" fmla="*/ 539827 h 1883885"/>
              <a:gd name="connsiteX15" fmla="*/ 209321 w 1123721"/>
              <a:gd name="connsiteY15" fmla="*/ 22034 h 1883885"/>
              <a:gd name="connsiteX0" fmla="*/ 209321 w 1129229"/>
              <a:gd name="connsiteY0" fmla="*/ 22034 h 1883885"/>
              <a:gd name="connsiteX1" fmla="*/ 627962 w 1129229"/>
              <a:gd name="connsiteY1" fmla="*/ 55085 h 1883885"/>
              <a:gd name="connsiteX2" fmla="*/ 837282 w 1129229"/>
              <a:gd name="connsiteY2" fmla="*/ 22034 h 1883885"/>
              <a:gd name="connsiteX3" fmla="*/ 980501 w 1129229"/>
              <a:gd name="connsiteY3" fmla="*/ 187287 h 1883885"/>
              <a:gd name="connsiteX4" fmla="*/ 1123721 w 1129229"/>
              <a:gd name="connsiteY4" fmla="*/ 352540 h 1883885"/>
              <a:gd name="connsiteX5" fmla="*/ 1013552 w 1129229"/>
              <a:gd name="connsiteY5" fmla="*/ 837282 h 1883885"/>
              <a:gd name="connsiteX6" fmla="*/ 683046 w 1129229"/>
              <a:gd name="connsiteY6" fmla="*/ 870333 h 1883885"/>
              <a:gd name="connsiteX7" fmla="*/ 594911 w 1129229"/>
              <a:gd name="connsiteY7" fmla="*/ 1090670 h 1883885"/>
              <a:gd name="connsiteX8" fmla="*/ 716097 w 1129229"/>
              <a:gd name="connsiteY8" fmla="*/ 1222873 h 1883885"/>
              <a:gd name="connsiteX9" fmla="*/ 473726 w 1129229"/>
              <a:gd name="connsiteY9" fmla="*/ 1542362 h 1883885"/>
              <a:gd name="connsiteX10" fmla="*/ 407624 w 1129229"/>
              <a:gd name="connsiteY10" fmla="*/ 1883885 h 1883885"/>
              <a:gd name="connsiteX11" fmla="*/ 132203 w 1129229"/>
              <a:gd name="connsiteY11" fmla="*/ 1872868 h 1883885"/>
              <a:gd name="connsiteX12" fmla="*/ 66101 w 1129229"/>
              <a:gd name="connsiteY12" fmla="*/ 1531345 h 1883885"/>
              <a:gd name="connsiteX13" fmla="*/ 0 w 1129229"/>
              <a:gd name="connsiteY13" fmla="*/ 1388126 h 1883885"/>
              <a:gd name="connsiteX14" fmla="*/ 22034 w 1129229"/>
              <a:gd name="connsiteY14" fmla="*/ 539827 h 1883885"/>
              <a:gd name="connsiteX15" fmla="*/ 209321 w 1129229"/>
              <a:gd name="connsiteY15" fmla="*/ 22034 h 1883885"/>
              <a:gd name="connsiteX0" fmla="*/ 209321 w 1129229"/>
              <a:gd name="connsiteY0" fmla="*/ 22034 h 1883885"/>
              <a:gd name="connsiteX1" fmla="*/ 627962 w 1129229"/>
              <a:gd name="connsiteY1" fmla="*/ 55085 h 1883885"/>
              <a:gd name="connsiteX2" fmla="*/ 837282 w 1129229"/>
              <a:gd name="connsiteY2" fmla="*/ 22034 h 1883885"/>
              <a:gd name="connsiteX3" fmla="*/ 980501 w 1129229"/>
              <a:gd name="connsiteY3" fmla="*/ 187287 h 1883885"/>
              <a:gd name="connsiteX4" fmla="*/ 1123721 w 1129229"/>
              <a:gd name="connsiteY4" fmla="*/ 352540 h 1883885"/>
              <a:gd name="connsiteX5" fmla="*/ 1013552 w 1129229"/>
              <a:gd name="connsiteY5" fmla="*/ 837282 h 1883885"/>
              <a:gd name="connsiteX6" fmla="*/ 683046 w 1129229"/>
              <a:gd name="connsiteY6" fmla="*/ 870333 h 1883885"/>
              <a:gd name="connsiteX7" fmla="*/ 594911 w 1129229"/>
              <a:gd name="connsiteY7" fmla="*/ 1090670 h 1883885"/>
              <a:gd name="connsiteX8" fmla="*/ 716097 w 1129229"/>
              <a:gd name="connsiteY8" fmla="*/ 1222873 h 1883885"/>
              <a:gd name="connsiteX9" fmla="*/ 473726 w 1129229"/>
              <a:gd name="connsiteY9" fmla="*/ 1542362 h 1883885"/>
              <a:gd name="connsiteX10" fmla="*/ 407624 w 1129229"/>
              <a:gd name="connsiteY10" fmla="*/ 1883885 h 1883885"/>
              <a:gd name="connsiteX11" fmla="*/ 132203 w 1129229"/>
              <a:gd name="connsiteY11" fmla="*/ 1872868 h 1883885"/>
              <a:gd name="connsiteX12" fmla="*/ 66101 w 1129229"/>
              <a:gd name="connsiteY12" fmla="*/ 1531345 h 1883885"/>
              <a:gd name="connsiteX13" fmla="*/ 0 w 1129229"/>
              <a:gd name="connsiteY13" fmla="*/ 1388126 h 1883885"/>
              <a:gd name="connsiteX14" fmla="*/ 22034 w 1129229"/>
              <a:gd name="connsiteY14" fmla="*/ 539827 h 1883885"/>
              <a:gd name="connsiteX15" fmla="*/ 209321 w 1129229"/>
              <a:gd name="connsiteY15" fmla="*/ 22034 h 1883885"/>
              <a:gd name="connsiteX0" fmla="*/ 209321 w 1129229"/>
              <a:gd name="connsiteY0" fmla="*/ 22034 h 1883885"/>
              <a:gd name="connsiteX1" fmla="*/ 627962 w 1129229"/>
              <a:gd name="connsiteY1" fmla="*/ 55085 h 1883885"/>
              <a:gd name="connsiteX2" fmla="*/ 837282 w 1129229"/>
              <a:gd name="connsiteY2" fmla="*/ 22034 h 1883885"/>
              <a:gd name="connsiteX3" fmla="*/ 980501 w 1129229"/>
              <a:gd name="connsiteY3" fmla="*/ 187287 h 1883885"/>
              <a:gd name="connsiteX4" fmla="*/ 1123721 w 1129229"/>
              <a:gd name="connsiteY4" fmla="*/ 352540 h 1883885"/>
              <a:gd name="connsiteX5" fmla="*/ 1013552 w 1129229"/>
              <a:gd name="connsiteY5" fmla="*/ 837282 h 1883885"/>
              <a:gd name="connsiteX6" fmla="*/ 683046 w 1129229"/>
              <a:gd name="connsiteY6" fmla="*/ 870333 h 1883885"/>
              <a:gd name="connsiteX7" fmla="*/ 594911 w 1129229"/>
              <a:gd name="connsiteY7" fmla="*/ 1090670 h 1883885"/>
              <a:gd name="connsiteX8" fmla="*/ 716097 w 1129229"/>
              <a:gd name="connsiteY8" fmla="*/ 1222873 h 1883885"/>
              <a:gd name="connsiteX9" fmla="*/ 473726 w 1129229"/>
              <a:gd name="connsiteY9" fmla="*/ 1542362 h 1883885"/>
              <a:gd name="connsiteX10" fmla="*/ 407624 w 1129229"/>
              <a:gd name="connsiteY10" fmla="*/ 1883885 h 1883885"/>
              <a:gd name="connsiteX11" fmla="*/ 132203 w 1129229"/>
              <a:gd name="connsiteY11" fmla="*/ 1872868 h 1883885"/>
              <a:gd name="connsiteX12" fmla="*/ 66101 w 1129229"/>
              <a:gd name="connsiteY12" fmla="*/ 1531345 h 1883885"/>
              <a:gd name="connsiteX13" fmla="*/ 0 w 1129229"/>
              <a:gd name="connsiteY13" fmla="*/ 1388126 h 1883885"/>
              <a:gd name="connsiteX14" fmla="*/ 22034 w 1129229"/>
              <a:gd name="connsiteY14" fmla="*/ 539827 h 1883885"/>
              <a:gd name="connsiteX15" fmla="*/ 209321 w 1129229"/>
              <a:gd name="connsiteY15" fmla="*/ 22034 h 1883885"/>
              <a:gd name="connsiteX0" fmla="*/ 209321 w 1129229"/>
              <a:gd name="connsiteY0" fmla="*/ 22034 h 1883885"/>
              <a:gd name="connsiteX1" fmla="*/ 627962 w 1129229"/>
              <a:gd name="connsiteY1" fmla="*/ 55085 h 1883885"/>
              <a:gd name="connsiteX2" fmla="*/ 837282 w 1129229"/>
              <a:gd name="connsiteY2" fmla="*/ 22034 h 1883885"/>
              <a:gd name="connsiteX3" fmla="*/ 980501 w 1129229"/>
              <a:gd name="connsiteY3" fmla="*/ 187287 h 1883885"/>
              <a:gd name="connsiteX4" fmla="*/ 1123721 w 1129229"/>
              <a:gd name="connsiteY4" fmla="*/ 352540 h 1883885"/>
              <a:gd name="connsiteX5" fmla="*/ 1013552 w 1129229"/>
              <a:gd name="connsiteY5" fmla="*/ 837282 h 1883885"/>
              <a:gd name="connsiteX6" fmla="*/ 683046 w 1129229"/>
              <a:gd name="connsiteY6" fmla="*/ 870333 h 1883885"/>
              <a:gd name="connsiteX7" fmla="*/ 594911 w 1129229"/>
              <a:gd name="connsiteY7" fmla="*/ 1090670 h 1883885"/>
              <a:gd name="connsiteX8" fmla="*/ 716097 w 1129229"/>
              <a:gd name="connsiteY8" fmla="*/ 1222873 h 1883885"/>
              <a:gd name="connsiteX9" fmla="*/ 473726 w 1129229"/>
              <a:gd name="connsiteY9" fmla="*/ 1542362 h 1883885"/>
              <a:gd name="connsiteX10" fmla="*/ 407624 w 1129229"/>
              <a:gd name="connsiteY10" fmla="*/ 1883885 h 1883885"/>
              <a:gd name="connsiteX11" fmla="*/ 132203 w 1129229"/>
              <a:gd name="connsiteY11" fmla="*/ 1872868 h 1883885"/>
              <a:gd name="connsiteX12" fmla="*/ 66101 w 1129229"/>
              <a:gd name="connsiteY12" fmla="*/ 1531345 h 1883885"/>
              <a:gd name="connsiteX13" fmla="*/ 0 w 1129229"/>
              <a:gd name="connsiteY13" fmla="*/ 1388126 h 1883885"/>
              <a:gd name="connsiteX14" fmla="*/ 22034 w 1129229"/>
              <a:gd name="connsiteY14" fmla="*/ 539827 h 1883885"/>
              <a:gd name="connsiteX15" fmla="*/ 209321 w 1129229"/>
              <a:gd name="connsiteY15" fmla="*/ 22034 h 1883885"/>
              <a:gd name="connsiteX0" fmla="*/ 209321 w 1129229"/>
              <a:gd name="connsiteY0" fmla="*/ 22034 h 1883885"/>
              <a:gd name="connsiteX1" fmla="*/ 627962 w 1129229"/>
              <a:gd name="connsiteY1" fmla="*/ 55085 h 1883885"/>
              <a:gd name="connsiteX2" fmla="*/ 837282 w 1129229"/>
              <a:gd name="connsiteY2" fmla="*/ 22034 h 1883885"/>
              <a:gd name="connsiteX3" fmla="*/ 980501 w 1129229"/>
              <a:gd name="connsiteY3" fmla="*/ 187287 h 1883885"/>
              <a:gd name="connsiteX4" fmla="*/ 1123721 w 1129229"/>
              <a:gd name="connsiteY4" fmla="*/ 352540 h 1883885"/>
              <a:gd name="connsiteX5" fmla="*/ 1013552 w 1129229"/>
              <a:gd name="connsiteY5" fmla="*/ 837282 h 1883885"/>
              <a:gd name="connsiteX6" fmla="*/ 683046 w 1129229"/>
              <a:gd name="connsiteY6" fmla="*/ 870333 h 1883885"/>
              <a:gd name="connsiteX7" fmla="*/ 594911 w 1129229"/>
              <a:gd name="connsiteY7" fmla="*/ 1090670 h 1883885"/>
              <a:gd name="connsiteX8" fmla="*/ 716097 w 1129229"/>
              <a:gd name="connsiteY8" fmla="*/ 1222873 h 1883885"/>
              <a:gd name="connsiteX9" fmla="*/ 473726 w 1129229"/>
              <a:gd name="connsiteY9" fmla="*/ 1542362 h 1883885"/>
              <a:gd name="connsiteX10" fmla="*/ 407624 w 1129229"/>
              <a:gd name="connsiteY10" fmla="*/ 1883885 h 1883885"/>
              <a:gd name="connsiteX11" fmla="*/ 132203 w 1129229"/>
              <a:gd name="connsiteY11" fmla="*/ 1872868 h 1883885"/>
              <a:gd name="connsiteX12" fmla="*/ 66101 w 1129229"/>
              <a:gd name="connsiteY12" fmla="*/ 1531345 h 1883885"/>
              <a:gd name="connsiteX13" fmla="*/ 0 w 1129229"/>
              <a:gd name="connsiteY13" fmla="*/ 1388126 h 1883885"/>
              <a:gd name="connsiteX14" fmla="*/ 22034 w 1129229"/>
              <a:gd name="connsiteY14" fmla="*/ 539827 h 1883885"/>
              <a:gd name="connsiteX15" fmla="*/ 209321 w 1129229"/>
              <a:gd name="connsiteY15" fmla="*/ 22034 h 1883885"/>
              <a:gd name="connsiteX0" fmla="*/ 209321 w 1129229"/>
              <a:gd name="connsiteY0" fmla="*/ 22034 h 1883885"/>
              <a:gd name="connsiteX1" fmla="*/ 627962 w 1129229"/>
              <a:gd name="connsiteY1" fmla="*/ 55085 h 1883885"/>
              <a:gd name="connsiteX2" fmla="*/ 837282 w 1129229"/>
              <a:gd name="connsiteY2" fmla="*/ 22034 h 1883885"/>
              <a:gd name="connsiteX3" fmla="*/ 980501 w 1129229"/>
              <a:gd name="connsiteY3" fmla="*/ 187287 h 1883885"/>
              <a:gd name="connsiteX4" fmla="*/ 1123721 w 1129229"/>
              <a:gd name="connsiteY4" fmla="*/ 352540 h 1883885"/>
              <a:gd name="connsiteX5" fmla="*/ 1013552 w 1129229"/>
              <a:gd name="connsiteY5" fmla="*/ 837282 h 1883885"/>
              <a:gd name="connsiteX6" fmla="*/ 683046 w 1129229"/>
              <a:gd name="connsiteY6" fmla="*/ 870333 h 1883885"/>
              <a:gd name="connsiteX7" fmla="*/ 594911 w 1129229"/>
              <a:gd name="connsiteY7" fmla="*/ 1090670 h 1883885"/>
              <a:gd name="connsiteX8" fmla="*/ 716097 w 1129229"/>
              <a:gd name="connsiteY8" fmla="*/ 1222873 h 1883885"/>
              <a:gd name="connsiteX9" fmla="*/ 473726 w 1129229"/>
              <a:gd name="connsiteY9" fmla="*/ 1542362 h 1883885"/>
              <a:gd name="connsiteX10" fmla="*/ 407624 w 1129229"/>
              <a:gd name="connsiteY10" fmla="*/ 1883885 h 1883885"/>
              <a:gd name="connsiteX11" fmla="*/ 132203 w 1129229"/>
              <a:gd name="connsiteY11" fmla="*/ 1872868 h 1883885"/>
              <a:gd name="connsiteX12" fmla="*/ 66101 w 1129229"/>
              <a:gd name="connsiteY12" fmla="*/ 1531345 h 1883885"/>
              <a:gd name="connsiteX13" fmla="*/ 0 w 1129229"/>
              <a:gd name="connsiteY13" fmla="*/ 1388126 h 1883885"/>
              <a:gd name="connsiteX14" fmla="*/ 22034 w 1129229"/>
              <a:gd name="connsiteY14" fmla="*/ 539827 h 1883885"/>
              <a:gd name="connsiteX15" fmla="*/ 209321 w 1129229"/>
              <a:gd name="connsiteY15" fmla="*/ 22034 h 1883885"/>
              <a:gd name="connsiteX0" fmla="*/ 209321 w 1129229"/>
              <a:gd name="connsiteY0" fmla="*/ 22034 h 1938969"/>
              <a:gd name="connsiteX1" fmla="*/ 627962 w 1129229"/>
              <a:gd name="connsiteY1" fmla="*/ 55085 h 1938969"/>
              <a:gd name="connsiteX2" fmla="*/ 837282 w 1129229"/>
              <a:gd name="connsiteY2" fmla="*/ 22034 h 1938969"/>
              <a:gd name="connsiteX3" fmla="*/ 980501 w 1129229"/>
              <a:gd name="connsiteY3" fmla="*/ 187287 h 1938969"/>
              <a:gd name="connsiteX4" fmla="*/ 1123721 w 1129229"/>
              <a:gd name="connsiteY4" fmla="*/ 352540 h 1938969"/>
              <a:gd name="connsiteX5" fmla="*/ 1013552 w 1129229"/>
              <a:gd name="connsiteY5" fmla="*/ 837282 h 1938969"/>
              <a:gd name="connsiteX6" fmla="*/ 683046 w 1129229"/>
              <a:gd name="connsiteY6" fmla="*/ 870333 h 1938969"/>
              <a:gd name="connsiteX7" fmla="*/ 594911 w 1129229"/>
              <a:gd name="connsiteY7" fmla="*/ 1090670 h 1938969"/>
              <a:gd name="connsiteX8" fmla="*/ 716097 w 1129229"/>
              <a:gd name="connsiteY8" fmla="*/ 1222873 h 1938969"/>
              <a:gd name="connsiteX9" fmla="*/ 473726 w 1129229"/>
              <a:gd name="connsiteY9" fmla="*/ 1542362 h 1938969"/>
              <a:gd name="connsiteX10" fmla="*/ 407624 w 1129229"/>
              <a:gd name="connsiteY10" fmla="*/ 1883885 h 1938969"/>
              <a:gd name="connsiteX11" fmla="*/ 132203 w 1129229"/>
              <a:gd name="connsiteY11" fmla="*/ 1872868 h 1938969"/>
              <a:gd name="connsiteX12" fmla="*/ 66101 w 1129229"/>
              <a:gd name="connsiteY12" fmla="*/ 1531345 h 1938969"/>
              <a:gd name="connsiteX13" fmla="*/ 0 w 1129229"/>
              <a:gd name="connsiteY13" fmla="*/ 1388126 h 1938969"/>
              <a:gd name="connsiteX14" fmla="*/ 22034 w 1129229"/>
              <a:gd name="connsiteY14" fmla="*/ 539827 h 1938969"/>
              <a:gd name="connsiteX15" fmla="*/ 209321 w 1129229"/>
              <a:gd name="connsiteY15" fmla="*/ 22034 h 1938969"/>
              <a:gd name="connsiteX0" fmla="*/ 209321 w 1129229"/>
              <a:gd name="connsiteY0" fmla="*/ 22034 h 1938969"/>
              <a:gd name="connsiteX1" fmla="*/ 627962 w 1129229"/>
              <a:gd name="connsiteY1" fmla="*/ 55085 h 1938969"/>
              <a:gd name="connsiteX2" fmla="*/ 837282 w 1129229"/>
              <a:gd name="connsiteY2" fmla="*/ 22034 h 1938969"/>
              <a:gd name="connsiteX3" fmla="*/ 980501 w 1129229"/>
              <a:gd name="connsiteY3" fmla="*/ 187287 h 1938969"/>
              <a:gd name="connsiteX4" fmla="*/ 1123721 w 1129229"/>
              <a:gd name="connsiteY4" fmla="*/ 352540 h 1938969"/>
              <a:gd name="connsiteX5" fmla="*/ 1013552 w 1129229"/>
              <a:gd name="connsiteY5" fmla="*/ 837282 h 1938969"/>
              <a:gd name="connsiteX6" fmla="*/ 683046 w 1129229"/>
              <a:gd name="connsiteY6" fmla="*/ 870333 h 1938969"/>
              <a:gd name="connsiteX7" fmla="*/ 594911 w 1129229"/>
              <a:gd name="connsiteY7" fmla="*/ 1090670 h 1938969"/>
              <a:gd name="connsiteX8" fmla="*/ 716097 w 1129229"/>
              <a:gd name="connsiteY8" fmla="*/ 1222873 h 1938969"/>
              <a:gd name="connsiteX9" fmla="*/ 473726 w 1129229"/>
              <a:gd name="connsiteY9" fmla="*/ 1542362 h 1938969"/>
              <a:gd name="connsiteX10" fmla="*/ 407624 w 1129229"/>
              <a:gd name="connsiteY10" fmla="*/ 1883885 h 1938969"/>
              <a:gd name="connsiteX11" fmla="*/ 132203 w 1129229"/>
              <a:gd name="connsiteY11" fmla="*/ 1872868 h 1938969"/>
              <a:gd name="connsiteX12" fmla="*/ 66101 w 1129229"/>
              <a:gd name="connsiteY12" fmla="*/ 1531345 h 1938969"/>
              <a:gd name="connsiteX13" fmla="*/ 0 w 1129229"/>
              <a:gd name="connsiteY13" fmla="*/ 1388126 h 1938969"/>
              <a:gd name="connsiteX14" fmla="*/ 22034 w 1129229"/>
              <a:gd name="connsiteY14" fmla="*/ 539827 h 1938969"/>
              <a:gd name="connsiteX15" fmla="*/ 209321 w 1129229"/>
              <a:gd name="connsiteY15" fmla="*/ 22034 h 1938969"/>
              <a:gd name="connsiteX0" fmla="*/ 209321 w 1129229"/>
              <a:gd name="connsiteY0" fmla="*/ 22034 h 1938969"/>
              <a:gd name="connsiteX1" fmla="*/ 627962 w 1129229"/>
              <a:gd name="connsiteY1" fmla="*/ 55085 h 1938969"/>
              <a:gd name="connsiteX2" fmla="*/ 837282 w 1129229"/>
              <a:gd name="connsiteY2" fmla="*/ 22034 h 1938969"/>
              <a:gd name="connsiteX3" fmla="*/ 980501 w 1129229"/>
              <a:gd name="connsiteY3" fmla="*/ 187287 h 1938969"/>
              <a:gd name="connsiteX4" fmla="*/ 1123721 w 1129229"/>
              <a:gd name="connsiteY4" fmla="*/ 352540 h 1938969"/>
              <a:gd name="connsiteX5" fmla="*/ 1013552 w 1129229"/>
              <a:gd name="connsiteY5" fmla="*/ 837282 h 1938969"/>
              <a:gd name="connsiteX6" fmla="*/ 683046 w 1129229"/>
              <a:gd name="connsiteY6" fmla="*/ 870333 h 1938969"/>
              <a:gd name="connsiteX7" fmla="*/ 594911 w 1129229"/>
              <a:gd name="connsiteY7" fmla="*/ 1090670 h 1938969"/>
              <a:gd name="connsiteX8" fmla="*/ 716097 w 1129229"/>
              <a:gd name="connsiteY8" fmla="*/ 1222873 h 1938969"/>
              <a:gd name="connsiteX9" fmla="*/ 473726 w 1129229"/>
              <a:gd name="connsiteY9" fmla="*/ 1542362 h 1938969"/>
              <a:gd name="connsiteX10" fmla="*/ 407624 w 1129229"/>
              <a:gd name="connsiteY10" fmla="*/ 1883885 h 1938969"/>
              <a:gd name="connsiteX11" fmla="*/ 132203 w 1129229"/>
              <a:gd name="connsiteY11" fmla="*/ 1872868 h 1938969"/>
              <a:gd name="connsiteX12" fmla="*/ 66101 w 1129229"/>
              <a:gd name="connsiteY12" fmla="*/ 1531345 h 1938969"/>
              <a:gd name="connsiteX13" fmla="*/ 0 w 1129229"/>
              <a:gd name="connsiteY13" fmla="*/ 1388126 h 1938969"/>
              <a:gd name="connsiteX14" fmla="*/ 22034 w 1129229"/>
              <a:gd name="connsiteY14" fmla="*/ 539827 h 1938969"/>
              <a:gd name="connsiteX15" fmla="*/ 209321 w 1129229"/>
              <a:gd name="connsiteY15" fmla="*/ 22034 h 1938969"/>
              <a:gd name="connsiteX0" fmla="*/ 222174 w 1142082"/>
              <a:gd name="connsiteY0" fmla="*/ 22034 h 1938969"/>
              <a:gd name="connsiteX1" fmla="*/ 640815 w 1142082"/>
              <a:gd name="connsiteY1" fmla="*/ 55085 h 1938969"/>
              <a:gd name="connsiteX2" fmla="*/ 850135 w 1142082"/>
              <a:gd name="connsiteY2" fmla="*/ 22034 h 1938969"/>
              <a:gd name="connsiteX3" fmla="*/ 993354 w 1142082"/>
              <a:gd name="connsiteY3" fmla="*/ 187287 h 1938969"/>
              <a:gd name="connsiteX4" fmla="*/ 1136574 w 1142082"/>
              <a:gd name="connsiteY4" fmla="*/ 352540 h 1938969"/>
              <a:gd name="connsiteX5" fmla="*/ 1026405 w 1142082"/>
              <a:gd name="connsiteY5" fmla="*/ 837282 h 1938969"/>
              <a:gd name="connsiteX6" fmla="*/ 695899 w 1142082"/>
              <a:gd name="connsiteY6" fmla="*/ 870333 h 1938969"/>
              <a:gd name="connsiteX7" fmla="*/ 607764 w 1142082"/>
              <a:gd name="connsiteY7" fmla="*/ 1090670 h 1938969"/>
              <a:gd name="connsiteX8" fmla="*/ 728950 w 1142082"/>
              <a:gd name="connsiteY8" fmla="*/ 1222873 h 1938969"/>
              <a:gd name="connsiteX9" fmla="*/ 486579 w 1142082"/>
              <a:gd name="connsiteY9" fmla="*/ 1542362 h 1938969"/>
              <a:gd name="connsiteX10" fmla="*/ 420477 w 1142082"/>
              <a:gd name="connsiteY10" fmla="*/ 1883885 h 1938969"/>
              <a:gd name="connsiteX11" fmla="*/ 145056 w 1142082"/>
              <a:gd name="connsiteY11" fmla="*/ 1872868 h 1938969"/>
              <a:gd name="connsiteX12" fmla="*/ 78954 w 1142082"/>
              <a:gd name="connsiteY12" fmla="*/ 1531345 h 1938969"/>
              <a:gd name="connsiteX13" fmla="*/ 12853 w 1142082"/>
              <a:gd name="connsiteY13" fmla="*/ 1388126 h 1938969"/>
              <a:gd name="connsiteX14" fmla="*/ 34887 w 1142082"/>
              <a:gd name="connsiteY14" fmla="*/ 539827 h 1938969"/>
              <a:gd name="connsiteX15" fmla="*/ 222174 w 1142082"/>
              <a:gd name="connsiteY15" fmla="*/ 22034 h 1938969"/>
              <a:gd name="connsiteX0" fmla="*/ 222174 w 1142082"/>
              <a:gd name="connsiteY0" fmla="*/ 22034 h 1938969"/>
              <a:gd name="connsiteX1" fmla="*/ 640815 w 1142082"/>
              <a:gd name="connsiteY1" fmla="*/ 55085 h 1938969"/>
              <a:gd name="connsiteX2" fmla="*/ 850135 w 1142082"/>
              <a:gd name="connsiteY2" fmla="*/ 22034 h 1938969"/>
              <a:gd name="connsiteX3" fmla="*/ 993354 w 1142082"/>
              <a:gd name="connsiteY3" fmla="*/ 187287 h 1938969"/>
              <a:gd name="connsiteX4" fmla="*/ 1136574 w 1142082"/>
              <a:gd name="connsiteY4" fmla="*/ 352540 h 1938969"/>
              <a:gd name="connsiteX5" fmla="*/ 1026405 w 1142082"/>
              <a:gd name="connsiteY5" fmla="*/ 837282 h 1938969"/>
              <a:gd name="connsiteX6" fmla="*/ 695899 w 1142082"/>
              <a:gd name="connsiteY6" fmla="*/ 870333 h 1938969"/>
              <a:gd name="connsiteX7" fmla="*/ 607764 w 1142082"/>
              <a:gd name="connsiteY7" fmla="*/ 1090670 h 1938969"/>
              <a:gd name="connsiteX8" fmla="*/ 728950 w 1142082"/>
              <a:gd name="connsiteY8" fmla="*/ 1222873 h 1938969"/>
              <a:gd name="connsiteX9" fmla="*/ 486579 w 1142082"/>
              <a:gd name="connsiteY9" fmla="*/ 1542362 h 1938969"/>
              <a:gd name="connsiteX10" fmla="*/ 420477 w 1142082"/>
              <a:gd name="connsiteY10" fmla="*/ 1883885 h 1938969"/>
              <a:gd name="connsiteX11" fmla="*/ 145056 w 1142082"/>
              <a:gd name="connsiteY11" fmla="*/ 1872868 h 1938969"/>
              <a:gd name="connsiteX12" fmla="*/ 78954 w 1142082"/>
              <a:gd name="connsiteY12" fmla="*/ 1531345 h 1938969"/>
              <a:gd name="connsiteX13" fmla="*/ 12853 w 1142082"/>
              <a:gd name="connsiteY13" fmla="*/ 1388126 h 1938969"/>
              <a:gd name="connsiteX14" fmla="*/ 34887 w 1142082"/>
              <a:gd name="connsiteY14" fmla="*/ 539827 h 1938969"/>
              <a:gd name="connsiteX15" fmla="*/ 222174 w 1142082"/>
              <a:gd name="connsiteY15" fmla="*/ 22034 h 1938969"/>
              <a:gd name="connsiteX0" fmla="*/ 222174 w 1142082"/>
              <a:gd name="connsiteY0" fmla="*/ 80790 h 1997725"/>
              <a:gd name="connsiteX1" fmla="*/ 640815 w 1142082"/>
              <a:gd name="connsiteY1" fmla="*/ 113841 h 1997725"/>
              <a:gd name="connsiteX2" fmla="*/ 850135 w 1142082"/>
              <a:gd name="connsiteY2" fmla="*/ 80790 h 1997725"/>
              <a:gd name="connsiteX3" fmla="*/ 993354 w 1142082"/>
              <a:gd name="connsiteY3" fmla="*/ 246043 h 1997725"/>
              <a:gd name="connsiteX4" fmla="*/ 1136574 w 1142082"/>
              <a:gd name="connsiteY4" fmla="*/ 411296 h 1997725"/>
              <a:gd name="connsiteX5" fmla="*/ 1026405 w 1142082"/>
              <a:gd name="connsiteY5" fmla="*/ 896038 h 1997725"/>
              <a:gd name="connsiteX6" fmla="*/ 695899 w 1142082"/>
              <a:gd name="connsiteY6" fmla="*/ 929089 h 1997725"/>
              <a:gd name="connsiteX7" fmla="*/ 607764 w 1142082"/>
              <a:gd name="connsiteY7" fmla="*/ 1149426 h 1997725"/>
              <a:gd name="connsiteX8" fmla="*/ 728950 w 1142082"/>
              <a:gd name="connsiteY8" fmla="*/ 1281629 h 1997725"/>
              <a:gd name="connsiteX9" fmla="*/ 486579 w 1142082"/>
              <a:gd name="connsiteY9" fmla="*/ 1601118 h 1997725"/>
              <a:gd name="connsiteX10" fmla="*/ 420477 w 1142082"/>
              <a:gd name="connsiteY10" fmla="*/ 1942641 h 1997725"/>
              <a:gd name="connsiteX11" fmla="*/ 145056 w 1142082"/>
              <a:gd name="connsiteY11" fmla="*/ 1931624 h 1997725"/>
              <a:gd name="connsiteX12" fmla="*/ 78954 w 1142082"/>
              <a:gd name="connsiteY12" fmla="*/ 1590101 h 1997725"/>
              <a:gd name="connsiteX13" fmla="*/ 12853 w 1142082"/>
              <a:gd name="connsiteY13" fmla="*/ 1446882 h 1997725"/>
              <a:gd name="connsiteX14" fmla="*/ 34887 w 1142082"/>
              <a:gd name="connsiteY14" fmla="*/ 598583 h 1997725"/>
              <a:gd name="connsiteX15" fmla="*/ 222174 w 1142082"/>
              <a:gd name="connsiteY15" fmla="*/ 80790 h 1997725"/>
              <a:gd name="connsiteX0" fmla="*/ 222174 w 1142082"/>
              <a:gd name="connsiteY0" fmla="*/ 80790 h 1997725"/>
              <a:gd name="connsiteX1" fmla="*/ 640815 w 1142082"/>
              <a:gd name="connsiteY1" fmla="*/ 113841 h 1997725"/>
              <a:gd name="connsiteX2" fmla="*/ 850135 w 1142082"/>
              <a:gd name="connsiteY2" fmla="*/ 80790 h 1997725"/>
              <a:gd name="connsiteX3" fmla="*/ 993354 w 1142082"/>
              <a:gd name="connsiteY3" fmla="*/ 246043 h 1997725"/>
              <a:gd name="connsiteX4" fmla="*/ 1136574 w 1142082"/>
              <a:gd name="connsiteY4" fmla="*/ 411296 h 1997725"/>
              <a:gd name="connsiteX5" fmla="*/ 1026405 w 1142082"/>
              <a:gd name="connsiteY5" fmla="*/ 896038 h 1997725"/>
              <a:gd name="connsiteX6" fmla="*/ 695899 w 1142082"/>
              <a:gd name="connsiteY6" fmla="*/ 929089 h 1997725"/>
              <a:gd name="connsiteX7" fmla="*/ 607764 w 1142082"/>
              <a:gd name="connsiteY7" fmla="*/ 1149426 h 1997725"/>
              <a:gd name="connsiteX8" fmla="*/ 728950 w 1142082"/>
              <a:gd name="connsiteY8" fmla="*/ 1281629 h 1997725"/>
              <a:gd name="connsiteX9" fmla="*/ 486579 w 1142082"/>
              <a:gd name="connsiteY9" fmla="*/ 1601118 h 1997725"/>
              <a:gd name="connsiteX10" fmla="*/ 420477 w 1142082"/>
              <a:gd name="connsiteY10" fmla="*/ 1942641 h 1997725"/>
              <a:gd name="connsiteX11" fmla="*/ 145056 w 1142082"/>
              <a:gd name="connsiteY11" fmla="*/ 1931624 h 1997725"/>
              <a:gd name="connsiteX12" fmla="*/ 78954 w 1142082"/>
              <a:gd name="connsiteY12" fmla="*/ 1590101 h 1997725"/>
              <a:gd name="connsiteX13" fmla="*/ 12853 w 1142082"/>
              <a:gd name="connsiteY13" fmla="*/ 1446882 h 1997725"/>
              <a:gd name="connsiteX14" fmla="*/ 34887 w 1142082"/>
              <a:gd name="connsiteY14" fmla="*/ 598583 h 1997725"/>
              <a:gd name="connsiteX15" fmla="*/ 222174 w 1142082"/>
              <a:gd name="connsiteY15" fmla="*/ 80790 h 1997725"/>
              <a:gd name="connsiteX0" fmla="*/ 237136 w 1157044"/>
              <a:gd name="connsiteY0" fmla="*/ 80790 h 1997725"/>
              <a:gd name="connsiteX1" fmla="*/ 655777 w 1157044"/>
              <a:gd name="connsiteY1" fmla="*/ 113841 h 1997725"/>
              <a:gd name="connsiteX2" fmla="*/ 865097 w 1157044"/>
              <a:gd name="connsiteY2" fmla="*/ 80790 h 1997725"/>
              <a:gd name="connsiteX3" fmla="*/ 1008316 w 1157044"/>
              <a:gd name="connsiteY3" fmla="*/ 246043 h 1997725"/>
              <a:gd name="connsiteX4" fmla="*/ 1151536 w 1157044"/>
              <a:gd name="connsiteY4" fmla="*/ 411296 h 1997725"/>
              <a:gd name="connsiteX5" fmla="*/ 1041367 w 1157044"/>
              <a:gd name="connsiteY5" fmla="*/ 896038 h 1997725"/>
              <a:gd name="connsiteX6" fmla="*/ 710861 w 1157044"/>
              <a:gd name="connsiteY6" fmla="*/ 929089 h 1997725"/>
              <a:gd name="connsiteX7" fmla="*/ 622726 w 1157044"/>
              <a:gd name="connsiteY7" fmla="*/ 1149426 h 1997725"/>
              <a:gd name="connsiteX8" fmla="*/ 743912 w 1157044"/>
              <a:gd name="connsiteY8" fmla="*/ 1281629 h 1997725"/>
              <a:gd name="connsiteX9" fmla="*/ 501541 w 1157044"/>
              <a:gd name="connsiteY9" fmla="*/ 1601118 h 1997725"/>
              <a:gd name="connsiteX10" fmla="*/ 435439 w 1157044"/>
              <a:gd name="connsiteY10" fmla="*/ 1942641 h 1997725"/>
              <a:gd name="connsiteX11" fmla="*/ 160018 w 1157044"/>
              <a:gd name="connsiteY11" fmla="*/ 1931624 h 1997725"/>
              <a:gd name="connsiteX12" fmla="*/ 93916 w 1157044"/>
              <a:gd name="connsiteY12" fmla="*/ 1590101 h 1997725"/>
              <a:gd name="connsiteX13" fmla="*/ 7344 w 1157044"/>
              <a:gd name="connsiteY13" fmla="*/ 1242165 h 1997725"/>
              <a:gd name="connsiteX14" fmla="*/ 49849 w 1157044"/>
              <a:gd name="connsiteY14" fmla="*/ 598583 h 1997725"/>
              <a:gd name="connsiteX15" fmla="*/ 237136 w 1157044"/>
              <a:gd name="connsiteY15" fmla="*/ 80790 h 1997725"/>
              <a:gd name="connsiteX0" fmla="*/ 237136 w 1157044"/>
              <a:gd name="connsiteY0" fmla="*/ 80790 h 1997725"/>
              <a:gd name="connsiteX1" fmla="*/ 655777 w 1157044"/>
              <a:gd name="connsiteY1" fmla="*/ 113841 h 1997725"/>
              <a:gd name="connsiteX2" fmla="*/ 865097 w 1157044"/>
              <a:gd name="connsiteY2" fmla="*/ 80790 h 1997725"/>
              <a:gd name="connsiteX3" fmla="*/ 1008316 w 1157044"/>
              <a:gd name="connsiteY3" fmla="*/ 246043 h 1997725"/>
              <a:gd name="connsiteX4" fmla="*/ 1151536 w 1157044"/>
              <a:gd name="connsiteY4" fmla="*/ 411296 h 1997725"/>
              <a:gd name="connsiteX5" fmla="*/ 1041367 w 1157044"/>
              <a:gd name="connsiteY5" fmla="*/ 896038 h 1997725"/>
              <a:gd name="connsiteX6" fmla="*/ 710861 w 1157044"/>
              <a:gd name="connsiteY6" fmla="*/ 929089 h 1997725"/>
              <a:gd name="connsiteX7" fmla="*/ 622726 w 1157044"/>
              <a:gd name="connsiteY7" fmla="*/ 1149426 h 1997725"/>
              <a:gd name="connsiteX8" fmla="*/ 743912 w 1157044"/>
              <a:gd name="connsiteY8" fmla="*/ 1281629 h 1997725"/>
              <a:gd name="connsiteX9" fmla="*/ 501541 w 1157044"/>
              <a:gd name="connsiteY9" fmla="*/ 1601118 h 1997725"/>
              <a:gd name="connsiteX10" fmla="*/ 435439 w 1157044"/>
              <a:gd name="connsiteY10" fmla="*/ 1942641 h 1997725"/>
              <a:gd name="connsiteX11" fmla="*/ 160018 w 1157044"/>
              <a:gd name="connsiteY11" fmla="*/ 1931624 h 1997725"/>
              <a:gd name="connsiteX12" fmla="*/ 93916 w 1157044"/>
              <a:gd name="connsiteY12" fmla="*/ 1590101 h 1997725"/>
              <a:gd name="connsiteX13" fmla="*/ 7344 w 1157044"/>
              <a:gd name="connsiteY13" fmla="*/ 1242165 h 1997725"/>
              <a:gd name="connsiteX14" fmla="*/ 49849 w 1157044"/>
              <a:gd name="connsiteY14" fmla="*/ 598583 h 1997725"/>
              <a:gd name="connsiteX15" fmla="*/ 237136 w 1157044"/>
              <a:gd name="connsiteY15" fmla="*/ 80790 h 1997725"/>
              <a:gd name="connsiteX0" fmla="*/ 237136 w 1157044"/>
              <a:gd name="connsiteY0" fmla="*/ 80790 h 1997725"/>
              <a:gd name="connsiteX1" fmla="*/ 655777 w 1157044"/>
              <a:gd name="connsiteY1" fmla="*/ 113841 h 1997725"/>
              <a:gd name="connsiteX2" fmla="*/ 865097 w 1157044"/>
              <a:gd name="connsiteY2" fmla="*/ 80790 h 1997725"/>
              <a:gd name="connsiteX3" fmla="*/ 1008316 w 1157044"/>
              <a:gd name="connsiteY3" fmla="*/ 246043 h 1997725"/>
              <a:gd name="connsiteX4" fmla="*/ 1151536 w 1157044"/>
              <a:gd name="connsiteY4" fmla="*/ 411296 h 1997725"/>
              <a:gd name="connsiteX5" fmla="*/ 1041367 w 1157044"/>
              <a:gd name="connsiteY5" fmla="*/ 896038 h 1997725"/>
              <a:gd name="connsiteX6" fmla="*/ 710861 w 1157044"/>
              <a:gd name="connsiteY6" fmla="*/ 929089 h 1997725"/>
              <a:gd name="connsiteX7" fmla="*/ 622726 w 1157044"/>
              <a:gd name="connsiteY7" fmla="*/ 1149426 h 1997725"/>
              <a:gd name="connsiteX8" fmla="*/ 743912 w 1157044"/>
              <a:gd name="connsiteY8" fmla="*/ 1281629 h 1997725"/>
              <a:gd name="connsiteX9" fmla="*/ 501541 w 1157044"/>
              <a:gd name="connsiteY9" fmla="*/ 1601118 h 1997725"/>
              <a:gd name="connsiteX10" fmla="*/ 435439 w 1157044"/>
              <a:gd name="connsiteY10" fmla="*/ 1942641 h 1997725"/>
              <a:gd name="connsiteX11" fmla="*/ 160018 w 1157044"/>
              <a:gd name="connsiteY11" fmla="*/ 1931624 h 1997725"/>
              <a:gd name="connsiteX12" fmla="*/ 93916 w 1157044"/>
              <a:gd name="connsiteY12" fmla="*/ 1590101 h 1997725"/>
              <a:gd name="connsiteX13" fmla="*/ 7344 w 1157044"/>
              <a:gd name="connsiteY13" fmla="*/ 1242165 h 1997725"/>
              <a:gd name="connsiteX14" fmla="*/ 49849 w 1157044"/>
              <a:gd name="connsiteY14" fmla="*/ 598583 h 1997725"/>
              <a:gd name="connsiteX15" fmla="*/ 237136 w 1157044"/>
              <a:gd name="connsiteY15" fmla="*/ 80790 h 1997725"/>
              <a:gd name="connsiteX0" fmla="*/ 233725 w 1153633"/>
              <a:gd name="connsiteY0" fmla="*/ 80790 h 1997725"/>
              <a:gd name="connsiteX1" fmla="*/ 652366 w 1153633"/>
              <a:gd name="connsiteY1" fmla="*/ 113841 h 1997725"/>
              <a:gd name="connsiteX2" fmla="*/ 861686 w 1153633"/>
              <a:gd name="connsiteY2" fmla="*/ 80790 h 1997725"/>
              <a:gd name="connsiteX3" fmla="*/ 1004905 w 1153633"/>
              <a:gd name="connsiteY3" fmla="*/ 246043 h 1997725"/>
              <a:gd name="connsiteX4" fmla="*/ 1148125 w 1153633"/>
              <a:gd name="connsiteY4" fmla="*/ 411296 h 1997725"/>
              <a:gd name="connsiteX5" fmla="*/ 1037956 w 1153633"/>
              <a:gd name="connsiteY5" fmla="*/ 896038 h 1997725"/>
              <a:gd name="connsiteX6" fmla="*/ 707450 w 1153633"/>
              <a:gd name="connsiteY6" fmla="*/ 929089 h 1997725"/>
              <a:gd name="connsiteX7" fmla="*/ 619315 w 1153633"/>
              <a:gd name="connsiteY7" fmla="*/ 1149426 h 1997725"/>
              <a:gd name="connsiteX8" fmla="*/ 740501 w 1153633"/>
              <a:gd name="connsiteY8" fmla="*/ 1281629 h 1997725"/>
              <a:gd name="connsiteX9" fmla="*/ 498130 w 1153633"/>
              <a:gd name="connsiteY9" fmla="*/ 1601118 h 1997725"/>
              <a:gd name="connsiteX10" fmla="*/ 432028 w 1153633"/>
              <a:gd name="connsiteY10" fmla="*/ 1942641 h 1997725"/>
              <a:gd name="connsiteX11" fmla="*/ 156607 w 1153633"/>
              <a:gd name="connsiteY11" fmla="*/ 1931624 h 1997725"/>
              <a:gd name="connsiteX12" fmla="*/ 70034 w 1153633"/>
              <a:gd name="connsiteY12" fmla="*/ 1678812 h 1997725"/>
              <a:gd name="connsiteX13" fmla="*/ 3933 w 1153633"/>
              <a:gd name="connsiteY13" fmla="*/ 1242165 h 1997725"/>
              <a:gd name="connsiteX14" fmla="*/ 46438 w 1153633"/>
              <a:gd name="connsiteY14" fmla="*/ 598583 h 1997725"/>
              <a:gd name="connsiteX15" fmla="*/ 233725 w 1153633"/>
              <a:gd name="connsiteY15" fmla="*/ 80790 h 1997725"/>
              <a:gd name="connsiteX0" fmla="*/ 233725 w 1153633"/>
              <a:gd name="connsiteY0" fmla="*/ 80790 h 1997725"/>
              <a:gd name="connsiteX1" fmla="*/ 652366 w 1153633"/>
              <a:gd name="connsiteY1" fmla="*/ 113841 h 1997725"/>
              <a:gd name="connsiteX2" fmla="*/ 861686 w 1153633"/>
              <a:gd name="connsiteY2" fmla="*/ 80790 h 1997725"/>
              <a:gd name="connsiteX3" fmla="*/ 1004905 w 1153633"/>
              <a:gd name="connsiteY3" fmla="*/ 246043 h 1997725"/>
              <a:gd name="connsiteX4" fmla="*/ 1148125 w 1153633"/>
              <a:gd name="connsiteY4" fmla="*/ 411296 h 1997725"/>
              <a:gd name="connsiteX5" fmla="*/ 1037956 w 1153633"/>
              <a:gd name="connsiteY5" fmla="*/ 896038 h 1997725"/>
              <a:gd name="connsiteX6" fmla="*/ 707450 w 1153633"/>
              <a:gd name="connsiteY6" fmla="*/ 929089 h 1997725"/>
              <a:gd name="connsiteX7" fmla="*/ 673906 w 1153633"/>
              <a:gd name="connsiteY7" fmla="*/ 1101658 h 1997725"/>
              <a:gd name="connsiteX8" fmla="*/ 740501 w 1153633"/>
              <a:gd name="connsiteY8" fmla="*/ 1281629 h 1997725"/>
              <a:gd name="connsiteX9" fmla="*/ 498130 w 1153633"/>
              <a:gd name="connsiteY9" fmla="*/ 1601118 h 1997725"/>
              <a:gd name="connsiteX10" fmla="*/ 432028 w 1153633"/>
              <a:gd name="connsiteY10" fmla="*/ 1942641 h 1997725"/>
              <a:gd name="connsiteX11" fmla="*/ 156607 w 1153633"/>
              <a:gd name="connsiteY11" fmla="*/ 1931624 h 1997725"/>
              <a:gd name="connsiteX12" fmla="*/ 70034 w 1153633"/>
              <a:gd name="connsiteY12" fmla="*/ 1678812 h 1997725"/>
              <a:gd name="connsiteX13" fmla="*/ 3933 w 1153633"/>
              <a:gd name="connsiteY13" fmla="*/ 1242165 h 1997725"/>
              <a:gd name="connsiteX14" fmla="*/ 46438 w 1153633"/>
              <a:gd name="connsiteY14" fmla="*/ 598583 h 1997725"/>
              <a:gd name="connsiteX15" fmla="*/ 233725 w 1153633"/>
              <a:gd name="connsiteY15" fmla="*/ 80790 h 1997725"/>
              <a:gd name="connsiteX0" fmla="*/ 233725 w 1153633"/>
              <a:gd name="connsiteY0" fmla="*/ 80790 h 1997725"/>
              <a:gd name="connsiteX1" fmla="*/ 652366 w 1153633"/>
              <a:gd name="connsiteY1" fmla="*/ 113841 h 1997725"/>
              <a:gd name="connsiteX2" fmla="*/ 861686 w 1153633"/>
              <a:gd name="connsiteY2" fmla="*/ 80790 h 1997725"/>
              <a:gd name="connsiteX3" fmla="*/ 1004905 w 1153633"/>
              <a:gd name="connsiteY3" fmla="*/ 246043 h 1997725"/>
              <a:gd name="connsiteX4" fmla="*/ 1148125 w 1153633"/>
              <a:gd name="connsiteY4" fmla="*/ 411296 h 1997725"/>
              <a:gd name="connsiteX5" fmla="*/ 1037956 w 1153633"/>
              <a:gd name="connsiteY5" fmla="*/ 896038 h 1997725"/>
              <a:gd name="connsiteX6" fmla="*/ 707450 w 1153633"/>
              <a:gd name="connsiteY6" fmla="*/ 929089 h 1997725"/>
              <a:gd name="connsiteX7" fmla="*/ 740501 w 1153633"/>
              <a:gd name="connsiteY7" fmla="*/ 1281629 h 1997725"/>
              <a:gd name="connsiteX8" fmla="*/ 498130 w 1153633"/>
              <a:gd name="connsiteY8" fmla="*/ 1601118 h 1997725"/>
              <a:gd name="connsiteX9" fmla="*/ 432028 w 1153633"/>
              <a:gd name="connsiteY9" fmla="*/ 1942641 h 1997725"/>
              <a:gd name="connsiteX10" fmla="*/ 156607 w 1153633"/>
              <a:gd name="connsiteY10" fmla="*/ 1931624 h 1997725"/>
              <a:gd name="connsiteX11" fmla="*/ 70034 w 1153633"/>
              <a:gd name="connsiteY11" fmla="*/ 1678812 h 1997725"/>
              <a:gd name="connsiteX12" fmla="*/ 3933 w 1153633"/>
              <a:gd name="connsiteY12" fmla="*/ 1242165 h 1997725"/>
              <a:gd name="connsiteX13" fmla="*/ 46438 w 1153633"/>
              <a:gd name="connsiteY13" fmla="*/ 598583 h 1997725"/>
              <a:gd name="connsiteX14" fmla="*/ 233725 w 1153633"/>
              <a:gd name="connsiteY14" fmla="*/ 80790 h 1997725"/>
              <a:gd name="connsiteX0" fmla="*/ 233725 w 1153633"/>
              <a:gd name="connsiteY0" fmla="*/ 80790 h 1997725"/>
              <a:gd name="connsiteX1" fmla="*/ 652366 w 1153633"/>
              <a:gd name="connsiteY1" fmla="*/ 113841 h 1997725"/>
              <a:gd name="connsiteX2" fmla="*/ 861686 w 1153633"/>
              <a:gd name="connsiteY2" fmla="*/ 80790 h 1997725"/>
              <a:gd name="connsiteX3" fmla="*/ 1004905 w 1153633"/>
              <a:gd name="connsiteY3" fmla="*/ 246043 h 1997725"/>
              <a:gd name="connsiteX4" fmla="*/ 1148125 w 1153633"/>
              <a:gd name="connsiteY4" fmla="*/ 411296 h 1997725"/>
              <a:gd name="connsiteX5" fmla="*/ 1037956 w 1153633"/>
              <a:gd name="connsiteY5" fmla="*/ 896038 h 1997725"/>
              <a:gd name="connsiteX6" fmla="*/ 707450 w 1153633"/>
              <a:gd name="connsiteY6" fmla="*/ 929089 h 1997725"/>
              <a:gd name="connsiteX7" fmla="*/ 808739 w 1153633"/>
              <a:gd name="connsiteY7" fmla="*/ 1213390 h 1997725"/>
              <a:gd name="connsiteX8" fmla="*/ 498130 w 1153633"/>
              <a:gd name="connsiteY8" fmla="*/ 1601118 h 1997725"/>
              <a:gd name="connsiteX9" fmla="*/ 432028 w 1153633"/>
              <a:gd name="connsiteY9" fmla="*/ 1942641 h 1997725"/>
              <a:gd name="connsiteX10" fmla="*/ 156607 w 1153633"/>
              <a:gd name="connsiteY10" fmla="*/ 1931624 h 1997725"/>
              <a:gd name="connsiteX11" fmla="*/ 70034 w 1153633"/>
              <a:gd name="connsiteY11" fmla="*/ 1678812 h 1997725"/>
              <a:gd name="connsiteX12" fmla="*/ 3933 w 1153633"/>
              <a:gd name="connsiteY12" fmla="*/ 1242165 h 1997725"/>
              <a:gd name="connsiteX13" fmla="*/ 46438 w 1153633"/>
              <a:gd name="connsiteY13" fmla="*/ 598583 h 1997725"/>
              <a:gd name="connsiteX14" fmla="*/ 233725 w 1153633"/>
              <a:gd name="connsiteY14" fmla="*/ 80790 h 1997725"/>
              <a:gd name="connsiteX0" fmla="*/ 233725 w 1153633"/>
              <a:gd name="connsiteY0" fmla="*/ 80790 h 1997725"/>
              <a:gd name="connsiteX1" fmla="*/ 652366 w 1153633"/>
              <a:gd name="connsiteY1" fmla="*/ 113841 h 1997725"/>
              <a:gd name="connsiteX2" fmla="*/ 861686 w 1153633"/>
              <a:gd name="connsiteY2" fmla="*/ 80790 h 1997725"/>
              <a:gd name="connsiteX3" fmla="*/ 1004905 w 1153633"/>
              <a:gd name="connsiteY3" fmla="*/ 246043 h 1997725"/>
              <a:gd name="connsiteX4" fmla="*/ 1148125 w 1153633"/>
              <a:gd name="connsiteY4" fmla="*/ 411296 h 1997725"/>
              <a:gd name="connsiteX5" fmla="*/ 1037956 w 1153633"/>
              <a:gd name="connsiteY5" fmla="*/ 896038 h 1997725"/>
              <a:gd name="connsiteX6" fmla="*/ 707450 w 1153633"/>
              <a:gd name="connsiteY6" fmla="*/ 990504 h 1997725"/>
              <a:gd name="connsiteX7" fmla="*/ 808739 w 1153633"/>
              <a:gd name="connsiteY7" fmla="*/ 1213390 h 1997725"/>
              <a:gd name="connsiteX8" fmla="*/ 498130 w 1153633"/>
              <a:gd name="connsiteY8" fmla="*/ 1601118 h 1997725"/>
              <a:gd name="connsiteX9" fmla="*/ 432028 w 1153633"/>
              <a:gd name="connsiteY9" fmla="*/ 1942641 h 1997725"/>
              <a:gd name="connsiteX10" fmla="*/ 156607 w 1153633"/>
              <a:gd name="connsiteY10" fmla="*/ 1931624 h 1997725"/>
              <a:gd name="connsiteX11" fmla="*/ 70034 w 1153633"/>
              <a:gd name="connsiteY11" fmla="*/ 1678812 h 1997725"/>
              <a:gd name="connsiteX12" fmla="*/ 3933 w 1153633"/>
              <a:gd name="connsiteY12" fmla="*/ 1242165 h 1997725"/>
              <a:gd name="connsiteX13" fmla="*/ 46438 w 1153633"/>
              <a:gd name="connsiteY13" fmla="*/ 598583 h 1997725"/>
              <a:gd name="connsiteX14" fmla="*/ 233725 w 1153633"/>
              <a:gd name="connsiteY14" fmla="*/ 80790 h 1997725"/>
              <a:gd name="connsiteX0" fmla="*/ 233725 w 1151359"/>
              <a:gd name="connsiteY0" fmla="*/ 80790 h 1997725"/>
              <a:gd name="connsiteX1" fmla="*/ 652366 w 1151359"/>
              <a:gd name="connsiteY1" fmla="*/ 113841 h 1997725"/>
              <a:gd name="connsiteX2" fmla="*/ 861686 w 1151359"/>
              <a:gd name="connsiteY2" fmla="*/ 80790 h 1997725"/>
              <a:gd name="connsiteX3" fmla="*/ 1004905 w 1151359"/>
              <a:gd name="connsiteY3" fmla="*/ 246043 h 1997725"/>
              <a:gd name="connsiteX4" fmla="*/ 1148125 w 1151359"/>
              <a:gd name="connsiteY4" fmla="*/ 411296 h 1997725"/>
              <a:gd name="connsiteX5" fmla="*/ 1024309 w 1151359"/>
              <a:gd name="connsiteY5" fmla="*/ 855095 h 1997725"/>
              <a:gd name="connsiteX6" fmla="*/ 707450 w 1151359"/>
              <a:gd name="connsiteY6" fmla="*/ 990504 h 1997725"/>
              <a:gd name="connsiteX7" fmla="*/ 808739 w 1151359"/>
              <a:gd name="connsiteY7" fmla="*/ 1213390 h 1997725"/>
              <a:gd name="connsiteX8" fmla="*/ 498130 w 1151359"/>
              <a:gd name="connsiteY8" fmla="*/ 1601118 h 1997725"/>
              <a:gd name="connsiteX9" fmla="*/ 432028 w 1151359"/>
              <a:gd name="connsiteY9" fmla="*/ 1942641 h 1997725"/>
              <a:gd name="connsiteX10" fmla="*/ 156607 w 1151359"/>
              <a:gd name="connsiteY10" fmla="*/ 1931624 h 1997725"/>
              <a:gd name="connsiteX11" fmla="*/ 70034 w 1151359"/>
              <a:gd name="connsiteY11" fmla="*/ 1678812 h 1997725"/>
              <a:gd name="connsiteX12" fmla="*/ 3933 w 1151359"/>
              <a:gd name="connsiteY12" fmla="*/ 1242165 h 1997725"/>
              <a:gd name="connsiteX13" fmla="*/ 46438 w 1151359"/>
              <a:gd name="connsiteY13" fmla="*/ 598583 h 1997725"/>
              <a:gd name="connsiteX14" fmla="*/ 233725 w 1151359"/>
              <a:gd name="connsiteY14" fmla="*/ 80790 h 199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1359" h="1997725">
                <a:moveTo>
                  <a:pt x="233725" y="80790"/>
                </a:moveTo>
                <a:cubicBezTo>
                  <a:pt x="334713" y="0"/>
                  <a:pt x="547706" y="113841"/>
                  <a:pt x="652366" y="113841"/>
                </a:cubicBezTo>
                <a:cubicBezTo>
                  <a:pt x="757026" y="113841"/>
                  <a:pt x="802930" y="58756"/>
                  <a:pt x="861686" y="80790"/>
                </a:cubicBezTo>
                <a:cubicBezTo>
                  <a:pt x="920442" y="102824"/>
                  <a:pt x="957165" y="190959"/>
                  <a:pt x="1004905" y="246043"/>
                </a:cubicBezTo>
                <a:cubicBezTo>
                  <a:pt x="1052645" y="301127"/>
                  <a:pt x="1144891" y="309787"/>
                  <a:pt x="1148125" y="411296"/>
                </a:cubicBezTo>
                <a:cubicBezTo>
                  <a:pt x="1151359" y="512805"/>
                  <a:pt x="1097755" y="758560"/>
                  <a:pt x="1024309" y="855095"/>
                </a:cubicBezTo>
                <a:cubicBezTo>
                  <a:pt x="950863" y="951630"/>
                  <a:pt x="743378" y="930788"/>
                  <a:pt x="707450" y="990504"/>
                </a:cubicBezTo>
                <a:cubicBezTo>
                  <a:pt x="671522" y="1050220"/>
                  <a:pt x="843626" y="1111621"/>
                  <a:pt x="808739" y="1213390"/>
                </a:cubicBezTo>
                <a:cubicBezTo>
                  <a:pt x="773852" y="1315159"/>
                  <a:pt x="560915" y="1479576"/>
                  <a:pt x="498130" y="1601118"/>
                </a:cubicBezTo>
                <a:cubicBezTo>
                  <a:pt x="435345" y="1722660"/>
                  <a:pt x="488948" y="1887557"/>
                  <a:pt x="432028" y="1942641"/>
                </a:cubicBezTo>
                <a:cubicBezTo>
                  <a:pt x="375108" y="1997725"/>
                  <a:pt x="216939" y="1975596"/>
                  <a:pt x="156607" y="1931624"/>
                </a:cubicBezTo>
                <a:cubicBezTo>
                  <a:pt x="96275" y="1887653"/>
                  <a:pt x="109128" y="1766426"/>
                  <a:pt x="70034" y="1678812"/>
                </a:cubicBezTo>
                <a:cubicBezTo>
                  <a:pt x="30940" y="1591198"/>
                  <a:pt x="7866" y="1422203"/>
                  <a:pt x="3933" y="1242165"/>
                </a:cubicBezTo>
                <a:cubicBezTo>
                  <a:pt x="0" y="1062127"/>
                  <a:pt x="8139" y="792145"/>
                  <a:pt x="46438" y="598583"/>
                </a:cubicBezTo>
                <a:cubicBezTo>
                  <a:pt x="84737" y="405021"/>
                  <a:pt x="132737" y="161580"/>
                  <a:pt x="233725" y="80790"/>
                </a:cubicBezTo>
                <a:close/>
              </a:path>
            </a:pathLst>
          </a:custGeom>
          <a:no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Freeform 8"/>
          <p:cNvSpPr/>
          <p:nvPr/>
        </p:nvSpPr>
        <p:spPr>
          <a:xfrm>
            <a:off x="6653655" y="3707177"/>
            <a:ext cx="1151359" cy="1997725"/>
          </a:xfrm>
          <a:custGeom>
            <a:avLst/>
            <a:gdLst>
              <a:gd name="connsiteX0" fmla="*/ 209321 w 1123721"/>
              <a:gd name="connsiteY0" fmla="*/ 0 h 1861851"/>
              <a:gd name="connsiteX1" fmla="*/ 627962 w 1123721"/>
              <a:gd name="connsiteY1" fmla="*/ 33051 h 1861851"/>
              <a:gd name="connsiteX2" fmla="*/ 837282 w 1123721"/>
              <a:gd name="connsiteY2" fmla="*/ 0 h 1861851"/>
              <a:gd name="connsiteX3" fmla="*/ 980501 w 1123721"/>
              <a:gd name="connsiteY3" fmla="*/ 165253 h 1861851"/>
              <a:gd name="connsiteX4" fmla="*/ 1123721 w 1123721"/>
              <a:gd name="connsiteY4" fmla="*/ 330506 h 1861851"/>
              <a:gd name="connsiteX5" fmla="*/ 1013552 w 1123721"/>
              <a:gd name="connsiteY5" fmla="*/ 815248 h 1861851"/>
              <a:gd name="connsiteX6" fmla="*/ 683046 w 1123721"/>
              <a:gd name="connsiteY6" fmla="*/ 848299 h 1861851"/>
              <a:gd name="connsiteX7" fmla="*/ 594911 w 1123721"/>
              <a:gd name="connsiteY7" fmla="*/ 1068636 h 1861851"/>
              <a:gd name="connsiteX8" fmla="*/ 716097 w 1123721"/>
              <a:gd name="connsiteY8" fmla="*/ 1200839 h 1861851"/>
              <a:gd name="connsiteX9" fmla="*/ 473726 w 1123721"/>
              <a:gd name="connsiteY9" fmla="*/ 1520328 h 1861851"/>
              <a:gd name="connsiteX10" fmla="*/ 407624 w 1123721"/>
              <a:gd name="connsiteY10" fmla="*/ 1861851 h 1861851"/>
              <a:gd name="connsiteX11" fmla="*/ 132203 w 1123721"/>
              <a:gd name="connsiteY11" fmla="*/ 1850834 h 1861851"/>
              <a:gd name="connsiteX12" fmla="*/ 66101 w 1123721"/>
              <a:gd name="connsiteY12" fmla="*/ 1509311 h 1861851"/>
              <a:gd name="connsiteX13" fmla="*/ 0 w 1123721"/>
              <a:gd name="connsiteY13" fmla="*/ 1366092 h 1861851"/>
              <a:gd name="connsiteX14" fmla="*/ 22034 w 1123721"/>
              <a:gd name="connsiteY14" fmla="*/ 517793 h 1861851"/>
              <a:gd name="connsiteX15" fmla="*/ 209321 w 1123721"/>
              <a:gd name="connsiteY15" fmla="*/ 0 h 1861851"/>
              <a:gd name="connsiteX0" fmla="*/ 209321 w 1123721"/>
              <a:gd name="connsiteY0" fmla="*/ 22034 h 1883885"/>
              <a:gd name="connsiteX1" fmla="*/ 627962 w 1123721"/>
              <a:gd name="connsiteY1" fmla="*/ 55085 h 1883885"/>
              <a:gd name="connsiteX2" fmla="*/ 837282 w 1123721"/>
              <a:gd name="connsiteY2" fmla="*/ 22034 h 1883885"/>
              <a:gd name="connsiteX3" fmla="*/ 980501 w 1123721"/>
              <a:gd name="connsiteY3" fmla="*/ 187287 h 1883885"/>
              <a:gd name="connsiteX4" fmla="*/ 1123721 w 1123721"/>
              <a:gd name="connsiteY4" fmla="*/ 352540 h 1883885"/>
              <a:gd name="connsiteX5" fmla="*/ 1013552 w 1123721"/>
              <a:gd name="connsiteY5" fmla="*/ 837282 h 1883885"/>
              <a:gd name="connsiteX6" fmla="*/ 683046 w 1123721"/>
              <a:gd name="connsiteY6" fmla="*/ 870333 h 1883885"/>
              <a:gd name="connsiteX7" fmla="*/ 594911 w 1123721"/>
              <a:gd name="connsiteY7" fmla="*/ 1090670 h 1883885"/>
              <a:gd name="connsiteX8" fmla="*/ 716097 w 1123721"/>
              <a:gd name="connsiteY8" fmla="*/ 1222873 h 1883885"/>
              <a:gd name="connsiteX9" fmla="*/ 473726 w 1123721"/>
              <a:gd name="connsiteY9" fmla="*/ 1542362 h 1883885"/>
              <a:gd name="connsiteX10" fmla="*/ 407624 w 1123721"/>
              <a:gd name="connsiteY10" fmla="*/ 1883885 h 1883885"/>
              <a:gd name="connsiteX11" fmla="*/ 132203 w 1123721"/>
              <a:gd name="connsiteY11" fmla="*/ 1872868 h 1883885"/>
              <a:gd name="connsiteX12" fmla="*/ 66101 w 1123721"/>
              <a:gd name="connsiteY12" fmla="*/ 1531345 h 1883885"/>
              <a:gd name="connsiteX13" fmla="*/ 0 w 1123721"/>
              <a:gd name="connsiteY13" fmla="*/ 1388126 h 1883885"/>
              <a:gd name="connsiteX14" fmla="*/ 22034 w 1123721"/>
              <a:gd name="connsiteY14" fmla="*/ 539827 h 1883885"/>
              <a:gd name="connsiteX15" fmla="*/ 209321 w 1123721"/>
              <a:gd name="connsiteY15" fmla="*/ 22034 h 1883885"/>
              <a:gd name="connsiteX0" fmla="*/ 209321 w 1123721"/>
              <a:gd name="connsiteY0" fmla="*/ 22034 h 1883885"/>
              <a:gd name="connsiteX1" fmla="*/ 627962 w 1123721"/>
              <a:gd name="connsiteY1" fmla="*/ 55085 h 1883885"/>
              <a:gd name="connsiteX2" fmla="*/ 837282 w 1123721"/>
              <a:gd name="connsiteY2" fmla="*/ 22034 h 1883885"/>
              <a:gd name="connsiteX3" fmla="*/ 980501 w 1123721"/>
              <a:gd name="connsiteY3" fmla="*/ 187287 h 1883885"/>
              <a:gd name="connsiteX4" fmla="*/ 1123721 w 1123721"/>
              <a:gd name="connsiteY4" fmla="*/ 352540 h 1883885"/>
              <a:gd name="connsiteX5" fmla="*/ 1013552 w 1123721"/>
              <a:gd name="connsiteY5" fmla="*/ 837282 h 1883885"/>
              <a:gd name="connsiteX6" fmla="*/ 683046 w 1123721"/>
              <a:gd name="connsiteY6" fmla="*/ 870333 h 1883885"/>
              <a:gd name="connsiteX7" fmla="*/ 594911 w 1123721"/>
              <a:gd name="connsiteY7" fmla="*/ 1090670 h 1883885"/>
              <a:gd name="connsiteX8" fmla="*/ 716097 w 1123721"/>
              <a:gd name="connsiteY8" fmla="*/ 1222873 h 1883885"/>
              <a:gd name="connsiteX9" fmla="*/ 473726 w 1123721"/>
              <a:gd name="connsiteY9" fmla="*/ 1542362 h 1883885"/>
              <a:gd name="connsiteX10" fmla="*/ 407624 w 1123721"/>
              <a:gd name="connsiteY10" fmla="*/ 1883885 h 1883885"/>
              <a:gd name="connsiteX11" fmla="*/ 132203 w 1123721"/>
              <a:gd name="connsiteY11" fmla="*/ 1872868 h 1883885"/>
              <a:gd name="connsiteX12" fmla="*/ 66101 w 1123721"/>
              <a:gd name="connsiteY12" fmla="*/ 1531345 h 1883885"/>
              <a:gd name="connsiteX13" fmla="*/ 0 w 1123721"/>
              <a:gd name="connsiteY13" fmla="*/ 1388126 h 1883885"/>
              <a:gd name="connsiteX14" fmla="*/ 22034 w 1123721"/>
              <a:gd name="connsiteY14" fmla="*/ 539827 h 1883885"/>
              <a:gd name="connsiteX15" fmla="*/ 209321 w 1123721"/>
              <a:gd name="connsiteY15" fmla="*/ 22034 h 1883885"/>
              <a:gd name="connsiteX0" fmla="*/ 209321 w 1129229"/>
              <a:gd name="connsiteY0" fmla="*/ 22034 h 1883885"/>
              <a:gd name="connsiteX1" fmla="*/ 627962 w 1129229"/>
              <a:gd name="connsiteY1" fmla="*/ 55085 h 1883885"/>
              <a:gd name="connsiteX2" fmla="*/ 837282 w 1129229"/>
              <a:gd name="connsiteY2" fmla="*/ 22034 h 1883885"/>
              <a:gd name="connsiteX3" fmla="*/ 980501 w 1129229"/>
              <a:gd name="connsiteY3" fmla="*/ 187287 h 1883885"/>
              <a:gd name="connsiteX4" fmla="*/ 1123721 w 1129229"/>
              <a:gd name="connsiteY4" fmla="*/ 352540 h 1883885"/>
              <a:gd name="connsiteX5" fmla="*/ 1013552 w 1129229"/>
              <a:gd name="connsiteY5" fmla="*/ 837282 h 1883885"/>
              <a:gd name="connsiteX6" fmla="*/ 683046 w 1129229"/>
              <a:gd name="connsiteY6" fmla="*/ 870333 h 1883885"/>
              <a:gd name="connsiteX7" fmla="*/ 594911 w 1129229"/>
              <a:gd name="connsiteY7" fmla="*/ 1090670 h 1883885"/>
              <a:gd name="connsiteX8" fmla="*/ 716097 w 1129229"/>
              <a:gd name="connsiteY8" fmla="*/ 1222873 h 1883885"/>
              <a:gd name="connsiteX9" fmla="*/ 473726 w 1129229"/>
              <a:gd name="connsiteY9" fmla="*/ 1542362 h 1883885"/>
              <a:gd name="connsiteX10" fmla="*/ 407624 w 1129229"/>
              <a:gd name="connsiteY10" fmla="*/ 1883885 h 1883885"/>
              <a:gd name="connsiteX11" fmla="*/ 132203 w 1129229"/>
              <a:gd name="connsiteY11" fmla="*/ 1872868 h 1883885"/>
              <a:gd name="connsiteX12" fmla="*/ 66101 w 1129229"/>
              <a:gd name="connsiteY12" fmla="*/ 1531345 h 1883885"/>
              <a:gd name="connsiteX13" fmla="*/ 0 w 1129229"/>
              <a:gd name="connsiteY13" fmla="*/ 1388126 h 1883885"/>
              <a:gd name="connsiteX14" fmla="*/ 22034 w 1129229"/>
              <a:gd name="connsiteY14" fmla="*/ 539827 h 1883885"/>
              <a:gd name="connsiteX15" fmla="*/ 209321 w 1129229"/>
              <a:gd name="connsiteY15" fmla="*/ 22034 h 1883885"/>
              <a:gd name="connsiteX0" fmla="*/ 209321 w 1129229"/>
              <a:gd name="connsiteY0" fmla="*/ 22034 h 1883885"/>
              <a:gd name="connsiteX1" fmla="*/ 627962 w 1129229"/>
              <a:gd name="connsiteY1" fmla="*/ 55085 h 1883885"/>
              <a:gd name="connsiteX2" fmla="*/ 837282 w 1129229"/>
              <a:gd name="connsiteY2" fmla="*/ 22034 h 1883885"/>
              <a:gd name="connsiteX3" fmla="*/ 980501 w 1129229"/>
              <a:gd name="connsiteY3" fmla="*/ 187287 h 1883885"/>
              <a:gd name="connsiteX4" fmla="*/ 1123721 w 1129229"/>
              <a:gd name="connsiteY4" fmla="*/ 352540 h 1883885"/>
              <a:gd name="connsiteX5" fmla="*/ 1013552 w 1129229"/>
              <a:gd name="connsiteY5" fmla="*/ 837282 h 1883885"/>
              <a:gd name="connsiteX6" fmla="*/ 683046 w 1129229"/>
              <a:gd name="connsiteY6" fmla="*/ 870333 h 1883885"/>
              <a:gd name="connsiteX7" fmla="*/ 594911 w 1129229"/>
              <a:gd name="connsiteY7" fmla="*/ 1090670 h 1883885"/>
              <a:gd name="connsiteX8" fmla="*/ 716097 w 1129229"/>
              <a:gd name="connsiteY8" fmla="*/ 1222873 h 1883885"/>
              <a:gd name="connsiteX9" fmla="*/ 473726 w 1129229"/>
              <a:gd name="connsiteY9" fmla="*/ 1542362 h 1883885"/>
              <a:gd name="connsiteX10" fmla="*/ 407624 w 1129229"/>
              <a:gd name="connsiteY10" fmla="*/ 1883885 h 1883885"/>
              <a:gd name="connsiteX11" fmla="*/ 132203 w 1129229"/>
              <a:gd name="connsiteY11" fmla="*/ 1872868 h 1883885"/>
              <a:gd name="connsiteX12" fmla="*/ 66101 w 1129229"/>
              <a:gd name="connsiteY12" fmla="*/ 1531345 h 1883885"/>
              <a:gd name="connsiteX13" fmla="*/ 0 w 1129229"/>
              <a:gd name="connsiteY13" fmla="*/ 1388126 h 1883885"/>
              <a:gd name="connsiteX14" fmla="*/ 22034 w 1129229"/>
              <a:gd name="connsiteY14" fmla="*/ 539827 h 1883885"/>
              <a:gd name="connsiteX15" fmla="*/ 209321 w 1129229"/>
              <a:gd name="connsiteY15" fmla="*/ 22034 h 1883885"/>
              <a:gd name="connsiteX0" fmla="*/ 209321 w 1129229"/>
              <a:gd name="connsiteY0" fmla="*/ 22034 h 1883885"/>
              <a:gd name="connsiteX1" fmla="*/ 627962 w 1129229"/>
              <a:gd name="connsiteY1" fmla="*/ 55085 h 1883885"/>
              <a:gd name="connsiteX2" fmla="*/ 837282 w 1129229"/>
              <a:gd name="connsiteY2" fmla="*/ 22034 h 1883885"/>
              <a:gd name="connsiteX3" fmla="*/ 980501 w 1129229"/>
              <a:gd name="connsiteY3" fmla="*/ 187287 h 1883885"/>
              <a:gd name="connsiteX4" fmla="*/ 1123721 w 1129229"/>
              <a:gd name="connsiteY4" fmla="*/ 352540 h 1883885"/>
              <a:gd name="connsiteX5" fmla="*/ 1013552 w 1129229"/>
              <a:gd name="connsiteY5" fmla="*/ 837282 h 1883885"/>
              <a:gd name="connsiteX6" fmla="*/ 683046 w 1129229"/>
              <a:gd name="connsiteY6" fmla="*/ 870333 h 1883885"/>
              <a:gd name="connsiteX7" fmla="*/ 594911 w 1129229"/>
              <a:gd name="connsiteY7" fmla="*/ 1090670 h 1883885"/>
              <a:gd name="connsiteX8" fmla="*/ 716097 w 1129229"/>
              <a:gd name="connsiteY8" fmla="*/ 1222873 h 1883885"/>
              <a:gd name="connsiteX9" fmla="*/ 473726 w 1129229"/>
              <a:gd name="connsiteY9" fmla="*/ 1542362 h 1883885"/>
              <a:gd name="connsiteX10" fmla="*/ 407624 w 1129229"/>
              <a:gd name="connsiteY10" fmla="*/ 1883885 h 1883885"/>
              <a:gd name="connsiteX11" fmla="*/ 132203 w 1129229"/>
              <a:gd name="connsiteY11" fmla="*/ 1872868 h 1883885"/>
              <a:gd name="connsiteX12" fmla="*/ 66101 w 1129229"/>
              <a:gd name="connsiteY12" fmla="*/ 1531345 h 1883885"/>
              <a:gd name="connsiteX13" fmla="*/ 0 w 1129229"/>
              <a:gd name="connsiteY13" fmla="*/ 1388126 h 1883885"/>
              <a:gd name="connsiteX14" fmla="*/ 22034 w 1129229"/>
              <a:gd name="connsiteY14" fmla="*/ 539827 h 1883885"/>
              <a:gd name="connsiteX15" fmla="*/ 209321 w 1129229"/>
              <a:gd name="connsiteY15" fmla="*/ 22034 h 1883885"/>
              <a:gd name="connsiteX0" fmla="*/ 209321 w 1129229"/>
              <a:gd name="connsiteY0" fmla="*/ 22034 h 1883885"/>
              <a:gd name="connsiteX1" fmla="*/ 627962 w 1129229"/>
              <a:gd name="connsiteY1" fmla="*/ 55085 h 1883885"/>
              <a:gd name="connsiteX2" fmla="*/ 837282 w 1129229"/>
              <a:gd name="connsiteY2" fmla="*/ 22034 h 1883885"/>
              <a:gd name="connsiteX3" fmla="*/ 980501 w 1129229"/>
              <a:gd name="connsiteY3" fmla="*/ 187287 h 1883885"/>
              <a:gd name="connsiteX4" fmla="*/ 1123721 w 1129229"/>
              <a:gd name="connsiteY4" fmla="*/ 352540 h 1883885"/>
              <a:gd name="connsiteX5" fmla="*/ 1013552 w 1129229"/>
              <a:gd name="connsiteY5" fmla="*/ 837282 h 1883885"/>
              <a:gd name="connsiteX6" fmla="*/ 683046 w 1129229"/>
              <a:gd name="connsiteY6" fmla="*/ 870333 h 1883885"/>
              <a:gd name="connsiteX7" fmla="*/ 594911 w 1129229"/>
              <a:gd name="connsiteY7" fmla="*/ 1090670 h 1883885"/>
              <a:gd name="connsiteX8" fmla="*/ 716097 w 1129229"/>
              <a:gd name="connsiteY8" fmla="*/ 1222873 h 1883885"/>
              <a:gd name="connsiteX9" fmla="*/ 473726 w 1129229"/>
              <a:gd name="connsiteY9" fmla="*/ 1542362 h 1883885"/>
              <a:gd name="connsiteX10" fmla="*/ 407624 w 1129229"/>
              <a:gd name="connsiteY10" fmla="*/ 1883885 h 1883885"/>
              <a:gd name="connsiteX11" fmla="*/ 132203 w 1129229"/>
              <a:gd name="connsiteY11" fmla="*/ 1872868 h 1883885"/>
              <a:gd name="connsiteX12" fmla="*/ 66101 w 1129229"/>
              <a:gd name="connsiteY12" fmla="*/ 1531345 h 1883885"/>
              <a:gd name="connsiteX13" fmla="*/ 0 w 1129229"/>
              <a:gd name="connsiteY13" fmla="*/ 1388126 h 1883885"/>
              <a:gd name="connsiteX14" fmla="*/ 22034 w 1129229"/>
              <a:gd name="connsiteY14" fmla="*/ 539827 h 1883885"/>
              <a:gd name="connsiteX15" fmla="*/ 209321 w 1129229"/>
              <a:gd name="connsiteY15" fmla="*/ 22034 h 1883885"/>
              <a:gd name="connsiteX0" fmla="*/ 209321 w 1129229"/>
              <a:gd name="connsiteY0" fmla="*/ 22034 h 1883885"/>
              <a:gd name="connsiteX1" fmla="*/ 627962 w 1129229"/>
              <a:gd name="connsiteY1" fmla="*/ 55085 h 1883885"/>
              <a:gd name="connsiteX2" fmla="*/ 837282 w 1129229"/>
              <a:gd name="connsiteY2" fmla="*/ 22034 h 1883885"/>
              <a:gd name="connsiteX3" fmla="*/ 980501 w 1129229"/>
              <a:gd name="connsiteY3" fmla="*/ 187287 h 1883885"/>
              <a:gd name="connsiteX4" fmla="*/ 1123721 w 1129229"/>
              <a:gd name="connsiteY4" fmla="*/ 352540 h 1883885"/>
              <a:gd name="connsiteX5" fmla="*/ 1013552 w 1129229"/>
              <a:gd name="connsiteY5" fmla="*/ 837282 h 1883885"/>
              <a:gd name="connsiteX6" fmla="*/ 683046 w 1129229"/>
              <a:gd name="connsiteY6" fmla="*/ 870333 h 1883885"/>
              <a:gd name="connsiteX7" fmla="*/ 594911 w 1129229"/>
              <a:gd name="connsiteY7" fmla="*/ 1090670 h 1883885"/>
              <a:gd name="connsiteX8" fmla="*/ 716097 w 1129229"/>
              <a:gd name="connsiteY8" fmla="*/ 1222873 h 1883885"/>
              <a:gd name="connsiteX9" fmla="*/ 473726 w 1129229"/>
              <a:gd name="connsiteY9" fmla="*/ 1542362 h 1883885"/>
              <a:gd name="connsiteX10" fmla="*/ 407624 w 1129229"/>
              <a:gd name="connsiteY10" fmla="*/ 1883885 h 1883885"/>
              <a:gd name="connsiteX11" fmla="*/ 132203 w 1129229"/>
              <a:gd name="connsiteY11" fmla="*/ 1872868 h 1883885"/>
              <a:gd name="connsiteX12" fmla="*/ 66101 w 1129229"/>
              <a:gd name="connsiteY12" fmla="*/ 1531345 h 1883885"/>
              <a:gd name="connsiteX13" fmla="*/ 0 w 1129229"/>
              <a:gd name="connsiteY13" fmla="*/ 1388126 h 1883885"/>
              <a:gd name="connsiteX14" fmla="*/ 22034 w 1129229"/>
              <a:gd name="connsiteY14" fmla="*/ 539827 h 1883885"/>
              <a:gd name="connsiteX15" fmla="*/ 209321 w 1129229"/>
              <a:gd name="connsiteY15" fmla="*/ 22034 h 1883885"/>
              <a:gd name="connsiteX0" fmla="*/ 209321 w 1129229"/>
              <a:gd name="connsiteY0" fmla="*/ 22034 h 1883885"/>
              <a:gd name="connsiteX1" fmla="*/ 627962 w 1129229"/>
              <a:gd name="connsiteY1" fmla="*/ 55085 h 1883885"/>
              <a:gd name="connsiteX2" fmla="*/ 837282 w 1129229"/>
              <a:gd name="connsiteY2" fmla="*/ 22034 h 1883885"/>
              <a:gd name="connsiteX3" fmla="*/ 980501 w 1129229"/>
              <a:gd name="connsiteY3" fmla="*/ 187287 h 1883885"/>
              <a:gd name="connsiteX4" fmla="*/ 1123721 w 1129229"/>
              <a:gd name="connsiteY4" fmla="*/ 352540 h 1883885"/>
              <a:gd name="connsiteX5" fmla="*/ 1013552 w 1129229"/>
              <a:gd name="connsiteY5" fmla="*/ 837282 h 1883885"/>
              <a:gd name="connsiteX6" fmla="*/ 683046 w 1129229"/>
              <a:gd name="connsiteY6" fmla="*/ 870333 h 1883885"/>
              <a:gd name="connsiteX7" fmla="*/ 594911 w 1129229"/>
              <a:gd name="connsiteY7" fmla="*/ 1090670 h 1883885"/>
              <a:gd name="connsiteX8" fmla="*/ 716097 w 1129229"/>
              <a:gd name="connsiteY8" fmla="*/ 1222873 h 1883885"/>
              <a:gd name="connsiteX9" fmla="*/ 473726 w 1129229"/>
              <a:gd name="connsiteY9" fmla="*/ 1542362 h 1883885"/>
              <a:gd name="connsiteX10" fmla="*/ 407624 w 1129229"/>
              <a:gd name="connsiteY10" fmla="*/ 1883885 h 1883885"/>
              <a:gd name="connsiteX11" fmla="*/ 132203 w 1129229"/>
              <a:gd name="connsiteY11" fmla="*/ 1872868 h 1883885"/>
              <a:gd name="connsiteX12" fmla="*/ 66101 w 1129229"/>
              <a:gd name="connsiteY12" fmla="*/ 1531345 h 1883885"/>
              <a:gd name="connsiteX13" fmla="*/ 0 w 1129229"/>
              <a:gd name="connsiteY13" fmla="*/ 1388126 h 1883885"/>
              <a:gd name="connsiteX14" fmla="*/ 22034 w 1129229"/>
              <a:gd name="connsiteY14" fmla="*/ 539827 h 1883885"/>
              <a:gd name="connsiteX15" fmla="*/ 209321 w 1129229"/>
              <a:gd name="connsiteY15" fmla="*/ 22034 h 1883885"/>
              <a:gd name="connsiteX0" fmla="*/ 209321 w 1129229"/>
              <a:gd name="connsiteY0" fmla="*/ 22034 h 1938969"/>
              <a:gd name="connsiteX1" fmla="*/ 627962 w 1129229"/>
              <a:gd name="connsiteY1" fmla="*/ 55085 h 1938969"/>
              <a:gd name="connsiteX2" fmla="*/ 837282 w 1129229"/>
              <a:gd name="connsiteY2" fmla="*/ 22034 h 1938969"/>
              <a:gd name="connsiteX3" fmla="*/ 980501 w 1129229"/>
              <a:gd name="connsiteY3" fmla="*/ 187287 h 1938969"/>
              <a:gd name="connsiteX4" fmla="*/ 1123721 w 1129229"/>
              <a:gd name="connsiteY4" fmla="*/ 352540 h 1938969"/>
              <a:gd name="connsiteX5" fmla="*/ 1013552 w 1129229"/>
              <a:gd name="connsiteY5" fmla="*/ 837282 h 1938969"/>
              <a:gd name="connsiteX6" fmla="*/ 683046 w 1129229"/>
              <a:gd name="connsiteY6" fmla="*/ 870333 h 1938969"/>
              <a:gd name="connsiteX7" fmla="*/ 594911 w 1129229"/>
              <a:gd name="connsiteY7" fmla="*/ 1090670 h 1938969"/>
              <a:gd name="connsiteX8" fmla="*/ 716097 w 1129229"/>
              <a:gd name="connsiteY8" fmla="*/ 1222873 h 1938969"/>
              <a:gd name="connsiteX9" fmla="*/ 473726 w 1129229"/>
              <a:gd name="connsiteY9" fmla="*/ 1542362 h 1938969"/>
              <a:gd name="connsiteX10" fmla="*/ 407624 w 1129229"/>
              <a:gd name="connsiteY10" fmla="*/ 1883885 h 1938969"/>
              <a:gd name="connsiteX11" fmla="*/ 132203 w 1129229"/>
              <a:gd name="connsiteY11" fmla="*/ 1872868 h 1938969"/>
              <a:gd name="connsiteX12" fmla="*/ 66101 w 1129229"/>
              <a:gd name="connsiteY12" fmla="*/ 1531345 h 1938969"/>
              <a:gd name="connsiteX13" fmla="*/ 0 w 1129229"/>
              <a:gd name="connsiteY13" fmla="*/ 1388126 h 1938969"/>
              <a:gd name="connsiteX14" fmla="*/ 22034 w 1129229"/>
              <a:gd name="connsiteY14" fmla="*/ 539827 h 1938969"/>
              <a:gd name="connsiteX15" fmla="*/ 209321 w 1129229"/>
              <a:gd name="connsiteY15" fmla="*/ 22034 h 1938969"/>
              <a:gd name="connsiteX0" fmla="*/ 209321 w 1129229"/>
              <a:gd name="connsiteY0" fmla="*/ 22034 h 1938969"/>
              <a:gd name="connsiteX1" fmla="*/ 627962 w 1129229"/>
              <a:gd name="connsiteY1" fmla="*/ 55085 h 1938969"/>
              <a:gd name="connsiteX2" fmla="*/ 837282 w 1129229"/>
              <a:gd name="connsiteY2" fmla="*/ 22034 h 1938969"/>
              <a:gd name="connsiteX3" fmla="*/ 980501 w 1129229"/>
              <a:gd name="connsiteY3" fmla="*/ 187287 h 1938969"/>
              <a:gd name="connsiteX4" fmla="*/ 1123721 w 1129229"/>
              <a:gd name="connsiteY4" fmla="*/ 352540 h 1938969"/>
              <a:gd name="connsiteX5" fmla="*/ 1013552 w 1129229"/>
              <a:gd name="connsiteY5" fmla="*/ 837282 h 1938969"/>
              <a:gd name="connsiteX6" fmla="*/ 683046 w 1129229"/>
              <a:gd name="connsiteY6" fmla="*/ 870333 h 1938969"/>
              <a:gd name="connsiteX7" fmla="*/ 594911 w 1129229"/>
              <a:gd name="connsiteY7" fmla="*/ 1090670 h 1938969"/>
              <a:gd name="connsiteX8" fmla="*/ 716097 w 1129229"/>
              <a:gd name="connsiteY8" fmla="*/ 1222873 h 1938969"/>
              <a:gd name="connsiteX9" fmla="*/ 473726 w 1129229"/>
              <a:gd name="connsiteY9" fmla="*/ 1542362 h 1938969"/>
              <a:gd name="connsiteX10" fmla="*/ 407624 w 1129229"/>
              <a:gd name="connsiteY10" fmla="*/ 1883885 h 1938969"/>
              <a:gd name="connsiteX11" fmla="*/ 132203 w 1129229"/>
              <a:gd name="connsiteY11" fmla="*/ 1872868 h 1938969"/>
              <a:gd name="connsiteX12" fmla="*/ 66101 w 1129229"/>
              <a:gd name="connsiteY12" fmla="*/ 1531345 h 1938969"/>
              <a:gd name="connsiteX13" fmla="*/ 0 w 1129229"/>
              <a:gd name="connsiteY13" fmla="*/ 1388126 h 1938969"/>
              <a:gd name="connsiteX14" fmla="*/ 22034 w 1129229"/>
              <a:gd name="connsiteY14" fmla="*/ 539827 h 1938969"/>
              <a:gd name="connsiteX15" fmla="*/ 209321 w 1129229"/>
              <a:gd name="connsiteY15" fmla="*/ 22034 h 1938969"/>
              <a:gd name="connsiteX0" fmla="*/ 209321 w 1129229"/>
              <a:gd name="connsiteY0" fmla="*/ 22034 h 1938969"/>
              <a:gd name="connsiteX1" fmla="*/ 627962 w 1129229"/>
              <a:gd name="connsiteY1" fmla="*/ 55085 h 1938969"/>
              <a:gd name="connsiteX2" fmla="*/ 837282 w 1129229"/>
              <a:gd name="connsiteY2" fmla="*/ 22034 h 1938969"/>
              <a:gd name="connsiteX3" fmla="*/ 980501 w 1129229"/>
              <a:gd name="connsiteY3" fmla="*/ 187287 h 1938969"/>
              <a:gd name="connsiteX4" fmla="*/ 1123721 w 1129229"/>
              <a:gd name="connsiteY4" fmla="*/ 352540 h 1938969"/>
              <a:gd name="connsiteX5" fmla="*/ 1013552 w 1129229"/>
              <a:gd name="connsiteY5" fmla="*/ 837282 h 1938969"/>
              <a:gd name="connsiteX6" fmla="*/ 683046 w 1129229"/>
              <a:gd name="connsiteY6" fmla="*/ 870333 h 1938969"/>
              <a:gd name="connsiteX7" fmla="*/ 594911 w 1129229"/>
              <a:gd name="connsiteY7" fmla="*/ 1090670 h 1938969"/>
              <a:gd name="connsiteX8" fmla="*/ 716097 w 1129229"/>
              <a:gd name="connsiteY8" fmla="*/ 1222873 h 1938969"/>
              <a:gd name="connsiteX9" fmla="*/ 473726 w 1129229"/>
              <a:gd name="connsiteY9" fmla="*/ 1542362 h 1938969"/>
              <a:gd name="connsiteX10" fmla="*/ 407624 w 1129229"/>
              <a:gd name="connsiteY10" fmla="*/ 1883885 h 1938969"/>
              <a:gd name="connsiteX11" fmla="*/ 132203 w 1129229"/>
              <a:gd name="connsiteY11" fmla="*/ 1872868 h 1938969"/>
              <a:gd name="connsiteX12" fmla="*/ 66101 w 1129229"/>
              <a:gd name="connsiteY12" fmla="*/ 1531345 h 1938969"/>
              <a:gd name="connsiteX13" fmla="*/ 0 w 1129229"/>
              <a:gd name="connsiteY13" fmla="*/ 1388126 h 1938969"/>
              <a:gd name="connsiteX14" fmla="*/ 22034 w 1129229"/>
              <a:gd name="connsiteY14" fmla="*/ 539827 h 1938969"/>
              <a:gd name="connsiteX15" fmla="*/ 209321 w 1129229"/>
              <a:gd name="connsiteY15" fmla="*/ 22034 h 1938969"/>
              <a:gd name="connsiteX0" fmla="*/ 222174 w 1142082"/>
              <a:gd name="connsiteY0" fmla="*/ 22034 h 1938969"/>
              <a:gd name="connsiteX1" fmla="*/ 640815 w 1142082"/>
              <a:gd name="connsiteY1" fmla="*/ 55085 h 1938969"/>
              <a:gd name="connsiteX2" fmla="*/ 850135 w 1142082"/>
              <a:gd name="connsiteY2" fmla="*/ 22034 h 1938969"/>
              <a:gd name="connsiteX3" fmla="*/ 993354 w 1142082"/>
              <a:gd name="connsiteY3" fmla="*/ 187287 h 1938969"/>
              <a:gd name="connsiteX4" fmla="*/ 1136574 w 1142082"/>
              <a:gd name="connsiteY4" fmla="*/ 352540 h 1938969"/>
              <a:gd name="connsiteX5" fmla="*/ 1026405 w 1142082"/>
              <a:gd name="connsiteY5" fmla="*/ 837282 h 1938969"/>
              <a:gd name="connsiteX6" fmla="*/ 695899 w 1142082"/>
              <a:gd name="connsiteY6" fmla="*/ 870333 h 1938969"/>
              <a:gd name="connsiteX7" fmla="*/ 607764 w 1142082"/>
              <a:gd name="connsiteY7" fmla="*/ 1090670 h 1938969"/>
              <a:gd name="connsiteX8" fmla="*/ 728950 w 1142082"/>
              <a:gd name="connsiteY8" fmla="*/ 1222873 h 1938969"/>
              <a:gd name="connsiteX9" fmla="*/ 486579 w 1142082"/>
              <a:gd name="connsiteY9" fmla="*/ 1542362 h 1938969"/>
              <a:gd name="connsiteX10" fmla="*/ 420477 w 1142082"/>
              <a:gd name="connsiteY10" fmla="*/ 1883885 h 1938969"/>
              <a:gd name="connsiteX11" fmla="*/ 145056 w 1142082"/>
              <a:gd name="connsiteY11" fmla="*/ 1872868 h 1938969"/>
              <a:gd name="connsiteX12" fmla="*/ 78954 w 1142082"/>
              <a:gd name="connsiteY12" fmla="*/ 1531345 h 1938969"/>
              <a:gd name="connsiteX13" fmla="*/ 12853 w 1142082"/>
              <a:gd name="connsiteY13" fmla="*/ 1388126 h 1938969"/>
              <a:gd name="connsiteX14" fmla="*/ 34887 w 1142082"/>
              <a:gd name="connsiteY14" fmla="*/ 539827 h 1938969"/>
              <a:gd name="connsiteX15" fmla="*/ 222174 w 1142082"/>
              <a:gd name="connsiteY15" fmla="*/ 22034 h 1938969"/>
              <a:gd name="connsiteX0" fmla="*/ 222174 w 1142082"/>
              <a:gd name="connsiteY0" fmla="*/ 22034 h 1938969"/>
              <a:gd name="connsiteX1" fmla="*/ 640815 w 1142082"/>
              <a:gd name="connsiteY1" fmla="*/ 55085 h 1938969"/>
              <a:gd name="connsiteX2" fmla="*/ 850135 w 1142082"/>
              <a:gd name="connsiteY2" fmla="*/ 22034 h 1938969"/>
              <a:gd name="connsiteX3" fmla="*/ 993354 w 1142082"/>
              <a:gd name="connsiteY3" fmla="*/ 187287 h 1938969"/>
              <a:gd name="connsiteX4" fmla="*/ 1136574 w 1142082"/>
              <a:gd name="connsiteY4" fmla="*/ 352540 h 1938969"/>
              <a:gd name="connsiteX5" fmla="*/ 1026405 w 1142082"/>
              <a:gd name="connsiteY5" fmla="*/ 837282 h 1938969"/>
              <a:gd name="connsiteX6" fmla="*/ 695899 w 1142082"/>
              <a:gd name="connsiteY6" fmla="*/ 870333 h 1938969"/>
              <a:gd name="connsiteX7" fmla="*/ 607764 w 1142082"/>
              <a:gd name="connsiteY7" fmla="*/ 1090670 h 1938969"/>
              <a:gd name="connsiteX8" fmla="*/ 728950 w 1142082"/>
              <a:gd name="connsiteY8" fmla="*/ 1222873 h 1938969"/>
              <a:gd name="connsiteX9" fmla="*/ 486579 w 1142082"/>
              <a:gd name="connsiteY9" fmla="*/ 1542362 h 1938969"/>
              <a:gd name="connsiteX10" fmla="*/ 420477 w 1142082"/>
              <a:gd name="connsiteY10" fmla="*/ 1883885 h 1938969"/>
              <a:gd name="connsiteX11" fmla="*/ 145056 w 1142082"/>
              <a:gd name="connsiteY11" fmla="*/ 1872868 h 1938969"/>
              <a:gd name="connsiteX12" fmla="*/ 78954 w 1142082"/>
              <a:gd name="connsiteY12" fmla="*/ 1531345 h 1938969"/>
              <a:gd name="connsiteX13" fmla="*/ 12853 w 1142082"/>
              <a:gd name="connsiteY13" fmla="*/ 1388126 h 1938969"/>
              <a:gd name="connsiteX14" fmla="*/ 34887 w 1142082"/>
              <a:gd name="connsiteY14" fmla="*/ 539827 h 1938969"/>
              <a:gd name="connsiteX15" fmla="*/ 222174 w 1142082"/>
              <a:gd name="connsiteY15" fmla="*/ 22034 h 1938969"/>
              <a:gd name="connsiteX0" fmla="*/ 222174 w 1142082"/>
              <a:gd name="connsiteY0" fmla="*/ 80790 h 1997725"/>
              <a:gd name="connsiteX1" fmla="*/ 640815 w 1142082"/>
              <a:gd name="connsiteY1" fmla="*/ 113841 h 1997725"/>
              <a:gd name="connsiteX2" fmla="*/ 850135 w 1142082"/>
              <a:gd name="connsiteY2" fmla="*/ 80790 h 1997725"/>
              <a:gd name="connsiteX3" fmla="*/ 993354 w 1142082"/>
              <a:gd name="connsiteY3" fmla="*/ 246043 h 1997725"/>
              <a:gd name="connsiteX4" fmla="*/ 1136574 w 1142082"/>
              <a:gd name="connsiteY4" fmla="*/ 411296 h 1997725"/>
              <a:gd name="connsiteX5" fmla="*/ 1026405 w 1142082"/>
              <a:gd name="connsiteY5" fmla="*/ 896038 h 1997725"/>
              <a:gd name="connsiteX6" fmla="*/ 695899 w 1142082"/>
              <a:gd name="connsiteY6" fmla="*/ 929089 h 1997725"/>
              <a:gd name="connsiteX7" fmla="*/ 607764 w 1142082"/>
              <a:gd name="connsiteY7" fmla="*/ 1149426 h 1997725"/>
              <a:gd name="connsiteX8" fmla="*/ 728950 w 1142082"/>
              <a:gd name="connsiteY8" fmla="*/ 1281629 h 1997725"/>
              <a:gd name="connsiteX9" fmla="*/ 486579 w 1142082"/>
              <a:gd name="connsiteY9" fmla="*/ 1601118 h 1997725"/>
              <a:gd name="connsiteX10" fmla="*/ 420477 w 1142082"/>
              <a:gd name="connsiteY10" fmla="*/ 1942641 h 1997725"/>
              <a:gd name="connsiteX11" fmla="*/ 145056 w 1142082"/>
              <a:gd name="connsiteY11" fmla="*/ 1931624 h 1997725"/>
              <a:gd name="connsiteX12" fmla="*/ 78954 w 1142082"/>
              <a:gd name="connsiteY12" fmla="*/ 1590101 h 1997725"/>
              <a:gd name="connsiteX13" fmla="*/ 12853 w 1142082"/>
              <a:gd name="connsiteY13" fmla="*/ 1446882 h 1997725"/>
              <a:gd name="connsiteX14" fmla="*/ 34887 w 1142082"/>
              <a:gd name="connsiteY14" fmla="*/ 598583 h 1997725"/>
              <a:gd name="connsiteX15" fmla="*/ 222174 w 1142082"/>
              <a:gd name="connsiteY15" fmla="*/ 80790 h 1997725"/>
              <a:gd name="connsiteX0" fmla="*/ 222174 w 1142082"/>
              <a:gd name="connsiteY0" fmla="*/ 80790 h 1997725"/>
              <a:gd name="connsiteX1" fmla="*/ 640815 w 1142082"/>
              <a:gd name="connsiteY1" fmla="*/ 113841 h 1997725"/>
              <a:gd name="connsiteX2" fmla="*/ 850135 w 1142082"/>
              <a:gd name="connsiteY2" fmla="*/ 80790 h 1997725"/>
              <a:gd name="connsiteX3" fmla="*/ 993354 w 1142082"/>
              <a:gd name="connsiteY3" fmla="*/ 246043 h 1997725"/>
              <a:gd name="connsiteX4" fmla="*/ 1136574 w 1142082"/>
              <a:gd name="connsiteY4" fmla="*/ 411296 h 1997725"/>
              <a:gd name="connsiteX5" fmla="*/ 1026405 w 1142082"/>
              <a:gd name="connsiteY5" fmla="*/ 896038 h 1997725"/>
              <a:gd name="connsiteX6" fmla="*/ 695899 w 1142082"/>
              <a:gd name="connsiteY6" fmla="*/ 929089 h 1997725"/>
              <a:gd name="connsiteX7" fmla="*/ 607764 w 1142082"/>
              <a:gd name="connsiteY7" fmla="*/ 1149426 h 1997725"/>
              <a:gd name="connsiteX8" fmla="*/ 728950 w 1142082"/>
              <a:gd name="connsiteY8" fmla="*/ 1281629 h 1997725"/>
              <a:gd name="connsiteX9" fmla="*/ 486579 w 1142082"/>
              <a:gd name="connsiteY9" fmla="*/ 1601118 h 1997725"/>
              <a:gd name="connsiteX10" fmla="*/ 420477 w 1142082"/>
              <a:gd name="connsiteY10" fmla="*/ 1942641 h 1997725"/>
              <a:gd name="connsiteX11" fmla="*/ 145056 w 1142082"/>
              <a:gd name="connsiteY11" fmla="*/ 1931624 h 1997725"/>
              <a:gd name="connsiteX12" fmla="*/ 78954 w 1142082"/>
              <a:gd name="connsiteY12" fmla="*/ 1590101 h 1997725"/>
              <a:gd name="connsiteX13" fmla="*/ 12853 w 1142082"/>
              <a:gd name="connsiteY13" fmla="*/ 1446882 h 1997725"/>
              <a:gd name="connsiteX14" fmla="*/ 34887 w 1142082"/>
              <a:gd name="connsiteY14" fmla="*/ 598583 h 1997725"/>
              <a:gd name="connsiteX15" fmla="*/ 222174 w 1142082"/>
              <a:gd name="connsiteY15" fmla="*/ 80790 h 1997725"/>
              <a:gd name="connsiteX0" fmla="*/ 237136 w 1157044"/>
              <a:gd name="connsiteY0" fmla="*/ 80790 h 1997725"/>
              <a:gd name="connsiteX1" fmla="*/ 655777 w 1157044"/>
              <a:gd name="connsiteY1" fmla="*/ 113841 h 1997725"/>
              <a:gd name="connsiteX2" fmla="*/ 865097 w 1157044"/>
              <a:gd name="connsiteY2" fmla="*/ 80790 h 1997725"/>
              <a:gd name="connsiteX3" fmla="*/ 1008316 w 1157044"/>
              <a:gd name="connsiteY3" fmla="*/ 246043 h 1997725"/>
              <a:gd name="connsiteX4" fmla="*/ 1151536 w 1157044"/>
              <a:gd name="connsiteY4" fmla="*/ 411296 h 1997725"/>
              <a:gd name="connsiteX5" fmla="*/ 1041367 w 1157044"/>
              <a:gd name="connsiteY5" fmla="*/ 896038 h 1997725"/>
              <a:gd name="connsiteX6" fmla="*/ 710861 w 1157044"/>
              <a:gd name="connsiteY6" fmla="*/ 929089 h 1997725"/>
              <a:gd name="connsiteX7" fmla="*/ 622726 w 1157044"/>
              <a:gd name="connsiteY7" fmla="*/ 1149426 h 1997725"/>
              <a:gd name="connsiteX8" fmla="*/ 743912 w 1157044"/>
              <a:gd name="connsiteY8" fmla="*/ 1281629 h 1997725"/>
              <a:gd name="connsiteX9" fmla="*/ 501541 w 1157044"/>
              <a:gd name="connsiteY9" fmla="*/ 1601118 h 1997725"/>
              <a:gd name="connsiteX10" fmla="*/ 435439 w 1157044"/>
              <a:gd name="connsiteY10" fmla="*/ 1942641 h 1997725"/>
              <a:gd name="connsiteX11" fmla="*/ 160018 w 1157044"/>
              <a:gd name="connsiteY11" fmla="*/ 1931624 h 1997725"/>
              <a:gd name="connsiteX12" fmla="*/ 93916 w 1157044"/>
              <a:gd name="connsiteY12" fmla="*/ 1590101 h 1997725"/>
              <a:gd name="connsiteX13" fmla="*/ 7344 w 1157044"/>
              <a:gd name="connsiteY13" fmla="*/ 1242165 h 1997725"/>
              <a:gd name="connsiteX14" fmla="*/ 49849 w 1157044"/>
              <a:gd name="connsiteY14" fmla="*/ 598583 h 1997725"/>
              <a:gd name="connsiteX15" fmla="*/ 237136 w 1157044"/>
              <a:gd name="connsiteY15" fmla="*/ 80790 h 1997725"/>
              <a:gd name="connsiteX0" fmla="*/ 237136 w 1157044"/>
              <a:gd name="connsiteY0" fmla="*/ 80790 h 1997725"/>
              <a:gd name="connsiteX1" fmla="*/ 655777 w 1157044"/>
              <a:gd name="connsiteY1" fmla="*/ 113841 h 1997725"/>
              <a:gd name="connsiteX2" fmla="*/ 865097 w 1157044"/>
              <a:gd name="connsiteY2" fmla="*/ 80790 h 1997725"/>
              <a:gd name="connsiteX3" fmla="*/ 1008316 w 1157044"/>
              <a:gd name="connsiteY3" fmla="*/ 246043 h 1997725"/>
              <a:gd name="connsiteX4" fmla="*/ 1151536 w 1157044"/>
              <a:gd name="connsiteY4" fmla="*/ 411296 h 1997725"/>
              <a:gd name="connsiteX5" fmla="*/ 1041367 w 1157044"/>
              <a:gd name="connsiteY5" fmla="*/ 896038 h 1997725"/>
              <a:gd name="connsiteX6" fmla="*/ 710861 w 1157044"/>
              <a:gd name="connsiteY6" fmla="*/ 929089 h 1997725"/>
              <a:gd name="connsiteX7" fmla="*/ 622726 w 1157044"/>
              <a:gd name="connsiteY7" fmla="*/ 1149426 h 1997725"/>
              <a:gd name="connsiteX8" fmla="*/ 743912 w 1157044"/>
              <a:gd name="connsiteY8" fmla="*/ 1281629 h 1997725"/>
              <a:gd name="connsiteX9" fmla="*/ 501541 w 1157044"/>
              <a:gd name="connsiteY9" fmla="*/ 1601118 h 1997725"/>
              <a:gd name="connsiteX10" fmla="*/ 435439 w 1157044"/>
              <a:gd name="connsiteY10" fmla="*/ 1942641 h 1997725"/>
              <a:gd name="connsiteX11" fmla="*/ 160018 w 1157044"/>
              <a:gd name="connsiteY11" fmla="*/ 1931624 h 1997725"/>
              <a:gd name="connsiteX12" fmla="*/ 93916 w 1157044"/>
              <a:gd name="connsiteY12" fmla="*/ 1590101 h 1997725"/>
              <a:gd name="connsiteX13" fmla="*/ 7344 w 1157044"/>
              <a:gd name="connsiteY13" fmla="*/ 1242165 h 1997725"/>
              <a:gd name="connsiteX14" fmla="*/ 49849 w 1157044"/>
              <a:gd name="connsiteY14" fmla="*/ 598583 h 1997725"/>
              <a:gd name="connsiteX15" fmla="*/ 237136 w 1157044"/>
              <a:gd name="connsiteY15" fmla="*/ 80790 h 1997725"/>
              <a:gd name="connsiteX0" fmla="*/ 237136 w 1157044"/>
              <a:gd name="connsiteY0" fmla="*/ 80790 h 1997725"/>
              <a:gd name="connsiteX1" fmla="*/ 655777 w 1157044"/>
              <a:gd name="connsiteY1" fmla="*/ 113841 h 1997725"/>
              <a:gd name="connsiteX2" fmla="*/ 865097 w 1157044"/>
              <a:gd name="connsiteY2" fmla="*/ 80790 h 1997725"/>
              <a:gd name="connsiteX3" fmla="*/ 1008316 w 1157044"/>
              <a:gd name="connsiteY3" fmla="*/ 246043 h 1997725"/>
              <a:gd name="connsiteX4" fmla="*/ 1151536 w 1157044"/>
              <a:gd name="connsiteY4" fmla="*/ 411296 h 1997725"/>
              <a:gd name="connsiteX5" fmla="*/ 1041367 w 1157044"/>
              <a:gd name="connsiteY5" fmla="*/ 896038 h 1997725"/>
              <a:gd name="connsiteX6" fmla="*/ 710861 w 1157044"/>
              <a:gd name="connsiteY6" fmla="*/ 929089 h 1997725"/>
              <a:gd name="connsiteX7" fmla="*/ 622726 w 1157044"/>
              <a:gd name="connsiteY7" fmla="*/ 1149426 h 1997725"/>
              <a:gd name="connsiteX8" fmla="*/ 743912 w 1157044"/>
              <a:gd name="connsiteY8" fmla="*/ 1281629 h 1997725"/>
              <a:gd name="connsiteX9" fmla="*/ 501541 w 1157044"/>
              <a:gd name="connsiteY9" fmla="*/ 1601118 h 1997725"/>
              <a:gd name="connsiteX10" fmla="*/ 435439 w 1157044"/>
              <a:gd name="connsiteY10" fmla="*/ 1942641 h 1997725"/>
              <a:gd name="connsiteX11" fmla="*/ 160018 w 1157044"/>
              <a:gd name="connsiteY11" fmla="*/ 1931624 h 1997725"/>
              <a:gd name="connsiteX12" fmla="*/ 93916 w 1157044"/>
              <a:gd name="connsiteY12" fmla="*/ 1590101 h 1997725"/>
              <a:gd name="connsiteX13" fmla="*/ 7344 w 1157044"/>
              <a:gd name="connsiteY13" fmla="*/ 1242165 h 1997725"/>
              <a:gd name="connsiteX14" fmla="*/ 49849 w 1157044"/>
              <a:gd name="connsiteY14" fmla="*/ 598583 h 1997725"/>
              <a:gd name="connsiteX15" fmla="*/ 237136 w 1157044"/>
              <a:gd name="connsiteY15" fmla="*/ 80790 h 1997725"/>
              <a:gd name="connsiteX0" fmla="*/ 233725 w 1153633"/>
              <a:gd name="connsiteY0" fmla="*/ 80790 h 1997725"/>
              <a:gd name="connsiteX1" fmla="*/ 652366 w 1153633"/>
              <a:gd name="connsiteY1" fmla="*/ 113841 h 1997725"/>
              <a:gd name="connsiteX2" fmla="*/ 861686 w 1153633"/>
              <a:gd name="connsiteY2" fmla="*/ 80790 h 1997725"/>
              <a:gd name="connsiteX3" fmla="*/ 1004905 w 1153633"/>
              <a:gd name="connsiteY3" fmla="*/ 246043 h 1997725"/>
              <a:gd name="connsiteX4" fmla="*/ 1148125 w 1153633"/>
              <a:gd name="connsiteY4" fmla="*/ 411296 h 1997725"/>
              <a:gd name="connsiteX5" fmla="*/ 1037956 w 1153633"/>
              <a:gd name="connsiteY5" fmla="*/ 896038 h 1997725"/>
              <a:gd name="connsiteX6" fmla="*/ 707450 w 1153633"/>
              <a:gd name="connsiteY6" fmla="*/ 929089 h 1997725"/>
              <a:gd name="connsiteX7" fmla="*/ 619315 w 1153633"/>
              <a:gd name="connsiteY7" fmla="*/ 1149426 h 1997725"/>
              <a:gd name="connsiteX8" fmla="*/ 740501 w 1153633"/>
              <a:gd name="connsiteY8" fmla="*/ 1281629 h 1997725"/>
              <a:gd name="connsiteX9" fmla="*/ 498130 w 1153633"/>
              <a:gd name="connsiteY9" fmla="*/ 1601118 h 1997725"/>
              <a:gd name="connsiteX10" fmla="*/ 432028 w 1153633"/>
              <a:gd name="connsiteY10" fmla="*/ 1942641 h 1997725"/>
              <a:gd name="connsiteX11" fmla="*/ 156607 w 1153633"/>
              <a:gd name="connsiteY11" fmla="*/ 1931624 h 1997725"/>
              <a:gd name="connsiteX12" fmla="*/ 70034 w 1153633"/>
              <a:gd name="connsiteY12" fmla="*/ 1678812 h 1997725"/>
              <a:gd name="connsiteX13" fmla="*/ 3933 w 1153633"/>
              <a:gd name="connsiteY13" fmla="*/ 1242165 h 1997725"/>
              <a:gd name="connsiteX14" fmla="*/ 46438 w 1153633"/>
              <a:gd name="connsiteY14" fmla="*/ 598583 h 1997725"/>
              <a:gd name="connsiteX15" fmla="*/ 233725 w 1153633"/>
              <a:gd name="connsiteY15" fmla="*/ 80790 h 1997725"/>
              <a:gd name="connsiteX0" fmla="*/ 233725 w 1153633"/>
              <a:gd name="connsiteY0" fmla="*/ 80790 h 1997725"/>
              <a:gd name="connsiteX1" fmla="*/ 652366 w 1153633"/>
              <a:gd name="connsiteY1" fmla="*/ 113841 h 1997725"/>
              <a:gd name="connsiteX2" fmla="*/ 861686 w 1153633"/>
              <a:gd name="connsiteY2" fmla="*/ 80790 h 1997725"/>
              <a:gd name="connsiteX3" fmla="*/ 1004905 w 1153633"/>
              <a:gd name="connsiteY3" fmla="*/ 246043 h 1997725"/>
              <a:gd name="connsiteX4" fmla="*/ 1148125 w 1153633"/>
              <a:gd name="connsiteY4" fmla="*/ 411296 h 1997725"/>
              <a:gd name="connsiteX5" fmla="*/ 1037956 w 1153633"/>
              <a:gd name="connsiteY5" fmla="*/ 896038 h 1997725"/>
              <a:gd name="connsiteX6" fmla="*/ 707450 w 1153633"/>
              <a:gd name="connsiteY6" fmla="*/ 929089 h 1997725"/>
              <a:gd name="connsiteX7" fmla="*/ 673906 w 1153633"/>
              <a:gd name="connsiteY7" fmla="*/ 1101658 h 1997725"/>
              <a:gd name="connsiteX8" fmla="*/ 740501 w 1153633"/>
              <a:gd name="connsiteY8" fmla="*/ 1281629 h 1997725"/>
              <a:gd name="connsiteX9" fmla="*/ 498130 w 1153633"/>
              <a:gd name="connsiteY9" fmla="*/ 1601118 h 1997725"/>
              <a:gd name="connsiteX10" fmla="*/ 432028 w 1153633"/>
              <a:gd name="connsiteY10" fmla="*/ 1942641 h 1997725"/>
              <a:gd name="connsiteX11" fmla="*/ 156607 w 1153633"/>
              <a:gd name="connsiteY11" fmla="*/ 1931624 h 1997725"/>
              <a:gd name="connsiteX12" fmla="*/ 70034 w 1153633"/>
              <a:gd name="connsiteY12" fmla="*/ 1678812 h 1997725"/>
              <a:gd name="connsiteX13" fmla="*/ 3933 w 1153633"/>
              <a:gd name="connsiteY13" fmla="*/ 1242165 h 1997725"/>
              <a:gd name="connsiteX14" fmla="*/ 46438 w 1153633"/>
              <a:gd name="connsiteY14" fmla="*/ 598583 h 1997725"/>
              <a:gd name="connsiteX15" fmla="*/ 233725 w 1153633"/>
              <a:gd name="connsiteY15" fmla="*/ 80790 h 1997725"/>
              <a:gd name="connsiteX0" fmla="*/ 233725 w 1153633"/>
              <a:gd name="connsiteY0" fmla="*/ 80790 h 1997725"/>
              <a:gd name="connsiteX1" fmla="*/ 652366 w 1153633"/>
              <a:gd name="connsiteY1" fmla="*/ 113841 h 1997725"/>
              <a:gd name="connsiteX2" fmla="*/ 861686 w 1153633"/>
              <a:gd name="connsiteY2" fmla="*/ 80790 h 1997725"/>
              <a:gd name="connsiteX3" fmla="*/ 1004905 w 1153633"/>
              <a:gd name="connsiteY3" fmla="*/ 246043 h 1997725"/>
              <a:gd name="connsiteX4" fmla="*/ 1148125 w 1153633"/>
              <a:gd name="connsiteY4" fmla="*/ 411296 h 1997725"/>
              <a:gd name="connsiteX5" fmla="*/ 1037956 w 1153633"/>
              <a:gd name="connsiteY5" fmla="*/ 896038 h 1997725"/>
              <a:gd name="connsiteX6" fmla="*/ 707450 w 1153633"/>
              <a:gd name="connsiteY6" fmla="*/ 929089 h 1997725"/>
              <a:gd name="connsiteX7" fmla="*/ 740501 w 1153633"/>
              <a:gd name="connsiteY7" fmla="*/ 1281629 h 1997725"/>
              <a:gd name="connsiteX8" fmla="*/ 498130 w 1153633"/>
              <a:gd name="connsiteY8" fmla="*/ 1601118 h 1997725"/>
              <a:gd name="connsiteX9" fmla="*/ 432028 w 1153633"/>
              <a:gd name="connsiteY9" fmla="*/ 1942641 h 1997725"/>
              <a:gd name="connsiteX10" fmla="*/ 156607 w 1153633"/>
              <a:gd name="connsiteY10" fmla="*/ 1931624 h 1997725"/>
              <a:gd name="connsiteX11" fmla="*/ 70034 w 1153633"/>
              <a:gd name="connsiteY11" fmla="*/ 1678812 h 1997725"/>
              <a:gd name="connsiteX12" fmla="*/ 3933 w 1153633"/>
              <a:gd name="connsiteY12" fmla="*/ 1242165 h 1997725"/>
              <a:gd name="connsiteX13" fmla="*/ 46438 w 1153633"/>
              <a:gd name="connsiteY13" fmla="*/ 598583 h 1997725"/>
              <a:gd name="connsiteX14" fmla="*/ 233725 w 1153633"/>
              <a:gd name="connsiteY14" fmla="*/ 80790 h 1997725"/>
              <a:gd name="connsiteX0" fmla="*/ 233725 w 1153633"/>
              <a:gd name="connsiteY0" fmla="*/ 80790 h 1997725"/>
              <a:gd name="connsiteX1" fmla="*/ 652366 w 1153633"/>
              <a:gd name="connsiteY1" fmla="*/ 113841 h 1997725"/>
              <a:gd name="connsiteX2" fmla="*/ 861686 w 1153633"/>
              <a:gd name="connsiteY2" fmla="*/ 80790 h 1997725"/>
              <a:gd name="connsiteX3" fmla="*/ 1004905 w 1153633"/>
              <a:gd name="connsiteY3" fmla="*/ 246043 h 1997725"/>
              <a:gd name="connsiteX4" fmla="*/ 1148125 w 1153633"/>
              <a:gd name="connsiteY4" fmla="*/ 411296 h 1997725"/>
              <a:gd name="connsiteX5" fmla="*/ 1037956 w 1153633"/>
              <a:gd name="connsiteY5" fmla="*/ 896038 h 1997725"/>
              <a:gd name="connsiteX6" fmla="*/ 707450 w 1153633"/>
              <a:gd name="connsiteY6" fmla="*/ 929089 h 1997725"/>
              <a:gd name="connsiteX7" fmla="*/ 808739 w 1153633"/>
              <a:gd name="connsiteY7" fmla="*/ 1213390 h 1997725"/>
              <a:gd name="connsiteX8" fmla="*/ 498130 w 1153633"/>
              <a:gd name="connsiteY8" fmla="*/ 1601118 h 1997725"/>
              <a:gd name="connsiteX9" fmla="*/ 432028 w 1153633"/>
              <a:gd name="connsiteY9" fmla="*/ 1942641 h 1997725"/>
              <a:gd name="connsiteX10" fmla="*/ 156607 w 1153633"/>
              <a:gd name="connsiteY10" fmla="*/ 1931624 h 1997725"/>
              <a:gd name="connsiteX11" fmla="*/ 70034 w 1153633"/>
              <a:gd name="connsiteY11" fmla="*/ 1678812 h 1997725"/>
              <a:gd name="connsiteX12" fmla="*/ 3933 w 1153633"/>
              <a:gd name="connsiteY12" fmla="*/ 1242165 h 1997725"/>
              <a:gd name="connsiteX13" fmla="*/ 46438 w 1153633"/>
              <a:gd name="connsiteY13" fmla="*/ 598583 h 1997725"/>
              <a:gd name="connsiteX14" fmla="*/ 233725 w 1153633"/>
              <a:gd name="connsiteY14" fmla="*/ 80790 h 1997725"/>
              <a:gd name="connsiteX0" fmla="*/ 233725 w 1153633"/>
              <a:gd name="connsiteY0" fmla="*/ 80790 h 1997725"/>
              <a:gd name="connsiteX1" fmla="*/ 652366 w 1153633"/>
              <a:gd name="connsiteY1" fmla="*/ 113841 h 1997725"/>
              <a:gd name="connsiteX2" fmla="*/ 861686 w 1153633"/>
              <a:gd name="connsiteY2" fmla="*/ 80790 h 1997725"/>
              <a:gd name="connsiteX3" fmla="*/ 1004905 w 1153633"/>
              <a:gd name="connsiteY3" fmla="*/ 246043 h 1997725"/>
              <a:gd name="connsiteX4" fmla="*/ 1148125 w 1153633"/>
              <a:gd name="connsiteY4" fmla="*/ 411296 h 1997725"/>
              <a:gd name="connsiteX5" fmla="*/ 1037956 w 1153633"/>
              <a:gd name="connsiteY5" fmla="*/ 896038 h 1997725"/>
              <a:gd name="connsiteX6" fmla="*/ 707450 w 1153633"/>
              <a:gd name="connsiteY6" fmla="*/ 990504 h 1997725"/>
              <a:gd name="connsiteX7" fmla="*/ 808739 w 1153633"/>
              <a:gd name="connsiteY7" fmla="*/ 1213390 h 1997725"/>
              <a:gd name="connsiteX8" fmla="*/ 498130 w 1153633"/>
              <a:gd name="connsiteY8" fmla="*/ 1601118 h 1997725"/>
              <a:gd name="connsiteX9" fmla="*/ 432028 w 1153633"/>
              <a:gd name="connsiteY9" fmla="*/ 1942641 h 1997725"/>
              <a:gd name="connsiteX10" fmla="*/ 156607 w 1153633"/>
              <a:gd name="connsiteY10" fmla="*/ 1931624 h 1997725"/>
              <a:gd name="connsiteX11" fmla="*/ 70034 w 1153633"/>
              <a:gd name="connsiteY11" fmla="*/ 1678812 h 1997725"/>
              <a:gd name="connsiteX12" fmla="*/ 3933 w 1153633"/>
              <a:gd name="connsiteY12" fmla="*/ 1242165 h 1997725"/>
              <a:gd name="connsiteX13" fmla="*/ 46438 w 1153633"/>
              <a:gd name="connsiteY13" fmla="*/ 598583 h 1997725"/>
              <a:gd name="connsiteX14" fmla="*/ 233725 w 1153633"/>
              <a:gd name="connsiteY14" fmla="*/ 80790 h 1997725"/>
              <a:gd name="connsiteX0" fmla="*/ 233725 w 1151359"/>
              <a:gd name="connsiteY0" fmla="*/ 80790 h 1997725"/>
              <a:gd name="connsiteX1" fmla="*/ 652366 w 1151359"/>
              <a:gd name="connsiteY1" fmla="*/ 113841 h 1997725"/>
              <a:gd name="connsiteX2" fmla="*/ 861686 w 1151359"/>
              <a:gd name="connsiteY2" fmla="*/ 80790 h 1997725"/>
              <a:gd name="connsiteX3" fmla="*/ 1004905 w 1151359"/>
              <a:gd name="connsiteY3" fmla="*/ 246043 h 1997725"/>
              <a:gd name="connsiteX4" fmla="*/ 1148125 w 1151359"/>
              <a:gd name="connsiteY4" fmla="*/ 411296 h 1997725"/>
              <a:gd name="connsiteX5" fmla="*/ 1024309 w 1151359"/>
              <a:gd name="connsiteY5" fmla="*/ 855095 h 1997725"/>
              <a:gd name="connsiteX6" fmla="*/ 707450 w 1151359"/>
              <a:gd name="connsiteY6" fmla="*/ 990504 h 1997725"/>
              <a:gd name="connsiteX7" fmla="*/ 808739 w 1151359"/>
              <a:gd name="connsiteY7" fmla="*/ 1213390 h 1997725"/>
              <a:gd name="connsiteX8" fmla="*/ 498130 w 1151359"/>
              <a:gd name="connsiteY8" fmla="*/ 1601118 h 1997725"/>
              <a:gd name="connsiteX9" fmla="*/ 432028 w 1151359"/>
              <a:gd name="connsiteY9" fmla="*/ 1942641 h 1997725"/>
              <a:gd name="connsiteX10" fmla="*/ 156607 w 1151359"/>
              <a:gd name="connsiteY10" fmla="*/ 1931624 h 1997725"/>
              <a:gd name="connsiteX11" fmla="*/ 70034 w 1151359"/>
              <a:gd name="connsiteY11" fmla="*/ 1678812 h 1997725"/>
              <a:gd name="connsiteX12" fmla="*/ 3933 w 1151359"/>
              <a:gd name="connsiteY12" fmla="*/ 1242165 h 1997725"/>
              <a:gd name="connsiteX13" fmla="*/ 46438 w 1151359"/>
              <a:gd name="connsiteY13" fmla="*/ 598583 h 1997725"/>
              <a:gd name="connsiteX14" fmla="*/ 233725 w 1151359"/>
              <a:gd name="connsiteY14" fmla="*/ 80790 h 199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1359" h="1997725">
                <a:moveTo>
                  <a:pt x="233725" y="80790"/>
                </a:moveTo>
                <a:cubicBezTo>
                  <a:pt x="334713" y="0"/>
                  <a:pt x="547706" y="113841"/>
                  <a:pt x="652366" y="113841"/>
                </a:cubicBezTo>
                <a:cubicBezTo>
                  <a:pt x="757026" y="113841"/>
                  <a:pt x="802930" y="58756"/>
                  <a:pt x="861686" y="80790"/>
                </a:cubicBezTo>
                <a:cubicBezTo>
                  <a:pt x="920442" y="102824"/>
                  <a:pt x="957165" y="190959"/>
                  <a:pt x="1004905" y="246043"/>
                </a:cubicBezTo>
                <a:cubicBezTo>
                  <a:pt x="1052645" y="301127"/>
                  <a:pt x="1144891" y="309787"/>
                  <a:pt x="1148125" y="411296"/>
                </a:cubicBezTo>
                <a:cubicBezTo>
                  <a:pt x="1151359" y="512805"/>
                  <a:pt x="1097755" y="758560"/>
                  <a:pt x="1024309" y="855095"/>
                </a:cubicBezTo>
                <a:cubicBezTo>
                  <a:pt x="950863" y="951630"/>
                  <a:pt x="743378" y="930788"/>
                  <a:pt x="707450" y="990504"/>
                </a:cubicBezTo>
                <a:cubicBezTo>
                  <a:pt x="671522" y="1050220"/>
                  <a:pt x="843626" y="1111621"/>
                  <a:pt x="808739" y="1213390"/>
                </a:cubicBezTo>
                <a:cubicBezTo>
                  <a:pt x="773852" y="1315159"/>
                  <a:pt x="560915" y="1479576"/>
                  <a:pt x="498130" y="1601118"/>
                </a:cubicBezTo>
                <a:cubicBezTo>
                  <a:pt x="435345" y="1722660"/>
                  <a:pt x="488948" y="1887557"/>
                  <a:pt x="432028" y="1942641"/>
                </a:cubicBezTo>
                <a:cubicBezTo>
                  <a:pt x="375108" y="1997725"/>
                  <a:pt x="216939" y="1975596"/>
                  <a:pt x="156607" y="1931624"/>
                </a:cubicBezTo>
                <a:cubicBezTo>
                  <a:pt x="96275" y="1887653"/>
                  <a:pt x="109128" y="1766426"/>
                  <a:pt x="70034" y="1678812"/>
                </a:cubicBezTo>
                <a:cubicBezTo>
                  <a:pt x="30940" y="1591198"/>
                  <a:pt x="7866" y="1422203"/>
                  <a:pt x="3933" y="1242165"/>
                </a:cubicBezTo>
                <a:cubicBezTo>
                  <a:pt x="0" y="1062127"/>
                  <a:pt x="8139" y="792145"/>
                  <a:pt x="46438" y="598583"/>
                </a:cubicBezTo>
                <a:cubicBezTo>
                  <a:pt x="84737" y="405021"/>
                  <a:pt x="132737" y="161580"/>
                  <a:pt x="233725" y="80790"/>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0"/>
          <p:cNvSpPr txBox="1">
            <a:spLocks noChangeArrowheads="1"/>
          </p:cNvSpPr>
          <p:nvPr/>
        </p:nvSpPr>
        <p:spPr bwMode="auto">
          <a:xfrm>
            <a:off x="2135188" y="641351"/>
            <a:ext cx="2188420" cy="584775"/>
          </a:xfrm>
          <a:prstGeom prst="rect">
            <a:avLst/>
          </a:prstGeom>
          <a:noFill/>
          <a:ln w="9525">
            <a:noFill/>
            <a:miter lim="800000"/>
            <a:headEnd/>
            <a:tailEnd/>
          </a:ln>
        </p:spPr>
        <p:txBody>
          <a:bodyPr wrap="none">
            <a:spAutoFit/>
          </a:bodyPr>
          <a:lstStyle/>
          <a:p>
            <a:pPr marL="450850" indent="-450850">
              <a:spcAft>
                <a:spcPct val="35000"/>
              </a:spcAft>
            </a:pPr>
            <a:r>
              <a:rPr lang="el-GR" sz="3200" dirty="0"/>
              <a:t>δακτυλίδια</a:t>
            </a:r>
            <a:endParaRPr lang="en-GB" sz="3200" dirty="0"/>
          </a:p>
        </p:txBody>
      </p:sp>
      <p:pic>
        <p:nvPicPr>
          <p:cNvPr id="74755" name="Picture 11"/>
          <p:cNvPicPr>
            <a:picLocks noChangeAspect="1" noChangeArrowheads="1"/>
          </p:cNvPicPr>
          <p:nvPr/>
        </p:nvPicPr>
        <p:blipFill>
          <a:blip r:embed="rId3" cstate="email"/>
          <a:srcRect/>
          <a:stretch>
            <a:fillRect/>
          </a:stretch>
        </p:blipFill>
        <p:spPr bwMode="auto">
          <a:xfrm>
            <a:off x="5838826" y="1506539"/>
            <a:ext cx="4308475" cy="4295775"/>
          </a:xfrm>
          <a:prstGeom prst="rect">
            <a:avLst/>
          </a:prstGeom>
          <a:noFill/>
          <a:ln w="9525">
            <a:noFill/>
            <a:miter lim="800000"/>
            <a:headEnd/>
            <a:tailEnd/>
          </a:ln>
        </p:spPr>
      </p:pic>
      <p:grpSp>
        <p:nvGrpSpPr>
          <p:cNvPr id="2" name="Group 17"/>
          <p:cNvGrpSpPr>
            <a:grpSpLocks/>
          </p:cNvGrpSpPr>
          <p:nvPr/>
        </p:nvGrpSpPr>
        <p:grpSpPr bwMode="auto">
          <a:xfrm>
            <a:off x="6989764" y="2651125"/>
            <a:ext cx="2008187" cy="2008188"/>
            <a:chOff x="3352" y="1530"/>
            <a:chExt cx="1272" cy="1272"/>
          </a:xfrm>
        </p:grpSpPr>
        <p:sp>
          <p:nvSpPr>
            <p:cNvPr id="74757" name="Oval 12"/>
            <p:cNvSpPr>
              <a:spLocks noChangeArrowheads="1"/>
            </p:cNvSpPr>
            <p:nvPr/>
          </p:nvSpPr>
          <p:spPr bwMode="auto">
            <a:xfrm flipH="1">
              <a:off x="3905" y="2084"/>
              <a:ext cx="166" cy="166"/>
            </a:xfrm>
            <a:prstGeom prst="ellipse">
              <a:avLst/>
            </a:prstGeom>
            <a:noFill/>
            <a:ln w="28575" cap="rnd">
              <a:solidFill>
                <a:srgbClr val="FFCC00"/>
              </a:solidFill>
              <a:prstDash val="sysDot"/>
              <a:round/>
              <a:headEnd/>
              <a:tailEnd/>
            </a:ln>
          </p:spPr>
          <p:txBody>
            <a:bodyPr wrap="none" anchor="ctr"/>
            <a:lstStyle/>
            <a:p>
              <a:endParaRPr lang="el-GR"/>
            </a:p>
          </p:txBody>
        </p:sp>
        <p:sp>
          <p:nvSpPr>
            <p:cNvPr id="74758" name="Oval 13"/>
            <p:cNvSpPr>
              <a:spLocks noChangeArrowheads="1"/>
            </p:cNvSpPr>
            <p:nvPr/>
          </p:nvSpPr>
          <p:spPr bwMode="auto">
            <a:xfrm>
              <a:off x="3781" y="1960"/>
              <a:ext cx="414" cy="414"/>
            </a:xfrm>
            <a:prstGeom prst="ellipse">
              <a:avLst/>
            </a:prstGeom>
            <a:noFill/>
            <a:ln w="28575" cap="rnd">
              <a:solidFill>
                <a:srgbClr val="FFCC00"/>
              </a:solidFill>
              <a:prstDash val="sysDot"/>
              <a:round/>
              <a:headEnd/>
              <a:tailEnd/>
            </a:ln>
          </p:spPr>
          <p:txBody>
            <a:bodyPr wrap="none" anchor="ctr"/>
            <a:lstStyle/>
            <a:p>
              <a:endParaRPr lang="el-GR"/>
            </a:p>
          </p:txBody>
        </p:sp>
        <p:sp>
          <p:nvSpPr>
            <p:cNvPr id="74759" name="Oval 14"/>
            <p:cNvSpPr>
              <a:spLocks noChangeArrowheads="1"/>
            </p:cNvSpPr>
            <p:nvPr/>
          </p:nvSpPr>
          <p:spPr bwMode="auto">
            <a:xfrm>
              <a:off x="3632" y="1811"/>
              <a:ext cx="712" cy="712"/>
            </a:xfrm>
            <a:prstGeom prst="ellipse">
              <a:avLst/>
            </a:prstGeom>
            <a:noFill/>
            <a:ln w="28575" cap="rnd">
              <a:solidFill>
                <a:srgbClr val="FFCC00"/>
              </a:solidFill>
              <a:prstDash val="sysDot"/>
              <a:round/>
              <a:headEnd/>
              <a:tailEnd/>
            </a:ln>
          </p:spPr>
          <p:txBody>
            <a:bodyPr wrap="none" anchor="ctr"/>
            <a:lstStyle/>
            <a:p>
              <a:endParaRPr lang="el-GR"/>
            </a:p>
          </p:txBody>
        </p:sp>
        <p:sp>
          <p:nvSpPr>
            <p:cNvPr id="74760" name="Oval 15"/>
            <p:cNvSpPr>
              <a:spLocks noChangeArrowheads="1"/>
            </p:cNvSpPr>
            <p:nvPr/>
          </p:nvSpPr>
          <p:spPr bwMode="auto">
            <a:xfrm>
              <a:off x="3528" y="1707"/>
              <a:ext cx="920" cy="920"/>
            </a:xfrm>
            <a:prstGeom prst="ellipse">
              <a:avLst/>
            </a:prstGeom>
            <a:noFill/>
            <a:ln w="28575" cap="rnd">
              <a:solidFill>
                <a:srgbClr val="FFCC00"/>
              </a:solidFill>
              <a:prstDash val="sysDot"/>
              <a:round/>
              <a:headEnd/>
              <a:tailEnd/>
            </a:ln>
          </p:spPr>
          <p:txBody>
            <a:bodyPr wrap="none" anchor="ctr"/>
            <a:lstStyle/>
            <a:p>
              <a:endParaRPr lang="el-GR"/>
            </a:p>
          </p:txBody>
        </p:sp>
        <p:sp>
          <p:nvSpPr>
            <p:cNvPr id="74761" name="Oval 16"/>
            <p:cNvSpPr>
              <a:spLocks noChangeArrowheads="1"/>
            </p:cNvSpPr>
            <p:nvPr/>
          </p:nvSpPr>
          <p:spPr bwMode="auto">
            <a:xfrm>
              <a:off x="3352" y="1530"/>
              <a:ext cx="1272" cy="1272"/>
            </a:xfrm>
            <a:prstGeom prst="ellipse">
              <a:avLst/>
            </a:prstGeom>
            <a:noFill/>
            <a:ln w="28575" cap="rnd">
              <a:solidFill>
                <a:srgbClr val="FFCC00"/>
              </a:solidFill>
              <a:prstDash val="sysDot"/>
              <a:round/>
              <a:headEnd/>
              <a:tailEnd/>
            </a:ln>
          </p:spPr>
          <p:txBody>
            <a:bodyPr wrap="none" anchor="ctr"/>
            <a:lstStyle/>
            <a:p>
              <a:endParaRPr lang="el-G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9"/>
          <p:cNvPicPr>
            <a:picLocks noChangeAspect="1" noChangeArrowheads="1"/>
          </p:cNvPicPr>
          <p:nvPr/>
        </p:nvPicPr>
        <p:blipFill>
          <a:blip r:embed="rId3" cstate="email"/>
          <a:srcRect/>
          <a:stretch>
            <a:fillRect/>
          </a:stretch>
        </p:blipFill>
        <p:spPr bwMode="auto">
          <a:xfrm>
            <a:off x="5838826" y="1506539"/>
            <a:ext cx="4308475" cy="4295775"/>
          </a:xfrm>
          <a:prstGeom prst="rect">
            <a:avLst/>
          </a:prstGeom>
          <a:noFill/>
          <a:ln w="9525">
            <a:noFill/>
            <a:miter lim="800000"/>
            <a:headEnd/>
            <a:tailEnd/>
          </a:ln>
        </p:spPr>
      </p:pic>
      <p:grpSp>
        <p:nvGrpSpPr>
          <p:cNvPr id="2" name="Group 10"/>
          <p:cNvGrpSpPr>
            <a:grpSpLocks/>
          </p:cNvGrpSpPr>
          <p:nvPr/>
        </p:nvGrpSpPr>
        <p:grpSpPr bwMode="auto">
          <a:xfrm>
            <a:off x="6989764" y="2651125"/>
            <a:ext cx="2008187" cy="2008188"/>
            <a:chOff x="3352" y="1530"/>
            <a:chExt cx="1272" cy="1272"/>
          </a:xfrm>
        </p:grpSpPr>
        <p:sp>
          <p:nvSpPr>
            <p:cNvPr id="75799" name="Oval 11"/>
            <p:cNvSpPr>
              <a:spLocks noChangeArrowheads="1"/>
            </p:cNvSpPr>
            <p:nvPr/>
          </p:nvSpPr>
          <p:spPr bwMode="auto">
            <a:xfrm flipH="1">
              <a:off x="3905" y="2084"/>
              <a:ext cx="166" cy="166"/>
            </a:xfrm>
            <a:prstGeom prst="ellipse">
              <a:avLst/>
            </a:prstGeom>
            <a:noFill/>
            <a:ln w="28575" cap="rnd">
              <a:solidFill>
                <a:srgbClr val="FFCC00"/>
              </a:solidFill>
              <a:prstDash val="sysDot"/>
              <a:round/>
              <a:headEnd/>
              <a:tailEnd/>
            </a:ln>
          </p:spPr>
          <p:txBody>
            <a:bodyPr wrap="none" anchor="ctr"/>
            <a:lstStyle/>
            <a:p>
              <a:endParaRPr lang="el-GR"/>
            </a:p>
          </p:txBody>
        </p:sp>
        <p:sp>
          <p:nvSpPr>
            <p:cNvPr id="75800" name="Oval 12"/>
            <p:cNvSpPr>
              <a:spLocks noChangeArrowheads="1"/>
            </p:cNvSpPr>
            <p:nvPr/>
          </p:nvSpPr>
          <p:spPr bwMode="auto">
            <a:xfrm>
              <a:off x="3781" y="1960"/>
              <a:ext cx="414" cy="414"/>
            </a:xfrm>
            <a:prstGeom prst="ellipse">
              <a:avLst/>
            </a:prstGeom>
            <a:noFill/>
            <a:ln w="28575" cap="rnd">
              <a:solidFill>
                <a:srgbClr val="FFCC00"/>
              </a:solidFill>
              <a:prstDash val="sysDot"/>
              <a:round/>
              <a:headEnd/>
              <a:tailEnd/>
            </a:ln>
          </p:spPr>
          <p:txBody>
            <a:bodyPr wrap="none" anchor="ctr"/>
            <a:lstStyle/>
            <a:p>
              <a:endParaRPr lang="el-GR"/>
            </a:p>
          </p:txBody>
        </p:sp>
        <p:sp>
          <p:nvSpPr>
            <p:cNvPr id="75801" name="Oval 13"/>
            <p:cNvSpPr>
              <a:spLocks noChangeArrowheads="1"/>
            </p:cNvSpPr>
            <p:nvPr/>
          </p:nvSpPr>
          <p:spPr bwMode="auto">
            <a:xfrm>
              <a:off x="3632" y="1811"/>
              <a:ext cx="712" cy="712"/>
            </a:xfrm>
            <a:prstGeom prst="ellipse">
              <a:avLst/>
            </a:prstGeom>
            <a:noFill/>
            <a:ln w="28575" cap="rnd">
              <a:solidFill>
                <a:srgbClr val="FFCC00"/>
              </a:solidFill>
              <a:prstDash val="sysDot"/>
              <a:round/>
              <a:headEnd/>
              <a:tailEnd/>
            </a:ln>
          </p:spPr>
          <p:txBody>
            <a:bodyPr wrap="none" anchor="ctr"/>
            <a:lstStyle/>
            <a:p>
              <a:endParaRPr lang="el-GR"/>
            </a:p>
          </p:txBody>
        </p:sp>
        <p:sp>
          <p:nvSpPr>
            <p:cNvPr id="75802" name="Oval 14"/>
            <p:cNvSpPr>
              <a:spLocks noChangeArrowheads="1"/>
            </p:cNvSpPr>
            <p:nvPr/>
          </p:nvSpPr>
          <p:spPr bwMode="auto">
            <a:xfrm>
              <a:off x="3528" y="1707"/>
              <a:ext cx="920" cy="920"/>
            </a:xfrm>
            <a:prstGeom prst="ellipse">
              <a:avLst/>
            </a:prstGeom>
            <a:noFill/>
            <a:ln w="28575" cap="rnd">
              <a:solidFill>
                <a:srgbClr val="FFCC00"/>
              </a:solidFill>
              <a:prstDash val="sysDot"/>
              <a:round/>
              <a:headEnd/>
              <a:tailEnd/>
            </a:ln>
          </p:spPr>
          <p:txBody>
            <a:bodyPr wrap="none" anchor="ctr"/>
            <a:lstStyle/>
            <a:p>
              <a:endParaRPr lang="el-GR"/>
            </a:p>
          </p:txBody>
        </p:sp>
        <p:sp>
          <p:nvSpPr>
            <p:cNvPr id="75803" name="Oval 15"/>
            <p:cNvSpPr>
              <a:spLocks noChangeArrowheads="1"/>
            </p:cNvSpPr>
            <p:nvPr/>
          </p:nvSpPr>
          <p:spPr bwMode="auto">
            <a:xfrm>
              <a:off x="3352" y="1530"/>
              <a:ext cx="1272" cy="1272"/>
            </a:xfrm>
            <a:prstGeom prst="ellipse">
              <a:avLst/>
            </a:prstGeom>
            <a:noFill/>
            <a:ln w="28575" cap="rnd">
              <a:solidFill>
                <a:srgbClr val="FFCC00"/>
              </a:solidFill>
              <a:prstDash val="sysDot"/>
              <a:round/>
              <a:headEnd/>
              <a:tailEnd/>
            </a:ln>
          </p:spPr>
          <p:txBody>
            <a:bodyPr wrap="none" anchor="ctr"/>
            <a:lstStyle/>
            <a:p>
              <a:endParaRPr lang="el-GR"/>
            </a:p>
          </p:txBody>
        </p:sp>
      </p:grpSp>
      <p:grpSp>
        <p:nvGrpSpPr>
          <p:cNvPr id="3" name="Group 26"/>
          <p:cNvGrpSpPr>
            <a:grpSpLocks/>
          </p:cNvGrpSpPr>
          <p:nvPr/>
        </p:nvGrpSpPr>
        <p:grpSpPr bwMode="auto">
          <a:xfrm>
            <a:off x="2381251" y="2127251"/>
            <a:ext cx="3021013" cy="3021013"/>
            <a:chOff x="540" y="1340"/>
            <a:chExt cx="1903" cy="1903"/>
          </a:xfrm>
        </p:grpSpPr>
        <p:sp>
          <p:nvSpPr>
            <p:cNvPr id="75797" name="Oval 16"/>
            <p:cNvSpPr>
              <a:spLocks noChangeArrowheads="1"/>
            </p:cNvSpPr>
            <p:nvPr/>
          </p:nvSpPr>
          <p:spPr bwMode="auto">
            <a:xfrm>
              <a:off x="540" y="1340"/>
              <a:ext cx="1903" cy="1903"/>
            </a:xfrm>
            <a:prstGeom prst="ellipse">
              <a:avLst/>
            </a:prstGeom>
            <a:noFill/>
            <a:ln w="9525">
              <a:solidFill>
                <a:schemeClr val="tx1"/>
              </a:solidFill>
              <a:round/>
              <a:headEnd/>
              <a:tailEnd/>
            </a:ln>
          </p:spPr>
          <p:txBody>
            <a:bodyPr wrap="none" anchor="ctr"/>
            <a:lstStyle/>
            <a:p>
              <a:endParaRPr lang="el-GR"/>
            </a:p>
          </p:txBody>
        </p:sp>
        <p:sp>
          <p:nvSpPr>
            <p:cNvPr id="75798" name="Line 17"/>
            <p:cNvSpPr>
              <a:spLocks noChangeShapeType="1"/>
            </p:cNvSpPr>
            <p:nvPr/>
          </p:nvSpPr>
          <p:spPr bwMode="auto">
            <a:xfrm flipV="1">
              <a:off x="715" y="1708"/>
              <a:ext cx="1420" cy="1012"/>
            </a:xfrm>
            <a:prstGeom prst="line">
              <a:avLst/>
            </a:prstGeom>
            <a:noFill/>
            <a:ln w="28575">
              <a:solidFill>
                <a:schemeClr val="tx1"/>
              </a:solidFill>
              <a:round/>
              <a:headEnd/>
              <a:tailEnd/>
            </a:ln>
          </p:spPr>
          <p:txBody>
            <a:bodyPr/>
            <a:lstStyle/>
            <a:p>
              <a:endParaRPr lang="el-GR"/>
            </a:p>
          </p:txBody>
        </p:sp>
      </p:grpSp>
      <p:sp>
        <p:nvSpPr>
          <p:cNvPr id="108562" name="Line 18"/>
          <p:cNvSpPr>
            <a:spLocks noChangeShapeType="1"/>
          </p:cNvSpPr>
          <p:nvPr/>
        </p:nvSpPr>
        <p:spPr bwMode="auto">
          <a:xfrm rot="2400000" flipV="1">
            <a:off x="2762250" y="2671763"/>
            <a:ext cx="2254250" cy="1606550"/>
          </a:xfrm>
          <a:prstGeom prst="line">
            <a:avLst/>
          </a:prstGeom>
          <a:noFill/>
          <a:ln w="28575">
            <a:solidFill>
              <a:schemeClr val="tx1"/>
            </a:solidFill>
            <a:round/>
            <a:headEnd/>
            <a:tailEnd/>
          </a:ln>
        </p:spPr>
        <p:txBody>
          <a:bodyPr/>
          <a:lstStyle/>
          <a:p>
            <a:endParaRPr lang="el-GR"/>
          </a:p>
        </p:txBody>
      </p:sp>
      <p:sp>
        <p:nvSpPr>
          <p:cNvPr id="108563" name="Line 19"/>
          <p:cNvSpPr>
            <a:spLocks noChangeShapeType="1"/>
          </p:cNvSpPr>
          <p:nvPr/>
        </p:nvSpPr>
        <p:spPr bwMode="auto">
          <a:xfrm rot="4800000" flipV="1">
            <a:off x="2868613" y="2708275"/>
            <a:ext cx="2254250" cy="1606550"/>
          </a:xfrm>
          <a:prstGeom prst="line">
            <a:avLst/>
          </a:prstGeom>
          <a:noFill/>
          <a:ln w="28575">
            <a:solidFill>
              <a:schemeClr val="tx1"/>
            </a:solidFill>
            <a:round/>
            <a:headEnd/>
            <a:tailEnd/>
          </a:ln>
        </p:spPr>
        <p:txBody>
          <a:bodyPr/>
          <a:lstStyle/>
          <a:p>
            <a:endParaRPr lang="el-GR"/>
          </a:p>
        </p:txBody>
      </p:sp>
      <p:sp>
        <p:nvSpPr>
          <p:cNvPr id="108564" name="Line 20"/>
          <p:cNvSpPr>
            <a:spLocks noChangeShapeType="1"/>
          </p:cNvSpPr>
          <p:nvPr/>
        </p:nvSpPr>
        <p:spPr bwMode="auto">
          <a:xfrm rot="7200000" flipV="1">
            <a:off x="2925763" y="2803525"/>
            <a:ext cx="2254250" cy="1606550"/>
          </a:xfrm>
          <a:prstGeom prst="line">
            <a:avLst/>
          </a:prstGeom>
          <a:noFill/>
          <a:ln w="28575">
            <a:solidFill>
              <a:schemeClr val="tx1"/>
            </a:solidFill>
            <a:round/>
            <a:headEnd/>
            <a:tailEnd/>
          </a:ln>
        </p:spPr>
        <p:txBody>
          <a:bodyPr/>
          <a:lstStyle/>
          <a:p>
            <a:endParaRPr lang="el-GR"/>
          </a:p>
        </p:txBody>
      </p:sp>
      <p:sp>
        <p:nvSpPr>
          <p:cNvPr id="108565" name="Line 21"/>
          <p:cNvSpPr>
            <a:spLocks noChangeShapeType="1"/>
          </p:cNvSpPr>
          <p:nvPr/>
        </p:nvSpPr>
        <p:spPr bwMode="auto">
          <a:xfrm rot="9600000" flipV="1">
            <a:off x="2906713" y="2914650"/>
            <a:ext cx="2254250" cy="1606550"/>
          </a:xfrm>
          <a:prstGeom prst="line">
            <a:avLst/>
          </a:prstGeom>
          <a:noFill/>
          <a:ln w="28575">
            <a:solidFill>
              <a:schemeClr val="tx1"/>
            </a:solidFill>
            <a:round/>
            <a:headEnd/>
            <a:tailEnd/>
          </a:ln>
        </p:spPr>
        <p:txBody>
          <a:bodyPr/>
          <a:lstStyle/>
          <a:p>
            <a:endParaRPr lang="el-GR"/>
          </a:p>
        </p:txBody>
      </p:sp>
      <p:sp>
        <p:nvSpPr>
          <p:cNvPr id="108566" name="Line 22"/>
          <p:cNvSpPr>
            <a:spLocks noChangeShapeType="1"/>
          </p:cNvSpPr>
          <p:nvPr/>
        </p:nvSpPr>
        <p:spPr bwMode="auto">
          <a:xfrm rot="12000000" flipV="1">
            <a:off x="2824163" y="2989263"/>
            <a:ext cx="2254250" cy="1606550"/>
          </a:xfrm>
          <a:prstGeom prst="line">
            <a:avLst/>
          </a:prstGeom>
          <a:noFill/>
          <a:ln w="28575">
            <a:solidFill>
              <a:schemeClr val="tx1"/>
            </a:solidFill>
            <a:round/>
            <a:headEnd/>
            <a:tailEnd/>
          </a:ln>
        </p:spPr>
        <p:txBody>
          <a:bodyPr/>
          <a:lstStyle/>
          <a:p>
            <a:endParaRPr lang="el-GR"/>
          </a:p>
        </p:txBody>
      </p:sp>
      <p:sp>
        <p:nvSpPr>
          <p:cNvPr id="108567" name="Line 23"/>
          <p:cNvSpPr>
            <a:spLocks noChangeShapeType="1"/>
          </p:cNvSpPr>
          <p:nvPr/>
        </p:nvSpPr>
        <p:spPr bwMode="auto">
          <a:xfrm rot="14400000" flipV="1">
            <a:off x="2711450" y="2990850"/>
            <a:ext cx="2254250" cy="1606550"/>
          </a:xfrm>
          <a:prstGeom prst="line">
            <a:avLst/>
          </a:prstGeom>
          <a:noFill/>
          <a:ln w="28575">
            <a:solidFill>
              <a:schemeClr val="tx1"/>
            </a:solidFill>
            <a:round/>
            <a:headEnd/>
            <a:tailEnd/>
          </a:ln>
        </p:spPr>
        <p:txBody>
          <a:bodyPr/>
          <a:lstStyle/>
          <a:p>
            <a:endParaRPr lang="el-GR"/>
          </a:p>
        </p:txBody>
      </p:sp>
      <p:sp>
        <p:nvSpPr>
          <p:cNvPr id="108568" name="Line 24"/>
          <p:cNvSpPr>
            <a:spLocks noChangeShapeType="1"/>
          </p:cNvSpPr>
          <p:nvPr/>
        </p:nvSpPr>
        <p:spPr bwMode="auto">
          <a:xfrm rot="16800000" flipV="1">
            <a:off x="2625725" y="2919413"/>
            <a:ext cx="2254250" cy="1606550"/>
          </a:xfrm>
          <a:prstGeom prst="line">
            <a:avLst/>
          </a:prstGeom>
          <a:noFill/>
          <a:ln w="28575">
            <a:solidFill>
              <a:schemeClr val="tx1"/>
            </a:solidFill>
            <a:round/>
            <a:headEnd/>
            <a:tailEnd/>
          </a:ln>
        </p:spPr>
        <p:txBody>
          <a:bodyPr/>
          <a:lstStyle/>
          <a:p>
            <a:endParaRPr lang="el-GR"/>
          </a:p>
        </p:txBody>
      </p:sp>
      <p:sp>
        <p:nvSpPr>
          <p:cNvPr id="108569" name="Line 25"/>
          <p:cNvSpPr>
            <a:spLocks noChangeShapeType="1"/>
          </p:cNvSpPr>
          <p:nvPr/>
        </p:nvSpPr>
        <p:spPr bwMode="auto">
          <a:xfrm rot="19200000" flipV="1">
            <a:off x="2605088" y="2809875"/>
            <a:ext cx="2254250" cy="1606550"/>
          </a:xfrm>
          <a:prstGeom prst="line">
            <a:avLst/>
          </a:prstGeom>
          <a:noFill/>
          <a:ln w="28575">
            <a:solidFill>
              <a:schemeClr val="tx1"/>
            </a:solidFill>
            <a:round/>
            <a:headEnd/>
            <a:tailEnd/>
          </a:ln>
        </p:spPr>
        <p:txBody>
          <a:bodyPr/>
          <a:lstStyle/>
          <a:p>
            <a:endParaRPr lang="el-GR"/>
          </a:p>
        </p:txBody>
      </p:sp>
      <p:sp>
        <p:nvSpPr>
          <p:cNvPr id="108571" name="Oval 27"/>
          <p:cNvSpPr>
            <a:spLocks noChangeArrowheads="1"/>
          </p:cNvSpPr>
          <p:nvPr/>
        </p:nvSpPr>
        <p:spPr bwMode="auto">
          <a:xfrm>
            <a:off x="3724276" y="3471864"/>
            <a:ext cx="333375" cy="333375"/>
          </a:xfrm>
          <a:prstGeom prst="ellipse">
            <a:avLst/>
          </a:prstGeom>
          <a:noFill/>
          <a:ln w="28575">
            <a:solidFill>
              <a:schemeClr val="tx1"/>
            </a:solidFill>
            <a:round/>
            <a:headEnd/>
            <a:tailEnd/>
          </a:ln>
        </p:spPr>
        <p:txBody>
          <a:bodyPr wrap="none" anchor="ctr"/>
          <a:lstStyle/>
          <a:p>
            <a:pPr algn="ctr"/>
            <a:endParaRPr lang="el-GR"/>
          </a:p>
        </p:txBody>
      </p:sp>
      <p:grpSp>
        <p:nvGrpSpPr>
          <p:cNvPr id="4" name="Group 2"/>
          <p:cNvGrpSpPr>
            <a:grpSpLocks/>
          </p:cNvGrpSpPr>
          <p:nvPr/>
        </p:nvGrpSpPr>
        <p:grpSpPr bwMode="auto">
          <a:xfrm>
            <a:off x="-328613" y="1452564"/>
            <a:ext cx="5845176" cy="5845175"/>
            <a:chOff x="-1412" y="1131"/>
            <a:chExt cx="3682" cy="3682"/>
          </a:xfrm>
        </p:grpSpPr>
        <p:sp>
          <p:nvSpPr>
            <p:cNvPr id="75792" name="Freeform 3"/>
            <p:cNvSpPr>
              <a:spLocks/>
            </p:cNvSpPr>
            <p:nvPr/>
          </p:nvSpPr>
          <p:spPr bwMode="auto">
            <a:xfrm>
              <a:off x="480" y="1667"/>
              <a:ext cx="1711" cy="1268"/>
            </a:xfrm>
            <a:custGeom>
              <a:avLst/>
              <a:gdLst>
                <a:gd name="T0" fmla="*/ 0 w 2376"/>
                <a:gd name="T1" fmla="*/ 472 h 1762"/>
                <a:gd name="T2" fmla="*/ 639 w 2376"/>
                <a:gd name="T3" fmla="*/ 326 h 1762"/>
                <a:gd name="T4" fmla="*/ 566 w 2376"/>
                <a:gd name="T5" fmla="*/ 147 h 1762"/>
                <a:gd name="T6" fmla="*/ 451 w 2376"/>
                <a:gd name="T7" fmla="*/ 0 h 1762"/>
                <a:gd name="T8" fmla="*/ 0 w 2376"/>
                <a:gd name="T9" fmla="*/ 472 h 1762"/>
                <a:gd name="T10" fmla="*/ 0 60000 65536"/>
                <a:gd name="T11" fmla="*/ 0 60000 65536"/>
                <a:gd name="T12" fmla="*/ 0 60000 65536"/>
                <a:gd name="T13" fmla="*/ 0 60000 65536"/>
                <a:gd name="T14" fmla="*/ 0 60000 65536"/>
                <a:gd name="T15" fmla="*/ 0 w 2376"/>
                <a:gd name="T16" fmla="*/ 0 h 1762"/>
                <a:gd name="T17" fmla="*/ 2376 w 2376"/>
                <a:gd name="T18" fmla="*/ 1762 h 1762"/>
              </a:gdLst>
              <a:ahLst/>
              <a:cxnLst>
                <a:cxn ang="T10">
                  <a:pos x="T0" y="T1"/>
                </a:cxn>
                <a:cxn ang="T11">
                  <a:pos x="T2" y="T3"/>
                </a:cxn>
                <a:cxn ang="T12">
                  <a:pos x="T4" y="T5"/>
                </a:cxn>
                <a:cxn ang="T13">
                  <a:pos x="T6" y="T7"/>
                </a:cxn>
                <a:cxn ang="T14">
                  <a:pos x="T8" y="T9"/>
                </a:cxn>
              </a:cxnLst>
              <a:rect l="T15" t="T16" r="T17" b="T18"/>
              <a:pathLst>
                <a:path w="2376" h="1762">
                  <a:moveTo>
                    <a:pt x="0" y="1762"/>
                  </a:moveTo>
                  <a:lnTo>
                    <a:pt x="2376" y="1216"/>
                  </a:lnTo>
                  <a:lnTo>
                    <a:pt x="2104" y="548"/>
                  </a:lnTo>
                  <a:lnTo>
                    <a:pt x="1676" y="0"/>
                  </a:lnTo>
                  <a:lnTo>
                    <a:pt x="0" y="1762"/>
                  </a:lnTo>
                  <a:close/>
                </a:path>
              </a:pathLst>
            </a:custGeom>
            <a:solidFill>
              <a:srgbClr val="969696">
                <a:alpha val="52940"/>
              </a:srgbClr>
            </a:solidFill>
            <a:ln w="9525">
              <a:noFill/>
              <a:round/>
              <a:headEnd/>
              <a:tailEnd/>
            </a:ln>
          </p:spPr>
          <p:txBody>
            <a:bodyPr/>
            <a:lstStyle/>
            <a:p>
              <a:endParaRPr lang="el-GR"/>
            </a:p>
          </p:txBody>
        </p:sp>
        <p:sp>
          <p:nvSpPr>
            <p:cNvPr id="75793" name="AutoShape 4"/>
            <p:cNvSpPr>
              <a:spLocks noChangeArrowheads="1"/>
            </p:cNvSpPr>
            <p:nvPr/>
          </p:nvSpPr>
          <p:spPr bwMode="auto">
            <a:xfrm rot="3600000">
              <a:off x="306" y="2872"/>
              <a:ext cx="124" cy="256"/>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l-GR"/>
            </a:p>
          </p:txBody>
        </p:sp>
        <p:grpSp>
          <p:nvGrpSpPr>
            <p:cNvPr id="75794" name="Group 5"/>
            <p:cNvGrpSpPr>
              <a:grpSpLocks/>
            </p:cNvGrpSpPr>
            <p:nvPr/>
          </p:nvGrpSpPr>
          <p:grpSpPr bwMode="auto">
            <a:xfrm>
              <a:off x="-1412" y="1131"/>
              <a:ext cx="3682" cy="3682"/>
              <a:chOff x="-1412" y="1131"/>
              <a:chExt cx="3682" cy="3682"/>
            </a:xfrm>
          </p:grpSpPr>
          <p:sp>
            <p:nvSpPr>
              <p:cNvPr id="75795" name="AutoShape 6"/>
              <p:cNvSpPr>
                <a:spLocks noChangeArrowheads="1"/>
              </p:cNvSpPr>
              <p:nvPr/>
            </p:nvSpPr>
            <p:spPr bwMode="auto">
              <a:xfrm rot="3600000">
                <a:off x="-1412" y="1131"/>
                <a:ext cx="3682" cy="3682"/>
              </a:xfrm>
              <a:custGeom>
                <a:avLst/>
                <a:gdLst>
                  <a:gd name="T0" fmla="*/ 2 w 21600"/>
                  <a:gd name="T1" fmla="*/ 0 h 21600"/>
                  <a:gd name="T2" fmla="*/ 1 w 21600"/>
                  <a:gd name="T3" fmla="*/ 0 h 21600"/>
                  <a:gd name="T4" fmla="*/ 2 w 21600"/>
                  <a:gd name="T5" fmla="*/ 0 h 21600"/>
                  <a:gd name="T6" fmla="*/ 2 w 21600"/>
                  <a:gd name="T7" fmla="*/ 0 h 21600"/>
                  <a:gd name="T8" fmla="*/ 0 60000 65536"/>
                  <a:gd name="T9" fmla="*/ 0 60000 65536"/>
                  <a:gd name="T10" fmla="*/ 0 60000 65536"/>
                  <a:gd name="T11" fmla="*/ 0 60000 65536"/>
                  <a:gd name="T12" fmla="*/ 5972 w 21600"/>
                  <a:gd name="T13" fmla="*/ 0 h 21600"/>
                  <a:gd name="T14" fmla="*/ 15628 w 21600"/>
                  <a:gd name="T15" fmla="*/ 1472 h 21600"/>
                </a:gdLst>
                <a:ahLst/>
                <a:cxnLst>
                  <a:cxn ang="T8">
                    <a:pos x="T0" y="T1"/>
                  </a:cxn>
                  <a:cxn ang="T9">
                    <a:pos x="T2" y="T3"/>
                  </a:cxn>
                  <a:cxn ang="T10">
                    <a:pos x="T4" y="T5"/>
                  </a:cxn>
                  <a:cxn ang="T11">
                    <a:pos x="T6" y="T7"/>
                  </a:cxn>
                </a:cxnLst>
                <a:rect l="T12" t="T13" r="T14" b="T15"/>
                <a:pathLst>
                  <a:path w="21600" h="21600">
                    <a:moveTo>
                      <a:pt x="7805" y="813"/>
                    </a:moveTo>
                    <a:cubicBezTo>
                      <a:pt x="8776" y="522"/>
                      <a:pt x="9785" y="373"/>
                      <a:pt x="10800" y="374"/>
                    </a:cubicBezTo>
                    <a:cubicBezTo>
                      <a:pt x="11814" y="374"/>
                      <a:pt x="12823" y="522"/>
                      <a:pt x="13794" y="813"/>
                    </a:cubicBezTo>
                    <a:lnTo>
                      <a:pt x="13902" y="455"/>
                    </a:lnTo>
                    <a:cubicBezTo>
                      <a:pt x="12895" y="153"/>
                      <a:pt x="11850" y="-1"/>
                      <a:pt x="10799" y="0"/>
                    </a:cubicBezTo>
                    <a:cubicBezTo>
                      <a:pt x="9749" y="0"/>
                      <a:pt x="8704" y="153"/>
                      <a:pt x="7697" y="455"/>
                    </a:cubicBezTo>
                    <a:close/>
                  </a:path>
                </a:pathLst>
              </a:custGeom>
              <a:solidFill>
                <a:schemeClr val="accent1"/>
              </a:solidFill>
              <a:ln w="9525">
                <a:solidFill>
                  <a:schemeClr val="tx1"/>
                </a:solidFill>
                <a:miter lim="800000"/>
                <a:headEnd/>
                <a:tailEnd/>
              </a:ln>
            </p:spPr>
            <p:txBody>
              <a:bodyPr wrap="none" anchor="ctr"/>
              <a:lstStyle/>
              <a:p>
                <a:endParaRPr lang="el-GR"/>
              </a:p>
            </p:txBody>
          </p:sp>
          <p:sp>
            <p:nvSpPr>
              <p:cNvPr id="75796" name="Oval 7"/>
              <p:cNvSpPr>
                <a:spLocks noChangeArrowheads="1"/>
              </p:cNvSpPr>
              <p:nvPr/>
            </p:nvSpPr>
            <p:spPr bwMode="auto">
              <a:xfrm>
                <a:off x="1873" y="1893"/>
                <a:ext cx="58" cy="58"/>
              </a:xfrm>
              <a:prstGeom prst="ellipse">
                <a:avLst/>
              </a:prstGeom>
              <a:solidFill>
                <a:srgbClr val="66FF33"/>
              </a:solidFill>
              <a:ln w="9525">
                <a:solidFill>
                  <a:schemeClr val="tx1"/>
                </a:solidFill>
                <a:round/>
                <a:headEnd/>
                <a:tailEnd/>
              </a:ln>
            </p:spPr>
            <p:txBody>
              <a:bodyPr wrap="none" anchor="ctr"/>
              <a:lstStyle/>
              <a:p>
                <a:endParaRPr lang="el-GR"/>
              </a:p>
            </p:txBody>
          </p:sp>
        </p:grpSp>
      </p:grpSp>
      <p:sp>
        <p:nvSpPr>
          <p:cNvPr id="75791" name="Text Box 29"/>
          <p:cNvSpPr txBox="1">
            <a:spLocks noChangeArrowheads="1"/>
          </p:cNvSpPr>
          <p:nvPr/>
        </p:nvSpPr>
        <p:spPr bwMode="auto">
          <a:xfrm>
            <a:off x="2135188" y="641351"/>
            <a:ext cx="2188420" cy="584775"/>
          </a:xfrm>
          <a:prstGeom prst="rect">
            <a:avLst/>
          </a:prstGeom>
          <a:noFill/>
          <a:ln w="9525">
            <a:noFill/>
            <a:miter lim="800000"/>
            <a:headEnd/>
            <a:tailEnd/>
          </a:ln>
        </p:spPr>
        <p:txBody>
          <a:bodyPr wrap="none">
            <a:spAutoFit/>
          </a:bodyPr>
          <a:lstStyle/>
          <a:p>
            <a:pPr marL="450850" indent="-450850">
              <a:spcAft>
                <a:spcPct val="35000"/>
              </a:spcAft>
            </a:pPr>
            <a:r>
              <a:rPr lang="el-GR" sz="3200" dirty="0"/>
              <a:t>δακτυλίδια</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4500" fill="hold"/>
                                        <p:tgtEl>
                                          <p:spTgt spid="3"/>
                                        </p:tgtEl>
                                        <p:attrNameLst>
                                          <p:attrName>r</p:attrName>
                                        </p:attrNameLst>
                                      </p:cBhvr>
                                    </p:animRot>
                                  </p:childTnLst>
                                </p:cTn>
                              </p:par>
                              <p:par>
                                <p:cTn id="12" presetID="10" presetClass="entr" presetSubtype="0" fill="hold" grpId="0" nodeType="withEffect">
                                  <p:stCondLst>
                                    <p:cond delay="0"/>
                                  </p:stCondLst>
                                  <p:childTnLst>
                                    <p:set>
                                      <p:cBhvr>
                                        <p:cTn id="13" dur="1" fill="hold">
                                          <p:stCondLst>
                                            <p:cond delay="0"/>
                                          </p:stCondLst>
                                        </p:cTn>
                                        <p:tgtEl>
                                          <p:spTgt spid="108571"/>
                                        </p:tgtEl>
                                        <p:attrNameLst>
                                          <p:attrName>style.visibility</p:attrName>
                                        </p:attrNameLst>
                                      </p:cBhvr>
                                      <p:to>
                                        <p:strVal val="visible"/>
                                      </p:to>
                                    </p:set>
                                    <p:animEffect transition="in" filter="fade">
                                      <p:cBhvr>
                                        <p:cTn id="14" dur="3000"/>
                                        <p:tgtEl>
                                          <p:spTgt spid="108571"/>
                                        </p:tgtEl>
                                      </p:cBhvr>
                                    </p:animEffect>
                                  </p:childTnLst>
                                </p:cTn>
                              </p:par>
                              <p:par>
                                <p:cTn id="15" presetID="1" presetClass="entr" presetSubtype="0" fill="hold" grpId="0" nodeType="withEffect">
                                  <p:stCondLst>
                                    <p:cond delay="500"/>
                                  </p:stCondLst>
                                  <p:childTnLst>
                                    <p:set>
                                      <p:cBhvr>
                                        <p:cTn id="16" dur="1" fill="hold">
                                          <p:stCondLst>
                                            <p:cond delay="0"/>
                                          </p:stCondLst>
                                        </p:cTn>
                                        <p:tgtEl>
                                          <p:spTgt spid="108562"/>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108563"/>
                                        </p:tgtEl>
                                        <p:attrNameLst>
                                          <p:attrName>style.visibility</p:attrName>
                                        </p:attrNameLst>
                                      </p:cBhvr>
                                      <p:to>
                                        <p:strVal val="visible"/>
                                      </p:to>
                                    </p:set>
                                  </p:childTnLst>
                                </p:cTn>
                              </p:par>
                              <p:par>
                                <p:cTn id="19" presetID="1" presetClass="entr" presetSubtype="0" fill="hold" grpId="0" nodeType="withEffect">
                                  <p:stCondLst>
                                    <p:cond delay="1500"/>
                                  </p:stCondLst>
                                  <p:childTnLst>
                                    <p:set>
                                      <p:cBhvr>
                                        <p:cTn id="20" dur="1" fill="hold">
                                          <p:stCondLst>
                                            <p:cond delay="0"/>
                                          </p:stCondLst>
                                        </p:cTn>
                                        <p:tgtEl>
                                          <p:spTgt spid="108564"/>
                                        </p:tgtEl>
                                        <p:attrNameLst>
                                          <p:attrName>style.visibility</p:attrName>
                                        </p:attrNameLst>
                                      </p:cBhvr>
                                      <p:to>
                                        <p:strVal val="visible"/>
                                      </p:to>
                                    </p:set>
                                  </p:childTnLst>
                                </p:cTn>
                              </p:par>
                              <p:par>
                                <p:cTn id="21" presetID="1" presetClass="entr" presetSubtype="0" fill="hold" grpId="0" nodeType="withEffect">
                                  <p:stCondLst>
                                    <p:cond delay="2000"/>
                                  </p:stCondLst>
                                  <p:childTnLst>
                                    <p:set>
                                      <p:cBhvr>
                                        <p:cTn id="22" dur="1" fill="hold">
                                          <p:stCondLst>
                                            <p:cond delay="0"/>
                                          </p:stCondLst>
                                        </p:cTn>
                                        <p:tgtEl>
                                          <p:spTgt spid="108565"/>
                                        </p:tgtEl>
                                        <p:attrNameLst>
                                          <p:attrName>style.visibility</p:attrName>
                                        </p:attrNameLst>
                                      </p:cBhvr>
                                      <p:to>
                                        <p:strVal val="visible"/>
                                      </p:to>
                                    </p:set>
                                  </p:childTnLst>
                                </p:cTn>
                              </p:par>
                              <p:par>
                                <p:cTn id="23" presetID="1" presetClass="entr" presetSubtype="0" fill="hold" grpId="0" nodeType="withEffect">
                                  <p:stCondLst>
                                    <p:cond delay="2500"/>
                                  </p:stCondLst>
                                  <p:childTnLst>
                                    <p:set>
                                      <p:cBhvr>
                                        <p:cTn id="24" dur="1" fill="hold">
                                          <p:stCondLst>
                                            <p:cond delay="0"/>
                                          </p:stCondLst>
                                        </p:cTn>
                                        <p:tgtEl>
                                          <p:spTgt spid="108566"/>
                                        </p:tgtEl>
                                        <p:attrNameLst>
                                          <p:attrName>style.visibility</p:attrName>
                                        </p:attrNameLst>
                                      </p:cBhvr>
                                      <p:to>
                                        <p:strVal val="visible"/>
                                      </p:to>
                                    </p:set>
                                  </p:childTnLst>
                                </p:cTn>
                              </p:par>
                              <p:par>
                                <p:cTn id="25" presetID="1" presetClass="entr" presetSubtype="0" fill="hold" grpId="0" nodeType="withEffect">
                                  <p:stCondLst>
                                    <p:cond delay="3000"/>
                                  </p:stCondLst>
                                  <p:childTnLst>
                                    <p:set>
                                      <p:cBhvr>
                                        <p:cTn id="26" dur="1" fill="hold">
                                          <p:stCondLst>
                                            <p:cond delay="0"/>
                                          </p:stCondLst>
                                        </p:cTn>
                                        <p:tgtEl>
                                          <p:spTgt spid="108567"/>
                                        </p:tgtEl>
                                        <p:attrNameLst>
                                          <p:attrName>style.visibility</p:attrName>
                                        </p:attrNameLst>
                                      </p:cBhvr>
                                      <p:to>
                                        <p:strVal val="visible"/>
                                      </p:to>
                                    </p:set>
                                  </p:childTnLst>
                                </p:cTn>
                              </p:par>
                              <p:par>
                                <p:cTn id="27" presetID="1" presetClass="entr" presetSubtype="0" fill="hold" grpId="0" nodeType="withEffect">
                                  <p:stCondLst>
                                    <p:cond delay="3500"/>
                                  </p:stCondLst>
                                  <p:childTnLst>
                                    <p:set>
                                      <p:cBhvr>
                                        <p:cTn id="28" dur="1" fill="hold">
                                          <p:stCondLst>
                                            <p:cond delay="0"/>
                                          </p:stCondLst>
                                        </p:cTn>
                                        <p:tgtEl>
                                          <p:spTgt spid="108568"/>
                                        </p:tgtEl>
                                        <p:attrNameLst>
                                          <p:attrName>style.visibility</p:attrName>
                                        </p:attrNameLst>
                                      </p:cBhvr>
                                      <p:to>
                                        <p:strVal val="visible"/>
                                      </p:to>
                                    </p:set>
                                  </p:childTnLst>
                                </p:cTn>
                              </p:par>
                              <p:par>
                                <p:cTn id="29" presetID="1" presetClass="entr" presetSubtype="0" fill="hold" grpId="0" nodeType="withEffect">
                                  <p:stCondLst>
                                    <p:cond delay="4000"/>
                                  </p:stCondLst>
                                  <p:childTnLst>
                                    <p:set>
                                      <p:cBhvr>
                                        <p:cTn id="30" dur="1" fill="hold">
                                          <p:stCondLst>
                                            <p:cond delay="0"/>
                                          </p:stCondLst>
                                        </p:cTn>
                                        <p:tgtEl>
                                          <p:spTgt spid="108569"/>
                                        </p:tgtEl>
                                        <p:attrNameLst>
                                          <p:attrName>style.visibility</p:attrName>
                                        </p:attrNameLst>
                                      </p:cBhvr>
                                      <p:to>
                                        <p:strVal val="visible"/>
                                      </p:to>
                                    </p:set>
                                  </p:childTnLst>
                                </p:cTn>
                              </p:par>
                            </p:childTnLst>
                          </p:cTn>
                        </p:par>
                        <p:par>
                          <p:cTn id="31" fill="hold">
                            <p:stCondLst>
                              <p:cond delay="4500"/>
                            </p:stCondLst>
                            <p:childTnLst>
                              <p:par>
                                <p:cTn id="32" presetID="10"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childTnLst>
                                </p:cTn>
                              </p:par>
                            </p:childTnLst>
                          </p:cTn>
                        </p:par>
                        <p:par>
                          <p:cTn id="35" fill="hold">
                            <p:stCondLst>
                              <p:cond delay="5500"/>
                            </p:stCondLst>
                            <p:childTnLst>
                              <p:par>
                                <p:cTn id="36" presetID="10" presetClass="exit" presetSubtype="0" fill="hold" nodeType="afterEffect">
                                  <p:stCondLst>
                                    <p:cond delay="1000"/>
                                  </p:stCondLst>
                                  <p:childTnLst>
                                    <p:animEffect transition="out" filter="fade">
                                      <p:cBhvr>
                                        <p:cTn id="37" dur="2000"/>
                                        <p:tgtEl>
                                          <p:spTgt spid="2"/>
                                        </p:tgtEl>
                                      </p:cBhvr>
                                    </p:animEffect>
                                    <p:set>
                                      <p:cBhvr>
                                        <p:cTn id="38"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62" grpId="0" animBg="1"/>
      <p:bldP spid="108563" grpId="0" animBg="1"/>
      <p:bldP spid="108564" grpId="0" animBg="1"/>
      <p:bldP spid="108565" grpId="0" animBg="1"/>
      <p:bldP spid="108566" grpId="0" animBg="1"/>
      <p:bldP spid="108567" grpId="0" animBg="1"/>
      <p:bldP spid="108568" grpId="0" animBg="1"/>
      <p:bldP spid="108569" grpId="0" animBg="1"/>
      <p:bldP spid="10857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p:cNvPicPr>
            <a:picLocks noChangeAspect="1" noChangeArrowheads="1"/>
          </p:cNvPicPr>
          <p:nvPr/>
        </p:nvPicPr>
        <p:blipFill>
          <a:blip r:embed="rId3" cstate="email"/>
          <a:srcRect l="685" r="4703"/>
          <a:stretch>
            <a:fillRect/>
          </a:stretch>
        </p:blipFill>
        <p:spPr bwMode="auto">
          <a:xfrm>
            <a:off x="5421314" y="1511301"/>
            <a:ext cx="4598987" cy="4003675"/>
          </a:xfrm>
          <a:prstGeom prst="rect">
            <a:avLst/>
          </a:prstGeom>
          <a:noFill/>
          <a:ln w="9525">
            <a:noFill/>
            <a:miter lim="800000"/>
            <a:headEnd/>
            <a:tailEnd/>
          </a:ln>
        </p:spPr>
      </p:pic>
      <p:sp>
        <p:nvSpPr>
          <p:cNvPr id="76803" name="Text Box 6"/>
          <p:cNvSpPr txBox="1">
            <a:spLocks noChangeArrowheads="1"/>
          </p:cNvSpPr>
          <p:nvPr/>
        </p:nvSpPr>
        <p:spPr bwMode="auto">
          <a:xfrm>
            <a:off x="1746250" y="474664"/>
            <a:ext cx="2201244" cy="584775"/>
          </a:xfrm>
          <a:prstGeom prst="rect">
            <a:avLst/>
          </a:prstGeom>
          <a:noFill/>
          <a:ln w="9525">
            <a:noFill/>
            <a:miter lim="800000"/>
            <a:headEnd/>
            <a:tailEnd/>
          </a:ln>
        </p:spPr>
        <p:txBody>
          <a:bodyPr wrap="none">
            <a:spAutoFit/>
          </a:bodyPr>
          <a:lstStyle/>
          <a:p>
            <a:pPr marL="450850" indent="-450850">
              <a:spcAft>
                <a:spcPct val="35000"/>
              </a:spcAft>
            </a:pPr>
            <a:r>
              <a:rPr lang="el-GR" sz="3200" dirty="0"/>
              <a:t>σκλήρυνση</a:t>
            </a:r>
            <a:endParaRPr lang="en-GB" sz="3200" dirty="0"/>
          </a:p>
        </p:txBody>
      </p:sp>
      <p:sp>
        <p:nvSpPr>
          <p:cNvPr id="76804" name="Line 7"/>
          <p:cNvSpPr>
            <a:spLocks noChangeShapeType="1"/>
          </p:cNvSpPr>
          <p:nvPr/>
        </p:nvSpPr>
        <p:spPr bwMode="auto">
          <a:xfrm>
            <a:off x="5570538" y="4033838"/>
            <a:ext cx="4216400" cy="0"/>
          </a:xfrm>
          <a:prstGeom prst="line">
            <a:avLst/>
          </a:prstGeom>
          <a:noFill/>
          <a:ln w="28575">
            <a:solidFill>
              <a:srgbClr val="FFFF00"/>
            </a:solidFill>
            <a:round/>
            <a:headEnd/>
            <a:tailEnd/>
          </a:ln>
        </p:spPr>
        <p:txBody>
          <a:bodyPr/>
          <a:lstStyle/>
          <a:p>
            <a:endParaRPr lang="el-GR"/>
          </a:p>
        </p:txBody>
      </p:sp>
      <p:sp>
        <p:nvSpPr>
          <p:cNvPr id="76805" name="Line 24"/>
          <p:cNvSpPr>
            <a:spLocks noChangeShapeType="1"/>
          </p:cNvSpPr>
          <p:nvPr/>
        </p:nvSpPr>
        <p:spPr bwMode="auto">
          <a:xfrm>
            <a:off x="2324100" y="2479675"/>
            <a:ext cx="0" cy="2298700"/>
          </a:xfrm>
          <a:prstGeom prst="line">
            <a:avLst/>
          </a:prstGeom>
          <a:noFill/>
          <a:ln w="28575" cap="rnd">
            <a:solidFill>
              <a:schemeClr val="tx1"/>
            </a:solidFill>
            <a:prstDash val="sysDot"/>
            <a:round/>
            <a:headEnd/>
            <a:tailEnd/>
          </a:ln>
        </p:spPr>
        <p:txBody>
          <a:bodyPr/>
          <a:lstStyle/>
          <a:p>
            <a:endParaRPr lang="el-GR"/>
          </a:p>
        </p:txBody>
      </p:sp>
      <p:sp>
        <p:nvSpPr>
          <p:cNvPr id="76806" name="Line 25"/>
          <p:cNvSpPr>
            <a:spLocks noChangeShapeType="1"/>
          </p:cNvSpPr>
          <p:nvPr/>
        </p:nvSpPr>
        <p:spPr bwMode="auto">
          <a:xfrm>
            <a:off x="2255839" y="4732338"/>
            <a:ext cx="2903537" cy="0"/>
          </a:xfrm>
          <a:prstGeom prst="line">
            <a:avLst/>
          </a:prstGeom>
          <a:noFill/>
          <a:ln w="28575" cap="rnd">
            <a:solidFill>
              <a:schemeClr val="tx1"/>
            </a:solidFill>
            <a:prstDash val="sysDot"/>
            <a:round/>
            <a:headEnd/>
            <a:tailEnd/>
          </a:ln>
        </p:spPr>
        <p:txBody>
          <a:bodyPr/>
          <a:lstStyle/>
          <a:p>
            <a:endParaRPr lang="el-GR"/>
          </a:p>
        </p:txBody>
      </p:sp>
      <p:grpSp>
        <p:nvGrpSpPr>
          <p:cNvPr id="2" name="Group 44"/>
          <p:cNvGrpSpPr>
            <a:grpSpLocks/>
          </p:cNvGrpSpPr>
          <p:nvPr/>
        </p:nvGrpSpPr>
        <p:grpSpPr bwMode="auto">
          <a:xfrm>
            <a:off x="2428876" y="2673351"/>
            <a:ext cx="2486025" cy="1997075"/>
            <a:chOff x="570" y="1684"/>
            <a:chExt cx="1566" cy="1258"/>
          </a:xfrm>
        </p:grpSpPr>
        <p:sp>
          <p:nvSpPr>
            <p:cNvPr id="76817" name="Freeform 22"/>
            <p:cNvSpPr>
              <a:spLocks/>
            </p:cNvSpPr>
            <p:nvPr/>
          </p:nvSpPr>
          <p:spPr bwMode="auto">
            <a:xfrm>
              <a:off x="570" y="1862"/>
              <a:ext cx="1566" cy="1080"/>
            </a:xfrm>
            <a:custGeom>
              <a:avLst/>
              <a:gdLst>
                <a:gd name="T0" fmla="*/ 1566 w 1566"/>
                <a:gd name="T1" fmla="*/ 1080 h 1080"/>
                <a:gd name="T2" fmla="*/ 626 w 1566"/>
                <a:gd name="T3" fmla="*/ 196 h 1080"/>
                <a:gd name="T4" fmla="*/ 0 w 1566"/>
                <a:gd name="T5" fmla="*/ 1060 h 1080"/>
                <a:gd name="T6" fmla="*/ 0 60000 65536"/>
                <a:gd name="T7" fmla="*/ 0 60000 65536"/>
                <a:gd name="T8" fmla="*/ 0 60000 65536"/>
                <a:gd name="T9" fmla="*/ 0 w 1566"/>
                <a:gd name="T10" fmla="*/ 0 h 1080"/>
                <a:gd name="T11" fmla="*/ 1566 w 1566"/>
                <a:gd name="T12" fmla="*/ 1080 h 1080"/>
              </a:gdLst>
              <a:ahLst/>
              <a:cxnLst>
                <a:cxn ang="T6">
                  <a:pos x="T0" y="T1"/>
                </a:cxn>
                <a:cxn ang="T7">
                  <a:pos x="T2" y="T3"/>
                </a:cxn>
                <a:cxn ang="T8">
                  <a:pos x="T4" y="T5"/>
                </a:cxn>
              </a:cxnLst>
              <a:rect l="T9" t="T10" r="T11" b="T12"/>
              <a:pathLst>
                <a:path w="1566" h="1080">
                  <a:moveTo>
                    <a:pt x="1566" y="1080"/>
                  </a:moveTo>
                  <a:cubicBezTo>
                    <a:pt x="1476" y="945"/>
                    <a:pt x="1123" y="535"/>
                    <a:pt x="626" y="196"/>
                  </a:cubicBezTo>
                  <a:cubicBezTo>
                    <a:pt x="332" y="0"/>
                    <a:pt x="302" y="1060"/>
                    <a:pt x="0" y="1060"/>
                  </a:cubicBezTo>
                </a:path>
              </a:pathLst>
            </a:custGeom>
            <a:noFill/>
            <a:ln w="28575" cmpd="sng">
              <a:solidFill>
                <a:schemeClr val="tx1"/>
              </a:solidFill>
              <a:round/>
              <a:headEnd/>
              <a:tailEnd/>
            </a:ln>
          </p:spPr>
          <p:txBody>
            <a:bodyPr/>
            <a:lstStyle/>
            <a:p>
              <a:endParaRPr lang="el-GR"/>
            </a:p>
          </p:txBody>
        </p:sp>
        <p:sp>
          <p:nvSpPr>
            <p:cNvPr id="76818" name="Line 26"/>
            <p:cNvSpPr>
              <a:spLocks noChangeShapeType="1"/>
            </p:cNvSpPr>
            <p:nvPr/>
          </p:nvSpPr>
          <p:spPr bwMode="auto">
            <a:xfrm>
              <a:off x="1199" y="1684"/>
              <a:ext cx="0" cy="1231"/>
            </a:xfrm>
            <a:prstGeom prst="line">
              <a:avLst/>
            </a:prstGeom>
            <a:noFill/>
            <a:ln w="57150">
              <a:solidFill>
                <a:schemeClr val="accent1"/>
              </a:solidFill>
              <a:round/>
              <a:headEnd/>
              <a:tailEnd/>
            </a:ln>
          </p:spPr>
          <p:txBody>
            <a:bodyPr/>
            <a:lstStyle/>
            <a:p>
              <a:endParaRPr lang="el-GR"/>
            </a:p>
          </p:txBody>
        </p:sp>
      </p:grpSp>
      <p:sp>
        <p:nvSpPr>
          <p:cNvPr id="93217" name="Oval 33"/>
          <p:cNvSpPr>
            <a:spLocks noChangeArrowheads="1"/>
          </p:cNvSpPr>
          <p:nvPr/>
        </p:nvSpPr>
        <p:spPr bwMode="auto">
          <a:xfrm flipH="1">
            <a:off x="5559425" y="3933825"/>
            <a:ext cx="203200" cy="203200"/>
          </a:xfrm>
          <a:prstGeom prst="ellipse">
            <a:avLst/>
          </a:prstGeom>
          <a:solidFill>
            <a:schemeClr val="accent1"/>
          </a:solidFill>
          <a:ln w="9525">
            <a:solidFill>
              <a:schemeClr val="tx1"/>
            </a:solidFill>
            <a:round/>
            <a:headEnd/>
            <a:tailEnd/>
          </a:ln>
        </p:spPr>
        <p:txBody>
          <a:bodyPr wrap="none" anchor="ctr"/>
          <a:lstStyle/>
          <a:p>
            <a:endParaRPr lang="el-GR"/>
          </a:p>
        </p:txBody>
      </p:sp>
      <p:sp>
        <p:nvSpPr>
          <p:cNvPr id="76809" name="Line 41"/>
          <p:cNvSpPr>
            <a:spLocks noChangeShapeType="1"/>
          </p:cNvSpPr>
          <p:nvPr/>
        </p:nvSpPr>
        <p:spPr bwMode="auto">
          <a:xfrm>
            <a:off x="4176713" y="5168900"/>
            <a:ext cx="876300" cy="0"/>
          </a:xfrm>
          <a:prstGeom prst="line">
            <a:avLst/>
          </a:prstGeom>
          <a:noFill/>
          <a:ln w="28575">
            <a:solidFill>
              <a:schemeClr val="tx1"/>
            </a:solidFill>
            <a:round/>
            <a:headEnd/>
            <a:tailEnd type="triangle" w="lg" len="lg"/>
          </a:ln>
        </p:spPr>
        <p:txBody>
          <a:bodyPr/>
          <a:lstStyle/>
          <a:p>
            <a:endParaRPr lang="el-GR"/>
          </a:p>
        </p:txBody>
      </p:sp>
      <p:grpSp>
        <p:nvGrpSpPr>
          <p:cNvPr id="3" name="Group 45"/>
          <p:cNvGrpSpPr>
            <a:grpSpLocks/>
          </p:cNvGrpSpPr>
          <p:nvPr/>
        </p:nvGrpSpPr>
        <p:grpSpPr bwMode="auto">
          <a:xfrm>
            <a:off x="2460626" y="2676525"/>
            <a:ext cx="2454275" cy="2008188"/>
            <a:chOff x="590" y="1686"/>
            <a:chExt cx="1546" cy="1265"/>
          </a:xfrm>
        </p:grpSpPr>
        <p:sp>
          <p:nvSpPr>
            <p:cNvPr id="76815" name="Line 32"/>
            <p:cNvSpPr>
              <a:spLocks noChangeShapeType="1"/>
            </p:cNvSpPr>
            <p:nvPr/>
          </p:nvSpPr>
          <p:spPr bwMode="auto">
            <a:xfrm>
              <a:off x="1426" y="1686"/>
              <a:ext cx="0" cy="1231"/>
            </a:xfrm>
            <a:prstGeom prst="line">
              <a:avLst/>
            </a:prstGeom>
            <a:noFill/>
            <a:ln w="57150">
              <a:solidFill>
                <a:schemeClr val="accent1"/>
              </a:solidFill>
              <a:round/>
              <a:headEnd/>
              <a:tailEnd/>
            </a:ln>
          </p:spPr>
          <p:txBody>
            <a:bodyPr/>
            <a:lstStyle/>
            <a:p>
              <a:endParaRPr lang="el-GR"/>
            </a:p>
          </p:txBody>
        </p:sp>
        <p:sp>
          <p:nvSpPr>
            <p:cNvPr id="76816" name="Freeform 42"/>
            <p:cNvSpPr>
              <a:spLocks/>
            </p:cNvSpPr>
            <p:nvPr/>
          </p:nvSpPr>
          <p:spPr bwMode="auto">
            <a:xfrm>
              <a:off x="590" y="2346"/>
              <a:ext cx="1546" cy="605"/>
            </a:xfrm>
            <a:custGeom>
              <a:avLst/>
              <a:gdLst>
                <a:gd name="T0" fmla="*/ 1546 w 1546"/>
                <a:gd name="T1" fmla="*/ 605 h 605"/>
                <a:gd name="T2" fmla="*/ 836 w 1546"/>
                <a:gd name="T3" fmla="*/ 15 h 605"/>
                <a:gd name="T4" fmla="*/ 0 w 1546"/>
                <a:gd name="T5" fmla="*/ 577 h 605"/>
                <a:gd name="T6" fmla="*/ 0 60000 65536"/>
                <a:gd name="T7" fmla="*/ 0 60000 65536"/>
                <a:gd name="T8" fmla="*/ 0 60000 65536"/>
                <a:gd name="T9" fmla="*/ 0 w 1546"/>
                <a:gd name="T10" fmla="*/ 0 h 605"/>
                <a:gd name="T11" fmla="*/ 1546 w 1546"/>
                <a:gd name="T12" fmla="*/ 605 h 605"/>
              </a:gdLst>
              <a:ahLst/>
              <a:cxnLst>
                <a:cxn ang="T6">
                  <a:pos x="T0" y="T1"/>
                </a:cxn>
                <a:cxn ang="T7">
                  <a:pos x="T2" y="T3"/>
                </a:cxn>
                <a:cxn ang="T8">
                  <a:pos x="T4" y="T5"/>
                </a:cxn>
              </a:cxnLst>
              <a:rect l="T9" t="T10" r="T11" b="T12"/>
              <a:pathLst>
                <a:path w="1546" h="605">
                  <a:moveTo>
                    <a:pt x="1546" y="605"/>
                  </a:moveTo>
                  <a:cubicBezTo>
                    <a:pt x="1456" y="470"/>
                    <a:pt x="1059" y="30"/>
                    <a:pt x="836" y="15"/>
                  </a:cubicBezTo>
                  <a:cubicBezTo>
                    <a:pt x="505" y="0"/>
                    <a:pt x="518" y="584"/>
                    <a:pt x="0" y="577"/>
                  </a:cubicBezTo>
                </a:path>
              </a:pathLst>
            </a:custGeom>
            <a:noFill/>
            <a:ln w="28575" cmpd="sng">
              <a:solidFill>
                <a:schemeClr val="tx1"/>
              </a:solidFill>
              <a:round/>
              <a:headEnd/>
              <a:tailEnd/>
            </a:ln>
          </p:spPr>
          <p:txBody>
            <a:bodyPr/>
            <a:lstStyle/>
            <a:p>
              <a:endParaRPr lang="el-GR"/>
            </a:p>
          </p:txBody>
        </p:sp>
      </p:grpSp>
      <p:grpSp>
        <p:nvGrpSpPr>
          <p:cNvPr id="4" name="Group 46"/>
          <p:cNvGrpSpPr>
            <a:grpSpLocks/>
          </p:cNvGrpSpPr>
          <p:nvPr/>
        </p:nvGrpSpPr>
        <p:grpSpPr bwMode="auto">
          <a:xfrm>
            <a:off x="2428876" y="2673351"/>
            <a:ext cx="2486025" cy="1997075"/>
            <a:chOff x="570" y="1684"/>
            <a:chExt cx="1566" cy="1258"/>
          </a:xfrm>
        </p:grpSpPr>
        <p:sp>
          <p:nvSpPr>
            <p:cNvPr id="76813" name="Freeform 47"/>
            <p:cNvSpPr>
              <a:spLocks/>
            </p:cNvSpPr>
            <p:nvPr/>
          </p:nvSpPr>
          <p:spPr bwMode="auto">
            <a:xfrm>
              <a:off x="570" y="1862"/>
              <a:ext cx="1566" cy="1080"/>
            </a:xfrm>
            <a:custGeom>
              <a:avLst/>
              <a:gdLst>
                <a:gd name="T0" fmla="*/ 1566 w 1566"/>
                <a:gd name="T1" fmla="*/ 1080 h 1080"/>
                <a:gd name="T2" fmla="*/ 626 w 1566"/>
                <a:gd name="T3" fmla="*/ 196 h 1080"/>
                <a:gd name="T4" fmla="*/ 0 w 1566"/>
                <a:gd name="T5" fmla="*/ 1060 h 1080"/>
                <a:gd name="T6" fmla="*/ 0 60000 65536"/>
                <a:gd name="T7" fmla="*/ 0 60000 65536"/>
                <a:gd name="T8" fmla="*/ 0 60000 65536"/>
                <a:gd name="T9" fmla="*/ 0 w 1566"/>
                <a:gd name="T10" fmla="*/ 0 h 1080"/>
                <a:gd name="T11" fmla="*/ 1566 w 1566"/>
                <a:gd name="T12" fmla="*/ 1080 h 1080"/>
              </a:gdLst>
              <a:ahLst/>
              <a:cxnLst>
                <a:cxn ang="T6">
                  <a:pos x="T0" y="T1"/>
                </a:cxn>
                <a:cxn ang="T7">
                  <a:pos x="T2" y="T3"/>
                </a:cxn>
                <a:cxn ang="T8">
                  <a:pos x="T4" y="T5"/>
                </a:cxn>
              </a:cxnLst>
              <a:rect l="T9" t="T10" r="T11" b="T12"/>
              <a:pathLst>
                <a:path w="1566" h="1080">
                  <a:moveTo>
                    <a:pt x="1566" y="1080"/>
                  </a:moveTo>
                  <a:cubicBezTo>
                    <a:pt x="1476" y="945"/>
                    <a:pt x="1123" y="535"/>
                    <a:pt x="626" y="196"/>
                  </a:cubicBezTo>
                  <a:cubicBezTo>
                    <a:pt x="332" y="0"/>
                    <a:pt x="302" y="1060"/>
                    <a:pt x="0" y="1060"/>
                  </a:cubicBezTo>
                </a:path>
              </a:pathLst>
            </a:custGeom>
            <a:noFill/>
            <a:ln w="28575" cap="rnd" cmpd="sng">
              <a:solidFill>
                <a:schemeClr val="tx1"/>
              </a:solidFill>
              <a:prstDash val="sysDot"/>
              <a:round/>
              <a:headEnd/>
              <a:tailEnd/>
            </a:ln>
          </p:spPr>
          <p:txBody>
            <a:bodyPr/>
            <a:lstStyle/>
            <a:p>
              <a:endParaRPr lang="el-GR"/>
            </a:p>
          </p:txBody>
        </p:sp>
        <p:sp>
          <p:nvSpPr>
            <p:cNvPr id="76814" name="Line 48"/>
            <p:cNvSpPr>
              <a:spLocks noChangeShapeType="1"/>
            </p:cNvSpPr>
            <p:nvPr/>
          </p:nvSpPr>
          <p:spPr bwMode="auto">
            <a:xfrm>
              <a:off x="1199" y="1684"/>
              <a:ext cx="0" cy="1231"/>
            </a:xfrm>
            <a:prstGeom prst="line">
              <a:avLst/>
            </a:prstGeom>
            <a:noFill/>
            <a:ln w="57150" cap="rnd">
              <a:solidFill>
                <a:schemeClr val="accent1"/>
              </a:solidFill>
              <a:prstDash val="sysDot"/>
              <a:round/>
              <a:headEnd/>
              <a:tailEnd/>
            </a:ln>
          </p:spPr>
          <p:txBody>
            <a:bodyPr/>
            <a:lstStyle/>
            <a:p>
              <a:endParaRPr lang="el-GR"/>
            </a:p>
          </p:txBody>
        </p:sp>
      </p:grpSp>
      <p:sp>
        <p:nvSpPr>
          <p:cNvPr id="76812" name="Text Box 49"/>
          <p:cNvSpPr txBox="1">
            <a:spLocks noChangeArrowheads="1"/>
          </p:cNvSpPr>
          <p:nvPr/>
        </p:nvSpPr>
        <p:spPr bwMode="auto">
          <a:xfrm>
            <a:off x="3538538" y="5165725"/>
            <a:ext cx="1818126" cy="369332"/>
          </a:xfrm>
          <a:prstGeom prst="rect">
            <a:avLst/>
          </a:prstGeom>
          <a:noFill/>
          <a:ln w="9525">
            <a:noFill/>
            <a:miter lim="800000"/>
            <a:headEnd/>
            <a:tailEnd/>
          </a:ln>
        </p:spPr>
        <p:txBody>
          <a:bodyPr wrap="none">
            <a:spAutoFit/>
          </a:bodyPr>
          <a:lstStyle/>
          <a:p>
            <a:r>
              <a:rPr lang="el-GR" sz="1800" dirty="0"/>
              <a:t>υψηλή ενέργεια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5.55556E-7 4.07407E-6 L 0.39618 4.07407E-6 " pathEditMode="relative" rAng="0" ptsTypes="AA">
                                      <p:cBhvr>
                                        <p:cTn id="6" dur="2000" fill="hold"/>
                                        <p:tgtEl>
                                          <p:spTgt spid="93217"/>
                                        </p:tgtEl>
                                        <p:attrNameLst>
                                          <p:attrName>ppt_x</p:attrName>
                                          <p:attrName>ppt_y</p:attrName>
                                        </p:attrNameLst>
                                      </p:cBhvr>
                                      <p:rCtr x="198" y="0"/>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1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email"/>
          <a:srcRect l="685" r="4703"/>
          <a:stretch>
            <a:fillRect/>
          </a:stretch>
        </p:blipFill>
        <p:spPr bwMode="auto">
          <a:xfrm>
            <a:off x="5421314" y="1511301"/>
            <a:ext cx="4598987" cy="4003675"/>
          </a:xfrm>
          <a:prstGeom prst="rect">
            <a:avLst/>
          </a:prstGeom>
          <a:noFill/>
          <a:ln w="9525">
            <a:noFill/>
            <a:miter lim="800000"/>
            <a:headEnd/>
            <a:tailEnd/>
          </a:ln>
        </p:spPr>
      </p:pic>
      <p:sp>
        <p:nvSpPr>
          <p:cNvPr id="77827" name="Line 4"/>
          <p:cNvSpPr>
            <a:spLocks noChangeShapeType="1"/>
          </p:cNvSpPr>
          <p:nvPr/>
        </p:nvSpPr>
        <p:spPr bwMode="auto">
          <a:xfrm>
            <a:off x="5570538" y="4033838"/>
            <a:ext cx="4216400" cy="0"/>
          </a:xfrm>
          <a:prstGeom prst="line">
            <a:avLst/>
          </a:prstGeom>
          <a:noFill/>
          <a:ln w="28575">
            <a:solidFill>
              <a:srgbClr val="FFFF00"/>
            </a:solidFill>
            <a:round/>
            <a:headEnd/>
            <a:tailEnd/>
          </a:ln>
        </p:spPr>
        <p:txBody>
          <a:bodyPr/>
          <a:lstStyle/>
          <a:p>
            <a:endParaRPr lang="el-GR"/>
          </a:p>
        </p:txBody>
      </p:sp>
      <p:pic>
        <p:nvPicPr>
          <p:cNvPr id="240645" name="Picture 5"/>
          <p:cNvPicPr>
            <a:picLocks noChangeAspect="1" noChangeArrowheads="1"/>
          </p:cNvPicPr>
          <p:nvPr/>
        </p:nvPicPr>
        <p:blipFill>
          <a:blip r:embed="rId4" cstate="email"/>
          <a:srcRect/>
          <a:stretch>
            <a:fillRect/>
          </a:stretch>
        </p:blipFill>
        <p:spPr bwMode="auto">
          <a:xfrm>
            <a:off x="5548314" y="2112964"/>
            <a:ext cx="4300537" cy="1735137"/>
          </a:xfrm>
          <a:prstGeom prst="rect">
            <a:avLst/>
          </a:prstGeom>
          <a:noFill/>
          <a:ln w="9525">
            <a:noFill/>
            <a:miter lim="800000"/>
            <a:headEnd/>
            <a:tailEnd/>
          </a:ln>
        </p:spPr>
      </p:pic>
      <p:sp>
        <p:nvSpPr>
          <p:cNvPr id="240646" name="Rectangle 6"/>
          <p:cNvSpPr>
            <a:spLocks noChangeArrowheads="1"/>
          </p:cNvSpPr>
          <p:nvPr/>
        </p:nvSpPr>
        <p:spPr bwMode="auto">
          <a:xfrm>
            <a:off x="5949950" y="2171700"/>
            <a:ext cx="3790950" cy="1384300"/>
          </a:xfrm>
          <a:prstGeom prst="rect">
            <a:avLst/>
          </a:prstGeom>
          <a:solidFill>
            <a:schemeClr val="bg1"/>
          </a:solidFill>
          <a:ln w="9525">
            <a:noFill/>
            <a:miter lim="800000"/>
            <a:headEnd/>
            <a:tailEnd/>
          </a:ln>
        </p:spPr>
        <p:txBody>
          <a:bodyPr wrap="none" anchor="ctr"/>
          <a:lstStyle/>
          <a:p>
            <a:pPr algn="ctr"/>
            <a:endParaRPr lang="el-GR"/>
          </a:p>
        </p:txBody>
      </p:sp>
      <p:sp>
        <p:nvSpPr>
          <p:cNvPr id="240647" name="Freeform 7"/>
          <p:cNvSpPr>
            <a:spLocks/>
          </p:cNvSpPr>
          <p:nvPr/>
        </p:nvSpPr>
        <p:spPr bwMode="auto">
          <a:xfrm>
            <a:off x="5930900" y="2254250"/>
            <a:ext cx="3835400" cy="1314450"/>
          </a:xfrm>
          <a:custGeom>
            <a:avLst/>
            <a:gdLst>
              <a:gd name="T0" fmla="*/ 0 w 2416"/>
              <a:gd name="T1" fmla="*/ 2147483647 h 828"/>
              <a:gd name="T2" fmla="*/ 2147483647 w 2416"/>
              <a:gd name="T3" fmla="*/ 2147483647 h 828"/>
              <a:gd name="T4" fmla="*/ 2147483647 w 2416"/>
              <a:gd name="T5" fmla="*/ 0 h 828"/>
              <a:gd name="T6" fmla="*/ 2147483647 w 2416"/>
              <a:gd name="T7" fmla="*/ 2147483647 h 828"/>
              <a:gd name="T8" fmla="*/ 2147483647 w 2416"/>
              <a:gd name="T9" fmla="*/ 2147483647 h 828"/>
              <a:gd name="T10" fmla="*/ 2147483647 w 2416"/>
              <a:gd name="T11" fmla="*/ 2147483647 h 828"/>
              <a:gd name="T12" fmla="*/ 0 60000 65536"/>
              <a:gd name="T13" fmla="*/ 0 60000 65536"/>
              <a:gd name="T14" fmla="*/ 0 60000 65536"/>
              <a:gd name="T15" fmla="*/ 0 60000 65536"/>
              <a:gd name="T16" fmla="*/ 0 60000 65536"/>
              <a:gd name="T17" fmla="*/ 0 60000 65536"/>
              <a:gd name="T18" fmla="*/ 0 w 2416"/>
              <a:gd name="T19" fmla="*/ 0 h 828"/>
              <a:gd name="T20" fmla="*/ 2416 w 2416"/>
              <a:gd name="T21" fmla="*/ 828 h 828"/>
            </a:gdLst>
            <a:ahLst/>
            <a:cxnLst>
              <a:cxn ang="T12">
                <a:pos x="T0" y="T1"/>
              </a:cxn>
              <a:cxn ang="T13">
                <a:pos x="T2" y="T3"/>
              </a:cxn>
              <a:cxn ang="T14">
                <a:pos x="T4" y="T5"/>
              </a:cxn>
              <a:cxn ang="T15">
                <a:pos x="T6" y="T7"/>
              </a:cxn>
              <a:cxn ang="T16">
                <a:pos x="T8" y="T9"/>
              </a:cxn>
              <a:cxn ang="T17">
                <a:pos x="T10" y="T11"/>
              </a:cxn>
            </a:cxnLst>
            <a:rect l="T18" t="T19" r="T20" b="T21"/>
            <a:pathLst>
              <a:path w="2416" h="828">
                <a:moveTo>
                  <a:pt x="0" y="828"/>
                </a:moveTo>
                <a:lnTo>
                  <a:pt x="64" y="828"/>
                </a:lnTo>
                <a:lnTo>
                  <a:pt x="128" y="0"/>
                </a:lnTo>
                <a:lnTo>
                  <a:pt x="2196" y="8"/>
                </a:lnTo>
                <a:lnTo>
                  <a:pt x="2236" y="828"/>
                </a:lnTo>
                <a:lnTo>
                  <a:pt x="2416" y="828"/>
                </a:lnTo>
              </a:path>
            </a:pathLst>
          </a:custGeom>
          <a:noFill/>
          <a:ln w="19050" cap="flat" cmpd="sng">
            <a:solidFill>
              <a:schemeClr val="tx1"/>
            </a:solidFill>
            <a:prstDash val="solid"/>
            <a:round/>
            <a:headEnd/>
            <a:tailEnd/>
          </a:ln>
        </p:spPr>
        <p:txBody>
          <a:bodyPr/>
          <a:lstStyle/>
          <a:p>
            <a:endParaRPr lang="el-GR"/>
          </a:p>
        </p:txBody>
      </p:sp>
      <p:sp>
        <p:nvSpPr>
          <p:cNvPr id="240648" name="Freeform 8"/>
          <p:cNvSpPr>
            <a:spLocks/>
          </p:cNvSpPr>
          <p:nvPr/>
        </p:nvSpPr>
        <p:spPr bwMode="auto">
          <a:xfrm>
            <a:off x="6134100" y="2254250"/>
            <a:ext cx="3270250" cy="450850"/>
          </a:xfrm>
          <a:custGeom>
            <a:avLst/>
            <a:gdLst>
              <a:gd name="T0" fmla="*/ 0 w 2060"/>
              <a:gd name="T1" fmla="*/ 0 h 284"/>
              <a:gd name="T2" fmla="*/ 2147483647 w 2060"/>
              <a:gd name="T3" fmla="*/ 2147483647 h 284"/>
              <a:gd name="T4" fmla="*/ 2147483647 w 2060"/>
              <a:gd name="T5" fmla="*/ 2147483647 h 284"/>
              <a:gd name="T6" fmla="*/ 0 60000 65536"/>
              <a:gd name="T7" fmla="*/ 0 60000 65536"/>
              <a:gd name="T8" fmla="*/ 0 60000 65536"/>
              <a:gd name="T9" fmla="*/ 0 w 2060"/>
              <a:gd name="T10" fmla="*/ 0 h 284"/>
              <a:gd name="T11" fmla="*/ 2060 w 2060"/>
              <a:gd name="T12" fmla="*/ 284 h 284"/>
            </a:gdLst>
            <a:ahLst/>
            <a:cxnLst>
              <a:cxn ang="T6">
                <a:pos x="T0" y="T1"/>
              </a:cxn>
              <a:cxn ang="T7">
                <a:pos x="T2" y="T3"/>
              </a:cxn>
              <a:cxn ang="T8">
                <a:pos x="T4" y="T5"/>
              </a:cxn>
            </a:cxnLst>
            <a:rect l="T9" t="T10" r="T11" b="T12"/>
            <a:pathLst>
              <a:path w="2060" h="284">
                <a:moveTo>
                  <a:pt x="0" y="0"/>
                </a:moveTo>
                <a:cubicBezTo>
                  <a:pt x="167" y="47"/>
                  <a:pt x="653" y="283"/>
                  <a:pt x="996" y="284"/>
                </a:cubicBezTo>
                <a:cubicBezTo>
                  <a:pt x="1528" y="280"/>
                  <a:pt x="1838" y="62"/>
                  <a:pt x="2060" y="4"/>
                </a:cubicBezTo>
              </a:path>
            </a:pathLst>
          </a:custGeom>
          <a:noFill/>
          <a:ln w="28575" cmpd="sng">
            <a:solidFill>
              <a:schemeClr val="accent1"/>
            </a:solidFill>
            <a:round/>
            <a:headEnd/>
            <a:tailEnd/>
          </a:ln>
        </p:spPr>
        <p:txBody>
          <a:bodyPr/>
          <a:lstStyle/>
          <a:p>
            <a:endParaRPr lang="el-GR"/>
          </a:p>
        </p:txBody>
      </p:sp>
      <p:sp>
        <p:nvSpPr>
          <p:cNvPr id="240650" name="AutoShape 10"/>
          <p:cNvSpPr>
            <a:spLocks noChangeArrowheads="1"/>
          </p:cNvSpPr>
          <p:nvPr/>
        </p:nvSpPr>
        <p:spPr bwMode="auto">
          <a:xfrm>
            <a:off x="7605714" y="2309813"/>
            <a:ext cx="365125" cy="330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l-GR"/>
          </a:p>
        </p:txBody>
      </p:sp>
      <p:sp>
        <p:nvSpPr>
          <p:cNvPr id="240651" name="Text Box 11"/>
          <p:cNvSpPr txBox="1">
            <a:spLocks noChangeArrowheads="1"/>
          </p:cNvSpPr>
          <p:nvPr/>
        </p:nvSpPr>
        <p:spPr bwMode="auto">
          <a:xfrm>
            <a:off x="2179638" y="1806576"/>
            <a:ext cx="2175596" cy="584775"/>
          </a:xfrm>
          <a:prstGeom prst="rect">
            <a:avLst/>
          </a:prstGeom>
          <a:noFill/>
          <a:ln w="9525">
            <a:noFill/>
            <a:miter lim="800000"/>
            <a:headEnd/>
            <a:tailEnd/>
          </a:ln>
        </p:spPr>
        <p:txBody>
          <a:bodyPr wrap="none">
            <a:spAutoFit/>
          </a:bodyPr>
          <a:lstStyle/>
          <a:p>
            <a:pPr>
              <a:spcAft>
                <a:spcPct val="20000"/>
              </a:spcAft>
            </a:pPr>
            <a:r>
              <a:rPr lang="en-US" sz="3200" dirty="0"/>
              <a:t>(</a:t>
            </a:r>
            <a:r>
              <a:rPr lang="el-GR" sz="3200" dirty="0"/>
              <a:t>κοίλανση</a:t>
            </a:r>
            <a:r>
              <a:rPr lang="en-US" sz="3200" dirty="0"/>
              <a:t>)</a:t>
            </a:r>
            <a:endParaRPr lang="el-GR" sz="3200" dirty="0"/>
          </a:p>
        </p:txBody>
      </p:sp>
      <p:sp>
        <p:nvSpPr>
          <p:cNvPr id="77834" name="Text Box 13"/>
          <p:cNvSpPr txBox="1">
            <a:spLocks noChangeArrowheads="1"/>
          </p:cNvSpPr>
          <p:nvPr/>
        </p:nvSpPr>
        <p:spPr bwMode="auto">
          <a:xfrm>
            <a:off x="1746250" y="474664"/>
            <a:ext cx="2201244" cy="584775"/>
          </a:xfrm>
          <a:prstGeom prst="rect">
            <a:avLst/>
          </a:prstGeom>
          <a:noFill/>
          <a:ln w="9525">
            <a:noFill/>
            <a:miter lim="800000"/>
            <a:headEnd/>
            <a:tailEnd/>
          </a:ln>
        </p:spPr>
        <p:txBody>
          <a:bodyPr wrap="none">
            <a:spAutoFit/>
          </a:bodyPr>
          <a:lstStyle/>
          <a:p>
            <a:pPr marL="450850" indent="-450850">
              <a:spcAft>
                <a:spcPct val="35000"/>
              </a:spcAft>
            </a:pPr>
            <a:r>
              <a:rPr lang="el-GR" sz="3200" dirty="0"/>
              <a:t>σκλήρυνση</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6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0646"/>
                                        </p:tgtEl>
                                        <p:attrNameLst>
                                          <p:attrName>style.visibility</p:attrName>
                                        </p:attrNameLst>
                                      </p:cBhvr>
                                      <p:to>
                                        <p:strVal val="visible"/>
                                      </p:to>
                                    </p:set>
                                  </p:childTnLst>
                                </p:cTn>
                              </p:par>
                              <p:par>
                                <p:cTn id="9" presetID="22" presetClass="entr" presetSubtype="8" fill="hold" grpId="0" nodeType="withEffect">
                                  <p:stCondLst>
                                    <p:cond delay="0"/>
                                  </p:stCondLst>
                                  <p:childTnLst>
                                    <p:set>
                                      <p:cBhvr>
                                        <p:cTn id="10" dur="1" fill="hold">
                                          <p:stCondLst>
                                            <p:cond delay="0"/>
                                          </p:stCondLst>
                                        </p:cTn>
                                        <p:tgtEl>
                                          <p:spTgt spid="240647"/>
                                        </p:tgtEl>
                                        <p:attrNameLst>
                                          <p:attrName>style.visibility</p:attrName>
                                        </p:attrNameLst>
                                      </p:cBhvr>
                                      <p:to>
                                        <p:strVal val="visible"/>
                                      </p:to>
                                    </p:set>
                                    <p:animEffect transition="in" filter="wipe(left)">
                                      <p:cBhvr>
                                        <p:cTn id="11" dur="3000"/>
                                        <p:tgtEl>
                                          <p:spTgt spid="24064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0648"/>
                                        </p:tgtEl>
                                        <p:attrNameLst>
                                          <p:attrName>style.visibility</p:attrName>
                                        </p:attrNameLst>
                                      </p:cBhvr>
                                      <p:to>
                                        <p:strVal val="visible"/>
                                      </p:to>
                                    </p:set>
                                    <p:animEffect transition="in" filter="fade">
                                      <p:cBhvr>
                                        <p:cTn id="16" dur="1000"/>
                                        <p:tgtEl>
                                          <p:spTgt spid="24064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0650"/>
                                        </p:tgtEl>
                                        <p:attrNameLst>
                                          <p:attrName>style.visibility</p:attrName>
                                        </p:attrNameLst>
                                      </p:cBhvr>
                                      <p:to>
                                        <p:strVal val="visible"/>
                                      </p:to>
                                    </p:set>
                                    <p:animEffect transition="in" filter="fade">
                                      <p:cBhvr>
                                        <p:cTn id="19" dur="1000"/>
                                        <p:tgtEl>
                                          <p:spTgt spid="24065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0651"/>
                                        </p:tgtEl>
                                        <p:attrNameLst>
                                          <p:attrName>style.visibility</p:attrName>
                                        </p:attrNameLst>
                                      </p:cBhvr>
                                      <p:to>
                                        <p:strVal val="visible"/>
                                      </p:to>
                                    </p:set>
                                    <p:animEffect transition="in" filter="fade">
                                      <p:cBhvr>
                                        <p:cTn id="22" dur="2000"/>
                                        <p:tgtEl>
                                          <p:spTgt spid="240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6" grpId="0" animBg="1"/>
      <p:bldP spid="240647" grpId="0" animBg="1"/>
      <p:bldP spid="240648" grpId="0" animBg="1"/>
      <p:bldP spid="240650" grpId="0" animBg="1"/>
      <p:bldP spid="24065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cstate="email"/>
          <a:srcRect l="685" r="4703"/>
          <a:stretch>
            <a:fillRect/>
          </a:stretch>
        </p:blipFill>
        <p:spPr bwMode="auto">
          <a:xfrm>
            <a:off x="5421314" y="1511301"/>
            <a:ext cx="4598987" cy="4003675"/>
          </a:xfrm>
          <a:prstGeom prst="rect">
            <a:avLst/>
          </a:prstGeom>
          <a:noFill/>
          <a:ln w="9525">
            <a:noFill/>
            <a:miter lim="800000"/>
            <a:headEnd/>
            <a:tailEnd/>
          </a:ln>
        </p:spPr>
      </p:pic>
      <p:sp>
        <p:nvSpPr>
          <p:cNvPr id="78851" name="Line 4"/>
          <p:cNvSpPr>
            <a:spLocks noChangeShapeType="1"/>
          </p:cNvSpPr>
          <p:nvPr/>
        </p:nvSpPr>
        <p:spPr bwMode="auto">
          <a:xfrm>
            <a:off x="5570538" y="4033838"/>
            <a:ext cx="4216400" cy="0"/>
          </a:xfrm>
          <a:prstGeom prst="line">
            <a:avLst/>
          </a:prstGeom>
          <a:noFill/>
          <a:ln w="28575">
            <a:solidFill>
              <a:srgbClr val="FFFF00"/>
            </a:solidFill>
            <a:round/>
            <a:headEnd/>
            <a:tailEnd/>
          </a:ln>
        </p:spPr>
        <p:txBody>
          <a:bodyPr/>
          <a:lstStyle/>
          <a:p>
            <a:endParaRPr lang="el-GR"/>
          </a:p>
        </p:txBody>
      </p:sp>
      <p:pic>
        <p:nvPicPr>
          <p:cNvPr id="78852" name="Picture 5"/>
          <p:cNvPicPr>
            <a:picLocks noChangeAspect="1" noChangeArrowheads="1"/>
          </p:cNvPicPr>
          <p:nvPr/>
        </p:nvPicPr>
        <p:blipFill>
          <a:blip r:embed="rId4" cstate="email"/>
          <a:srcRect/>
          <a:stretch>
            <a:fillRect/>
          </a:stretch>
        </p:blipFill>
        <p:spPr bwMode="auto">
          <a:xfrm>
            <a:off x="5548314" y="2112964"/>
            <a:ext cx="4300537" cy="1735137"/>
          </a:xfrm>
          <a:prstGeom prst="rect">
            <a:avLst/>
          </a:prstGeom>
          <a:noFill/>
          <a:ln w="9525">
            <a:noFill/>
            <a:miter lim="800000"/>
            <a:headEnd/>
            <a:tailEnd/>
          </a:ln>
        </p:spPr>
      </p:pic>
      <p:sp>
        <p:nvSpPr>
          <p:cNvPr id="78854" name="Text Box 15"/>
          <p:cNvSpPr txBox="1">
            <a:spLocks noChangeArrowheads="1"/>
          </p:cNvSpPr>
          <p:nvPr/>
        </p:nvSpPr>
        <p:spPr bwMode="auto">
          <a:xfrm>
            <a:off x="2179638" y="1806576"/>
            <a:ext cx="2175596" cy="584775"/>
          </a:xfrm>
          <a:prstGeom prst="rect">
            <a:avLst/>
          </a:prstGeom>
          <a:noFill/>
          <a:ln w="9525">
            <a:noFill/>
            <a:miter lim="800000"/>
            <a:headEnd/>
            <a:tailEnd/>
          </a:ln>
        </p:spPr>
        <p:txBody>
          <a:bodyPr wrap="none">
            <a:spAutoFit/>
          </a:bodyPr>
          <a:lstStyle/>
          <a:p>
            <a:pPr>
              <a:spcAft>
                <a:spcPct val="20000"/>
              </a:spcAft>
            </a:pPr>
            <a:r>
              <a:rPr lang="en-US" sz="3200" dirty="0"/>
              <a:t>(</a:t>
            </a:r>
            <a:r>
              <a:rPr lang="el-GR" sz="3200" dirty="0"/>
              <a:t>κοίλανση</a:t>
            </a:r>
            <a:r>
              <a:rPr lang="en-US" sz="3200" dirty="0"/>
              <a:t>)</a:t>
            </a:r>
            <a:endParaRPr lang="el-GR" sz="3200" dirty="0"/>
          </a:p>
        </p:txBody>
      </p:sp>
      <p:sp>
        <p:nvSpPr>
          <p:cNvPr id="78855" name="Text Box 16"/>
          <p:cNvSpPr txBox="1">
            <a:spLocks noChangeArrowheads="1"/>
          </p:cNvSpPr>
          <p:nvPr/>
        </p:nvSpPr>
        <p:spPr bwMode="auto">
          <a:xfrm>
            <a:off x="1746250" y="474664"/>
            <a:ext cx="2201244" cy="584775"/>
          </a:xfrm>
          <a:prstGeom prst="rect">
            <a:avLst/>
          </a:prstGeom>
          <a:noFill/>
          <a:ln w="9525">
            <a:noFill/>
            <a:miter lim="800000"/>
            <a:headEnd/>
            <a:tailEnd/>
          </a:ln>
        </p:spPr>
        <p:txBody>
          <a:bodyPr wrap="none">
            <a:spAutoFit/>
          </a:bodyPr>
          <a:lstStyle/>
          <a:p>
            <a:pPr marL="450850" indent="-450850">
              <a:spcAft>
                <a:spcPct val="35000"/>
              </a:spcAft>
            </a:pPr>
            <a:r>
              <a:rPr lang="el-GR" sz="3200" dirty="0"/>
              <a:t>σκλήρυνση</a:t>
            </a:r>
            <a:endParaRPr lang="en-GB" sz="32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1746250" y="474664"/>
            <a:ext cx="2201244" cy="584775"/>
          </a:xfrm>
          <a:prstGeom prst="rect">
            <a:avLst/>
          </a:prstGeom>
          <a:noFill/>
          <a:ln w="9525">
            <a:noFill/>
            <a:miter lim="800000"/>
            <a:headEnd/>
            <a:tailEnd/>
          </a:ln>
        </p:spPr>
        <p:txBody>
          <a:bodyPr wrap="none">
            <a:spAutoFit/>
          </a:bodyPr>
          <a:lstStyle/>
          <a:p>
            <a:pPr marL="450850" indent="-450850">
              <a:spcAft>
                <a:spcPct val="35000"/>
              </a:spcAft>
            </a:pPr>
            <a:r>
              <a:rPr lang="el-GR" sz="3200" dirty="0"/>
              <a:t>σκλήρυνση</a:t>
            </a:r>
            <a:endParaRPr lang="en-GB" sz="3200" dirty="0"/>
          </a:p>
        </p:txBody>
      </p:sp>
      <p:pic>
        <p:nvPicPr>
          <p:cNvPr id="3" name="Picture 2"/>
          <p:cNvPicPr>
            <a:picLocks noChangeAspect="1"/>
          </p:cNvPicPr>
          <p:nvPr/>
        </p:nvPicPr>
        <p:blipFill>
          <a:blip r:embed="rId3" cstate="email"/>
          <a:stretch>
            <a:fillRect/>
          </a:stretch>
        </p:blipFill>
        <p:spPr>
          <a:xfrm>
            <a:off x="5168159" y="1034346"/>
            <a:ext cx="5182781" cy="5538462"/>
          </a:xfrm>
          <a:prstGeom prst="rect">
            <a:avLst/>
          </a:prstGeom>
        </p:spPr>
      </p:pic>
      <p:pic>
        <p:nvPicPr>
          <p:cNvPr id="4" name="Picture 3"/>
          <p:cNvPicPr>
            <a:picLocks noChangeAspect="1"/>
          </p:cNvPicPr>
          <p:nvPr/>
        </p:nvPicPr>
        <p:blipFill>
          <a:blip r:embed="rId4" cstate="email"/>
          <a:stretch>
            <a:fillRect/>
          </a:stretch>
        </p:blipFill>
        <p:spPr>
          <a:xfrm>
            <a:off x="1783470" y="1191327"/>
            <a:ext cx="5720635" cy="2773968"/>
          </a:xfrm>
          <a:prstGeom prst="rect">
            <a:avLst/>
          </a:prstGeom>
          <a:effectLst>
            <a:outerShdw blurRad="50800" dist="38100" dir="2700000" algn="tl" rotWithShape="0">
              <a:prstClr val="black">
                <a:alpha val="40000"/>
              </a:prstClr>
            </a:outerShdw>
          </a:effectLst>
        </p:spPr>
      </p:pic>
      <p:cxnSp>
        <p:nvCxnSpPr>
          <p:cNvPr id="5" name="Straight Arrow Connector 4"/>
          <p:cNvCxnSpPr/>
          <p:nvPr/>
        </p:nvCxnSpPr>
        <p:spPr>
          <a:xfrm>
            <a:off x="4994102" y="4432951"/>
            <a:ext cx="5541697" cy="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2857042" y="2203374"/>
            <a:ext cx="4065224" cy="418643"/>
          </a:xfrm>
          <a:custGeom>
            <a:avLst/>
            <a:gdLst>
              <a:gd name="connsiteX0" fmla="*/ 0 w 4131325"/>
              <a:gd name="connsiteY0" fmla="*/ 0 h 517793"/>
              <a:gd name="connsiteX1" fmla="*/ 2104221 w 4131325"/>
              <a:gd name="connsiteY1" fmla="*/ 517793 h 517793"/>
              <a:gd name="connsiteX2" fmla="*/ 4131325 w 4131325"/>
              <a:gd name="connsiteY2" fmla="*/ 198304 h 517793"/>
              <a:gd name="connsiteX0" fmla="*/ 0 w 4131325"/>
              <a:gd name="connsiteY0" fmla="*/ 0 h 550844"/>
              <a:gd name="connsiteX1" fmla="*/ 2104221 w 4131325"/>
              <a:gd name="connsiteY1" fmla="*/ 517793 h 550844"/>
              <a:gd name="connsiteX2" fmla="*/ 4131325 w 4131325"/>
              <a:gd name="connsiteY2" fmla="*/ 198304 h 550844"/>
              <a:gd name="connsiteX0" fmla="*/ 0 w 4131325"/>
              <a:gd name="connsiteY0" fmla="*/ 0 h 517793"/>
              <a:gd name="connsiteX1" fmla="*/ 2104221 w 4131325"/>
              <a:gd name="connsiteY1" fmla="*/ 517793 h 517793"/>
              <a:gd name="connsiteX2" fmla="*/ 4131325 w 4131325"/>
              <a:gd name="connsiteY2" fmla="*/ 198304 h 517793"/>
              <a:gd name="connsiteX0" fmla="*/ 0 w 4131325"/>
              <a:gd name="connsiteY0" fmla="*/ 0 h 517793"/>
              <a:gd name="connsiteX1" fmla="*/ 2104221 w 4131325"/>
              <a:gd name="connsiteY1" fmla="*/ 517793 h 517793"/>
              <a:gd name="connsiteX2" fmla="*/ 4131325 w 4131325"/>
              <a:gd name="connsiteY2" fmla="*/ 198304 h 517793"/>
              <a:gd name="connsiteX0" fmla="*/ 0 w 4131325"/>
              <a:gd name="connsiteY0" fmla="*/ 0 h 517793"/>
              <a:gd name="connsiteX1" fmla="*/ 2104221 w 4131325"/>
              <a:gd name="connsiteY1" fmla="*/ 517793 h 517793"/>
              <a:gd name="connsiteX2" fmla="*/ 4131325 w 4131325"/>
              <a:gd name="connsiteY2" fmla="*/ 198304 h 517793"/>
              <a:gd name="connsiteX0" fmla="*/ 207484 w 4338809"/>
              <a:gd name="connsiteY0" fmla="*/ 20197 h 560024"/>
              <a:gd name="connsiteX1" fmla="*/ 350703 w 4338809"/>
              <a:gd name="connsiteY1" fmla="*/ 86299 h 560024"/>
              <a:gd name="connsiteX2" fmla="*/ 2311705 w 4338809"/>
              <a:gd name="connsiteY2" fmla="*/ 537990 h 560024"/>
              <a:gd name="connsiteX3" fmla="*/ 4338809 w 4338809"/>
              <a:gd name="connsiteY3" fmla="*/ 218501 h 560024"/>
              <a:gd name="connsiteX0" fmla="*/ 0 w 4131325"/>
              <a:gd name="connsiteY0" fmla="*/ 0 h 539827"/>
              <a:gd name="connsiteX1" fmla="*/ 2104221 w 4131325"/>
              <a:gd name="connsiteY1" fmla="*/ 517793 h 539827"/>
              <a:gd name="connsiteX2" fmla="*/ 4131325 w 4131325"/>
              <a:gd name="connsiteY2" fmla="*/ 198304 h 539827"/>
              <a:gd name="connsiteX0" fmla="*/ 0 w 4065224"/>
              <a:gd name="connsiteY0" fmla="*/ 0 h 462709"/>
              <a:gd name="connsiteX1" fmla="*/ 2038120 w 4065224"/>
              <a:gd name="connsiteY1" fmla="*/ 440675 h 462709"/>
              <a:gd name="connsiteX2" fmla="*/ 4065224 w 4065224"/>
              <a:gd name="connsiteY2" fmla="*/ 121186 h 462709"/>
              <a:gd name="connsiteX0" fmla="*/ 0 w 4065224"/>
              <a:gd name="connsiteY0" fmla="*/ 0 h 462709"/>
              <a:gd name="connsiteX1" fmla="*/ 2038120 w 4065224"/>
              <a:gd name="connsiteY1" fmla="*/ 440675 h 462709"/>
              <a:gd name="connsiteX2" fmla="*/ 4065224 w 4065224"/>
              <a:gd name="connsiteY2" fmla="*/ 121186 h 462709"/>
              <a:gd name="connsiteX0" fmla="*/ 0 w 4065224"/>
              <a:gd name="connsiteY0" fmla="*/ 0 h 429659"/>
              <a:gd name="connsiteX1" fmla="*/ 2038120 w 4065224"/>
              <a:gd name="connsiteY1" fmla="*/ 407625 h 429659"/>
              <a:gd name="connsiteX2" fmla="*/ 4065224 w 4065224"/>
              <a:gd name="connsiteY2" fmla="*/ 121186 h 429659"/>
              <a:gd name="connsiteX0" fmla="*/ 0 w 4065224"/>
              <a:gd name="connsiteY0" fmla="*/ 0 h 429659"/>
              <a:gd name="connsiteX1" fmla="*/ 2038120 w 4065224"/>
              <a:gd name="connsiteY1" fmla="*/ 407625 h 429659"/>
              <a:gd name="connsiteX2" fmla="*/ 4065224 w 4065224"/>
              <a:gd name="connsiteY2" fmla="*/ 121186 h 429659"/>
              <a:gd name="connsiteX0" fmla="*/ 0 w 4065224"/>
              <a:gd name="connsiteY0" fmla="*/ 0 h 429659"/>
              <a:gd name="connsiteX1" fmla="*/ 2038120 w 4065224"/>
              <a:gd name="connsiteY1" fmla="*/ 407625 h 429659"/>
              <a:gd name="connsiteX2" fmla="*/ 4065224 w 4065224"/>
              <a:gd name="connsiteY2" fmla="*/ 121186 h 429659"/>
              <a:gd name="connsiteX0" fmla="*/ 0 w 4065224"/>
              <a:gd name="connsiteY0" fmla="*/ 0 h 416346"/>
              <a:gd name="connsiteX1" fmla="*/ 2038120 w 4065224"/>
              <a:gd name="connsiteY1" fmla="*/ 407625 h 416346"/>
              <a:gd name="connsiteX2" fmla="*/ 4065224 w 4065224"/>
              <a:gd name="connsiteY2" fmla="*/ 121186 h 416346"/>
              <a:gd name="connsiteX0" fmla="*/ 0 w 4065224"/>
              <a:gd name="connsiteY0" fmla="*/ 0 h 418643"/>
              <a:gd name="connsiteX1" fmla="*/ 2038120 w 4065224"/>
              <a:gd name="connsiteY1" fmla="*/ 407625 h 418643"/>
              <a:gd name="connsiteX2" fmla="*/ 4065224 w 4065224"/>
              <a:gd name="connsiteY2" fmla="*/ 121186 h 418643"/>
            </a:gdLst>
            <a:ahLst/>
            <a:cxnLst>
              <a:cxn ang="0">
                <a:pos x="connsiteX0" y="connsiteY0"/>
              </a:cxn>
              <a:cxn ang="0">
                <a:pos x="connsiteX1" y="connsiteY1"/>
              </a:cxn>
              <a:cxn ang="0">
                <a:pos x="connsiteX2" y="connsiteY2"/>
              </a:cxn>
            </a:cxnLst>
            <a:rect l="l" t="t" r="r" b="b"/>
            <a:pathLst>
              <a:path w="4065224" h="418643">
                <a:moveTo>
                  <a:pt x="0" y="0"/>
                </a:moveTo>
                <a:cubicBezTo>
                  <a:pt x="592616" y="416346"/>
                  <a:pt x="1659874" y="396607"/>
                  <a:pt x="2038120" y="407625"/>
                </a:cubicBezTo>
                <a:cubicBezTo>
                  <a:pt x="2416366" y="418643"/>
                  <a:pt x="3125118" y="403952"/>
                  <a:pt x="4065224" y="121186"/>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8"/>
          <p:cNvPicPr>
            <a:picLocks noChangeAspect="1" noChangeArrowheads="1"/>
          </p:cNvPicPr>
          <p:nvPr/>
        </p:nvPicPr>
        <p:blipFill>
          <a:blip r:embed="rId3" cstate="email"/>
          <a:srcRect l="4472" r="3851" b="25011"/>
          <a:stretch>
            <a:fillRect/>
          </a:stretch>
        </p:blipFill>
        <p:spPr bwMode="auto">
          <a:xfrm>
            <a:off x="5886451" y="1573214"/>
            <a:ext cx="4386263" cy="4016375"/>
          </a:xfrm>
          <a:prstGeom prst="rect">
            <a:avLst/>
          </a:prstGeom>
          <a:noFill/>
          <a:ln w="9525">
            <a:noFill/>
            <a:miter lim="800000"/>
            <a:headEnd/>
            <a:tailEnd/>
          </a:ln>
        </p:spPr>
      </p:pic>
      <p:sp>
        <p:nvSpPr>
          <p:cNvPr id="79875" name="Text Box 9"/>
          <p:cNvSpPr txBox="1">
            <a:spLocks noChangeArrowheads="1"/>
          </p:cNvSpPr>
          <p:nvPr/>
        </p:nvSpPr>
        <p:spPr bwMode="auto">
          <a:xfrm>
            <a:off x="1746251" y="474663"/>
            <a:ext cx="3134191" cy="1569660"/>
          </a:xfrm>
          <a:prstGeom prst="rect">
            <a:avLst/>
          </a:prstGeom>
          <a:noFill/>
          <a:ln w="9525">
            <a:noFill/>
            <a:miter lim="800000"/>
            <a:headEnd/>
            <a:tailEnd/>
          </a:ln>
        </p:spPr>
        <p:txBody>
          <a:bodyPr wrap="none">
            <a:spAutoFit/>
          </a:bodyPr>
          <a:lstStyle/>
          <a:p>
            <a:pPr marL="450850" indent="-450850">
              <a:spcAft>
                <a:spcPct val="35000"/>
              </a:spcAft>
            </a:pPr>
            <a:r>
              <a:rPr lang="el-GR" sz="3200" dirty="0"/>
              <a:t>σκλήρυνση</a:t>
            </a:r>
            <a:br>
              <a:rPr lang="el-GR" sz="3200" dirty="0"/>
            </a:br>
            <a:br>
              <a:rPr lang="el-GR" sz="3200" dirty="0"/>
            </a:br>
            <a:r>
              <a:rPr lang="en-US" sz="3200" dirty="0"/>
              <a:t>(</a:t>
            </a:r>
            <a:r>
              <a:rPr lang="el-GR" sz="3200" dirty="0"/>
              <a:t>γραμμώσεις</a:t>
            </a:r>
            <a:r>
              <a:rPr lang="en-US" sz="3200" dirty="0"/>
              <a:t>)</a:t>
            </a:r>
            <a:endParaRPr lang="en-GB" sz="32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cstate="email"/>
          <a:srcRect l="4472" r="3851" b="25011"/>
          <a:stretch>
            <a:fillRect/>
          </a:stretch>
        </p:blipFill>
        <p:spPr bwMode="auto">
          <a:xfrm>
            <a:off x="5886451" y="1573214"/>
            <a:ext cx="4386263" cy="4016375"/>
          </a:xfrm>
          <a:prstGeom prst="rect">
            <a:avLst/>
          </a:prstGeom>
          <a:noFill/>
          <a:ln w="9525">
            <a:noFill/>
            <a:miter lim="800000"/>
            <a:headEnd/>
            <a:tailEnd/>
          </a:ln>
        </p:spPr>
      </p:pic>
      <p:pic>
        <p:nvPicPr>
          <p:cNvPr id="80899" name="Picture 3"/>
          <p:cNvPicPr>
            <a:picLocks noChangeAspect="1" noChangeArrowheads="1"/>
          </p:cNvPicPr>
          <p:nvPr/>
        </p:nvPicPr>
        <p:blipFill>
          <a:blip r:embed="rId4" cstate="email"/>
          <a:srcRect/>
          <a:stretch>
            <a:fillRect/>
          </a:stretch>
        </p:blipFill>
        <p:spPr bwMode="auto">
          <a:xfrm>
            <a:off x="2038350" y="1993901"/>
            <a:ext cx="3581400" cy="3021013"/>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9"/>
          <p:cNvGrpSpPr/>
          <p:nvPr/>
        </p:nvGrpSpPr>
        <p:grpSpPr>
          <a:xfrm>
            <a:off x="5028624" y="1704657"/>
            <a:ext cx="4494688" cy="3219678"/>
            <a:chOff x="2700916" y="903802"/>
            <a:chExt cx="3697012" cy="2648277"/>
          </a:xfrm>
        </p:grpSpPr>
        <p:sp>
          <p:nvSpPr>
            <p:cNvPr id="3" name="Freeform 95"/>
            <p:cNvSpPr>
              <a:spLocks/>
            </p:cNvSpPr>
            <p:nvPr/>
          </p:nvSpPr>
          <p:spPr bwMode="auto">
            <a:xfrm>
              <a:off x="2700916" y="903802"/>
              <a:ext cx="3697012" cy="2648277"/>
            </a:xfrm>
            <a:custGeom>
              <a:avLst/>
              <a:gdLst>
                <a:gd name="connsiteX0" fmla="*/ 0 w 9322"/>
                <a:gd name="connsiteY0" fmla="*/ 5951 h 10000"/>
                <a:gd name="connsiteX1" fmla="*/ 488 w 9322"/>
                <a:gd name="connsiteY1" fmla="*/ 3673 h 10000"/>
                <a:gd name="connsiteX2" fmla="*/ 1955 w 9322"/>
                <a:gd name="connsiteY2" fmla="*/ 745 h 10000"/>
                <a:gd name="connsiteX3" fmla="*/ 4357 w 9322"/>
                <a:gd name="connsiteY3" fmla="*/ 0 h 10000"/>
                <a:gd name="connsiteX4" fmla="*/ 6491 w 9322"/>
                <a:gd name="connsiteY4" fmla="*/ 745 h 10000"/>
                <a:gd name="connsiteX5" fmla="*/ 8017 w 9322"/>
                <a:gd name="connsiteY5" fmla="*/ 3722 h 10000"/>
                <a:gd name="connsiteX6" fmla="*/ 9322 w 9322"/>
                <a:gd name="connsiteY6" fmla="*/ 9601 h 10000"/>
                <a:gd name="connsiteX7" fmla="*/ 7488 w 9322"/>
                <a:gd name="connsiteY7" fmla="*/ 10000 h 10000"/>
                <a:gd name="connsiteX8" fmla="*/ 6187 w 9322"/>
                <a:gd name="connsiteY8" fmla="*/ 4087 h 10000"/>
                <a:gd name="connsiteX9" fmla="*/ 5112 w 9322"/>
                <a:gd name="connsiteY9" fmla="*/ 1715 h 10000"/>
                <a:gd name="connsiteX10" fmla="*/ 3491 w 9322"/>
                <a:gd name="connsiteY10" fmla="*/ 1738 h 10000"/>
                <a:gd name="connsiteX11" fmla="*/ 2355 w 9322"/>
                <a:gd name="connsiteY11" fmla="*/ 4137 h 10000"/>
                <a:gd name="connsiteX12" fmla="*/ 1328 w 9322"/>
                <a:gd name="connsiteY12" fmla="*/ 9966 h 10000"/>
                <a:gd name="connsiteX13" fmla="*/ 0 w 9322"/>
                <a:gd name="connsiteY13" fmla="*/ 5951 h 10000"/>
                <a:gd name="connsiteX0" fmla="*/ 0 w 10000"/>
                <a:gd name="connsiteY0" fmla="*/ 5951 h 10000"/>
                <a:gd name="connsiteX1" fmla="*/ 523 w 10000"/>
                <a:gd name="connsiteY1" fmla="*/ 3673 h 10000"/>
                <a:gd name="connsiteX2" fmla="*/ 2097 w 10000"/>
                <a:gd name="connsiteY2" fmla="*/ 745 h 10000"/>
                <a:gd name="connsiteX3" fmla="*/ 4674 w 10000"/>
                <a:gd name="connsiteY3" fmla="*/ 0 h 10000"/>
                <a:gd name="connsiteX4" fmla="*/ 6963 w 10000"/>
                <a:gd name="connsiteY4" fmla="*/ 745 h 10000"/>
                <a:gd name="connsiteX5" fmla="*/ 8600 w 10000"/>
                <a:gd name="connsiteY5" fmla="*/ 3722 h 10000"/>
                <a:gd name="connsiteX6" fmla="*/ 10000 w 10000"/>
                <a:gd name="connsiteY6" fmla="*/ 9601 h 10000"/>
                <a:gd name="connsiteX7" fmla="*/ 8033 w 10000"/>
                <a:gd name="connsiteY7" fmla="*/ 10000 h 10000"/>
                <a:gd name="connsiteX8" fmla="*/ 6637 w 10000"/>
                <a:gd name="connsiteY8" fmla="*/ 4087 h 10000"/>
                <a:gd name="connsiteX9" fmla="*/ 5484 w 10000"/>
                <a:gd name="connsiteY9" fmla="*/ 1715 h 10000"/>
                <a:gd name="connsiteX10" fmla="*/ 3745 w 10000"/>
                <a:gd name="connsiteY10" fmla="*/ 1738 h 10000"/>
                <a:gd name="connsiteX11" fmla="*/ 2526 w 10000"/>
                <a:gd name="connsiteY11" fmla="*/ 4137 h 10000"/>
                <a:gd name="connsiteX12" fmla="*/ 2068 w 10000"/>
                <a:gd name="connsiteY12" fmla="*/ 6343 h 10000"/>
                <a:gd name="connsiteX13" fmla="*/ 0 w 10000"/>
                <a:gd name="connsiteY13" fmla="*/ 5951 h 10000"/>
                <a:gd name="connsiteX0" fmla="*/ 0 w 10000"/>
                <a:gd name="connsiteY0" fmla="*/ 5951 h 10000"/>
                <a:gd name="connsiteX1" fmla="*/ 523 w 10000"/>
                <a:gd name="connsiteY1" fmla="*/ 3673 h 10000"/>
                <a:gd name="connsiteX2" fmla="*/ 2097 w 10000"/>
                <a:gd name="connsiteY2" fmla="*/ 745 h 10000"/>
                <a:gd name="connsiteX3" fmla="*/ 4674 w 10000"/>
                <a:gd name="connsiteY3" fmla="*/ 0 h 10000"/>
                <a:gd name="connsiteX4" fmla="*/ 6963 w 10000"/>
                <a:gd name="connsiteY4" fmla="*/ 745 h 10000"/>
                <a:gd name="connsiteX5" fmla="*/ 8600 w 10000"/>
                <a:gd name="connsiteY5" fmla="*/ 3722 h 10000"/>
                <a:gd name="connsiteX6" fmla="*/ 10000 w 10000"/>
                <a:gd name="connsiteY6" fmla="*/ 9601 h 10000"/>
                <a:gd name="connsiteX7" fmla="*/ 8033 w 10000"/>
                <a:gd name="connsiteY7" fmla="*/ 10000 h 10000"/>
                <a:gd name="connsiteX8" fmla="*/ 6637 w 10000"/>
                <a:gd name="connsiteY8" fmla="*/ 4087 h 10000"/>
                <a:gd name="connsiteX9" fmla="*/ 5484 w 10000"/>
                <a:gd name="connsiteY9" fmla="*/ 1715 h 10000"/>
                <a:gd name="connsiteX10" fmla="*/ 3745 w 10000"/>
                <a:gd name="connsiteY10" fmla="*/ 1738 h 10000"/>
                <a:gd name="connsiteX11" fmla="*/ 2526 w 10000"/>
                <a:gd name="connsiteY11" fmla="*/ 4137 h 10000"/>
                <a:gd name="connsiteX12" fmla="*/ 2068 w 10000"/>
                <a:gd name="connsiteY12" fmla="*/ 6343 h 10000"/>
                <a:gd name="connsiteX13" fmla="*/ 0 w 10000"/>
                <a:gd name="connsiteY13" fmla="*/ 5951 h 10000"/>
                <a:gd name="connsiteX0" fmla="*/ 0 w 10000"/>
                <a:gd name="connsiteY0" fmla="*/ 5951 h 10000"/>
                <a:gd name="connsiteX1" fmla="*/ 523 w 10000"/>
                <a:gd name="connsiteY1" fmla="*/ 3673 h 10000"/>
                <a:gd name="connsiteX2" fmla="*/ 2097 w 10000"/>
                <a:gd name="connsiteY2" fmla="*/ 745 h 10000"/>
                <a:gd name="connsiteX3" fmla="*/ 4674 w 10000"/>
                <a:gd name="connsiteY3" fmla="*/ 0 h 10000"/>
                <a:gd name="connsiteX4" fmla="*/ 6963 w 10000"/>
                <a:gd name="connsiteY4" fmla="*/ 745 h 10000"/>
                <a:gd name="connsiteX5" fmla="*/ 8600 w 10000"/>
                <a:gd name="connsiteY5" fmla="*/ 3722 h 10000"/>
                <a:gd name="connsiteX6" fmla="*/ 10000 w 10000"/>
                <a:gd name="connsiteY6" fmla="*/ 9601 h 10000"/>
                <a:gd name="connsiteX7" fmla="*/ 8033 w 10000"/>
                <a:gd name="connsiteY7" fmla="*/ 10000 h 10000"/>
                <a:gd name="connsiteX8" fmla="*/ 6637 w 10000"/>
                <a:gd name="connsiteY8" fmla="*/ 4087 h 10000"/>
                <a:gd name="connsiteX9" fmla="*/ 5484 w 10000"/>
                <a:gd name="connsiteY9" fmla="*/ 1715 h 10000"/>
                <a:gd name="connsiteX10" fmla="*/ 3745 w 10000"/>
                <a:gd name="connsiteY10" fmla="*/ 1738 h 10000"/>
                <a:gd name="connsiteX11" fmla="*/ 2750 w 10000"/>
                <a:gd name="connsiteY11" fmla="*/ 3596 h 10000"/>
                <a:gd name="connsiteX12" fmla="*/ 2068 w 10000"/>
                <a:gd name="connsiteY12" fmla="*/ 6343 h 10000"/>
                <a:gd name="connsiteX13" fmla="*/ 0 w 10000"/>
                <a:gd name="connsiteY13" fmla="*/ 5951 h 10000"/>
                <a:gd name="connsiteX0" fmla="*/ 0 w 10000"/>
                <a:gd name="connsiteY0" fmla="*/ 5951 h 10000"/>
                <a:gd name="connsiteX1" fmla="*/ 523 w 10000"/>
                <a:gd name="connsiteY1" fmla="*/ 3673 h 10000"/>
                <a:gd name="connsiteX2" fmla="*/ 2097 w 10000"/>
                <a:gd name="connsiteY2" fmla="*/ 745 h 10000"/>
                <a:gd name="connsiteX3" fmla="*/ 4674 w 10000"/>
                <a:gd name="connsiteY3" fmla="*/ 0 h 10000"/>
                <a:gd name="connsiteX4" fmla="*/ 6963 w 10000"/>
                <a:gd name="connsiteY4" fmla="*/ 745 h 10000"/>
                <a:gd name="connsiteX5" fmla="*/ 8600 w 10000"/>
                <a:gd name="connsiteY5" fmla="*/ 3722 h 10000"/>
                <a:gd name="connsiteX6" fmla="*/ 10000 w 10000"/>
                <a:gd name="connsiteY6" fmla="*/ 9601 h 10000"/>
                <a:gd name="connsiteX7" fmla="*/ 8033 w 10000"/>
                <a:gd name="connsiteY7" fmla="*/ 10000 h 10000"/>
                <a:gd name="connsiteX8" fmla="*/ 6637 w 10000"/>
                <a:gd name="connsiteY8" fmla="*/ 4087 h 10000"/>
                <a:gd name="connsiteX9" fmla="*/ 5484 w 10000"/>
                <a:gd name="connsiteY9" fmla="*/ 1715 h 10000"/>
                <a:gd name="connsiteX10" fmla="*/ 3745 w 10000"/>
                <a:gd name="connsiteY10" fmla="*/ 1738 h 10000"/>
                <a:gd name="connsiteX11" fmla="*/ 2750 w 10000"/>
                <a:gd name="connsiteY11" fmla="*/ 3596 h 10000"/>
                <a:gd name="connsiteX12" fmla="*/ 2068 w 10000"/>
                <a:gd name="connsiteY12" fmla="*/ 6343 h 10000"/>
                <a:gd name="connsiteX13" fmla="*/ 0 w 10000"/>
                <a:gd name="connsiteY13" fmla="*/ 5951 h 10000"/>
                <a:gd name="connsiteX0" fmla="*/ 0 w 10000"/>
                <a:gd name="connsiteY0" fmla="*/ 5951 h 10000"/>
                <a:gd name="connsiteX1" fmla="*/ 523 w 10000"/>
                <a:gd name="connsiteY1" fmla="*/ 3673 h 10000"/>
                <a:gd name="connsiteX2" fmla="*/ 2097 w 10000"/>
                <a:gd name="connsiteY2" fmla="*/ 745 h 10000"/>
                <a:gd name="connsiteX3" fmla="*/ 4674 w 10000"/>
                <a:gd name="connsiteY3" fmla="*/ 0 h 10000"/>
                <a:gd name="connsiteX4" fmla="*/ 6963 w 10000"/>
                <a:gd name="connsiteY4" fmla="*/ 745 h 10000"/>
                <a:gd name="connsiteX5" fmla="*/ 8600 w 10000"/>
                <a:gd name="connsiteY5" fmla="*/ 3722 h 10000"/>
                <a:gd name="connsiteX6" fmla="*/ 10000 w 10000"/>
                <a:gd name="connsiteY6" fmla="*/ 9601 h 10000"/>
                <a:gd name="connsiteX7" fmla="*/ 8033 w 10000"/>
                <a:gd name="connsiteY7" fmla="*/ 10000 h 10000"/>
                <a:gd name="connsiteX8" fmla="*/ 6637 w 10000"/>
                <a:gd name="connsiteY8" fmla="*/ 4087 h 10000"/>
                <a:gd name="connsiteX9" fmla="*/ 5484 w 10000"/>
                <a:gd name="connsiteY9" fmla="*/ 1715 h 10000"/>
                <a:gd name="connsiteX10" fmla="*/ 3745 w 10000"/>
                <a:gd name="connsiteY10" fmla="*/ 1738 h 10000"/>
                <a:gd name="connsiteX11" fmla="*/ 2750 w 10000"/>
                <a:gd name="connsiteY11" fmla="*/ 3596 h 10000"/>
                <a:gd name="connsiteX12" fmla="*/ 2068 w 10000"/>
                <a:gd name="connsiteY12" fmla="*/ 6343 h 10000"/>
                <a:gd name="connsiteX13" fmla="*/ 0 w 10000"/>
                <a:gd name="connsiteY13" fmla="*/ 5951 h 10000"/>
                <a:gd name="connsiteX0" fmla="*/ 0 w 10000"/>
                <a:gd name="connsiteY0" fmla="*/ 5951 h 9730"/>
                <a:gd name="connsiteX1" fmla="*/ 523 w 10000"/>
                <a:gd name="connsiteY1" fmla="*/ 3673 h 9730"/>
                <a:gd name="connsiteX2" fmla="*/ 2097 w 10000"/>
                <a:gd name="connsiteY2" fmla="*/ 745 h 9730"/>
                <a:gd name="connsiteX3" fmla="*/ 4674 w 10000"/>
                <a:gd name="connsiteY3" fmla="*/ 0 h 9730"/>
                <a:gd name="connsiteX4" fmla="*/ 6963 w 10000"/>
                <a:gd name="connsiteY4" fmla="*/ 745 h 9730"/>
                <a:gd name="connsiteX5" fmla="*/ 8600 w 10000"/>
                <a:gd name="connsiteY5" fmla="*/ 3722 h 9730"/>
                <a:gd name="connsiteX6" fmla="*/ 10000 w 10000"/>
                <a:gd name="connsiteY6" fmla="*/ 9601 h 9730"/>
                <a:gd name="connsiteX7" fmla="*/ 7110 w 10000"/>
                <a:gd name="connsiteY7" fmla="*/ 6106 h 9730"/>
                <a:gd name="connsiteX8" fmla="*/ 6637 w 10000"/>
                <a:gd name="connsiteY8" fmla="*/ 4087 h 9730"/>
                <a:gd name="connsiteX9" fmla="*/ 5484 w 10000"/>
                <a:gd name="connsiteY9" fmla="*/ 1715 h 9730"/>
                <a:gd name="connsiteX10" fmla="*/ 3745 w 10000"/>
                <a:gd name="connsiteY10" fmla="*/ 1738 h 9730"/>
                <a:gd name="connsiteX11" fmla="*/ 2750 w 10000"/>
                <a:gd name="connsiteY11" fmla="*/ 3596 h 9730"/>
                <a:gd name="connsiteX12" fmla="*/ 2068 w 10000"/>
                <a:gd name="connsiteY12" fmla="*/ 6343 h 9730"/>
                <a:gd name="connsiteX13" fmla="*/ 0 w 10000"/>
                <a:gd name="connsiteY13" fmla="*/ 5951 h 9730"/>
                <a:gd name="connsiteX0" fmla="*/ 0 w 10000"/>
                <a:gd name="connsiteY0" fmla="*/ 6116 h 10000"/>
                <a:gd name="connsiteX1" fmla="*/ 523 w 10000"/>
                <a:gd name="connsiteY1" fmla="*/ 3775 h 10000"/>
                <a:gd name="connsiteX2" fmla="*/ 2097 w 10000"/>
                <a:gd name="connsiteY2" fmla="*/ 766 h 10000"/>
                <a:gd name="connsiteX3" fmla="*/ 4674 w 10000"/>
                <a:gd name="connsiteY3" fmla="*/ 0 h 10000"/>
                <a:gd name="connsiteX4" fmla="*/ 6963 w 10000"/>
                <a:gd name="connsiteY4" fmla="*/ 766 h 10000"/>
                <a:gd name="connsiteX5" fmla="*/ 8600 w 10000"/>
                <a:gd name="connsiteY5" fmla="*/ 3825 h 10000"/>
                <a:gd name="connsiteX6" fmla="*/ 10000 w 10000"/>
                <a:gd name="connsiteY6" fmla="*/ 9867 h 10000"/>
                <a:gd name="connsiteX7" fmla="*/ 7110 w 10000"/>
                <a:gd name="connsiteY7" fmla="*/ 6275 h 10000"/>
                <a:gd name="connsiteX8" fmla="*/ 6637 w 10000"/>
                <a:gd name="connsiteY8" fmla="*/ 4200 h 10000"/>
                <a:gd name="connsiteX9" fmla="*/ 5484 w 10000"/>
                <a:gd name="connsiteY9" fmla="*/ 1763 h 10000"/>
                <a:gd name="connsiteX10" fmla="*/ 3745 w 10000"/>
                <a:gd name="connsiteY10" fmla="*/ 1786 h 10000"/>
                <a:gd name="connsiteX11" fmla="*/ 2750 w 10000"/>
                <a:gd name="connsiteY11" fmla="*/ 3696 h 10000"/>
                <a:gd name="connsiteX12" fmla="*/ 2068 w 10000"/>
                <a:gd name="connsiteY12" fmla="*/ 6519 h 10000"/>
                <a:gd name="connsiteX13" fmla="*/ 0 w 10000"/>
                <a:gd name="connsiteY13" fmla="*/ 6116 h 10000"/>
                <a:gd name="connsiteX0" fmla="*/ 0 w 9161"/>
                <a:gd name="connsiteY0" fmla="*/ 6116 h 6519"/>
                <a:gd name="connsiteX1" fmla="*/ 523 w 9161"/>
                <a:gd name="connsiteY1" fmla="*/ 3775 h 6519"/>
                <a:gd name="connsiteX2" fmla="*/ 2097 w 9161"/>
                <a:gd name="connsiteY2" fmla="*/ 766 h 6519"/>
                <a:gd name="connsiteX3" fmla="*/ 4674 w 9161"/>
                <a:gd name="connsiteY3" fmla="*/ 0 h 6519"/>
                <a:gd name="connsiteX4" fmla="*/ 6963 w 9161"/>
                <a:gd name="connsiteY4" fmla="*/ 766 h 6519"/>
                <a:gd name="connsiteX5" fmla="*/ 8600 w 9161"/>
                <a:gd name="connsiteY5" fmla="*/ 3825 h 6519"/>
                <a:gd name="connsiteX6" fmla="*/ 9161 w 9161"/>
                <a:gd name="connsiteY6" fmla="*/ 5949 h 6519"/>
                <a:gd name="connsiteX7" fmla="*/ 7110 w 9161"/>
                <a:gd name="connsiteY7" fmla="*/ 6275 h 6519"/>
                <a:gd name="connsiteX8" fmla="*/ 6637 w 9161"/>
                <a:gd name="connsiteY8" fmla="*/ 4200 h 6519"/>
                <a:gd name="connsiteX9" fmla="*/ 5484 w 9161"/>
                <a:gd name="connsiteY9" fmla="*/ 1763 h 6519"/>
                <a:gd name="connsiteX10" fmla="*/ 3745 w 9161"/>
                <a:gd name="connsiteY10" fmla="*/ 1786 h 6519"/>
                <a:gd name="connsiteX11" fmla="*/ 2750 w 9161"/>
                <a:gd name="connsiteY11" fmla="*/ 3696 h 6519"/>
                <a:gd name="connsiteX12" fmla="*/ 2068 w 9161"/>
                <a:gd name="connsiteY12" fmla="*/ 6519 h 6519"/>
                <a:gd name="connsiteX13" fmla="*/ 0 w 9161"/>
                <a:gd name="connsiteY13" fmla="*/ 6116 h 6519"/>
                <a:gd name="connsiteX0" fmla="*/ 0 w 10000"/>
                <a:gd name="connsiteY0" fmla="*/ 9382 h 10000"/>
                <a:gd name="connsiteX1" fmla="*/ 571 w 10000"/>
                <a:gd name="connsiteY1" fmla="*/ 5791 h 10000"/>
                <a:gd name="connsiteX2" fmla="*/ 2289 w 10000"/>
                <a:gd name="connsiteY2" fmla="*/ 1175 h 10000"/>
                <a:gd name="connsiteX3" fmla="*/ 5102 w 10000"/>
                <a:gd name="connsiteY3" fmla="*/ 0 h 10000"/>
                <a:gd name="connsiteX4" fmla="*/ 7601 w 10000"/>
                <a:gd name="connsiteY4" fmla="*/ 1175 h 10000"/>
                <a:gd name="connsiteX5" fmla="*/ 9388 w 10000"/>
                <a:gd name="connsiteY5" fmla="*/ 5867 h 10000"/>
                <a:gd name="connsiteX6" fmla="*/ 10000 w 10000"/>
                <a:gd name="connsiteY6" fmla="*/ 9126 h 10000"/>
                <a:gd name="connsiteX7" fmla="*/ 7761 w 10000"/>
                <a:gd name="connsiteY7" fmla="*/ 9626 h 10000"/>
                <a:gd name="connsiteX8" fmla="*/ 7245 w 10000"/>
                <a:gd name="connsiteY8" fmla="*/ 6443 h 10000"/>
                <a:gd name="connsiteX9" fmla="*/ 5986 w 10000"/>
                <a:gd name="connsiteY9" fmla="*/ 2704 h 10000"/>
                <a:gd name="connsiteX10" fmla="*/ 4088 w 10000"/>
                <a:gd name="connsiteY10" fmla="*/ 2740 h 10000"/>
                <a:gd name="connsiteX11" fmla="*/ 3002 w 10000"/>
                <a:gd name="connsiteY11" fmla="*/ 5670 h 10000"/>
                <a:gd name="connsiteX12" fmla="*/ 2257 w 10000"/>
                <a:gd name="connsiteY12" fmla="*/ 10000 h 10000"/>
                <a:gd name="connsiteX13" fmla="*/ 0 w 10000"/>
                <a:gd name="connsiteY13" fmla="*/ 938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000">
                  <a:moveTo>
                    <a:pt x="0" y="9382"/>
                  </a:moveTo>
                  <a:cubicBezTo>
                    <a:pt x="153" y="8445"/>
                    <a:pt x="251" y="7116"/>
                    <a:pt x="571" y="5791"/>
                  </a:cubicBezTo>
                  <a:cubicBezTo>
                    <a:pt x="891" y="4465"/>
                    <a:pt x="1534" y="2140"/>
                    <a:pt x="2289" y="1175"/>
                  </a:cubicBezTo>
                  <a:cubicBezTo>
                    <a:pt x="3044" y="210"/>
                    <a:pt x="4217" y="0"/>
                    <a:pt x="5102" y="0"/>
                  </a:cubicBezTo>
                  <a:cubicBezTo>
                    <a:pt x="5986" y="0"/>
                    <a:pt x="6888" y="196"/>
                    <a:pt x="7601" y="1175"/>
                  </a:cubicBezTo>
                  <a:cubicBezTo>
                    <a:pt x="8314" y="2152"/>
                    <a:pt x="8988" y="4542"/>
                    <a:pt x="9388" y="5867"/>
                  </a:cubicBezTo>
                  <a:cubicBezTo>
                    <a:pt x="9787" y="7193"/>
                    <a:pt x="9853" y="8244"/>
                    <a:pt x="10000" y="9126"/>
                  </a:cubicBezTo>
                  <a:cubicBezTo>
                    <a:pt x="9163" y="9330"/>
                    <a:pt x="8834" y="9308"/>
                    <a:pt x="7761" y="9626"/>
                  </a:cubicBezTo>
                  <a:cubicBezTo>
                    <a:pt x="7648" y="8696"/>
                    <a:pt x="7541" y="7598"/>
                    <a:pt x="7245" y="6443"/>
                  </a:cubicBezTo>
                  <a:cubicBezTo>
                    <a:pt x="6949" y="5289"/>
                    <a:pt x="6308" y="3016"/>
                    <a:pt x="5986" y="2704"/>
                  </a:cubicBezTo>
                  <a:cubicBezTo>
                    <a:pt x="5664" y="2391"/>
                    <a:pt x="4586" y="2247"/>
                    <a:pt x="4088" y="2740"/>
                  </a:cubicBezTo>
                  <a:cubicBezTo>
                    <a:pt x="3590" y="3234"/>
                    <a:pt x="3154" y="4970"/>
                    <a:pt x="3002" y="5670"/>
                  </a:cubicBezTo>
                  <a:cubicBezTo>
                    <a:pt x="2850" y="6368"/>
                    <a:pt x="2515" y="8015"/>
                    <a:pt x="2257" y="10000"/>
                  </a:cubicBezTo>
                  <a:cubicBezTo>
                    <a:pt x="1308" y="9784"/>
                    <a:pt x="919" y="9663"/>
                    <a:pt x="0" y="9382"/>
                  </a:cubicBezTo>
                  <a:close/>
                </a:path>
              </a:pathLst>
            </a:custGeom>
            <a:solidFill>
              <a:srgbClr val="FFCC66"/>
            </a:solidFill>
            <a:ln w="19050" cmpd="sng">
              <a:noFill/>
              <a:round/>
              <a:headEnd/>
              <a:tailEnd/>
            </a:ln>
            <a:effectLst>
              <a:softEdge rad="63500"/>
            </a:effectLst>
          </p:spPr>
          <p:txBody>
            <a:bodyPr/>
            <a:lstStyle/>
            <a:p>
              <a:pPr algn="r" rtl="1" fontAlgn="auto">
                <a:spcBef>
                  <a:spcPts val="0"/>
                </a:spcBef>
                <a:spcAft>
                  <a:spcPts val="0"/>
                </a:spcAft>
                <a:defRPr/>
              </a:pPr>
              <a:endParaRPr lang="el-GR" sz="1800" kern="0">
                <a:solidFill>
                  <a:sysClr val="windowText" lastClr="000000"/>
                </a:solidFill>
              </a:endParaRPr>
            </a:p>
          </p:txBody>
        </p:sp>
        <p:grpSp>
          <p:nvGrpSpPr>
            <p:cNvPr id="4" name="Group 7"/>
            <p:cNvGrpSpPr>
              <a:grpSpLocks/>
            </p:cNvGrpSpPr>
            <p:nvPr/>
          </p:nvGrpSpPr>
          <p:grpSpPr bwMode="auto">
            <a:xfrm rot="564631">
              <a:off x="3012240" y="2548452"/>
              <a:ext cx="561975" cy="554037"/>
              <a:chOff x="1135" y="1996"/>
              <a:chExt cx="692" cy="710"/>
            </a:xfrm>
          </p:grpSpPr>
          <p:sp>
            <p:nvSpPr>
              <p:cNvPr id="67" name="Freeform 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68" name="Freeform 9"/>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69" name="Freeform 10"/>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70" name="Freeform 11"/>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71" name="Freeform 12"/>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72" name="Freeform 13"/>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73" name="Freeform 14"/>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74" name="Freeform 15"/>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5" name="Group 16"/>
            <p:cNvGrpSpPr>
              <a:grpSpLocks/>
            </p:cNvGrpSpPr>
            <p:nvPr/>
          </p:nvGrpSpPr>
          <p:grpSpPr bwMode="auto">
            <a:xfrm rot="21035369" flipH="1">
              <a:off x="5541128" y="2521464"/>
              <a:ext cx="561975" cy="554038"/>
              <a:chOff x="1135" y="1996"/>
              <a:chExt cx="692" cy="710"/>
            </a:xfrm>
          </p:grpSpPr>
          <p:sp>
            <p:nvSpPr>
              <p:cNvPr id="59" name="Freeform 17"/>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60" name="Freeform 1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61" name="Freeform 19"/>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62" name="Freeform 20"/>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63" name="Freeform 21"/>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64" name="Freeform 22"/>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65" name="Freeform 23"/>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66" name="Freeform 24"/>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6" name="Group 25"/>
            <p:cNvGrpSpPr>
              <a:grpSpLocks/>
            </p:cNvGrpSpPr>
            <p:nvPr/>
          </p:nvGrpSpPr>
          <p:grpSpPr bwMode="auto">
            <a:xfrm>
              <a:off x="3221790" y="2194439"/>
              <a:ext cx="422275" cy="373063"/>
              <a:chOff x="1318" y="1468"/>
              <a:chExt cx="622" cy="572"/>
            </a:xfrm>
          </p:grpSpPr>
          <p:sp>
            <p:nvSpPr>
              <p:cNvPr id="53" name="Freeform 26"/>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54" name="Freeform 2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55" name="Freeform 28"/>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56" name="Freeform 29"/>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57" name="Freeform 30"/>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58" name="Freeform 31"/>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7" name="Group 32"/>
            <p:cNvGrpSpPr>
              <a:grpSpLocks/>
            </p:cNvGrpSpPr>
            <p:nvPr/>
          </p:nvGrpSpPr>
          <p:grpSpPr bwMode="auto">
            <a:xfrm flipH="1">
              <a:off x="5328403" y="1851539"/>
              <a:ext cx="420688" cy="373063"/>
              <a:chOff x="1318" y="1468"/>
              <a:chExt cx="622" cy="572"/>
            </a:xfrm>
          </p:grpSpPr>
          <p:sp>
            <p:nvSpPr>
              <p:cNvPr id="47" name="Freeform 33"/>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48" name="Freeform 34"/>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49" name="Freeform 35"/>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50" name="Freeform 36"/>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51" name="Freeform 37"/>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52" name="Freeform 38"/>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8" name="Group 39"/>
            <p:cNvGrpSpPr>
              <a:grpSpLocks/>
            </p:cNvGrpSpPr>
            <p:nvPr/>
          </p:nvGrpSpPr>
          <p:grpSpPr bwMode="auto">
            <a:xfrm flipH="1">
              <a:off x="5464928" y="2170627"/>
              <a:ext cx="422275" cy="373062"/>
              <a:chOff x="1318" y="1468"/>
              <a:chExt cx="622" cy="572"/>
            </a:xfrm>
          </p:grpSpPr>
          <p:sp>
            <p:nvSpPr>
              <p:cNvPr id="41" name="Freeform 40"/>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42" name="Freeform 41"/>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43" name="Freeform 42"/>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44" name="Freeform 43"/>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45" name="Freeform 44"/>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46" name="Freeform 45"/>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9" name="Group 46"/>
            <p:cNvGrpSpPr>
              <a:grpSpLocks/>
            </p:cNvGrpSpPr>
            <p:nvPr/>
          </p:nvGrpSpPr>
          <p:grpSpPr bwMode="auto">
            <a:xfrm>
              <a:off x="3317041" y="1843602"/>
              <a:ext cx="420687" cy="373062"/>
              <a:chOff x="1318" y="1468"/>
              <a:chExt cx="622" cy="572"/>
            </a:xfrm>
          </p:grpSpPr>
          <p:sp>
            <p:nvSpPr>
              <p:cNvPr id="35" name="Freeform 4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36" name="Freeform 48"/>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37" name="Freeform 49"/>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38" name="Freeform 50"/>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39" name="Freeform 51"/>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40" name="Freeform 52"/>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10" name="Group 53"/>
            <p:cNvGrpSpPr>
              <a:grpSpLocks/>
            </p:cNvGrpSpPr>
            <p:nvPr/>
          </p:nvGrpSpPr>
          <p:grpSpPr bwMode="auto">
            <a:xfrm>
              <a:off x="4102852" y="1029214"/>
              <a:ext cx="447675" cy="434975"/>
              <a:chOff x="2235" y="614"/>
              <a:chExt cx="547" cy="553"/>
            </a:xfrm>
          </p:grpSpPr>
          <p:sp>
            <p:nvSpPr>
              <p:cNvPr id="32" name="Freeform 5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33" name="Freeform 55"/>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34" name="Freeform 56"/>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11" name="Group 57"/>
            <p:cNvGrpSpPr>
              <a:grpSpLocks/>
            </p:cNvGrpSpPr>
            <p:nvPr/>
          </p:nvGrpSpPr>
          <p:grpSpPr bwMode="auto">
            <a:xfrm>
              <a:off x="3772653" y="1178439"/>
              <a:ext cx="322263" cy="401638"/>
              <a:chOff x="1833" y="752"/>
              <a:chExt cx="402" cy="522"/>
            </a:xfrm>
          </p:grpSpPr>
          <p:sp>
            <p:nvSpPr>
              <p:cNvPr id="29" name="Freeform 5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30" name="Freeform 59"/>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31" name="Freeform 60"/>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12" name="Group 61"/>
            <p:cNvGrpSpPr>
              <a:grpSpLocks/>
            </p:cNvGrpSpPr>
            <p:nvPr/>
          </p:nvGrpSpPr>
          <p:grpSpPr bwMode="auto">
            <a:xfrm flipH="1">
              <a:off x="4556878" y="1029214"/>
              <a:ext cx="776288" cy="550863"/>
              <a:chOff x="2179" y="221"/>
              <a:chExt cx="595" cy="438"/>
            </a:xfrm>
          </p:grpSpPr>
          <p:grpSp>
            <p:nvGrpSpPr>
              <p:cNvPr id="21" name="Group 62"/>
              <p:cNvGrpSpPr>
                <a:grpSpLocks/>
              </p:cNvGrpSpPr>
              <p:nvPr/>
            </p:nvGrpSpPr>
            <p:grpSpPr bwMode="auto">
              <a:xfrm>
                <a:off x="2432" y="221"/>
                <a:ext cx="342" cy="346"/>
                <a:chOff x="2235" y="614"/>
                <a:chExt cx="547" cy="553"/>
              </a:xfrm>
            </p:grpSpPr>
            <p:sp>
              <p:nvSpPr>
                <p:cNvPr id="26" name="Freeform 63"/>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27" name="Freeform 6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28" name="Freeform 65"/>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22" name="Group 66"/>
              <p:cNvGrpSpPr>
                <a:grpSpLocks/>
              </p:cNvGrpSpPr>
              <p:nvPr/>
            </p:nvGrpSpPr>
            <p:grpSpPr bwMode="auto">
              <a:xfrm>
                <a:off x="2179" y="340"/>
                <a:ext cx="246" cy="319"/>
                <a:chOff x="1833" y="752"/>
                <a:chExt cx="402" cy="522"/>
              </a:xfrm>
            </p:grpSpPr>
            <p:sp>
              <p:nvSpPr>
                <p:cNvPr id="23" name="Freeform 67"/>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24" name="Freeform 6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25" name="Freeform 69"/>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grpSp>
          <p:nvGrpSpPr>
            <p:cNvPr id="13" name="Group 70"/>
            <p:cNvGrpSpPr>
              <a:grpSpLocks/>
            </p:cNvGrpSpPr>
            <p:nvPr/>
          </p:nvGrpSpPr>
          <p:grpSpPr bwMode="auto">
            <a:xfrm>
              <a:off x="3471028" y="1484827"/>
              <a:ext cx="439738" cy="401637"/>
              <a:chOff x="1613" y="1154"/>
              <a:chExt cx="377" cy="358"/>
            </a:xfrm>
            <a:noFill/>
          </p:grpSpPr>
          <p:sp>
            <p:nvSpPr>
              <p:cNvPr id="19" name="Freeform 71"/>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20" name="Freeform 73"/>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14" name="Group 74"/>
            <p:cNvGrpSpPr>
              <a:grpSpLocks/>
            </p:cNvGrpSpPr>
            <p:nvPr/>
          </p:nvGrpSpPr>
          <p:grpSpPr bwMode="auto">
            <a:xfrm flipH="1">
              <a:off x="5182353" y="1484827"/>
              <a:ext cx="439738" cy="401637"/>
              <a:chOff x="1613" y="1154"/>
              <a:chExt cx="377" cy="358"/>
            </a:xfrm>
          </p:grpSpPr>
          <p:sp>
            <p:nvSpPr>
              <p:cNvPr id="16" name="Freeform 75"/>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17" name="Freeform 76"/>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18" name="Freeform 77"/>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sp>
          <p:nvSpPr>
            <p:cNvPr id="15" name="Freeform 96"/>
            <p:cNvSpPr>
              <a:spLocks/>
            </p:cNvSpPr>
            <p:nvPr/>
          </p:nvSpPr>
          <p:spPr bwMode="auto">
            <a:xfrm>
              <a:off x="3185191" y="1127222"/>
              <a:ext cx="2776985" cy="2088628"/>
            </a:xfrm>
            <a:custGeom>
              <a:avLst/>
              <a:gdLst>
                <a:gd name="connsiteX0" fmla="*/ 0 w 8649"/>
                <a:gd name="connsiteY0" fmla="*/ 3665 h 10000"/>
                <a:gd name="connsiteX1" fmla="*/ 1587 w 8649"/>
                <a:gd name="connsiteY1" fmla="*/ 752 h 10000"/>
                <a:gd name="connsiteX2" fmla="*/ 3578 w 8649"/>
                <a:gd name="connsiteY2" fmla="*/ 13 h 10000"/>
                <a:gd name="connsiteX3" fmla="*/ 5493 w 8649"/>
                <a:gd name="connsiteY3" fmla="*/ 827 h 10000"/>
                <a:gd name="connsiteX4" fmla="*/ 7111 w 8649"/>
                <a:gd name="connsiteY4" fmla="*/ 3794 h 10000"/>
                <a:gd name="connsiteX5" fmla="*/ 8649 w 8649"/>
                <a:gd name="connsiteY5" fmla="*/ 10000 h 10000"/>
                <a:gd name="connsiteX0" fmla="*/ 0 w 10365"/>
                <a:gd name="connsiteY0" fmla="*/ 5498 h 10139"/>
                <a:gd name="connsiteX1" fmla="*/ 2200 w 10365"/>
                <a:gd name="connsiteY1" fmla="*/ 891 h 10139"/>
                <a:gd name="connsiteX2" fmla="*/ 4502 w 10365"/>
                <a:gd name="connsiteY2" fmla="*/ 152 h 10139"/>
                <a:gd name="connsiteX3" fmla="*/ 6716 w 10365"/>
                <a:gd name="connsiteY3" fmla="*/ 966 h 10139"/>
                <a:gd name="connsiteX4" fmla="*/ 8587 w 10365"/>
                <a:gd name="connsiteY4" fmla="*/ 3933 h 10139"/>
                <a:gd name="connsiteX5" fmla="*/ 10365 w 10365"/>
                <a:gd name="connsiteY5" fmla="*/ 10139 h 10139"/>
                <a:gd name="connsiteX0" fmla="*/ 0 w 10365"/>
                <a:gd name="connsiteY0" fmla="*/ 5498 h 10139"/>
                <a:gd name="connsiteX1" fmla="*/ 2200 w 10365"/>
                <a:gd name="connsiteY1" fmla="*/ 891 h 10139"/>
                <a:gd name="connsiteX2" fmla="*/ 4502 w 10365"/>
                <a:gd name="connsiteY2" fmla="*/ 152 h 10139"/>
                <a:gd name="connsiteX3" fmla="*/ 6716 w 10365"/>
                <a:gd name="connsiteY3" fmla="*/ 966 h 10139"/>
                <a:gd name="connsiteX4" fmla="*/ 8587 w 10365"/>
                <a:gd name="connsiteY4" fmla="*/ 3933 h 10139"/>
                <a:gd name="connsiteX5" fmla="*/ 10365 w 10365"/>
                <a:gd name="connsiteY5" fmla="*/ 10139 h 10139"/>
                <a:gd name="connsiteX0" fmla="*/ 0 w 10365"/>
                <a:gd name="connsiteY0" fmla="*/ 5498 h 10139"/>
                <a:gd name="connsiteX1" fmla="*/ 2200 w 10365"/>
                <a:gd name="connsiteY1" fmla="*/ 891 h 10139"/>
                <a:gd name="connsiteX2" fmla="*/ 4502 w 10365"/>
                <a:gd name="connsiteY2" fmla="*/ 152 h 10139"/>
                <a:gd name="connsiteX3" fmla="*/ 6716 w 10365"/>
                <a:gd name="connsiteY3" fmla="*/ 966 h 10139"/>
                <a:gd name="connsiteX4" fmla="*/ 8989 w 10365"/>
                <a:gd name="connsiteY4" fmla="*/ 5270 h 10139"/>
                <a:gd name="connsiteX5" fmla="*/ 10365 w 10365"/>
                <a:gd name="connsiteY5" fmla="*/ 10139 h 10139"/>
                <a:gd name="connsiteX0" fmla="*/ 0 w 10365"/>
                <a:gd name="connsiteY0" fmla="*/ 5498 h 10139"/>
                <a:gd name="connsiteX1" fmla="*/ 2200 w 10365"/>
                <a:gd name="connsiteY1" fmla="*/ 891 h 10139"/>
                <a:gd name="connsiteX2" fmla="*/ 4502 w 10365"/>
                <a:gd name="connsiteY2" fmla="*/ 152 h 10139"/>
                <a:gd name="connsiteX3" fmla="*/ 6716 w 10365"/>
                <a:gd name="connsiteY3" fmla="*/ 966 h 10139"/>
                <a:gd name="connsiteX4" fmla="*/ 8989 w 10365"/>
                <a:gd name="connsiteY4" fmla="*/ 5270 h 10139"/>
                <a:gd name="connsiteX5" fmla="*/ 10365 w 10365"/>
                <a:gd name="connsiteY5" fmla="*/ 10139 h 10139"/>
                <a:gd name="connsiteX0" fmla="*/ 0 w 8989"/>
                <a:gd name="connsiteY0" fmla="*/ 5498 h 5498"/>
                <a:gd name="connsiteX1" fmla="*/ 2200 w 8989"/>
                <a:gd name="connsiteY1" fmla="*/ 891 h 5498"/>
                <a:gd name="connsiteX2" fmla="*/ 4502 w 8989"/>
                <a:gd name="connsiteY2" fmla="*/ 152 h 5498"/>
                <a:gd name="connsiteX3" fmla="*/ 6716 w 8989"/>
                <a:gd name="connsiteY3" fmla="*/ 966 h 5498"/>
                <a:gd name="connsiteX4" fmla="*/ 8989 w 8989"/>
                <a:gd name="connsiteY4" fmla="*/ 5270 h 5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9" h="5498">
                  <a:moveTo>
                    <a:pt x="0" y="5498"/>
                  </a:moveTo>
                  <a:cubicBezTo>
                    <a:pt x="528" y="2946"/>
                    <a:pt x="1450" y="1782"/>
                    <a:pt x="2200" y="891"/>
                  </a:cubicBezTo>
                  <a:cubicBezTo>
                    <a:pt x="2950" y="0"/>
                    <a:pt x="3752" y="139"/>
                    <a:pt x="4502" y="152"/>
                  </a:cubicBezTo>
                  <a:cubicBezTo>
                    <a:pt x="5252" y="164"/>
                    <a:pt x="5968" y="113"/>
                    <a:pt x="6716" y="966"/>
                  </a:cubicBezTo>
                  <a:cubicBezTo>
                    <a:pt x="7464" y="1819"/>
                    <a:pt x="8127" y="2790"/>
                    <a:pt x="8989" y="5270"/>
                  </a:cubicBezTo>
                </a:path>
              </a:pathLst>
            </a:custGeom>
            <a:noFill/>
            <a:ln w="38100" cmpd="sng">
              <a:solidFill>
                <a:srgbClr val="005078"/>
              </a:solidFill>
              <a:round/>
              <a:headEnd/>
              <a:tailEnd/>
            </a:ln>
            <a:effectLst/>
          </p:spPr>
          <p:txBody>
            <a:bodyPr/>
            <a:lstStyle/>
            <a:p>
              <a:pPr algn="r" rtl="1" fontAlgn="auto">
                <a:spcBef>
                  <a:spcPts val="0"/>
                </a:spcBef>
                <a:spcAft>
                  <a:spcPts val="0"/>
                </a:spcAft>
                <a:defRPr/>
              </a:pPr>
              <a:endParaRPr lang="el-GR" sz="1800" kern="0">
                <a:solidFill>
                  <a:sysClr val="windowText" lastClr="000000"/>
                </a:solidFill>
              </a:endParaRPr>
            </a:p>
          </p:txBody>
        </p:sp>
      </p:grpSp>
      <p:sp>
        <p:nvSpPr>
          <p:cNvPr id="75" name="Line 2"/>
          <p:cNvSpPr>
            <a:spLocks noChangeShapeType="1"/>
          </p:cNvSpPr>
          <p:nvPr/>
        </p:nvSpPr>
        <p:spPr bwMode="auto">
          <a:xfrm flipH="1">
            <a:off x="4299856" y="707571"/>
            <a:ext cx="1295401" cy="1632858"/>
          </a:xfrm>
          <a:prstGeom prst="line">
            <a:avLst/>
          </a:prstGeom>
          <a:noFill/>
          <a:ln w="76200">
            <a:solidFill>
              <a:srgbClr val="005078"/>
            </a:solidFill>
            <a:round/>
            <a:headEnd/>
            <a:tailEnd/>
          </a:ln>
          <a:effectLst/>
        </p:spPr>
        <p:txBody>
          <a:bodyPr/>
          <a:lstStyle/>
          <a:p>
            <a:pPr fontAlgn="auto">
              <a:spcBef>
                <a:spcPts val="0"/>
              </a:spcBef>
              <a:spcAft>
                <a:spcPts val="0"/>
              </a:spcAft>
              <a:defRPr/>
            </a:pPr>
            <a:endParaRPr lang="el-GR" sz="1800" kern="0">
              <a:solidFill>
                <a:sysClr val="windowText" lastClr="000000"/>
              </a:solidFill>
            </a:endParaRPr>
          </a:p>
        </p:txBody>
      </p:sp>
      <p:sp>
        <p:nvSpPr>
          <p:cNvPr id="76" name="Line 5"/>
          <p:cNvSpPr>
            <a:spLocks noChangeShapeType="1"/>
          </p:cNvSpPr>
          <p:nvPr/>
        </p:nvSpPr>
        <p:spPr bwMode="auto">
          <a:xfrm flipH="1" flipV="1">
            <a:off x="4915081" y="1655202"/>
            <a:ext cx="5317491" cy="3901411"/>
          </a:xfrm>
          <a:prstGeom prst="line">
            <a:avLst/>
          </a:prstGeom>
          <a:noFill/>
          <a:ln w="57150">
            <a:solidFill>
              <a:srgbClr val="1F78B4"/>
            </a:solidFill>
            <a:round/>
            <a:headEnd/>
            <a:tailEnd type="triangle" w="med" len="med"/>
          </a:ln>
          <a:effectLst/>
        </p:spPr>
        <p:txBody>
          <a:bodyPr/>
          <a:lstStyle/>
          <a:p>
            <a:pPr fontAlgn="auto">
              <a:spcBef>
                <a:spcPts val="0"/>
              </a:spcBef>
              <a:spcAft>
                <a:spcPts val="0"/>
              </a:spcAft>
              <a:defRPr/>
            </a:pPr>
            <a:endParaRPr lang="el-GR" sz="1800" kern="0">
              <a:solidFill>
                <a:sysClr val="windowText" lastClr="000000"/>
              </a:solidFill>
            </a:endParaRPr>
          </a:p>
        </p:txBody>
      </p:sp>
      <p:sp>
        <p:nvSpPr>
          <p:cNvPr id="77" name="Freeform 6"/>
          <p:cNvSpPr>
            <a:spLocks/>
          </p:cNvSpPr>
          <p:nvPr/>
        </p:nvSpPr>
        <p:spPr bwMode="auto">
          <a:xfrm rot="7562973">
            <a:off x="6453063" y="2475481"/>
            <a:ext cx="472088" cy="972083"/>
          </a:xfrm>
          <a:custGeom>
            <a:avLst/>
            <a:gdLst/>
            <a:ahLst/>
            <a:cxnLst>
              <a:cxn ang="0">
                <a:pos x="212" y="274"/>
              </a:cxn>
              <a:cxn ang="0">
                <a:pos x="99" y="0"/>
              </a:cxn>
              <a:cxn ang="0">
                <a:pos x="0" y="275"/>
              </a:cxn>
              <a:cxn ang="0">
                <a:pos x="212" y="274"/>
              </a:cxn>
            </a:cxnLst>
            <a:rect l="0" t="0" r="r" b="b"/>
            <a:pathLst>
              <a:path w="212" h="275">
                <a:moveTo>
                  <a:pt x="212" y="274"/>
                </a:moveTo>
                <a:cubicBezTo>
                  <a:pt x="171" y="139"/>
                  <a:pt x="134" y="1"/>
                  <a:pt x="99" y="0"/>
                </a:cubicBezTo>
                <a:cubicBezTo>
                  <a:pt x="64" y="0"/>
                  <a:pt x="41" y="138"/>
                  <a:pt x="0" y="275"/>
                </a:cubicBezTo>
                <a:cubicBezTo>
                  <a:pt x="0" y="275"/>
                  <a:pt x="212" y="274"/>
                  <a:pt x="212" y="274"/>
                </a:cubicBezTo>
                <a:close/>
              </a:path>
            </a:pathLst>
          </a:custGeom>
          <a:solidFill>
            <a:srgbClr val="FFFF99"/>
          </a:solidFill>
          <a:ln w="19050" cmpd="sng">
            <a:solidFill>
              <a:srgbClr val="005078"/>
            </a:solidFill>
            <a:prstDash val="solid"/>
            <a:round/>
            <a:headEnd/>
            <a:tailEnd/>
          </a:ln>
        </p:spPr>
        <p:txBody>
          <a:bodyPr/>
          <a:lstStyle/>
          <a:p>
            <a:pPr>
              <a:defRPr/>
            </a:pPr>
            <a:endParaRPr lang="el-GR" kern="0">
              <a:solidFill>
                <a:sysClr val="windowText" lastClr="000000"/>
              </a:solidFill>
            </a:endParaRPr>
          </a:p>
        </p:txBody>
      </p:sp>
      <p:grpSp>
        <p:nvGrpSpPr>
          <p:cNvPr id="78" name="Group 70"/>
          <p:cNvGrpSpPr>
            <a:grpSpLocks/>
          </p:cNvGrpSpPr>
          <p:nvPr/>
        </p:nvGrpSpPr>
        <p:grpSpPr bwMode="auto">
          <a:xfrm>
            <a:off x="5974995" y="2412247"/>
            <a:ext cx="530509" cy="484542"/>
            <a:chOff x="1613" y="1154"/>
            <a:chExt cx="377" cy="358"/>
          </a:xfrm>
        </p:grpSpPr>
        <p:sp>
          <p:nvSpPr>
            <p:cNvPr id="79" name="Freeform 71"/>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solidFill>
              <a:srgbClr val="FFFFFF"/>
            </a:solid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80" name="Freeform 72"/>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path>
              </a:pathLst>
            </a:custGeom>
            <a:solidFill>
              <a:srgbClr val="FFFFFF"/>
            </a:solid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81" name="Freeform 73"/>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solidFill>
              <a:srgbClr val="FFFFFF"/>
            </a:solid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sp>
        <p:nvSpPr>
          <p:cNvPr id="82" name="Line 86"/>
          <p:cNvSpPr>
            <a:spLocks noChangeShapeType="1"/>
          </p:cNvSpPr>
          <p:nvPr/>
        </p:nvSpPr>
        <p:spPr bwMode="auto">
          <a:xfrm rot="975056" flipH="1" flipV="1">
            <a:off x="4592846" y="1939459"/>
            <a:ext cx="5134330" cy="3767027"/>
          </a:xfrm>
          <a:prstGeom prst="line">
            <a:avLst/>
          </a:prstGeom>
          <a:noFill/>
          <a:ln w="57150">
            <a:solidFill>
              <a:srgbClr val="FF0000"/>
            </a:solidFill>
            <a:round/>
            <a:headEnd/>
            <a:tailEnd type="triangle" w="med" len="med"/>
          </a:ln>
          <a:effectLst/>
        </p:spPr>
        <p:txBody>
          <a:bodyPr/>
          <a:lstStyle/>
          <a:p>
            <a:pPr fontAlgn="auto">
              <a:spcBef>
                <a:spcPts val="0"/>
              </a:spcBef>
              <a:spcAft>
                <a:spcPts val="0"/>
              </a:spcAft>
              <a:defRPr/>
            </a:pPr>
            <a:endParaRPr lang="el-GR" sz="1800" kern="0">
              <a:solidFill>
                <a:sysClr val="windowText" lastClr="000000"/>
              </a:solidFill>
            </a:endParaRPr>
          </a:p>
        </p:txBody>
      </p:sp>
      <p:sp>
        <p:nvSpPr>
          <p:cNvPr id="83" name="Line 87"/>
          <p:cNvSpPr>
            <a:spLocks noChangeShapeType="1"/>
          </p:cNvSpPr>
          <p:nvPr/>
        </p:nvSpPr>
        <p:spPr bwMode="auto">
          <a:xfrm rot="780000" flipH="1" flipV="1">
            <a:off x="4921940" y="1597812"/>
            <a:ext cx="4924207" cy="3997707"/>
          </a:xfrm>
          <a:prstGeom prst="line">
            <a:avLst/>
          </a:prstGeom>
          <a:noFill/>
          <a:ln w="57150">
            <a:solidFill>
              <a:srgbClr val="FF3300"/>
            </a:solidFill>
            <a:round/>
            <a:headEnd/>
            <a:tailEnd type="triangle" w="med" len="med"/>
          </a:ln>
          <a:effectLst/>
        </p:spPr>
        <p:txBody>
          <a:bodyPr/>
          <a:lstStyle/>
          <a:p>
            <a:pPr fontAlgn="auto">
              <a:spcBef>
                <a:spcPts val="0"/>
              </a:spcBef>
              <a:spcAft>
                <a:spcPts val="0"/>
              </a:spcAft>
              <a:defRPr/>
            </a:pPr>
            <a:endParaRPr lang="el-GR" sz="1800" kern="0">
              <a:solidFill>
                <a:sysClr val="windowText" lastClr="000000"/>
              </a:solidFill>
            </a:endParaRPr>
          </a:p>
        </p:txBody>
      </p:sp>
      <p:grpSp>
        <p:nvGrpSpPr>
          <p:cNvPr id="84" name="Group 88"/>
          <p:cNvGrpSpPr>
            <a:grpSpLocks/>
          </p:cNvGrpSpPr>
          <p:nvPr/>
        </p:nvGrpSpPr>
        <p:grpSpPr bwMode="auto">
          <a:xfrm rot="331827">
            <a:off x="2742377" y="2043790"/>
            <a:ext cx="758825" cy="2452688"/>
            <a:chOff x="1798" y="1085"/>
            <a:chExt cx="676" cy="2187"/>
          </a:xfrm>
        </p:grpSpPr>
        <p:sp>
          <p:nvSpPr>
            <p:cNvPr id="85" name="Freeform 89"/>
            <p:cNvSpPr>
              <a:spLocks noChangeAspect="1"/>
            </p:cNvSpPr>
            <p:nvPr/>
          </p:nvSpPr>
          <p:spPr bwMode="auto">
            <a:xfrm>
              <a:off x="1798" y="1085"/>
              <a:ext cx="545" cy="1503"/>
            </a:xfrm>
            <a:custGeom>
              <a:avLst/>
              <a:gdLst/>
              <a:ahLst/>
              <a:cxnLst>
                <a:cxn ang="0">
                  <a:pos x="66" y="1503"/>
                </a:cxn>
                <a:cxn ang="0">
                  <a:pos x="143" y="1396"/>
                </a:cxn>
                <a:cxn ang="0">
                  <a:pos x="429" y="1388"/>
                </a:cxn>
                <a:cxn ang="0">
                  <a:pos x="545" y="1481"/>
                </a:cxn>
                <a:cxn ang="0">
                  <a:pos x="516" y="1233"/>
                </a:cxn>
                <a:cxn ang="0">
                  <a:pos x="485" y="1107"/>
                </a:cxn>
                <a:cxn ang="0">
                  <a:pos x="460" y="968"/>
                </a:cxn>
                <a:cxn ang="0">
                  <a:pos x="430" y="780"/>
                </a:cxn>
                <a:cxn ang="0">
                  <a:pos x="360" y="493"/>
                </a:cxn>
                <a:cxn ang="0">
                  <a:pos x="320" y="375"/>
                </a:cxn>
                <a:cxn ang="0">
                  <a:pos x="291" y="206"/>
                </a:cxn>
                <a:cxn ang="0">
                  <a:pos x="250" y="79"/>
                </a:cxn>
                <a:cxn ang="0">
                  <a:pos x="228" y="17"/>
                </a:cxn>
                <a:cxn ang="0">
                  <a:pos x="201" y="0"/>
                </a:cxn>
                <a:cxn ang="0">
                  <a:pos x="144" y="16"/>
                </a:cxn>
                <a:cxn ang="0">
                  <a:pos x="124" y="86"/>
                </a:cxn>
                <a:cxn ang="0">
                  <a:pos x="98" y="193"/>
                </a:cxn>
                <a:cxn ang="0">
                  <a:pos x="62" y="458"/>
                </a:cxn>
                <a:cxn ang="0">
                  <a:pos x="41" y="565"/>
                </a:cxn>
                <a:cxn ang="0">
                  <a:pos x="18" y="787"/>
                </a:cxn>
                <a:cxn ang="0">
                  <a:pos x="0" y="999"/>
                </a:cxn>
                <a:cxn ang="0">
                  <a:pos x="21" y="1146"/>
                </a:cxn>
                <a:cxn ang="0">
                  <a:pos x="38" y="1246"/>
                </a:cxn>
                <a:cxn ang="0">
                  <a:pos x="59" y="1382"/>
                </a:cxn>
                <a:cxn ang="0">
                  <a:pos x="66" y="1503"/>
                </a:cxn>
              </a:cxnLst>
              <a:rect l="0" t="0" r="r" b="b"/>
              <a:pathLst>
                <a:path w="545" h="1503">
                  <a:moveTo>
                    <a:pt x="66" y="1503"/>
                  </a:moveTo>
                  <a:lnTo>
                    <a:pt x="143" y="1396"/>
                  </a:lnTo>
                  <a:lnTo>
                    <a:pt x="429" y="1388"/>
                  </a:lnTo>
                  <a:lnTo>
                    <a:pt x="545" y="1481"/>
                  </a:lnTo>
                  <a:lnTo>
                    <a:pt x="516" y="1233"/>
                  </a:lnTo>
                  <a:lnTo>
                    <a:pt x="485" y="1107"/>
                  </a:lnTo>
                  <a:lnTo>
                    <a:pt x="460" y="968"/>
                  </a:lnTo>
                  <a:lnTo>
                    <a:pt x="430" y="780"/>
                  </a:lnTo>
                  <a:lnTo>
                    <a:pt x="360" y="493"/>
                  </a:lnTo>
                  <a:lnTo>
                    <a:pt x="320" y="375"/>
                  </a:lnTo>
                  <a:lnTo>
                    <a:pt x="291" y="206"/>
                  </a:lnTo>
                  <a:lnTo>
                    <a:pt x="250" y="79"/>
                  </a:lnTo>
                  <a:lnTo>
                    <a:pt x="228" y="17"/>
                  </a:lnTo>
                  <a:lnTo>
                    <a:pt x="201" y="0"/>
                  </a:lnTo>
                  <a:lnTo>
                    <a:pt x="144" y="16"/>
                  </a:lnTo>
                  <a:lnTo>
                    <a:pt x="124" y="86"/>
                  </a:lnTo>
                  <a:lnTo>
                    <a:pt x="98" y="193"/>
                  </a:lnTo>
                  <a:lnTo>
                    <a:pt x="62" y="458"/>
                  </a:lnTo>
                  <a:lnTo>
                    <a:pt x="41" y="565"/>
                  </a:lnTo>
                  <a:cubicBezTo>
                    <a:pt x="41" y="565"/>
                    <a:pt x="25" y="715"/>
                    <a:pt x="18" y="787"/>
                  </a:cubicBezTo>
                  <a:cubicBezTo>
                    <a:pt x="11" y="859"/>
                    <a:pt x="0" y="939"/>
                    <a:pt x="0" y="999"/>
                  </a:cubicBezTo>
                  <a:cubicBezTo>
                    <a:pt x="0" y="1059"/>
                    <a:pt x="15" y="1105"/>
                    <a:pt x="21" y="1146"/>
                  </a:cubicBezTo>
                  <a:lnTo>
                    <a:pt x="38" y="1246"/>
                  </a:lnTo>
                  <a:lnTo>
                    <a:pt x="59" y="1382"/>
                  </a:lnTo>
                  <a:lnTo>
                    <a:pt x="66" y="1503"/>
                  </a:lnTo>
                  <a:close/>
                </a:path>
              </a:pathLst>
            </a:custGeom>
            <a:solidFill>
              <a:srgbClr val="FFFF99"/>
            </a:solidFill>
            <a:ln w="19050" cmpd="sng">
              <a:solidFill>
                <a:srgbClr val="005078"/>
              </a:solidFill>
              <a:prstDash val="solid"/>
              <a:round/>
              <a:headEnd/>
              <a:tailEnd/>
            </a:ln>
          </p:spPr>
          <p:txBody>
            <a:bodyPr/>
            <a:lstStyle/>
            <a:p>
              <a:pPr fontAlgn="auto">
                <a:spcBef>
                  <a:spcPts val="0"/>
                </a:spcBef>
                <a:spcAft>
                  <a:spcPts val="0"/>
                </a:spcAft>
                <a:defRPr/>
              </a:pPr>
              <a:endParaRPr lang="el-GR" sz="1800" kern="0">
                <a:solidFill>
                  <a:sysClr val="windowText" lastClr="000000"/>
                </a:solidFill>
              </a:endParaRPr>
            </a:p>
          </p:txBody>
        </p:sp>
        <p:sp>
          <p:nvSpPr>
            <p:cNvPr id="86" name="Freeform 90"/>
            <p:cNvSpPr>
              <a:spLocks noChangeAspect="1"/>
            </p:cNvSpPr>
            <p:nvPr/>
          </p:nvSpPr>
          <p:spPr bwMode="auto">
            <a:xfrm>
              <a:off x="1807" y="2450"/>
              <a:ext cx="667" cy="822"/>
            </a:xfrm>
            <a:custGeom>
              <a:avLst/>
              <a:gdLst/>
              <a:ahLst/>
              <a:cxnLst>
                <a:cxn ang="0">
                  <a:pos x="410" y="820"/>
                </a:cxn>
                <a:cxn ang="0">
                  <a:pos x="344" y="796"/>
                </a:cxn>
                <a:cxn ang="0">
                  <a:pos x="299" y="787"/>
                </a:cxn>
                <a:cxn ang="0">
                  <a:pos x="206" y="732"/>
                </a:cxn>
                <a:cxn ang="0">
                  <a:pos x="131" y="700"/>
                </a:cxn>
                <a:cxn ang="0">
                  <a:pos x="48" y="590"/>
                </a:cxn>
                <a:cxn ang="0">
                  <a:pos x="7" y="460"/>
                </a:cxn>
                <a:cxn ang="0">
                  <a:pos x="0" y="382"/>
                </a:cxn>
                <a:cxn ang="0">
                  <a:pos x="30" y="257"/>
                </a:cxn>
                <a:cxn ang="0">
                  <a:pos x="56" y="141"/>
                </a:cxn>
                <a:cxn ang="0">
                  <a:pos x="76" y="71"/>
                </a:cxn>
                <a:cxn ang="0">
                  <a:pos x="133" y="33"/>
                </a:cxn>
                <a:cxn ang="0">
                  <a:pos x="228" y="5"/>
                </a:cxn>
                <a:cxn ang="0">
                  <a:pos x="336" y="6"/>
                </a:cxn>
                <a:cxn ang="0">
                  <a:pos x="421" y="25"/>
                </a:cxn>
                <a:cxn ang="0">
                  <a:pos x="487" y="48"/>
                </a:cxn>
                <a:cxn ang="0">
                  <a:pos x="537" y="118"/>
                </a:cxn>
                <a:cxn ang="0">
                  <a:pos x="611" y="275"/>
                </a:cxn>
                <a:cxn ang="0">
                  <a:pos x="641" y="373"/>
                </a:cxn>
                <a:cxn ang="0">
                  <a:pos x="660" y="454"/>
                </a:cxn>
                <a:cxn ang="0">
                  <a:pos x="667" y="532"/>
                </a:cxn>
                <a:cxn ang="0">
                  <a:pos x="637" y="640"/>
                </a:cxn>
                <a:cxn ang="0">
                  <a:pos x="518" y="738"/>
                </a:cxn>
                <a:cxn ang="0">
                  <a:pos x="470" y="784"/>
                </a:cxn>
                <a:cxn ang="0">
                  <a:pos x="410" y="820"/>
                </a:cxn>
              </a:cxnLst>
              <a:rect l="0" t="0" r="r" b="b"/>
              <a:pathLst>
                <a:path w="667" h="822">
                  <a:moveTo>
                    <a:pt x="410" y="820"/>
                  </a:moveTo>
                  <a:cubicBezTo>
                    <a:pt x="389" y="822"/>
                    <a:pt x="362" y="801"/>
                    <a:pt x="344" y="796"/>
                  </a:cubicBezTo>
                  <a:lnTo>
                    <a:pt x="299" y="787"/>
                  </a:lnTo>
                  <a:lnTo>
                    <a:pt x="206" y="732"/>
                  </a:lnTo>
                  <a:lnTo>
                    <a:pt x="131" y="700"/>
                  </a:lnTo>
                  <a:lnTo>
                    <a:pt x="48" y="590"/>
                  </a:lnTo>
                  <a:lnTo>
                    <a:pt x="7" y="460"/>
                  </a:lnTo>
                  <a:lnTo>
                    <a:pt x="0" y="382"/>
                  </a:lnTo>
                  <a:lnTo>
                    <a:pt x="30" y="257"/>
                  </a:lnTo>
                  <a:lnTo>
                    <a:pt x="56" y="141"/>
                  </a:lnTo>
                  <a:cubicBezTo>
                    <a:pt x="56" y="141"/>
                    <a:pt x="63" y="89"/>
                    <a:pt x="76" y="71"/>
                  </a:cubicBezTo>
                  <a:cubicBezTo>
                    <a:pt x="89" y="53"/>
                    <a:pt x="108" y="44"/>
                    <a:pt x="133" y="33"/>
                  </a:cubicBezTo>
                  <a:cubicBezTo>
                    <a:pt x="158" y="22"/>
                    <a:pt x="194" y="10"/>
                    <a:pt x="228" y="5"/>
                  </a:cubicBezTo>
                  <a:cubicBezTo>
                    <a:pt x="262" y="0"/>
                    <a:pt x="304" y="3"/>
                    <a:pt x="336" y="6"/>
                  </a:cubicBezTo>
                  <a:lnTo>
                    <a:pt x="421" y="25"/>
                  </a:lnTo>
                  <a:cubicBezTo>
                    <a:pt x="446" y="32"/>
                    <a:pt x="468" y="33"/>
                    <a:pt x="487" y="48"/>
                  </a:cubicBezTo>
                  <a:cubicBezTo>
                    <a:pt x="506" y="63"/>
                    <a:pt x="516" y="80"/>
                    <a:pt x="537" y="118"/>
                  </a:cubicBezTo>
                  <a:lnTo>
                    <a:pt x="611" y="275"/>
                  </a:lnTo>
                  <a:lnTo>
                    <a:pt x="641" y="373"/>
                  </a:lnTo>
                  <a:lnTo>
                    <a:pt x="660" y="454"/>
                  </a:lnTo>
                  <a:lnTo>
                    <a:pt x="667" y="532"/>
                  </a:lnTo>
                  <a:lnTo>
                    <a:pt x="637" y="640"/>
                  </a:lnTo>
                  <a:lnTo>
                    <a:pt x="518" y="738"/>
                  </a:lnTo>
                  <a:lnTo>
                    <a:pt x="470" y="784"/>
                  </a:lnTo>
                  <a:cubicBezTo>
                    <a:pt x="452" y="798"/>
                    <a:pt x="431" y="818"/>
                    <a:pt x="410" y="820"/>
                  </a:cubicBezTo>
                  <a:close/>
                </a:path>
              </a:pathLst>
            </a:custGeom>
            <a:solidFill>
              <a:srgbClr val="FFFFFF"/>
            </a:solidFill>
            <a:ln w="19050" cmpd="sng">
              <a:solidFill>
                <a:srgbClr val="005078"/>
              </a:solidFill>
              <a:prstDash val="solid"/>
              <a:round/>
              <a:headEnd/>
              <a:tailEnd/>
            </a:ln>
          </p:spPr>
          <p:txBody>
            <a:bodyPr/>
            <a:lstStyle/>
            <a:p>
              <a:pPr fontAlgn="auto">
                <a:spcBef>
                  <a:spcPts val="0"/>
                </a:spcBef>
                <a:spcAft>
                  <a:spcPts val="0"/>
                </a:spcAft>
                <a:defRPr/>
              </a:pPr>
              <a:endParaRPr lang="el-GR" sz="1800" kern="0">
                <a:solidFill>
                  <a:sysClr val="windowText" lastClr="000000"/>
                </a:solidFill>
              </a:endParaRPr>
            </a:p>
          </p:txBody>
        </p:sp>
      </p:grpSp>
      <p:grpSp>
        <p:nvGrpSpPr>
          <p:cNvPr id="87" name="Group 99"/>
          <p:cNvGrpSpPr>
            <a:grpSpLocks/>
          </p:cNvGrpSpPr>
          <p:nvPr/>
        </p:nvGrpSpPr>
        <p:grpSpPr bwMode="auto">
          <a:xfrm rot="1001846">
            <a:off x="2934011" y="2077583"/>
            <a:ext cx="758825" cy="2452687"/>
            <a:chOff x="1798" y="1085"/>
            <a:chExt cx="676" cy="2187"/>
          </a:xfrm>
        </p:grpSpPr>
        <p:sp>
          <p:nvSpPr>
            <p:cNvPr id="88" name="Freeform 100"/>
            <p:cNvSpPr>
              <a:spLocks noChangeAspect="1"/>
            </p:cNvSpPr>
            <p:nvPr/>
          </p:nvSpPr>
          <p:spPr bwMode="auto">
            <a:xfrm>
              <a:off x="1798" y="1085"/>
              <a:ext cx="545" cy="1503"/>
            </a:xfrm>
            <a:custGeom>
              <a:avLst/>
              <a:gdLst/>
              <a:ahLst/>
              <a:cxnLst>
                <a:cxn ang="0">
                  <a:pos x="66" y="1503"/>
                </a:cxn>
                <a:cxn ang="0">
                  <a:pos x="143" y="1396"/>
                </a:cxn>
                <a:cxn ang="0">
                  <a:pos x="429" y="1388"/>
                </a:cxn>
                <a:cxn ang="0">
                  <a:pos x="545" y="1481"/>
                </a:cxn>
                <a:cxn ang="0">
                  <a:pos x="516" y="1233"/>
                </a:cxn>
                <a:cxn ang="0">
                  <a:pos x="485" y="1107"/>
                </a:cxn>
                <a:cxn ang="0">
                  <a:pos x="460" y="968"/>
                </a:cxn>
                <a:cxn ang="0">
                  <a:pos x="430" y="780"/>
                </a:cxn>
                <a:cxn ang="0">
                  <a:pos x="360" y="493"/>
                </a:cxn>
                <a:cxn ang="0">
                  <a:pos x="320" y="375"/>
                </a:cxn>
                <a:cxn ang="0">
                  <a:pos x="291" y="206"/>
                </a:cxn>
                <a:cxn ang="0">
                  <a:pos x="250" y="79"/>
                </a:cxn>
                <a:cxn ang="0">
                  <a:pos x="228" y="17"/>
                </a:cxn>
                <a:cxn ang="0">
                  <a:pos x="201" y="0"/>
                </a:cxn>
                <a:cxn ang="0">
                  <a:pos x="144" y="16"/>
                </a:cxn>
                <a:cxn ang="0">
                  <a:pos x="124" y="86"/>
                </a:cxn>
                <a:cxn ang="0">
                  <a:pos x="98" y="193"/>
                </a:cxn>
                <a:cxn ang="0">
                  <a:pos x="62" y="458"/>
                </a:cxn>
                <a:cxn ang="0">
                  <a:pos x="41" y="565"/>
                </a:cxn>
                <a:cxn ang="0">
                  <a:pos x="18" y="787"/>
                </a:cxn>
                <a:cxn ang="0">
                  <a:pos x="0" y="999"/>
                </a:cxn>
                <a:cxn ang="0">
                  <a:pos x="21" y="1146"/>
                </a:cxn>
                <a:cxn ang="0">
                  <a:pos x="38" y="1246"/>
                </a:cxn>
                <a:cxn ang="0">
                  <a:pos x="59" y="1382"/>
                </a:cxn>
                <a:cxn ang="0">
                  <a:pos x="66" y="1503"/>
                </a:cxn>
              </a:cxnLst>
              <a:rect l="0" t="0" r="r" b="b"/>
              <a:pathLst>
                <a:path w="545" h="1503">
                  <a:moveTo>
                    <a:pt x="66" y="1503"/>
                  </a:moveTo>
                  <a:lnTo>
                    <a:pt x="143" y="1396"/>
                  </a:lnTo>
                  <a:lnTo>
                    <a:pt x="429" y="1388"/>
                  </a:lnTo>
                  <a:lnTo>
                    <a:pt x="545" y="1481"/>
                  </a:lnTo>
                  <a:lnTo>
                    <a:pt x="516" y="1233"/>
                  </a:lnTo>
                  <a:lnTo>
                    <a:pt x="485" y="1107"/>
                  </a:lnTo>
                  <a:lnTo>
                    <a:pt x="460" y="968"/>
                  </a:lnTo>
                  <a:lnTo>
                    <a:pt x="430" y="780"/>
                  </a:lnTo>
                  <a:lnTo>
                    <a:pt x="360" y="493"/>
                  </a:lnTo>
                  <a:lnTo>
                    <a:pt x="320" y="375"/>
                  </a:lnTo>
                  <a:lnTo>
                    <a:pt x="291" y="206"/>
                  </a:lnTo>
                  <a:lnTo>
                    <a:pt x="250" y="79"/>
                  </a:lnTo>
                  <a:lnTo>
                    <a:pt x="228" y="17"/>
                  </a:lnTo>
                  <a:lnTo>
                    <a:pt x="201" y="0"/>
                  </a:lnTo>
                  <a:lnTo>
                    <a:pt x="144" y="16"/>
                  </a:lnTo>
                  <a:lnTo>
                    <a:pt x="124" y="86"/>
                  </a:lnTo>
                  <a:lnTo>
                    <a:pt x="98" y="193"/>
                  </a:lnTo>
                  <a:lnTo>
                    <a:pt x="62" y="458"/>
                  </a:lnTo>
                  <a:lnTo>
                    <a:pt x="41" y="565"/>
                  </a:lnTo>
                  <a:cubicBezTo>
                    <a:pt x="41" y="565"/>
                    <a:pt x="25" y="715"/>
                    <a:pt x="18" y="787"/>
                  </a:cubicBezTo>
                  <a:cubicBezTo>
                    <a:pt x="11" y="859"/>
                    <a:pt x="0" y="939"/>
                    <a:pt x="0" y="999"/>
                  </a:cubicBezTo>
                  <a:cubicBezTo>
                    <a:pt x="0" y="1059"/>
                    <a:pt x="15" y="1105"/>
                    <a:pt x="21" y="1146"/>
                  </a:cubicBezTo>
                  <a:lnTo>
                    <a:pt x="38" y="1246"/>
                  </a:lnTo>
                  <a:lnTo>
                    <a:pt x="59" y="1382"/>
                  </a:lnTo>
                  <a:lnTo>
                    <a:pt x="66" y="1503"/>
                  </a:lnTo>
                  <a:close/>
                </a:path>
              </a:pathLst>
            </a:custGeom>
            <a:solidFill>
              <a:srgbClr val="FFFF99"/>
            </a:solidFill>
            <a:ln w="19050" cmpd="sng">
              <a:solidFill>
                <a:srgbClr val="005078"/>
              </a:solidFill>
              <a:prstDash val="solid"/>
              <a:round/>
              <a:headEnd/>
              <a:tailEnd/>
            </a:ln>
          </p:spPr>
          <p:txBody>
            <a:bodyPr/>
            <a:lstStyle/>
            <a:p>
              <a:pPr fontAlgn="auto">
                <a:spcBef>
                  <a:spcPts val="0"/>
                </a:spcBef>
                <a:spcAft>
                  <a:spcPts val="0"/>
                </a:spcAft>
                <a:defRPr/>
              </a:pPr>
              <a:endParaRPr lang="el-GR" sz="1800" kern="0">
                <a:solidFill>
                  <a:sysClr val="windowText" lastClr="000000"/>
                </a:solidFill>
              </a:endParaRPr>
            </a:p>
          </p:txBody>
        </p:sp>
        <p:sp>
          <p:nvSpPr>
            <p:cNvPr id="89" name="Freeform 101"/>
            <p:cNvSpPr>
              <a:spLocks noChangeAspect="1"/>
            </p:cNvSpPr>
            <p:nvPr/>
          </p:nvSpPr>
          <p:spPr bwMode="auto">
            <a:xfrm>
              <a:off x="1807" y="2450"/>
              <a:ext cx="667" cy="822"/>
            </a:xfrm>
            <a:custGeom>
              <a:avLst/>
              <a:gdLst/>
              <a:ahLst/>
              <a:cxnLst>
                <a:cxn ang="0">
                  <a:pos x="410" y="820"/>
                </a:cxn>
                <a:cxn ang="0">
                  <a:pos x="344" y="796"/>
                </a:cxn>
                <a:cxn ang="0">
                  <a:pos x="299" y="787"/>
                </a:cxn>
                <a:cxn ang="0">
                  <a:pos x="206" y="732"/>
                </a:cxn>
                <a:cxn ang="0">
                  <a:pos x="131" y="700"/>
                </a:cxn>
                <a:cxn ang="0">
                  <a:pos x="48" y="590"/>
                </a:cxn>
                <a:cxn ang="0">
                  <a:pos x="7" y="460"/>
                </a:cxn>
                <a:cxn ang="0">
                  <a:pos x="0" y="382"/>
                </a:cxn>
                <a:cxn ang="0">
                  <a:pos x="30" y="257"/>
                </a:cxn>
                <a:cxn ang="0">
                  <a:pos x="56" y="141"/>
                </a:cxn>
                <a:cxn ang="0">
                  <a:pos x="76" y="71"/>
                </a:cxn>
                <a:cxn ang="0">
                  <a:pos x="133" y="33"/>
                </a:cxn>
                <a:cxn ang="0">
                  <a:pos x="228" y="5"/>
                </a:cxn>
                <a:cxn ang="0">
                  <a:pos x="336" y="6"/>
                </a:cxn>
                <a:cxn ang="0">
                  <a:pos x="421" y="25"/>
                </a:cxn>
                <a:cxn ang="0">
                  <a:pos x="487" y="48"/>
                </a:cxn>
                <a:cxn ang="0">
                  <a:pos x="537" y="118"/>
                </a:cxn>
                <a:cxn ang="0">
                  <a:pos x="611" y="275"/>
                </a:cxn>
                <a:cxn ang="0">
                  <a:pos x="641" y="373"/>
                </a:cxn>
                <a:cxn ang="0">
                  <a:pos x="660" y="454"/>
                </a:cxn>
                <a:cxn ang="0">
                  <a:pos x="667" y="532"/>
                </a:cxn>
                <a:cxn ang="0">
                  <a:pos x="637" y="640"/>
                </a:cxn>
                <a:cxn ang="0">
                  <a:pos x="518" y="738"/>
                </a:cxn>
                <a:cxn ang="0">
                  <a:pos x="470" y="784"/>
                </a:cxn>
                <a:cxn ang="0">
                  <a:pos x="410" y="820"/>
                </a:cxn>
              </a:cxnLst>
              <a:rect l="0" t="0" r="r" b="b"/>
              <a:pathLst>
                <a:path w="667" h="822">
                  <a:moveTo>
                    <a:pt x="410" y="820"/>
                  </a:moveTo>
                  <a:cubicBezTo>
                    <a:pt x="389" y="822"/>
                    <a:pt x="362" y="801"/>
                    <a:pt x="344" y="796"/>
                  </a:cubicBezTo>
                  <a:lnTo>
                    <a:pt x="299" y="787"/>
                  </a:lnTo>
                  <a:lnTo>
                    <a:pt x="206" y="732"/>
                  </a:lnTo>
                  <a:lnTo>
                    <a:pt x="131" y="700"/>
                  </a:lnTo>
                  <a:lnTo>
                    <a:pt x="48" y="590"/>
                  </a:lnTo>
                  <a:lnTo>
                    <a:pt x="7" y="460"/>
                  </a:lnTo>
                  <a:lnTo>
                    <a:pt x="0" y="382"/>
                  </a:lnTo>
                  <a:lnTo>
                    <a:pt x="30" y="257"/>
                  </a:lnTo>
                  <a:lnTo>
                    <a:pt x="56" y="141"/>
                  </a:lnTo>
                  <a:cubicBezTo>
                    <a:pt x="56" y="141"/>
                    <a:pt x="63" y="89"/>
                    <a:pt x="76" y="71"/>
                  </a:cubicBezTo>
                  <a:cubicBezTo>
                    <a:pt x="89" y="53"/>
                    <a:pt x="108" y="44"/>
                    <a:pt x="133" y="33"/>
                  </a:cubicBezTo>
                  <a:cubicBezTo>
                    <a:pt x="158" y="22"/>
                    <a:pt x="194" y="10"/>
                    <a:pt x="228" y="5"/>
                  </a:cubicBezTo>
                  <a:cubicBezTo>
                    <a:pt x="262" y="0"/>
                    <a:pt x="304" y="3"/>
                    <a:pt x="336" y="6"/>
                  </a:cubicBezTo>
                  <a:lnTo>
                    <a:pt x="421" y="25"/>
                  </a:lnTo>
                  <a:cubicBezTo>
                    <a:pt x="446" y="32"/>
                    <a:pt x="468" y="33"/>
                    <a:pt x="487" y="48"/>
                  </a:cubicBezTo>
                  <a:cubicBezTo>
                    <a:pt x="506" y="63"/>
                    <a:pt x="516" y="80"/>
                    <a:pt x="537" y="118"/>
                  </a:cubicBezTo>
                  <a:lnTo>
                    <a:pt x="611" y="275"/>
                  </a:lnTo>
                  <a:lnTo>
                    <a:pt x="641" y="373"/>
                  </a:lnTo>
                  <a:lnTo>
                    <a:pt x="660" y="454"/>
                  </a:lnTo>
                  <a:lnTo>
                    <a:pt x="667" y="532"/>
                  </a:lnTo>
                  <a:lnTo>
                    <a:pt x="637" y="640"/>
                  </a:lnTo>
                  <a:lnTo>
                    <a:pt x="518" y="738"/>
                  </a:lnTo>
                  <a:lnTo>
                    <a:pt x="470" y="784"/>
                  </a:lnTo>
                  <a:cubicBezTo>
                    <a:pt x="452" y="798"/>
                    <a:pt x="431" y="818"/>
                    <a:pt x="410" y="820"/>
                  </a:cubicBezTo>
                  <a:close/>
                </a:path>
              </a:pathLst>
            </a:custGeom>
            <a:solidFill>
              <a:srgbClr val="FFFFFF"/>
            </a:solidFill>
            <a:ln w="19050" cmpd="sng">
              <a:solidFill>
                <a:srgbClr val="005078"/>
              </a:solidFill>
              <a:prstDash val="solid"/>
              <a:round/>
              <a:headEnd/>
              <a:tailEnd/>
            </a:ln>
          </p:spPr>
          <p:txBody>
            <a:bodyPr/>
            <a:lstStyle/>
            <a:p>
              <a:pPr fontAlgn="auto">
                <a:spcBef>
                  <a:spcPts val="0"/>
                </a:spcBef>
                <a:spcAft>
                  <a:spcPts val="0"/>
                </a:spcAft>
                <a:defRPr/>
              </a:pPr>
              <a:endParaRPr lang="el-GR" sz="1800" kern="0">
                <a:solidFill>
                  <a:sysClr val="windowText" lastClr="000000"/>
                </a:solidFill>
              </a:endParaRPr>
            </a:p>
          </p:txBody>
        </p:sp>
      </p:grpSp>
      <p:sp>
        <p:nvSpPr>
          <p:cNvPr id="90" name="Line 91"/>
          <p:cNvSpPr>
            <a:spLocks noChangeShapeType="1"/>
          </p:cNvSpPr>
          <p:nvPr/>
        </p:nvSpPr>
        <p:spPr bwMode="auto">
          <a:xfrm>
            <a:off x="3078926" y="1637391"/>
            <a:ext cx="0" cy="3273425"/>
          </a:xfrm>
          <a:prstGeom prst="line">
            <a:avLst/>
          </a:prstGeom>
          <a:noFill/>
          <a:ln w="38100">
            <a:solidFill>
              <a:srgbClr val="005078"/>
            </a:solidFill>
            <a:round/>
            <a:headEnd/>
            <a:tailEnd/>
          </a:ln>
          <a:effectLst/>
        </p:spPr>
        <p:txBody>
          <a:bodyPr/>
          <a:lstStyle/>
          <a:p>
            <a:pPr fontAlgn="auto">
              <a:spcBef>
                <a:spcPts val="0"/>
              </a:spcBef>
              <a:spcAft>
                <a:spcPts val="0"/>
              </a:spcAft>
              <a:defRPr/>
            </a:pPr>
            <a:endParaRPr lang="el-GR" sz="1800" kern="0">
              <a:solidFill>
                <a:sysClr val="windowText" lastClr="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wipe(down)">
                                      <p:cBhvr>
                                        <p:cTn id="15" dur="500"/>
                                        <p:tgtEl>
                                          <p:spTgt spid="8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wipe(down)">
                                      <p:cBhvr>
                                        <p:cTn id="18" dur="500"/>
                                        <p:tgtEl>
                                          <p:spTgt spid="8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fade">
                                      <p:cBhvr>
                                        <p:cTn id="23"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9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1835151" y="368301"/>
            <a:ext cx="4887877" cy="584775"/>
          </a:xfrm>
          <a:prstGeom prst="rect">
            <a:avLst/>
          </a:prstGeom>
          <a:noFill/>
          <a:ln w="9525">
            <a:noFill/>
            <a:miter lim="800000"/>
            <a:headEnd/>
            <a:tailEnd/>
          </a:ln>
        </p:spPr>
        <p:txBody>
          <a:bodyPr wrap="none">
            <a:spAutoFit/>
          </a:bodyPr>
          <a:lstStyle/>
          <a:p>
            <a:pPr marL="450850" indent="-450850">
              <a:spcAft>
                <a:spcPct val="35000"/>
              </a:spcAft>
            </a:pPr>
            <a:r>
              <a:rPr lang="el-GR" sz="3200" dirty="0"/>
              <a:t>φαινόμενο μερικού όγκου</a:t>
            </a:r>
            <a:endParaRPr lang="en-GB" sz="3200" dirty="0"/>
          </a:p>
        </p:txBody>
      </p:sp>
      <p:pic>
        <p:nvPicPr>
          <p:cNvPr id="81923" name="Picture 3"/>
          <p:cNvPicPr>
            <a:picLocks noChangeAspect="1" noChangeArrowheads="1"/>
          </p:cNvPicPr>
          <p:nvPr/>
        </p:nvPicPr>
        <p:blipFill>
          <a:blip r:embed="rId3" cstate="email"/>
          <a:srcRect/>
          <a:stretch>
            <a:fillRect/>
          </a:stretch>
        </p:blipFill>
        <p:spPr bwMode="auto">
          <a:xfrm>
            <a:off x="6746876" y="2897189"/>
            <a:ext cx="1831975" cy="2403475"/>
          </a:xfrm>
          <a:prstGeom prst="rect">
            <a:avLst/>
          </a:prstGeom>
          <a:noFill/>
          <a:ln w="9525">
            <a:noFill/>
            <a:miter lim="800000"/>
            <a:headEnd/>
            <a:tailEnd/>
          </a:ln>
        </p:spPr>
      </p:pic>
      <p:sp>
        <p:nvSpPr>
          <p:cNvPr id="81924" name="Oval 4"/>
          <p:cNvSpPr>
            <a:spLocks noChangeArrowheads="1"/>
          </p:cNvSpPr>
          <p:nvPr/>
        </p:nvSpPr>
        <p:spPr bwMode="auto">
          <a:xfrm>
            <a:off x="5822950" y="1784350"/>
            <a:ext cx="3632200" cy="3632200"/>
          </a:xfrm>
          <a:prstGeom prst="ellipse">
            <a:avLst/>
          </a:prstGeom>
          <a:noFill/>
          <a:ln w="28575">
            <a:solidFill>
              <a:schemeClr val="tx1"/>
            </a:solidFill>
            <a:round/>
            <a:headEnd/>
            <a:tailEnd/>
          </a:ln>
        </p:spPr>
        <p:txBody>
          <a:bodyPr wrap="none" anchor="ctr"/>
          <a:lstStyle/>
          <a:p>
            <a:pPr algn="ctr"/>
            <a:endParaRPr lang="el-GR"/>
          </a:p>
        </p:txBody>
      </p:sp>
      <p:sp>
        <p:nvSpPr>
          <p:cNvPr id="81926" name="Oval 8"/>
          <p:cNvSpPr>
            <a:spLocks noChangeArrowheads="1"/>
          </p:cNvSpPr>
          <p:nvPr/>
        </p:nvSpPr>
        <p:spPr bwMode="auto">
          <a:xfrm>
            <a:off x="7593014" y="3554414"/>
            <a:ext cx="92075" cy="92075"/>
          </a:xfrm>
          <a:prstGeom prst="ellipse">
            <a:avLst/>
          </a:prstGeom>
          <a:solidFill>
            <a:schemeClr val="accent1"/>
          </a:solidFill>
          <a:ln w="9525">
            <a:solidFill>
              <a:schemeClr val="tx1"/>
            </a:solidFill>
            <a:round/>
            <a:headEnd/>
            <a:tailEnd/>
          </a:ln>
        </p:spPr>
        <p:txBody>
          <a:bodyPr wrap="none" anchor="ctr"/>
          <a:lstStyle/>
          <a:p>
            <a:pPr algn="ctr"/>
            <a:endParaRPr lang="el-G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p:cNvPicPr>
            <a:picLocks noChangeAspect="1" noChangeArrowheads="1"/>
          </p:cNvPicPr>
          <p:nvPr/>
        </p:nvPicPr>
        <p:blipFill>
          <a:blip r:embed="rId3" cstate="email"/>
          <a:srcRect/>
          <a:stretch>
            <a:fillRect/>
          </a:stretch>
        </p:blipFill>
        <p:spPr bwMode="auto">
          <a:xfrm>
            <a:off x="6746876" y="2897189"/>
            <a:ext cx="1831975" cy="2403475"/>
          </a:xfrm>
          <a:prstGeom prst="rect">
            <a:avLst/>
          </a:prstGeom>
          <a:noFill/>
          <a:ln w="9525">
            <a:noFill/>
            <a:miter lim="800000"/>
            <a:headEnd/>
            <a:tailEnd/>
          </a:ln>
        </p:spPr>
      </p:pic>
      <p:grpSp>
        <p:nvGrpSpPr>
          <p:cNvPr id="2" name="Group 4"/>
          <p:cNvGrpSpPr>
            <a:grpSpLocks/>
          </p:cNvGrpSpPr>
          <p:nvPr/>
        </p:nvGrpSpPr>
        <p:grpSpPr bwMode="auto">
          <a:xfrm>
            <a:off x="5816600" y="1784350"/>
            <a:ext cx="3651250" cy="3632200"/>
            <a:chOff x="2704" y="1124"/>
            <a:chExt cx="2300" cy="2288"/>
          </a:xfrm>
        </p:grpSpPr>
        <p:grpSp>
          <p:nvGrpSpPr>
            <p:cNvPr id="82951" name="Group 5"/>
            <p:cNvGrpSpPr>
              <a:grpSpLocks/>
            </p:cNvGrpSpPr>
            <p:nvPr/>
          </p:nvGrpSpPr>
          <p:grpSpPr bwMode="auto">
            <a:xfrm>
              <a:off x="2704" y="1124"/>
              <a:ext cx="2300" cy="2288"/>
              <a:chOff x="2704" y="1124"/>
              <a:chExt cx="2300" cy="2288"/>
            </a:xfrm>
          </p:grpSpPr>
          <p:sp>
            <p:nvSpPr>
              <p:cNvPr id="82953" name="Freeform 6"/>
              <p:cNvSpPr>
                <a:spLocks/>
              </p:cNvSpPr>
              <p:nvPr/>
            </p:nvSpPr>
            <p:spPr bwMode="auto">
              <a:xfrm>
                <a:off x="2704" y="1296"/>
                <a:ext cx="2300" cy="1900"/>
              </a:xfrm>
              <a:custGeom>
                <a:avLst/>
                <a:gdLst>
                  <a:gd name="T0" fmla="*/ 0 w 2300"/>
                  <a:gd name="T1" fmla="*/ 928 h 1900"/>
                  <a:gd name="T2" fmla="*/ 1808 w 2300"/>
                  <a:gd name="T3" fmla="*/ 1900 h 1900"/>
                  <a:gd name="T4" fmla="*/ 2296 w 2300"/>
                  <a:gd name="T5" fmla="*/ 928 h 1900"/>
                  <a:gd name="T6" fmla="*/ 1756 w 2300"/>
                  <a:gd name="T7" fmla="*/ 0 h 1900"/>
                  <a:gd name="T8" fmla="*/ 0 w 2300"/>
                  <a:gd name="T9" fmla="*/ 928 h 1900"/>
                  <a:gd name="T10" fmla="*/ 0 60000 65536"/>
                  <a:gd name="T11" fmla="*/ 0 60000 65536"/>
                  <a:gd name="T12" fmla="*/ 0 60000 65536"/>
                  <a:gd name="T13" fmla="*/ 0 60000 65536"/>
                  <a:gd name="T14" fmla="*/ 0 60000 65536"/>
                  <a:gd name="T15" fmla="*/ 0 w 2300"/>
                  <a:gd name="T16" fmla="*/ 0 h 1900"/>
                  <a:gd name="T17" fmla="*/ 2300 w 2300"/>
                  <a:gd name="T18" fmla="*/ 1900 h 1900"/>
                </a:gdLst>
                <a:ahLst/>
                <a:cxnLst>
                  <a:cxn ang="T10">
                    <a:pos x="T0" y="T1"/>
                  </a:cxn>
                  <a:cxn ang="T11">
                    <a:pos x="T2" y="T3"/>
                  </a:cxn>
                  <a:cxn ang="T12">
                    <a:pos x="T4" y="T5"/>
                  </a:cxn>
                  <a:cxn ang="T13">
                    <a:pos x="T6" y="T7"/>
                  </a:cxn>
                  <a:cxn ang="T14">
                    <a:pos x="T8" y="T9"/>
                  </a:cxn>
                </a:cxnLst>
                <a:rect l="T15" t="T16" r="T17" b="T18"/>
                <a:pathLst>
                  <a:path w="2300" h="1900">
                    <a:moveTo>
                      <a:pt x="0" y="928"/>
                    </a:moveTo>
                    <a:cubicBezTo>
                      <a:pt x="884" y="1468"/>
                      <a:pt x="984" y="1520"/>
                      <a:pt x="1808" y="1900"/>
                    </a:cubicBezTo>
                    <a:cubicBezTo>
                      <a:pt x="2080" y="1724"/>
                      <a:pt x="2300" y="1304"/>
                      <a:pt x="2296" y="928"/>
                    </a:cubicBezTo>
                    <a:cubicBezTo>
                      <a:pt x="2292" y="552"/>
                      <a:pt x="2024" y="160"/>
                      <a:pt x="1756" y="0"/>
                    </a:cubicBezTo>
                    <a:cubicBezTo>
                      <a:pt x="932" y="452"/>
                      <a:pt x="916" y="464"/>
                      <a:pt x="0" y="928"/>
                    </a:cubicBezTo>
                    <a:close/>
                  </a:path>
                </a:pathLst>
              </a:custGeom>
              <a:solidFill>
                <a:srgbClr val="969696">
                  <a:alpha val="52940"/>
                </a:srgbClr>
              </a:solidFill>
              <a:ln w="9525">
                <a:noFill/>
                <a:round/>
                <a:headEnd/>
                <a:tailEnd/>
              </a:ln>
            </p:spPr>
            <p:txBody>
              <a:bodyPr/>
              <a:lstStyle/>
              <a:p>
                <a:endParaRPr lang="el-GR"/>
              </a:p>
            </p:txBody>
          </p:sp>
          <p:sp>
            <p:nvSpPr>
              <p:cNvPr id="82954" name="Oval 7"/>
              <p:cNvSpPr>
                <a:spLocks noChangeArrowheads="1"/>
              </p:cNvSpPr>
              <p:nvPr/>
            </p:nvSpPr>
            <p:spPr bwMode="auto">
              <a:xfrm>
                <a:off x="2708" y="1124"/>
                <a:ext cx="2288" cy="2288"/>
              </a:xfrm>
              <a:prstGeom prst="ellipse">
                <a:avLst/>
              </a:prstGeom>
              <a:noFill/>
              <a:ln w="28575">
                <a:solidFill>
                  <a:schemeClr val="tx1"/>
                </a:solidFill>
                <a:round/>
                <a:headEnd/>
                <a:tailEnd/>
              </a:ln>
            </p:spPr>
            <p:txBody>
              <a:bodyPr wrap="none" anchor="ctr"/>
              <a:lstStyle/>
              <a:p>
                <a:endParaRPr lang="el-GR"/>
              </a:p>
            </p:txBody>
          </p:sp>
        </p:grpSp>
        <p:sp>
          <p:nvSpPr>
            <p:cNvPr id="82952" name="AutoShape 8"/>
            <p:cNvSpPr>
              <a:spLocks noChangeArrowheads="1"/>
            </p:cNvSpPr>
            <p:nvPr/>
          </p:nvSpPr>
          <p:spPr bwMode="auto">
            <a:xfrm rot="5400000">
              <a:off x="2710" y="2146"/>
              <a:ext cx="146" cy="142"/>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l-GR"/>
            </a:p>
          </p:txBody>
        </p:sp>
      </p:grpSp>
      <p:sp>
        <p:nvSpPr>
          <p:cNvPr id="82948" name="Oval 9"/>
          <p:cNvSpPr>
            <a:spLocks noChangeArrowheads="1"/>
          </p:cNvSpPr>
          <p:nvPr/>
        </p:nvSpPr>
        <p:spPr bwMode="auto">
          <a:xfrm>
            <a:off x="6757989" y="2719389"/>
            <a:ext cx="1762125" cy="1762125"/>
          </a:xfrm>
          <a:prstGeom prst="ellipse">
            <a:avLst/>
          </a:prstGeom>
          <a:noFill/>
          <a:ln w="28575">
            <a:solidFill>
              <a:schemeClr val="accent1"/>
            </a:solidFill>
            <a:round/>
            <a:headEnd/>
            <a:tailEnd/>
          </a:ln>
        </p:spPr>
        <p:txBody>
          <a:bodyPr wrap="none" anchor="ctr"/>
          <a:lstStyle/>
          <a:p>
            <a:pPr algn="ctr"/>
            <a:endParaRPr lang="el-GR"/>
          </a:p>
        </p:txBody>
      </p:sp>
      <p:sp>
        <p:nvSpPr>
          <p:cNvPr id="82949" name="Oval 10"/>
          <p:cNvSpPr>
            <a:spLocks noChangeArrowheads="1"/>
          </p:cNvSpPr>
          <p:nvPr/>
        </p:nvSpPr>
        <p:spPr bwMode="auto">
          <a:xfrm>
            <a:off x="7593014" y="3554414"/>
            <a:ext cx="92075" cy="92075"/>
          </a:xfrm>
          <a:prstGeom prst="ellipse">
            <a:avLst/>
          </a:prstGeom>
          <a:solidFill>
            <a:schemeClr val="accent1"/>
          </a:solidFill>
          <a:ln w="9525">
            <a:solidFill>
              <a:schemeClr val="tx1"/>
            </a:solidFill>
            <a:round/>
            <a:headEnd/>
            <a:tailEnd/>
          </a:ln>
        </p:spPr>
        <p:txBody>
          <a:bodyPr wrap="none" anchor="ctr"/>
          <a:lstStyle/>
          <a:p>
            <a:pPr algn="ctr"/>
            <a:endParaRPr lang="el-GR"/>
          </a:p>
        </p:txBody>
      </p:sp>
      <p:sp>
        <p:nvSpPr>
          <p:cNvPr id="82950" name="Text Box 13"/>
          <p:cNvSpPr txBox="1">
            <a:spLocks noChangeArrowheads="1"/>
          </p:cNvSpPr>
          <p:nvPr/>
        </p:nvSpPr>
        <p:spPr bwMode="auto">
          <a:xfrm>
            <a:off x="1835150" y="368301"/>
            <a:ext cx="4859022" cy="584775"/>
          </a:xfrm>
          <a:prstGeom prst="rect">
            <a:avLst/>
          </a:prstGeom>
          <a:noFill/>
          <a:ln w="9525">
            <a:noFill/>
            <a:miter lim="800000"/>
            <a:headEnd/>
            <a:tailEnd/>
          </a:ln>
        </p:spPr>
        <p:txBody>
          <a:bodyPr wrap="none">
            <a:spAutoFit/>
          </a:bodyPr>
          <a:lstStyle/>
          <a:p>
            <a:pPr marL="450850" indent="-450850">
              <a:spcAft>
                <a:spcPct val="35000"/>
              </a:spcAft>
            </a:pPr>
            <a:r>
              <a:rPr lang="el-GR" sz="3200" dirty="0"/>
              <a:t>φαινόμενο μερικού όγκου</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5400000">
                                      <p:cBhvr>
                                        <p:cTn id="10" dur="2000" fill="hold"/>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5400000">
                                      <p:cBhvr>
                                        <p:cTn id="14" dur="2000" fill="hold"/>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5400000">
                                      <p:cBhvr>
                                        <p:cTn id="18" dur="2000" fill="hold"/>
                                        <p:tgtEl>
                                          <p:spTgt spid="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2948"/>
                                        </p:tgtEl>
                                        <p:attrNameLst>
                                          <p:attrName>style.visibility</p:attrName>
                                        </p:attrNameLst>
                                      </p:cBhvr>
                                      <p:to>
                                        <p:strVal val="visible"/>
                                      </p:to>
                                    </p:set>
                                    <p:animEffect transition="in" filter="fade">
                                      <p:cBhvr>
                                        <p:cTn id="23" dur="500"/>
                                        <p:tgtEl>
                                          <p:spTgt spid="82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stretch>
            <a:fillRect/>
          </a:stretch>
        </p:blipFill>
        <p:spPr>
          <a:xfrm>
            <a:off x="1832130" y="1396537"/>
            <a:ext cx="4064926" cy="4064926"/>
          </a:xfrm>
          <a:prstGeom prst="rect">
            <a:avLst/>
          </a:prstGeom>
        </p:spPr>
      </p:pic>
      <p:cxnSp>
        <p:nvCxnSpPr>
          <p:cNvPr id="6" name="Straight Arrow Connector 5"/>
          <p:cNvCxnSpPr/>
          <p:nvPr/>
        </p:nvCxnSpPr>
        <p:spPr>
          <a:xfrm>
            <a:off x="3868615" y="1195754"/>
            <a:ext cx="0" cy="4513384"/>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email"/>
          <a:stretch>
            <a:fillRect/>
          </a:stretch>
        </p:blipFill>
        <p:spPr>
          <a:xfrm>
            <a:off x="4842272" y="2074983"/>
            <a:ext cx="5720635" cy="2773968"/>
          </a:xfrm>
          <a:prstGeom prst="rect">
            <a:avLst/>
          </a:prstGeom>
          <a:effectLst>
            <a:outerShdw blurRad="50800" dist="38100" dir="2700000" algn="tl" rotWithShape="0">
              <a:prstClr val="black">
                <a:alpha val="40000"/>
              </a:prstClr>
            </a:outerShdw>
          </a:effectLst>
        </p:spPr>
      </p:pic>
      <p:sp>
        <p:nvSpPr>
          <p:cNvPr id="8" name="Oval 7"/>
          <p:cNvSpPr/>
          <p:nvPr/>
        </p:nvSpPr>
        <p:spPr>
          <a:xfrm>
            <a:off x="3704493" y="1570892"/>
            <a:ext cx="328247" cy="6096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1" name="Straight Connector 10"/>
          <p:cNvCxnSpPr/>
          <p:nvPr/>
        </p:nvCxnSpPr>
        <p:spPr>
          <a:xfrm flipV="1">
            <a:off x="5920154" y="3552093"/>
            <a:ext cx="586154" cy="39858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704493" y="4829907"/>
            <a:ext cx="328247" cy="6096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Freeform 13"/>
          <p:cNvSpPr/>
          <p:nvPr/>
        </p:nvSpPr>
        <p:spPr>
          <a:xfrm>
            <a:off x="9495693" y="2297724"/>
            <a:ext cx="832339" cy="973014"/>
          </a:xfrm>
          <a:custGeom>
            <a:avLst/>
            <a:gdLst>
              <a:gd name="connsiteX0" fmla="*/ 0 w 832339"/>
              <a:gd name="connsiteY0" fmla="*/ 926123 h 926123"/>
              <a:gd name="connsiteX1" fmla="*/ 539262 w 832339"/>
              <a:gd name="connsiteY1" fmla="*/ 914400 h 926123"/>
              <a:gd name="connsiteX2" fmla="*/ 832339 w 832339"/>
              <a:gd name="connsiteY2" fmla="*/ 0 h 926123"/>
              <a:gd name="connsiteX0" fmla="*/ 0 w 832339"/>
              <a:gd name="connsiteY0" fmla="*/ 926123 h 1068754"/>
              <a:gd name="connsiteX1" fmla="*/ 539262 w 832339"/>
              <a:gd name="connsiteY1" fmla="*/ 914400 h 1068754"/>
              <a:gd name="connsiteX2" fmla="*/ 832339 w 832339"/>
              <a:gd name="connsiteY2" fmla="*/ 0 h 1068754"/>
              <a:gd name="connsiteX0" fmla="*/ 0 w 832339"/>
              <a:gd name="connsiteY0" fmla="*/ 926123 h 963246"/>
              <a:gd name="connsiteX1" fmla="*/ 621323 w 832339"/>
              <a:gd name="connsiteY1" fmla="*/ 808892 h 963246"/>
              <a:gd name="connsiteX2" fmla="*/ 832339 w 832339"/>
              <a:gd name="connsiteY2" fmla="*/ 0 h 963246"/>
            </a:gdLst>
            <a:ahLst/>
            <a:cxnLst>
              <a:cxn ang="0">
                <a:pos x="connsiteX0" y="connsiteY0"/>
              </a:cxn>
              <a:cxn ang="0">
                <a:pos x="connsiteX1" y="connsiteY1"/>
              </a:cxn>
              <a:cxn ang="0">
                <a:pos x="connsiteX2" y="connsiteY2"/>
              </a:cxn>
            </a:cxnLst>
            <a:rect l="l" t="t" r="r" b="b"/>
            <a:pathLst>
              <a:path w="832339" h="963246">
                <a:moveTo>
                  <a:pt x="0" y="926123"/>
                </a:moveTo>
                <a:cubicBezTo>
                  <a:pt x="179754" y="922215"/>
                  <a:pt x="482600" y="963246"/>
                  <a:pt x="621323" y="808892"/>
                </a:cubicBezTo>
                <a:cubicBezTo>
                  <a:pt x="760046" y="654538"/>
                  <a:pt x="734647" y="304800"/>
                  <a:pt x="832339" y="0"/>
                </a:cubicBezTo>
              </a:path>
            </a:pathLst>
          </a:cu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5" name="Text Box 13"/>
          <p:cNvSpPr txBox="1">
            <a:spLocks noChangeArrowheads="1"/>
          </p:cNvSpPr>
          <p:nvPr/>
        </p:nvSpPr>
        <p:spPr bwMode="auto">
          <a:xfrm>
            <a:off x="1835150" y="368301"/>
            <a:ext cx="4859022" cy="584775"/>
          </a:xfrm>
          <a:prstGeom prst="rect">
            <a:avLst/>
          </a:prstGeom>
          <a:noFill/>
          <a:ln w="9525">
            <a:noFill/>
            <a:miter lim="800000"/>
            <a:headEnd/>
            <a:tailEnd/>
          </a:ln>
        </p:spPr>
        <p:txBody>
          <a:bodyPr wrap="none">
            <a:spAutoFit/>
          </a:bodyPr>
          <a:lstStyle/>
          <a:p>
            <a:pPr marL="450850" indent="-450850">
              <a:spcAft>
                <a:spcPct val="35000"/>
              </a:spcAft>
            </a:pPr>
            <a:r>
              <a:rPr lang="el-GR" sz="3200" dirty="0"/>
              <a:t>φαινόμενο μερικού όγκου</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stretch>
            <a:fillRect/>
          </a:stretch>
        </p:blipFill>
        <p:spPr>
          <a:xfrm>
            <a:off x="1832130" y="1396537"/>
            <a:ext cx="4064926" cy="4064926"/>
          </a:xfrm>
          <a:prstGeom prst="rect">
            <a:avLst/>
          </a:prstGeom>
        </p:spPr>
      </p:pic>
      <p:cxnSp>
        <p:nvCxnSpPr>
          <p:cNvPr id="6" name="Straight Arrow Connector 5"/>
          <p:cNvCxnSpPr/>
          <p:nvPr/>
        </p:nvCxnSpPr>
        <p:spPr>
          <a:xfrm>
            <a:off x="2039815" y="1266093"/>
            <a:ext cx="2954216" cy="4337539"/>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email"/>
          <a:stretch>
            <a:fillRect/>
          </a:stretch>
        </p:blipFill>
        <p:spPr>
          <a:xfrm>
            <a:off x="4842272" y="2074983"/>
            <a:ext cx="5720635" cy="2773968"/>
          </a:xfrm>
          <a:prstGeom prst="rect">
            <a:avLst/>
          </a:prstGeom>
          <a:effectLst>
            <a:outerShdw blurRad="50800" dist="38100" dir="2700000" algn="tl" rotWithShape="0">
              <a:prstClr val="black">
                <a:alpha val="40000"/>
              </a:prstClr>
            </a:outerShdw>
          </a:effectLst>
        </p:spPr>
      </p:pic>
      <p:sp>
        <p:nvSpPr>
          <p:cNvPr id="13" name="Oval 12"/>
          <p:cNvSpPr/>
          <p:nvPr/>
        </p:nvSpPr>
        <p:spPr>
          <a:xfrm rot="19630510">
            <a:off x="2708033" y="2180493"/>
            <a:ext cx="328247" cy="6096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4" name="Straight Connector 13"/>
          <p:cNvCxnSpPr/>
          <p:nvPr/>
        </p:nvCxnSpPr>
        <p:spPr>
          <a:xfrm flipV="1">
            <a:off x="6764216" y="3540370"/>
            <a:ext cx="468923" cy="586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8979363" y="2282684"/>
            <a:ext cx="1093565" cy="1117008"/>
          </a:xfrm>
          <a:custGeom>
            <a:avLst/>
            <a:gdLst>
              <a:gd name="connsiteX0" fmla="*/ 0 w 832339"/>
              <a:gd name="connsiteY0" fmla="*/ 926123 h 926123"/>
              <a:gd name="connsiteX1" fmla="*/ 539262 w 832339"/>
              <a:gd name="connsiteY1" fmla="*/ 914400 h 926123"/>
              <a:gd name="connsiteX2" fmla="*/ 832339 w 832339"/>
              <a:gd name="connsiteY2" fmla="*/ 0 h 926123"/>
              <a:gd name="connsiteX0" fmla="*/ 0 w 832339"/>
              <a:gd name="connsiteY0" fmla="*/ 926123 h 1068754"/>
              <a:gd name="connsiteX1" fmla="*/ 539262 w 832339"/>
              <a:gd name="connsiteY1" fmla="*/ 914400 h 1068754"/>
              <a:gd name="connsiteX2" fmla="*/ 832339 w 832339"/>
              <a:gd name="connsiteY2" fmla="*/ 0 h 1068754"/>
              <a:gd name="connsiteX0" fmla="*/ 0 w 832339"/>
              <a:gd name="connsiteY0" fmla="*/ 926123 h 963246"/>
              <a:gd name="connsiteX1" fmla="*/ 621323 w 832339"/>
              <a:gd name="connsiteY1" fmla="*/ 808892 h 963246"/>
              <a:gd name="connsiteX2" fmla="*/ 832339 w 832339"/>
              <a:gd name="connsiteY2" fmla="*/ 0 h 963246"/>
              <a:gd name="connsiteX0" fmla="*/ 0 w 1066801"/>
              <a:gd name="connsiteY0" fmla="*/ 1034353 h 1034353"/>
              <a:gd name="connsiteX1" fmla="*/ 855785 w 1066801"/>
              <a:gd name="connsiteY1" fmla="*/ 808892 h 1034353"/>
              <a:gd name="connsiteX2" fmla="*/ 1066801 w 1066801"/>
              <a:gd name="connsiteY2" fmla="*/ 0 h 1034353"/>
              <a:gd name="connsiteX0" fmla="*/ 142632 w 1209433"/>
              <a:gd name="connsiteY0" fmla="*/ 1034353 h 1044114"/>
              <a:gd name="connsiteX1" fmla="*/ 142631 w 1209433"/>
              <a:gd name="connsiteY1" fmla="*/ 1006537 h 1044114"/>
              <a:gd name="connsiteX2" fmla="*/ 998417 w 1209433"/>
              <a:gd name="connsiteY2" fmla="*/ 808892 h 1044114"/>
              <a:gd name="connsiteX3" fmla="*/ 1209433 w 1209433"/>
              <a:gd name="connsiteY3" fmla="*/ 0 h 1044114"/>
              <a:gd name="connsiteX0" fmla="*/ 0 w 1066802"/>
              <a:gd name="connsiteY0" fmla="*/ 1006537 h 1006537"/>
              <a:gd name="connsiteX1" fmla="*/ 855786 w 1066802"/>
              <a:gd name="connsiteY1" fmla="*/ 808892 h 1006537"/>
              <a:gd name="connsiteX2" fmla="*/ 1066802 w 1066802"/>
              <a:gd name="connsiteY2" fmla="*/ 0 h 1006537"/>
              <a:gd name="connsiteX0" fmla="*/ 0 w 1102486"/>
              <a:gd name="connsiteY0" fmla="*/ 1006537 h 1006537"/>
              <a:gd name="connsiteX1" fmla="*/ 891470 w 1102486"/>
              <a:gd name="connsiteY1" fmla="*/ 808892 h 1006537"/>
              <a:gd name="connsiteX2" fmla="*/ 1102486 w 1102486"/>
              <a:gd name="connsiteY2" fmla="*/ 0 h 1006537"/>
              <a:gd name="connsiteX0" fmla="*/ 0 w 1102486"/>
              <a:gd name="connsiteY0" fmla="*/ 1006537 h 1006537"/>
              <a:gd name="connsiteX1" fmla="*/ 891470 w 1102486"/>
              <a:gd name="connsiteY1" fmla="*/ 808892 h 1006537"/>
              <a:gd name="connsiteX2" fmla="*/ 1102486 w 1102486"/>
              <a:gd name="connsiteY2" fmla="*/ 0 h 1006537"/>
              <a:gd name="connsiteX0" fmla="*/ 0 w 1093565"/>
              <a:gd name="connsiteY0" fmla="*/ 1031245 h 1031245"/>
              <a:gd name="connsiteX1" fmla="*/ 891470 w 1093565"/>
              <a:gd name="connsiteY1" fmla="*/ 833600 h 1031245"/>
              <a:gd name="connsiteX2" fmla="*/ 1093565 w 1093565"/>
              <a:gd name="connsiteY2" fmla="*/ 0 h 1031245"/>
              <a:gd name="connsiteX0" fmla="*/ 0 w 1093565"/>
              <a:gd name="connsiteY0" fmla="*/ 1031245 h 1031245"/>
              <a:gd name="connsiteX1" fmla="*/ 891470 w 1093565"/>
              <a:gd name="connsiteY1" fmla="*/ 833600 h 1031245"/>
              <a:gd name="connsiteX2" fmla="*/ 1093565 w 1093565"/>
              <a:gd name="connsiteY2" fmla="*/ 0 h 1031245"/>
            </a:gdLst>
            <a:ahLst/>
            <a:cxnLst>
              <a:cxn ang="0">
                <a:pos x="connsiteX0" y="connsiteY0"/>
              </a:cxn>
              <a:cxn ang="0">
                <a:pos x="connsiteX1" y="connsiteY1"/>
              </a:cxn>
              <a:cxn ang="0">
                <a:pos x="connsiteX2" y="connsiteY2"/>
              </a:cxn>
            </a:cxnLst>
            <a:rect l="l" t="t" r="r" b="b"/>
            <a:pathLst>
              <a:path w="1093565" h="1031245">
                <a:moveTo>
                  <a:pt x="0" y="1031245"/>
                </a:moveTo>
                <a:cubicBezTo>
                  <a:pt x="231841" y="1010140"/>
                  <a:pt x="709209" y="1005474"/>
                  <a:pt x="891470" y="833600"/>
                </a:cubicBezTo>
                <a:cubicBezTo>
                  <a:pt x="1073731" y="661726"/>
                  <a:pt x="1036018" y="333627"/>
                  <a:pt x="1093565" y="0"/>
                </a:cubicBezTo>
              </a:path>
            </a:pathLst>
          </a:cu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8" name="Oval 17"/>
          <p:cNvSpPr/>
          <p:nvPr/>
        </p:nvSpPr>
        <p:spPr>
          <a:xfrm rot="19630510">
            <a:off x="4252647" y="4145900"/>
            <a:ext cx="328247" cy="124794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Text Box 13"/>
          <p:cNvSpPr txBox="1">
            <a:spLocks noChangeArrowheads="1"/>
          </p:cNvSpPr>
          <p:nvPr/>
        </p:nvSpPr>
        <p:spPr bwMode="auto">
          <a:xfrm>
            <a:off x="1835150" y="368301"/>
            <a:ext cx="4859022" cy="584775"/>
          </a:xfrm>
          <a:prstGeom prst="rect">
            <a:avLst/>
          </a:prstGeom>
          <a:noFill/>
          <a:ln w="9525">
            <a:noFill/>
            <a:miter lim="800000"/>
            <a:headEnd/>
            <a:tailEnd/>
          </a:ln>
        </p:spPr>
        <p:txBody>
          <a:bodyPr wrap="none">
            <a:spAutoFit/>
          </a:bodyPr>
          <a:lstStyle/>
          <a:p>
            <a:pPr marL="450850" indent="-450850">
              <a:spcAft>
                <a:spcPct val="35000"/>
              </a:spcAft>
            </a:pPr>
            <a:r>
              <a:rPr lang="el-GR" sz="3200" dirty="0"/>
              <a:t>φαινόμενο μερικού όγκου</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stretch>
            <a:fillRect/>
          </a:stretch>
        </p:blipFill>
        <p:spPr>
          <a:xfrm>
            <a:off x="1832130" y="1396537"/>
            <a:ext cx="4064926" cy="4064926"/>
          </a:xfrm>
          <a:prstGeom prst="rect">
            <a:avLst/>
          </a:prstGeom>
        </p:spPr>
      </p:pic>
      <p:pic>
        <p:nvPicPr>
          <p:cNvPr id="4" name="Picture 3"/>
          <p:cNvPicPr>
            <a:picLocks noChangeAspect="1"/>
          </p:cNvPicPr>
          <p:nvPr/>
        </p:nvPicPr>
        <p:blipFill>
          <a:blip r:embed="rId4" cstate="email"/>
          <a:stretch>
            <a:fillRect/>
          </a:stretch>
        </p:blipFill>
        <p:spPr>
          <a:xfrm>
            <a:off x="6060830" y="1424354"/>
            <a:ext cx="4418752" cy="4009292"/>
          </a:xfrm>
          <a:prstGeom prst="rect">
            <a:avLst/>
          </a:prstGeom>
        </p:spPr>
      </p:pic>
      <p:sp>
        <p:nvSpPr>
          <p:cNvPr id="6" name="Text Box 13"/>
          <p:cNvSpPr txBox="1">
            <a:spLocks noChangeArrowheads="1"/>
          </p:cNvSpPr>
          <p:nvPr/>
        </p:nvSpPr>
        <p:spPr bwMode="auto">
          <a:xfrm>
            <a:off x="1835150" y="368301"/>
            <a:ext cx="4859022" cy="584775"/>
          </a:xfrm>
          <a:prstGeom prst="rect">
            <a:avLst/>
          </a:prstGeom>
          <a:noFill/>
          <a:ln w="9525">
            <a:noFill/>
            <a:miter lim="800000"/>
            <a:headEnd/>
            <a:tailEnd/>
          </a:ln>
        </p:spPr>
        <p:txBody>
          <a:bodyPr wrap="none">
            <a:spAutoFit/>
          </a:bodyPr>
          <a:lstStyle/>
          <a:p>
            <a:pPr marL="450850" indent="-450850">
              <a:spcAft>
                <a:spcPct val="35000"/>
              </a:spcAft>
            </a:pPr>
            <a:r>
              <a:rPr lang="el-GR" sz="3200" dirty="0"/>
              <a:t>φαινόμενο μερικού όγκου</a:t>
            </a:r>
            <a:endParaRPr lang="en-GB" sz="3200" dirty="0"/>
          </a:p>
        </p:txBody>
      </p:sp>
      <p:cxnSp>
        <p:nvCxnSpPr>
          <p:cNvPr id="8" name="Straight Arrow Connector 7"/>
          <p:cNvCxnSpPr/>
          <p:nvPr/>
        </p:nvCxnSpPr>
        <p:spPr>
          <a:xfrm flipV="1">
            <a:off x="1991590" y="1610591"/>
            <a:ext cx="0" cy="35536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571510" y="4714009"/>
            <a:ext cx="2750127" cy="76200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stretch>
            <a:fillRect/>
          </a:stretch>
        </p:blipFill>
        <p:spPr>
          <a:xfrm>
            <a:off x="2190103" y="762289"/>
            <a:ext cx="7811797" cy="5858848"/>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stretch>
            <a:fillRect/>
          </a:stretch>
        </p:blipFill>
        <p:spPr>
          <a:xfrm>
            <a:off x="2190103" y="762289"/>
            <a:ext cx="7811797" cy="5858848"/>
          </a:xfrm>
          <a:prstGeom prst="rect">
            <a:avLst/>
          </a:prstGeom>
        </p:spPr>
      </p:pic>
      <p:sp>
        <p:nvSpPr>
          <p:cNvPr id="3" name="TextBox 2"/>
          <p:cNvSpPr txBox="1">
            <a:spLocks noChangeArrowheads="1"/>
          </p:cNvSpPr>
          <p:nvPr/>
        </p:nvSpPr>
        <p:spPr bwMode="auto">
          <a:xfrm>
            <a:off x="1696636" y="161525"/>
            <a:ext cx="1773242" cy="584775"/>
          </a:xfrm>
          <a:prstGeom prst="rect">
            <a:avLst/>
          </a:prstGeom>
          <a:noFill/>
          <a:ln w="9525">
            <a:noFill/>
            <a:miter lim="800000"/>
            <a:headEnd/>
            <a:tailEnd/>
          </a:ln>
        </p:spPr>
        <p:txBody>
          <a:bodyPr wrap="none">
            <a:spAutoFit/>
          </a:bodyPr>
          <a:lstStyle/>
          <a:p>
            <a:r>
              <a:rPr lang="el-GR" sz="3200" dirty="0"/>
              <a:t>ανάλυση</a:t>
            </a:r>
          </a:p>
        </p:txBody>
      </p:sp>
      <p:sp>
        <p:nvSpPr>
          <p:cNvPr id="5" name="Rectangle 4"/>
          <p:cNvSpPr/>
          <p:nvPr/>
        </p:nvSpPr>
        <p:spPr>
          <a:xfrm>
            <a:off x="4035847" y="4428782"/>
            <a:ext cx="506776" cy="330506"/>
          </a:xfrm>
          <a:prstGeom prst="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Picture 6"/>
          <p:cNvPicPr>
            <a:picLocks noChangeAspect="1"/>
          </p:cNvPicPr>
          <p:nvPr/>
        </p:nvPicPr>
        <p:blipFill>
          <a:blip r:embed="rId4" cstate="email"/>
          <a:stretch>
            <a:fillRect/>
          </a:stretch>
        </p:blipFill>
        <p:spPr>
          <a:xfrm>
            <a:off x="5115291" y="381847"/>
            <a:ext cx="5244445" cy="375873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cstate="email"/>
          <a:stretch>
            <a:fillRect/>
          </a:stretch>
        </p:blipFill>
        <p:spPr>
          <a:xfrm>
            <a:off x="5115291" y="381847"/>
            <a:ext cx="5244445" cy="375873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2135189" y="823914"/>
            <a:ext cx="2064278" cy="954107"/>
          </a:xfrm>
          <a:prstGeom prst="rect">
            <a:avLst/>
          </a:prstGeom>
          <a:noFill/>
          <a:ln w="9525">
            <a:noFill/>
            <a:miter lim="800000"/>
            <a:headEnd/>
            <a:tailEnd/>
          </a:ln>
        </p:spPr>
        <p:txBody>
          <a:bodyPr wrap="square">
            <a:spAutoFit/>
          </a:bodyPr>
          <a:lstStyle/>
          <a:p>
            <a:pPr>
              <a:spcAft>
                <a:spcPct val="35000"/>
              </a:spcAft>
            </a:pPr>
            <a:r>
              <a:rPr lang="el-GR" sz="2800" dirty="0"/>
              <a:t>φαινόμενο μέσου όρου</a:t>
            </a:r>
            <a:endParaRPr lang="en-GB" sz="2800" dirty="0"/>
          </a:p>
        </p:txBody>
      </p:sp>
      <p:sp>
        <p:nvSpPr>
          <p:cNvPr id="92163" name="Rectangle 3"/>
          <p:cNvSpPr>
            <a:spLocks noChangeArrowheads="1"/>
          </p:cNvSpPr>
          <p:nvPr/>
        </p:nvSpPr>
        <p:spPr bwMode="auto">
          <a:xfrm rot="5400000">
            <a:off x="3529014" y="2760664"/>
            <a:ext cx="4510087" cy="1836737"/>
          </a:xfrm>
          <a:prstGeom prst="rect">
            <a:avLst/>
          </a:prstGeom>
          <a:solidFill>
            <a:srgbClr val="E3E3FF"/>
          </a:solidFill>
          <a:ln w="9525">
            <a:noFill/>
            <a:miter lim="800000"/>
            <a:headEnd/>
            <a:tailEnd/>
          </a:ln>
        </p:spPr>
        <p:txBody>
          <a:bodyPr rot="10800000" vert="eaVert" wrap="none" anchor="ctr"/>
          <a:lstStyle/>
          <a:p>
            <a:pPr algn="ctr"/>
            <a:endParaRPr lang="el-GR"/>
          </a:p>
        </p:txBody>
      </p:sp>
      <p:sp>
        <p:nvSpPr>
          <p:cNvPr id="92164" name="Freeform 4"/>
          <p:cNvSpPr>
            <a:spLocks/>
          </p:cNvSpPr>
          <p:nvPr/>
        </p:nvSpPr>
        <p:spPr bwMode="auto">
          <a:xfrm>
            <a:off x="5764214" y="1419226"/>
            <a:ext cx="1793875" cy="4524375"/>
          </a:xfrm>
          <a:custGeom>
            <a:avLst/>
            <a:gdLst>
              <a:gd name="T0" fmla="*/ 2147483647 w 1130"/>
              <a:gd name="T1" fmla="*/ 0 h 2850"/>
              <a:gd name="T2" fmla="*/ 2147483647 w 1130"/>
              <a:gd name="T3" fmla="*/ 2147483647 h 2850"/>
              <a:gd name="T4" fmla="*/ 0 w 1130"/>
              <a:gd name="T5" fmla="*/ 2147483647 h 2850"/>
              <a:gd name="T6" fmla="*/ 2147483647 w 1130"/>
              <a:gd name="T7" fmla="*/ 2147483647 h 2850"/>
              <a:gd name="T8" fmla="*/ 2147483647 w 1130"/>
              <a:gd name="T9" fmla="*/ 2147483647 h 2850"/>
              <a:gd name="T10" fmla="*/ 2147483647 w 1130"/>
              <a:gd name="T11" fmla="*/ 2147483647 h 2850"/>
              <a:gd name="T12" fmla="*/ 2147483647 w 1130"/>
              <a:gd name="T13" fmla="*/ 2147483647 h 2850"/>
              <a:gd name="T14" fmla="*/ 2147483647 w 1130"/>
              <a:gd name="T15" fmla="*/ 2147483647 h 2850"/>
              <a:gd name="T16" fmla="*/ 2147483647 w 1130"/>
              <a:gd name="T17" fmla="*/ 2147483647 h 2850"/>
              <a:gd name="T18" fmla="*/ 2147483647 w 1130"/>
              <a:gd name="T19" fmla="*/ 0 h 2850"/>
              <a:gd name="T20" fmla="*/ 2147483647 w 1130"/>
              <a:gd name="T21" fmla="*/ 0 h 28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30"/>
              <a:gd name="T34" fmla="*/ 0 h 2850"/>
              <a:gd name="T35" fmla="*/ 1130 w 1130"/>
              <a:gd name="T36" fmla="*/ 2850 h 28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30" h="2850">
                <a:moveTo>
                  <a:pt x="581" y="0"/>
                </a:moveTo>
                <a:lnTo>
                  <a:pt x="576" y="568"/>
                </a:lnTo>
                <a:lnTo>
                  <a:pt x="0" y="1136"/>
                </a:lnTo>
                <a:lnTo>
                  <a:pt x="583" y="1712"/>
                </a:lnTo>
                <a:lnTo>
                  <a:pt x="583" y="2843"/>
                </a:lnTo>
                <a:lnTo>
                  <a:pt x="871" y="2850"/>
                </a:lnTo>
                <a:lnTo>
                  <a:pt x="872" y="1695"/>
                </a:lnTo>
                <a:lnTo>
                  <a:pt x="569" y="1136"/>
                </a:lnTo>
                <a:lnTo>
                  <a:pt x="1130" y="564"/>
                </a:lnTo>
                <a:lnTo>
                  <a:pt x="1130" y="0"/>
                </a:lnTo>
                <a:lnTo>
                  <a:pt x="581" y="0"/>
                </a:lnTo>
                <a:close/>
              </a:path>
            </a:pathLst>
          </a:custGeom>
          <a:solidFill>
            <a:schemeClr val="hlink"/>
          </a:solidFill>
          <a:ln w="19050" cmpd="sng">
            <a:solidFill>
              <a:schemeClr val="tx1"/>
            </a:solidFill>
            <a:round/>
            <a:headEnd/>
            <a:tailEnd/>
          </a:ln>
        </p:spPr>
        <p:txBody>
          <a:bodyPr/>
          <a:lstStyle/>
          <a:p>
            <a:endParaRPr lang="el-GR"/>
          </a:p>
        </p:txBody>
      </p:sp>
      <p:sp>
        <p:nvSpPr>
          <p:cNvPr id="92165" name="Rectangle 5"/>
          <p:cNvSpPr>
            <a:spLocks noChangeArrowheads="1"/>
          </p:cNvSpPr>
          <p:nvPr/>
        </p:nvSpPr>
        <p:spPr bwMode="auto">
          <a:xfrm rot="5400000">
            <a:off x="4857751" y="1412876"/>
            <a:ext cx="4525963" cy="4525963"/>
          </a:xfrm>
          <a:prstGeom prst="rect">
            <a:avLst/>
          </a:prstGeom>
          <a:noFill/>
          <a:ln w="19050">
            <a:solidFill>
              <a:schemeClr val="tx1"/>
            </a:solidFill>
            <a:miter lim="800000"/>
            <a:headEnd/>
            <a:tailEnd/>
          </a:ln>
        </p:spPr>
        <p:txBody>
          <a:bodyPr rot="10800000" vert="eaVert" wrap="none" anchor="ctr"/>
          <a:lstStyle/>
          <a:p>
            <a:pPr algn="ctr"/>
            <a:endParaRPr lang="el-GR"/>
          </a:p>
        </p:txBody>
      </p:sp>
    </p:spTree>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p:cNvSpPr>
            <a:spLocks noChangeArrowheads="1"/>
          </p:cNvSpPr>
          <p:nvPr/>
        </p:nvSpPr>
        <p:spPr bwMode="auto">
          <a:xfrm rot="5400000">
            <a:off x="3511551" y="2778126"/>
            <a:ext cx="4510087" cy="1801812"/>
          </a:xfrm>
          <a:prstGeom prst="rect">
            <a:avLst/>
          </a:prstGeom>
          <a:solidFill>
            <a:srgbClr val="E3E3FF"/>
          </a:solidFill>
          <a:ln w="9525">
            <a:noFill/>
            <a:miter lim="800000"/>
            <a:headEnd/>
            <a:tailEnd/>
          </a:ln>
        </p:spPr>
        <p:txBody>
          <a:bodyPr rot="10800000" vert="eaVert" wrap="none" anchor="ctr"/>
          <a:lstStyle/>
          <a:p>
            <a:pPr algn="ctr"/>
            <a:endParaRPr lang="el-GR"/>
          </a:p>
        </p:txBody>
      </p:sp>
      <p:sp>
        <p:nvSpPr>
          <p:cNvPr id="93187" name="Rectangle 6"/>
          <p:cNvSpPr>
            <a:spLocks noChangeArrowheads="1"/>
          </p:cNvSpPr>
          <p:nvPr/>
        </p:nvSpPr>
        <p:spPr bwMode="auto">
          <a:xfrm rot="5400000">
            <a:off x="4857751" y="1412876"/>
            <a:ext cx="4525963" cy="4525963"/>
          </a:xfrm>
          <a:prstGeom prst="rect">
            <a:avLst/>
          </a:prstGeom>
          <a:noFill/>
          <a:ln w="19050">
            <a:solidFill>
              <a:schemeClr val="tx1"/>
            </a:solidFill>
            <a:miter lim="800000"/>
            <a:headEnd/>
            <a:tailEnd/>
          </a:ln>
        </p:spPr>
        <p:txBody>
          <a:bodyPr rot="10800000" vert="eaVert" wrap="none" anchor="ctr"/>
          <a:lstStyle/>
          <a:p>
            <a:pPr algn="ctr"/>
            <a:endParaRPr lang="el-GR"/>
          </a:p>
        </p:txBody>
      </p:sp>
      <p:sp>
        <p:nvSpPr>
          <p:cNvPr id="93188" name="Freeform 38"/>
          <p:cNvSpPr>
            <a:spLocks/>
          </p:cNvSpPr>
          <p:nvPr/>
        </p:nvSpPr>
        <p:spPr bwMode="auto">
          <a:xfrm>
            <a:off x="5764214" y="1419226"/>
            <a:ext cx="1793875" cy="4524375"/>
          </a:xfrm>
          <a:custGeom>
            <a:avLst/>
            <a:gdLst>
              <a:gd name="T0" fmla="*/ 2147483647 w 1130"/>
              <a:gd name="T1" fmla="*/ 0 h 2850"/>
              <a:gd name="T2" fmla="*/ 2147483647 w 1130"/>
              <a:gd name="T3" fmla="*/ 2147483647 h 2850"/>
              <a:gd name="T4" fmla="*/ 0 w 1130"/>
              <a:gd name="T5" fmla="*/ 2147483647 h 2850"/>
              <a:gd name="T6" fmla="*/ 2147483647 w 1130"/>
              <a:gd name="T7" fmla="*/ 2147483647 h 2850"/>
              <a:gd name="T8" fmla="*/ 2147483647 w 1130"/>
              <a:gd name="T9" fmla="*/ 2147483647 h 2850"/>
              <a:gd name="T10" fmla="*/ 2147483647 w 1130"/>
              <a:gd name="T11" fmla="*/ 2147483647 h 2850"/>
              <a:gd name="T12" fmla="*/ 2147483647 w 1130"/>
              <a:gd name="T13" fmla="*/ 2147483647 h 2850"/>
              <a:gd name="T14" fmla="*/ 2147483647 w 1130"/>
              <a:gd name="T15" fmla="*/ 2147483647 h 2850"/>
              <a:gd name="T16" fmla="*/ 2147483647 w 1130"/>
              <a:gd name="T17" fmla="*/ 2147483647 h 2850"/>
              <a:gd name="T18" fmla="*/ 2147483647 w 1130"/>
              <a:gd name="T19" fmla="*/ 0 h 2850"/>
              <a:gd name="T20" fmla="*/ 2147483647 w 1130"/>
              <a:gd name="T21" fmla="*/ 0 h 28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30"/>
              <a:gd name="T34" fmla="*/ 0 h 2850"/>
              <a:gd name="T35" fmla="*/ 1130 w 1130"/>
              <a:gd name="T36" fmla="*/ 2850 h 28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30" h="2850">
                <a:moveTo>
                  <a:pt x="581" y="0"/>
                </a:moveTo>
                <a:lnTo>
                  <a:pt x="576" y="568"/>
                </a:lnTo>
                <a:lnTo>
                  <a:pt x="0" y="1136"/>
                </a:lnTo>
                <a:lnTo>
                  <a:pt x="583" y="1712"/>
                </a:lnTo>
                <a:lnTo>
                  <a:pt x="583" y="2843"/>
                </a:lnTo>
                <a:lnTo>
                  <a:pt x="871" y="2850"/>
                </a:lnTo>
                <a:lnTo>
                  <a:pt x="872" y="1695"/>
                </a:lnTo>
                <a:lnTo>
                  <a:pt x="569" y="1136"/>
                </a:lnTo>
                <a:lnTo>
                  <a:pt x="1130" y="564"/>
                </a:lnTo>
                <a:lnTo>
                  <a:pt x="1130" y="0"/>
                </a:lnTo>
                <a:lnTo>
                  <a:pt x="581" y="0"/>
                </a:lnTo>
                <a:close/>
              </a:path>
            </a:pathLst>
          </a:custGeom>
          <a:solidFill>
            <a:schemeClr val="hlink"/>
          </a:solidFill>
          <a:ln w="19050" cmpd="sng">
            <a:solidFill>
              <a:schemeClr val="tx1"/>
            </a:solidFill>
            <a:round/>
            <a:headEnd/>
            <a:tailEnd/>
          </a:ln>
        </p:spPr>
        <p:txBody>
          <a:bodyPr/>
          <a:lstStyle/>
          <a:p>
            <a:endParaRPr lang="el-GR"/>
          </a:p>
        </p:txBody>
      </p:sp>
      <p:grpSp>
        <p:nvGrpSpPr>
          <p:cNvPr id="93189" name="Group 7"/>
          <p:cNvGrpSpPr>
            <a:grpSpLocks/>
          </p:cNvGrpSpPr>
          <p:nvPr/>
        </p:nvGrpSpPr>
        <p:grpSpPr bwMode="auto">
          <a:xfrm>
            <a:off x="4860926" y="1414463"/>
            <a:ext cx="4519613" cy="4521200"/>
            <a:chOff x="2005" y="779"/>
            <a:chExt cx="2847" cy="2848"/>
          </a:xfrm>
        </p:grpSpPr>
        <p:grpSp>
          <p:nvGrpSpPr>
            <p:cNvPr id="93191" name="Group 8"/>
            <p:cNvGrpSpPr>
              <a:grpSpLocks/>
            </p:cNvGrpSpPr>
            <p:nvPr/>
          </p:nvGrpSpPr>
          <p:grpSpPr bwMode="auto">
            <a:xfrm>
              <a:off x="2005" y="1348"/>
              <a:ext cx="2847" cy="569"/>
              <a:chOff x="1598" y="1404"/>
              <a:chExt cx="2847" cy="569"/>
            </a:xfrm>
          </p:grpSpPr>
          <p:sp>
            <p:nvSpPr>
              <p:cNvPr id="93216" name="Rectangle 9"/>
              <p:cNvSpPr>
                <a:spLocks noChangeArrowheads="1"/>
              </p:cNvSpPr>
              <p:nvPr/>
            </p:nvSpPr>
            <p:spPr bwMode="auto">
              <a:xfrm>
                <a:off x="1598"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3217" name="Rectangle 10"/>
              <p:cNvSpPr>
                <a:spLocks noChangeArrowheads="1"/>
              </p:cNvSpPr>
              <p:nvPr/>
            </p:nvSpPr>
            <p:spPr bwMode="auto">
              <a:xfrm>
                <a:off x="2167"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3218" name="Rectangle 11"/>
              <p:cNvSpPr>
                <a:spLocks noChangeArrowheads="1"/>
              </p:cNvSpPr>
              <p:nvPr/>
            </p:nvSpPr>
            <p:spPr bwMode="auto">
              <a:xfrm>
                <a:off x="2737"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3219" name="Rectangle 12"/>
              <p:cNvSpPr>
                <a:spLocks noChangeArrowheads="1"/>
              </p:cNvSpPr>
              <p:nvPr/>
            </p:nvSpPr>
            <p:spPr bwMode="auto">
              <a:xfrm>
                <a:off x="3306"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3220" name="Rectangle 13"/>
              <p:cNvSpPr>
                <a:spLocks noChangeArrowheads="1"/>
              </p:cNvSpPr>
              <p:nvPr/>
            </p:nvSpPr>
            <p:spPr bwMode="auto">
              <a:xfrm>
                <a:off x="3876" y="1404"/>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3192" name="Group 14"/>
            <p:cNvGrpSpPr>
              <a:grpSpLocks/>
            </p:cNvGrpSpPr>
            <p:nvPr/>
          </p:nvGrpSpPr>
          <p:grpSpPr bwMode="auto">
            <a:xfrm>
              <a:off x="2005" y="1918"/>
              <a:ext cx="2847" cy="569"/>
              <a:chOff x="1595" y="2086"/>
              <a:chExt cx="2847" cy="569"/>
            </a:xfrm>
          </p:grpSpPr>
          <p:sp>
            <p:nvSpPr>
              <p:cNvPr id="93211" name="Rectangle 15"/>
              <p:cNvSpPr>
                <a:spLocks noChangeArrowheads="1"/>
              </p:cNvSpPr>
              <p:nvPr/>
            </p:nvSpPr>
            <p:spPr bwMode="auto">
              <a:xfrm>
                <a:off x="1595"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3212" name="Rectangle 16"/>
              <p:cNvSpPr>
                <a:spLocks noChangeArrowheads="1"/>
              </p:cNvSpPr>
              <p:nvPr/>
            </p:nvSpPr>
            <p:spPr bwMode="auto">
              <a:xfrm>
                <a:off x="2164"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3213" name="Rectangle 17"/>
              <p:cNvSpPr>
                <a:spLocks noChangeArrowheads="1"/>
              </p:cNvSpPr>
              <p:nvPr/>
            </p:nvSpPr>
            <p:spPr bwMode="auto">
              <a:xfrm>
                <a:off x="2734"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3214" name="Rectangle 18"/>
              <p:cNvSpPr>
                <a:spLocks noChangeArrowheads="1"/>
              </p:cNvSpPr>
              <p:nvPr/>
            </p:nvSpPr>
            <p:spPr bwMode="auto">
              <a:xfrm>
                <a:off x="3303"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3215" name="Rectangle 19"/>
              <p:cNvSpPr>
                <a:spLocks noChangeArrowheads="1"/>
              </p:cNvSpPr>
              <p:nvPr/>
            </p:nvSpPr>
            <p:spPr bwMode="auto">
              <a:xfrm>
                <a:off x="3873" y="2086"/>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3193" name="Group 20"/>
            <p:cNvGrpSpPr>
              <a:grpSpLocks/>
            </p:cNvGrpSpPr>
            <p:nvPr/>
          </p:nvGrpSpPr>
          <p:grpSpPr bwMode="auto">
            <a:xfrm>
              <a:off x="2005" y="2492"/>
              <a:ext cx="2847" cy="569"/>
              <a:chOff x="1595" y="2086"/>
              <a:chExt cx="2847" cy="569"/>
            </a:xfrm>
          </p:grpSpPr>
          <p:sp>
            <p:nvSpPr>
              <p:cNvPr id="93206" name="Rectangle 21"/>
              <p:cNvSpPr>
                <a:spLocks noChangeArrowheads="1"/>
              </p:cNvSpPr>
              <p:nvPr/>
            </p:nvSpPr>
            <p:spPr bwMode="auto">
              <a:xfrm>
                <a:off x="1595"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3207" name="Rectangle 22"/>
              <p:cNvSpPr>
                <a:spLocks noChangeArrowheads="1"/>
              </p:cNvSpPr>
              <p:nvPr/>
            </p:nvSpPr>
            <p:spPr bwMode="auto">
              <a:xfrm>
                <a:off x="2164"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3208" name="Rectangle 23"/>
              <p:cNvSpPr>
                <a:spLocks noChangeArrowheads="1"/>
              </p:cNvSpPr>
              <p:nvPr/>
            </p:nvSpPr>
            <p:spPr bwMode="auto">
              <a:xfrm>
                <a:off x="2734"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3209" name="Rectangle 24"/>
              <p:cNvSpPr>
                <a:spLocks noChangeArrowheads="1"/>
              </p:cNvSpPr>
              <p:nvPr/>
            </p:nvSpPr>
            <p:spPr bwMode="auto">
              <a:xfrm>
                <a:off x="3303"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3210" name="Rectangle 25"/>
              <p:cNvSpPr>
                <a:spLocks noChangeArrowheads="1"/>
              </p:cNvSpPr>
              <p:nvPr/>
            </p:nvSpPr>
            <p:spPr bwMode="auto">
              <a:xfrm>
                <a:off x="3873" y="2086"/>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3194" name="Group 26"/>
            <p:cNvGrpSpPr>
              <a:grpSpLocks/>
            </p:cNvGrpSpPr>
            <p:nvPr/>
          </p:nvGrpSpPr>
          <p:grpSpPr bwMode="auto">
            <a:xfrm>
              <a:off x="2005" y="3058"/>
              <a:ext cx="2847" cy="569"/>
              <a:chOff x="1595" y="2086"/>
              <a:chExt cx="2847" cy="569"/>
            </a:xfrm>
          </p:grpSpPr>
          <p:sp>
            <p:nvSpPr>
              <p:cNvPr id="93201" name="Rectangle 27"/>
              <p:cNvSpPr>
                <a:spLocks noChangeArrowheads="1"/>
              </p:cNvSpPr>
              <p:nvPr/>
            </p:nvSpPr>
            <p:spPr bwMode="auto">
              <a:xfrm>
                <a:off x="1595"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3202" name="Rectangle 28"/>
              <p:cNvSpPr>
                <a:spLocks noChangeArrowheads="1"/>
              </p:cNvSpPr>
              <p:nvPr/>
            </p:nvSpPr>
            <p:spPr bwMode="auto">
              <a:xfrm>
                <a:off x="2164"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3203" name="Rectangle 29"/>
              <p:cNvSpPr>
                <a:spLocks noChangeArrowheads="1"/>
              </p:cNvSpPr>
              <p:nvPr/>
            </p:nvSpPr>
            <p:spPr bwMode="auto">
              <a:xfrm>
                <a:off x="2734"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3204" name="Rectangle 30"/>
              <p:cNvSpPr>
                <a:spLocks noChangeArrowheads="1"/>
              </p:cNvSpPr>
              <p:nvPr/>
            </p:nvSpPr>
            <p:spPr bwMode="auto">
              <a:xfrm>
                <a:off x="3303"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3205" name="Rectangle 31"/>
              <p:cNvSpPr>
                <a:spLocks noChangeArrowheads="1"/>
              </p:cNvSpPr>
              <p:nvPr/>
            </p:nvSpPr>
            <p:spPr bwMode="auto">
              <a:xfrm>
                <a:off x="3873" y="2086"/>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3195" name="Group 32"/>
            <p:cNvGrpSpPr>
              <a:grpSpLocks/>
            </p:cNvGrpSpPr>
            <p:nvPr/>
          </p:nvGrpSpPr>
          <p:grpSpPr bwMode="auto">
            <a:xfrm>
              <a:off x="2005" y="779"/>
              <a:ext cx="2847" cy="569"/>
              <a:chOff x="1598" y="1404"/>
              <a:chExt cx="2847" cy="569"/>
            </a:xfrm>
          </p:grpSpPr>
          <p:sp>
            <p:nvSpPr>
              <p:cNvPr id="93196" name="Rectangle 33"/>
              <p:cNvSpPr>
                <a:spLocks noChangeArrowheads="1"/>
              </p:cNvSpPr>
              <p:nvPr/>
            </p:nvSpPr>
            <p:spPr bwMode="auto">
              <a:xfrm>
                <a:off x="1598"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3197" name="Rectangle 34"/>
              <p:cNvSpPr>
                <a:spLocks noChangeArrowheads="1"/>
              </p:cNvSpPr>
              <p:nvPr/>
            </p:nvSpPr>
            <p:spPr bwMode="auto">
              <a:xfrm>
                <a:off x="2167"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3198" name="Rectangle 35"/>
              <p:cNvSpPr>
                <a:spLocks noChangeArrowheads="1"/>
              </p:cNvSpPr>
              <p:nvPr/>
            </p:nvSpPr>
            <p:spPr bwMode="auto">
              <a:xfrm>
                <a:off x="2737"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3199" name="Rectangle 36"/>
              <p:cNvSpPr>
                <a:spLocks noChangeArrowheads="1"/>
              </p:cNvSpPr>
              <p:nvPr/>
            </p:nvSpPr>
            <p:spPr bwMode="auto">
              <a:xfrm>
                <a:off x="3306"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3200" name="Rectangle 37"/>
              <p:cNvSpPr>
                <a:spLocks noChangeArrowheads="1"/>
              </p:cNvSpPr>
              <p:nvPr/>
            </p:nvSpPr>
            <p:spPr bwMode="auto">
              <a:xfrm>
                <a:off x="3876" y="1404"/>
                <a:ext cx="569" cy="569"/>
              </a:xfrm>
              <a:prstGeom prst="rect">
                <a:avLst/>
              </a:prstGeom>
              <a:noFill/>
              <a:ln w="19050">
                <a:solidFill>
                  <a:schemeClr val="accent1"/>
                </a:solidFill>
                <a:miter lim="800000"/>
                <a:headEnd/>
                <a:tailEnd/>
              </a:ln>
            </p:spPr>
            <p:txBody>
              <a:bodyPr wrap="none" anchor="ctr"/>
              <a:lstStyle/>
              <a:p>
                <a:endParaRPr lang="el-GR"/>
              </a:p>
            </p:txBody>
          </p:sp>
        </p:grpSp>
      </p:grpSp>
      <p:sp>
        <p:nvSpPr>
          <p:cNvPr id="37" name="Text Box 2"/>
          <p:cNvSpPr txBox="1">
            <a:spLocks noChangeArrowheads="1"/>
          </p:cNvSpPr>
          <p:nvPr/>
        </p:nvSpPr>
        <p:spPr bwMode="auto">
          <a:xfrm>
            <a:off x="2135189" y="823914"/>
            <a:ext cx="2064278" cy="954107"/>
          </a:xfrm>
          <a:prstGeom prst="rect">
            <a:avLst/>
          </a:prstGeom>
          <a:noFill/>
          <a:ln w="9525">
            <a:noFill/>
            <a:miter lim="800000"/>
            <a:headEnd/>
            <a:tailEnd/>
          </a:ln>
        </p:spPr>
        <p:txBody>
          <a:bodyPr wrap="square">
            <a:spAutoFit/>
          </a:bodyPr>
          <a:lstStyle/>
          <a:p>
            <a:pPr>
              <a:spcAft>
                <a:spcPct val="35000"/>
              </a:spcAft>
            </a:pPr>
            <a:r>
              <a:rPr lang="el-GR" sz="2800" dirty="0"/>
              <a:t>φαινόμενο μέσου όρου</a:t>
            </a:r>
            <a:endParaRPr lang="en-GB" sz="28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3"/>
          <p:cNvSpPr>
            <a:spLocks noChangeArrowheads="1"/>
          </p:cNvSpPr>
          <p:nvPr/>
        </p:nvSpPr>
        <p:spPr bwMode="auto">
          <a:xfrm rot="5400000">
            <a:off x="3511551" y="2778126"/>
            <a:ext cx="4510087" cy="1801812"/>
          </a:xfrm>
          <a:prstGeom prst="rect">
            <a:avLst/>
          </a:prstGeom>
          <a:solidFill>
            <a:srgbClr val="E3E3FF"/>
          </a:solidFill>
          <a:ln w="9525">
            <a:noFill/>
            <a:miter lim="800000"/>
            <a:headEnd/>
            <a:tailEnd/>
          </a:ln>
        </p:spPr>
        <p:txBody>
          <a:bodyPr rot="10800000" vert="eaVert" wrap="none" anchor="ctr"/>
          <a:lstStyle/>
          <a:p>
            <a:pPr algn="ctr"/>
            <a:endParaRPr lang="el-GR"/>
          </a:p>
        </p:txBody>
      </p:sp>
      <p:sp>
        <p:nvSpPr>
          <p:cNvPr id="94211" name="Freeform 87"/>
          <p:cNvSpPr>
            <a:spLocks/>
          </p:cNvSpPr>
          <p:nvPr/>
        </p:nvSpPr>
        <p:spPr bwMode="auto">
          <a:xfrm>
            <a:off x="5764214" y="1419226"/>
            <a:ext cx="1793875" cy="4524375"/>
          </a:xfrm>
          <a:custGeom>
            <a:avLst/>
            <a:gdLst>
              <a:gd name="T0" fmla="*/ 2147483647 w 1130"/>
              <a:gd name="T1" fmla="*/ 0 h 2850"/>
              <a:gd name="T2" fmla="*/ 2147483647 w 1130"/>
              <a:gd name="T3" fmla="*/ 2147483647 h 2850"/>
              <a:gd name="T4" fmla="*/ 0 w 1130"/>
              <a:gd name="T5" fmla="*/ 2147483647 h 2850"/>
              <a:gd name="T6" fmla="*/ 2147483647 w 1130"/>
              <a:gd name="T7" fmla="*/ 2147483647 h 2850"/>
              <a:gd name="T8" fmla="*/ 2147483647 w 1130"/>
              <a:gd name="T9" fmla="*/ 2147483647 h 2850"/>
              <a:gd name="T10" fmla="*/ 2147483647 w 1130"/>
              <a:gd name="T11" fmla="*/ 2147483647 h 2850"/>
              <a:gd name="T12" fmla="*/ 2147483647 w 1130"/>
              <a:gd name="T13" fmla="*/ 2147483647 h 2850"/>
              <a:gd name="T14" fmla="*/ 2147483647 w 1130"/>
              <a:gd name="T15" fmla="*/ 2147483647 h 2850"/>
              <a:gd name="T16" fmla="*/ 2147483647 w 1130"/>
              <a:gd name="T17" fmla="*/ 2147483647 h 2850"/>
              <a:gd name="T18" fmla="*/ 2147483647 w 1130"/>
              <a:gd name="T19" fmla="*/ 0 h 2850"/>
              <a:gd name="T20" fmla="*/ 2147483647 w 1130"/>
              <a:gd name="T21" fmla="*/ 0 h 28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30"/>
              <a:gd name="T34" fmla="*/ 0 h 2850"/>
              <a:gd name="T35" fmla="*/ 1130 w 1130"/>
              <a:gd name="T36" fmla="*/ 2850 h 28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30" h="2850">
                <a:moveTo>
                  <a:pt x="581" y="0"/>
                </a:moveTo>
                <a:lnTo>
                  <a:pt x="576" y="568"/>
                </a:lnTo>
                <a:lnTo>
                  <a:pt x="0" y="1136"/>
                </a:lnTo>
                <a:lnTo>
                  <a:pt x="583" y="1712"/>
                </a:lnTo>
                <a:lnTo>
                  <a:pt x="583" y="2843"/>
                </a:lnTo>
                <a:lnTo>
                  <a:pt x="871" y="2850"/>
                </a:lnTo>
                <a:lnTo>
                  <a:pt x="872" y="1695"/>
                </a:lnTo>
                <a:lnTo>
                  <a:pt x="569" y="1136"/>
                </a:lnTo>
                <a:lnTo>
                  <a:pt x="1130" y="564"/>
                </a:lnTo>
                <a:lnTo>
                  <a:pt x="1130" y="0"/>
                </a:lnTo>
                <a:lnTo>
                  <a:pt x="581" y="0"/>
                </a:lnTo>
                <a:close/>
              </a:path>
            </a:pathLst>
          </a:custGeom>
          <a:solidFill>
            <a:schemeClr val="hlink"/>
          </a:solidFill>
          <a:ln w="19050" cmpd="sng">
            <a:solidFill>
              <a:schemeClr val="tx1"/>
            </a:solidFill>
            <a:round/>
            <a:headEnd/>
            <a:tailEnd/>
          </a:ln>
        </p:spPr>
        <p:txBody>
          <a:bodyPr/>
          <a:lstStyle/>
          <a:p>
            <a:endParaRPr lang="el-GR"/>
          </a:p>
        </p:txBody>
      </p:sp>
      <p:sp>
        <p:nvSpPr>
          <p:cNvPr id="94212" name="Rectangle 55"/>
          <p:cNvSpPr>
            <a:spLocks noChangeArrowheads="1"/>
          </p:cNvSpPr>
          <p:nvPr/>
        </p:nvSpPr>
        <p:spPr bwMode="auto">
          <a:xfrm rot="5400000">
            <a:off x="4857751" y="1412876"/>
            <a:ext cx="4525963" cy="4525963"/>
          </a:xfrm>
          <a:prstGeom prst="rect">
            <a:avLst/>
          </a:prstGeom>
          <a:noFill/>
          <a:ln w="19050">
            <a:solidFill>
              <a:schemeClr val="tx1"/>
            </a:solidFill>
            <a:miter lim="800000"/>
            <a:headEnd/>
            <a:tailEnd/>
          </a:ln>
        </p:spPr>
        <p:txBody>
          <a:bodyPr rot="10800000" vert="eaVert" wrap="none" anchor="ctr"/>
          <a:lstStyle/>
          <a:p>
            <a:pPr algn="ctr"/>
            <a:endParaRPr lang="el-GR"/>
          </a:p>
        </p:txBody>
      </p:sp>
      <p:grpSp>
        <p:nvGrpSpPr>
          <p:cNvPr id="94213" name="Group 56"/>
          <p:cNvGrpSpPr>
            <a:grpSpLocks/>
          </p:cNvGrpSpPr>
          <p:nvPr/>
        </p:nvGrpSpPr>
        <p:grpSpPr bwMode="auto">
          <a:xfrm>
            <a:off x="4860926" y="1414463"/>
            <a:ext cx="4519613" cy="4521200"/>
            <a:chOff x="2005" y="779"/>
            <a:chExt cx="2847" cy="2848"/>
          </a:xfrm>
        </p:grpSpPr>
        <p:grpSp>
          <p:nvGrpSpPr>
            <p:cNvPr id="94222" name="Group 57"/>
            <p:cNvGrpSpPr>
              <a:grpSpLocks/>
            </p:cNvGrpSpPr>
            <p:nvPr/>
          </p:nvGrpSpPr>
          <p:grpSpPr bwMode="auto">
            <a:xfrm>
              <a:off x="2005" y="1348"/>
              <a:ext cx="2847" cy="569"/>
              <a:chOff x="1598" y="1404"/>
              <a:chExt cx="2847" cy="569"/>
            </a:xfrm>
          </p:grpSpPr>
          <p:sp>
            <p:nvSpPr>
              <p:cNvPr id="94247" name="Rectangle 58"/>
              <p:cNvSpPr>
                <a:spLocks noChangeArrowheads="1"/>
              </p:cNvSpPr>
              <p:nvPr/>
            </p:nvSpPr>
            <p:spPr bwMode="auto">
              <a:xfrm>
                <a:off x="1598"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4248" name="Rectangle 59"/>
              <p:cNvSpPr>
                <a:spLocks noChangeArrowheads="1"/>
              </p:cNvSpPr>
              <p:nvPr/>
            </p:nvSpPr>
            <p:spPr bwMode="auto">
              <a:xfrm>
                <a:off x="2167"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4249" name="Rectangle 60"/>
              <p:cNvSpPr>
                <a:spLocks noChangeArrowheads="1"/>
              </p:cNvSpPr>
              <p:nvPr/>
            </p:nvSpPr>
            <p:spPr bwMode="auto">
              <a:xfrm>
                <a:off x="2737"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4250" name="Rectangle 61"/>
              <p:cNvSpPr>
                <a:spLocks noChangeArrowheads="1"/>
              </p:cNvSpPr>
              <p:nvPr/>
            </p:nvSpPr>
            <p:spPr bwMode="auto">
              <a:xfrm>
                <a:off x="3306"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4251" name="Rectangle 62"/>
              <p:cNvSpPr>
                <a:spLocks noChangeArrowheads="1"/>
              </p:cNvSpPr>
              <p:nvPr/>
            </p:nvSpPr>
            <p:spPr bwMode="auto">
              <a:xfrm>
                <a:off x="3876" y="1404"/>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4223" name="Group 63"/>
            <p:cNvGrpSpPr>
              <a:grpSpLocks/>
            </p:cNvGrpSpPr>
            <p:nvPr/>
          </p:nvGrpSpPr>
          <p:grpSpPr bwMode="auto">
            <a:xfrm>
              <a:off x="2005" y="1918"/>
              <a:ext cx="2847" cy="569"/>
              <a:chOff x="1595" y="2086"/>
              <a:chExt cx="2847" cy="569"/>
            </a:xfrm>
          </p:grpSpPr>
          <p:sp>
            <p:nvSpPr>
              <p:cNvPr id="94242" name="Rectangle 64"/>
              <p:cNvSpPr>
                <a:spLocks noChangeArrowheads="1"/>
              </p:cNvSpPr>
              <p:nvPr/>
            </p:nvSpPr>
            <p:spPr bwMode="auto">
              <a:xfrm>
                <a:off x="1595"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4243" name="Rectangle 65"/>
              <p:cNvSpPr>
                <a:spLocks noChangeArrowheads="1"/>
              </p:cNvSpPr>
              <p:nvPr/>
            </p:nvSpPr>
            <p:spPr bwMode="auto">
              <a:xfrm>
                <a:off x="2164"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4244" name="Rectangle 66"/>
              <p:cNvSpPr>
                <a:spLocks noChangeArrowheads="1"/>
              </p:cNvSpPr>
              <p:nvPr/>
            </p:nvSpPr>
            <p:spPr bwMode="auto">
              <a:xfrm>
                <a:off x="2734"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4245" name="Rectangle 67"/>
              <p:cNvSpPr>
                <a:spLocks noChangeArrowheads="1"/>
              </p:cNvSpPr>
              <p:nvPr/>
            </p:nvSpPr>
            <p:spPr bwMode="auto">
              <a:xfrm>
                <a:off x="3303"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4246" name="Rectangle 68"/>
              <p:cNvSpPr>
                <a:spLocks noChangeArrowheads="1"/>
              </p:cNvSpPr>
              <p:nvPr/>
            </p:nvSpPr>
            <p:spPr bwMode="auto">
              <a:xfrm>
                <a:off x="3873" y="2086"/>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4224" name="Group 69"/>
            <p:cNvGrpSpPr>
              <a:grpSpLocks/>
            </p:cNvGrpSpPr>
            <p:nvPr/>
          </p:nvGrpSpPr>
          <p:grpSpPr bwMode="auto">
            <a:xfrm>
              <a:off x="2005" y="2492"/>
              <a:ext cx="2847" cy="569"/>
              <a:chOff x="1595" y="2086"/>
              <a:chExt cx="2847" cy="569"/>
            </a:xfrm>
          </p:grpSpPr>
          <p:sp>
            <p:nvSpPr>
              <p:cNvPr id="94237" name="Rectangle 70"/>
              <p:cNvSpPr>
                <a:spLocks noChangeArrowheads="1"/>
              </p:cNvSpPr>
              <p:nvPr/>
            </p:nvSpPr>
            <p:spPr bwMode="auto">
              <a:xfrm>
                <a:off x="1595"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4238" name="Rectangle 71"/>
              <p:cNvSpPr>
                <a:spLocks noChangeArrowheads="1"/>
              </p:cNvSpPr>
              <p:nvPr/>
            </p:nvSpPr>
            <p:spPr bwMode="auto">
              <a:xfrm>
                <a:off x="2164"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4239" name="Rectangle 72"/>
              <p:cNvSpPr>
                <a:spLocks noChangeArrowheads="1"/>
              </p:cNvSpPr>
              <p:nvPr/>
            </p:nvSpPr>
            <p:spPr bwMode="auto">
              <a:xfrm>
                <a:off x="2734"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4240" name="Rectangle 73"/>
              <p:cNvSpPr>
                <a:spLocks noChangeArrowheads="1"/>
              </p:cNvSpPr>
              <p:nvPr/>
            </p:nvSpPr>
            <p:spPr bwMode="auto">
              <a:xfrm>
                <a:off x="3303"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4241" name="Rectangle 74"/>
              <p:cNvSpPr>
                <a:spLocks noChangeArrowheads="1"/>
              </p:cNvSpPr>
              <p:nvPr/>
            </p:nvSpPr>
            <p:spPr bwMode="auto">
              <a:xfrm>
                <a:off x="3873" y="2086"/>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4225" name="Group 75"/>
            <p:cNvGrpSpPr>
              <a:grpSpLocks/>
            </p:cNvGrpSpPr>
            <p:nvPr/>
          </p:nvGrpSpPr>
          <p:grpSpPr bwMode="auto">
            <a:xfrm>
              <a:off x="2005" y="3058"/>
              <a:ext cx="2847" cy="569"/>
              <a:chOff x="1595" y="2086"/>
              <a:chExt cx="2847" cy="569"/>
            </a:xfrm>
          </p:grpSpPr>
          <p:sp>
            <p:nvSpPr>
              <p:cNvPr id="94232" name="Rectangle 76"/>
              <p:cNvSpPr>
                <a:spLocks noChangeArrowheads="1"/>
              </p:cNvSpPr>
              <p:nvPr/>
            </p:nvSpPr>
            <p:spPr bwMode="auto">
              <a:xfrm>
                <a:off x="1595"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4233" name="Rectangle 77"/>
              <p:cNvSpPr>
                <a:spLocks noChangeArrowheads="1"/>
              </p:cNvSpPr>
              <p:nvPr/>
            </p:nvSpPr>
            <p:spPr bwMode="auto">
              <a:xfrm>
                <a:off x="2164"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4234" name="Rectangle 78"/>
              <p:cNvSpPr>
                <a:spLocks noChangeArrowheads="1"/>
              </p:cNvSpPr>
              <p:nvPr/>
            </p:nvSpPr>
            <p:spPr bwMode="auto">
              <a:xfrm>
                <a:off x="2734"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4235" name="Rectangle 79"/>
              <p:cNvSpPr>
                <a:spLocks noChangeArrowheads="1"/>
              </p:cNvSpPr>
              <p:nvPr/>
            </p:nvSpPr>
            <p:spPr bwMode="auto">
              <a:xfrm>
                <a:off x="3303"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4236" name="Rectangle 80"/>
              <p:cNvSpPr>
                <a:spLocks noChangeArrowheads="1"/>
              </p:cNvSpPr>
              <p:nvPr/>
            </p:nvSpPr>
            <p:spPr bwMode="auto">
              <a:xfrm>
                <a:off x="3873" y="2086"/>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4226" name="Group 81"/>
            <p:cNvGrpSpPr>
              <a:grpSpLocks/>
            </p:cNvGrpSpPr>
            <p:nvPr/>
          </p:nvGrpSpPr>
          <p:grpSpPr bwMode="auto">
            <a:xfrm>
              <a:off x="2005" y="779"/>
              <a:ext cx="2847" cy="569"/>
              <a:chOff x="1598" y="1404"/>
              <a:chExt cx="2847" cy="569"/>
            </a:xfrm>
          </p:grpSpPr>
          <p:sp>
            <p:nvSpPr>
              <p:cNvPr id="94227" name="Rectangle 82"/>
              <p:cNvSpPr>
                <a:spLocks noChangeArrowheads="1"/>
              </p:cNvSpPr>
              <p:nvPr/>
            </p:nvSpPr>
            <p:spPr bwMode="auto">
              <a:xfrm>
                <a:off x="1598"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4228" name="Rectangle 83"/>
              <p:cNvSpPr>
                <a:spLocks noChangeArrowheads="1"/>
              </p:cNvSpPr>
              <p:nvPr/>
            </p:nvSpPr>
            <p:spPr bwMode="auto">
              <a:xfrm>
                <a:off x="2167"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4229" name="Rectangle 84"/>
              <p:cNvSpPr>
                <a:spLocks noChangeArrowheads="1"/>
              </p:cNvSpPr>
              <p:nvPr/>
            </p:nvSpPr>
            <p:spPr bwMode="auto">
              <a:xfrm>
                <a:off x="2737"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4230" name="Rectangle 85"/>
              <p:cNvSpPr>
                <a:spLocks noChangeArrowheads="1"/>
              </p:cNvSpPr>
              <p:nvPr/>
            </p:nvSpPr>
            <p:spPr bwMode="auto">
              <a:xfrm>
                <a:off x="3306"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4231" name="Rectangle 86"/>
              <p:cNvSpPr>
                <a:spLocks noChangeArrowheads="1"/>
              </p:cNvSpPr>
              <p:nvPr/>
            </p:nvSpPr>
            <p:spPr bwMode="auto">
              <a:xfrm>
                <a:off x="3876" y="1404"/>
                <a:ext cx="569" cy="569"/>
              </a:xfrm>
              <a:prstGeom prst="rect">
                <a:avLst/>
              </a:prstGeom>
              <a:noFill/>
              <a:ln w="19050">
                <a:solidFill>
                  <a:schemeClr val="accent1"/>
                </a:solidFill>
                <a:miter lim="800000"/>
                <a:headEnd/>
                <a:tailEnd/>
              </a:ln>
            </p:spPr>
            <p:txBody>
              <a:bodyPr wrap="none" anchor="ctr"/>
              <a:lstStyle/>
              <a:p>
                <a:endParaRPr lang="el-GR"/>
              </a:p>
            </p:txBody>
          </p:sp>
        </p:grpSp>
      </p:grpSp>
      <p:sp>
        <p:nvSpPr>
          <p:cNvPr id="94214" name="Text Box 43"/>
          <p:cNvSpPr txBox="1">
            <a:spLocks noChangeArrowheads="1"/>
          </p:cNvSpPr>
          <p:nvPr/>
        </p:nvSpPr>
        <p:spPr bwMode="auto">
          <a:xfrm>
            <a:off x="4965701" y="3430588"/>
            <a:ext cx="690563" cy="457200"/>
          </a:xfrm>
          <a:prstGeom prst="rect">
            <a:avLst/>
          </a:prstGeom>
          <a:noFill/>
          <a:ln w="9525">
            <a:noFill/>
            <a:miter lim="800000"/>
            <a:headEnd/>
            <a:tailEnd/>
          </a:ln>
        </p:spPr>
        <p:txBody>
          <a:bodyPr wrap="none">
            <a:spAutoFit/>
          </a:bodyPr>
          <a:lstStyle/>
          <a:p>
            <a:r>
              <a:rPr lang="en-GB"/>
              <a:t>100</a:t>
            </a:r>
          </a:p>
        </p:txBody>
      </p:sp>
      <p:sp>
        <p:nvSpPr>
          <p:cNvPr id="94215" name="Text Box 45"/>
          <p:cNvSpPr txBox="1">
            <a:spLocks noChangeArrowheads="1"/>
          </p:cNvSpPr>
          <p:nvPr/>
        </p:nvSpPr>
        <p:spPr bwMode="auto">
          <a:xfrm>
            <a:off x="4965701" y="1614488"/>
            <a:ext cx="690563" cy="457200"/>
          </a:xfrm>
          <a:prstGeom prst="rect">
            <a:avLst/>
          </a:prstGeom>
          <a:noFill/>
          <a:ln w="9525">
            <a:noFill/>
            <a:miter lim="800000"/>
            <a:headEnd/>
            <a:tailEnd/>
          </a:ln>
        </p:spPr>
        <p:txBody>
          <a:bodyPr wrap="none">
            <a:spAutoFit/>
          </a:bodyPr>
          <a:lstStyle/>
          <a:p>
            <a:r>
              <a:rPr lang="en-GB"/>
              <a:t>100</a:t>
            </a:r>
          </a:p>
        </p:txBody>
      </p:sp>
      <p:sp>
        <p:nvSpPr>
          <p:cNvPr id="94216" name="Text Box 46"/>
          <p:cNvSpPr txBox="1">
            <a:spLocks noChangeArrowheads="1"/>
          </p:cNvSpPr>
          <p:nvPr/>
        </p:nvSpPr>
        <p:spPr bwMode="auto">
          <a:xfrm>
            <a:off x="4965701" y="5243513"/>
            <a:ext cx="690563" cy="457200"/>
          </a:xfrm>
          <a:prstGeom prst="rect">
            <a:avLst/>
          </a:prstGeom>
          <a:noFill/>
          <a:ln w="9525">
            <a:noFill/>
            <a:miter lim="800000"/>
            <a:headEnd/>
            <a:tailEnd/>
          </a:ln>
        </p:spPr>
        <p:txBody>
          <a:bodyPr wrap="none">
            <a:spAutoFit/>
          </a:bodyPr>
          <a:lstStyle/>
          <a:p>
            <a:r>
              <a:rPr lang="en-GB"/>
              <a:t>100</a:t>
            </a:r>
          </a:p>
        </p:txBody>
      </p:sp>
      <p:sp>
        <p:nvSpPr>
          <p:cNvPr id="94217" name="Text Box 47"/>
          <p:cNvSpPr txBox="1">
            <a:spLocks noChangeArrowheads="1"/>
          </p:cNvSpPr>
          <p:nvPr/>
        </p:nvSpPr>
        <p:spPr bwMode="auto">
          <a:xfrm>
            <a:off x="8716964" y="3430588"/>
            <a:ext cx="371475" cy="457200"/>
          </a:xfrm>
          <a:prstGeom prst="rect">
            <a:avLst/>
          </a:prstGeom>
          <a:noFill/>
          <a:ln w="9525">
            <a:noFill/>
            <a:miter lim="800000"/>
            <a:headEnd/>
            <a:tailEnd/>
          </a:ln>
        </p:spPr>
        <p:txBody>
          <a:bodyPr wrap="none">
            <a:spAutoFit/>
          </a:bodyPr>
          <a:lstStyle/>
          <a:p>
            <a:r>
              <a:rPr lang="en-GB"/>
              <a:t>0</a:t>
            </a:r>
          </a:p>
        </p:txBody>
      </p:sp>
      <p:sp>
        <p:nvSpPr>
          <p:cNvPr id="94218" name="Text Box 48"/>
          <p:cNvSpPr txBox="1">
            <a:spLocks noChangeArrowheads="1"/>
          </p:cNvSpPr>
          <p:nvPr/>
        </p:nvSpPr>
        <p:spPr bwMode="auto">
          <a:xfrm>
            <a:off x="6770688" y="1614488"/>
            <a:ext cx="728662" cy="457200"/>
          </a:xfrm>
          <a:prstGeom prst="rect">
            <a:avLst/>
          </a:prstGeom>
          <a:noFill/>
          <a:ln w="9525">
            <a:noFill/>
            <a:miter lim="800000"/>
            <a:headEnd/>
            <a:tailEnd/>
          </a:ln>
        </p:spPr>
        <p:txBody>
          <a:bodyPr wrap="none">
            <a:spAutoFit/>
          </a:bodyPr>
          <a:lstStyle/>
          <a:p>
            <a:r>
              <a:rPr lang="en-GB"/>
              <a:t>200</a:t>
            </a:r>
          </a:p>
        </p:txBody>
      </p:sp>
      <p:sp>
        <p:nvSpPr>
          <p:cNvPr id="94219" name="Text Box 49"/>
          <p:cNvSpPr txBox="1">
            <a:spLocks noChangeArrowheads="1"/>
          </p:cNvSpPr>
          <p:nvPr/>
        </p:nvSpPr>
        <p:spPr bwMode="auto">
          <a:xfrm>
            <a:off x="8716964" y="1614488"/>
            <a:ext cx="371475" cy="457200"/>
          </a:xfrm>
          <a:prstGeom prst="rect">
            <a:avLst/>
          </a:prstGeom>
          <a:noFill/>
          <a:ln w="9525">
            <a:noFill/>
            <a:miter lim="800000"/>
            <a:headEnd/>
            <a:tailEnd/>
          </a:ln>
        </p:spPr>
        <p:txBody>
          <a:bodyPr wrap="none">
            <a:spAutoFit/>
          </a:bodyPr>
          <a:lstStyle/>
          <a:p>
            <a:r>
              <a:rPr lang="en-GB"/>
              <a:t>0</a:t>
            </a:r>
          </a:p>
        </p:txBody>
      </p:sp>
      <p:sp>
        <p:nvSpPr>
          <p:cNvPr id="94220" name="Text Box 51"/>
          <p:cNvSpPr txBox="1">
            <a:spLocks noChangeArrowheads="1"/>
          </p:cNvSpPr>
          <p:nvPr/>
        </p:nvSpPr>
        <p:spPr bwMode="auto">
          <a:xfrm>
            <a:off x="8716964" y="5243513"/>
            <a:ext cx="371475" cy="457200"/>
          </a:xfrm>
          <a:prstGeom prst="rect">
            <a:avLst/>
          </a:prstGeom>
          <a:noFill/>
          <a:ln w="9525">
            <a:noFill/>
            <a:miter lim="800000"/>
            <a:headEnd/>
            <a:tailEnd/>
          </a:ln>
        </p:spPr>
        <p:txBody>
          <a:bodyPr wrap="none">
            <a:spAutoFit/>
          </a:bodyPr>
          <a:lstStyle/>
          <a:p>
            <a:r>
              <a:rPr lang="en-GB"/>
              <a:t>0</a:t>
            </a:r>
          </a:p>
        </p:txBody>
      </p:sp>
      <p:sp>
        <p:nvSpPr>
          <p:cNvPr id="44" name="Text Box 2"/>
          <p:cNvSpPr txBox="1">
            <a:spLocks noChangeArrowheads="1"/>
          </p:cNvSpPr>
          <p:nvPr/>
        </p:nvSpPr>
        <p:spPr bwMode="auto">
          <a:xfrm>
            <a:off x="2135189" y="823914"/>
            <a:ext cx="2064278" cy="954107"/>
          </a:xfrm>
          <a:prstGeom prst="rect">
            <a:avLst/>
          </a:prstGeom>
          <a:noFill/>
          <a:ln w="9525">
            <a:noFill/>
            <a:miter lim="800000"/>
            <a:headEnd/>
            <a:tailEnd/>
          </a:ln>
        </p:spPr>
        <p:txBody>
          <a:bodyPr wrap="square">
            <a:spAutoFit/>
          </a:bodyPr>
          <a:lstStyle/>
          <a:p>
            <a:pPr>
              <a:spcAft>
                <a:spcPct val="35000"/>
              </a:spcAft>
            </a:pPr>
            <a:r>
              <a:rPr lang="el-GR" sz="2800" dirty="0"/>
              <a:t>φαινόμενο μέσου όρου</a:t>
            </a:r>
            <a:endParaRPr lang="en-GB"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8"/>
          <p:cNvGrpSpPr>
            <a:grpSpLocks/>
          </p:cNvGrpSpPr>
          <p:nvPr/>
        </p:nvGrpSpPr>
        <p:grpSpPr bwMode="auto">
          <a:xfrm rot="331827">
            <a:off x="2719796" y="1913650"/>
            <a:ext cx="748722" cy="2452688"/>
            <a:chOff x="1807" y="1085"/>
            <a:chExt cx="667" cy="2187"/>
          </a:xfrm>
        </p:grpSpPr>
        <p:sp>
          <p:nvSpPr>
            <p:cNvPr id="3" name="Freeform 89"/>
            <p:cNvSpPr>
              <a:spLocks noChangeAspect="1"/>
            </p:cNvSpPr>
            <p:nvPr/>
          </p:nvSpPr>
          <p:spPr bwMode="auto">
            <a:xfrm>
              <a:off x="1821" y="1085"/>
              <a:ext cx="522" cy="1503"/>
            </a:xfrm>
            <a:custGeom>
              <a:avLst/>
              <a:gdLst>
                <a:gd name="connsiteX0" fmla="*/ 1009 w 9798"/>
                <a:gd name="connsiteY0" fmla="*/ 10000 h 10000"/>
                <a:gd name="connsiteX1" fmla="*/ 2422 w 9798"/>
                <a:gd name="connsiteY1" fmla="*/ 9288 h 10000"/>
                <a:gd name="connsiteX2" fmla="*/ 7670 w 9798"/>
                <a:gd name="connsiteY2" fmla="*/ 9235 h 10000"/>
                <a:gd name="connsiteX3" fmla="*/ 9798 w 9798"/>
                <a:gd name="connsiteY3" fmla="*/ 9854 h 10000"/>
                <a:gd name="connsiteX4" fmla="*/ 9266 w 9798"/>
                <a:gd name="connsiteY4" fmla="*/ 8204 h 10000"/>
                <a:gd name="connsiteX5" fmla="*/ 8697 w 9798"/>
                <a:gd name="connsiteY5" fmla="*/ 7365 h 10000"/>
                <a:gd name="connsiteX6" fmla="*/ 8238 w 9798"/>
                <a:gd name="connsiteY6" fmla="*/ 6440 h 10000"/>
                <a:gd name="connsiteX7" fmla="*/ 7688 w 9798"/>
                <a:gd name="connsiteY7" fmla="*/ 5190 h 10000"/>
                <a:gd name="connsiteX8" fmla="*/ 6404 w 9798"/>
                <a:gd name="connsiteY8" fmla="*/ 3280 h 10000"/>
                <a:gd name="connsiteX9" fmla="*/ 5670 w 9798"/>
                <a:gd name="connsiteY9" fmla="*/ 2495 h 10000"/>
                <a:gd name="connsiteX10" fmla="*/ 5137 w 9798"/>
                <a:gd name="connsiteY10" fmla="*/ 1371 h 10000"/>
                <a:gd name="connsiteX11" fmla="*/ 4385 w 9798"/>
                <a:gd name="connsiteY11" fmla="*/ 526 h 10000"/>
                <a:gd name="connsiteX12" fmla="*/ 3981 w 9798"/>
                <a:gd name="connsiteY12" fmla="*/ 113 h 10000"/>
                <a:gd name="connsiteX13" fmla="*/ 3486 w 9798"/>
                <a:gd name="connsiteY13" fmla="*/ 0 h 10000"/>
                <a:gd name="connsiteX14" fmla="*/ 2440 w 9798"/>
                <a:gd name="connsiteY14" fmla="*/ 106 h 10000"/>
                <a:gd name="connsiteX15" fmla="*/ 2073 w 9798"/>
                <a:gd name="connsiteY15" fmla="*/ 572 h 10000"/>
                <a:gd name="connsiteX16" fmla="*/ 1596 w 9798"/>
                <a:gd name="connsiteY16" fmla="*/ 1284 h 10000"/>
                <a:gd name="connsiteX17" fmla="*/ 936 w 9798"/>
                <a:gd name="connsiteY17" fmla="*/ 3047 h 10000"/>
                <a:gd name="connsiteX18" fmla="*/ 550 w 9798"/>
                <a:gd name="connsiteY18" fmla="*/ 3759 h 10000"/>
                <a:gd name="connsiteX19" fmla="*/ 128 w 9798"/>
                <a:gd name="connsiteY19" fmla="*/ 5236 h 10000"/>
                <a:gd name="connsiteX20" fmla="*/ 339 w 9798"/>
                <a:gd name="connsiteY20" fmla="*/ 6628 h 10000"/>
                <a:gd name="connsiteX21" fmla="*/ 183 w 9798"/>
                <a:gd name="connsiteY21" fmla="*/ 7625 h 10000"/>
                <a:gd name="connsiteX22" fmla="*/ 495 w 9798"/>
                <a:gd name="connsiteY22" fmla="*/ 8290 h 10000"/>
                <a:gd name="connsiteX23" fmla="*/ 881 w 9798"/>
                <a:gd name="connsiteY23" fmla="*/ 9195 h 10000"/>
                <a:gd name="connsiteX24" fmla="*/ 1009 w 9798"/>
                <a:gd name="connsiteY24" fmla="*/ 10000 h 10000"/>
                <a:gd name="connsiteX0" fmla="*/ 955 w 9925"/>
                <a:gd name="connsiteY0" fmla="*/ 10000 h 10000"/>
                <a:gd name="connsiteX1" fmla="*/ 2397 w 9925"/>
                <a:gd name="connsiteY1" fmla="*/ 9288 h 10000"/>
                <a:gd name="connsiteX2" fmla="*/ 7753 w 9925"/>
                <a:gd name="connsiteY2" fmla="*/ 9235 h 10000"/>
                <a:gd name="connsiteX3" fmla="*/ 9925 w 9925"/>
                <a:gd name="connsiteY3" fmla="*/ 9854 h 10000"/>
                <a:gd name="connsiteX4" fmla="*/ 9382 w 9925"/>
                <a:gd name="connsiteY4" fmla="*/ 8204 h 10000"/>
                <a:gd name="connsiteX5" fmla="*/ 8801 w 9925"/>
                <a:gd name="connsiteY5" fmla="*/ 7365 h 10000"/>
                <a:gd name="connsiteX6" fmla="*/ 8333 w 9925"/>
                <a:gd name="connsiteY6" fmla="*/ 6440 h 10000"/>
                <a:gd name="connsiteX7" fmla="*/ 7771 w 9925"/>
                <a:gd name="connsiteY7" fmla="*/ 5190 h 10000"/>
                <a:gd name="connsiteX8" fmla="*/ 6461 w 9925"/>
                <a:gd name="connsiteY8" fmla="*/ 3280 h 10000"/>
                <a:gd name="connsiteX9" fmla="*/ 5712 w 9925"/>
                <a:gd name="connsiteY9" fmla="*/ 2495 h 10000"/>
                <a:gd name="connsiteX10" fmla="*/ 5168 w 9925"/>
                <a:gd name="connsiteY10" fmla="*/ 1371 h 10000"/>
                <a:gd name="connsiteX11" fmla="*/ 4400 w 9925"/>
                <a:gd name="connsiteY11" fmla="*/ 526 h 10000"/>
                <a:gd name="connsiteX12" fmla="*/ 3988 w 9925"/>
                <a:gd name="connsiteY12" fmla="*/ 113 h 10000"/>
                <a:gd name="connsiteX13" fmla="*/ 3483 w 9925"/>
                <a:gd name="connsiteY13" fmla="*/ 0 h 10000"/>
                <a:gd name="connsiteX14" fmla="*/ 2415 w 9925"/>
                <a:gd name="connsiteY14" fmla="*/ 106 h 10000"/>
                <a:gd name="connsiteX15" fmla="*/ 2041 w 9925"/>
                <a:gd name="connsiteY15" fmla="*/ 572 h 10000"/>
                <a:gd name="connsiteX16" fmla="*/ 1554 w 9925"/>
                <a:gd name="connsiteY16" fmla="*/ 1284 h 10000"/>
                <a:gd name="connsiteX17" fmla="*/ 880 w 9925"/>
                <a:gd name="connsiteY17" fmla="*/ 3047 h 10000"/>
                <a:gd name="connsiteX18" fmla="*/ 486 w 9925"/>
                <a:gd name="connsiteY18" fmla="*/ 3759 h 10000"/>
                <a:gd name="connsiteX19" fmla="*/ 279 w 9925"/>
                <a:gd name="connsiteY19" fmla="*/ 5030 h 10000"/>
                <a:gd name="connsiteX20" fmla="*/ 271 w 9925"/>
                <a:gd name="connsiteY20" fmla="*/ 6628 h 10000"/>
                <a:gd name="connsiteX21" fmla="*/ 112 w 9925"/>
                <a:gd name="connsiteY21" fmla="*/ 7625 h 10000"/>
                <a:gd name="connsiteX22" fmla="*/ 430 w 9925"/>
                <a:gd name="connsiteY22" fmla="*/ 8290 h 10000"/>
                <a:gd name="connsiteX23" fmla="*/ 824 w 9925"/>
                <a:gd name="connsiteY23" fmla="*/ 9195 h 10000"/>
                <a:gd name="connsiteX24" fmla="*/ 955 w 9925"/>
                <a:gd name="connsiteY24" fmla="*/ 10000 h 10000"/>
                <a:gd name="connsiteX0" fmla="*/ 813 w 9851"/>
                <a:gd name="connsiteY0" fmla="*/ 10000 h 10000"/>
                <a:gd name="connsiteX1" fmla="*/ 2266 w 9851"/>
                <a:gd name="connsiteY1" fmla="*/ 9288 h 10000"/>
                <a:gd name="connsiteX2" fmla="*/ 7663 w 9851"/>
                <a:gd name="connsiteY2" fmla="*/ 9235 h 10000"/>
                <a:gd name="connsiteX3" fmla="*/ 9851 w 9851"/>
                <a:gd name="connsiteY3" fmla="*/ 9854 h 10000"/>
                <a:gd name="connsiteX4" fmla="*/ 9304 w 9851"/>
                <a:gd name="connsiteY4" fmla="*/ 8204 h 10000"/>
                <a:gd name="connsiteX5" fmla="*/ 8719 w 9851"/>
                <a:gd name="connsiteY5" fmla="*/ 7365 h 10000"/>
                <a:gd name="connsiteX6" fmla="*/ 8247 w 9851"/>
                <a:gd name="connsiteY6" fmla="*/ 6440 h 10000"/>
                <a:gd name="connsiteX7" fmla="*/ 7681 w 9851"/>
                <a:gd name="connsiteY7" fmla="*/ 5190 h 10000"/>
                <a:gd name="connsiteX8" fmla="*/ 6361 w 9851"/>
                <a:gd name="connsiteY8" fmla="*/ 3280 h 10000"/>
                <a:gd name="connsiteX9" fmla="*/ 5606 w 9851"/>
                <a:gd name="connsiteY9" fmla="*/ 2495 h 10000"/>
                <a:gd name="connsiteX10" fmla="*/ 5058 w 9851"/>
                <a:gd name="connsiteY10" fmla="*/ 1371 h 10000"/>
                <a:gd name="connsiteX11" fmla="*/ 4284 w 9851"/>
                <a:gd name="connsiteY11" fmla="*/ 526 h 10000"/>
                <a:gd name="connsiteX12" fmla="*/ 3869 w 9851"/>
                <a:gd name="connsiteY12" fmla="*/ 113 h 10000"/>
                <a:gd name="connsiteX13" fmla="*/ 3360 w 9851"/>
                <a:gd name="connsiteY13" fmla="*/ 0 h 10000"/>
                <a:gd name="connsiteX14" fmla="*/ 2284 w 9851"/>
                <a:gd name="connsiteY14" fmla="*/ 106 h 10000"/>
                <a:gd name="connsiteX15" fmla="*/ 1907 w 9851"/>
                <a:gd name="connsiteY15" fmla="*/ 572 h 10000"/>
                <a:gd name="connsiteX16" fmla="*/ 1417 w 9851"/>
                <a:gd name="connsiteY16" fmla="*/ 1284 h 10000"/>
                <a:gd name="connsiteX17" fmla="*/ 738 w 9851"/>
                <a:gd name="connsiteY17" fmla="*/ 3047 h 10000"/>
                <a:gd name="connsiteX18" fmla="*/ 341 w 9851"/>
                <a:gd name="connsiteY18" fmla="*/ 3759 h 10000"/>
                <a:gd name="connsiteX19" fmla="*/ 132 w 9851"/>
                <a:gd name="connsiteY19" fmla="*/ 5030 h 10000"/>
                <a:gd name="connsiteX20" fmla="*/ 124 w 9851"/>
                <a:gd name="connsiteY20" fmla="*/ 6628 h 10000"/>
                <a:gd name="connsiteX21" fmla="*/ 381 w 9851"/>
                <a:gd name="connsiteY21" fmla="*/ 7611 h 10000"/>
                <a:gd name="connsiteX22" fmla="*/ 284 w 9851"/>
                <a:gd name="connsiteY22" fmla="*/ 8290 h 10000"/>
                <a:gd name="connsiteX23" fmla="*/ 681 w 9851"/>
                <a:gd name="connsiteY23" fmla="*/ 9195 h 10000"/>
                <a:gd name="connsiteX24" fmla="*/ 813 w 9851"/>
                <a:gd name="connsiteY24" fmla="*/ 10000 h 10000"/>
                <a:gd name="connsiteX0" fmla="*/ 825 w 10000"/>
                <a:gd name="connsiteY0" fmla="*/ 10000 h 10000"/>
                <a:gd name="connsiteX1" fmla="*/ 2300 w 10000"/>
                <a:gd name="connsiteY1" fmla="*/ 9288 h 10000"/>
                <a:gd name="connsiteX2" fmla="*/ 7779 w 10000"/>
                <a:gd name="connsiteY2" fmla="*/ 9235 h 10000"/>
                <a:gd name="connsiteX3" fmla="*/ 10000 w 10000"/>
                <a:gd name="connsiteY3" fmla="*/ 9854 h 10000"/>
                <a:gd name="connsiteX4" fmla="*/ 9445 w 10000"/>
                <a:gd name="connsiteY4" fmla="*/ 8204 h 10000"/>
                <a:gd name="connsiteX5" fmla="*/ 8851 w 10000"/>
                <a:gd name="connsiteY5" fmla="*/ 7365 h 10000"/>
                <a:gd name="connsiteX6" fmla="*/ 8372 w 10000"/>
                <a:gd name="connsiteY6" fmla="*/ 6440 h 10000"/>
                <a:gd name="connsiteX7" fmla="*/ 7797 w 10000"/>
                <a:gd name="connsiteY7" fmla="*/ 5190 h 10000"/>
                <a:gd name="connsiteX8" fmla="*/ 6457 w 10000"/>
                <a:gd name="connsiteY8" fmla="*/ 3280 h 10000"/>
                <a:gd name="connsiteX9" fmla="*/ 5691 w 10000"/>
                <a:gd name="connsiteY9" fmla="*/ 2495 h 10000"/>
                <a:gd name="connsiteX10" fmla="*/ 5135 w 10000"/>
                <a:gd name="connsiteY10" fmla="*/ 1371 h 10000"/>
                <a:gd name="connsiteX11" fmla="*/ 4349 w 10000"/>
                <a:gd name="connsiteY11" fmla="*/ 526 h 10000"/>
                <a:gd name="connsiteX12" fmla="*/ 3928 w 10000"/>
                <a:gd name="connsiteY12" fmla="*/ 113 h 10000"/>
                <a:gd name="connsiteX13" fmla="*/ 3411 w 10000"/>
                <a:gd name="connsiteY13" fmla="*/ 0 h 10000"/>
                <a:gd name="connsiteX14" fmla="*/ 2319 w 10000"/>
                <a:gd name="connsiteY14" fmla="*/ 106 h 10000"/>
                <a:gd name="connsiteX15" fmla="*/ 1936 w 10000"/>
                <a:gd name="connsiteY15" fmla="*/ 572 h 10000"/>
                <a:gd name="connsiteX16" fmla="*/ 1438 w 10000"/>
                <a:gd name="connsiteY16" fmla="*/ 1284 h 10000"/>
                <a:gd name="connsiteX17" fmla="*/ 749 w 10000"/>
                <a:gd name="connsiteY17" fmla="*/ 3047 h 10000"/>
                <a:gd name="connsiteX18" fmla="*/ 346 w 10000"/>
                <a:gd name="connsiteY18" fmla="*/ 3759 h 10000"/>
                <a:gd name="connsiteX19" fmla="*/ 134 w 10000"/>
                <a:gd name="connsiteY19" fmla="*/ 5030 h 10000"/>
                <a:gd name="connsiteX20" fmla="*/ 126 w 10000"/>
                <a:gd name="connsiteY20" fmla="*/ 6628 h 10000"/>
                <a:gd name="connsiteX21" fmla="*/ 288 w 10000"/>
                <a:gd name="connsiteY21" fmla="*/ 8290 h 10000"/>
                <a:gd name="connsiteX22" fmla="*/ 691 w 10000"/>
                <a:gd name="connsiteY22" fmla="*/ 9195 h 10000"/>
                <a:gd name="connsiteX23" fmla="*/ 825 w 10000"/>
                <a:gd name="connsiteY23" fmla="*/ 10000 h 10000"/>
                <a:gd name="connsiteX0" fmla="*/ 825 w 10000"/>
                <a:gd name="connsiteY0" fmla="*/ 10000 h 10000"/>
                <a:gd name="connsiteX1" fmla="*/ 2300 w 10000"/>
                <a:gd name="connsiteY1" fmla="*/ 9288 h 10000"/>
                <a:gd name="connsiteX2" fmla="*/ 7779 w 10000"/>
                <a:gd name="connsiteY2" fmla="*/ 9235 h 10000"/>
                <a:gd name="connsiteX3" fmla="*/ 10000 w 10000"/>
                <a:gd name="connsiteY3" fmla="*/ 9854 h 10000"/>
                <a:gd name="connsiteX4" fmla="*/ 9445 w 10000"/>
                <a:gd name="connsiteY4" fmla="*/ 8204 h 10000"/>
                <a:gd name="connsiteX5" fmla="*/ 8851 w 10000"/>
                <a:gd name="connsiteY5" fmla="*/ 7365 h 10000"/>
                <a:gd name="connsiteX6" fmla="*/ 8372 w 10000"/>
                <a:gd name="connsiteY6" fmla="*/ 6440 h 10000"/>
                <a:gd name="connsiteX7" fmla="*/ 7797 w 10000"/>
                <a:gd name="connsiteY7" fmla="*/ 5190 h 10000"/>
                <a:gd name="connsiteX8" fmla="*/ 6457 w 10000"/>
                <a:gd name="connsiteY8" fmla="*/ 3280 h 10000"/>
                <a:gd name="connsiteX9" fmla="*/ 5691 w 10000"/>
                <a:gd name="connsiteY9" fmla="*/ 2495 h 10000"/>
                <a:gd name="connsiteX10" fmla="*/ 5135 w 10000"/>
                <a:gd name="connsiteY10" fmla="*/ 1371 h 10000"/>
                <a:gd name="connsiteX11" fmla="*/ 4349 w 10000"/>
                <a:gd name="connsiteY11" fmla="*/ 526 h 10000"/>
                <a:gd name="connsiteX12" fmla="*/ 3928 w 10000"/>
                <a:gd name="connsiteY12" fmla="*/ 113 h 10000"/>
                <a:gd name="connsiteX13" fmla="*/ 3411 w 10000"/>
                <a:gd name="connsiteY13" fmla="*/ 0 h 10000"/>
                <a:gd name="connsiteX14" fmla="*/ 2319 w 10000"/>
                <a:gd name="connsiteY14" fmla="*/ 106 h 10000"/>
                <a:gd name="connsiteX15" fmla="*/ 1438 w 10000"/>
                <a:gd name="connsiteY15" fmla="*/ 1284 h 10000"/>
                <a:gd name="connsiteX16" fmla="*/ 749 w 10000"/>
                <a:gd name="connsiteY16" fmla="*/ 3047 h 10000"/>
                <a:gd name="connsiteX17" fmla="*/ 346 w 10000"/>
                <a:gd name="connsiteY17" fmla="*/ 3759 h 10000"/>
                <a:gd name="connsiteX18" fmla="*/ 134 w 10000"/>
                <a:gd name="connsiteY18" fmla="*/ 5030 h 10000"/>
                <a:gd name="connsiteX19" fmla="*/ 126 w 10000"/>
                <a:gd name="connsiteY19" fmla="*/ 6628 h 10000"/>
                <a:gd name="connsiteX20" fmla="*/ 288 w 10000"/>
                <a:gd name="connsiteY20" fmla="*/ 8290 h 10000"/>
                <a:gd name="connsiteX21" fmla="*/ 691 w 10000"/>
                <a:gd name="connsiteY21" fmla="*/ 9195 h 10000"/>
                <a:gd name="connsiteX22" fmla="*/ 825 w 10000"/>
                <a:gd name="connsiteY22" fmla="*/ 10000 h 10000"/>
                <a:gd name="connsiteX0" fmla="*/ 825 w 10000"/>
                <a:gd name="connsiteY0" fmla="*/ 10000 h 10000"/>
                <a:gd name="connsiteX1" fmla="*/ 2300 w 10000"/>
                <a:gd name="connsiteY1" fmla="*/ 9288 h 10000"/>
                <a:gd name="connsiteX2" fmla="*/ 7779 w 10000"/>
                <a:gd name="connsiteY2" fmla="*/ 9235 h 10000"/>
                <a:gd name="connsiteX3" fmla="*/ 10000 w 10000"/>
                <a:gd name="connsiteY3" fmla="*/ 9854 h 10000"/>
                <a:gd name="connsiteX4" fmla="*/ 9445 w 10000"/>
                <a:gd name="connsiteY4" fmla="*/ 8204 h 10000"/>
                <a:gd name="connsiteX5" fmla="*/ 8372 w 10000"/>
                <a:gd name="connsiteY5" fmla="*/ 6440 h 10000"/>
                <a:gd name="connsiteX6" fmla="*/ 7797 w 10000"/>
                <a:gd name="connsiteY6" fmla="*/ 5190 h 10000"/>
                <a:gd name="connsiteX7" fmla="*/ 6457 w 10000"/>
                <a:gd name="connsiteY7" fmla="*/ 3280 h 10000"/>
                <a:gd name="connsiteX8" fmla="*/ 5691 w 10000"/>
                <a:gd name="connsiteY8" fmla="*/ 2495 h 10000"/>
                <a:gd name="connsiteX9" fmla="*/ 5135 w 10000"/>
                <a:gd name="connsiteY9" fmla="*/ 1371 h 10000"/>
                <a:gd name="connsiteX10" fmla="*/ 4349 w 10000"/>
                <a:gd name="connsiteY10" fmla="*/ 526 h 10000"/>
                <a:gd name="connsiteX11" fmla="*/ 3928 w 10000"/>
                <a:gd name="connsiteY11" fmla="*/ 113 h 10000"/>
                <a:gd name="connsiteX12" fmla="*/ 3411 w 10000"/>
                <a:gd name="connsiteY12" fmla="*/ 0 h 10000"/>
                <a:gd name="connsiteX13" fmla="*/ 2319 w 10000"/>
                <a:gd name="connsiteY13" fmla="*/ 106 h 10000"/>
                <a:gd name="connsiteX14" fmla="*/ 1438 w 10000"/>
                <a:gd name="connsiteY14" fmla="*/ 1284 h 10000"/>
                <a:gd name="connsiteX15" fmla="*/ 749 w 10000"/>
                <a:gd name="connsiteY15" fmla="*/ 3047 h 10000"/>
                <a:gd name="connsiteX16" fmla="*/ 346 w 10000"/>
                <a:gd name="connsiteY16" fmla="*/ 3759 h 10000"/>
                <a:gd name="connsiteX17" fmla="*/ 134 w 10000"/>
                <a:gd name="connsiteY17" fmla="*/ 5030 h 10000"/>
                <a:gd name="connsiteX18" fmla="*/ 126 w 10000"/>
                <a:gd name="connsiteY18" fmla="*/ 6628 h 10000"/>
                <a:gd name="connsiteX19" fmla="*/ 288 w 10000"/>
                <a:gd name="connsiteY19" fmla="*/ 8290 h 10000"/>
                <a:gd name="connsiteX20" fmla="*/ 691 w 10000"/>
                <a:gd name="connsiteY20" fmla="*/ 9195 h 10000"/>
                <a:gd name="connsiteX21" fmla="*/ 825 w 10000"/>
                <a:gd name="connsiteY21" fmla="*/ 10000 h 10000"/>
                <a:gd name="connsiteX0" fmla="*/ 825 w 10000"/>
                <a:gd name="connsiteY0" fmla="*/ 10000 h 10000"/>
                <a:gd name="connsiteX1" fmla="*/ 2300 w 10000"/>
                <a:gd name="connsiteY1" fmla="*/ 9288 h 10000"/>
                <a:gd name="connsiteX2" fmla="*/ 7779 w 10000"/>
                <a:gd name="connsiteY2" fmla="*/ 9235 h 10000"/>
                <a:gd name="connsiteX3" fmla="*/ 10000 w 10000"/>
                <a:gd name="connsiteY3" fmla="*/ 9854 h 10000"/>
                <a:gd name="connsiteX4" fmla="*/ 9445 w 10000"/>
                <a:gd name="connsiteY4" fmla="*/ 8204 h 10000"/>
                <a:gd name="connsiteX5" fmla="*/ 8372 w 10000"/>
                <a:gd name="connsiteY5" fmla="*/ 6440 h 10000"/>
                <a:gd name="connsiteX6" fmla="*/ 7797 w 10000"/>
                <a:gd name="connsiteY6" fmla="*/ 5190 h 10000"/>
                <a:gd name="connsiteX7" fmla="*/ 6457 w 10000"/>
                <a:gd name="connsiteY7" fmla="*/ 3280 h 10000"/>
                <a:gd name="connsiteX8" fmla="*/ 5135 w 10000"/>
                <a:gd name="connsiteY8" fmla="*/ 1371 h 10000"/>
                <a:gd name="connsiteX9" fmla="*/ 4349 w 10000"/>
                <a:gd name="connsiteY9" fmla="*/ 526 h 10000"/>
                <a:gd name="connsiteX10" fmla="*/ 3928 w 10000"/>
                <a:gd name="connsiteY10" fmla="*/ 113 h 10000"/>
                <a:gd name="connsiteX11" fmla="*/ 3411 w 10000"/>
                <a:gd name="connsiteY11" fmla="*/ 0 h 10000"/>
                <a:gd name="connsiteX12" fmla="*/ 2319 w 10000"/>
                <a:gd name="connsiteY12" fmla="*/ 106 h 10000"/>
                <a:gd name="connsiteX13" fmla="*/ 1438 w 10000"/>
                <a:gd name="connsiteY13" fmla="*/ 1284 h 10000"/>
                <a:gd name="connsiteX14" fmla="*/ 749 w 10000"/>
                <a:gd name="connsiteY14" fmla="*/ 3047 h 10000"/>
                <a:gd name="connsiteX15" fmla="*/ 346 w 10000"/>
                <a:gd name="connsiteY15" fmla="*/ 3759 h 10000"/>
                <a:gd name="connsiteX16" fmla="*/ 134 w 10000"/>
                <a:gd name="connsiteY16" fmla="*/ 5030 h 10000"/>
                <a:gd name="connsiteX17" fmla="*/ 126 w 10000"/>
                <a:gd name="connsiteY17" fmla="*/ 6628 h 10000"/>
                <a:gd name="connsiteX18" fmla="*/ 288 w 10000"/>
                <a:gd name="connsiteY18" fmla="*/ 8290 h 10000"/>
                <a:gd name="connsiteX19" fmla="*/ 691 w 10000"/>
                <a:gd name="connsiteY19" fmla="*/ 9195 h 10000"/>
                <a:gd name="connsiteX20" fmla="*/ 825 w 10000"/>
                <a:gd name="connsiteY2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00" h="10000">
                  <a:moveTo>
                    <a:pt x="825" y="10000"/>
                  </a:moveTo>
                  <a:lnTo>
                    <a:pt x="2300" y="9288"/>
                  </a:lnTo>
                  <a:lnTo>
                    <a:pt x="7779" y="9235"/>
                  </a:lnTo>
                  <a:lnTo>
                    <a:pt x="10000" y="9854"/>
                  </a:lnTo>
                  <a:lnTo>
                    <a:pt x="9445" y="8204"/>
                  </a:lnTo>
                  <a:lnTo>
                    <a:pt x="8372" y="6440"/>
                  </a:lnTo>
                  <a:lnTo>
                    <a:pt x="7797" y="5190"/>
                  </a:lnTo>
                  <a:lnTo>
                    <a:pt x="6457" y="3280"/>
                  </a:lnTo>
                  <a:lnTo>
                    <a:pt x="5135" y="1371"/>
                  </a:lnTo>
                  <a:lnTo>
                    <a:pt x="4349" y="526"/>
                  </a:lnTo>
                  <a:lnTo>
                    <a:pt x="3928" y="113"/>
                  </a:lnTo>
                  <a:lnTo>
                    <a:pt x="3411" y="0"/>
                  </a:lnTo>
                  <a:lnTo>
                    <a:pt x="2319" y="106"/>
                  </a:lnTo>
                  <a:lnTo>
                    <a:pt x="1438" y="1284"/>
                  </a:lnTo>
                  <a:lnTo>
                    <a:pt x="749" y="3047"/>
                  </a:lnTo>
                  <a:lnTo>
                    <a:pt x="346" y="3759"/>
                  </a:lnTo>
                  <a:cubicBezTo>
                    <a:pt x="346" y="3759"/>
                    <a:pt x="268" y="4551"/>
                    <a:pt x="134" y="5030"/>
                  </a:cubicBezTo>
                  <a:cubicBezTo>
                    <a:pt x="0" y="5509"/>
                    <a:pt x="84" y="6198"/>
                    <a:pt x="126" y="6628"/>
                  </a:cubicBezTo>
                  <a:cubicBezTo>
                    <a:pt x="152" y="7171"/>
                    <a:pt x="194" y="7862"/>
                    <a:pt x="288" y="8290"/>
                  </a:cubicBezTo>
                  <a:lnTo>
                    <a:pt x="691" y="9195"/>
                  </a:lnTo>
                  <a:cubicBezTo>
                    <a:pt x="737" y="9463"/>
                    <a:pt x="781" y="9732"/>
                    <a:pt x="825" y="10000"/>
                  </a:cubicBezTo>
                  <a:close/>
                </a:path>
              </a:pathLst>
            </a:custGeom>
            <a:solidFill>
              <a:srgbClr val="FFFF99"/>
            </a:solidFill>
            <a:ln w="19050" cmpd="sng">
              <a:solidFill>
                <a:srgbClr val="005078"/>
              </a:solidFill>
              <a:prstDash val="solid"/>
              <a:round/>
              <a:headEnd/>
              <a:tailEnd/>
            </a:ln>
          </p:spPr>
          <p:txBody>
            <a:bodyPr/>
            <a:lstStyle/>
            <a:p>
              <a:pPr fontAlgn="auto">
                <a:spcBef>
                  <a:spcPts val="0"/>
                </a:spcBef>
                <a:spcAft>
                  <a:spcPts val="0"/>
                </a:spcAft>
                <a:defRPr/>
              </a:pPr>
              <a:endParaRPr lang="el-GR" sz="1800" kern="0">
                <a:solidFill>
                  <a:sysClr val="windowText" lastClr="000000"/>
                </a:solidFill>
              </a:endParaRPr>
            </a:p>
          </p:txBody>
        </p:sp>
        <p:sp>
          <p:nvSpPr>
            <p:cNvPr id="4" name="Freeform 90"/>
            <p:cNvSpPr>
              <a:spLocks noChangeAspect="1"/>
            </p:cNvSpPr>
            <p:nvPr/>
          </p:nvSpPr>
          <p:spPr bwMode="auto">
            <a:xfrm>
              <a:off x="1807" y="2450"/>
              <a:ext cx="667" cy="822"/>
            </a:xfrm>
            <a:custGeom>
              <a:avLst/>
              <a:gdLst/>
              <a:ahLst/>
              <a:cxnLst>
                <a:cxn ang="0">
                  <a:pos x="410" y="820"/>
                </a:cxn>
                <a:cxn ang="0">
                  <a:pos x="344" y="796"/>
                </a:cxn>
                <a:cxn ang="0">
                  <a:pos x="299" y="787"/>
                </a:cxn>
                <a:cxn ang="0">
                  <a:pos x="206" y="732"/>
                </a:cxn>
                <a:cxn ang="0">
                  <a:pos x="131" y="700"/>
                </a:cxn>
                <a:cxn ang="0">
                  <a:pos x="48" y="590"/>
                </a:cxn>
                <a:cxn ang="0">
                  <a:pos x="7" y="460"/>
                </a:cxn>
                <a:cxn ang="0">
                  <a:pos x="0" y="382"/>
                </a:cxn>
                <a:cxn ang="0">
                  <a:pos x="30" y="257"/>
                </a:cxn>
                <a:cxn ang="0">
                  <a:pos x="56" y="141"/>
                </a:cxn>
                <a:cxn ang="0">
                  <a:pos x="76" y="71"/>
                </a:cxn>
                <a:cxn ang="0">
                  <a:pos x="133" y="33"/>
                </a:cxn>
                <a:cxn ang="0">
                  <a:pos x="228" y="5"/>
                </a:cxn>
                <a:cxn ang="0">
                  <a:pos x="336" y="6"/>
                </a:cxn>
                <a:cxn ang="0">
                  <a:pos x="421" y="25"/>
                </a:cxn>
                <a:cxn ang="0">
                  <a:pos x="487" y="48"/>
                </a:cxn>
                <a:cxn ang="0">
                  <a:pos x="537" y="118"/>
                </a:cxn>
                <a:cxn ang="0">
                  <a:pos x="611" y="275"/>
                </a:cxn>
                <a:cxn ang="0">
                  <a:pos x="641" y="373"/>
                </a:cxn>
                <a:cxn ang="0">
                  <a:pos x="660" y="454"/>
                </a:cxn>
                <a:cxn ang="0">
                  <a:pos x="667" y="532"/>
                </a:cxn>
                <a:cxn ang="0">
                  <a:pos x="637" y="640"/>
                </a:cxn>
                <a:cxn ang="0">
                  <a:pos x="518" y="738"/>
                </a:cxn>
                <a:cxn ang="0">
                  <a:pos x="470" y="784"/>
                </a:cxn>
                <a:cxn ang="0">
                  <a:pos x="410" y="820"/>
                </a:cxn>
              </a:cxnLst>
              <a:rect l="0" t="0" r="r" b="b"/>
              <a:pathLst>
                <a:path w="667" h="822">
                  <a:moveTo>
                    <a:pt x="410" y="820"/>
                  </a:moveTo>
                  <a:cubicBezTo>
                    <a:pt x="389" y="822"/>
                    <a:pt x="362" y="801"/>
                    <a:pt x="344" y="796"/>
                  </a:cubicBezTo>
                  <a:lnTo>
                    <a:pt x="299" y="787"/>
                  </a:lnTo>
                  <a:lnTo>
                    <a:pt x="206" y="732"/>
                  </a:lnTo>
                  <a:lnTo>
                    <a:pt x="131" y="700"/>
                  </a:lnTo>
                  <a:lnTo>
                    <a:pt x="48" y="590"/>
                  </a:lnTo>
                  <a:lnTo>
                    <a:pt x="7" y="460"/>
                  </a:lnTo>
                  <a:lnTo>
                    <a:pt x="0" y="382"/>
                  </a:lnTo>
                  <a:lnTo>
                    <a:pt x="30" y="257"/>
                  </a:lnTo>
                  <a:lnTo>
                    <a:pt x="56" y="141"/>
                  </a:lnTo>
                  <a:cubicBezTo>
                    <a:pt x="56" y="141"/>
                    <a:pt x="63" y="89"/>
                    <a:pt x="76" y="71"/>
                  </a:cubicBezTo>
                  <a:cubicBezTo>
                    <a:pt x="89" y="53"/>
                    <a:pt x="108" y="44"/>
                    <a:pt x="133" y="33"/>
                  </a:cubicBezTo>
                  <a:cubicBezTo>
                    <a:pt x="158" y="22"/>
                    <a:pt x="194" y="10"/>
                    <a:pt x="228" y="5"/>
                  </a:cubicBezTo>
                  <a:cubicBezTo>
                    <a:pt x="262" y="0"/>
                    <a:pt x="304" y="3"/>
                    <a:pt x="336" y="6"/>
                  </a:cubicBezTo>
                  <a:lnTo>
                    <a:pt x="421" y="25"/>
                  </a:lnTo>
                  <a:cubicBezTo>
                    <a:pt x="446" y="32"/>
                    <a:pt x="468" y="33"/>
                    <a:pt x="487" y="48"/>
                  </a:cubicBezTo>
                  <a:cubicBezTo>
                    <a:pt x="506" y="63"/>
                    <a:pt x="516" y="80"/>
                    <a:pt x="537" y="118"/>
                  </a:cubicBezTo>
                  <a:lnTo>
                    <a:pt x="611" y="275"/>
                  </a:lnTo>
                  <a:lnTo>
                    <a:pt x="641" y="373"/>
                  </a:lnTo>
                  <a:lnTo>
                    <a:pt x="660" y="454"/>
                  </a:lnTo>
                  <a:lnTo>
                    <a:pt x="667" y="532"/>
                  </a:lnTo>
                  <a:lnTo>
                    <a:pt x="637" y="640"/>
                  </a:lnTo>
                  <a:lnTo>
                    <a:pt x="518" y="738"/>
                  </a:lnTo>
                  <a:lnTo>
                    <a:pt x="470" y="784"/>
                  </a:lnTo>
                  <a:cubicBezTo>
                    <a:pt x="452" y="798"/>
                    <a:pt x="431" y="818"/>
                    <a:pt x="410" y="820"/>
                  </a:cubicBezTo>
                  <a:close/>
                </a:path>
              </a:pathLst>
            </a:custGeom>
            <a:solidFill>
              <a:srgbClr val="FFFFFF"/>
            </a:solidFill>
            <a:ln w="19050" cmpd="sng">
              <a:solidFill>
                <a:srgbClr val="005078"/>
              </a:solidFill>
              <a:prstDash val="solid"/>
              <a:round/>
              <a:headEnd/>
              <a:tailEnd/>
            </a:ln>
          </p:spPr>
          <p:txBody>
            <a:bodyPr/>
            <a:lstStyle/>
            <a:p>
              <a:pPr fontAlgn="auto">
                <a:spcBef>
                  <a:spcPts val="0"/>
                </a:spcBef>
                <a:spcAft>
                  <a:spcPts val="0"/>
                </a:spcAft>
                <a:defRPr/>
              </a:pPr>
              <a:endParaRPr lang="el-GR" sz="1800" kern="0">
                <a:solidFill>
                  <a:sysClr val="windowText" lastClr="000000"/>
                </a:solidFill>
              </a:endParaRPr>
            </a:p>
          </p:txBody>
        </p:sp>
      </p:grpSp>
      <p:sp>
        <p:nvSpPr>
          <p:cNvPr id="5" name="Line 91"/>
          <p:cNvSpPr>
            <a:spLocks noChangeShapeType="1"/>
          </p:cNvSpPr>
          <p:nvPr/>
        </p:nvSpPr>
        <p:spPr bwMode="auto">
          <a:xfrm>
            <a:off x="3046268" y="1506764"/>
            <a:ext cx="0" cy="3273425"/>
          </a:xfrm>
          <a:prstGeom prst="line">
            <a:avLst/>
          </a:prstGeom>
          <a:noFill/>
          <a:ln w="38100">
            <a:solidFill>
              <a:srgbClr val="005078"/>
            </a:solidFill>
            <a:round/>
            <a:headEnd/>
            <a:tailEnd/>
          </a:ln>
          <a:effectLst/>
        </p:spPr>
        <p:txBody>
          <a:bodyPr/>
          <a:lstStyle/>
          <a:p>
            <a:pPr fontAlgn="auto">
              <a:spcBef>
                <a:spcPts val="0"/>
              </a:spcBef>
              <a:spcAft>
                <a:spcPts val="0"/>
              </a:spcAft>
              <a:defRPr/>
            </a:pPr>
            <a:endParaRPr lang="el-GR" sz="1800" kern="0">
              <a:solidFill>
                <a:sysClr val="windowText" lastClr="000000"/>
              </a:solidFill>
            </a:endParaRPr>
          </a:p>
        </p:txBody>
      </p:sp>
      <p:grpSp>
        <p:nvGrpSpPr>
          <p:cNvPr id="7" name="Group 88"/>
          <p:cNvGrpSpPr>
            <a:grpSpLocks/>
          </p:cNvGrpSpPr>
          <p:nvPr/>
        </p:nvGrpSpPr>
        <p:grpSpPr bwMode="auto">
          <a:xfrm rot="331827">
            <a:off x="2647097" y="1925461"/>
            <a:ext cx="959755" cy="2458294"/>
            <a:chOff x="1807" y="1084"/>
            <a:chExt cx="855" cy="2192"/>
          </a:xfrm>
        </p:grpSpPr>
        <p:sp>
          <p:nvSpPr>
            <p:cNvPr id="8" name="Freeform 89"/>
            <p:cNvSpPr>
              <a:spLocks noChangeAspect="1"/>
            </p:cNvSpPr>
            <p:nvPr/>
          </p:nvSpPr>
          <p:spPr bwMode="auto">
            <a:xfrm>
              <a:off x="1836" y="1084"/>
              <a:ext cx="656" cy="1503"/>
            </a:xfrm>
            <a:custGeom>
              <a:avLst/>
              <a:gdLst>
                <a:gd name="connsiteX0" fmla="*/ 1009 w 9798"/>
                <a:gd name="connsiteY0" fmla="*/ 10000 h 10000"/>
                <a:gd name="connsiteX1" fmla="*/ 2422 w 9798"/>
                <a:gd name="connsiteY1" fmla="*/ 9288 h 10000"/>
                <a:gd name="connsiteX2" fmla="*/ 7670 w 9798"/>
                <a:gd name="connsiteY2" fmla="*/ 9235 h 10000"/>
                <a:gd name="connsiteX3" fmla="*/ 9798 w 9798"/>
                <a:gd name="connsiteY3" fmla="*/ 9854 h 10000"/>
                <a:gd name="connsiteX4" fmla="*/ 9266 w 9798"/>
                <a:gd name="connsiteY4" fmla="*/ 8204 h 10000"/>
                <a:gd name="connsiteX5" fmla="*/ 8697 w 9798"/>
                <a:gd name="connsiteY5" fmla="*/ 7365 h 10000"/>
                <a:gd name="connsiteX6" fmla="*/ 8238 w 9798"/>
                <a:gd name="connsiteY6" fmla="*/ 6440 h 10000"/>
                <a:gd name="connsiteX7" fmla="*/ 7688 w 9798"/>
                <a:gd name="connsiteY7" fmla="*/ 5190 h 10000"/>
                <a:gd name="connsiteX8" fmla="*/ 6404 w 9798"/>
                <a:gd name="connsiteY8" fmla="*/ 3280 h 10000"/>
                <a:gd name="connsiteX9" fmla="*/ 5670 w 9798"/>
                <a:gd name="connsiteY9" fmla="*/ 2495 h 10000"/>
                <a:gd name="connsiteX10" fmla="*/ 5137 w 9798"/>
                <a:gd name="connsiteY10" fmla="*/ 1371 h 10000"/>
                <a:gd name="connsiteX11" fmla="*/ 4385 w 9798"/>
                <a:gd name="connsiteY11" fmla="*/ 526 h 10000"/>
                <a:gd name="connsiteX12" fmla="*/ 3981 w 9798"/>
                <a:gd name="connsiteY12" fmla="*/ 113 h 10000"/>
                <a:gd name="connsiteX13" fmla="*/ 3486 w 9798"/>
                <a:gd name="connsiteY13" fmla="*/ 0 h 10000"/>
                <a:gd name="connsiteX14" fmla="*/ 2440 w 9798"/>
                <a:gd name="connsiteY14" fmla="*/ 106 h 10000"/>
                <a:gd name="connsiteX15" fmla="*/ 2073 w 9798"/>
                <a:gd name="connsiteY15" fmla="*/ 572 h 10000"/>
                <a:gd name="connsiteX16" fmla="*/ 1596 w 9798"/>
                <a:gd name="connsiteY16" fmla="*/ 1284 h 10000"/>
                <a:gd name="connsiteX17" fmla="*/ 936 w 9798"/>
                <a:gd name="connsiteY17" fmla="*/ 3047 h 10000"/>
                <a:gd name="connsiteX18" fmla="*/ 550 w 9798"/>
                <a:gd name="connsiteY18" fmla="*/ 3759 h 10000"/>
                <a:gd name="connsiteX19" fmla="*/ 128 w 9798"/>
                <a:gd name="connsiteY19" fmla="*/ 5236 h 10000"/>
                <a:gd name="connsiteX20" fmla="*/ 339 w 9798"/>
                <a:gd name="connsiteY20" fmla="*/ 6628 h 10000"/>
                <a:gd name="connsiteX21" fmla="*/ 183 w 9798"/>
                <a:gd name="connsiteY21" fmla="*/ 7625 h 10000"/>
                <a:gd name="connsiteX22" fmla="*/ 495 w 9798"/>
                <a:gd name="connsiteY22" fmla="*/ 8290 h 10000"/>
                <a:gd name="connsiteX23" fmla="*/ 881 w 9798"/>
                <a:gd name="connsiteY23" fmla="*/ 9195 h 10000"/>
                <a:gd name="connsiteX24" fmla="*/ 1009 w 9798"/>
                <a:gd name="connsiteY24" fmla="*/ 10000 h 10000"/>
                <a:gd name="connsiteX0" fmla="*/ 955 w 9925"/>
                <a:gd name="connsiteY0" fmla="*/ 10000 h 10000"/>
                <a:gd name="connsiteX1" fmla="*/ 2397 w 9925"/>
                <a:gd name="connsiteY1" fmla="*/ 9288 h 10000"/>
                <a:gd name="connsiteX2" fmla="*/ 7753 w 9925"/>
                <a:gd name="connsiteY2" fmla="*/ 9235 h 10000"/>
                <a:gd name="connsiteX3" fmla="*/ 9925 w 9925"/>
                <a:gd name="connsiteY3" fmla="*/ 9854 h 10000"/>
                <a:gd name="connsiteX4" fmla="*/ 9382 w 9925"/>
                <a:gd name="connsiteY4" fmla="*/ 8204 h 10000"/>
                <a:gd name="connsiteX5" fmla="*/ 8801 w 9925"/>
                <a:gd name="connsiteY5" fmla="*/ 7365 h 10000"/>
                <a:gd name="connsiteX6" fmla="*/ 8333 w 9925"/>
                <a:gd name="connsiteY6" fmla="*/ 6440 h 10000"/>
                <a:gd name="connsiteX7" fmla="*/ 7771 w 9925"/>
                <a:gd name="connsiteY7" fmla="*/ 5190 h 10000"/>
                <a:gd name="connsiteX8" fmla="*/ 6461 w 9925"/>
                <a:gd name="connsiteY8" fmla="*/ 3280 h 10000"/>
                <a:gd name="connsiteX9" fmla="*/ 5712 w 9925"/>
                <a:gd name="connsiteY9" fmla="*/ 2495 h 10000"/>
                <a:gd name="connsiteX10" fmla="*/ 5168 w 9925"/>
                <a:gd name="connsiteY10" fmla="*/ 1371 h 10000"/>
                <a:gd name="connsiteX11" fmla="*/ 4400 w 9925"/>
                <a:gd name="connsiteY11" fmla="*/ 526 h 10000"/>
                <a:gd name="connsiteX12" fmla="*/ 3988 w 9925"/>
                <a:gd name="connsiteY12" fmla="*/ 113 h 10000"/>
                <a:gd name="connsiteX13" fmla="*/ 3483 w 9925"/>
                <a:gd name="connsiteY13" fmla="*/ 0 h 10000"/>
                <a:gd name="connsiteX14" fmla="*/ 2415 w 9925"/>
                <a:gd name="connsiteY14" fmla="*/ 106 h 10000"/>
                <a:gd name="connsiteX15" fmla="*/ 2041 w 9925"/>
                <a:gd name="connsiteY15" fmla="*/ 572 h 10000"/>
                <a:gd name="connsiteX16" fmla="*/ 1554 w 9925"/>
                <a:gd name="connsiteY16" fmla="*/ 1284 h 10000"/>
                <a:gd name="connsiteX17" fmla="*/ 880 w 9925"/>
                <a:gd name="connsiteY17" fmla="*/ 3047 h 10000"/>
                <a:gd name="connsiteX18" fmla="*/ 486 w 9925"/>
                <a:gd name="connsiteY18" fmla="*/ 3759 h 10000"/>
                <a:gd name="connsiteX19" fmla="*/ 279 w 9925"/>
                <a:gd name="connsiteY19" fmla="*/ 5030 h 10000"/>
                <a:gd name="connsiteX20" fmla="*/ 271 w 9925"/>
                <a:gd name="connsiteY20" fmla="*/ 6628 h 10000"/>
                <a:gd name="connsiteX21" fmla="*/ 112 w 9925"/>
                <a:gd name="connsiteY21" fmla="*/ 7625 h 10000"/>
                <a:gd name="connsiteX22" fmla="*/ 430 w 9925"/>
                <a:gd name="connsiteY22" fmla="*/ 8290 h 10000"/>
                <a:gd name="connsiteX23" fmla="*/ 824 w 9925"/>
                <a:gd name="connsiteY23" fmla="*/ 9195 h 10000"/>
                <a:gd name="connsiteX24" fmla="*/ 955 w 9925"/>
                <a:gd name="connsiteY24" fmla="*/ 10000 h 10000"/>
                <a:gd name="connsiteX0" fmla="*/ 813 w 9851"/>
                <a:gd name="connsiteY0" fmla="*/ 10000 h 10000"/>
                <a:gd name="connsiteX1" fmla="*/ 2266 w 9851"/>
                <a:gd name="connsiteY1" fmla="*/ 9288 h 10000"/>
                <a:gd name="connsiteX2" fmla="*/ 7663 w 9851"/>
                <a:gd name="connsiteY2" fmla="*/ 9235 h 10000"/>
                <a:gd name="connsiteX3" fmla="*/ 9851 w 9851"/>
                <a:gd name="connsiteY3" fmla="*/ 9854 h 10000"/>
                <a:gd name="connsiteX4" fmla="*/ 9304 w 9851"/>
                <a:gd name="connsiteY4" fmla="*/ 8204 h 10000"/>
                <a:gd name="connsiteX5" fmla="*/ 8719 w 9851"/>
                <a:gd name="connsiteY5" fmla="*/ 7365 h 10000"/>
                <a:gd name="connsiteX6" fmla="*/ 8247 w 9851"/>
                <a:gd name="connsiteY6" fmla="*/ 6440 h 10000"/>
                <a:gd name="connsiteX7" fmla="*/ 7681 w 9851"/>
                <a:gd name="connsiteY7" fmla="*/ 5190 h 10000"/>
                <a:gd name="connsiteX8" fmla="*/ 6361 w 9851"/>
                <a:gd name="connsiteY8" fmla="*/ 3280 h 10000"/>
                <a:gd name="connsiteX9" fmla="*/ 5606 w 9851"/>
                <a:gd name="connsiteY9" fmla="*/ 2495 h 10000"/>
                <a:gd name="connsiteX10" fmla="*/ 5058 w 9851"/>
                <a:gd name="connsiteY10" fmla="*/ 1371 h 10000"/>
                <a:gd name="connsiteX11" fmla="*/ 4284 w 9851"/>
                <a:gd name="connsiteY11" fmla="*/ 526 h 10000"/>
                <a:gd name="connsiteX12" fmla="*/ 3869 w 9851"/>
                <a:gd name="connsiteY12" fmla="*/ 113 h 10000"/>
                <a:gd name="connsiteX13" fmla="*/ 3360 w 9851"/>
                <a:gd name="connsiteY13" fmla="*/ 0 h 10000"/>
                <a:gd name="connsiteX14" fmla="*/ 2284 w 9851"/>
                <a:gd name="connsiteY14" fmla="*/ 106 h 10000"/>
                <a:gd name="connsiteX15" fmla="*/ 1907 w 9851"/>
                <a:gd name="connsiteY15" fmla="*/ 572 h 10000"/>
                <a:gd name="connsiteX16" fmla="*/ 1417 w 9851"/>
                <a:gd name="connsiteY16" fmla="*/ 1284 h 10000"/>
                <a:gd name="connsiteX17" fmla="*/ 738 w 9851"/>
                <a:gd name="connsiteY17" fmla="*/ 3047 h 10000"/>
                <a:gd name="connsiteX18" fmla="*/ 341 w 9851"/>
                <a:gd name="connsiteY18" fmla="*/ 3759 h 10000"/>
                <a:gd name="connsiteX19" fmla="*/ 132 w 9851"/>
                <a:gd name="connsiteY19" fmla="*/ 5030 h 10000"/>
                <a:gd name="connsiteX20" fmla="*/ 124 w 9851"/>
                <a:gd name="connsiteY20" fmla="*/ 6628 h 10000"/>
                <a:gd name="connsiteX21" fmla="*/ 381 w 9851"/>
                <a:gd name="connsiteY21" fmla="*/ 7611 h 10000"/>
                <a:gd name="connsiteX22" fmla="*/ 284 w 9851"/>
                <a:gd name="connsiteY22" fmla="*/ 8290 h 10000"/>
                <a:gd name="connsiteX23" fmla="*/ 681 w 9851"/>
                <a:gd name="connsiteY23" fmla="*/ 9195 h 10000"/>
                <a:gd name="connsiteX24" fmla="*/ 813 w 9851"/>
                <a:gd name="connsiteY24" fmla="*/ 10000 h 10000"/>
                <a:gd name="connsiteX0" fmla="*/ 825 w 10000"/>
                <a:gd name="connsiteY0" fmla="*/ 10000 h 10000"/>
                <a:gd name="connsiteX1" fmla="*/ 2300 w 10000"/>
                <a:gd name="connsiteY1" fmla="*/ 9288 h 10000"/>
                <a:gd name="connsiteX2" fmla="*/ 7779 w 10000"/>
                <a:gd name="connsiteY2" fmla="*/ 9235 h 10000"/>
                <a:gd name="connsiteX3" fmla="*/ 10000 w 10000"/>
                <a:gd name="connsiteY3" fmla="*/ 9854 h 10000"/>
                <a:gd name="connsiteX4" fmla="*/ 9445 w 10000"/>
                <a:gd name="connsiteY4" fmla="*/ 8204 h 10000"/>
                <a:gd name="connsiteX5" fmla="*/ 8851 w 10000"/>
                <a:gd name="connsiteY5" fmla="*/ 7365 h 10000"/>
                <a:gd name="connsiteX6" fmla="*/ 8372 w 10000"/>
                <a:gd name="connsiteY6" fmla="*/ 6440 h 10000"/>
                <a:gd name="connsiteX7" fmla="*/ 7797 w 10000"/>
                <a:gd name="connsiteY7" fmla="*/ 5190 h 10000"/>
                <a:gd name="connsiteX8" fmla="*/ 6457 w 10000"/>
                <a:gd name="connsiteY8" fmla="*/ 3280 h 10000"/>
                <a:gd name="connsiteX9" fmla="*/ 5691 w 10000"/>
                <a:gd name="connsiteY9" fmla="*/ 2495 h 10000"/>
                <a:gd name="connsiteX10" fmla="*/ 5135 w 10000"/>
                <a:gd name="connsiteY10" fmla="*/ 1371 h 10000"/>
                <a:gd name="connsiteX11" fmla="*/ 4349 w 10000"/>
                <a:gd name="connsiteY11" fmla="*/ 526 h 10000"/>
                <a:gd name="connsiteX12" fmla="*/ 3928 w 10000"/>
                <a:gd name="connsiteY12" fmla="*/ 113 h 10000"/>
                <a:gd name="connsiteX13" fmla="*/ 3411 w 10000"/>
                <a:gd name="connsiteY13" fmla="*/ 0 h 10000"/>
                <a:gd name="connsiteX14" fmla="*/ 2319 w 10000"/>
                <a:gd name="connsiteY14" fmla="*/ 106 h 10000"/>
                <a:gd name="connsiteX15" fmla="*/ 1936 w 10000"/>
                <a:gd name="connsiteY15" fmla="*/ 572 h 10000"/>
                <a:gd name="connsiteX16" fmla="*/ 1438 w 10000"/>
                <a:gd name="connsiteY16" fmla="*/ 1284 h 10000"/>
                <a:gd name="connsiteX17" fmla="*/ 749 w 10000"/>
                <a:gd name="connsiteY17" fmla="*/ 3047 h 10000"/>
                <a:gd name="connsiteX18" fmla="*/ 346 w 10000"/>
                <a:gd name="connsiteY18" fmla="*/ 3759 h 10000"/>
                <a:gd name="connsiteX19" fmla="*/ 134 w 10000"/>
                <a:gd name="connsiteY19" fmla="*/ 5030 h 10000"/>
                <a:gd name="connsiteX20" fmla="*/ 126 w 10000"/>
                <a:gd name="connsiteY20" fmla="*/ 6628 h 10000"/>
                <a:gd name="connsiteX21" fmla="*/ 288 w 10000"/>
                <a:gd name="connsiteY21" fmla="*/ 8290 h 10000"/>
                <a:gd name="connsiteX22" fmla="*/ 691 w 10000"/>
                <a:gd name="connsiteY22" fmla="*/ 9195 h 10000"/>
                <a:gd name="connsiteX23" fmla="*/ 825 w 10000"/>
                <a:gd name="connsiteY23" fmla="*/ 10000 h 10000"/>
                <a:gd name="connsiteX0" fmla="*/ 825 w 10000"/>
                <a:gd name="connsiteY0" fmla="*/ 10000 h 10000"/>
                <a:gd name="connsiteX1" fmla="*/ 2300 w 10000"/>
                <a:gd name="connsiteY1" fmla="*/ 9288 h 10000"/>
                <a:gd name="connsiteX2" fmla="*/ 7779 w 10000"/>
                <a:gd name="connsiteY2" fmla="*/ 9235 h 10000"/>
                <a:gd name="connsiteX3" fmla="*/ 10000 w 10000"/>
                <a:gd name="connsiteY3" fmla="*/ 9854 h 10000"/>
                <a:gd name="connsiteX4" fmla="*/ 9445 w 10000"/>
                <a:gd name="connsiteY4" fmla="*/ 8204 h 10000"/>
                <a:gd name="connsiteX5" fmla="*/ 8851 w 10000"/>
                <a:gd name="connsiteY5" fmla="*/ 7365 h 10000"/>
                <a:gd name="connsiteX6" fmla="*/ 8372 w 10000"/>
                <a:gd name="connsiteY6" fmla="*/ 6440 h 10000"/>
                <a:gd name="connsiteX7" fmla="*/ 7797 w 10000"/>
                <a:gd name="connsiteY7" fmla="*/ 5190 h 10000"/>
                <a:gd name="connsiteX8" fmla="*/ 6457 w 10000"/>
                <a:gd name="connsiteY8" fmla="*/ 3280 h 10000"/>
                <a:gd name="connsiteX9" fmla="*/ 5691 w 10000"/>
                <a:gd name="connsiteY9" fmla="*/ 2495 h 10000"/>
                <a:gd name="connsiteX10" fmla="*/ 5135 w 10000"/>
                <a:gd name="connsiteY10" fmla="*/ 1371 h 10000"/>
                <a:gd name="connsiteX11" fmla="*/ 4349 w 10000"/>
                <a:gd name="connsiteY11" fmla="*/ 526 h 10000"/>
                <a:gd name="connsiteX12" fmla="*/ 3928 w 10000"/>
                <a:gd name="connsiteY12" fmla="*/ 113 h 10000"/>
                <a:gd name="connsiteX13" fmla="*/ 3411 w 10000"/>
                <a:gd name="connsiteY13" fmla="*/ 0 h 10000"/>
                <a:gd name="connsiteX14" fmla="*/ 2319 w 10000"/>
                <a:gd name="connsiteY14" fmla="*/ 106 h 10000"/>
                <a:gd name="connsiteX15" fmla="*/ 1438 w 10000"/>
                <a:gd name="connsiteY15" fmla="*/ 1284 h 10000"/>
                <a:gd name="connsiteX16" fmla="*/ 749 w 10000"/>
                <a:gd name="connsiteY16" fmla="*/ 3047 h 10000"/>
                <a:gd name="connsiteX17" fmla="*/ 346 w 10000"/>
                <a:gd name="connsiteY17" fmla="*/ 3759 h 10000"/>
                <a:gd name="connsiteX18" fmla="*/ 134 w 10000"/>
                <a:gd name="connsiteY18" fmla="*/ 5030 h 10000"/>
                <a:gd name="connsiteX19" fmla="*/ 126 w 10000"/>
                <a:gd name="connsiteY19" fmla="*/ 6628 h 10000"/>
                <a:gd name="connsiteX20" fmla="*/ 288 w 10000"/>
                <a:gd name="connsiteY20" fmla="*/ 8290 h 10000"/>
                <a:gd name="connsiteX21" fmla="*/ 691 w 10000"/>
                <a:gd name="connsiteY21" fmla="*/ 9195 h 10000"/>
                <a:gd name="connsiteX22" fmla="*/ 825 w 10000"/>
                <a:gd name="connsiteY22" fmla="*/ 10000 h 10000"/>
                <a:gd name="connsiteX0" fmla="*/ 825 w 10000"/>
                <a:gd name="connsiteY0" fmla="*/ 10000 h 10000"/>
                <a:gd name="connsiteX1" fmla="*/ 2300 w 10000"/>
                <a:gd name="connsiteY1" fmla="*/ 9288 h 10000"/>
                <a:gd name="connsiteX2" fmla="*/ 7779 w 10000"/>
                <a:gd name="connsiteY2" fmla="*/ 9235 h 10000"/>
                <a:gd name="connsiteX3" fmla="*/ 10000 w 10000"/>
                <a:gd name="connsiteY3" fmla="*/ 9854 h 10000"/>
                <a:gd name="connsiteX4" fmla="*/ 9445 w 10000"/>
                <a:gd name="connsiteY4" fmla="*/ 8204 h 10000"/>
                <a:gd name="connsiteX5" fmla="*/ 8372 w 10000"/>
                <a:gd name="connsiteY5" fmla="*/ 6440 h 10000"/>
                <a:gd name="connsiteX6" fmla="*/ 7797 w 10000"/>
                <a:gd name="connsiteY6" fmla="*/ 5190 h 10000"/>
                <a:gd name="connsiteX7" fmla="*/ 6457 w 10000"/>
                <a:gd name="connsiteY7" fmla="*/ 3280 h 10000"/>
                <a:gd name="connsiteX8" fmla="*/ 5691 w 10000"/>
                <a:gd name="connsiteY8" fmla="*/ 2495 h 10000"/>
                <a:gd name="connsiteX9" fmla="*/ 5135 w 10000"/>
                <a:gd name="connsiteY9" fmla="*/ 1371 h 10000"/>
                <a:gd name="connsiteX10" fmla="*/ 4349 w 10000"/>
                <a:gd name="connsiteY10" fmla="*/ 526 h 10000"/>
                <a:gd name="connsiteX11" fmla="*/ 3928 w 10000"/>
                <a:gd name="connsiteY11" fmla="*/ 113 h 10000"/>
                <a:gd name="connsiteX12" fmla="*/ 3411 w 10000"/>
                <a:gd name="connsiteY12" fmla="*/ 0 h 10000"/>
                <a:gd name="connsiteX13" fmla="*/ 2319 w 10000"/>
                <a:gd name="connsiteY13" fmla="*/ 106 h 10000"/>
                <a:gd name="connsiteX14" fmla="*/ 1438 w 10000"/>
                <a:gd name="connsiteY14" fmla="*/ 1284 h 10000"/>
                <a:gd name="connsiteX15" fmla="*/ 749 w 10000"/>
                <a:gd name="connsiteY15" fmla="*/ 3047 h 10000"/>
                <a:gd name="connsiteX16" fmla="*/ 346 w 10000"/>
                <a:gd name="connsiteY16" fmla="*/ 3759 h 10000"/>
                <a:gd name="connsiteX17" fmla="*/ 134 w 10000"/>
                <a:gd name="connsiteY17" fmla="*/ 5030 h 10000"/>
                <a:gd name="connsiteX18" fmla="*/ 126 w 10000"/>
                <a:gd name="connsiteY18" fmla="*/ 6628 h 10000"/>
                <a:gd name="connsiteX19" fmla="*/ 288 w 10000"/>
                <a:gd name="connsiteY19" fmla="*/ 8290 h 10000"/>
                <a:gd name="connsiteX20" fmla="*/ 691 w 10000"/>
                <a:gd name="connsiteY20" fmla="*/ 9195 h 10000"/>
                <a:gd name="connsiteX21" fmla="*/ 825 w 10000"/>
                <a:gd name="connsiteY21" fmla="*/ 10000 h 10000"/>
                <a:gd name="connsiteX0" fmla="*/ 825 w 10000"/>
                <a:gd name="connsiteY0" fmla="*/ 10000 h 10000"/>
                <a:gd name="connsiteX1" fmla="*/ 2300 w 10000"/>
                <a:gd name="connsiteY1" fmla="*/ 9288 h 10000"/>
                <a:gd name="connsiteX2" fmla="*/ 7779 w 10000"/>
                <a:gd name="connsiteY2" fmla="*/ 9235 h 10000"/>
                <a:gd name="connsiteX3" fmla="*/ 10000 w 10000"/>
                <a:gd name="connsiteY3" fmla="*/ 9854 h 10000"/>
                <a:gd name="connsiteX4" fmla="*/ 9445 w 10000"/>
                <a:gd name="connsiteY4" fmla="*/ 8204 h 10000"/>
                <a:gd name="connsiteX5" fmla="*/ 8372 w 10000"/>
                <a:gd name="connsiteY5" fmla="*/ 6440 h 10000"/>
                <a:gd name="connsiteX6" fmla="*/ 7797 w 10000"/>
                <a:gd name="connsiteY6" fmla="*/ 5190 h 10000"/>
                <a:gd name="connsiteX7" fmla="*/ 6457 w 10000"/>
                <a:gd name="connsiteY7" fmla="*/ 3280 h 10000"/>
                <a:gd name="connsiteX8" fmla="*/ 5135 w 10000"/>
                <a:gd name="connsiteY8" fmla="*/ 1371 h 10000"/>
                <a:gd name="connsiteX9" fmla="*/ 4349 w 10000"/>
                <a:gd name="connsiteY9" fmla="*/ 526 h 10000"/>
                <a:gd name="connsiteX10" fmla="*/ 3928 w 10000"/>
                <a:gd name="connsiteY10" fmla="*/ 113 h 10000"/>
                <a:gd name="connsiteX11" fmla="*/ 3411 w 10000"/>
                <a:gd name="connsiteY11" fmla="*/ 0 h 10000"/>
                <a:gd name="connsiteX12" fmla="*/ 2319 w 10000"/>
                <a:gd name="connsiteY12" fmla="*/ 106 h 10000"/>
                <a:gd name="connsiteX13" fmla="*/ 1438 w 10000"/>
                <a:gd name="connsiteY13" fmla="*/ 1284 h 10000"/>
                <a:gd name="connsiteX14" fmla="*/ 749 w 10000"/>
                <a:gd name="connsiteY14" fmla="*/ 3047 h 10000"/>
                <a:gd name="connsiteX15" fmla="*/ 346 w 10000"/>
                <a:gd name="connsiteY15" fmla="*/ 3759 h 10000"/>
                <a:gd name="connsiteX16" fmla="*/ 134 w 10000"/>
                <a:gd name="connsiteY16" fmla="*/ 5030 h 10000"/>
                <a:gd name="connsiteX17" fmla="*/ 126 w 10000"/>
                <a:gd name="connsiteY17" fmla="*/ 6628 h 10000"/>
                <a:gd name="connsiteX18" fmla="*/ 288 w 10000"/>
                <a:gd name="connsiteY18" fmla="*/ 8290 h 10000"/>
                <a:gd name="connsiteX19" fmla="*/ 691 w 10000"/>
                <a:gd name="connsiteY19" fmla="*/ 9195 h 10000"/>
                <a:gd name="connsiteX20" fmla="*/ 825 w 10000"/>
                <a:gd name="connsiteY2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00" h="10000">
                  <a:moveTo>
                    <a:pt x="825" y="10000"/>
                  </a:moveTo>
                  <a:lnTo>
                    <a:pt x="2300" y="9288"/>
                  </a:lnTo>
                  <a:lnTo>
                    <a:pt x="7779" y="9235"/>
                  </a:lnTo>
                  <a:lnTo>
                    <a:pt x="10000" y="9854"/>
                  </a:lnTo>
                  <a:lnTo>
                    <a:pt x="9445" y="8204"/>
                  </a:lnTo>
                  <a:lnTo>
                    <a:pt x="8372" y="6440"/>
                  </a:lnTo>
                  <a:lnTo>
                    <a:pt x="7797" y="5190"/>
                  </a:lnTo>
                  <a:lnTo>
                    <a:pt x="6457" y="3280"/>
                  </a:lnTo>
                  <a:lnTo>
                    <a:pt x="5135" y="1371"/>
                  </a:lnTo>
                  <a:lnTo>
                    <a:pt x="4349" y="526"/>
                  </a:lnTo>
                  <a:lnTo>
                    <a:pt x="3928" y="113"/>
                  </a:lnTo>
                  <a:lnTo>
                    <a:pt x="3411" y="0"/>
                  </a:lnTo>
                  <a:lnTo>
                    <a:pt x="2319" y="106"/>
                  </a:lnTo>
                  <a:lnTo>
                    <a:pt x="1438" y="1284"/>
                  </a:lnTo>
                  <a:lnTo>
                    <a:pt x="749" y="3047"/>
                  </a:lnTo>
                  <a:lnTo>
                    <a:pt x="346" y="3759"/>
                  </a:lnTo>
                  <a:cubicBezTo>
                    <a:pt x="346" y="3759"/>
                    <a:pt x="268" y="4551"/>
                    <a:pt x="134" y="5030"/>
                  </a:cubicBezTo>
                  <a:cubicBezTo>
                    <a:pt x="0" y="5509"/>
                    <a:pt x="84" y="6198"/>
                    <a:pt x="126" y="6628"/>
                  </a:cubicBezTo>
                  <a:cubicBezTo>
                    <a:pt x="152" y="7171"/>
                    <a:pt x="194" y="7862"/>
                    <a:pt x="288" y="8290"/>
                  </a:cubicBezTo>
                  <a:lnTo>
                    <a:pt x="691" y="9195"/>
                  </a:lnTo>
                  <a:cubicBezTo>
                    <a:pt x="737" y="9463"/>
                    <a:pt x="781" y="9732"/>
                    <a:pt x="825" y="10000"/>
                  </a:cubicBezTo>
                  <a:close/>
                </a:path>
              </a:pathLst>
            </a:custGeom>
            <a:solidFill>
              <a:srgbClr val="FFFF99"/>
            </a:solidFill>
            <a:ln w="19050" cmpd="sng">
              <a:solidFill>
                <a:srgbClr val="005078"/>
              </a:solidFill>
              <a:prstDash val="solid"/>
              <a:round/>
              <a:headEnd/>
              <a:tailEnd/>
            </a:ln>
          </p:spPr>
          <p:txBody>
            <a:bodyPr/>
            <a:lstStyle/>
            <a:p>
              <a:pPr fontAlgn="auto">
                <a:spcBef>
                  <a:spcPts val="0"/>
                </a:spcBef>
                <a:spcAft>
                  <a:spcPts val="0"/>
                </a:spcAft>
                <a:defRPr/>
              </a:pPr>
              <a:endParaRPr lang="el-GR" sz="1800" kern="0">
                <a:solidFill>
                  <a:sysClr val="windowText" lastClr="000000"/>
                </a:solidFill>
              </a:endParaRPr>
            </a:p>
          </p:txBody>
        </p:sp>
        <p:sp>
          <p:nvSpPr>
            <p:cNvPr id="9" name="Freeform 90"/>
            <p:cNvSpPr>
              <a:spLocks noChangeAspect="1"/>
            </p:cNvSpPr>
            <p:nvPr/>
          </p:nvSpPr>
          <p:spPr bwMode="auto">
            <a:xfrm>
              <a:off x="2071" y="2442"/>
              <a:ext cx="591" cy="822"/>
            </a:xfrm>
            <a:custGeom>
              <a:avLst/>
              <a:gdLst>
                <a:gd name="connsiteX0" fmla="*/ 6147 w 10000"/>
                <a:gd name="connsiteY0" fmla="*/ 9976 h 10000"/>
                <a:gd name="connsiteX1" fmla="*/ 5157 w 10000"/>
                <a:gd name="connsiteY1" fmla="*/ 9684 h 10000"/>
                <a:gd name="connsiteX2" fmla="*/ 4483 w 10000"/>
                <a:gd name="connsiteY2" fmla="*/ 9574 h 10000"/>
                <a:gd name="connsiteX3" fmla="*/ 1964 w 10000"/>
                <a:gd name="connsiteY3" fmla="*/ 8516 h 10000"/>
                <a:gd name="connsiteX4" fmla="*/ 720 w 10000"/>
                <a:gd name="connsiteY4" fmla="*/ 7178 h 10000"/>
                <a:gd name="connsiteX5" fmla="*/ 105 w 10000"/>
                <a:gd name="connsiteY5" fmla="*/ 5596 h 10000"/>
                <a:gd name="connsiteX6" fmla="*/ 0 w 10000"/>
                <a:gd name="connsiteY6" fmla="*/ 4647 h 10000"/>
                <a:gd name="connsiteX7" fmla="*/ 450 w 10000"/>
                <a:gd name="connsiteY7" fmla="*/ 3127 h 10000"/>
                <a:gd name="connsiteX8" fmla="*/ 840 w 10000"/>
                <a:gd name="connsiteY8" fmla="*/ 1715 h 10000"/>
                <a:gd name="connsiteX9" fmla="*/ 1139 w 10000"/>
                <a:gd name="connsiteY9" fmla="*/ 864 h 10000"/>
                <a:gd name="connsiteX10" fmla="*/ 1994 w 10000"/>
                <a:gd name="connsiteY10" fmla="*/ 401 h 10000"/>
                <a:gd name="connsiteX11" fmla="*/ 3418 w 10000"/>
                <a:gd name="connsiteY11" fmla="*/ 61 h 10000"/>
                <a:gd name="connsiteX12" fmla="*/ 5037 w 10000"/>
                <a:gd name="connsiteY12" fmla="*/ 73 h 10000"/>
                <a:gd name="connsiteX13" fmla="*/ 6312 w 10000"/>
                <a:gd name="connsiteY13" fmla="*/ 304 h 10000"/>
                <a:gd name="connsiteX14" fmla="*/ 7301 w 10000"/>
                <a:gd name="connsiteY14" fmla="*/ 584 h 10000"/>
                <a:gd name="connsiteX15" fmla="*/ 8051 w 10000"/>
                <a:gd name="connsiteY15" fmla="*/ 1436 h 10000"/>
                <a:gd name="connsiteX16" fmla="*/ 9160 w 10000"/>
                <a:gd name="connsiteY16" fmla="*/ 3345 h 10000"/>
                <a:gd name="connsiteX17" fmla="*/ 9610 w 10000"/>
                <a:gd name="connsiteY17" fmla="*/ 4538 h 10000"/>
                <a:gd name="connsiteX18" fmla="*/ 9895 w 10000"/>
                <a:gd name="connsiteY18" fmla="*/ 5523 h 10000"/>
                <a:gd name="connsiteX19" fmla="*/ 10000 w 10000"/>
                <a:gd name="connsiteY19" fmla="*/ 6472 h 10000"/>
                <a:gd name="connsiteX20" fmla="*/ 9550 w 10000"/>
                <a:gd name="connsiteY20" fmla="*/ 7786 h 10000"/>
                <a:gd name="connsiteX21" fmla="*/ 7766 w 10000"/>
                <a:gd name="connsiteY21" fmla="*/ 8978 h 10000"/>
                <a:gd name="connsiteX22" fmla="*/ 7046 w 10000"/>
                <a:gd name="connsiteY22" fmla="*/ 9538 h 10000"/>
                <a:gd name="connsiteX23" fmla="*/ 6147 w 10000"/>
                <a:gd name="connsiteY23" fmla="*/ 9976 h 10000"/>
                <a:gd name="connsiteX0" fmla="*/ 6147 w 10000"/>
                <a:gd name="connsiteY0" fmla="*/ 9976 h 10000"/>
                <a:gd name="connsiteX1" fmla="*/ 5157 w 10000"/>
                <a:gd name="connsiteY1" fmla="*/ 9684 h 10000"/>
                <a:gd name="connsiteX2" fmla="*/ 4483 w 10000"/>
                <a:gd name="connsiteY2" fmla="*/ 9574 h 10000"/>
                <a:gd name="connsiteX3" fmla="*/ 720 w 10000"/>
                <a:gd name="connsiteY3" fmla="*/ 7178 h 10000"/>
                <a:gd name="connsiteX4" fmla="*/ 105 w 10000"/>
                <a:gd name="connsiteY4" fmla="*/ 5596 h 10000"/>
                <a:gd name="connsiteX5" fmla="*/ 0 w 10000"/>
                <a:gd name="connsiteY5" fmla="*/ 4647 h 10000"/>
                <a:gd name="connsiteX6" fmla="*/ 450 w 10000"/>
                <a:gd name="connsiteY6" fmla="*/ 3127 h 10000"/>
                <a:gd name="connsiteX7" fmla="*/ 840 w 10000"/>
                <a:gd name="connsiteY7" fmla="*/ 1715 h 10000"/>
                <a:gd name="connsiteX8" fmla="*/ 1139 w 10000"/>
                <a:gd name="connsiteY8" fmla="*/ 864 h 10000"/>
                <a:gd name="connsiteX9" fmla="*/ 1994 w 10000"/>
                <a:gd name="connsiteY9" fmla="*/ 401 h 10000"/>
                <a:gd name="connsiteX10" fmla="*/ 3418 w 10000"/>
                <a:gd name="connsiteY10" fmla="*/ 61 h 10000"/>
                <a:gd name="connsiteX11" fmla="*/ 5037 w 10000"/>
                <a:gd name="connsiteY11" fmla="*/ 73 h 10000"/>
                <a:gd name="connsiteX12" fmla="*/ 6312 w 10000"/>
                <a:gd name="connsiteY12" fmla="*/ 304 h 10000"/>
                <a:gd name="connsiteX13" fmla="*/ 7301 w 10000"/>
                <a:gd name="connsiteY13" fmla="*/ 584 h 10000"/>
                <a:gd name="connsiteX14" fmla="*/ 8051 w 10000"/>
                <a:gd name="connsiteY14" fmla="*/ 1436 h 10000"/>
                <a:gd name="connsiteX15" fmla="*/ 9160 w 10000"/>
                <a:gd name="connsiteY15" fmla="*/ 3345 h 10000"/>
                <a:gd name="connsiteX16" fmla="*/ 9610 w 10000"/>
                <a:gd name="connsiteY16" fmla="*/ 4538 h 10000"/>
                <a:gd name="connsiteX17" fmla="*/ 9895 w 10000"/>
                <a:gd name="connsiteY17" fmla="*/ 5523 h 10000"/>
                <a:gd name="connsiteX18" fmla="*/ 10000 w 10000"/>
                <a:gd name="connsiteY18" fmla="*/ 6472 h 10000"/>
                <a:gd name="connsiteX19" fmla="*/ 9550 w 10000"/>
                <a:gd name="connsiteY19" fmla="*/ 7786 h 10000"/>
                <a:gd name="connsiteX20" fmla="*/ 7766 w 10000"/>
                <a:gd name="connsiteY20" fmla="*/ 8978 h 10000"/>
                <a:gd name="connsiteX21" fmla="*/ 7046 w 10000"/>
                <a:gd name="connsiteY21" fmla="*/ 9538 h 10000"/>
                <a:gd name="connsiteX22" fmla="*/ 6147 w 10000"/>
                <a:gd name="connsiteY22" fmla="*/ 9976 h 10000"/>
                <a:gd name="connsiteX0" fmla="*/ 6147 w 10000"/>
                <a:gd name="connsiteY0" fmla="*/ 9976 h 10000"/>
                <a:gd name="connsiteX1" fmla="*/ 5157 w 10000"/>
                <a:gd name="connsiteY1" fmla="*/ 9684 h 10000"/>
                <a:gd name="connsiteX2" fmla="*/ 4483 w 10000"/>
                <a:gd name="connsiteY2" fmla="*/ 9574 h 10000"/>
                <a:gd name="connsiteX3" fmla="*/ 105 w 10000"/>
                <a:gd name="connsiteY3" fmla="*/ 5596 h 10000"/>
                <a:gd name="connsiteX4" fmla="*/ 0 w 10000"/>
                <a:gd name="connsiteY4" fmla="*/ 4647 h 10000"/>
                <a:gd name="connsiteX5" fmla="*/ 450 w 10000"/>
                <a:gd name="connsiteY5" fmla="*/ 3127 h 10000"/>
                <a:gd name="connsiteX6" fmla="*/ 840 w 10000"/>
                <a:gd name="connsiteY6" fmla="*/ 1715 h 10000"/>
                <a:gd name="connsiteX7" fmla="*/ 1139 w 10000"/>
                <a:gd name="connsiteY7" fmla="*/ 864 h 10000"/>
                <a:gd name="connsiteX8" fmla="*/ 1994 w 10000"/>
                <a:gd name="connsiteY8" fmla="*/ 401 h 10000"/>
                <a:gd name="connsiteX9" fmla="*/ 3418 w 10000"/>
                <a:gd name="connsiteY9" fmla="*/ 61 h 10000"/>
                <a:gd name="connsiteX10" fmla="*/ 5037 w 10000"/>
                <a:gd name="connsiteY10" fmla="*/ 73 h 10000"/>
                <a:gd name="connsiteX11" fmla="*/ 6312 w 10000"/>
                <a:gd name="connsiteY11" fmla="*/ 304 h 10000"/>
                <a:gd name="connsiteX12" fmla="*/ 7301 w 10000"/>
                <a:gd name="connsiteY12" fmla="*/ 584 h 10000"/>
                <a:gd name="connsiteX13" fmla="*/ 8051 w 10000"/>
                <a:gd name="connsiteY13" fmla="*/ 1436 h 10000"/>
                <a:gd name="connsiteX14" fmla="*/ 9160 w 10000"/>
                <a:gd name="connsiteY14" fmla="*/ 3345 h 10000"/>
                <a:gd name="connsiteX15" fmla="*/ 9610 w 10000"/>
                <a:gd name="connsiteY15" fmla="*/ 4538 h 10000"/>
                <a:gd name="connsiteX16" fmla="*/ 9895 w 10000"/>
                <a:gd name="connsiteY16" fmla="*/ 5523 h 10000"/>
                <a:gd name="connsiteX17" fmla="*/ 10000 w 10000"/>
                <a:gd name="connsiteY17" fmla="*/ 6472 h 10000"/>
                <a:gd name="connsiteX18" fmla="*/ 9550 w 10000"/>
                <a:gd name="connsiteY18" fmla="*/ 7786 h 10000"/>
                <a:gd name="connsiteX19" fmla="*/ 7766 w 10000"/>
                <a:gd name="connsiteY19" fmla="*/ 8978 h 10000"/>
                <a:gd name="connsiteX20" fmla="*/ 7046 w 10000"/>
                <a:gd name="connsiteY20" fmla="*/ 9538 h 10000"/>
                <a:gd name="connsiteX21" fmla="*/ 6147 w 10000"/>
                <a:gd name="connsiteY21" fmla="*/ 9976 h 10000"/>
                <a:gd name="connsiteX0" fmla="*/ 6147 w 10000"/>
                <a:gd name="connsiteY0" fmla="*/ 9976 h 10000"/>
                <a:gd name="connsiteX1" fmla="*/ 5157 w 10000"/>
                <a:gd name="connsiteY1" fmla="*/ 9684 h 10000"/>
                <a:gd name="connsiteX2" fmla="*/ 4483 w 10000"/>
                <a:gd name="connsiteY2" fmla="*/ 9574 h 10000"/>
                <a:gd name="connsiteX3" fmla="*/ 0 w 10000"/>
                <a:gd name="connsiteY3" fmla="*/ 4647 h 10000"/>
                <a:gd name="connsiteX4" fmla="*/ 450 w 10000"/>
                <a:gd name="connsiteY4" fmla="*/ 3127 h 10000"/>
                <a:gd name="connsiteX5" fmla="*/ 840 w 10000"/>
                <a:gd name="connsiteY5" fmla="*/ 1715 h 10000"/>
                <a:gd name="connsiteX6" fmla="*/ 1139 w 10000"/>
                <a:gd name="connsiteY6" fmla="*/ 864 h 10000"/>
                <a:gd name="connsiteX7" fmla="*/ 1994 w 10000"/>
                <a:gd name="connsiteY7" fmla="*/ 401 h 10000"/>
                <a:gd name="connsiteX8" fmla="*/ 3418 w 10000"/>
                <a:gd name="connsiteY8" fmla="*/ 61 h 10000"/>
                <a:gd name="connsiteX9" fmla="*/ 5037 w 10000"/>
                <a:gd name="connsiteY9" fmla="*/ 73 h 10000"/>
                <a:gd name="connsiteX10" fmla="*/ 6312 w 10000"/>
                <a:gd name="connsiteY10" fmla="*/ 304 h 10000"/>
                <a:gd name="connsiteX11" fmla="*/ 7301 w 10000"/>
                <a:gd name="connsiteY11" fmla="*/ 584 h 10000"/>
                <a:gd name="connsiteX12" fmla="*/ 8051 w 10000"/>
                <a:gd name="connsiteY12" fmla="*/ 1436 h 10000"/>
                <a:gd name="connsiteX13" fmla="*/ 9160 w 10000"/>
                <a:gd name="connsiteY13" fmla="*/ 3345 h 10000"/>
                <a:gd name="connsiteX14" fmla="*/ 9610 w 10000"/>
                <a:gd name="connsiteY14" fmla="*/ 4538 h 10000"/>
                <a:gd name="connsiteX15" fmla="*/ 9895 w 10000"/>
                <a:gd name="connsiteY15" fmla="*/ 5523 h 10000"/>
                <a:gd name="connsiteX16" fmla="*/ 10000 w 10000"/>
                <a:gd name="connsiteY16" fmla="*/ 6472 h 10000"/>
                <a:gd name="connsiteX17" fmla="*/ 9550 w 10000"/>
                <a:gd name="connsiteY17" fmla="*/ 7786 h 10000"/>
                <a:gd name="connsiteX18" fmla="*/ 7766 w 10000"/>
                <a:gd name="connsiteY18" fmla="*/ 8978 h 10000"/>
                <a:gd name="connsiteX19" fmla="*/ 7046 w 10000"/>
                <a:gd name="connsiteY19" fmla="*/ 9538 h 10000"/>
                <a:gd name="connsiteX20" fmla="*/ 6147 w 10000"/>
                <a:gd name="connsiteY20" fmla="*/ 9976 h 10000"/>
                <a:gd name="connsiteX0" fmla="*/ 5697 w 9550"/>
                <a:gd name="connsiteY0" fmla="*/ 9976 h 10000"/>
                <a:gd name="connsiteX1" fmla="*/ 4707 w 9550"/>
                <a:gd name="connsiteY1" fmla="*/ 9684 h 10000"/>
                <a:gd name="connsiteX2" fmla="*/ 4033 w 9550"/>
                <a:gd name="connsiteY2" fmla="*/ 9574 h 10000"/>
                <a:gd name="connsiteX3" fmla="*/ 0 w 9550"/>
                <a:gd name="connsiteY3" fmla="*/ 3127 h 10000"/>
                <a:gd name="connsiteX4" fmla="*/ 390 w 9550"/>
                <a:gd name="connsiteY4" fmla="*/ 1715 h 10000"/>
                <a:gd name="connsiteX5" fmla="*/ 689 w 9550"/>
                <a:gd name="connsiteY5" fmla="*/ 864 h 10000"/>
                <a:gd name="connsiteX6" fmla="*/ 1544 w 9550"/>
                <a:gd name="connsiteY6" fmla="*/ 401 h 10000"/>
                <a:gd name="connsiteX7" fmla="*/ 2968 w 9550"/>
                <a:gd name="connsiteY7" fmla="*/ 61 h 10000"/>
                <a:gd name="connsiteX8" fmla="*/ 4587 w 9550"/>
                <a:gd name="connsiteY8" fmla="*/ 73 h 10000"/>
                <a:gd name="connsiteX9" fmla="*/ 5862 w 9550"/>
                <a:gd name="connsiteY9" fmla="*/ 304 h 10000"/>
                <a:gd name="connsiteX10" fmla="*/ 6851 w 9550"/>
                <a:gd name="connsiteY10" fmla="*/ 584 h 10000"/>
                <a:gd name="connsiteX11" fmla="*/ 7601 w 9550"/>
                <a:gd name="connsiteY11" fmla="*/ 1436 h 10000"/>
                <a:gd name="connsiteX12" fmla="*/ 8710 w 9550"/>
                <a:gd name="connsiteY12" fmla="*/ 3345 h 10000"/>
                <a:gd name="connsiteX13" fmla="*/ 9160 w 9550"/>
                <a:gd name="connsiteY13" fmla="*/ 4538 h 10000"/>
                <a:gd name="connsiteX14" fmla="*/ 9445 w 9550"/>
                <a:gd name="connsiteY14" fmla="*/ 5523 h 10000"/>
                <a:gd name="connsiteX15" fmla="*/ 9550 w 9550"/>
                <a:gd name="connsiteY15" fmla="*/ 6472 h 10000"/>
                <a:gd name="connsiteX16" fmla="*/ 9100 w 9550"/>
                <a:gd name="connsiteY16" fmla="*/ 7786 h 10000"/>
                <a:gd name="connsiteX17" fmla="*/ 7316 w 9550"/>
                <a:gd name="connsiteY17" fmla="*/ 8978 h 10000"/>
                <a:gd name="connsiteX18" fmla="*/ 6596 w 9550"/>
                <a:gd name="connsiteY18" fmla="*/ 9538 h 10000"/>
                <a:gd name="connsiteX19" fmla="*/ 5697 w 9550"/>
                <a:gd name="connsiteY19" fmla="*/ 9976 h 10000"/>
                <a:gd name="connsiteX0" fmla="*/ 5557 w 9592"/>
                <a:gd name="connsiteY0" fmla="*/ 9976 h 10000"/>
                <a:gd name="connsiteX1" fmla="*/ 4521 w 9592"/>
                <a:gd name="connsiteY1" fmla="*/ 9684 h 10000"/>
                <a:gd name="connsiteX2" fmla="*/ 3815 w 9592"/>
                <a:gd name="connsiteY2" fmla="*/ 9574 h 10000"/>
                <a:gd name="connsiteX3" fmla="*/ 0 w 9592"/>
                <a:gd name="connsiteY3" fmla="*/ 1715 h 10000"/>
                <a:gd name="connsiteX4" fmla="*/ 313 w 9592"/>
                <a:gd name="connsiteY4" fmla="*/ 864 h 10000"/>
                <a:gd name="connsiteX5" fmla="*/ 1209 w 9592"/>
                <a:gd name="connsiteY5" fmla="*/ 401 h 10000"/>
                <a:gd name="connsiteX6" fmla="*/ 2700 w 9592"/>
                <a:gd name="connsiteY6" fmla="*/ 61 h 10000"/>
                <a:gd name="connsiteX7" fmla="*/ 4395 w 9592"/>
                <a:gd name="connsiteY7" fmla="*/ 73 h 10000"/>
                <a:gd name="connsiteX8" fmla="*/ 5730 w 9592"/>
                <a:gd name="connsiteY8" fmla="*/ 304 h 10000"/>
                <a:gd name="connsiteX9" fmla="*/ 6766 w 9592"/>
                <a:gd name="connsiteY9" fmla="*/ 584 h 10000"/>
                <a:gd name="connsiteX10" fmla="*/ 7551 w 9592"/>
                <a:gd name="connsiteY10" fmla="*/ 1436 h 10000"/>
                <a:gd name="connsiteX11" fmla="*/ 8712 w 9592"/>
                <a:gd name="connsiteY11" fmla="*/ 3345 h 10000"/>
                <a:gd name="connsiteX12" fmla="*/ 9184 w 9592"/>
                <a:gd name="connsiteY12" fmla="*/ 4538 h 10000"/>
                <a:gd name="connsiteX13" fmla="*/ 9482 w 9592"/>
                <a:gd name="connsiteY13" fmla="*/ 5523 h 10000"/>
                <a:gd name="connsiteX14" fmla="*/ 9592 w 9592"/>
                <a:gd name="connsiteY14" fmla="*/ 6472 h 10000"/>
                <a:gd name="connsiteX15" fmla="*/ 9121 w 9592"/>
                <a:gd name="connsiteY15" fmla="*/ 7786 h 10000"/>
                <a:gd name="connsiteX16" fmla="*/ 7253 w 9592"/>
                <a:gd name="connsiteY16" fmla="*/ 8978 h 10000"/>
                <a:gd name="connsiteX17" fmla="*/ 6499 w 9592"/>
                <a:gd name="connsiteY17" fmla="*/ 9538 h 10000"/>
                <a:gd name="connsiteX18" fmla="*/ 5557 w 9592"/>
                <a:gd name="connsiteY18" fmla="*/ 9976 h 10000"/>
                <a:gd name="connsiteX0" fmla="*/ 5467 w 9674"/>
                <a:gd name="connsiteY0" fmla="*/ 9976 h 10000"/>
                <a:gd name="connsiteX1" fmla="*/ 4387 w 9674"/>
                <a:gd name="connsiteY1" fmla="*/ 9684 h 10000"/>
                <a:gd name="connsiteX2" fmla="*/ 3651 w 9674"/>
                <a:gd name="connsiteY2" fmla="*/ 9574 h 10000"/>
                <a:gd name="connsiteX3" fmla="*/ 0 w 9674"/>
                <a:gd name="connsiteY3" fmla="*/ 864 h 10000"/>
                <a:gd name="connsiteX4" fmla="*/ 934 w 9674"/>
                <a:gd name="connsiteY4" fmla="*/ 401 h 10000"/>
                <a:gd name="connsiteX5" fmla="*/ 2489 w 9674"/>
                <a:gd name="connsiteY5" fmla="*/ 61 h 10000"/>
                <a:gd name="connsiteX6" fmla="*/ 4256 w 9674"/>
                <a:gd name="connsiteY6" fmla="*/ 73 h 10000"/>
                <a:gd name="connsiteX7" fmla="*/ 5648 w 9674"/>
                <a:gd name="connsiteY7" fmla="*/ 304 h 10000"/>
                <a:gd name="connsiteX8" fmla="*/ 6728 w 9674"/>
                <a:gd name="connsiteY8" fmla="*/ 584 h 10000"/>
                <a:gd name="connsiteX9" fmla="*/ 7546 w 9674"/>
                <a:gd name="connsiteY9" fmla="*/ 1436 h 10000"/>
                <a:gd name="connsiteX10" fmla="*/ 8757 w 9674"/>
                <a:gd name="connsiteY10" fmla="*/ 3345 h 10000"/>
                <a:gd name="connsiteX11" fmla="*/ 9249 w 9674"/>
                <a:gd name="connsiteY11" fmla="*/ 4538 h 10000"/>
                <a:gd name="connsiteX12" fmla="*/ 9559 w 9674"/>
                <a:gd name="connsiteY12" fmla="*/ 5523 h 10000"/>
                <a:gd name="connsiteX13" fmla="*/ 9674 w 9674"/>
                <a:gd name="connsiteY13" fmla="*/ 6472 h 10000"/>
                <a:gd name="connsiteX14" fmla="*/ 9183 w 9674"/>
                <a:gd name="connsiteY14" fmla="*/ 7786 h 10000"/>
                <a:gd name="connsiteX15" fmla="*/ 7236 w 9674"/>
                <a:gd name="connsiteY15" fmla="*/ 8978 h 10000"/>
                <a:gd name="connsiteX16" fmla="*/ 6449 w 9674"/>
                <a:gd name="connsiteY16" fmla="*/ 9538 h 10000"/>
                <a:gd name="connsiteX17" fmla="*/ 5467 w 9674"/>
                <a:gd name="connsiteY17" fmla="*/ 997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74" h="10000">
                  <a:moveTo>
                    <a:pt x="5467" y="9976"/>
                  </a:moveTo>
                  <a:cubicBezTo>
                    <a:pt x="5124" y="10000"/>
                    <a:pt x="4682" y="9745"/>
                    <a:pt x="4387" y="9684"/>
                  </a:cubicBezTo>
                  <a:lnTo>
                    <a:pt x="3651" y="9574"/>
                  </a:lnTo>
                  <a:lnTo>
                    <a:pt x="0" y="864"/>
                  </a:lnTo>
                  <a:cubicBezTo>
                    <a:pt x="214" y="645"/>
                    <a:pt x="525" y="535"/>
                    <a:pt x="934" y="401"/>
                  </a:cubicBezTo>
                  <a:cubicBezTo>
                    <a:pt x="1343" y="268"/>
                    <a:pt x="1933" y="122"/>
                    <a:pt x="2489" y="61"/>
                  </a:cubicBezTo>
                  <a:cubicBezTo>
                    <a:pt x="3046" y="0"/>
                    <a:pt x="3734" y="36"/>
                    <a:pt x="4256" y="73"/>
                  </a:cubicBezTo>
                  <a:lnTo>
                    <a:pt x="5648" y="304"/>
                  </a:lnTo>
                  <a:cubicBezTo>
                    <a:pt x="6057" y="389"/>
                    <a:pt x="6416" y="401"/>
                    <a:pt x="6728" y="584"/>
                  </a:cubicBezTo>
                  <a:cubicBezTo>
                    <a:pt x="7038" y="766"/>
                    <a:pt x="7202" y="973"/>
                    <a:pt x="7546" y="1436"/>
                  </a:cubicBezTo>
                  <a:lnTo>
                    <a:pt x="8757" y="3345"/>
                  </a:lnTo>
                  <a:lnTo>
                    <a:pt x="9249" y="4538"/>
                  </a:lnTo>
                  <a:lnTo>
                    <a:pt x="9559" y="5523"/>
                  </a:lnTo>
                  <a:cubicBezTo>
                    <a:pt x="9598" y="5839"/>
                    <a:pt x="9635" y="6156"/>
                    <a:pt x="9674" y="6472"/>
                  </a:cubicBezTo>
                  <a:lnTo>
                    <a:pt x="9183" y="7786"/>
                  </a:lnTo>
                  <a:lnTo>
                    <a:pt x="7236" y="8978"/>
                  </a:lnTo>
                  <a:lnTo>
                    <a:pt x="6449" y="9538"/>
                  </a:lnTo>
                  <a:cubicBezTo>
                    <a:pt x="6155" y="9708"/>
                    <a:pt x="5811" y="9951"/>
                    <a:pt x="5467" y="9976"/>
                  </a:cubicBezTo>
                  <a:close/>
                </a:path>
              </a:pathLst>
            </a:custGeom>
            <a:solidFill>
              <a:srgbClr val="FFFFFF"/>
            </a:solidFill>
            <a:ln w="19050" cmpd="sng">
              <a:solidFill>
                <a:srgbClr val="005078"/>
              </a:solidFill>
              <a:prstDash val="solid"/>
              <a:round/>
              <a:headEnd/>
              <a:tailEnd/>
            </a:ln>
          </p:spPr>
          <p:txBody>
            <a:bodyPr/>
            <a:lstStyle/>
            <a:p>
              <a:pPr fontAlgn="auto">
                <a:spcBef>
                  <a:spcPts val="0"/>
                </a:spcBef>
                <a:spcAft>
                  <a:spcPts val="0"/>
                </a:spcAft>
                <a:defRPr/>
              </a:pPr>
              <a:endParaRPr lang="el-GR" sz="1800" kern="0">
                <a:solidFill>
                  <a:sysClr val="windowText" lastClr="000000"/>
                </a:solidFill>
              </a:endParaRPr>
            </a:p>
          </p:txBody>
        </p:sp>
        <p:sp>
          <p:nvSpPr>
            <p:cNvPr id="10" name="Freeform 90"/>
            <p:cNvSpPr>
              <a:spLocks noChangeAspect="1"/>
            </p:cNvSpPr>
            <p:nvPr/>
          </p:nvSpPr>
          <p:spPr bwMode="auto">
            <a:xfrm>
              <a:off x="1807" y="2447"/>
              <a:ext cx="773" cy="829"/>
            </a:xfrm>
            <a:custGeom>
              <a:avLst/>
              <a:gdLst>
                <a:gd name="connsiteX0" fmla="*/ 9160 w 10381"/>
                <a:gd name="connsiteY0" fmla="*/ 3345 h 10000"/>
                <a:gd name="connsiteX1" fmla="*/ 9610 w 10381"/>
                <a:gd name="connsiteY1" fmla="*/ 4538 h 10000"/>
                <a:gd name="connsiteX2" fmla="*/ 9895 w 10381"/>
                <a:gd name="connsiteY2" fmla="*/ 5523 h 10000"/>
                <a:gd name="connsiteX3" fmla="*/ 10000 w 10381"/>
                <a:gd name="connsiteY3" fmla="*/ 6472 h 10000"/>
                <a:gd name="connsiteX4" fmla="*/ 9550 w 10381"/>
                <a:gd name="connsiteY4" fmla="*/ 7786 h 10000"/>
                <a:gd name="connsiteX5" fmla="*/ 7766 w 10381"/>
                <a:gd name="connsiteY5" fmla="*/ 8978 h 10000"/>
                <a:gd name="connsiteX6" fmla="*/ 7046 w 10381"/>
                <a:gd name="connsiteY6" fmla="*/ 9538 h 10000"/>
                <a:gd name="connsiteX7" fmla="*/ 6147 w 10381"/>
                <a:gd name="connsiteY7" fmla="*/ 9976 h 10000"/>
                <a:gd name="connsiteX8" fmla="*/ 5157 w 10381"/>
                <a:gd name="connsiteY8" fmla="*/ 9684 h 10000"/>
                <a:gd name="connsiteX9" fmla="*/ 4483 w 10381"/>
                <a:gd name="connsiteY9" fmla="*/ 9574 h 10000"/>
                <a:gd name="connsiteX10" fmla="*/ 3088 w 10381"/>
                <a:gd name="connsiteY10" fmla="*/ 8905 h 10000"/>
                <a:gd name="connsiteX11" fmla="*/ 1964 w 10381"/>
                <a:gd name="connsiteY11" fmla="*/ 8516 h 10000"/>
                <a:gd name="connsiteX12" fmla="*/ 720 w 10381"/>
                <a:gd name="connsiteY12" fmla="*/ 7178 h 10000"/>
                <a:gd name="connsiteX13" fmla="*/ 105 w 10381"/>
                <a:gd name="connsiteY13" fmla="*/ 5596 h 10000"/>
                <a:gd name="connsiteX14" fmla="*/ 0 w 10381"/>
                <a:gd name="connsiteY14" fmla="*/ 4647 h 10000"/>
                <a:gd name="connsiteX15" fmla="*/ 450 w 10381"/>
                <a:gd name="connsiteY15" fmla="*/ 3127 h 10000"/>
                <a:gd name="connsiteX16" fmla="*/ 840 w 10381"/>
                <a:gd name="connsiteY16" fmla="*/ 1715 h 10000"/>
                <a:gd name="connsiteX17" fmla="*/ 1139 w 10381"/>
                <a:gd name="connsiteY17" fmla="*/ 864 h 10000"/>
                <a:gd name="connsiteX18" fmla="*/ 1994 w 10381"/>
                <a:gd name="connsiteY18" fmla="*/ 401 h 10000"/>
                <a:gd name="connsiteX19" fmla="*/ 3418 w 10381"/>
                <a:gd name="connsiteY19" fmla="*/ 61 h 10000"/>
                <a:gd name="connsiteX20" fmla="*/ 5037 w 10381"/>
                <a:gd name="connsiteY20" fmla="*/ 73 h 10000"/>
                <a:gd name="connsiteX21" fmla="*/ 6312 w 10381"/>
                <a:gd name="connsiteY21" fmla="*/ 304 h 10000"/>
                <a:gd name="connsiteX22" fmla="*/ 7301 w 10381"/>
                <a:gd name="connsiteY22" fmla="*/ 584 h 10000"/>
                <a:gd name="connsiteX23" fmla="*/ 8051 w 10381"/>
                <a:gd name="connsiteY23" fmla="*/ 1436 h 10000"/>
                <a:gd name="connsiteX24" fmla="*/ 10381 w 10381"/>
                <a:gd name="connsiteY24" fmla="*/ 4337 h 10000"/>
                <a:gd name="connsiteX0" fmla="*/ 9610 w 10381"/>
                <a:gd name="connsiteY0" fmla="*/ 4538 h 10000"/>
                <a:gd name="connsiteX1" fmla="*/ 9895 w 10381"/>
                <a:gd name="connsiteY1" fmla="*/ 5523 h 10000"/>
                <a:gd name="connsiteX2" fmla="*/ 10000 w 10381"/>
                <a:gd name="connsiteY2" fmla="*/ 6472 h 10000"/>
                <a:gd name="connsiteX3" fmla="*/ 9550 w 10381"/>
                <a:gd name="connsiteY3" fmla="*/ 7786 h 10000"/>
                <a:gd name="connsiteX4" fmla="*/ 7766 w 10381"/>
                <a:gd name="connsiteY4" fmla="*/ 8978 h 10000"/>
                <a:gd name="connsiteX5" fmla="*/ 7046 w 10381"/>
                <a:gd name="connsiteY5" fmla="*/ 9538 h 10000"/>
                <a:gd name="connsiteX6" fmla="*/ 6147 w 10381"/>
                <a:gd name="connsiteY6" fmla="*/ 9976 h 10000"/>
                <a:gd name="connsiteX7" fmla="*/ 5157 w 10381"/>
                <a:gd name="connsiteY7" fmla="*/ 9684 h 10000"/>
                <a:gd name="connsiteX8" fmla="*/ 4483 w 10381"/>
                <a:gd name="connsiteY8" fmla="*/ 9574 h 10000"/>
                <a:gd name="connsiteX9" fmla="*/ 3088 w 10381"/>
                <a:gd name="connsiteY9" fmla="*/ 8905 h 10000"/>
                <a:gd name="connsiteX10" fmla="*/ 1964 w 10381"/>
                <a:gd name="connsiteY10" fmla="*/ 8516 h 10000"/>
                <a:gd name="connsiteX11" fmla="*/ 720 w 10381"/>
                <a:gd name="connsiteY11" fmla="*/ 7178 h 10000"/>
                <a:gd name="connsiteX12" fmla="*/ 105 w 10381"/>
                <a:gd name="connsiteY12" fmla="*/ 5596 h 10000"/>
                <a:gd name="connsiteX13" fmla="*/ 0 w 10381"/>
                <a:gd name="connsiteY13" fmla="*/ 4647 h 10000"/>
                <a:gd name="connsiteX14" fmla="*/ 450 w 10381"/>
                <a:gd name="connsiteY14" fmla="*/ 3127 h 10000"/>
                <a:gd name="connsiteX15" fmla="*/ 840 w 10381"/>
                <a:gd name="connsiteY15" fmla="*/ 1715 h 10000"/>
                <a:gd name="connsiteX16" fmla="*/ 1139 w 10381"/>
                <a:gd name="connsiteY16" fmla="*/ 864 h 10000"/>
                <a:gd name="connsiteX17" fmla="*/ 1994 w 10381"/>
                <a:gd name="connsiteY17" fmla="*/ 401 h 10000"/>
                <a:gd name="connsiteX18" fmla="*/ 3418 w 10381"/>
                <a:gd name="connsiteY18" fmla="*/ 61 h 10000"/>
                <a:gd name="connsiteX19" fmla="*/ 5037 w 10381"/>
                <a:gd name="connsiteY19" fmla="*/ 73 h 10000"/>
                <a:gd name="connsiteX20" fmla="*/ 6312 w 10381"/>
                <a:gd name="connsiteY20" fmla="*/ 304 h 10000"/>
                <a:gd name="connsiteX21" fmla="*/ 7301 w 10381"/>
                <a:gd name="connsiteY21" fmla="*/ 584 h 10000"/>
                <a:gd name="connsiteX22" fmla="*/ 8051 w 10381"/>
                <a:gd name="connsiteY22" fmla="*/ 1436 h 10000"/>
                <a:gd name="connsiteX23" fmla="*/ 10381 w 10381"/>
                <a:gd name="connsiteY23" fmla="*/ 4337 h 10000"/>
                <a:gd name="connsiteX0" fmla="*/ 9895 w 10381"/>
                <a:gd name="connsiteY0" fmla="*/ 5523 h 10000"/>
                <a:gd name="connsiteX1" fmla="*/ 10000 w 10381"/>
                <a:gd name="connsiteY1" fmla="*/ 6472 h 10000"/>
                <a:gd name="connsiteX2" fmla="*/ 9550 w 10381"/>
                <a:gd name="connsiteY2" fmla="*/ 7786 h 10000"/>
                <a:gd name="connsiteX3" fmla="*/ 7766 w 10381"/>
                <a:gd name="connsiteY3" fmla="*/ 8978 h 10000"/>
                <a:gd name="connsiteX4" fmla="*/ 7046 w 10381"/>
                <a:gd name="connsiteY4" fmla="*/ 9538 h 10000"/>
                <a:gd name="connsiteX5" fmla="*/ 6147 w 10381"/>
                <a:gd name="connsiteY5" fmla="*/ 9976 h 10000"/>
                <a:gd name="connsiteX6" fmla="*/ 5157 w 10381"/>
                <a:gd name="connsiteY6" fmla="*/ 9684 h 10000"/>
                <a:gd name="connsiteX7" fmla="*/ 4483 w 10381"/>
                <a:gd name="connsiteY7" fmla="*/ 9574 h 10000"/>
                <a:gd name="connsiteX8" fmla="*/ 3088 w 10381"/>
                <a:gd name="connsiteY8" fmla="*/ 8905 h 10000"/>
                <a:gd name="connsiteX9" fmla="*/ 1964 w 10381"/>
                <a:gd name="connsiteY9" fmla="*/ 8516 h 10000"/>
                <a:gd name="connsiteX10" fmla="*/ 720 w 10381"/>
                <a:gd name="connsiteY10" fmla="*/ 7178 h 10000"/>
                <a:gd name="connsiteX11" fmla="*/ 105 w 10381"/>
                <a:gd name="connsiteY11" fmla="*/ 5596 h 10000"/>
                <a:gd name="connsiteX12" fmla="*/ 0 w 10381"/>
                <a:gd name="connsiteY12" fmla="*/ 4647 h 10000"/>
                <a:gd name="connsiteX13" fmla="*/ 450 w 10381"/>
                <a:gd name="connsiteY13" fmla="*/ 3127 h 10000"/>
                <a:gd name="connsiteX14" fmla="*/ 840 w 10381"/>
                <a:gd name="connsiteY14" fmla="*/ 1715 h 10000"/>
                <a:gd name="connsiteX15" fmla="*/ 1139 w 10381"/>
                <a:gd name="connsiteY15" fmla="*/ 864 h 10000"/>
                <a:gd name="connsiteX16" fmla="*/ 1994 w 10381"/>
                <a:gd name="connsiteY16" fmla="*/ 401 h 10000"/>
                <a:gd name="connsiteX17" fmla="*/ 3418 w 10381"/>
                <a:gd name="connsiteY17" fmla="*/ 61 h 10000"/>
                <a:gd name="connsiteX18" fmla="*/ 5037 w 10381"/>
                <a:gd name="connsiteY18" fmla="*/ 73 h 10000"/>
                <a:gd name="connsiteX19" fmla="*/ 6312 w 10381"/>
                <a:gd name="connsiteY19" fmla="*/ 304 h 10000"/>
                <a:gd name="connsiteX20" fmla="*/ 7301 w 10381"/>
                <a:gd name="connsiteY20" fmla="*/ 584 h 10000"/>
                <a:gd name="connsiteX21" fmla="*/ 8051 w 10381"/>
                <a:gd name="connsiteY21" fmla="*/ 1436 h 10000"/>
                <a:gd name="connsiteX22" fmla="*/ 10381 w 10381"/>
                <a:gd name="connsiteY22" fmla="*/ 4337 h 10000"/>
                <a:gd name="connsiteX0" fmla="*/ 10000 w 10381"/>
                <a:gd name="connsiteY0" fmla="*/ 6472 h 10000"/>
                <a:gd name="connsiteX1" fmla="*/ 9550 w 10381"/>
                <a:gd name="connsiteY1" fmla="*/ 7786 h 10000"/>
                <a:gd name="connsiteX2" fmla="*/ 7766 w 10381"/>
                <a:gd name="connsiteY2" fmla="*/ 8978 h 10000"/>
                <a:gd name="connsiteX3" fmla="*/ 7046 w 10381"/>
                <a:gd name="connsiteY3" fmla="*/ 9538 h 10000"/>
                <a:gd name="connsiteX4" fmla="*/ 6147 w 10381"/>
                <a:gd name="connsiteY4" fmla="*/ 9976 h 10000"/>
                <a:gd name="connsiteX5" fmla="*/ 5157 w 10381"/>
                <a:gd name="connsiteY5" fmla="*/ 9684 h 10000"/>
                <a:gd name="connsiteX6" fmla="*/ 4483 w 10381"/>
                <a:gd name="connsiteY6" fmla="*/ 9574 h 10000"/>
                <a:gd name="connsiteX7" fmla="*/ 3088 w 10381"/>
                <a:gd name="connsiteY7" fmla="*/ 8905 h 10000"/>
                <a:gd name="connsiteX8" fmla="*/ 1964 w 10381"/>
                <a:gd name="connsiteY8" fmla="*/ 8516 h 10000"/>
                <a:gd name="connsiteX9" fmla="*/ 720 w 10381"/>
                <a:gd name="connsiteY9" fmla="*/ 7178 h 10000"/>
                <a:gd name="connsiteX10" fmla="*/ 105 w 10381"/>
                <a:gd name="connsiteY10" fmla="*/ 5596 h 10000"/>
                <a:gd name="connsiteX11" fmla="*/ 0 w 10381"/>
                <a:gd name="connsiteY11" fmla="*/ 4647 h 10000"/>
                <a:gd name="connsiteX12" fmla="*/ 450 w 10381"/>
                <a:gd name="connsiteY12" fmla="*/ 3127 h 10000"/>
                <a:gd name="connsiteX13" fmla="*/ 840 w 10381"/>
                <a:gd name="connsiteY13" fmla="*/ 1715 h 10000"/>
                <a:gd name="connsiteX14" fmla="*/ 1139 w 10381"/>
                <a:gd name="connsiteY14" fmla="*/ 864 h 10000"/>
                <a:gd name="connsiteX15" fmla="*/ 1994 w 10381"/>
                <a:gd name="connsiteY15" fmla="*/ 401 h 10000"/>
                <a:gd name="connsiteX16" fmla="*/ 3418 w 10381"/>
                <a:gd name="connsiteY16" fmla="*/ 61 h 10000"/>
                <a:gd name="connsiteX17" fmla="*/ 5037 w 10381"/>
                <a:gd name="connsiteY17" fmla="*/ 73 h 10000"/>
                <a:gd name="connsiteX18" fmla="*/ 6312 w 10381"/>
                <a:gd name="connsiteY18" fmla="*/ 304 h 10000"/>
                <a:gd name="connsiteX19" fmla="*/ 7301 w 10381"/>
                <a:gd name="connsiteY19" fmla="*/ 584 h 10000"/>
                <a:gd name="connsiteX20" fmla="*/ 8051 w 10381"/>
                <a:gd name="connsiteY20" fmla="*/ 1436 h 10000"/>
                <a:gd name="connsiteX21" fmla="*/ 10381 w 10381"/>
                <a:gd name="connsiteY21" fmla="*/ 4337 h 10000"/>
                <a:gd name="connsiteX0" fmla="*/ 10000 w 12062"/>
                <a:gd name="connsiteY0" fmla="*/ 6472 h 10000"/>
                <a:gd name="connsiteX1" fmla="*/ 12062 w 12062"/>
                <a:gd name="connsiteY1" fmla="*/ 7553 h 10000"/>
                <a:gd name="connsiteX2" fmla="*/ 9550 w 12062"/>
                <a:gd name="connsiteY2" fmla="*/ 7786 h 10000"/>
                <a:gd name="connsiteX3" fmla="*/ 7766 w 12062"/>
                <a:gd name="connsiteY3" fmla="*/ 8978 h 10000"/>
                <a:gd name="connsiteX4" fmla="*/ 7046 w 12062"/>
                <a:gd name="connsiteY4" fmla="*/ 9538 h 10000"/>
                <a:gd name="connsiteX5" fmla="*/ 6147 w 12062"/>
                <a:gd name="connsiteY5" fmla="*/ 9976 h 10000"/>
                <a:gd name="connsiteX6" fmla="*/ 5157 w 12062"/>
                <a:gd name="connsiteY6" fmla="*/ 9684 h 10000"/>
                <a:gd name="connsiteX7" fmla="*/ 4483 w 12062"/>
                <a:gd name="connsiteY7" fmla="*/ 9574 h 10000"/>
                <a:gd name="connsiteX8" fmla="*/ 3088 w 12062"/>
                <a:gd name="connsiteY8" fmla="*/ 8905 h 10000"/>
                <a:gd name="connsiteX9" fmla="*/ 1964 w 12062"/>
                <a:gd name="connsiteY9" fmla="*/ 8516 h 10000"/>
                <a:gd name="connsiteX10" fmla="*/ 720 w 12062"/>
                <a:gd name="connsiteY10" fmla="*/ 7178 h 10000"/>
                <a:gd name="connsiteX11" fmla="*/ 105 w 12062"/>
                <a:gd name="connsiteY11" fmla="*/ 5596 h 10000"/>
                <a:gd name="connsiteX12" fmla="*/ 0 w 12062"/>
                <a:gd name="connsiteY12" fmla="*/ 4647 h 10000"/>
                <a:gd name="connsiteX13" fmla="*/ 450 w 12062"/>
                <a:gd name="connsiteY13" fmla="*/ 3127 h 10000"/>
                <a:gd name="connsiteX14" fmla="*/ 840 w 12062"/>
                <a:gd name="connsiteY14" fmla="*/ 1715 h 10000"/>
                <a:gd name="connsiteX15" fmla="*/ 1139 w 12062"/>
                <a:gd name="connsiteY15" fmla="*/ 864 h 10000"/>
                <a:gd name="connsiteX16" fmla="*/ 1994 w 12062"/>
                <a:gd name="connsiteY16" fmla="*/ 401 h 10000"/>
                <a:gd name="connsiteX17" fmla="*/ 3418 w 12062"/>
                <a:gd name="connsiteY17" fmla="*/ 61 h 10000"/>
                <a:gd name="connsiteX18" fmla="*/ 5037 w 12062"/>
                <a:gd name="connsiteY18" fmla="*/ 73 h 10000"/>
                <a:gd name="connsiteX19" fmla="*/ 6312 w 12062"/>
                <a:gd name="connsiteY19" fmla="*/ 304 h 10000"/>
                <a:gd name="connsiteX20" fmla="*/ 7301 w 12062"/>
                <a:gd name="connsiteY20" fmla="*/ 584 h 10000"/>
                <a:gd name="connsiteX21" fmla="*/ 8051 w 12062"/>
                <a:gd name="connsiteY21" fmla="*/ 1436 h 10000"/>
                <a:gd name="connsiteX22" fmla="*/ 10381 w 12062"/>
                <a:gd name="connsiteY22" fmla="*/ 4337 h 10000"/>
                <a:gd name="connsiteX0" fmla="*/ 12062 w 12062"/>
                <a:gd name="connsiteY0" fmla="*/ 7553 h 10000"/>
                <a:gd name="connsiteX1" fmla="*/ 9550 w 12062"/>
                <a:gd name="connsiteY1" fmla="*/ 7786 h 10000"/>
                <a:gd name="connsiteX2" fmla="*/ 7766 w 12062"/>
                <a:gd name="connsiteY2" fmla="*/ 8978 h 10000"/>
                <a:gd name="connsiteX3" fmla="*/ 7046 w 12062"/>
                <a:gd name="connsiteY3" fmla="*/ 9538 h 10000"/>
                <a:gd name="connsiteX4" fmla="*/ 6147 w 12062"/>
                <a:gd name="connsiteY4" fmla="*/ 9976 h 10000"/>
                <a:gd name="connsiteX5" fmla="*/ 5157 w 12062"/>
                <a:gd name="connsiteY5" fmla="*/ 9684 h 10000"/>
                <a:gd name="connsiteX6" fmla="*/ 4483 w 12062"/>
                <a:gd name="connsiteY6" fmla="*/ 9574 h 10000"/>
                <a:gd name="connsiteX7" fmla="*/ 3088 w 12062"/>
                <a:gd name="connsiteY7" fmla="*/ 8905 h 10000"/>
                <a:gd name="connsiteX8" fmla="*/ 1964 w 12062"/>
                <a:gd name="connsiteY8" fmla="*/ 8516 h 10000"/>
                <a:gd name="connsiteX9" fmla="*/ 720 w 12062"/>
                <a:gd name="connsiteY9" fmla="*/ 7178 h 10000"/>
                <a:gd name="connsiteX10" fmla="*/ 105 w 12062"/>
                <a:gd name="connsiteY10" fmla="*/ 5596 h 10000"/>
                <a:gd name="connsiteX11" fmla="*/ 0 w 12062"/>
                <a:gd name="connsiteY11" fmla="*/ 4647 h 10000"/>
                <a:gd name="connsiteX12" fmla="*/ 450 w 12062"/>
                <a:gd name="connsiteY12" fmla="*/ 3127 h 10000"/>
                <a:gd name="connsiteX13" fmla="*/ 840 w 12062"/>
                <a:gd name="connsiteY13" fmla="*/ 1715 h 10000"/>
                <a:gd name="connsiteX14" fmla="*/ 1139 w 12062"/>
                <a:gd name="connsiteY14" fmla="*/ 864 h 10000"/>
                <a:gd name="connsiteX15" fmla="*/ 1994 w 12062"/>
                <a:gd name="connsiteY15" fmla="*/ 401 h 10000"/>
                <a:gd name="connsiteX16" fmla="*/ 3418 w 12062"/>
                <a:gd name="connsiteY16" fmla="*/ 61 h 10000"/>
                <a:gd name="connsiteX17" fmla="*/ 5037 w 12062"/>
                <a:gd name="connsiteY17" fmla="*/ 73 h 10000"/>
                <a:gd name="connsiteX18" fmla="*/ 6312 w 12062"/>
                <a:gd name="connsiteY18" fmla="*/ 304 h 10000"/>
                <a:gd name="connsiteX19" fmla="*/ 7301 w 12062"/>
                <a:gd name="connsiteY19" fmla="*/ 584 h 10000"/>
                <a:gd name="connsiteX20" fmla="*/ 8051 w 12062"/>
                <a:gd name="connsiteY20" fmla="*/ 1436 h 10000"/>
                <a:gd name="connsiteX21" fmla="*/ 10381 w 12062"/>
                <a:gd name="connsiteY21" fmla="*/ 4337 h 10000"/>
                <a:gd name="connsiteX0" fmla="*/ 12062 w 12062"/>
                <a:gd name="connsiteY0" fmla="*/ 7553 h 10000"/>
                <a:gd name="connsiteX1" fmla="*/ 9550 w 12062"/>
                <a:gd name="connsiteY1" fmla="*/ 7786 h 10000"/>
                <a:gd name="connsiteX2" fmla="*/ 7481 w 12062"/>
                <a:gd name="connsiteY2" fmla="*/ 8457 h 10000"/>
                <a:gd name="connsiteX3" fmla="*/ 7046 w 12062"/>
                <a:gd name="connsiteY3" fmla="*/ 9538 h 10000"/>
                <a:gd name="connsiteX4" fmla="*/ 6147 w 12062"/>
                <a:gd name="connsiteY4" fmla="*/ 9976 h 10000"/>
                <a:gd name="connsiteX5" fmla="*/ 5157 w 12062"/>
                <a:gd name="connsiteY5" fmla="*/ 9684 h 10000"/>
                <a:gd name="connsiteX6" fmla="*/ 4483 w 12062"/>
                <a:gd name="connsiteY6" fmla="*/ 9574 h 10000"/>
                <a:gd name="connsiteX7" fmla="*/ 3088 w 12062"/>
                <a:gd name="connsiteY7" fmla="*/ 8905 h 10000"/>
                <a:gd name="connsiteX8" fmla="*/ 1964 w 12062"/>
                <a:gd name="connsiteY8" fmla="*/ 8516 h 10000"/>
                <a:gd name="connsiteX9" fmla="*/ 720 w 12062"/>
                <a:gd name="connsiteY9" fmla="*/ 7178 h 10000"/>
                <a:gd name="connsiteX10" fmla="*/ 105 w 12062"/>
                <a:gd name="connsiteY10" fmla="*/ 5596 h 10000"/>
                <a:gd name="connsiteX11" fmla="*/ 0 w 12062"/>
                <a:gd name="connsiteY11" fmla="*/ 4647 h 10000"/>
                <a:gd name="connsiteX12" fmla="*/ 450 w 12062"/>
                <a:gd name="connsiteY12" fmla="*/ 3127 h 10000"/>
                <a:gd name="connsiteX13" fmla="*/ 840 w 12062"/>
                <a:gd name="connsiteY13" fmla="*/ 1715 h 10000"/>
                <a:gd name="connsiteX14" fmla="*/ 1139 w 12062"/>
                <a:gd name="connsiteY14" fmla="*/ 864 h 10000"/>
                <a:gd name="connsiteX15" fmla="*/ 1994 w 12062"/>
                <a:gd name="connsiteY15" fmla="*/ 401 h 10000"/>
                <a:gd name="connsiteX16" fmla="*/ 3418 w 12062"/>
                <a:gd name="connsiteY16" fmla="*/ 61 h 10000"/>
                <a:gd name="connsiteX17" fmla="*/ 5037 w 12062"/>
                <a:gd name="connsiteY17" fmla="*/ 73 h 10000"/>
                <a:gd name="connsiteX18" fmla="*/ 6312 w 12062"/>
                <a:gd name="connsiteY18" fmla="*/ 304 h 10000"/>
                <a:gd name="connsiteX19" fmla="*/ 7301 w 12062"/>
                <a:gd name="connsiteY19" fmla="*/ 584 h 10000"/>
                <a:gd name="connsiteX20" fmla="*/ 8051 w 12062"/>
                <a:gd name="connsiteY20" fmla="*/ 1436 h 10000"/>
                <a:gd name="connsiteX21" fmla="*/ 10381 w 12062"/>
                <a:gd name="connsiteY21" fmla="*/ 4337 h 10000"/>
                <a:gd name="connsiteX0" fmla="*/ 12062 w 12062"/>
                <a:gd name="connsiteY0" fmla="*/ 7553 h 10000"/>
                <a:gd name="connsiteX1" fmla="*/ 9550 w 12062"/>
                <a:gd name="connsiteY1" fmla="*/ 7786 h 10000"/>
                <a:gd name="connsiteX2" fmla="*/ 7481 w 12062"/>
                <a:gd name="connsiteY2" fmla="*/ 8457 h 10000"/>
                <a:gd name="connsiteX3" fmla="*/ 7046 w 12062"/>
                <a:gd name="connsiteY3" fmla="*/ 9538 h 10000"/>
                <a:gd name="connsiteX4" fmla="*/ 6147 w 12062"/>
                <a:gd name="connsiteY4" fmla="*/ 9976 h 10000"/>
                <a:gd name="connsiteX5" fmla="*/ 5157 w 12062"/>
                <a:gd name="connsiteY5" fmla="*/ 9684 h 10000"/>
                <a:gd name="connsiteX6" fmla="*/ 4483 w 12062"/>
                <a:gd name="connsiteY6" fmla="*/ 9574 h 10000"/>
                <a:gd name="connsiteX7" fmla="*/ 3088 w 12062"/>
                <a:gd name="connsiteY7" fmla="*/ 8905 h 10000"/>
                <a:gd name="connsiteX8" fmla="*/ 1964 w 12062"/>
                <a:gd name="connsiteY8" fmla="*/ 8516 h 10000"/>
                <a:gd name="connsiteX9" fmla="*/ 720 w 12062"/>
                <a:gd name="connsiteY9" fmla="*/ 7178 h 10000"/>
                <a:gd name="connsiteX10" fmla="*/ 105 w 12062"/>
                <a:gd name="connsiteY10" fmla="*/ 5596 h 10000"/>
                <a:gd name="connsiteX11" fmla="*/ 0 w 12062"/>
                <a:gd name="connsiteY11" fmla="*/ 4647 h 10000"/>
                <a:gd name="connsiteX12" fmla="*/ 450 w 12062"/>
                <a:gd name="connsiteY12" fmla="*/ 3127 h 10000"/>
                <a:gd name="connsiteX13" fmla="*/ 840 w 12062"/>
                <a:gd name="connsiteY13" fmla="*/ 1715 h 10000"/>
                <a:gd name="connsiteX14" fmla="*/ 1139 w 12062"/>
                <a:gd name="connsiteY14" fmla="*/ 864 h 10000"/>
                <a:gd name="connsiteX15" fmla="*/ 1994 w 12062"/>
                <a:gd name="connsiteY15" fmla="*/ 401 h 10000"/>
                <a:gd name="connsiteX16" fmla="*/ 3418 w 12062"/>
                <a:gd name="connsiteY16" fmla="*/ 61 h 10000"/>
                <a:gd name="connsiteX17" fmla="*/ 5037 w 12062"/>
                <a:gd name="connsiteY17" fmla="*/ 73 h 10000"/>
                <a:gd name="connsiteX18" fmla="*/ 6312 w 12062"/>
                <a:gd name="connsiteY18" fmla="*/ 304 h 10000"/>
                <a:gd name="connsiteX19" fmla="*/ 7301 w 12062"/>
                <a:gd name="connsiteY19" fmla="*/ 584 h 10000"/>
                <a:gd name="connsiteX20" fmla="*/ 8051 w 12062"/>
                <a:gd name="connsiteY20" fmla="*/ 1436 h 10000"/>
                <a:gd name="connsiteX0" fmla="*/ 12062 w 12062"/>
                <a:gd name="connsiteY0" fmla="*/ 7553 h 10000"/>
                <a:gd name="connsiteX1" fmla="*/ 9550 w 12062"/>
                <a:gd name="connsiteY1" fmla="*/ 7786 h 10000"/>
                <a:gd name="connsiteX2" fmla="*/ 7481 w 12062"/>
                <a:gd name="connsiteY2" fmla="*/ 8457 h 10000"/>
                <a:gd name="connsiteX3" fmla="*/ 7046 w 12062"/>
                <a:gd name="connsiteY3" fmla="*/ 9538 h 10000"/>
                <a:gd name="connsiteX4" fmla="*/ 6147 w 12062"/>
                <a:gd name="connsiteY4" fmla="*/ 9976 h 10000"/>
                <a:gd name="connsiteX5" fmla="*/ 5157 w 12062"/>
                <a:gd name="connsiteY5" fmla="*/ 9684 h 10000"/>
                <a:gd name="connsiteX6" fmla="*/ 4483 w 12062"/>
                <a:gd name="connsiteY6" fmla="*/ 9574 h 10000"/>
                <a:gd name="connsiteX7" fmla="*/ 3088 w 12062"/>
                <a:gd name="connsiteY7" fmla="*/ 8905 h 10000"/>
                <a:gd name="connsiteX8" fmla="*/ 1964 w 12062"/>
                <a:gd name="connsiteY8" fmla="*/ 8516 h 10000"/>
                <a:gd name="connsiteX9" fmla="*/ 720 w 12062"/>
                <a:gd name="connsiteY9" fmla="*/ 7178 h 10000"/>
                <a:gd name="connsiteX10" fmla="*/ 105 w 12062"/>
                <a:gd name="connsiteY10" fmla="*/ 5596 h 10000"/>
                <a:gd name="connsiteX11" fmla="*/ 0 w 12062"/>
                <a:gd name="connsiteY11" fmla="*/ 4647 h 10000"/>
                <a:gd name="connsiteX12" fmla="*/ 450 w 12062"/>
                <a:gd name="connsiteY12" fmla="*/ 3127 h 10000"/>
                <a:gd name="connsiteX13" fmla="*/ 840 w 12062"/>
                <a:gd name="connsiteY13" fmla="*/ 1715 h 10000"/>
                <a:gd name="connsiteX14" fmla="*/ 1139 w 12062"/>
                <a:gd name="connsiteY14" fmla="*/ 864 h 10000"/>
                <a:gd name="connsiteX15" fmla="*/ 1994 w 12062"/>
                <a:gd name="connsiteY15" fmla="*/ 401 h 10000"/>
                <a:gd name="connsiteX16" fmla="*/ 3418 w 12062"/>
                <a:gd name="connsiteY16" fmla="*/ 61 h 10000"/>
                <a:gd name="connsiteX17" fmla="*/ 5037 w 12062"/>
                <a:gd name="connsiteY17" fmla="*/ 73 h 10000"/>
                <a:gd name="connsiteX18" fmla="*/ 6312 w 12062"/>
                <a:gd name="connsiteY18" fmla="*/ 304 h 10000"/>
                <a:gd name="connsiteX19" fmla="*/ 7301 w 12062"/>
                <a:gd name="connsiteY19" fmla="*/ 584 h 10000"/>
                <a:gd name="connsiteX0" fmla="*/ 12062 w 12062"/>
                <a:gd name="connsiteY0" fmla="*/ 7553 h 10000"/>
                <a:gd name="connsiteX1" fmla="*/ 9550 w 12062"/>
                <a:gd name="connsiteY1" fmla="*/ 7786 h 10000"/>
                <a:gd name="connsiteX2" fmla="*/ 7481 w 12062"/>
                <a:gd name="connsiteY2" fmla="*/ 8457 h 10000"/>
                <a:gd name="connsiteX3" fmla="*/ 7046 w 12062"/>
                <a:gd name="connsiteY3" fmla="*/ 9538 h 10000"/>
                <a:gd name="connsiteX4" fmla="*/ 6147 w 12062"/>
                <a:gd name="connsiteY4" fmla="*/ 9976 h 10000"/>
                <a:gd name="connsiteX5" fmla="*/ 5157 w 12062"/>
                <a:gd name="connsiteY5" fmla="*/ 9684 h 10000"/>
                <a:gd name="connsiteX6" fmla="*/ 4483 w 12062"/>
                <a:gd name="connsiteY6" fmla="*/ 9574 h 10000"/>
                <a:gd name="connsiteX7" fmla="*/ 3088 w 12062"/>
                <a:gd name="connsiteY7" fmla="*/ 8905 h 10000"/>
                <a:gd name="connsiteX8" fmla="*/ 1964 w 12062"/>
                <a:gd name="connsiteY8" fmla="*/ 8516 h 10000"/>
                <a:gd name="connsiteX9" fmla="*/ 720 w 12062"/>
                <a:gd name="connsiteY9" fmla="*/ 7178 h 10000"/>
                <a:gd name="connsiteX10" fmla="*/ 105 w 12062"/>
                <a:gd name="connsiteY10" fmla="*/ 5596 h 10000"/>
                <a:gd name="connsiteX11" fmla="*/ 0 w 12062"/>
                <a:gd name="connsiteY11" fmla="*/ 4647 h 10000"/>
                <a:gd name="connsiteX12" fmla="*/ 450 w 12062"/>
                <a:gd name="connsiteY12" fmla="*/ 3127 h 10000"/>
                <a:gd name="connsiteX13" fmla="*/ 840 w 12062"/>
                <a:gd name="connsiteY13" fmla="*/ 1715 h 10000"/>
                <a:gd name="connsiteX14" fmla="*/ 1139 w 12062"/>
                <a:gd name="connsiteY14" fmla="*/ 864 h 10000"/>
                <a:gd name="connsiteX15" fmla="*/ 1994 w 12062"/>
                <a:gd name="connsiteY15" fmla="*/ 401 h 10000"/>
                <a:gd name="connsiteX16" fmla="*/ 3418 w 12062"/>
                <a:gd name="connsiteY16" fmla="*/ 61 h 10000"/>
                <a:gd name="connsiteX17" fmla="*/ 5037 w 12062"/>
                <a:gd name="connsiteY17" fmla="*/ 73 h 10000"/>
                <a:gd name="connsiteX18" fmla="*/ 6312 w 12062"/>
                <a:gd name="connsiteY18" fmla="*/ 304 h 10000"/>
                <a:gd name="connsiteX0" fmla="*/ 12062 w 12062"/>
                <a:gd name="connsiteY0" fmla="*/ 7588 h 10035"/>
                <a:gd name="connsiteX1" fmla="*/ 9550 w 12062"/>
                <a:gd name="connsiteY1" fmla="*/ 7821 h 10035"/>
                <a:gd name="connsiteX2" fmla="*/ 7481 w 12062"/>
                <a:gd name="connsiteY2" fmla="*/ 8492 h 10035"/>
                <a:gd name="connsiteX3" fmla="*/ 7046 w 12062"/>
                <a:gd name="connsiteY3" fmla="*/ 9573 h 10035"/>
                <a:gd name="connsiteX4" fmla="*/ 6147 w 12062"/>
                <a:gd name="connsiteY4" fmla="*/ 10011 h 10035"/>
                <a:gd name="connsiteX5" fmla="*/ 5157 w 12062"/>
                <a:gd name="connsiteY5" fmla="*/ 9719 h 10035"/>
                <a:gd name="connsiteX6" fmla="*/ 4483 w 12062"/>
                <a:gd name="connsiteY6" fmla="*/ 9609 h 10035"/>
                <a:gd name="connsiteX7" fmla="*/ 3088 w 12062"/>
                <a:gd name="connsiteY7" fmla="*/ 8940 h 10035"/>
                <a:gd name="connsiteX8" fmla="*/ 1964 w 12062"/>
                <a:gd name="connsiteY8" fmla="*/ 8551 h 10035"/>
                <a:gd name="connsiteX9" fmla="*/ 720 w 12062"/>
                <a:gd name="connsiteY9" fmla="*/ 7213 h 10035"/>
                <a:gd name="connsiteX10" fmla="*/ 105 w 12062"/>
                <a:gd name="connsiteY10" fmla="*/ 5631 h 10035"/>
                <a:gd name="connsiteX11" fmla="*/ 0 w 12062"/>
                <a:gd name="connsiteY11" fmla="*/ 4682 h 10035"/>
                <a:gd name="connsiteX12" fmla="*/ 450 w 12062"/>
                <a:gd name="connsiteY12" fmla="*/ 3162 h 10035"/>
                <a:gd name="connsiteX13" fmla="*/ 840 w 12062"/>
                <a:gd name="connsiteY13" fmla="*/ 1750 h 10035"/>
                <a:gd name="connsiteX14" fmla="*/ 1139 w 12062"/>
                <a:gd name="connsiteY14" fmla="*/ 899 h 10035"/>
                <a:gd name="connsiteX15" fmla="*/ 1994 w 12062"/>
                <a:gd name="connsiteY15" fmla="*/ 436 h 10035"/>
                <a:gd name="connsiteX16" fmla="*/ 3418 w 12062"/>
                <a:gd name="connsiteY16" fmla="*/ 96 h 10035"/>
                <a:gd name="connsiteX17" fmla="*/ 5037 w 12062"/>
                <a:gd name="connsiteY17" fmla="*/ 108 h 10035"/>
                <a:gd name="connsiteX18" fmla="*/ 6978 w 12062"/>
                <a:gd name="connsiteY18" fmla="*/ 0 h 10035"/>
                <a:gd name="connsiteX0" fmla="*/ 10578 w 10578"/>
                <a:gd name="connsiteY0" fmla="*/ 8099 h 10035"/>
                <a:gd name="connsiteX1" fmla="*/ 9550 w 10578"/>
                <a:gd name="connsiteY1" fmla="*/ 7821 h 10035"/>
                <a:gd name="connsiteX2" fmla="*/ 7481 w 10578"/>
                <a:gd name="connsiteY2" fmla="*/ 8492 h 10035"/>
                <a:gd name="connsiteX3" fmla="*/ 7046 w 10578"/>
                <a:gd name="connsiteY3" fmla="*/ 9573 h 10035"/>
                <a:gd name="connsiteX4" fmla="*/ 6147 w 10578"/>
                <a:gd name="connsiteY4" fmla="*/ 10011 h 10035"/>
                <a:gd name="connsiteX5" fmla="*/ 5157 w 10578"/>
                <a:gd name="connsiteY5" fmla="*/ 9719 h 10035"/>
                <a:gd name="connsiteX6" fmla="*/ 4483 w 10578"/>
                <a:gd name="connsiteY6" fmla="*/ 9609 h 10035"/>
                <a:gd name="connsiteX7" fmla="*/ 3088 w 10578"/>
                <a:gd name="connsiteY7" fmla="*/ 8940 h 10035"/>
                <a:gd name="connsiteX8" fmla="*/ 1964 w 10578"/>
                <a:gd name="connsiteY8" fmla="*/ 8551 h 10035"/>
                <a:gd name="connsiteX9" fmla="*/ 720 w 10578"/>
                <a:gd name="connsiteY9" fmla="*/ 7213 h 10035"/>
                <a:gd name="connsiteX10" fmla="*/ 105 w 10578"/>
                <a:gd name="connsiteY10" fmla="*/ 5631 h 10035"/>
                <a:gd name="connsiteX11" fmla="*/ 0 w 10578"/>
                <a:gd name="connsiteY11" fmla="*/ 4682 h 10035"/>
                <a:gd name="connsiteX12" fmla="*/ 450 w 10578"/>
                <a:gd name="connsiteY12" fmla="*/ 3162 h 10035"/>
                <a:gd name="connsiteX13" fmla="*/ 840 w 10578"/>
                <a:gd name="connsiteY13" fmla="*/ 1750 h 10035"/>
                <a:gd name="connsiteX14" fmla="*/ 1139 w 10578"/>
                <a:gd name="connsiteY14" fmla="*/ 899 h 10035"/>
                <a:gd name="connsiteX15" fmla="*/ 1994 w 10578"/>
                <a:gd name="connsiteY15" fmla="*/ 436 h 10035"/>
                <a:gd name="connsiteX16" fmla="*/ 3418 w 10578"/>
                <a:gd name="connsiteY16" fmla="*/ 96 h 10035"/>
                <a:gd name="connsiteX17" fmla="*/ 5037 w 10578"/>
                <a:gd name="connsiteY17" fmla="*/ 108 h 10035"/>
                <a:gd name="connsiteX18" fmla="*/ 6978 w 10578"/>
                <a:gd name="connsiteY18" fmla="*/ 0 h 10035"/>
                <a:gd name="connsiteX0" fmla="*/ 10578 w 10578"/>
                <a:gd name="connsiteY0" fmla="*/ 8099 h 10035"/>
                <a:gd name="connsiteX1" fmla="*/ 9550 w 10578"/>
                <a:gd name="connsiteY1" fmla="*/ 7821 h 10035"/>
                <a:gd name="connsiteX2" fmla="*/ 7481 w 10578"/>
                <a:gd name="connsiteY2" fmla="*/ 8492 h 10035"/>
                <a:gd name="connsiteX3" fmla="*/ 7046 w 10578"/>
                <a:gd name="connsiteY3" fmla="*/ 9573 h 10035"/>
                <a:gd name="connsiteX4" fmla="*/ 6147 w 10578"/>
                <a:gd name="connsiteY4" fmla="*/ 10011 h 10035"/>
                <a:gd name="connsiteX5" fmla="*/ 5157 w 10578"/>
                <a:gd name="connsiteY5" fmla="*/ 9719 h 10035"/>
                <a:gd name="connsiteX6" fmla="*/ 4483 w 10578"/>
                <a:gd name="connsiteY6" fmla="*/ 9609 h 10035"/>
                <a:gd name="connsiteX7" fmla="*/ 3088 w 10578"/>
                <a:gd name="connsiteY7" fmla="*/ 8940 h 10035"/>
                <a:gd name="connsiteX8" fmla="*/ 1964 w 10578"/>
                <a:gd name="connsiteY8" fmla="*/ 8551 h 10035"/>
                <a:gd name="connsiteX9" fmla="*/ 720 w 10578"/>
                <a:gd name="connsiteY9" fmla="*/ 7213 h 10035"/>
                <a:gd name="connsiteX10" fmla="*/ 105 w 10578"/>
                <a:gd name="connsiteY10" fmla="*/ 5631 h 10035"/>
                <a:gd name="connsiteX11" fmla="*/ 0 w 10578"/>
                <a:gd name="connsiteY11" fmla="*/ 4682 h 10035"/>
                <a:gd name="connsiteX12" fmla="*/ 450 w 10578"/>
                <a:gd name="connsiteY12" fmla="*/ 3162 h 10035"/>
                <a:gd name="connsiteX13" fmla="*/ 840 w 10578"/>
                <a:gd name="connsiteY13" fmla="*/ 1750 h 10035"/>
                <a:gd name="connsiteX14" fmla="*/ 1139 w 10578"/>
                <a:gd name="connsiteY14" fmla="*/ 899 h 10035"/>
                <a:gd name="connsiteX15" fmla="*/ 1994 w 10578"/>
                <a:gd name="connsiteY15" fmla="*/ 436 h 10035"/>
                <a:gd name="connsiteX16" fmla="*/ 3418 w 10578"/>
                <a:gd name="connsiteY16" fmla="*/ 96 h 10035"/>
                <a:gd name="connsiteX17" fmla="*/ 5037 w 10578"/>
                <a:gd name="connsiteY17" fmla="*/ 108 h 10035"/>
                <a:gd name="connsiteX18" fmla="*/ 6978 w 10578"/>
                <a:gd name="connsiteY18" fmla="*/ 0 h 10035"/>
                <a:gd name="connsiteX0" fmla="*/ 10578 w 10578"/>
                <a:gd name="connsiteY0" fmla="*/ 8099 h 10035"/>
                <a:gd name="connsiteX1" fmla="*/ 9550 w 10578"/>
                <a:gd name="connsiteY1" fmla="*/ 7821 h 10035"/>
                <a:gd name="connsiteX2" fmla="*/ 7481 w 10578"/>
                <a:gd name="connsiteY2" fmla="*/ 8492 h 10035"/>
                <a:gd name="connsiteX3" fmla="*/ 7046 w 10578"/>
                <a:gd name="connsiteY3" fmla="*/ 9573 h 10035"/>
                <a:gd name="connsiteX4" fmla="*/ 6147 w 10578"/>
                <a:gd name="connsiteY4" fmla="*/ 10011 h 10035"/>
                <a:gd name="connsiteX5" fmla="*/ 5157 w 10578"/>
                <a:gd name="connsiteY5" fmla="*/ 9719 h 10035"/>
                <a:gd name="connsiteX6" fmla="*/ 4483 w 10578"/>
                <a:gd name="connsiteY6" fmla="*/ 9609 h 10035"/>
                <a:gd name="connsiteX7" fmla="*/ 3088 w 10578"/>
                <a:gd name="connsiteY7" fmla="*/ 8940 h 10035"/>
                <a:gd name="connsiteX8" fmla="*/ 1964 w 10578"/>
                <a:gd name="connsiteY8" fmla="*/ 8551 h 10035"/>
                <a:gd name="connsiteX9" fmla="*/ 720 w 10578"/>
                <a:gd name="connsiteY9" fmla="*/ 7213 h 10035"/>
                <a:gd name="connsiteX10" fmla="*/ 105 w 10578"/>
                <a:gd name="connsiteY10" fmla="*/ 5631 h 10035"/>
                <a:gd name="connsiteX11" fmla="*/ 0 w 10578"/>
                <a:gd name="connsiteY11" fmla="*/ 4682 h 10035"/>
                <a:gd name="connsiteX12" fmla="*/ 450 w 10578"/>
                <a:gd name="connsiteY12" fmla="*/ 3162 h 10035"/>
                <a:gd name="connsiteX13" fmla="*/ 840 w 10578"/>
                <a:gd name="connsiteY13" fmla="*/ 1750 h 10035"/>
                <a:gd name="connsiteX14" fmla="*/ 1139 w 10578"/>
                <a:gd name="connsiteY14" fmla="*/ 899 h 10035"/>
                <a:gd name="connsiteX15" fmla="*/ 1994 w 10578"/>
                <a:gd name="connsiteY15" fmla="*/ 436 h 10035"/>
                <a:gd name="connsiteX16" fmla="*/ 3418 w 10578"/>
                <a:gd name="connsiteY16" fmla="*/ 96 h 10035"/>
                <a:gd name="connsiteX17" fmla="*/ 5037 w 10578"/>
                <a:gd name="connsiteY17" fmla="*/ 108 h 10035"/>
                <a:gd name="connsiteX18" fmla="*/ 6978 w 10578"/>
                <a:gd name="connsiteY18" fmla="*/ 0 h 10035"/>
                <a:gd name="connsiteX0" fmla="*/ 9550 w 9550"/>
                <a:gd name="connsiteY0" fmla="*/ 7821 h 10035"/>
                <a:gd name="connsiteX1" fmla="*/ 7481 w 9550"/>
                <a:gd name="connsiteY1" fmla="*/ 8492 h 10035"/>
                <a:gd name="connsiteX2" fmla="*/ 7046 w 9550"/>
                <a:gd name="connsiteY2" fmla="*/ 9573 h 10035"/>
                <a:gd name="connsiteX3" fmla="*/ 6147 w 9550"/>
                <a:gd name="connsiteY3" fmla="*/ 10011 h 10035"/>
                <a:gd name="connsiteX4" fmla="*/ 5157 w 9550"/>
                <a:gd name="connsiteY4" fmla="*/ 9719 h 10035"/>
                <a:gd name="connsiteX5" fmla="*/ 4483 w 9550"/>
                <a:gd name="connsiteY5" fmla="*/ 9609 h 10035"/>
                <a:gd name="connsiteX6" fmla="*/ 3088 w 9550"/>
                <a:gd name="connsiteY6" fmla="*/ 8940 h 10035"/>
                <a:gd name="connsiteX7" fmla="*/ 1964 w 9550"/>
                <a:gd name="connsiteY7" fmla="*/ 8551 h 10035"/>
                <a:gd name="connsiteX8" fmla="*/ 720 w 9550"/>
                <a:gd name="connsiteY8" fmla="*/ 7213 h 10035"/>
                <a:gd name="connsiteX9" fmla="*/ 105 w 9550"/>
                <a:gd name="connsiteY9" fmla="*/ 5631 h 10035"/>
                <a:gd name="connsiteX10" fmla="*/ 0 w 9550"/>
                <a:gd name="connsiteY10" fmla="*/ 4682 h 10035"/>
                <a:gd name="connsiteX11" fmla="*/ 450 w 9550"/>
                <a:gd name="connsiteY11" fmla="*/ 3162 h 10035"/>
                <a:gd name="connsiteX12" fmla="*/ 840 w 9550"/>
                <a:gd name="connsiteY12" fmla="*/ 1750 h 10035"/>
                <a:gd name="connsiteX13" fmla="*/ 1139 w 9550"/>
                <a:gd name="connsiteY13" fmla="*/ 899 h 10035"/>
                <a:gd name="connsiteX14" fmla="*/ 1994 w 9550"/>
                <a:gd name="connsiteY14" fmla="*/ 436 h 10035"/>
                <a:gd name="connsiteX15" fmla="*/ 3418 w 9550"/>
                <a:gd name="connsiteY15" fmla="*/ 96 h 10035"/>
                <a:gd name="connsiteX16" fmla="*/ 5037 w 9550"/>
                <a:gd name="connsiteY16" fmla="*/ 108 h 10035"/>
                <a:gd name="connsiteX17" fmla="*/ 6978 w 9550"/>
                <a:gd name="connsiteY17" fmla="*/ 0 h 10035"/>
                <a:gd name="connsiteX0" fmla="*/ 10781 w 10781"/>
                <a:gd name="connsiteY0" fmla="*/ 8128 h 10000"/>
                <a:gd name="connsiteX1" fmla="*/ 7834 w 10781"/>
                <a:gd name="connsiteY1" fmla="*/ 8462 h 10000"/>
                <a:gd name="connsiteX2" fmla="*/ 7378 w 10781"/>
                <a:gd name="connsiteY2" fmla="*/ 9540 h 10000"/>
                <a:gd name="connsiteX3" fmla="*/ 6437 w 10781"/>
                <a:gd name="connsiteY3" fmla="*/ 9976 h 10000"/>
                <a:gd name="connsiteX4" fmla="*/ 5400 w 10781"/>
                <a:gd name="connsiteY4" fmla="*/ 9685 h 10000"/>
                <a:gd name="connsiteX5" fmla="*/ 4694 w 10781"/>
                <a:gd name="connsiteY5" fmla="*/ 9575 h 10000"/>
                <a:gd name="connsiteX6" fmla="*/ 3234 w 10781"/>
                <a:gd name="connsiteY6" fmla="*/ 8909 h 10000"/>
                <a:gd name="connsiteX7" fmla="*/ 2057 w 10781"/>
                <a:gd name="connsiteY7" fmla="*/ 8521 h 10000"/>
                <a:gd name="connsiteX8" fmla="*/ 754 w 10781"/>
                <a:gd name="connsiteY8" fmla="*/ 7188 h 10000"/>
                <a:gd name="connsiteX9" fmla="*/ 110 w 10781"/>
                <a:gd name="connsiteY9" fmla="*/ 5611 h 10000"/>
                <a:gd name="connsiteX10" fmla="*/ 0 w 10781"/>
                <a:gd name="connsiteY10" fmla="*/ 4666 h 10000"/>
                <a:gd name="connsiteX11" fmla="*/ 471 w 10781"/>
                <a:gd name="connsiteY11" fmla="*/ 3151 h 10000"/>
                <a:gd name="connsiteX12" fmla="*/ 880 w 10781"/>
                <a:gd name="connsiteY12" fmla="*/ 1744 h 10000"/>
                <a:gd name="connsiteX13" fmla="*/ 1193 w 10781"/>
                <a:gd name="connsiteY13" fmla="*/ 896 h 10000"/>
                <a:gd name="connsiteX14" fmla="*/ 2088 w 10781"/>
                <a:gd name="connsiteY14" fmla="*/ 434 h 10000"/>
                <a:gd name="connsiteX15" fmla="*/ 3579 w 10781"/>
                <a:gd name="connsiteY15" fmla="*/ 96 h 10000"/>
                <a:gd name="connsiteX16" fmla="*/ 5274 w 10781"/>
                <a:gd name="connsiteY16" fmla="*/ 108 h 10000"/>
                <a:gd name="connsiteX17" fmla="*/ 7307 w 10781"/>
                <a:gd name="connsiteY17" fmla="*/ 0 h 10000"/>
                <a:gd name="connsiteX0" fmla="*/ 10781 w 10781"/>
                <a:gd name="connsiteY0" fmla="*/ 8128 h 10000"/>
                <a:gd name="connsiteX1" fmla="*/ 8654 w 10781"/>
                <a:gd name="connsiteY1" fmla="*/ 8365 h 10000"/>
                <a:gd name="connsiteX2" fmla="*/ 7378 w 10781"/>
                <a:gd name="connsiteY2" fmla="*/ 9540 h 10000"/>
                <a:gd name="connsiteX3" fmla="*/ 6437 w 10781"/>
                <a:gd name="connsiteY3" fmla="*/ 9976 h 10000"/>
                <a:gd name="connsiteX4" fmla="*/ 5400 w 10781"/>
                <a:gd name="connsiteY4" fmla="*/ 9685 h 10000"/>
                <a:gd name="connsiteX5" fmla="*/ 4694 w 10781"/>
                <a:gd name="connsiteY5" fmla="*/ 9575 h 10000"/>
                <a:gd name="connsiteX6" fmla="*/ 3234 w 10781"/>
                <a:gd name="connsiteY6" fmla="*/ 8909 h 10000"/>
                <a:gd name="connsiteX7" fmla="*/ 2057 w 10781"/>
                <a:gd name="connsiteY7" fmla="*/ 8521 h 10000"/>
                <a:gd name="connsiteX8" fmla="*/ 754 w 10781"/>
                <a:gd name="connsiteY8" fmla="*/ 7188 h 10000"/>
                <a:gd name="connsiteX9" fmla="*/ 110 w 10781"/>
                <a:gd name="connsiteY9" fmla="*/ 5611 h 10000"/>
                <a:gd name="connsiteX10" fmla="*/ 0 w 10781"/>
                <a:gd name="connsiteY10" fmla="*/ 4666 h 10000"/>
                <a:gd name="connsiteX11" fmla="*/ 471 w 10781"/>
                <a:gd name="connsiteY11" fmla="*/ 3151 h 10000"/>
                <a:gd name="connsiteX12" fmla="*/ 880 w 10781"/>
                <a:gd name="connsiteY12" fmla="*/ 1744 h 10000"/>
                <a:gd name="connsiteX13" fmla="*/ 1193 w 10781"/>
                <a:gd name="connsiteY13" fmla="*/ 896 h 10000"/>
                <a:gd name="connsiteX14" fmla="*/ 2088 w 10781"/>
                <a:gd name="connsiteY14" fmla="*/ 434 h 10000"/>
                <a:gd name="connsiteX15" fmla="*/ 3579 w 10781"/>
                <a:gd name="connsiteY15" fmla="*/ 96 h 10000"/>
                <a:gd name="connsiteX16" fmla="*/ 5274 w 10781"/>
                <a:gd name="connsiteY16" fmla="*/ 108 h 10000"/>
                <a:gd name="connsiteX17" fmla="*/ 7307 w 10781"/>
                <a:gd name="connsiteY17" fmla="*/ 0 h 10000"/>
                <a:gd name="connsiteX0" fmla="*/ 10781 w 10781"/>
                <a:gd name="connsiteY0" fmla="*/ 8128 h 10000"/>
                <a:gd name="connsiteX1" fmla="*/ 9016 w 10781"/>
                <a:gd name="connsiteY1" fmla="*/ 8302 h 10000"/>
                <a:gd name="connsiteX2" fmla="*/ 7378 w 10781"/>
                <a:gd name="connsiteY2" fmla="*/ 9540 h 10000"/>
                <a:gd name="connsiteX3" fmla="*/ 6437 w 10781"/>
                <a:gd name="connsiteY3" fmla="*/ 9976 h 10000"/>
                <a:gd name="connsiteX4" fmla="*/ 5400 w 10781"/>
                <a:gd name="connsiteY4" fmla="*/ 9685 h 10000"/>
                <a:gd name="connsiteX5" fmla="*/ 4694 w 10781"/>
                <a:gd name="connsiteY5" fmla="*/ 9575 h 10000"/>
                <a:gd name="connsiteX6" fmla="*/ 3234 w 10781"/>
                <a:gd name="connsiteY6" fmla="*/ 8909 h 10000"/>
                <a:gd name="connsiteX7" fmla="*/ 2057 w 10781"/>
                <a:gd name="connsiteY7" fmla="*/ 8521 h 10000"/>
                <a:gd name="connsiteX8" fmla="*/ 754 w 10781"/>
                <a:gd name="connsiteY8" fmla="*/ 7188 h 10000"/>
                <a:gd name="connsiteX9" fmla="*/ 110 w 10781"/>
                <a:gd name="connsiteY9" fmla="*/ 5611 h 10000"/>
                <a:gd name="connsiteX10" fmla="*/ 0 w 10781"/>
                <a:gd name="connsiteY10" fmla="*/ 4666 h 10000"/>
                <a:gd name="connsiteX11" fmla="*/ 471 w 10781"/>
                <a:gd name="connsiteY11" fmla="*/ 3151 h 10000"/>
                <a:gd name="connsiteX12" fmla="*/ 880 w 10781"/>
                <a:gd name="connsiteY12" fmla="*/ 1744 h 10000"/>
                <a:gd name="connsiteX13" fmla="*/ 1193 w 10781"/>
                <a:gd name="connsiteY13" fmla="*/ 896 h 10000"/>
                <a:gd name="connsiteX14" fmla="*/ 2088 w 10781"/>
                <a:gd name="connsiteY14" fmla="*/ 434 h 10000"/>
                <a:gd name="connsiteX15" fmla="*/ 3579 w 10781"/>
                <a:gd name="connsiteY15" fmla="*/ 96 h 10000"/>
                <a:gd name="connsiteX16" fmla="*/ 5274 w 10781"/>
                <a:gd name="connsiteY16" fmla="*/ 108 h 10000"/>
                <a:gd name="connsiteX17" fmla="*/ 7307 w 10781"/>
                <a:gd name="connsiteY17" fmla="*/ 0 h 10000"/>
                <a:gd name="connsiteX0" fmla="*/ 11395 w 11395"/>
                <a:gd name="connsiteY0" fmla="*/ 7868 h 10000"/>
                <a:gd name="connsiteX1" fmla="*/ 9016 w 11395"/>
                <a:gd name="connsiteY1" fmla="*/ 8302 h 10000"/>
                <a:gd name="connsiteX2" fmla="*/ 7378 w 11395"/>
                <a:gd name="connsiteY2" fmla="*/ 9540 h 10000"/>
                <a:gd name="connsiteX3" fmla="*/ 6437 w 11395"/>
                <a:gd name="connsiteY3" fmla="*/ 9976 h 10000"/>
                <a:gd name="connsiteX4" fmla="*/ 5400 w 11395"/>
                <a:gd name="connsiteY4" fmla="*/ 9685 h 10000"/>
                <a:gd name="connsiteX5" fmla="*/ 4694 w 11395"/>
                <a:gd name="connsiteY5" fmla="*/ 9575 h 10000"/>
                <a:gd name="connsiteX6" fmla="*/ 3234 w 11395"/>
                <a:gd name="connsiteY6" fmla="*/ 8909 h 10000"/>
                <a:gd name="connsiteX7" fmla="*/ 2057 w 11395"/>
                <a:gd name="connsiteY7" fmla="*/ 8521 h 10000"/>
                <a:gd name="connsiteX8" fmla="*/ 754 w 11395"/>
                <a:gd name="connsiteY8" fmla="*/ 7188 h 10000"/>
                <a:gd name="connsiteX9" fmla="*/ 110 w 11395"/>
                <a:gd name="connsiteY9" fmla="*/ 5611 h 10000"/>
                <a:gd name="connsiteX10" fmla="*/ 0 w 11395"/>
                <a:gd name="connsiteY10" fmla="*/ 4666 h 10000"/>
                <a:gd name="connsiteX11" fmla="*/ 471 w 11395"/>
                <a:gd name="connsiteY11" fmla="*/ 3151 h 10000"/>
                <a:gd name="connsiteX12" fmla="*/ 880 w 11395"/>
                <a:gd name="connsiteY12" fmla="*/ 1744 h 10000"/>
                <a:gd name="connsiteX13" fmla="*/ 1193 w 11395"/>
                <a:gd name="connsiteY13" fmla="*/ 896 h 10000"/>
                <a:gd name="connsiteX14" fmla="*/ 2088 w 11395"/>
                <a:gd name="connsiteY14" fmla="*/ 434 h 10000"/>
                <a:gd name="connsiteX15" fmla="*/ 3579 w 11395"/>
                <a:gd name="connsiteY15" fmla="*/ 96 h 10000"/>
                <a:gd name="connsiteX16" fmla="*/ 5274 w 11395"/>
                <a:gd name="connsiteY16" fmla="*/ 108 h 10000"/>
                <a:gd name="connsiteX17" fmla="*/ 7307 w 11395"/>
                <a:gd name="connsiteY17" fmla="*/ 0 h 10000"/>
                <a:gd name="connsiteX0" fmla="*/ 11395 w 11395"/>
                <a:gd name="connsiteY0" fmla="*/ 7868 h 10000"/>
                <a:gd name="connsiteX1" fmla="*/ 9059 w 11395"/>
                <a:gd name="connsiteY1" fmla="*/ 7906 h 10000"/>
                <a:gd name="connsiteX2" fmla="*/ 7378 w 11395"/>
                <a:gd name="connsiteY2" fmla="*/ 9540 h 10000"/>
                <a:gd name="connsiteX3" fmla="*/ 6437 w 11395"/>
                <a:gd name="connsiteY3" fmla="*/ 9976 h 10000"/>
                <a:gd name="connsiteX4" fmla="*/ 5400 w 11395"/>
                <a:gd name="connsiteY4" fmla="*/ 9685 h 10000"/>
                <a:gd name="connsiteX5" fmla="*/ 4694 w 11395"/>
                <a:gd name="connsiteY5" fmla="*/ 9575 h 10000"/>
                <a:gd name="connsiteX6" fmla="*/ 3234 w 11395"/>
                <a:gd name="connsiteY6" fmla="*/ 8909 h 10000"/>
                <a:gd name="connsiteX7" fmla="*/ 2057 w 11395"/>
                <a:gd name="connsiteY7" fmla="*/ 8521 h 10000"/>
                <a:gd name="connsiteX8" fmla="*/ 754 w 11395"/>
                <a:gd name="connsiteY8" fmla="*/ 7188 h 10000"/>
                <a:gd name="connsiteX9" fmla="*/ 110 w 11395"/>
                <a:gd name="connsiteY9" fmla="*/ 5611 h 10000"/>
                <a:gd name="connsiteX10" fmla="*/ 0 w 11395"/>
                <a:gd name="connsiteY10" fmla="*/ 4666 h 10000"/>
                <a:gd name="connsiteX11" fmla="*/ 471 w 11395"/>
                <a:gd name="connsiteY11" fmla="*/ 3151 h 10000"/>
                <a:gd name="connsiteX12" fmla="*/ 880 w 11395"/>
                <a:gd name="connsiteY12" fmla="*/ 1744 h 10000"/>
                <a:gd name="connsiteX13" fmla="*/ 1193 w 11395"/>
                <a:gd name="connsiteY13" fmla="*/ 896 h 10000"/>
                <a:gd name="connsiteX14" fmla="*/ 2088 w 11395"/>
                <a:gd name="connsiteY14" fmla="*/ 434 h 10000"/>
                <a:gd name="connsiteX15" fmla="*/ 3579 w 11395"/>
                <a:gd name="connsiteY15" fmla="*/ 96 h 10000"/>
                <a:gd name="connsiteX16" fmla="*/ 5274 w 11395"/>
                <a:gd name="connsiteY16" fmla="*/ 108 h 10000"/>
                <a:gd name="connsiteX17" fmla="*/ 7307 w 11395"/>
                <a:gd name="connsiteY17" fmla="*/ 0 h 10000"/>
                <a:gd name="connsiteX0" fmla="*/ 11395 w 11395"/>
                <a:gd name="connsiteY0" fmla="*/ 7868 h 10000"/>
                <a:gd name="connsiteX1" fmla="*/ 9059 w 11395"/>
                <a:gd name="connsiteY1" fmla="*/ 7906 h 10000"/>
                <a:gd name="connsiteX2" fmla="*/ 7378 w 11395"/>
                <a:gd name="connsiteY2" fmla="*/ 9540 h 10000"/>
                <a:gd name="connsiteX3" fmla="*/ 6437 w 11395"/>
                <a:gd name="connsiteY3" fmla="*/ 9976 h 10000"/>
                <a:gd name="connsiteX4" fmla="*/ 5400 w 11395"/>
                <a:gd name="connsiteY4" fmla="*/ 9685 h 10000"/>
                <a:gd name="connsiteX5" fmla="*/ 4694 w 11395"/>
                <a:gd name="connsiteY5" fmla="*/ 9575 h 10000"/>
                <a:gd name="connsiteX6" fmla="*/ 3234 w 11395"/>
                <a:gd name="connsiteY6" fmla="*/ 8909 h 10000"/>
                <a:gd name="connsiteX7" fmla="*/ 2057 w 11395"/>
                <a:gd name="connsiteY7" fmla="*/ 8521 h 10000"/>
                <a:gd name="connsiteX8" fmla="*/ 754 w 11395"/>
                <a:gd name="connsiteY8" fmla="*/ 7188 h 10000"/>
                <a:gd name="connsiteX9" fmla="*/ 110 w 11395"/>
                <a:gd name="connsiteY9" fmla="*/ 5611 h 10000"/>
                <a:gd name="connsiteX10" fmla="*/ 0 w 11395"/>
                <a:gd name="connsiteY10" fmla="*/ 4666 h 10000"/>
                <a:gd name="connsiteX11" fmla="*/ 471 w 11395"/>
                <a:gd name="connsiteY11" fmla="*/ 3151 h 10000"/>
                <a:gd name="connsiteX12" fmla="*/ 880 w 11395"/>
                <a:gd name="connsiteY12" fmla="*/ 1744 h 10000"/>
                <a:gd name="connsiteX13" fmla="*/ 1193 w 11395"/>
                <a:gd name="connsiteY13" fmla="*/ 896 h 10000"/>
                <a:gd name="connsiteX14" fmla="*/ 2088 w 11395"/>
                <a:gd name="connsiteY14" fmla="*/ 434 h 10000"/>
                <a:gd name="connsiteX15" fmla="*/ 3579 w 11395"/>
                <a:gd name="connsiteY15" fmla="*/ 96 h 10000"/>
                <a:gd name="connsiteX16" fmla="*/ 5274 w 11395"/>
                <a:gd name="connsiteY16" fmla="*/ 108 h 10000"/>
                <a:gd name="connsiteX17" fmla="*/ 7307 w 11395"/>
                <a:gd name="connsiteY17" fmla="*/ 0 h 10000"/>
                <a:gd name="connsiteX0" fmla="*/ 11395 w 11395"/>
                <a:gd name="connsiteY0" fmla="*/ 7868 h 10000"/>
                <a:gd name="connsiteX1" fmla="*/ 9059 w 11395"/>
                <a:gd name="connsiteY1" fmla="*/ 7906 h 10000"/>
                <a:gd name="connsiteX2" fmla="*/ 7378 w 11395"/>
                <a:gd name="connsiteY2" fmla="*/ 9540 h 10000"/>
                <a:gd name="connsiteX3" fmla="*/ 6437 w 11395"/>
                <a:gd name="connsiteY3" fmla="*/ 9976 h 10000"/>
                <a:gd name="connsiteX4" fmla="*/ 5400 w 11395"/>
                <a:gd name="connsiteY4" fmla="*/ 9685 h 10000"/>
                <a:gd name="connsiteX5" fmla="*/ 3234 w 11395"/>
                <a:gd name="connsiteY5" fmla="*/ 8909 h 10000"/>
                <a:gd name="connsiteX6" fmla="*/ 2057 w 11395"/>
                <a:gd name="connsiteY6" fmla="*/ 8521 h 10000"/>
                <a:gd name="connsiteX7" fmla="*/ 754 w 11395"/>
                <a:gd name="connsiteY7" fmla="*/ 7188 h 10000"/>
                <a:gd name="connsiteX8" fmla="*/ 110 w 11395"/>
                <a:gd name="connsiteY8" fmla="*/ 5611 h 10000"/>
                <a:gd name="connsiteX9" fmla="*/ 0 w 11395"/>
                <a:gd name="connsiteY9" fmla="*/ 4666 h 10000"/>
                <a:gd name="connsiteX10" fmla="*/ 471 w 11395"/>
                <a:gd name="connsiteY10" fmla="*/ 3151 h 10000"/>
                <a:gd name="connsiteX11" fmla="*/ 880 w 11395"/>
                <a:gd name="connsiteY11" fmla="*/ 1744 h 10000"/>
                <a:gd name="connsiteX12" fmla="*/ 1193 w 11395"/>
                <a:gd name="connsiteY12" fmla="*/ 896 h 10000"/>
                <a:gd name="connsiteX13" fmla="*/ 2088 w 11395"/>
                <a:gd name="connsiteY13" fmla="*/ 434 h 10000"/>
                <a:gd name="connsiteX14" fmla="*/ 3579 w 11395"/>
                <a:gd name="connsiteY14" fmla="*/ 96 h 10000"/>
                <a:gd name="connsiteX15" fmla="*/ 5274 w 11395"/>
                <a:gd name="connsiteY15" fmla="*/ 108 h 10000"/>
                <a:gd name="connsiteX16" fmla="*/ 7307 w 11395"/>
                <a:gd name="connsiteY16" fmla="*/ 0 h 10000"/>
                <a:gd name="connsiteX0" fmla="*/ 11395 w 11395"/>
                <a:gd name="connsiteY0" fmla="*/ 7868 h 10081"/>
                <a:gd name="connsiteX1" fmla="*/ 9059 w 11395"/>
                <a:gd name="connsiteY1" fmla="*/ 7906 h 10081"/>
                <a:gd name="connsiteX2" fmla="*/ 7378 w 11395"/>
                <a:gd name="connsiteY2" fmla="*/ 9540 h 10081"/>
                <a:gd name="connsiteX3" fmla="*/ 6437 w 11395"/>
                <a:gd name="connsiteY3" fmla="*/ 9976 h 10081"/>
                <a:gd name="connsiteX4" fmla="*/ 3234 w 11395"/>
                <a:gd name="connsiteY4" fmla="*/ 8909 h 10081"/>
                <a:gd name="connsiteX5" fmla="*/ 2057 w 11395"/>
                <a:gd name="connsiteY5" fmla="*/ 8521 h 10081"/>
                <a:gd name="connsiteX6" fmla="*/ 754 w 11395"/>
                <a:gd name="connsiteY6" fmla="*/ 7188 h 10081"/>
                <a:gd name="connsiteX7" fmla="*/ 110 w 11395"/>
                <a:gd name="connsiteY7" fmla="*/ 5611 h 10081"/>
                <a:gd name="connsiteX8" fmla="*/ 0 w 11395"/>
                <a:gd name="connsiteY8" fmla="*/ 4666 h 10081"/>
                <a:gd name="connsiteX9" fmla="*/ 471 w 11395"/>
                <a:gd name="connsiteY9" fmla="*/ 3151 h 10081"/>
                <a:gd name="connsiteX10" fmla="*/ 880 w 11395"/>
                <a:gd name="connsiteY10" fmla="*/ 1744 h 10081"/>
                <a:gd name="connsiteX11" fmla="*/ 1193 w 11395"/>
                <a:gd name="connsiteY11" fmla="*/ 896 h 10081"/>
                <a:gd name="connsiteX12" fmla="*/ 2088 w 11395"/>
                <a:gd name="connsiteY12" fmla="*/ 434 h 10081"/>
                <a:gd name="connsiteX13" fmla="*/ 3579 w 11395"/>
                <a:gd name="connsiteY13" fmla="*/ 96 h 10081"/>
                <a:gd name="connsiteX14" fmla="*/ 5274 w 11395"/>
                <a:gd name="connsiteY14" fmla="*/ 108 h 10081"/>
                <a:gd name="connsiteX15" fmla="*/ 7307 w 11395"/>
                <a:gd name="connsiteY15" fmla="*/ 0 h 10081"/>
                <a:gd name="connsiteX0" fmla="*/ 11395 w 11395"/>
                <a:gd name="connsiteY0" fmla="*/ 7868 h 9976"/>
                <a:gd name="connsiteX1" fmla="*/ 9059 w 11395"/>
                <a:gd name="connsiteY1" fmla="*/ 7906 h 9976"/>
                <a:gd name="connsiteX2" fmla="*/ 6437 w 11395"/>
                <a:gd name="connsiteY2" fmla="*/ 9976 h 9976"/>
                <a:gd name="connsiteX3" fmla="*/ 3234 w 11395"/>
                <a:gd name="connsiteY3" fmla="*/ 8909 h 9976"/>
                <a:gd name="connsiteX4" fmla="*/ 2057 w 11395"/>
                <a:gd name="connsiteY4" fmla="*/ 8521 h 9976"/>
                <a:gd name="connsiteX5" fmla="*/ 754 w 11395"/>
                <a:gd name="connsiteY5" fmla="*/ 7188 h 9976"/>
                <a:gd name="connsiteX6" fmla="*/ 110 w 11395"/>
                <a:gd name="connsiteY6" fmla="*/ 5611 h 9976"/>
                <a:gd name="connsiteX7" fmla="*/ 0 w 11395"/>
                <a:gd name="connsiteY7" fmla="*/ 4666 h 9976"/>
                <a:gd name="connsiteX8" fmla="*/ 471 w 11395"/>
                <a:gd name="connsiteY8" fmla="*/ 3151 h 9976"/>
                <a:gd name="connsiteX9" fmla="*/ 880 w 11395"/>
                <a:gd name="connsiteY9" fmla="*/ 1744 h 9976"/>
                <a:gd name="connsiteX10" fmla="*/ 1193 w 11395"/>
                <a:gd name="connsiteY10" fmla="*/ 896 h 9976"/>
                <a:gd name="connsiteX11" fmla="*/ 2088 w 11395"/>
                <a:gd name="connsiteY11" fmla="*/ 434 h 9976"/>
                <a:gd name="connsiteX12" fmla="*/ 3579 w 11395"/>
                <a:gd name="connsiteY12" fmla="*/ 96 h 9976"/>
                <a:gd name="connsiteX13" fmla="*/ 5274 w 11395"/>
                <a:gd name="connsiteY13" fmla="*/ 108 h 9976"/>
                <a:gd name="connsiteX14" fmla="*/ 7307 w 11395"/>
                <a:gd name="connsiteY14" fmla="*/ 0 h 9976"/>
                <a:gd name="connsiteX0" fmla="*/ 10000 w 10000"/>
                <a:gd name="connsiteY0" fmla="*/ 7887 h 10105"/>
                <a:gd name="connsiteX1" fmla="*/ 7950 w 10000"/>
                <a:gd name="connsiteY1" fmla="*/ 7925 h 10105"/>
                <a:gd name="connsiteX2" fmla="*/ 5649 w 10000"/>
                <a:gd name="connsiteY2" fmla="*/ 10000 h 10105"/>
                <a:gd name="connsiteX3" fmla="*/ 2838 w 10000"/>
                <a:gd name="connsiteY3" fmla="*/ 8930 h 10105"/>
                <a:gd name="connsiteX4" fmla="*/ 1805 w 10000"/>
                <a:gd name="connsiteY4" fmla="*/ 8541 h 10105"/>
                <a:gd name="connsiteX5" fmla="*/ 662 w 10000"/>
                <a:gd name="connsiteY5" fmla="*/ 7205 h 10105"/>
                <a:gd name="connsiteX6" fmla="*/ 97 w 10000"/>
                <a:gd name="connsiteY6" fmla="*/ 5624 h 10105"/>
                <a:gd name="connsiteX7" fmla="*/ 0 w 10000"/>
                <a:gd name="connsiteY7" fmla="*/ 4677 h 10105"/>
                <a:gd name="connsiteX8" fmla="*/ 413 w 10000"/>
                <a:gd name="connsiteY8" fmla="*/ 3159 h 10105"/>
                <a:gd name="connsiteX9" fmla="*/ 772 w 10000"/>
                <a:gd name="connsiteY9" fmla="*/ 1748 h 10105"/>
                <a:gd name="connsiteX10" fmla="*/ 1047 w 10000"/>
                <a:gd name="connsiteY10" fmla="*/ 898 h 10105"/>
                <a:gd name="connsiteX11" fmla="*/ 1832 w 10000"/>
                <a:gd name="connsiteY11" fmla="*/ 435 h 10105"/>
                <a:gd name="connsiteX12" fmla="*/ 3141 w 10000"/>
                <a:gd name="connsiteY12" fmla="*/ 96 h 10105"/>
                <a:gd name="connsiteX13" fmla="*/ 4628 w 10000"/>
                <a:gd name="connsiteY13" fmla="*/ 108 h 10105"/>
                <a:gd name="connsiteX14" fmla="*/ 6412 w 10000"/>
                <a:gd name="connsiteY14" fmla="*/ 0 h 10105"/>
                <a:gd name="connsiteX0" fmla="*/ 10000 w 10000"/>
                <a:gd name="connsiteY0" fmla="*/ 7887 h 10119"/>
                <a:gd name="connsiteX1" fmla="*/ 7950 w 10000"/>
                <a:gd name="connsiteY1" fmla="*/ 7925 h 10119"/>
                <a:gd name="connsiteX2" fmla="*/ 5649 w 10000"/>
                <a:gd name="connsiteY2" fmla="*/ 10000 h 10119"/>
                <a:gd name="connsiteX3" fmla="*/ 2838 w 10000"/>
                <a:gd name="connsiteY3" fmla="*/ 8930 h 10119"/>
                <a:gd name="connsiteX4" fmla="*/ 1805 w 10000"/>
                <a:gd name="connsiteY4" fmla="*/ 8541 h 10119"/>
                <a:gd name="connsiteX5" fmla="*/ 662 w 10000"/>
                <a:gd name="connsiteY5" fmla="*/ 7205 h 10119"/>
                <a:gd name="connsiteX6" fmla="*/ 97 w 10000"/>
                <a:gd name="connsiteY6" fmla="*/ 5624 h 10119"/>
                <a:gd name="connsiteX7" fmla="*/ 0 w 10000"/>
                <a:gd name="connsiteY7" fmla="*/ 4677 h 10119"/>
                <a:gd name="connsiteX8" fmla="*/ 413 w 10000"/>
                <a:gd name="connsiteY8" fmla="*/ 3159 h 10119"/>
                <a:gd name="connsiteX9" fmla="*/ 772 w 10000"/>
                <a:gd name="connsiteY9" fmla="*/ 1748 h 10119"/>
                <a:gd name="connsiteX10" fmla="*/ 1047 w 10000"/>
                <a:gd name="connsiteY10" fmla="*/ 898 h 10119"/>
                <a:gd name="connsiteX11" fmla="*/ 1832 w 10000"/>
                <a:gd name="connsiteY11" fmla="*/ 435 h 10119"/>
                <a:gd name="connsiteX12" fmla="*/ 3141 w 10000"/>
                <a:gd name="connsiteY12" fmla="*/ 96 h 10119"/>
                <a:gd name="connsiteX13" fmla="*/ 4628 w 10000"/>
                <a:gd name="connsiteY13" fmla="*/ 108 h 10119"/>
                <a:gd name="connsiteX14" fmla="*/ 6412 w 10000"/>
                <a:gd name="connsiteY14" fmla="*/ 0 h 10119"/>
                <a:gd name="connsiteX0" fmla="*/ 10000 w 10000"/>
                <a:gd name="connsiteY0" fmla="*/ 7887 h 10175"/>
                <a:gd name="connsiteX1" fmla="*/ 7950 w 10000"/>
                <a:gd name="connsiteY1" fmla="*/ 7925 h 10175"/>
                <a:gd name="connsiteX2" fmla="*/ 5649 w 10000"/>
                <a:gd name="connsiteY2" fmla="*/ 10000 h 10175"/>
                <a:gd name="connsiteX3" fmla="*/ 2721 w 10000"/>
                <a:gd name="connsiteY3" fmla="*/ 8976 h 10175"/>
                <a:gd name="connsiteX4" fmla="*/ 1805 w 10000"/>
                <a:gd name="connsiteY4" fmla="*/ 8541 h 10175"/>
                <a:gd name="connsiteX5" fmla="*/ 662 w 10000"/>
                <a:gd name="connsiteY5" fmla="*/ 7205 h 10175"/>
                <a:gd name="connsiteX6" fmla="*/ 97 w 10000"/>
                <a:gd name="connsiteY6" fmla="*/ 5624 h 10175"/>
                <a:gd name="connsiteX7" fmla="*/ 0 w 10000"/>
                <a:gd name="connsiteY7" fmla="*/ 4677 h 10175"/>
                <a:gd name="connsiteX8" fmla="*/ 413 w 10000"/>
                <a:gd name="connsiteY8" fmla="*/ 3159 h 10175"/>
                <a:gd name="connsiteX9" fmla="*/ 772 w 10000"/>
                <a:gd name="connsiteY9" fmla="*/ 1748 h 10175"/>
                <a:gd name="connsiteX10" fmla="*/ 1047 w 10000"/>
                <a:gd name="connsiteY10" fmla="*/ 898 h 10175"/>
                <a:gd name="connsiteX11" fmla="*/ 1832 w 10000"/>
                <a:gd name="connsiteY11" fmla="*/ 435 h 10175"/>
                <a:gd name="connsiteX12" fmla="*/ 3141 w 10000"/>
                <a:gd name="connsiteY12" fmla="*/ 96 h 10175"/>
                <a:gd name="connsiteX13" fmla="*/ 4628 w 10000"/>
                <a:gd name="connsiteY13" fmla="*/ 108 h 10175"/>
                <a:gd name="connsiteX14" fmla="*/ 6412 w 10000"/>
                <a:gd name="connsiteY14" fmla="*/ 0 h 10175"/>
                <a:gd name="connsiteX0" fmla="*/ 10000 w 10000"/>
                <a:gd name="connsiteY0" fmla="*/ 7887 h 10002"/>
                <a:gd name="connsiteX1" fmla="*/ 7950 w 10000"/>
                <a:gd name="connsiteY1" fmla="*/ 7925 h 10002"/>
                <a:gd name="connsiteX2" fmla="*/ 5649 w 10000"/>
                <a:gd name="connsiteY2" fmla="*/ 10000 h 10002"/>
                <a:gd name="connsiteX3" fmla="*/ 2721 w 10000"/>
                <a:gd name="connsiteY3" fmla="*/ 8976 h 10002"/>
                <a:gd name="connsiteX4" fmla="*/ 1805 w 10000"/>
                <a:gd name="connsiteY4" fmla="*/ 8541 h 10002"/>
                <a:gd name="connsiteX5" fmla="*/ 662 w 10000"/>
                <a:gd name="connsiteY5" fmla="*/ 7205 h 10002"/>
                <a:gd name="connsiteX6" fmla="*/ 97 w 10000"/>
                <a:gd name="connsiteY6" fmla="*/ 5624 h 10002"/>
                <a:gd name="connsiteX7" fmla="*/ 0 w 10000"/>
                <a:gd name="connsiteY7" fmla="*/ 4677 h 10002"/>
                <a:gd name="connsiteX8" fmla="*/ 413 w 10000"/>
                <a:gd name="connsiteY8" fmla="*/ 3159 h 10002"/>
                <a:gd name="connsiteX9" fmla="*/ 772 w 10000"/>
                <a:gd name="connsiteY9" fmla="*/ 1748 h 10002"/>
                <a:gd name="connsiteX10" fmla="*/ 1047 w 10000"/>
                <a:gd name="connsiteY10" fmla="*/ 898 h 10002"/>
                <a:gd name="connsiteX11" fmla="*/ 1832 w 10000"/>
                <a:gd name="connsiteY11" fmla="*/ 435 h 10002"/>
                <a:gd name="connsiteX12" fmla="*/ 3141 w 10000"/>
                <a:gd name="connsiteY12" fmla="*/ 96 h 10002"/>
                <a:gd name="connsiteX13" fmla="*/ 4628 w 10000"/>
                <a:gd name="connsiteY13" fmla="*/ 108 h 10002"/>
                <a:gd name="connsiteX14" fmla="*/ 6412 w 10000"/>
                <a:gd name="connsiteY14" fmla="*/ 0 h 10002"/>
                <a:gd name="connsiteX0" fmla="*/ 10000 w 10000"/>
                <a:gd name="connsiteY0" fmla="*/ 7887 h 10210"/>
                <a:gd name="connsiteX1" fmla="*/ 8698 w 10000"/>
                <a:gd name="connsiteY1" fmla="*/ 7718 h 10210"/>
                <a:gd name="connsiteX2" fmla="*/ 5649 w 10000"/>
                <a:gd name="connsiteY2" fmla="*/ 10000 h 10210"/>
                <a:gd name="connsiteX3" fmla="*/ 2721 w 10000"/>
                <a:gd name="connsiteY3" fmla="*/ 8976 h 10210"/>
                <a:gd name="connsiteX4" fmla="*/ 1805 w 10000"/>
                <a:gd name="connsiteY4" fmla="*/ 8541 h 10210"/>
                <a:gd name="connsiteX5" fmla="*/ 662 w 10000"/>
                <a:gd name="connsiteY5" fmla="*/ 7205 h 10210"/>
                <a:gd name="connsiteX6" fmla="*/ 97 w 10000"/>
                <a:gd name="connsiteY6" fmla="*/ 5624 h 10210"/>
                <a:gd name="connsiteX7" fmla="*/ 0 w 10000"/>
                <a:gd name="connsiteY7" fmla="*/ 4677 h 10210"/>
                <a:gd name="connsiteX8" fmla="*/ 413 w 10000"/>
                <a:gd name="connsiteY8" fmla="*/ 3159 h 10210"/>
                <a:gd name="connsiteX9" fmla="*/ 772 w 10000"/>
                <a:gd name="connsiteY9" fmla="*/ 1748 h 10210"/>
                <a:gd name="connsiteX10" fmla="*/ 1047 w 10000"/>
                <a:gd name="connsiteY10" fmla="*/ 898 h 10210"/>
                <a:gd name="connsiteX11" fmla="*/ 1832 w 10000"/>
                <a:gd name="connsiteY11" fmla="*/ 435 h 10210"/>
                <a:gd name="connsiteX12" fmla="*/ 3141 w 10000"/>
                <a:gd name="connsiteY12" fmla="*/ 96 h 10210"/>
                <a:gd name="connsiteX13" fmla="*/ 4628 w 10000"/>
                <a:gd name="connsiteY13" fmla="*/ 108 h 10210"/>
                <a:gd name="connsiteX14" fmla="*/ 6412 w 10000"/>
                <a:gd name="connsiteY14" fmla="*/ 0 h 10210"/>
                <a:gd name="connsiteX0" fmla="*/ 10000 w 10000"/>
                <a:gd name="connsiteY0" fmla="*/ 7887 h 10077"/>
                <a:gd name="connsiteX1" fmla="*/ 8698 w 10000"/>
                <a:gd name="connsiteY1" fmla="*/ 7718 h 10077"/>
                <a:gd name="connsiteX2" fmla="*/ 5649 w 10000"/>
                <a:gd name="connsiteY2" fmla="*/ 10000 h 10077"/>
                <a:gd name="connsiteX3" fmla="*/ 2721 w 10000"/>
                <a:gd name="connsiteY3" fmla="*/ 8976 h 10077"/>
                <a:gd name="connsiteX4" fmla="*/ 1805 w 10000"/>
                <a:gd name="connsiteY4" fmla="*/ 8541 h 10077"/>
                <a:gd name="connsiteX5" fmla="*/ 662 w 10000"/>
                <a:gd name="connsiteY5" fmla="*/ 7205 h 10077"/>
                <a:gd name="connsiteX6" fmla="*/ 97 w 10000"/>
                <a:gd name="connsiteY6" fmla="*/ 5624 h 10077"/>
                <a:gd name="connsiteX7" fmla="*/ 0 w 10000"/>
                <a:gd name="connsiteY7" fmla="*/ 4677 h 10077"/>
                <a:gd name="connsiteX8" fmla="*/ 413 w 10000"/>
                <a:gd name="connsiteY8" fmla="*/ 3159 h 10077"/>
                <a:gd name="connsiteX9" fmla="*/ 772 w 10000"/>
                <a:gd name="connsiteY9" fmla="*/ 1748 h 10077"/>
                <a:gd name="connsiteX10" fmla="*/ 1047 w 10000"/>
                <a:gd name="connsiteY10" fmla="*/ 898 h 10077"/>
                <a:gd name="connsiteX11" fmla="*/ 1832 w 10000"/>
                <a:gd name="connsiteY11" fmla="*/ 435 h 10077"/>
                <a:gd name="connsiteX12" fmla="*/ 3141 w 10000"/>
                <a:gd name="connsiteY12" fmla="*/ 96 h 10077"/>
                <a:gd name="connsiteX13" fmla="*/ 4628 w 10000"/>
                <a:gd name="connsiteY13" fmla="*/ 108 h 10077"/>
                <a:gd name="connsiteX14" fmla="*/ 6412 w 10000"/>
                <a:gd name="connsiteY14" fmla="*/ 0 h 10077"/>
                <a:gd name="connsiteX0" fmla="*/ 10644 w 10644"/>
                <a:gd name="connsiteY0" fmla="*/ 7474 h 10077"/>
                <a:gd name="connsiteX1" fmla="*/ 8698 w 10644"/>
                <a:gd name="connsiteY1" fmla="*/ 7718 h 10077"/>
                <a:gd name="connsiteX2" fmla="*/ 5649 w 10644"/>
                <a:gd name="connsiteY2" fmla="*/ 10000 h 10077"/>
                <a:gd name="connsiteX3" fmla="*/ 2721 w 10644"/>
                <a:gd name="connsiteY3" fmla="*/ 8976 h 10077"/>
                <a:gd name="connsiteX4" fmla="*/ 1805 w 10644"/>
                <a:gd name="connsiteY4" fmla="*/ 8541 h 10077"/>
                <a:gd name="connsiteX5" fmla="*/ 662 w 10644"/>
                <a:gd name="connsiteY5" fmla="*/ 7205 h 10077"/>
                <a:gd name="connsiteX6" fmla="*/ 97 w 10644"/>
                <a:gd name="connsiteY6" fmla="*/ 5624 h 10077"/>
                <a:gd name="connsiteX7" fmla="*/ 0 w 10644"/>
                <a:gd name="connsiteY7" fmla="*/ 4677 h 10077"/>
                <a:gd name="connsiteX8" fmla="*/ 413 w 10644"/>
                <a:gd name="connsiteY8" fmla="*/ 3159 h 10077"/>
                <a:gd name="connsiteX9" fmla="*/ 772 w 10644"/>
                <a:gd name="connsiteY9" fmla="*/ 1748 h 10077"/>
                <a:gd name="connsiteX10" fmla="*/ 1047 w 10644"/>
                <a:gd name="connsiteY10" fmla="*/ 898 h 10077"/>
                <a:gd name="connsiteX11" fmla="*/ 1832 w 10644"/>
                <a:gd name="connsiteY11" fmla="*/ 435 h 10077"/>
                <a:gd name="connsiteX12" fmla="*/ 3141 w 10644"/>
                <a:gd name="connsiteY12" fmla="*/ 96 h 10077"/>
                <a:gd name="connsiteX13" fmla="*/ 4628 w 10644"/>
                <a:gd name="connsiteY13" fmla="*/ 108 h 10077"/>
                <a:gd name="connsiteX14" fmla="*/ 6412 w 10644"/>
                <a:gd name="connsiteY14" fmla="*/ 0 h 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44" h="10077">
                  <a:moveTo>
                    <a:pt x="10644" y="7474"/>
                  </a:moveTo>
                  <a:cubicBezTo>
                    <a:pt x="10025" y="7693"/>
                    <a:pt x="9531" y="7297"/>
                    <a:pt x="8698" y="7718"/>
                  </a:cubicBezTo>
                  <a:cubicBezTo>
                    <a:pt x="7866" y="8139"/>
                    <a:pt x="7187" y="9923"/>
                    <a:pt x="5649" y="10000"/>
                  </a:cubicBezTo>
                  <a:cubicBezTo>
                    <a:pt x="4111" y="10077"/>
                    <a:pt x="3362" y="9220"/>
                    <a:pt x="2721" y="8976"/>
                  </a:cubicBezTo>
                  <a:lnTo>
                    <a:pt x="1805" y="8541"/>
                  </a:lnTo>
                  <a:lnTo>
                    <a:pt x="662" y="7205"/>
                  </a:lnTo>
                  <a:lnTo>
                    <a:pt x="97" y="5624"/>
                  </a:lnTo>
                  <a:cubicBezTo>
                    <a:pt x="64" y="5309"/>
                    <a:pt x="32" y="4993"/>
                    <a:pt x="0" y="4677"/>
                  </a:cubicBezTo>
                  <a:lnTo>
                    <a:pt x="413" y="3159"/>
                  </a:lnTo>
                  <a:cubicBezTo>
                    <a:pt x="533" y="2689"/>
                    <a:pt x="652" y="2218"/>
                    <a:pt x="772" y="1748"/>
                  </a:cubicBezTo>
                  <a:cubicBezTo>
                    <a:pt x="772" y="1748"/>
                    <a:pt x="869" y="1117"/>
                    <a:pt x="1047" y="898"/>
                  </a:cubicBezTo>
                  <a:cubicBezTo>
                    <a:pt x="1226" y="680"/>
                    <a:pt x="1487" y="569"/>
                    <a:pt x="1832" y="435"/>
                  </a:cubicBezTo>
                  <a:cubicBezTo>
                    <a:pt x="2177" y="303"/>
                    <a:pt x="2673" y="156"/>
                    <a:pt x="3141" y="96"/>
                  </a:cubicBezTo>
                  <a:cubicBezTo>
                    <a:pt x="3609" y="35"/>
                    <a:pt x="4189" y="71"/>
                    <a:pt x="4628" y="108"/>
                  </a:cubicBezTo>
                  <a:lnTo>
                    <a:pt x="6412" y="0"/>
                  </a:lnTo>
                </a:path>
              </a:pathLst>
            </a:custGeom>
            <a:solidFill>
              <a:srgbClr val="FFFFFF"/>
            </a:solidFill>
            <a:ln w="19050" cmpd="sng">
              <a:solidFill>
                <a:srgbClr val="005078"/>
              </a:solidFill>
              <a:prstDash val="solid"/>
              <a:round/>
              <a:headEnd/>
              <a:tailEnd/>
            </a:ln>
          </p:spPr>
          <p:txBody>
            <a:bodyPr/>
            <a:lstStyle/>
            <a:p>
              <a:pPr fontAlgn="auto">
                <a:spcBef>
                  <a:spcPts val="0"/>
                </a:spcBef>
                <a:spcAft>
                  <a:spcPts val="0"/>
                </a:spcAft>
                <a:defRPr/>
              </a:pPr>
              <a:endParaRPr lang="el-GR" sz="1800" kern="0">
                <a:solidFill>
                  <a:sysClr val="windowText" lastClr="000000"/>
                </a:solidFill>
              </a:endParaRPr>
            </a:p>
          </p:txBody>
        </p:sp>
      </p:grpSp>
      <p:grpSp>
        <p:nvGrpSpPr>
          <p:cNvPr id="11" name="Group 159"/>
          <p:cNvGrpSpPr/>
          <p:nvPr/>
        </p:nvGrpSpPr>
        <p:grpSpPr>
          <a:xfrm>
            <a:off x="5028624" y="1704657"/>
            <a:ext cx="4494688" cy="3219678"/>
            <a:chOff x="2700916" y="903802"/>
            <a:chExt cx="3697012" cy="2648277"/>
          </a:xfrm>
        </p:grpSpPr>
        <p:sp>
          <p:nvSpPr>
            <p:cNvPr id="12" name="Freeform 95"/>
            <p:cNvSpPr>
              <a:spLocks/>
            </p:cNvSpPr>
            <p:nvPr/>
          </p:nvSpPr>
          <p:spPr bwMode="auto">
            <a:xfrm>
              <a:off x="2700916" y="903802"/>
              <a:ext cx="3697012" cy="2648277"/>
            </a:xfrm>
            <a:custGeom>
              <a:avLst/>
              <a:gdLst>
                <a:gd name="connsiteX0" fmla="*/ 0 w 9322"/>
                <a:gd name="connsiteY0" fmla="*/ 5951 h 10000"/>
                <a:gd name="connsiteX1" fmla="*/ 488 w 9322"/>
                <a:gd name="connsiteY1" fmla="*/ 3673 h 10000"/>
                <a:gd name="connsiteX2" fmla="*/ 1955 w 9322"/>
                <a:gd name="connsiteY2" fmla="*/ 745 h 10000"/>
                <a:gd name="connsiteX3" fmla="*/ 4357 w 9322"/>
                <a:gd name="connsiteY3" fmla="*/ 0 h 10000"/>
                <a:gd name="connsiteX4" fmla="*/ 6491 w 9322"/>
                <a:gd name="connsiteY4" fmla="*/ 745 h 10000"/>
                <a:gd name="connsiteX5" fmla="*/ 8017 w 9322"/>
                <a:gd name="connsiteY5" fmla="*/ 3722 h 10000"/>
                <a:gd name="connsiteX6" fmla="*/ 9322 w 9322"/>
                <a:gd name="connsiteY6" fmla="*/ 9601 h 10000"/>
                <a:gd name="connsiteX7" fmla="*/ 7488 w 9322"/>
                <a:gd name="connsiteY7" fmla="*/ 10000 h 10000"/>
                <a:gd name="connsiteX8" fmla="*/ 6187 w 9322"/>
                <a:gd name="connsiteY8" fmla="*/ 4087 h 10000"/>
                <a:gd name="connsiteX9" fmla="*/ 5112 w 9322"/>
                <a:gd name="connsiteY9" fmla="*/ 1715 h 10000"/>
                <a:gd name="connsiteX10" fmla="*/ 3491 w 9322"/>
                <a:gd name="connsiteY10" fmla="*/ 1738 h 10000"/>
                <a:gd name="connsiteX11" fmla="*/ 2355 w 9322"/>
                <a:gd name="connsiteY11" fmla="*/ 4137 h 10000"/>
                <a:gd name="connsiteX12" fmla="*/ 1328 w 9322"/>
                <a:gd name="connsiteY12" fmla="*/ 9966 h 10000"/>
                <a:gd name="connsiteX13" fmla="*/ 0 w 9322"/>
                <a:gd name="connsiteY13" fmla="*/ 5951 h 10000"/>
                <a:gd name="connsiteX0" fmla="*/ 0 w 10000"/>
                <a:gd name="connsiteY0" fmla="*/ 5951 h 10000"/>
                <a:gd name="connsiteX1" fmla="*/ 523 w 10000"/>
                <a:gd name="connsiteY1" fmla="*/ 3673 h 10000"/>
                <a:gd name="connsiteX2" fmla="*/ 2097 w 10000"/>
                <a:gd name="connsiteY2" fmla="*/ 745 h 10000"/>
                <a:gd name="connsiteX3" fmla="*/ 4674 w 10000"/>
                <a:gd name="connsiteY3" fmla="*/ 0 h 10000"/>
                <a:gd name="connsiteX4" fmla="*/ 6963 w 10000"/>
                <a:gd name="connsiteY4" fmla="*/ 745 h 10000"/>
                <a:gd name="connsiteX5" fmla="*/ 8600 w 10000"/>
                <a:gd name="connsiteY5" fmla="*/ 3722 h 10000"/>
                <a:gd name="connsiteX6" fmla="*/ 10000 w 10000"/>
                <a:gd name="connsiteY6" fmla="*/ 9601 h 10000"/>
                <a:gd name="connsiteX7" fmla="*/ 8033 w 10000"/>
                <a:gd name="connsiteY7" fmla="*/ 10000 h 10000"/>
                <a:gd name="connsiteX8" fmla="*/ 6637 w 10000"/>
                <a:gd name="connsiteY8" fmla="*/ 4087 h 10000"/>
                <a:gd name="connsiteX9" fmla="*/ 5484 w 10000"/>
                <a:gd name="connsiteY9" fmla="*/ 1715 h 10000"/>
                <a:gd name="connsiteX10" fmla="*/ 3745 w 10000"/>
                <a:gd name="connsiteY10" fmla="*/ 1738 h 10000"/>
                <a:gd name="connsiteX11" fmla="*/ 2526 w 10000"/>
                <a:gd name="connsiteY11" fmla="*/ 4137 h 10000"/>
                <a:gd name="connsiteX12" fmla="*/ 2068 w 10000"/>
                <a:gd name="connsiteY12" fmla="*/ 6343 h 10000"/>
                <a:gd name="connsiteX13" fmla="*/ 0 w 10000"/>
                <a:gd name="connsiteY13" fmla="*/ 5951 h 10000"/>
                <a:gd name="connsiteX0" fmla="*/ 0 w 10000"/>
                <a:gd name="connsiteY0" fmla="*/ 5951 h 10000"/>
                <a:gd name="connsiteX1" fmla="*/ 523 w 10000"/>
                <a:gd name="connsiteY1" fmla="*/ 3673 h 10000"/>
                <a:gd name="connsiteX2" fmla="*/ 2097 w 10000"/>
                <a:gd name="connsiteY2" fmla="*/ 745 h 10000"/>
                <a:gd name="connsiteX3" fmla="*/ 4674 w 10000"/>
                <a:gd name="connsiteY3" fmla="*/ 0 h 10000"/>
                <a:gd name="connsiteX4" fmla="*/ 6963 w 10000"/>
                <a:gd name="connsiteY4" fmla="*/ 745 h 10000"/>
                <a:gd name="connsiteX5" fmla="*/ 8600 w 10000"/>
                <a:gd name="connsiteY5" fmla="*/ 3722 h 10000"/>
                <a:gd name="connsiteX6" fmla="*/ 10000 w 10000"/>
                <a:gd name="connsiteY6" fmla="*/ 9601 h 10000"/>
                <a:gd name="connsiteX7" fmla="*/ 8033 w 10000"/>
                <a:gd name="connsiteY7" fmla="*/ 10000 h 10000"/>
                <a:gd name="connsiteX8" fmla="*/ 6637 w 10000"/>
                <a:gd name="connsiteY8" fmla="*/ 4087 h 10000"/>
                <a:gd name="connsiteX9" fmla="*/ 5484 w 10000"/>
                <a:gd name="connsiteY9" fmla="*/ 1715 h 10000"/>
                <a:gd name="connsiteX10" fmla="*/ 3745 w 10000"/>
                <a:gd name="connsiteY10" fmla="*/ 1738 h 10000"/>
                <a:gd name="connsiteX11" fmla="*/ 2526 w 10000"/>
                <a:gd name="connsiteY11" fmla="*/ 4137 h 10000"/>
                <a:gd name="connsiteX12" fmla="*/ 2068 w 10000"/>
                <a:gd name="connsiteY12" fmla="*/ 6343 h 10000"/>
                <a:gd name="connsiteX13" fmla="*/ 0 w 10000"/>
                <a:gd name="connsiteY13" fmla="*/ 5951 h 10000"/>
                <a:gd name="connsiteX0" fmla="*/ 0 w 10000"/>
                <a:gd name="connsiteY0" fmla="*/ 5951 h 10000"/>
                <a:gd name="connsiteX1" fmla="*/ 523 w 10000"/>
                <a:gd name="connsiteY1" fmla="*/ 3673 h 10000"/>
                <a:gd name="connsiteX2" fmla="*/ 2097 w 10000"/>
                <a:gd name="connsiteY2" fmla="*/ 745 h 10000"/>
                <a:gd name="connsiteX3" fmla="*/ 4674 w 10000"/>
                <a:gd name="connsiteY3" fmla="*/ 0 h 10000"/>
                <a:gd name="connsiteX4" fmla="*/ 6963 w 10000"/>
                <a:gd name="connsiteY4" fmla="*/ 745 h 10000"/>
                <a:gd name="connsiteX5" fmla="*/ 8600 w 10000"/>
                <a:gd name="connsiteY5" fmla="*/ 3722 h 10000"/>
                <a:gd name="connsiteX6" fmla="*/ 10000 w 10000"/>
                <a:gd name="connsiteY6" fmla="*/ 9601 h 10000"/>
                <a:gd name="connsiteX7" fmla="*/ 8033 w 10000"/>
                <a:gd name="connsiteY7" fmla="*/ 10000 h 10000"/>
                <a:gd name="connsiteX8" fmla="*/ 6637 w 10000"/>
                <a:gd name="connsiteY8" fmla="*/ 4087 h 10000"/>
                <a:gd name="connsiteX9" fmla="*/ 5484 w 10000"/>
                <a:gd name="connsiteY9" fmla="*/ 1715 h 10000"/>
                <a:gd name="connsiteX10" fmla="*/ 3745 w 10000"/>
                <a:gd name="connsiteY10" fmla="*/ 1738 h 10000"/>
                <a:gd name="connsiteX11" fmla="*/ 2750 w 10000"/>
                <a:gd name="connsiteY11" fmla="*/ 3596 h 10000"/>
                <a:gd name="connsiteX12" fmla="*/ 2068 w 10000"/>
                <a:gd name="connsiteY12" fmla="*/ 6343 h 10000"/>
                <a:gd name="connsiteX13" fmla="*/ 0 w 10000"/>
                <a:gd name="connsiteY13" fmla="*/ 5951 h 10000"/>
                <a:gd name="connsiteX0" fmla="*/ 0 w 10000"/>
                <a:gd name="connsiteY0" fmla="*/ 5951 h 10000"/>
                <a:gd name="connsiteX1" fmla="*/ 523 w 10000"/>
                <a:gd name="connsiteY1" fmla="*/ 3673 h 10000"/>
                <a:gd name="connsiteX2" fmla="*/ 2097 w 10000"/>
                <a:gd name="connsiteY2" fmla="*/ 745 h 10000"/>
                <a:gd name="connsiteX3" fmla="*/ 4674 w 10000"/>
                <a:gd name="connsiteY3" fmla="*/ 0 h 10000"/>
                <a:gd name="connsiteX4" fmla="*/ 6963 w 10000"/>
                <a:gd name="connsiteY4" fmla="*/ 745 h 10000"/>
                <a:gd name="connsiteX5" fmla="*/ 8600 w 10000"/>
                <a:gd name="connsiteY5" fmla="*/ 3722 h 10000"/>
                <a:gd name="connsiteX6" fmla="*/ 10000 w 10000"/>
                <a:gd name="connsiteY6" fmla="*/ 9601 h 10000"/>
                <a:gd name="connsiteX7" fmla="*/ 8033 w 10000"/>
                <a:gd name="connsiteY7" fmla="*/ 10000 h 10000"/>
                <a:gd name="connsiteX8" fmla="*/ 6637 w 10000"/>
                <a:gd name="connsiteY8" fmla="*/ 4087 h 10000"/>
                <a:gd name="connsiteX9" fmla="*/ 5484 w 10000"/>
                <a:gd name="connsiteY9" fmla="*/ 1715 h 10000"/>
                <a:gd name="connsiteX10" fmla="*/ 3745 w 10000"/>
                <a:gd name="connsiteY10" fmla="*/ 1738 h 10000"/>
                <a:gd name="connsiteX11" fmla="*/ 2750 w 10000"/>
                <a:gd name="connsiteY11" fmla="*/ 3596 h 10000"/>
                <a:gd name="connsiteX12" fmla="*/ 2068 w 10000"/>
                <a:gd name="connsiteY12" fmla="*/ 6343 h 10000"/>
                <a:gd name="connsiteX13" fmla="*/ 0 w 10000"/>
                <a:gd name="connsiteY13" fmla="*/ 5951 h 10000"/>
                <a:gd name="connsiteX0" fmla="*/ 0 w 10000"/>
                <a:gd name="connsiteY0" fmla="*/ 5951 h 10000"/>
                <a:gd name="connsiteX1" fmla="*/ 523 w 10000"/>
                <a:gd name="connsiteY1" fmla="*/ 3673 h 10000"/>
                <a:gd name="connsiteX2" fmla="*/ 2097 w 10000"/>
                <a:gd name="connsiteY2" fmla="*/ 745 h 10000"/>
                <a:gd name="connsiteX3" fmla="*/ 4674 w 10000"/>
                <a:gd name="connsiteY3" fmla="*/ 0 h 10000"/>
                <a:gd name="connsiteX4" fmla="*/ 6963 w 10000"/>
                <a:gd name="connsiteY4" fmla="*/ 745 h 10000"/>
                <a:gd name="connsiteX5" fmla="*/ 8600 w 10000"/>
                <a:gd name="connsiteY5" fmla="*/ 3722 h 10000"/>
                <a:gd name="connsiteX6" fmla="*/ 10000 w 10000"/>
                <a:gd name="connsiteY6" fmla="*/ 9601 h 10000"/>
                <a:gd name="connsiteX7" fmla="*/ 8033 w 10000"/>
                <a:gd name="connsiteY7" fmla="*/ 10000 h 10000"/>
                <a:gd name="connsiteX8" fmla="*/ 6637 w 10000"/>
                <a:gd name="connsiteY8" fmla="*/ 4087 h 10000"/>
                <a:gd name="connsiteX9" fmla="*/ 5484 w 10000"/>
                <a:gd name="connsiteY9" fmla="*/ 1715 h 10000"/>
                <a:gd name="connsiteX10" fmla="*/ 3745 w 10000"/>
                <a:gd name="connsiteY10" fmla="*/ 1738 h 10000"/>
                <a:gd name="connsiteX11" fmla="*/ 2750 w 10000"/>
                <a:gd name="connsiteY11" fmla="*/ 3596 h 10000"/>
                <a:gd name="connsiteX12" fmla="*/ 2068 w 10000"/>
                <a:gd name="connsiteY12" fmla="*/ 6343 h 10000"/>
                <a:gd name="connsiteX13" fmla="*/ 0 w 10000"/>
                <a:gd name="connsiteY13" fmla="*/ 5951 h 10000"/>
                <a:gd name="connsiteX0" fmla="*/ 0 w 10000"/>
                <a:gd name="connsiteY0" fmla="*/ 5951 h 9730"/>
                <a:gd name="connsiteX1" fmla="*/ 523 w 10000"/>
                <a:gd name="connsiteY1" fmla="*/ 3673 h 9730"/>
                <a:gd name="connsiteX2" fmla="*/ 2097 w 10000"/>
                <a:gd name="connsiteY2" fmla="*/ 745 h 9730"/>
                <a:gd name="connsiteX3" fmla="*/ 4674 w 10000"/>
                <a:gd name="connsiteY3" fmla="*/ 0 h 9730"/>
                <a:gd name="connsiteX4" fmla="*/ 6963 w 10000"/>
                <a:gd name="connsiteY4" fmla="*/ 745 h 9730"/>
                <a:gd name="connsiteX5" fmla="*/ 8600 w 10000"/>
                <a:gd name="connsiteY5" fmla="*/ 3722 h 9730"/>
                <a:gd name="connsiteX6" fmla="*/ 10000 w 10000"/>
                <a:gd name="connsiteY6" fmla="*/ 9601 h 9730"/>
                <a:gd name="connsiteX7" fmla="*/ 7110 w 10000"/>
                <a:gd name="connsiteY7" fmla="*/ 6106 h 9730"/>
                <a:gd name="connsiteX8" fmla="*/ 6637 w 10000"/>
                <a:gd name="connsiteY8" fmla="*/ 4087 h 9730"/>
                <a:gd name="connsiteX9" fmla="*/ 5484 w 10000"/>
                <a:gd name="connsiteY9" fmla="*/ 1715 h 9730"/>
                <a:gd name="connsiteX10" fmla="*/ 3745 w 10000"/>
                <a:gd name="connsiteY10" fmla="*/ 1738 h 9730"/>
                <a:gd name="connsiteX11" fmla="*/ 2750 w 10000"/>
                <a:gd name="connsiteY11" fmla="*/ 3596 h 9730"/>
                <a:gd name="connsiteX12" fmla="*/ 2068 w 10000"/>
                <a:gd name="connsiteY12" fmla="*/ 6343 h 9730"/>
                <a:gd name="connsiteX13" fmla="*/ 0 w 10000"/>
                <a:gd name="connsiteY13" fmla="*/ 5951 h 9730"/>
                <a:gd name="connsiteX0" fmla="*/ 0 w 10000"/>
                <a:gd name="connsiteY0" fmla="*/ 6116 h 10000"/>
                <a:gd name="connsiteX1" fmla="*/ 523 w 10000"/>
                <a:gd name="connsiteY1" fmla="*/ 3775 h 10000"/>
                <a:gd name="connsiteX2" fmla="*/ 2097 w 10000"/>
                <a:gd name="connsiteY2" fmla="*/ 766 h 10000"/>
                <a:gd name="connsiteX3" fmla="*/ 4674 w 10000"/>
                <a:gd name="connsiteY3" fmla="*/ 0 h 10000"/>
                <a:gd name="connsiteX4" fmla="*/ 6963 w 10000"/>
                <a:gd name="connsiteY4" fmla="*/ 766 h 10000"/>
                <a:gd name="connsiteX5" fmla="*/ 8600 w 10000"/>
                <a:gd name="connsiteY5" fmla="*/ 3825 h 10000"/>
                <a:gd name="connsiteX6" fmla="*/ 10000 w 10000"/>
                <a:gd name="connsiteY6" fmla="*/ 9867 h 10000"/>
                <a:gd name="connsiteX7" fmla="*/ 7110 w 10000"/>
                <a:gd name="connsiteY7" fmla="*/ 6275 h 10000"/>
                <a:gd name="connsiteX8" fmla="*/ 6637 w 10000"/>
                <a:gd name="connsiteY8" fmla="*/ 4200 h 10000"/>
                <a:gd name="connsiteX9" fmla="*/ 5484 w 10000"/>
                <a:gd name="connsiteY9" fmla="*/ 1763 h 10000"/>
                <a:gd name="connsiteX10" fmla="*/ 3745 w 10000"/>
                <a:gd name="connsiteY10" fmla="*/ 1786 h 10000"/>
                <a:gd name="connsiteX11" fmla="*/ 2750 w 10000"/>
                <a:gd name="connsiteY11" fmla="*/ 3696 h 10000"/>
                <a:gd name="connsiteX12" fmla="*/ 2068 w 10000"/>
                <a:gd name="connsiteY12" fmla="*/ 6519 h 10000"/>
                <a:gd name="connsiteX13" fmla="*/ 0 w 10000"/>
                <a:gd name="connsiteY13" fmla="*/ 6116 h 10000"/>
                <a:gd name="connsiteX0" fmla="*/ 0 w 9161"/>
                <a:gd name="connsiteY0" fmla="*/ 6116 h 6519"/>
                <a:gd name="connsiteX1" fmla="*/ 523 w 9161"/>
                <a:gd name="connsiteY1" fmla="*/ 3775 h 6519"/>
                <a:gd name="connsiteX2" fmla="*/ 2097 w 9161"/>
                <a:gd name="connsiteY2" fmla="*/ 766 h 6519"/>
                <a:gd name="connsiteX3" fmla="*/ 4674 w 9161"/>
                <a:gd name="connsiteY3" fmla="*/ 0 h 6519"/>
                <a:gd name="connsiteX4" fmla="*/ 6963 w 9161"/>
                <a:gd name="connsiteY4" fmla="*/ 766 h 6519"/>
                <a:gd name="connsiteX5" fmla="*/ 8600 w 9161"/>
                <a:gd name="connsiteY5" fmla="*/ 3825 h 6519"/>
                <a:gd name="connsiteX6" fmla="*/ 9161 w 9161"/>
                <a:gd name="connsiteY6" fmla="*/ 5949 h 6519"/>
                <a:gd name="connsiteX7" fmla="*/ 7110 w 9161"/>
                <a:gd name="connsiteY7" fmla="*/ 6275 h 6519"/>
                <a:gd name="connsiteX8" fmla="*/ 6637 w 9161"/>
                <a:gd name="connsiteY8" fmla="*/ 4200 h 6519"/>
                <a:gd name="connsiteX9" fmla="*/ 5484 w 9161"/>
                <a:gd name="connsiteY9" fmla="*/ 1763 h 6519"/>
                <a:gd name="connsiteX10" fmla="*/ 3745 w 9161"/>
                <a:gd name="connsiteY10" fmla="*/ 1786 h 6519"/>
                <a:gd name="connsiteX11" fmla="*/ 2750 w 9161"/>
                <a:gd name="connsiteY11" fmla="*/ 3696 h 6519"/>
                <a:gd name="connsiteX12" fmla="*/ 2068 w 9161"/>
                <a:gd name="connsiteY12" fmla="*/ 6519 h 6519"/>
                <a:gd name="connsiteX13" fmla="*/ 0 w 9161"/>
                <a:gd name="connsiteY13" fmla="*/ 6116 h 6519"/>
                <a:gd name="connsiteX0" fmla="*/ 0 w 10000"/>
                <a:gd name="connsiteY0" fmla="*/ 9382 h 10000"/>
                <a:gd name="connsiteX1" fmla="*/ 571 w 10000"/>
                <a:gd name="connsiteY1" fmla="*/ 5791 h 10000"/>
                <a:gd name="connsiteX2" fmla="*/ 2289 w 10000"/>
                <a:gd name="connsiteY2" fmla="*/ 1175 h 10000"/>
                <a:gd name="connsiteX3" fmla="*/ 5102 w 10000"/>
                <a:gd name="connsiteY3" fmla="*/ 0 h 10000"/>
                <a:gd name="connsiteX4" fmla="*/ 7601 w 10000"/>
                <a:gd name="connsiteY4" fmla="*/ 1175 h 10000"/>
                <a:gd name="connsiteX5" fmla="*/ 9388 w 10000"/>
                <a:gd name="connsiteY5" fmla="*/ 5867 h 10000"/>
                <a:gd name="connsiteX6" fmla="*/ 10000 w 10000"/>
                <a:gd name="connsiteY6" fmla="*/ 9126 h 10000"/>
                <a:gd name="connsiteX7" fmla="*/ 7761 w 10000"/>
                <a:gd name="connsiteY7" fmla="*/ 9626 h 10000"/>
                <a:gd name="connsiteX8" fmla="*/ 7245 w 10000"/>
                <a:gd name="connsiteY8" fmla="*/ 6443 h 10000"/>
                <a:gd name="connsiteX9" fmla="*/ 5986 w 10000"/>
                <a:gd name="connsiteY9" fmla="*/ 2704 h 10000"/>
                <a:gd name="connsiteX10" fmla="*/ 4088 w 10000"/>
                <a:gd name="connsiteY10" fmla="*/ 2740 h 10000"/>
                <a:gd name="connsiteX11" fmla="*/ 3002 w 10000"/>
                <a:gd name="connsiteY11" fmla="*/ 5670 h 10000"/>
                <a:gd name="connsiteX12" fmla="*/ 2257 w 10000"/>
                <a:gd name="connsiteY12" fmla="*/ 10000 h 10000"/>
                <a:gd name="connsiteX13" fmla="*/ 0 w 10000"/>
                <a:gd name="connsiteY13" fmla="*/ 938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000">
                  <a:moveTo>
                    <a:pt x="0" y="9382"/>
                  </a:moveTo>
                  <a:cubicBezTo>
                    <a:pt x="153" y="8445"/>
                    <a:pt x="251" y="7116"/>
                    <a:pt x="571" y="5791"/>
                  </a:cubicBezTo>
                  <a:cubicBezTo>
                    <a:pt x="891" y="4465"/>
                    <a:pt x="1534" y="2140"/>
                    <a:pt x="2289" y="1175"/>
                  </a:cubicBezTo>
                  <a:cubicBezTo>
                    <a:pt x="3044" y="210"/>
                    <a:pt x="4217" y="0"/>
                    <a:pt x="5102" y="0"/>
                  </a:cubicBezTo>
                  <a:cubicBezTo>
                    <a:pt x="5986" y="0"/>
                    <a:pt x="6888" y="196"/>
                    <a:pt x="7601" y="1175"/>
                  </a:cubicBezTo>
                  <a:cubicBezTo>
                    <a:pt x="8314" y="2152"/>
                    <a:pt x="8988" y="4542"/>
                    <a:pt x="9388" y="5867"/>
                  </a:cubicBezTo>
                  <a:cubicBezTo>
                    <a:pt x="9787" y="7193"/>
                    <a:pt x="9853" y="8244"/>
                    <a:pt x="10000" y="9126"/>
                  </a:cubicBezTo>
                  <a:cubicBezTo>
                    <a:pt x="9163" y="9330"/>
                    <a:pt x="8834" y="9308"/>
                    <a:pt x="7761" y="9626"/>
                  </a:cubicBezTo>
                  <a:cubicBezTo>
                    <a:pt x="7648" y="8696"/>
                    <a:pt x="7541" y="7598"/>
                    <a:pt x="7245" y="6443"/>
                  </a:cubicBezTo>
                  <a:cubicBezTo>
                    <a:pt x="6949" y="5289"/>
                    <a:pt x="6308" y="3016"/>
                    <a:pt x="5986" y="2704"/>
                  </a:cubicBezTo>
                  <a:cubicBezTo>
                    <a:pt x="5664" y="2391"/>
                    <a:pt x="4586" y="2247"/>
                    <a:pt x="4088" y="2740"/>
                  </a:cubicBezTo>
                  <a:cubicBezTo>
                    <a:pt x="3590" y="3234"/>
                    <a:pt x="3154" y="4970"/>
                    <a:pt x="3002" y="5670"/>
                  </a:cubicBezTo>
                  <a:cubicBezTo>
                    <a:pt x="2850" y="6368"/>
                    <a:pt x="2515" y="8015"/>
                    <a:pt x="2257" y="10000"/>
                  </a:cubicBezTo>
                  <a:cubicBezTo>
                    <a:pt x="1308" y="9784"/>
                    <a:pt x="919" y="9663"/>
                    <a:pt x="0" y="9382"/>
                  </a:cubicBezTo>
                  <a:close/>
                </a:path>
              </a:pathLst>
            </a:custGeom>
            <a:solidFill>
              <a:srgbClr val="FFCC66"/>
            </a:solidFill>
            <a:ln w="19050" cmpd="sng">
              <a:noFill/>
              <a:round/>
              <a:headEnd/>
              <a:tailEnd/>
            </a:ln>
            <a:effectLst>
              <a:softEdge rad="63500"/>
            </a:effectLst>
          </p:spPr>
          <p:txBody>
            <a:bodyPr/>
            <a:lstStyle/>
            <a:p>
              <a:pPr algn="r" rtl="1" fontAlgn="auto">
                <a:spcBef>
                  <a:spcPts val="0"/>
                </a:spcBef>
                <a:spcAft>
                  <a:spcPts val="0"/>
                </a:spcAft>
                <a:defRPr/>
              </a:pPr>
              <a:endParaRPr lang="el-GR" sz="1800" kern="0">
                <a:solidFill>
                  <a:sysClr val="windowText" lastClr="000000"/>
                </a:solidFill>
              </a:endParaRPr>
            </a:p>
          </p:txBody>
        </p:sp>
        <p:grpSp>
          <p:nvGrpSpPr>
            <p:cNvPr id="13" name="Group 7"/>
            <p:cNvGrpSpPr>
              <a:grpSpLocks/>
            </p:cNvGrpSpPr>
            <p:nvPr/>
          </p:nvGrpSpPr>
          <p:grpSpPr bwMode="auto">
            <a:xfrm rot="564631">
              <a:off x="3012240" y="2548452"/>
              <a:ext cx="561975" cy="554037"/>
              <a:chOff x="1135" y="1996"/>
              <a:chExt cx="692" cy="710"/>
            </a:xfrm>
          </p:grpSpPr>
          <p:sp>
            <p:nvSpPr>
              <p:cNvPr id="76" name="Freeform 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77" name="Freeform 9"/>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78" name="Freeform 10"/>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79" name="Freeform 11"/>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80" name="Freeform 12"/>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81" name="Freeform 13"/>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82" name="Freeform 14"/>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83" name="Freeform 15"/>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14" name="Group 16"/>
            <p:cNvGrpSpPr>
              <a:grpSpLocks/>
            </p:cNvGrpSpPr>
            <p:nvPr/>
          </p:nvGrpSpPr>
          <p:grpSpPr bwMode="auto">
            <a:xfrm rot="21035369" flipH="1">
              <a:off x="5541128" y="2521464"/>
              <a:ext cx="561975" cy="554038"/>
              <a:chOff x="1135" y="1996"/>
              <a:chExt cx="692" cy="710"/>
            </a:xfrm>
          </p:grpSpPr>
          <p:sp>
            <p:nvSpPr>
              <p:cNvPr id="68" name="Freeform 17"/>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69" name="Freeform 1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70" name="Freeform 19"/>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71" name="Freeform 20"/>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72" name="Freeform 21"/>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73" name="Freeform 22"/>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74" name="Freeform 23"/>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75" name="Freeform 24"/>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15" name="Group 25"/>
            <p:cNvGrpSpPr>
              <a:grpSpLocks/>
            </p:cNvGrpSpPr>
            <p:nvPr/>
          </p:nvGrpSpPr>
          <p:grpSpPr bwMode="auto">
            <a:xfrm>
              <a:off x="3221790" y="2194439"/>
              <a:ext cx="422275" cy="373063"/>
              <a:chOff x="1318" y="1468"/>
              <a:chExt cx="622" cy="572"/>
            </a:xfrm>
          </p:grpSpPr>
          <p:sp>
            <p:nvSpPr>
              <p:cNvPr id="62" name="Freeform 26"/>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63" name="Freeform 2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64" name="Freeform 28"/>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65" name="Freeform 29"/>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66" name="Freeform 30"/>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67" name="Freeform 31"/>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16" name="Group 32"/>
            <p:cNvGrpSpPr>
              <a:grpSpLocks/>
            </p:cNvGrpSpPr>
            <p:nvPr/>
          </p:nvGrpSpPr>
          <p:grpSpPr bwMode="auto">
            <a:xfrm flipH="1">
              <a:off x="5328403" y="1851539"/>
              <a:ext cx="420688" cy="373063"/>
              <a:chOff x="1318" y="1468"/>
              <a:chExt cx="622" cy="572"/>
            </a:xfrm>
          </p:grpSpPr>
          <p:sp>
            <p:nvSpPr>
              <p:cNvPr id="56" name="Freeform 33"/>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57" name="Freeform 34"/>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58" name="Freeform 35"/>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59" name="Freeform 36"/>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60" name="Freeform 37"/>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61" name="Freeform 38"/>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17" name="Group 39"/>
            <p:cNvGrpSpPr>
              <a:grpSpLocks/>
            </p:cNvGrpSpPr>
            <p:nvPr/>
          </p:nvGrpSpPr>
          <p:grpSpPr bwMode="auto">
            <a:xfrm flipH="1">
              <a:off x="5464928" y="2170627"/>
              <a:ext cx="422275" cy="373062"/>
              <a:chOff x="1318" y="1468"/>
              <a:chExt cx="622" cy="572"/>
            </a:xfrm>
          </p:grpSpPr>
          <p:sp>
            <p:nvSpPr>
              <p:cNvPr id="50" name="Freeform 49"/>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51" name="Freeform 50"/>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52" name="Freeform 51"/>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53" name="Freeform 52"/>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54" name="Freeform 53"/>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55" name="Freeform 54"/>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18" name="Group 46"/>
            <p:cNvGrpSpPr>
              <a:grpSpLocks/>
            </p:cNvGrpSpPr>
            <p:nvPr/>
          </p:nvGrpSpPr>
          <p:grpSpPr bwMode="auto">
            <a:xfrm>
              <a:off x="3317041" y="1843602"/>
              <a:ext cx="420687" cy="373062"/>
              <a:chOff x="1318" y="1468"/>
              <a:chExt cx="622" cy="572"/>
            </a:xfrm>
          </p:grpSpPr>
          <p:sp>
            <p:nvSpPr>
              <p:cNvPr id="44" name="Freeform 4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45" name="Freeform 48"/>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46" name="Freeform 49"/>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47" name="Freeform 50"/>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48" name="Freeform 51"/>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49" name="Freeform 52"/>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19" name="Group 53"/>
            <p:cNvGrpSpPr>
              <a:grpSpLocks/>
            </p:cNvGrpSpPr>
            <p:nvPr/>
          </p:nvGrpSpPr>
          <p:grpSpPr bwMode="auto">
            <a:xfrm>
              <a:off x="4102852" y="1029214"/>
              <a:ext cx="447675" cy="434975"/>
              <a:chOff x="2235" y="614"/>
              <a:chExt cx="547" cy="553"/>
            </a:xfrm>
          </p:grpSpPr>
          <p:sp>
            <p:nvSpPr>
              <p:cNvPr id="41" name="Freeform 5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42" name="Freeform 55"/>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43" name="Freeform 56"/>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20" name="Group 57"/>
            <p:cNvGrpSpPr>
              <a:grpSpLocks/>
            </p:cNvGrpSpPr>
            <p:nvPr/>
          </p:nvGrpSpPr>
          <p:grpSpPr bwMode="auto">
            <a:xfrm>
              <a:off x="3772653" y="1178439"/>
              <a:ext cx="322263" cy="401638"/>
              <a:chOff x="1833" y="752"/>
              <a:chExt cx="402" cy="522"/>
            </a:xfrm>
          </p:grpSpPr>
          <p:sp>
            <p:nvSpPr>
              <p:cNvPr id="38" name="Freeform 5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39" name="Freeform 59"/>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40" name="Freeform 60"/>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21" name="Group 61"/>
            <p:cNvGrpSpPr>
              <a:grpSpLocks/>
            </p:cNvGrpSpPr>
            <p:nvPr/>
          </p:nvGrpSpPr>
          <p:grpSpPr bwMode="auto">
            <a:xfrm flipH="1">
              <a:off x="4556878" y="1029214"/>
              <a:ext cx="776288" cy="550863"/>
              <a:chOff x="2179" y="221"/>
              <a:chExt cx="595" cy="438"/>
            </a:xfrm>
          </p:grpSpPr>
          <p:grpSp>
            <p:nvGrpSpPr>
              <p:cNvPr id="30" name="Group 62"/>
              <p:cNvGrpSpPr>
                <a:grpSpLocks/>
              </p:cNvGrpSpPr>
              <p:nvPr/>
            </p:nvGrpSpPr>
            <p:grpSpPr bwMode="auto">
              <a:xfrm>
                <a:off x="2432" y="221"/>
                <a:ext cx="342" cy="346"/>
                <a:chOff x="2235" y="614"/>
                <a:chExt cx="547" cy="553"/>
              </a:xfrm>
            </p:grpSpPr>
            <p:sp>
              <p:nvSpPr>
                <p:cNvPr id="35" name="Freeform 63"/>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36" name="Freeform 6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37" name="Freeform 65"/>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31" name="Group 66"/>
              <p:cNvGrpSpPr>
                <a:grpSpLocks/>
              </p:cNvGrpSpPr>
              <p:nvPr/>
            </p:nvGrpSpPr>
            <p:grpSpPr bwMode="auto">
              <a:xfrm>
                <a:off x="2179" y="340"/>
                <a:ext cx="246" cy="319"/>
                <a:chOff x="1833" y="752"/>
                <a:chExt cx="402" cy="522"/>
              </a:xfrm>
            </p:grpSpPr>
            <p:sp>
              <p:nvSpPr>
                <p:cNvPr id="32" name="Freeform 67"/>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33" name="Freeform 6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34" name="Freeform 69"/>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grpSp>
          <p:nvGrpSpPr>
            <p:cNvPr id="22" name="Group 70"/>
            <p:cNvGrpSpPr>
              <a:grpSpLocks/>
            </p:cNvGrpSpPr>
            <p:nvPr/>
          </p:nvGrpSpPr>
          <p:grpSpPr bwMode="auto">
            <a:xfrm>
              <a:off x="3471028" y="1484827"/>
              <a:ext cx="439738" cy="401637"/>
              <a:chOff x="1613" y="1154"/>
              <a:chExt cx="377" cy="358"/>
            </a:xfrm>
            <a:noFill/>
          </p:grpSpPr>
          <p:sp>
            <p:nvSpPr>
              <p:cNvPr id="28" name="Freeform 71"/>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29" name="Freeform 73"/>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23" name="Group 74"/>
            <p:cNvGrpSpPr>
              <a:grpSpLocks/>
            </p:cNvGrpSpPr>
            <p:nvPr/>
          </p:nvGrpSpPr>
          <p:grpSpPr bwMode="auto">
            <a:xfrm flipH="1">
              <a:off x="5182353" y="1484827"/>
              <a:ext cx="439738" cy="401637"/>
              <a:chOff x="1613" y="1154"/>
              <a:chExt cx="377" cy="358"/>
            </a:xfrm>
          </p:grpSpPr>
          <p:sp>
            <p:nvSpPr>
              <p:cNvPr id="25" name="Freeform 75"/>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9050" cmpd="sng">
                <a:solidFill>
                  <a:srgbClr val="005078"/>
                </a:solidFill>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26" name="Freeform 76"/>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27" name="Freeform 77"/>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grpSp>
        <p:sp>
          <p:nvSpPr>
            <p:cNvPr id="24" name="Freeform 96"/>
            <p:cNvSpPr>
              <a:spLocks/>
            </p:cNvSpPr>
            <p:nvPr/>
          </p:nvSpPr>
          <p:spPr bwMode="auto">
            <a:xfrm>
              <a:off x="3185191" y="1127222"/>
              <a:ext cx="2776985" cy="2088628"/>
            </a:xfrm>
            <a:custGeom>
              <a:avLst/>
              <a:gdLst>
                <a:gd name="connsiteX0" fmla="*/ 0 w 8649"/>
                <a:gd name="connsiteY0" fmla="*/ 3665 h 10000"/>
                <a:gd name="connsiteX1" fmla="*/ 1587 w 8649"/>
                <a:gd name="connsiteY1" fmla="*/ 752 h 10000"/>
                <a:gd name="connsiteX2" fmla="*/ 3578 w 8649"/>
                <a:gd name="connsiteY2" fmla="*/ 13 h 10000"/>
                <a:gd name="connsiteX3" fmla="*/ 5493 w 8649"/>
                <a:gd name="connsiteY3" fmla="*/ 827 h 10000"/>
                <a:gd name="connsiteX4" fmla="*/ 7111 w 8649"/>
                <a:gd name="connsiteY4" fmla="*/ 3794 h 10000"/>
                <a:gd name="connsiteX5" fmla="*/ 8649 w 8649"/>
                <a:gd name="connsiteY5" fmla="*/ 10000 h 10000"/>
                <a:gd name="connsiteX0" fmla="*/ 0 w 10365"/>
                <a:gd name="connsiteY0" fmla="*/ 5498 h 10139"/>
                <a:gd name="connsiteX1" fmla="*/ 2200 w 10365"/>
                <a:gd name="connsiteY1" fmla="*/ 891 h 10139"/>
                <a:gd name="connsiteX2" fmla="*/ 4502 w 10365"/>
                <a:gd name="connsiteY2" fmla="*/ 152 h 10139"/>
                <a:gd name="connsiteX3" fmla="*/ 6716 w 10365"/>
                <a:gd name="connsiteY3" fmla="*/ 966 h 10139"/>
                <a:gd name="connsiteX4" fmla="*/ 8587 w 10365"/>
                <a:gd name="connsiteY4" fmla="*/ 3933 h 10139"/>
                <a:gd name="connsiteX5" fmla="*/ 10365 w 10365"/>
                <a:gd name="connsiteY5" fmla="*/ 10139 h 10139"/>
                <a:gd name="connsiteX0" fmla="*/ 0 w 10365"/>
                <a:gd name="connsiteY0" fmla="*/ 5498 h 10139"/>
                <a:gd name="connsiteX1" fmla="*/ 2200 w 10365"/>
                <a:gd name="connsiteY1" fmla="*/ 891 h 10139"/>
                <a:gd name="connsiteX2" fmla="*/ 4502 w 10365"/>
                <a:gd name="connsiteY2" fmla="*/ 152 h 10139"/>
                <a:gd name="connsiteX3" fmla="*/ 6716 w 10365"/>
                <a:gd name="connsiteY3" fmla="*/ 966 h 10139"/>
                <a:gd name="connsiteX4" fmla="*/ 8587 w 10365"/>
                <a:gd name="connsiteY4" fmla="*/ 3933 h 10139"/>
                <a:gd name="connsiteX5" fmla="*/ 10365 w 10365"/>
                <a:gd name="connsiteY5" fmla="*/ 10139 h 10139"/>
                <a:gd name="connsiteX0" fmla="*/ 0 w 10365"/>
                <a:gd name="connsiteY0" fmla="*/ 5498 h 10139"/>
                <a:gd name="connsiteX1" fmla="*/ 2200 w 10365"/>
                <a:gd name="connsiteY1" fmla="*/ 891 h 10139"/>
                <a:gd name="connsiteX2" fmla="*/ 4502 w 10365"/>
                <a:gd name="connsiteY2" fmla="*/ 152 h 10139"/>
                <a:gd name="connsiteX3" fmla="*/ 6716 w 10365"/>
                <a:gd name="connsiteY3" fmla="*/ 966 h 10139"/>
                <a:gd name="connsiteX4" fmla="*/ 8989 w 10365"/>
                <a:gd name="connsiteY4" fmla="*/ 5270 h 10139"/>
                <a:gd name="connsiteX5" fmla="*/ 10365 w 10365"/>
                <a:gd name="connsiteY5" fmla="*/ 10139 h 10139"/>
                <a:gd name="connsiteX0" fmla="*/ 0 w 10365"/>
                <a:gd name="connsiteY0" fmla="*/ 5498 h 10139"/>
                <a:gd name="connsiteX1" fmla="*/ 2200 w 10365"/>
                <a:gd name="connsiteY1" fmla="*/ 891 h 10139"/>
                <a:gd name="connsiteX2" fmla="*/ 4502 w 10365"/>
                <a:gd name="connsiteY2" fmla="*/ 152 h 10139"/>
                <a:gd name="connsiteX3" fmla="*/ 6716 w 10365"/>
                <a:gd name="connsiteY3" fmla="*/ 966 h 10139"/>
                <a:gd name="connsiteX4" fmla="*/ 8989 w 10365"/>
                <a:gd name="connsiteY4" fmla="*/ 5270 h 10139"/>
                <a:gd name="connsiteX5" fmla="*/ 10365 w 10365"/>
                <a:gd name="connsiteY5" fmla="*/ 10139 h 10139"/>
                <a:gd name="connsiteX0" fmla="*/ 0 w 8989"/>
                <a:gd name="connsiteY0" fmla="*/ 5498 h 5498"/>
                <a:gd name="connsiteX1" fmla="*/ 2200 w 8989"/>
                <a:gd name="connsiteY1" fmla="*/ 891 h 5498"/>
                <a:gd name="connsiteX2" fmla="*/ 4502 w 8989"/>
                <a:gd name="connsiteY2" fmla="*/ 152 h 5498"/>
                <a:gd name="connsiteX3" fmla="*/ 6716 w 8989"/>
                <a:gd name="connsiteY3" fmla="*/ 966 h 5498"/>
                <a:gd name="connsiteX4" fmla="*/ 8989 w 8989"/>
                <a:gd name="connsiteY4" fmla="*/ 5270 h 5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9" h="5498">
                  <a:moveTo>
                    <a:pt x="0" y="5498"/>
                  </a:moveTo>
                  <a:cubicBezTo>
                    <a:pt x="528" y="2946"/>
                    <a:pt x="1450" y="1782"/>
                    <a:pt x="2200" y="891"/>
                  </a:cubicBezTo>
                  <a:cubicBezTo>
                    <a:pt x="2950" y="0"/>
                    <a:pt x="3752" y="139"/>
                    <a:pt x="4502" y="152"/>
                  </a:cubicBezTo>
                  <a:cubicBezTo>
                    <a:pt x="5252" y="164"/>
                    <a:pt x="5968" y="113"/>
                    <a:pt x="6716" y="966"/>
                  </a:cubicBezTo>
                  <a:cubicBezTo>
                    <a:pt x="7464" y="1819"/>
                    <a:pt x="8127" y="2790"/>
                    <a:pt x="8989" y="5270"/>
                  </a:cubicBezTo>
                </a:path>
              </a:pathLst>
            </a:custGeom>
            <a:noFill/>
            <a:ln w="38100" cmpd="sng">
              <a:solidFill>
                <a:srgbClr val="005078"/>
              </a:solidFill>
              <a:round/>
              <a:headEnd/>
              <a:tailEnd/>
            </a:ln>
            <a:effectLst/>
          </p:spPr>
          <p:txBody>
            <a:bodyPr/>
            <a:lstStyle/>
            <a:p>
              <a:pPr algn="r" rtl="1" fontAlgn="auto">
                <a:spcBef>
                  <a:spcPts val="0"/>
                </a:spcBef>
                <a:spcAft>
                  <a:spcPts val="0"/>
                </a:spcAft>
                <a:defRPr/>
              </a:pPr>
              <a:endParaRPr lang="el-GR" sz="1800" kern="0">
                <a:solidFill>
                  <a:sysClr val="windowText" lastClr="000000"/>
                </a:solidFill>
              </a:endParaRPr>
            </a:p>
          </p:txBody>
        </p:sp>
      </p:grpSp>
      <p:grpSp>
        <p:nvGrpSpPr>
          <p:cNvPr id="102" name="Group 101"/>
          <p:cNvGrpSpPr/>
          <p:nvPr/>
        </p:nvGrpSpPr>
        <p:grpSpPr>
          <a:xfrm>
            <a:off x="5772646" y="2842771"/>
            <a:ext cx="528492" cy="468664"/>
            <a:chOff x="3481499" y="2305833"/>
            <a:chExt cx="364615" cy="323339"/>
          </a:xfrm>
        </p:grpSpPr>
        <p:sp>
          <p:nvSpPr>
            <p:cNvPr id="97" name="Freeform 34"/>
            <p:cNvSpPr>
              <a:spLocks/>
            </p:cNvSpPr>
            <p:nvPr/>
          </p:nvSpPr>
          <p:spPr bwMode="auto">
            <a:xfrm>
              <a:off x="3481499" y="2305833"/>
              <a:ext cx="364615" cy="323339"/>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solidFill>
              <a:schemeClr val="bg1"/>
            </a:solidFill>
            <a:ln w="19050" cmpd="sng">
              <a:solidFill>
                <a:srgbClr val="005078"/>
              </a:solidFill>
              <a:prstDash val="solid"/>
              <a:round/>
              <a:headEnd/>
              <a:tailEnd/>
            </a:ln>
          </p:spPr>
          <p:txBody>
            <a:bodyPr/>
            <a:lstStyle/>
            <a:p>
              <a:pPr algn="r" rtl="1" fontAlgn="auto">
                <a:spcBef>
                  <a:spcPts val="0"/>
                </a:spcBef>
                <a:spcAft>
                  <a:spcPts val="0"/>
                </a:spcAft>
                <a:defRPr/>
              </a:pPr>
              <a:endParaRPr lang="el-GR" sz="1800" kern="0">
                <a:solidFill>
                  <a:sysClr val="windowText" lastClr="000000"/>
                </a:solidFill>
              </a:endParaRPr>
            </a:p>
          </p:txBody>
        </p:sp>
        <p:sp>
          <p:nvSpPr>
            <p:cNvPr id="98" name="Freeform 97"/>
            <p:cNvSpPr/>
            <p:nvPr/>
          </p:nvSpPr>
          <p:spPr>
            <a:xfrm>
              <a:off x="3595686" y="2397918"/>
              <a:ext cx="85724" cy="148828"/>
            </a:xfrm>
            <a:custGeom>
              <a:avLst/>
              <a:gdLst>
                <a:gd name="connsiteX0" fmla="*/ 57150 w 76200"/>
                <a:gd name="connsiteY0" fmla="*/ 0 h 152400"/>
                <a:gd name="connsiteX1" fmla="*/ 76200 w 76200"/>
                <a:gd name="connsiteY1" fmla="*/ 57150 h 152400"/>
                <a:gd name="connsiteX2" fmla="*/ 47625 w 76200"/>
                <a:gd name="connsiteY2" fmla="*/ 152400 h 152400"/>
                <a:gd name="connsiteX3" fmla="*/ 0 w 76200"/>
                <a:gd name="connsiteY3" fmla="*/ 142875 h 152400"/>
                <a:gd name="connsiteX0" fmla="*/ 57150 w 90487"/>
                <a:gd name="connsiteY0" fmla="*/ 0 h 152400"/>
                <a:gd name="connsiteX1" fmla="*/ 90487 w 90487"/>
                <a:gd name="connsiteY1" fmla="*/ 40481 h 152400"/>
                <a:gd name="connsiteX2" fmla="*/ 47625 w 90487"/>
                <a:gd name="connsiteY2" fmla="*/ 152400 h 152400"/>
                <a:gd name="connsiteX3" fmla="*/ 0 w 90487"/>
                <a:gd name="connsiteY3" fmla="*/ 142875 h 152400"/>
                <a:gd name="connsiteX0" fmla="*/ 57150 w 92075"/>
                <a:gd name="connsiteY0" fmla="*/ 0 h 152400"/>
                <a:gd name="connsiteX1" fmla="*/ 90487 w 92075"/>
                <a:gd name="connsiteY1" fmla="*/ 40481 h 152400"/>
                <a:gd name="connsiteX2" fmla="*/ 47625 w 92075"/>
                <a:gd name="connsiteY2" fmla="*/ 152400 h 152400"/>
                <a:gd name="connsiteX3" fmla="*/ 0 w 92075"/>
                <a:gd name="connsiteY3" fmla="*/ 142875 h 152400"/>
                <a:gd name="connsiteX0" fmla="*/ 57150 w 92075"/>
                <a:gd name="connsiteY0" fmla="*/ 0 h 169466"/>
                <a:gd name="connsiteX1" fmla="*/ 90487 w 92075"/>
                <a:gd name="connsiteY1" fmla="*/ 40481 h 169466"/>
                <a:gd name="connsiteX2" fmla="*/ 47625 w 92075"/>
                <a:gd name="connsiteY2" fmla="*/ 152400 h 169466"/>
                <a:gd name="connsiteX3" fmla="*/ 0 w 92075"/>
                <a:gd name="connsiteY3" fmla="*/ 142875 h 169466"/>
                <a:gd name="connsiteX0" fmla="*/ 57150 w 90487"/>
                <a:gd name="connsiteY0" fmla="*/ 0 h 150416"/>
                <a:gd name="connsiteX1" fmla="*/ 90487 w 90487"/>
                <a:gd name="connsiteY1" fmla="*/ 40481 h 150416"/>
                <a:gd name="connsiteX2" fmla="*/ 57150 w 90487"/>
                <a:gd name="connsiteY2" fmla="*/ 133350 h 150416"/>
                <a:gd name="connsiteX3" fmla="*/ 0 w 90487"/>
                <a:gd name="connsiteY3" fmla="*/ 142875 h 150416"/>
                <a:gd name="connsiteX0" fmla="*/ 57150 w 85724"/>
                <a:gd name="connsiteY0" fmla="*/ 0 h 148828"/>
                <a:gd name="connsiteX1" fmla="*/ 85724 w 85724"/>
                <a:gd name="connsiteY1" fmla="*/ 50006 h 148828"/>
                <a:gd name="connsiteX2" fmla="*/ 57150 w 85724"/>
                <a:gd name="connsiteY2" fmla="*/ 133350 h 148828"/>
                <a:gd name="connsiteX3" fmla="*/ 0 w 85724"/>
                <a:gd name="connsiteY3" fmla="*/ 142875 h 148828"/>
              </a:gdLst>
              <a:ahLst/>
              <a:cxnLst>
                <a:cxn ang="0">
                  <a:pos x="connsiteX0" y="connsiteY0"/>
                </a:cxn>
                <a:cxn ang="0">
                  <a:pos x="connsiteX1" y="connsiteY1"/>
                </a:cxn>
                <a:cxn ang="0">
                  <a:pos x="connsiteX2" y="connsiteY2"/>
                </a:cxn>
                <a:cxn ang="0">
                  <a:pos x="connsiteX3" y="connsiteY3"/>
                </a:cxn>
              </a:cxnLst>
              <a:rect l="l" t="t" r="r" b="b"/>
              <a:pathLst>
                <a:path w="85724" h="148828">
                  <a:moveTo>
                    <a:pt x="57150" y="0"/>
                  </a:moveTo>
                  <a:cubicBezTo>
                    <a:pt x="68262" y="13494"/>
                    <a:pt x="85724" y="27781"/>
                    <a:pt x="85724" y="50006"/>
                  </a:cubicBezTo>
                  <a:cubicBezTo>
                    <a:pt x="85724" y="72231"/>
                    <a:pt x="71437" y="117872"/>
                    <a:pt x="57150" y="133350"/>
                  </a:cubicBezTo>
                  <a:cubicBezTo>
                    <a:pt x="42863" y="148828"/>
                    <a:pt x="15875" y="146050"/>
                    <a:pt x="0" y="142875"/>
                  </a:cubicBezTo>
                </a:path>
              </a:pathLst>
            </a:cu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rtl="1"/>
              <a:endParaRPr lang="el-GR"/>
            </a:p>
          </p:txBody>
        </p:sp>
        <p:grpSp>
          <p:nvGrpSpPr>
            <p:cNvPr id="99" name="Group 98"/>
            <p:cNvGrpSpPr/>
            <p:nvPr/>
          </p:nvGrpSpPr>
          <p:grpSpPr>
            <a:xfrm>
              <a:off x="3518059" y="2386966"/>
              <a:ext cx="276701" cy="171923"/>
              <a:chOff x="3518059" y="2389347"/>
              <a:chExt cx="276701" cy="171923"/>
            </a:xfrm>
          </p:grpSpPr>
          <p:sp>
            <p:nvSpPr>
              <p:cNvPr id="100" name="Oval 99"/>
              <p:cNvSpPr/>
              <p:nvPr/>
            </p:nvSpPr>
            <p:spPr>
              <a:xfrm>
                <a:off x="3518059" y="2389347"/>
                <a:ext cx="45720" cy="45720"/>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l-GR" dirty="0"/>
              </a:p>
            </p:txBody>
          </p:sp>
          <p:sp>
            <p:nvSpPr>
              <p:cNvPr id="101" name="Oval 100"/>
              <p:cNvSpPr/>
              <p:nvPr/>
            </p:nvSpPr>
            <p:spPr>
              <a:xfrm>
                <a:off x="3749040" y="2515550"/>
                <a:ext cx="45720" cy="45720"/>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l-GR" dirty="0"/>
              </a:p>
            </p:txBody>
          </p:sp>
        </p:grpSp>
      </p:grpSp>
      <p:sp>
        <p:nvSpPr>
          <p:cNvPr id="84" name="Line 2"/>
          <p:cNvSpPr>
            <a:spLocks noChangeShapeType="1"/>
          </p:cNvSpPr>
          <p:nvPr/>
        </p:nvSpPr>
        <p:spPr bwMode="auto">
          <a:xfrm flipH="1">
            <a:off x="4046467" y="1145755"/>
            <a:ext cx="1035981" cy="1965856"/>
          </a:xfrm>
          <a:prstGeom prst="line">
            <a:avLst/>
          </a:prstGeom>
          <a:noFill/>
          <a:ln w="76200">
            <a:solidFill>
              <a:srgbClr val="005078"/>
            </a:solidFill>
            <a:round/>
            <a:headEnd/>
            <a:tailEnd/>
          </a:ln>
          <a:effectLst/>
        </p:spPr>
        <p:txBody>
          <a:bodyPr/>
          <a:lstStyle/>
          <a:p>
            <a:pPr fontAlgn="auto">
              <a:spcBef>
                <a:spcPts val="0"/>
              </a:spcBef>
              <a:spcAft>
                <a:spcPts val="0"/>
              </a:spcAft>
              <a:defRPr/>
            </a:pPr>
            <a:endParaRPr lang="el-GR" sz="1800" kern="0">
              <a:solidFill>
                <a:sysClr val="windowText" lastClr="000000"/>
              </a:solidFill>
            </a:endParaRPr>
          </a:p>
        </p:txBody>
      </p:sp>
      <p:sp>
        <p:nvSpPr>
          <p:cNvPr id="85" name="Line 5"/>
          <p:cNvSpPr>
            <a:spLocks noChangeShapeType="1"/>
          </p:cNvSpPr>
          <p:nvPr/>
        </p:nvSpPr>
        <p:spPr bwMode="auto">
          <a:xfrm flipH="1" flipV="1">
            <a:off x="4507456" y="2294179"/>
            <a:ext cx="5730887" cy="2982901"/>
          </a:xfrm>
          <a:prstGeom prst="line">
            <a:avLst/>
          </a:prstGeom>
          <a:noFill/>
          <a:ln w="57150">
            <a:solidFill>
              <a:srgbClr val="1F78B4"/>
            </a:solidFill>
            <a:round/>
            <a:headEnd/>
            <a:tailEnd type="triangle" w="med" len="med"/>
          </a:ln>
          <a:effectLst/>
        </p:spPr>
        <p:txBody>
          <a:bodyPr/>
          <a:lstStyle/>
          <a:p>
            <a:pPr fontAlgn="auto">
              <a:spcBef>
                <a:spcPts val="0"/>
              </a:spcBef>
              <a:spcAft>
                <a:spcPts val="0"/>
              </a:spcAft>
              <a:defRPr/>
            </a:pPr>
            <a:endParaRPr lang="el-GR" sz="1800" kern="0">
              <a:solidFill>
                <a:sysClr val="windowText" lastClr="000000"/>
              </a:solidFill>
            </a:endParaRPr>
          </a:p>
        </p:txBody>
      </p:sp>
      <p:sp>
        <p:nvSpPr>
          <p:cNvPr id="91" name="Line 86"/>
          <p:cNvSpPr>
            <a:spLocks noChangeShapeType="1"/>
          </p:cNvSpPr>
          <p:nvPr/>
        </p:nvSpPr>
        <p:spPr bwMode="auto">
          <a:xfrm rot="300000" flipH="1" flipV="1">
            <a:off x="4537763" y="2214881"/>
            <a:ext cx="5134330" cy="3767027"/>
          </a:xfrm>
          <a:prstGeom prst="line">
            <a:avLst/>
          </a:prstGeom>
          <a:noFill/>
          <a:ln w="57150">
            <a:solidFill>
              <a:srgbClr val="FF0000"/>
            </a:solidFill>
            <a:round/>
            <a:headEnd/>
            <a:tailEnd type="triangle" w="med" len="med"/>
          </a:ln>
          <a:effectLst/>
        </p:spPr>
        <p:txBody>
          <a:bodyPr/>
          <a:lstStyle/>
          <a:p>
            <a:pPr fontAlgn="auto">
              <a:spcBef>
                <a:spcPts val="0"/>
              </a:spcBef>
              <a:spcAft>
                <a:spcPts val="0"/>
              </a:spcAft>
              <a:defRPr/>
            </a:pPr>
            <a:endParaRPr lang="el-GR" sz="1800" kern="0">
              <a:solidFill>
                <a:sysClr val="windowText" lastClr="000000"/>
              </a:solidFill>
            </a:endParaRPr>
          </a:p>
        </p:txBody>
      </p:sp>
      <p:sp>
        <p:nvSpPr>
          <p:cNvPr id="92" name="Line 87"/>
          <p:cNvSpPr>
            <a:spLocks noChangeShapeType="1"/>
          </p:cNvSpPr>
          <p:nvPr/>
        </p:nvSpPr>
        <p:spPr bwMode="auto">
          <a:xfrm rot="180000" flipH="1" flipV="1">
            <a:off x="4690586" y="1950352"/>
            <a:ext cx="4924207" cy="3997707"/>
          </a:xfrm>
          <a:prstGeom prst="line">
            <a:avLst/>
          </a:prstGeom>
          <a:noFill/>
          <a:ln w="57150">
            <a:solidFill>
              <a:srgbClr val="FF3300"/>
            </a:solidFill>
            <a:round/>
            <a:headEnd/>
            <a:tailEnd type="triangle" w="med" len="med"/>
          </a:ln>
          <a:effectLst/>
        </p:spPr>
        <p:txBody>
          <a:bodyPr/>
          <a:lstStyle/>
          <a:p>
            <a:pPr fontAlgn="auto">
              <a:spcBef>
                <a:spcPts val="0"/>
              </a:spcBef>
              <a:spcAft>
                <a:spcPts val="0"/>
              </a:spcAft>
              <a:defRPr/>
            </a:pPr>
            <a:endParaRPr lang="el-GR" sz="1800" kern="0">
              <a:solidFill>
                <a:sysClr val="windowText" lastClr="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down)">
                                      <p:cBhvr>
                                        <p:cTn id="15" dur="500"/>
                                        <p:tgtEl>
                                          <p:spTgt spid="9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wipe(down)">
                                      <p:cBhvr>
                                        <p:cTn id="18" dur="500"/>
                                        <p:tgtEl>
                                          <p:spTgt spid="9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1" grpId="0" animBg="1"/>
      <p:bldP spid="9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rot="5400000">
            <a:off x="3511551" y="2778126"/>
            <a:ext cx="4510087" cy="1801812"/>
          </a:xfrm>
          <a:prstGeom prst="rect">
            <a:avLst/>
          </a:prstGeom>
          <a:solidFill>
            <a:srgbClr val="E3E3FF"/>
          </a:solidFill>
          <a:ln w="9525">
            <a:noFill/>
            <a:miter lim="800000"/>
            <a:headEnd/>
            <a:tailEnd/>
          </a:ln>
        </p:spPr>
        <p:txBody>
          <a:bodyPr rot="10800000" vert="eaVert" wrap="none" anchor="ctr"/>
          <a:lstStyle/>
          <a:p>
            <a:pPr algn="ctr"/>
            <a:endParaRPr lang="el-GR"/>
          </a:p>
        </p:txBody>
      </p:sp>
      <p:sp>
        <p:nvSpPr>
          <p:cNvPr id="95235" name="Freeform 3"/>
          <p:cNvSpPr>
            <a:spLocks/>
          </p:cNvSpPr>
          <p:nvPr/>
        </p:nvSpPr>
        <p:spPr bwMode="auto">
          <a:xfrm>
            <a:off x="5764214" y="1419226"/>
            <a:ext cx="1793875" cy="4524375"/>
          </a:xfrm>
          <a:custGeom>
            <a:avLst/>
            <a:gdLst>
              <a:gd name="T0" fmla="*/ 2147483647 w 1130"/>
              <a:gd name="T1" fmla="*/ 0 h 2850"/>
              <a:gd name="T2" fmla="*/ 2147483647 w 1130"/>
              <a:gd name="T3" fmla="*/ 2147483647 h 2850"/>
              <a:gd name="T4" fmla="*/ 0 w 1130"/>
              <a:gd name="T5" fmla="*/ 2147483647 h 2850"/>
              <a:gd name="T6" fmla="*/ 2147483647 w 1130"/>
              <a:gd name="T7" fmla="*/ 2147483647 h 2850"/>
              <a:gd name="T8" fmla="*/ 2147483647 w 1130"/>
              <a:gd name="T9" fmla="*/ 2147483647 h 2850"/>
              <a:gd name="T10" fmla="*/ 2147483647 w 1130"/>
              <a:gd name="T11" fmla="*/ 2147483647 h 2850"/>
              <a:gd name="T12" fmla="*/ 2147483647 w 1130"/>
              <a:gd name="T13" fmla="*/ 2147483647 h 2850"/>
              <a:gd name="T14" fmla="*/ 2147483647 w 1130"/>
              <a:gd name="T15" fmla="*/ 2147483647 h 2850"/>
              <a:gd name="T16" fmla="*/ 2147483647 w 1130"/>
              <a:gd name="T17" fmla="*/ 2147483647 h 2850"/>
              <a:gd name="T18" fmla="*/ 2147483647 w 1130"/>
              <a:gd name="T19" fmla="*/ 0 h 2850"/>
              <a:gd name="T20" fmla="*/ 2147483647 w 1130"/>
              <a:gd name="T21" fmla="*/ 0 h 28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30"/>
              <a:gd name="T34" fmla="*/ 0 h 2850"/>
              <a:gd name="T35" fmla="*/ 1130 w 1130"/>
              <a:gd name="T36" fmla="*/ 2850 h 28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30" h="2850">
                <a:moveTo>
                  <a:pt x="581" y="0"/>
                </a:moveTo>
                <a:lnTo>
                  <a:pt x="576" y="568"/>
                </a:lnTo>
                <a:lnTo>
                  <a:pt x="0" y="1136"/>
                </a:lnTo>
                <a:lnTo>
                  <a:pt x="583" y="1712"/>
                </a:lnTo>
                <a:lnTo>
                  <a:pt x="583" y="2843"/>
                </a:lnTo>
                <a:lnTo>
                  <a:pt x="871" y="2850"/>
                </a:lnTo>
                <a:lnTo>
                  <a:pt x="872" y="1695"/>
                </a:lnTo>
                <a:lnTo>
                  <a:pt x="569" y="1136"/>
                </a:lnTo>
                <a:lnTo>
                  <a:pt x="1130" y="564"/>
                </a:lnTo>
                <a:lnTo>
                  <a:pt x="1130" y="0"/>
                </a:lnTo>
                <a:lnTo>
                  <a:pt x="581" y="0"/>
                </a:lnTo>
                <a:close/>
              </a:path>
            </a:pathLst>
          </a:custGeom>
          <a:solidFill>
            <a:schemeClr val="hlink"/>
          </a:solidFill>
          <a:ln w="19050" cmpd="sng">
            <a:solidFill>
              <a:schemeClr val="tx1"/>
            </a:solidFill>
            <a:round/>
            <a:headEnd/>
            <a:tailEnd/>
          </a:ln>
        </p:spPr>
        <p:txBody>
          <a:bodyPr/>
          <a:lstStyle/>
          <a:p>
            <a:endParaRPr lang="el-GR"/>
          </a:p>
        </p:txBody>
      </p:sp>
      <p:sp>
        <p:nvSpPr>
          <p:cNvPr id="95236" name="Rectangle 4"/>
          <p:cNvSpPr>
            <a:spLocks noChangeArrowheads="1"/>
          </p:cNvSpPr>
          <p:nvPr/>
        </p:nvSpPr>
        <p:spPr bwMode="auto">
          <a:xfrm rot="5400000">
            <a:off x="4857751" y="1412876"/>
            <a:ext cx="4525963" cy="4525963"/>
          </a:xfrm>
          <a:prstGeom prst="rect">
            <a:avLst/>
          </a:prstGeom>
          <a:noFill/>
          <a:ln w="19050">
            <a:solidFill>
              <a:schemeClr val="tx1"/>
            </a:solidFill>
            <a:miter lim="800000"/>
            <a:headEnd/>
            <a:tailEnd/>
          </a:ln>
        </p:spPr>
        <p:txBody>
          <a:bodyPr rot="10800000" vert="eaVert" wrap="none" anchor="ctr"/>
          <a:lstStyle/>
          <a:p>
            <a:pPr algn="ctr"/>
            <a:endParaRPr lang="el-GR"/>
          </a:p>
        </p:txBody>
      </p:sp>
      <p:grpSp>
        <p:nvGrpSpPr>
          <p:cNvPr id="95237" name="Group 5"/>
          <p:cNvGrpSpPr>
            <a:grpSpLocks/>
          </p:cNvGrpSpPr>
          <p:nvPr/>
        </p:nvGrpSpPr>
        <p:grpSpPr bwMode="auto">
          <a:xfrm>
            <a:off x="4860926" y="1414463"/>
            <a:ext cx="4519613" cy="4521200"/>
            <a:chOff x="2005" y="779"/>
            <a:chExt cx="2847" cy="2848"/>
          </a:xfrm>
        </p:grpSpPr>
        <p:grpSp>
          <p:nvGrpSpPr>
            <p:cNvPr id="95252" name="Group 6"/>
            <p:cNvGrpSpPr>
              <a:grpSpLocks/>
            </p:cNvGrpSpPr>
            <p:nvPr/>
          </p:nvGrpSpPr>
          <p:grpSpPr bwMode="auto">
            <a:xfrm>
              <a:off x="2005" y="1348"/>
              <a:ext cx="2847" cy="569"/>
              <a:chOff x="1598" y="1404"/>
              <a:chExt cx="2847" cy="569"/>
            </a:xfrm>
          </p:grpSpPr>
          <p:sp>
            <p:nvSpPr>
              <p:cNvPr id="95277" name="Rectangle 7"/>
              <p:cNvSpPr>
                <a:spLocks noChangeArrowheads="1"/>
              </p:cNvSpPr>
              <p:nvPr/>
            </p:nvSpPr>
            <p:spPr bwMode="auto">
              <a:xfrm>
                <a:off x="1598"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5278" name="Rectangle 8"/>
              <p:cNvSpPr>
                <a:spLocks noChangeArrowheads="1"/>
              </p:cNvSpPr>
              <p:nvPr/>
            </p:nvSpPr>
            <p:spPr bwMode="auto">
              <a:xfrm>
                <a:off x="2167"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5279" name="Rectangle 9"/>
              <p:cNvSpPr>
                <a:spLocks noChangeArrowheads="1"/>
              </p:cNvSpPr>
              <p:nvPr/>
            </p:nvSpPr>
            <p:spPr bwMode="auto">
              <a:xfrm>
                <a:off x="2737"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5280" name="Rectangle 10"/>
              <p:cNvSpPr>
                <a:spLocks noChangeArrowheads="1"/>
              </p:cNvSpPr>
              <p:nvPr/>
            </p:nvSpPr>
            <p:spPr bwMode="auto">
              <a:xfrm>
                <a:off x="3306"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5281" name="Rectangle 11"/>
              <p:cNvSpPr>
                <a:spLocks noChangeArrowheads="1"/>
              </p:cNvSpPr>
              <p:nvPr/>
            </p:nvSpPr>
            <p:spPr bwMode="auto">
              <a:xfrm>
                <a:off x="3876" y="1404"/>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5253" name="Group 12"/>
            <p:cNvGrpSpPr>
              <a:grpSpLocks/>
            </p:cNvGrpSpPr>
            <p:nvPr/>
          </p:nvGrpSpPr>
          <p:grpSpPr bwMode="auto">
            <a:xfrm>
              <a:off x="2005" y="1918"/>
              <a:ext cx="2847" cy="569"/>
              <a:chOff x="1595" y="2086"/>
              <a:chExt cx="2847" cy="569"/>
            </a:xfrm>
          </p:grpSpPr>
          <p:sp>
            <p:nvSpPr>
              <p:cNvPr id="95272" name="Rectangle 13"/>
              <p:cNvSpPr>
                <a:spLocks noChangeArrowheads="1"/>
              </p:cNvSpPr>
              <p:nvPr/>
            </p:nvSpPr>
            <p:spPr bwMode="auto">
              <a:xfrm>
                <a:off x="1595"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5273" name="Rectangle 14"/>
              <p:cNvSpPr>
                <a:spLocks noChangeArrowheads="1"/>
              </p:cNvSpPr>
              <p:nvPr/>
            </p:nvSpPr>
            <p:spPr bwMode="auto">
              <a:xfrm>
                <a:off x="2164"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5274" name="Rectangle 15"/>
              <p:cNvSpPr>
                <a:spLocks noChangeArrowheads="1"/>
              </p:cNvSpPr>
              <p:nvPr/>
            </p:nvSpPr>
            <p:spPr bwMode="auto">
              <a:xfrm>
                <a:off x="2734"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5275" name="Rectangle 16"/>
              <p:cNvSpPr>
                <a:spLocks noChangeArrowheads="1"/>
              </p:cNvSpPr>
              <p:nvPr/>
            </p:nvSpPr>
            <p:spPr bwMode="auto">
              <a:xfrm>
                <a:off x="3303"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5276" name="Rectangle 17"/>
              <p:cNvSpPr>
                <a:spLocks noChangeArrowheads="1"/>
              </p:cNvSpPr>
              <p:nvPr/>
            </p:nvSpPr>
            <p:spPr bwMode="auto">
              <a:xfrm>
                <a:off x="3873" y="2086"/>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5254" name="Group 18"/>
            <p:cNvGrpSpPr>
              <a:grpSpLocks/>
            </p:cNvGrpSpPr>
            <p:nvPr/>
          </p:nvGrpSpPr>
          <p:grpSpPr bwMode="auto">
            <a:xfrm>
              <a:off x="2005" y="2492"/>
              <a:ext cx="2847" cy="569"/>
              <a:chOff x="1595" y="2086"/>
              <a:chExt cx="2847" cy="569"/>
            </a:xfrm>
          </p:grpSpPr>
          <p:sp>
            <p:nvSpPr>
              <p:cNvPr id="95267" name="Rectangle 19"/>
              <p:cNvSpPr>
                <a:spLocks noChangeArrowheads="1"/>
              </p:cNvSpPr>
              <p:nvPr/>
            </p:nvSpPr>
            <p:spPr bwMode="auto">
              <a:xfrm>
                <a:off x="1595"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5268" name="Rectangle 20"/>
              <p:cNvSpPr>
                <a:spLocks noChangeArrowheads="1"/>
              </p:cNvSpPr>
              <p:nvPr/>
            </p:nvSpPr>
            <p:spPr bwMode="auto">
              <a:xfrm>
                <a:off x="2164"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5269" name="Rectangle 21"/>
              <p:cNvSpPr>
                <a:spLocks noChangeArrowheads="1"/>
              </p:cNvSpPr>
              <p:nvPr/>
            </p:nvSpPr>
            <p:spPr bwMode="auto">
              <a:xfrm>
                <a:off x="2734"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5270" name="Rectangle 22"/>
              <p:cNvSpPr>
                <a:spLocks noChangeArrowheads="1"/>
              </p:cNvSpPr>
              <p:nvPr/>
            </p:nvSpPr>
            <p:spPr bwMode="auto">
              <a:xfrm>
                <a:off x="3303"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5271" name="Rectangle 23"/>
              <p:cNvSpPr>
                <a:spLocks noChangeArrowheads="1"/>
              </p:cNvSpPr>
              <p:nvPr/>
            </p:nvSpPr>
            <p:spPr bwMode="auto">
              <a:xfrm>
                <a:off x="3873" y="2086"/>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5255" name="Group 24"/>
            <p:cNvGrpSpPr>
              <a:grpSpLocks/>
            </p:cNvGrpSpPr>
            <p:nvPr/>
          </p:nvGrpSpPr>
          <p:grpSpPr bwMode="auto">
            <a:xfrm>
              <a:off x="2005" y="3058"/>
              <a:ext cx="2847" cy="569"/>
              <a:chOff x="1595" y="2086"/>
              <a:chExt cx="2847" cy="569"/>
            </a:xfrm>
          </p:grpSpPr>
          <p:sp>
            <p:nvSpPr>
              <p:cNvPr id="95262" name="Rectangle 25"/>
              <p:cNvSpPr>
                <a:spLocks noChangeArrowheads="1"/>
              </p:cNvSpPr>
              <p:nvPr/>
            </p:nvSpPr>
            <p:spPr bwMode="auto">
              <a:xfrm>
                <a:off x="1595"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5263" name="Rectangle 26"/>
              <p:cNvSpPr>
                <a:spLocks noChangeArrowheads="1"/>
              </p:cNvSpPr>
              <p:nvPr/>
            </p:nvSpPr>
            <p:spPr bwMode="auto">
              <a:xfrm>
                <a:off x="2164"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5264" name="Rectangle 27"/>
              <p:cNvSpPr>
                <a:spLocks noChangeArrowheads="1"/>
              </p:cNvSpPr>
              <p:nvPr/>
            </p:nvSpPr>
            <p:spPr bwMode="auto">
              <a:xfrm>
                <a:off x="2734"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5265" name="Rectangle 28"/>
              <p:cNvSpPr>
                <a:spLocks noChangeArrowheads="1"/>
              </p:cNvSpPr>
              <p:nvPr/>
            </p:nvSpPr>
            <p:spPr bwMode="auto">
              <a:xfrm>
                <a:off x="3303"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5266" name="Rectangle 29"/>
              <p:cNvSpPr>
                <a:spLocks noChangeArrowheads="1"/>
              </p:cNvSpPr>
              <p:nvPr/>
            </p:nvSpPr>
            <p:spPr bwMode="auto">
              <a:xfrm>
                <a:off x="3873" y="2086"/>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5256" name="Group 30"/>
            <p:cNvGrpSpPr>
              <a:grpSpLocks/>
            </p:cNvGrpSpPr>
            <p:nvPr/>
          </p:nvGrpSpPr>
          <p:grpSpPr bwMode="auto">
            <a:xfrm>
              <a:off x="2005" y="779"/>
              <a:ext cx="2847" cy="569"/>
              <a:chOff x="1598" y="1404"/>
              <a:chExt cx="2847" cy="569"/>
            </a:xfrm>
          </p:grpSpPr>
          <p:sp>
            <p:nvSpPr>
              <p:cNvPr id="95257" name="Rectangle 31"/>
              <p:cNvSpPr>
                <a:spLocks noChangeArrowheads="1"/>
              </p:cNvSpPr>
              <p:nvPr/>
            </p:nvSpPr>
            <p:spPr bwMode="auto">
              <a:xfrm>
                <a:off x="1598"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5258" name="Rectangle 32"/>
              <p:cNvSpPr>
                <a:spLocks noChangeArrowheads="1"/>
              </p:cNvSpPr>
              <p:nvPr/>
            </p:nvSpPr>
            <p:spPr bwMode="auto">
              <a:xfrm>
                <a:off x="2167"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5259" name="Rectangle 33"/>
              <p:cNvSpPr>
                <a:spLocks noChangeArrowheads="1"/>
              </p:cNvSpPr>
              <p:nvPr/>
            </p:nvSpPr>
            <p:spPr bwMode="auto">
              <a:xfrm>
                <a:off x="2737"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5260" name="Rectangle 34"/>
              <p:cNvSpPr>
                <a:spLocks noChangeArrowheads="1"/>
              </p:cNvSpPr>
              <p:nvPr/>
            </p:nvSpPr>
            <p:spPr bwMode="auto">
              <a:xfrm>
                <a:off x="3306"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5261" name="Rectangle 35"/>
              <p:cNvSpPr>
                <a:spLocks noChangeArrowheads="1"/>
              </p:cNvSpPr>
              <p:nvPr/>
            </p:nvSpPr>
            <p:spPr bwMode="auto">
              <a:xfrm>
                <a:off x="3876" y="1404"/>
                <a:ext cx="569" cy="569"/>
              </a:xfrm>
              <a:prstGeom prst="rect">
                <a:avLst/>
              </a:prstGeom>
              <a:noFill/>
              <a:ln w="19050">
                <a:solidFill>
                  <a:schemeClr val="accent1"/>
                </a:solidFill>
                <a:miter lim="800000"/>
                <a:headEnd/>
                <a:tailEnd/>
              </a:ln>
            </p:spPr>
            <p:txBody>
              <a:bodyPr wrap="none" anchor="ctr"/>
              <a:lstStyle/>
              <a:p>
                <a:endParaRPr lang="el-GR"/>
              </a:p>
            </p:txBody>
          </p:sp>
        </p:grpSp>
      </p:grpSp>
      <p:sp>
        <p:nvSpPr>
          <p:cNvPr id="95238" name="Text Box 37"/>
          <p:cNvSpPr txBox="1">
            <a:spLocks noChangeArrowheads="1"/>
          </p:cNvSpPr>
          <p:nvPr/>
        </p:nvSpPr>
        <p:spPr bwMode="auto">
          <a:xfrm>
            <a:off x="4965701" y="3430588"/>
            <a:ext cx="690563" cy="457200"/>
          </a:xfrm>
          <a:prstGeom prst="rect">
            <a:avLst/>
          </a:prstGeom>
          <a:noFill/>
          <a:ln w="9525">
            <a:noFill/>
            <a:miter lim="800000"/>
            <a:headEnd/>
            <a:tailEnd/>
          </a:ln>
        </p:spPr>
        <p:txBody>
          <a:bodyPr wrap="none">
            <a:spAutoFit/>
          </a:bodyPr>
          <a:lstStyle/>
          <a:p>
            <a:r>
              <a:rPr lang="en-GB"/>
              <a:t>100</a:t>
            </a:r>
          </a:p>
        </p:txBody>
      </p:sp>
      <p:sp>
        <p:nvSpPr>
          <p:cNvPr id="95239" name="Text Box 38"/>
          <p:cNvSpPr txBox="1">
            <a:spLocks noChangeArrowheads="1"/>
          </p:cNvSpPr>
          <p:nvPr/>
        </p:nvSpPr>
        <p:spPr bwMode="auto">
          <a:xfrm>
            <a:off x="4965701" y="1614488"/>
            <a:ext cx="690563" cy="457200"/>
          </a:xfrm>
          <a:prstGeom prst="rect">
            <a:avLst/>
          </a:prstGeom>
          <a:noFill/>
          <a:ln w="9525">
            <a:noFill/>
            <a:miter lim="800000"/>
            <a:headEnd/>
            <a:tailEnd/>
          </a:ln>
        </p:spPr>
        <p:txBody>
          <a:bodyPr wrap="none">
            <a:spAutoFit/>
          </a:bodyPr>
          <a:lstStyle/>
          <a:p>
            <a:r>
              <a:rPr lang="en-GB"/>
              <a:t>100</a:t>
            </a:r>
          </a:p>
        </p:txBody>
      </p:sp>
      <p:sp>
        <p:nvSpPr>
          <p:cNvPr id="95240" name="Text Box 39"/>
          <p:cNvSpPr txBox="1">
            <a:spLocks noChangeArrowheads="1"/>
          </p:cNvSpPr>
          <p:nvPr/>
        </p:nvSpPr>
        <p:spPr bwMode="auto">
          <a:xfrm>
            <a:off x="4965701" y="5243513"/>
            <a:ext cx="690563" cy="457200"/>
          </a:xfrm>
          <a:prstGeom prst="rect">
            <a:avLst/>
          </a:prstGeom>
          <a:noFill/>
          <a:ln w="9525">
            <a:noFill/>
            <a:miter lim="800000"/>
            <a:headEnd/>
            <a:tailEnd/>
          </a:ln>
        </p:spPr>
        <p:txBody>
          <a:bodyPr wrap="none">
            <a:spAutoFit/>
          </a:bodyPr>
          <a:lstStyle/>
          <a:p>
            <a:r>
              <a:rPr lang="en-GB"/>
              <a:t>100</a:t>
            </a:r>
          </a:p>
        </p:txBody>
      </p:sp>
      <p:sp>
        <p:nvSpPr>
          <p:cNvPr id="95241" name="Text Box 40"/>
          <p:cNvSpPr txBox="1">
            <a:spLocks noChangeArrowheads="1"/>
          </p:cNvSpPr>
          <p:nvPr/>
        </p:nvSpPr>
        <p:spPr bwMode="auto">
          <a:xfrm>
            <a:off x="8716964" y="3430588"/>
            <a:ext cx="371475" cy="457200"/>
          </a:xfrm>
          <a:prstGeom prst="rect">
            <a:avLst/>
          </a:prstGeom>
          <a:noFill/>
          <a:ln w="9525">
            <a:noFill/>
            <a:miter lim="800000"/>
            <a:headEnd/>
            <a:tailEnd/>
          </a:ln>
        </p:spPr>
        <p:txBody>
          <a:bodyPr wrap="none">
            <a:spAutoFit/>
          </a:bodyPr>
          <a:lstStyle/>
          <a:p>
            <a:r>
              <a:rPr lang="en-GB"/>
              <a:t>0</a:t>
            </a:r>
          </a:p>
        </p:txBody>
      </p:sp>
      <p:sp>
        <p:nvSpPr>
          <p:cNvPr id="95242" name="Text Box 41"/>
          <p:cNvSpPr txBox="1">
            <a:spLocks noChangeArrowheads="1"/>
          </p:cNvSpPr>
          <p:nvPr/>
        </p:nvSpPr>
        <p:spPr bwMode="auto">
          <a:xfrm>
            <a:off x="6770688" y="1614488"/>
            <a:ext cx="728662" cy="457200"/>
          </a:xfrm>
          <a:prstGeom prst="rect">
            <a:avLst/>
          </a:prstGeom>
          <a:noFill/>
          <a:ln w="9525">
            <a:noFill/>
            <a:miter lim="800000"/>
            <a:headEnd/>
            <a:tailEnd/>
          </a:ln>
        </p:spPr>
        <p:txBody>
          <a:bodyPr wrap="none">
            <a:spAutoFit/>
          </a:bodyPr>
          <a:lstStyle/>
          <a:p>
            <a:r>
              <a:rPr lang="en-GB"/>
              <a:t>200</a:t>
            </a:r>
          </a:p>
        </p:txBody>
      </p:sp>
      <p:sp>
        <p:nvSpPr>
          <p:cNvPr id="95243" name="Text Box 42"/>
          <p:cNvSpPr txBox="1">
            <a:spLocks noChangeArrowheads="1"/>
          </p:cNvSpPr>
          <p:nvPr/>
        </p:nvSpPr>
        <p:spPr bwMode="auto">
          <a:xfrm>
            <a:off x="8716964" y="1614488"/>
            <a:ext cx="371475" cy="457200"/>
          </a:xfrm>
          <a:prstGeom prst="rect">
            <a:avLst/>
          </a:prstGeom>
          <a:noFill/>
          <a:ln w="9525">
            <a:noFill/>
            <a:miter lim="800000"/>
            <a:headEnd/>
            <a:tailEnd/>
          </a:ln>
        </p:spPr>
        <p:txBody>
          <a:bodyPr wrap="none">
            <a:spAutoFit/>
          </a:bodyPr>
          <a:lstStyle/>
          <a:p>
            <a:r>
              <a:rPr lang="en-GB"/>
              <a:t>0</a:t>
            </a:r>
          </a:p>
        </p:txBody>
      </p:sp>
      <p:sp>
        <p:nvSpPr>
          <p:cNvPr id="95244" name="Text Box 43"/>
          <p:cNvSpPr txBox="1">
            <a:spLocks noChangeArrowheads="1"/>
          </p:cNvSpPr>
          <p:nvPr/>
        </p:nvSpPr>
        <p:spPr bwMode="auto">
          <a:xfrm>
            <a:off x="8716964" y="5243513"/>
            <a:ext cx="371475" cy="457200"/>
          </a:xfrm>
          <a:prstGeom prst="rect">
            <a:avLst/>
          </a:prstGeom>
          <a:noFill/>
          <a:ln w="9525">
            <a:noFill/>
            <a:miter lim="800000"/>
            <a:headEnd/>
            <a:tailEnd/>
          </a:ln>
        </p:spPr>
        <p:txBody>
          <a:bodyPr wrap="none">
            <a:spAutoFit/>
          </a:bodyPr>
          <a:lstStyle/>
          <a:p>
            <a:r>
              <a:rPr lang="en-GB"/>
              <a:t>0</a:t>
            </a:r>
          </a:p>
        </p:txBody>
      </p:sp>
      <p:sp>
        <p:nvSpPr>
          <p:cNvPr id="95245" name="Text Box 44"/>
          <p:cNvSpPr txBox="1">
            <a:spLocks noChangeArrowheads="1"/>
          </p:cNvSpPr>
          <p:nvPr/>
        </p:nvSpPr>
        <p:spPr bwMode="auto">
          <a:xfrm>
            <a:off x="5884864" y="2533650"/>
            <a:ext cx="663575" cy="457200"/>
          </a:xfrm>
          <a:prstGeom prst="rect">
            <a:avLst/>
          </a:prstGeom>
          <a:noFill/>
          <a:ln w="9525">
            <a:noFill/>
            <a:miter lim="800000"/>
            <a:headEnd/>
            <a:tailEnd/>
          </a:ln>
        </p:spPr>
        <p:txBody>
          <a:bodyPr wrap="none">
            <a:spAutoFit/>
          </a:bodyPr>
          <a:lstStyle/>
          <a:p>
            <a:r>
              <a:rPr lang="en-GB"/>
              <a:t>150</a:t>
            </a:r>
          </a:p>
        </p:txBody>
      </p:sp>
      <p:sp>
        <p:nvSpPr>
          <p:cNvPr id="95246" name="Text Box 45"/>
          <p:cNvSpPr txBox="1">
            <a:spLocks noChangeArrowheads="1"/>
          </p:cNvSpPr>
          <p:nvPr/>
        </p:nvSpPr>
        <p:spPr bwMode="auto">
          <a:xfrm>
            <a:off x="5884864" y="3427413"/>
            <a:ext cx="663575" cy="457200"/>
          </a:xfrm>
          <a:prstGeom prst="rect">
            <a:avLst/>
          </a:prstGeom>
          <a:noFill/>
          <a:ln w="9525">
            <a:noFill/>
            <a:miter lim="800000"/>
            <a:headEnd/>
            <a:tailEnd/>
          </a:ln>
        </p:spPr>
        <p:txBody>
          <a:bodyPr wrap="none">
            <a:spAutoFit/>
          </a:bodyPr>
          <a:lstStyle/>
          <a:p>
            <a:r>
              <a:rPr lang="en-GB"/>
              <a:t>150</a:t>
            </a:r>
          </a:p>
        </p:txBody>
      </p:sp>
      <p:sp>
        <p:nvSpPr>
          <p:cNvPr id="95247" name="Text Box 46"/>
          <p:cNvSpPr txBox="1">
            <a:spLocks noChangeArrowheads="1"/>
          </p:cNvSpPr>
          <p:nvPr/>
        </p:nvSpPr>
        <p:spPr bwMode="auto">
          <a:xfrm>
            <a:off x="6784976" y="4324350"/>
            <a:ext cx="690563" cy="457200"/>
          </a:xfrm>
          <a:prstGeom prst="rect">
            <a:avLst/>
          </a:prstGeom>
          <a:noFill/>
          <a:ln w="9525">
            <a:noFill/>
            <a:miter lim="800000"/>
            <a:headEnd/>
            <a:tailEnd/>
          </a:ln>
        </p:spPr>
        <p:txBody>
          <a:bodyPr wrap="none">
            <a:spAutoFit/>
          </a:bodyPr>
          <a:lstStyle/>
          <a:p>
            <a:r>
              <a:rPr lang="en-GB"/>
              <a:t>100</a:t>
            </a:r>
          </a:p>
        </p:txBody>
      </p:sp>
      <p:sp>
        <p:nvSpPr>
          <p:cNvPr id="95248" name="Text Box 47"/>
          <p:cNvSpPr txBox="1">
            <a:spLocks noChangeArrowheads="1"/>
          </p:cNvSpPr>
          <p:nvPr/>
        </p:nvSpPr>
        <p:spPr bwMode="auto">
          <a:xfrm>
            <a:off x="6784976" y="5227638"/>
            <a:ext cx="690563" cy="457200"/>
          </a:xfrm>
          <a:prstGeom prst="rect">
            <a:avLst/>
          </a:prstGeom>
          <a:noFill/>
          <a:ln w="9525">
            <a:noFill/>
            <a:miter lim="800000"/>
            <a:headEnd/>
            <a:tailEnd/>
          </a:ln>
        </p:spPr>
        <p:txBody>
          <a:bodyPr wrap="none">
            <a:spAutoFit/>
          </a:bodyPr>
          <a:lstStyle/>
          <a:p>
            <a:r>
              <a:rPr lang="en-GB"/>
              <a:t>100</a:t>
            </a:r>
          </a:p>
        </p:txBody>
      </p:sp>
      <p:sp>
        <p:nvSpPr>
          <p:cNvPr id="95249" name="Text Box 48"/>
          <p:cNvSpPr txBox="1">
            <a:spLocks noChangeArrowheads="1"/>
          </p:cNvSpPr>
          <p:nvPr/>
        </p:nvSpPr>
        <p:spPr bwMode="auto">
          <a:xfrm>
            <a:off x="6784976" y="2532063"/>
            <a:ext cx="690563" cy="457200"/>
          </a:xfrm>
          <a:prstGeom prst="rect">
            <a:avLst/>
          </a:prstGeom>
          <a:noFill/>
          <a:ln w="9525">
            <a:noFill/>
            <a:miter lim="800000"/>
            <a:headEnd/>
            <a:tailEnd/>
          </a:ln>
        </p:spPr>
        <p:txBody>
          <a:bodyPr wrap="none">
            <a:spAutoFit/>
          </a:bodyPr>
          <a:lstStyle/>
          <a:p>
            <a:r>
              <a:rPr lang="en-GB"/>
              <a:t>100</a:t>
            </a:r>
          </a:p>
        </p:txBody>
      </p:sp>
      <p:sp>
        <p:nvSpPr>
          <p:cNvPr id="95250" name="Text Box 49"/>
          <p:cNvSpPr txBox="1">
            <a:spLocks noChangeArrowheads="1"/>
          </p:cNvSpPr>
          <p:nvPr/>
        </p:nvSpPr>
        <p:spPr bwMode="auto">
          <a:xfrm>
            <a:off x="6862763" y="3425825"/>
            <a:ext cx="531812" cy="457200"/>
          </a:xfrm>
          <a:prstGeom prst="rect">
            <a:avLst/>
          </a:prstGeom>
          <a:noFill/>
          <a:ln w="9525">
            <a:noFill/>
            <a:miter lim="800000"/>
            <a:headEnd/>
            <a:tailEnd/>
          </a:ln>
        </p:spPr>
        <p:txBody>
          <a:bodyPr wrap="none">
            <a:spAutoFit/>
          </a:bodyPr>
          <a:lstStyle/>
          <a:p>
            <a:r>
              <a:rPr lang="en-GB"/>
              <a:t>50</a:t>
            </a:r>
          </a:p>
        </p:txBody>
      </p:sp>
      <p:sp>
        <p:nvSpPr>
          <p:cNvPr id="50" name="Text Box 2"/>
          <p:cNvSpPr txBox="1">
            <a:spLocks noChangeArrowheads="1"/>
          </p:cNvSpPr>
          <p:nvPr/>
        </p:nvSpPr>
        <p:spPr bwMode="auto">
          <a:xfrm>
            <a:off x="2135189" y="823914"/>
            <a:ext cx="2064278" cy="954107"/>
          </a:xfrm>
          <a:prstGeom prst="rect">
            <a:avLst/>
          </a:prstGeom>
          <a:noFill/>
          <a:ln w="9525">
            <a:noFill/>
            <a:miter lim="800000"/>
            <a:headEnd/>
            <a:tailEnd/>
          </a:ln>
        </p:spPr>
        <p:txBody>
          <a:bodyPr wrap="square">
            <a:spAutoFit/>
          </a:bodyPr>
          <a:lstStyle/>
          <a:p>
            <a:pPr>
              <a:spcAft>
                <a:spcPct val="35000"/>
              </a:spcAft>
            </a:pPr>
            <a:r>
              <a:rPr lang="el-GR" sz="2800" dirty="0"/>
              <a:t>φαινόμενο μέσου όρου</a:t>
            </a:r>
            <a:endParaRPr lang="en-GB" sz="2800"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rot="5400000">
            <a:off x="4857751" y="1412876"/>
            <a:ext cx="4525963" cy="4525963"/>
          </a:xfrm>
          <a:prstGeom prst="rect">
            <a:avLst/>
          </a:prstGeom>
          <a:noFill/>
          <a:ln w="19050">
            <a:solidFill>
              <a:schemeClr val="tx1"/>
            </a:solidFill>
            <a:miter lim="800000"/>
            <a:headEnd/>
            <a:tailEnd/>
          </a:ln>
        </p:spPr>
        <p:txBody>
          <a:bodyPr rot="10800000" vert="eaVert" wrap="none" anchor="ctr"/>
          <a:lstStyle/>
          <a:p>
            <a:pPr algn="ctr"/>
            <a:endParaRPr lang="el-GR"/>
          </a:p>
        </p:txBody>
      </p:sp>
      <p:grpSp>
        <p:nvGrpSpPr>
          <p:cNvPr id="96259" name="Group 3"/>
          <p:cNvGrpSpPr>
            <a:grpSpLocks/>
          </p:cNvGrpSpPr>
          <p:nvPr/>
        </p:nvGrpSpPr>
        <p:grpSpPr bwMode="auto">
          <a:xfrm>
            <a:off x="4860926" y="1414463"/>
            <a:ext cx="4519613" cy="4521200"/>
            <a:chOff x="2005" y="779"/>
            <a:chExt cx="2847" cy="2848"/>
          </a:xfrm>
        </p:grpSpPr>
        <p:grpSp>
          <p:nvGrpSpPr>
            <p:cNvPr id="96275" name="Group 4"/>
            <p:cNvGrpSpPr>
              <a:grpSpLocks/>
            </p:cNvGrpSpPr>
            <p:nvPr/>
          </p:nvGrpSpPr>
          <p:grpSpPr bwMode="auto">
            <a:xfrm>
              <a:off x="2005" y="1348"/>
              <a:ext cx="2847" cy="569"/>
              <a:chOff x="1598" y="1404"/>
              <a:chExt cx="2847" cy="569"/>
            </a:xfrm>
          </p:grpSpPr>
          <p:sp>
            <p:nvSpPr>
              <p:cNvPr id="96300" name="Rectangle 5"/>
              <p:cNvSpPr>
                <a:spLocks noChangeArrowheads="1"/>
              </p:cNvSpPr>
              <p:nvPr/>
            </p:nvSpPr>
            <p:spPr bwMode="auto">
              <a:xfrm>
                <a:off x="1598" y="1404"/>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6301" name="Rectangle 6"/>
              <p:cNvSpPr>
                <a:spLocks noChangeArrowheads="1"/>
              </p:cNvSpPr>
              <p:nvPr/>
            </p:nvSpPr>
            <p:spPr bwMode="auto">
              <a:xfrm>
                <a:off x="2167" y="1404"/>
                <a:ext cx="569" cy="569"/>
              </a:xfrm>
              <a:prstGeom prst="rect">
                <a:avLst/>
              </a:prstGeom>
              <a:solidFill>
                <a:srgbClr val="DCDCFF"/>
              </a:solidFill>
              <a:ln w="19050">
                <a:solidFill>
                  <a:schemeClr val="accent1"/>
                </a:solidFill>
                <a:miter lim="800000"/>
                <a:headEnd/>
                <a:tailEnd/>
              </a:ln>
            </p:spPr>
            <p:txBody>
              <a:bodyPr wrap="none" anchor="ctr"/>
              <a:lstStyle/>
              <a:p>
                <a:endParaRPr lang="el-GR"/>
              </a:p>
            </p:txBody>
          </p:sp>
          <p:sp>
            <p:nvSpPr>
              <p:cNvPr id="96302" name="Rectangle 7"/>
              <p:cNvSpPr>
                <a:spLocks noChangeArrowheads="1"/>
              </p:cNvSpPr>
              <p:nvPr/>
            </p:nvSpPr>
            <p:spPr bwMode="auto">
              <a:xfrm>
                <a:off x="2737" y="1404"/>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6303" name="Rectangle 8"/>
              <p:cNvSpPr>
                <a:spLocks noChangeArrowheads="1"/>
              </p:cNvSpPr>
              <p:nvPr/>
            </p:nvSpPr>
            <p:spPr bwMode="auto">
              <a:xfrm>
                <a:off x="3306"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6304" name="Rectangle 9"/>
              <p:cNvSpPr>
                <a:spLocks noChangeArrowheads="1"/>
              </p:cNvSpPr>
              <p:nvPr/>
            </p:nvSpPr>
            <p:spPr bwMode="auto">
              <a:xfrm>
                <a:off x="3876" y="1404"/>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6276" name="Group 10"/>
            <p:cNvGrpSpPr>
              <a:grpSpLocks/>
            </p:cNvGrpSpPr>
            <p:nvPr/>
          </p:nvGrpSpPr>
          <p:grpSpPr bwMode="auto">
            <a:xfrm>
              <a:off x="2005" y="1918"/>
              <a:ext cx="2847" cy="569"/>
              <a:chOff x="1595" y="2086"/>
              <a:chExt cx="2847" cy="569"/>
            </a:xfrm>
          </p:grpSpPr>
          <p:sp>
            <p:nvSpPr>
              <p:cNvPr id="96295" name="Rectangle 11"/>
              <p:cNvSpPr>
                <a:spLocks noChangeArrowheads="1"/>
              </p:cNvSpPr>
              <p:nvPr/>
            </p:nvSpPr>
            <p:spPr bwMode="auto">
              <a:xfrm>
                <a:off x="1595" y="2086"/>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6296" name="Rectangle 12"/>
              <p:cNvSpPr>
                <a:spLocks noChangeArrowheads="1"/>
              </p:cNvSpPr>
              <p:nvPr/>
            </p:nvSpPr>
            <p:spPr bwMode="auto">
              <a:xfrm>
                <a:off x="2164" y="2086"/>
                <a:ext cx="569" cy="569"/>
              </a:xfrm>
              <a:prstGeom prst="rect">
                <a:avLst/>
              </a:prstGeom>
              <a:solidFill>
                <a:srgbClr val="DCDCFF"/>
              </a:solidFill>
              <a:ln w="19050">
                <a:solidFill>
                  <a:schemeClr val="accent1"/>
                </a:solidFill>
                <a:miter lim="800000"/>
                <a:headEnd/>
                <a:tailEnd/>
              </a:ln>
            </p:spPr>
            <p:txBody>
              <a:bodyPr wrap="none" anchor="ctr"/>
              <a:lstStyle/>
              <a:p>
                <a:endParaRPr lang="el-GR"/>
              </a:p>
            </p:txBody>
          </p:sp>
          <p:sp>
            <p:nvSpPr>
              <p:cNvPr id="96297" name="Rectangle 13"/>
              <p:cNvSpPr>
                <a:spLocks noChangeArrowheads="1"/>
              </p:cNvSpPr>
              <p:nvPr/>
            </p:nvSpPr>
            <p:spPr bwMode="auto">
              <a:xfrm>
                <a:off x="2734" y="2086"/>
                <a:ext cx="569" cy="569"/>
              </a:xfrm>
              <a:prstGeom prst="rect">
                <a:avLst/>
              </a:prstGeom>
              <a:solidFill>
                <a:srgbClr val="F7F7FF"/>
              </a:solidFill>
              <a:ln w="19050">
                <a:solidFill>
                  <a:schemeClr val="accent1"/>
                </a:solidFill>
                <a:miter lim="800000"/>
                <a:headEnd/>
                <a:tailEnd/>
              </a:ln>
            </p:spPr>
            <p:txBody>
              <a:bodyPr wrap="none" anchor="ctr"/>
              <a:lstStyle/>
              <a:p>
                <a:endParaRPr lang="el-GR"/>
              </a:p>
            </p:txBody>
          </p:sp>
          <p:sp>
            <p:nvSpPr>
              <p:cNvPr id="96298" name="Rectangle 14"/>
              <p:cNvSpPr>
                <a:spLocks noChangeArrowheads="1"/>
              </p:cNvSpPr>
              <p:nvPr/>
            </p:nvSpPr>
            <p:spPr bwMode="auto">
              <a:xfrm>
                <a:off x="3303"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6299" name="Rectangle 15"/>
              <p:cNvSpPr>
                <a:spLocks noChangeArrowheads="1"/>
              </p:cNvSpPr>
              <p:nvPr/>
            </p:nvSpPr>
            <p:spPr bwMode="auto">
              <a:xfrm>
                <a:off x="3873" y="2086"/>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6277" name="Group 16"/>
            <p:cNvGrpSpPr>
              <a:grpSpLocks/>
            </p:cNvGrpSpPr>
            <p:nvPr/>
          </p:nvGrpSpPr>
          <p:grpSpPr bwMode="auto">
            <a:xfrm>
              <a:off x="2005" y="2492"/>
              <a:ext cx="2847" cy="569"/>
              <a:chOff x="1595" y="2086"/>
              <a:chExt cx="2847" cy="569"/>
            </a:xfrm>
          </p:grpSpPr>
          <p:sp>
            <p:nvSpPr>
              <p:cNvPr id="96290" name="Rectangle 17"/>
              <p:cNvSpPr>
                <a:spLocks noChangeArrowheads="1"/>
              </p:cNvSpPr>
              <p:nvPr/>
            </p:nvSpPr>
            <p:spPr bwMode="auto">
              <a:xfrm>
                <a:off x="1595" y="2086"/>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6291" name="Rectangle 18"/>
              <p:cNvSpPr>
                <a:spLocks noChangeArrowheads="1"/>
              </p:cNvSpPr>
              <p:nvPr/>
            </p:nvSpPr>
            <p:spPr bwMode="auto">
              <a:xfrm>
                <a:off x="2164" y="2086"/>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6292" name="Rectangle 19"/>
              <p:cNvSpPr>
                <a:spLocks noChangeArrowheads="1"/>
              </p:cNvSpPr>
              <p:nvPr/>
            </p:nvSpPr>
            <p:spPr bwMode="auto">
              <a:xfrm>
                <a:off x="2734" y="2086"/>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6293" name="Rectangle 20"/>
              <p:cNvSpPr>
                <a:spLocks noChangeArrowheads="1"/>
              </p:cNvSpPr>
              <p:nvPr/>
            </p:nvSpPr>
            <p:spPr bwMode="auto">
              <a:xfrm>
                <a:off x="3303"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6294" name="Rectangle 21"/>
              <p:cNvSpPr>
                <a:spLocks noChangeArrowheads="1"/>
              </p:cNvSpPr>
              <p:nvPr/>
            </p:nvSpPr>
            <p:spPr bwMode="auto">
              <a:xfrm>
                <a:off x="3873" y="2086"/>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6278" name="Group 22"/>
            <p:cNvGrpSpPr>
              <a:grpSpLocks/>
            </p:cNvGrpSpPr>
            <p:nvPr/>
          </p:nvGrpSpPr>
          <p:grpSpPr bwMode="auto">
            <a:xfrm>
              <a:off x="2005" y="3058"/>
              <a:ext cx="2847" cy="569"/>
              <a:chOff x="1595" y="2086"/>
              <a:chExt cx="2847" cy="569"/>
            </a:xfrm>
          </p:grpSpPr>
          <p:sp>
            <p:nvSpPr>
              <p:cNvPr id="96285" name="Rectangle 23"/>
              <p:cNvSpPr>
                <a:spLocks noChangeArrowheads="1"/>
              </p:cNvSpPr>
              <p:nvPr/>
            </p:nvSpPr>
            <p:spPr bwMode="auto">
              <a:xfrm>
                <a:off x="1595" y="2086"/>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6286" name="Rectangle 24"/>
              <p:cNvSpPr>
                <a:spLocks noChangeArrowheads="1"/>
              </p:cNvSpPr>
              <p:nvPr/>
            </p:nvSpPr>
            <p:spPr bwMode="auto">
              <a:xfrm>
                <a:off x="2164" y="2086"/>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6287" name="Rectangle 25"/>
              <p:cNvSpPr>
                <a:spLocks noChangeArrowheads="1"/>
              </p:cNvSpPr>
              <p:nvPr/>
            </p:nvSpPr>
            <p:spPr bwMode="auto">
              <a:xfrm>
                <a:off x="2734" y="2086"/>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6288" name="Rectangle 26"/>
              <p:cNvSpPr>
                <a:spLocks noChangeArrowheads="1"/>
              </p:cNvSpPr>
              <p:nvPr/>
            </p:nvSpPr>
            <p:spPr bwMode="auto">
              <a:xfrm>
                <a:off x="3303"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6289" name="Rectangle 27"/>
              <p:cNvSpPr>
                <a:spLocks noChangeArrowheads="1"/>
              </p:cNvSpPr>
              <p:nvPr/>
            </p:nvSpPr>
            <p:spPr bwMode="auto">
              <a:xfrm>
                <a:off x="3873" y="2086"/>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6279" name="Group 28"/>
            <p:cNvGrpSpPr>
              <a:grpSpLocks/>
            </p:cNvGrpSpPr>
            <p:nvPr/>
          </p:nvGrpSpPr>
          <p:grpSpPr bwMode="auto">
            <a:xfrm>
              <a:off x="2005" y="779"/>
              <a:ext cx="2847" cy="569"/>
              <a:chOff x="1598" y="1404"/>
              <a:chExt cx="2847" cy="569"/>
            </a:xfrm>
          </p:grpSpPr>
          <p:sp>
            <p:nvSpPr>
              <p:cNvPr id="96280" name="Rectangle 29"/>
              <p:cNvSpPr>
                <a:spLocks noChangeArrowheads="1"/>
              </p:cNvSpPr>
              <p:nvPr/>
            </p:nvSpPr>
            <p:spPr bwMode="auto">
              <a:xfrm>
                <a:off x="1598" y="1404"/>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6281" name="Rectangle 30"/>
              <p:cNvSpPr>
                <a:spLocks noChangeArrowheads="1"/>
              </p:cNvSpPr>
              <p:nvPr/>
            </p:nvSpPr>
            <p:spPr bwMode="auto">
              <a:xfrm>
                <a:off x="2167" y="1404"/>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6282" name="Rectangle 31"/>
              <p:cNvSpPr>
                <a:spLocks noChangeArrowheads="1"/>
              </p:cNvSpPr>
              <p:nvPr/>
            </p:nvSpPr>
            <p:spPr bwMode="auto">
              <a:xfrm>
                <a:off x="2737" y="1404"/>
                <a:ext cx="569" cy="569"/>
              </a:xfrm>
              <a:prstGeom prst="rect">
                <a:avLst/>
              </a:prstGeom>
              <a:solidFill>
                <a:srgbClr val="C8C8FF"/>
              </a:solidFill>
              <a:ln w="19050">
                <a:solidFill>
                  <a:schemeClr val="accent1"/>
                </a:solidFill>
                <a:miter lim="800000"/>
                <a:headEnd/>
                <a:tailEnd/>
              </a:ln>
            </p:spPr>
            <p:txBody>
              <a:bodyPr wrap="none" anchor="ctr"/>
              <a:lstStyle/>
              <a:p>
                <a:endParaRPr lang="el-GR"/>
              </a:p>
            </p:txBody>
          </p:sp>
          <p:sp>
            <p:nvSpPr>
              <p:cNvPr id="96283" name="Rectangle 32"/>
              <p:cNvSpPr>
                <a:spLocks noChangeArrowheads="1"/>
              </p:cNvSpPr>
              <p:nvPr/>
            </p:nvSpPr>
            <p:spPr bwMode="auto">
              <a:xfrm>
                <a:off x="3306"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6284" name="Rectangle 33"/>
              <p:cNvSpPr>
                <a:spLocks noChangeArrowheads="1"/>
              </p:cNvSpPr>
              <p:nvPr/>
            </p:nvSpPr>
            <p:spPr bwMode="auto">
              <a:xfrm>
                <a:off x="3876" y="1404"/>
                <a:ext cx="569" cy="569"/>
              </a:xfrm>
              <a:prstGeom prst="rect">
                <a:avLst/>
              </a:prstGeom>
              <a:noFill/>
              <a:ln w="19050">
                <a:solidFill>
                  <a:schemeClr val="accent1"/>
                </a:solidFill>
                <a:miter lim="800000"/>
                <a:headEnd/>
                <a:tailEnd/>
              </a:ln>
            </p:spPr>
            <p:txBody>
              <a:bodyPr wrap="none" anchor="ctr"/>
              <a:lstStyle/>
              <a:p>
                <a:endParaRPr lang="el-GR"/>
              </a:p>
            </p:txBody>
          </p:sp>
        </p:grpSp>
      </p:grpSp>
      <p:sp>
        <p:nvSpPr>
          <p:cNvPr id="96260" name="Text Box 35"/>
          <p:cNvSpPr txBox="1">
            <a:spLocks noChangeArrowheads="1"/>
          </p:cNvSpPr>
          <p:nvPr/>
        </p:nvSpPr>
        <p:spPr bwMode="auto">
          <a:xfrm>
            <a:off x="4965701" y="3427413"/>
            <a:ext cx="690563" cy="457200"/>
          </a:xfrm>
          <a:prstGeom prst="rect">
            <a:avLst/>
          </a:prstGeom>
          <a:noFill/>
          <a:ln w="9525">
            <a:noFill/>
            <a:miter lim="800000"/>
            <a:headEnd/>
            <a:tailEnd/>
          </a:ln>
        </p:spPr>
        <p:txBody>
          <a:bodyPr wrap="none">
            <a:spAutoFit/>
          </a:bodyPr>
          <a:lstStyle/>
          <a:p>
            <a:r>
              <a:rPr lang="en-GB"/>
              <a:t>100</a:t>
            </a:r>
          </a:p>
        </p:txBody>
      </p:sp>
      <p:sp>
        <p:nvSpPr>
          <p:cNvPr id="96261" name="Text Box 36"/>
          <p:cNvSpPr txBox="1">
            <a:spLocks noChangeArrowheads="1"/>
          </p:cNvSpPr>
          <p:nvPr/>
        </p:nvSpPr>
        <p:spPr bwMode="auto">
          <a:xfrm>
            <a:off x="4965701" y="1614488"/>
            <a:ext cx="690563" cy="457200"/>
          </a:xfrm>
          <a:prstGeom prst="rect">
            <a:avLst/>
          </a:prstGeom>
          <a:noFill/>
          <a:ln w="9525">
            <a:noFill/>
            <a:miter lim="800000"/>
            <a:headEnd/>
            <a:tailEnd/>
          </a:ln>
        </p:spPr>
        <p:txBody>
          <a:bodyPr wrap="none">
            <a:spAutoFit/>
          </a:bodyPr>
          <a:lstStyle/>
          <a:p>
            <a:r>
              <a:rPr lang="en-GB"/>
              <a:t>100</a:t>
            </a:r>
          </a:p>
        </p:txBody>
      </p:sp>
      <p:sp>
        <p:nvSpPr>
          <p:cNvPr id="96262" name="Text Box 37"/>
          <p:cNvSpPr txBox="1">
            <a:spLocks noChangeArrowheads="1"/>
          </p:cNvSpPr>
          <p:nvPr/>
        </p:nvSpPr>
        <p:spPr bwMode="auto">
          <a:xfrm>
            <a:off x="4965701" y="5229225"/>
            <a:ext cx="690563" cy="457200"/>
          </a:xfrm>
          <a:prstGeom prst="rect">
            <a:avLst/>
          </a:prstGeom>
          <a:noFill/>
          <a:ln w="9525">
            <a:noFill/>
            <a:miter lim="800000"/>
            <a:headEnd/>
            <a:tailEnd/>
          </a:ln>
        </p:spPr>
        <p:txBody>
          <a:bodyPr wrap="none">
            <a:spAutoFit/>
          </a:bodyPr>
          <a:lstStyle/>
          <a:p>
            <a:r>
              <a:rPr lang="en-GB"/>
              <a:t>100</a:t>
            </a:r>
          </a:p>
        </p:txBody>
      </p:sp>
      <p:sp>
        <p:nvSpPr>
          <p:cNvPr id="96263" name="Text Box 38"/>
          <p:cNvSpPr txBox="1">
            <a:spLocks noChangeArrowheads="1"/>
          </p:cNvSpPr>
          <p:nvPr/>
        </p:nvSpPr>
        <p:spPr bwMode="auto">
          <a:xfrm>
            <a:off x="8716964" y="3427413"/>
            <a:ext cx="371475" cy="457200"/>
          </a:xfrm>
          <a:prstGeom prst="rect">
            <a:avLst/>
          </a:prstGeom>
          <a:noFill/>
          <a:ln w="9525">
            <a:noFill/>
            <a:miter lim="800000"/>
            <a:headEnd/>
            <a:tailEnd/>
          </a:ln>
        </p:spPr>
        <p:txBody>
          <a:bodyPr wrap="none">
            <a:spAutoFit/>
          </a:bodyPr>
          <a:lstStyle/>
          <a:p>
            <a:r>
              <a:rPr lang="en-GB"/>
              <a:t>0</a:t>
            </a:r>
          </a:p>
        </p:txBody>
      </p:sp>
      <p:sp>
        <p:nvSpPr>
          <p:cNvPr id="96264" name="Text Box 39"/>
          <p:cNvSpPr txBox="1">
            <a:spLocks noChangeArrowheads="1"/>
          </p:cNvSpPr>
          <p:nvPr/>
        </p:nvSpPr>
        <p:spPr bwMode="auto">
          <a:xfrm>
            <a:off x="6765926" y="1614488"/>
            <a:ext cx="728663" cy="457200"/>
          </a:xfrm>
          <a:prstGeom prst="rect">
            <a:avLst/>
          </a:prstGeom>
          <a:noFill/>
          <a:ln w="9525">
            <a:noFill/>
            <a:miter lim="800000"/>
            <a:headEnd/>
            <a:tailEnd/>
          </a:ln>
        </p:spPr>
        <p:txBody>
          <a:bodyPr wrap="none">
            <a:spAutoFit/>
          </a:bodyPr>
          <a:lstStyle/>
          <a:p>
            <a:r>
              <a:rPr lang="en-GB"/>
              <a:t>200</a:t>
            </a:r>
          </a:p>
        </p:txBody>
      </p:sp>
      <p:sp>
        <p:nvSpPr>
          <p:cNvPr id="96265" name="Text Box 40"/>
          <p:cNvSpPr txBox="1">
            <a:spLocks noChangeArrowheads="1"/>
          </p:cNvSpPr>
          <p:nvPr/>
        </p:nvSpPr>
        <p:spPr bwMode="auto">
          <a:xfrm>
            <a:off x="8716964" y="1614488"/>
            <a:ext cx="371475" cy="457200"/>
          </a:xfrm>
          <a:prstGeom prst="rect">
            <a:avLst/>
          </a:prstGeom>
          <a:noFill/>
          <a:ln w="9525">
            <a:noFill/>
            <a:miter lim="800000"/>
            <a:headEnd/>
            <a:tailEnd/>
          </a:ln>
        </p:spPr>
        <p:txBody>
          <a:bodyPr wrap="none">
            <a:spAutoFit/>
          </a:bodyPr>
          <a:lstStyle/>
          <a:p>
            <a:r>
              <a:rPr lang="en-GB"/>
              <a:t>0</a:t>
            </a:r>
          </a:p>
        </p:txBody>
      </p:sp>
      <p:sp>
        <p:nvSpPr>
          <p:cNvPr id="96266" name="Text Box 41"/>
          <p:cNvSpPr txBox="1">
            <a:spLocks noChangeArrowheads="1"/>
          </p:cNvSpPr>
          <p:nvPr/>
        </p:nvSpPr>
        <p:spPr bwMode="auto">
          <a:xfrm>
            <a:off x="8716964" y="5229225"/>
            <a:ext cx="371475" cy="457200"/>
          </a:xfrm>
          <a:prstGeom prst="rect">
            <a:avLst/>
          </a:prstGeom>
          <a:noFill/>
          <a:ln w="9525">
            <a:noFill/>
            <a:miter lim="800000"/>
            <a:headEnd/>
            <a:tailEnd/>
          </a:ln>
        </p:spPr>
        <p:txBody>
          <a:bodyPr wrap="none">
            <a:spAutoFit/>
          </a:bodyPr>
          <a:lstStyle/>
          <a:p>
            <a:r>
              <a:rPr lang="en-GB"/>
              <a:t>0</a:t>
            </a:r>
          </a:p>
        </p:txBody>
      </p:sp>
      <p:sp>
        <p:nvSpPr>
          <p:cNvPr id="96267" name="Text Box 43"/>
          <p:cNvSpPr txBox="1">
            <a:spLocks noChangeArrowheads="1"/>
          </p:cNvSpPr>
          <p:nvPr/>
        </p:nvSpPr>
        <p:spPr bwMode="auto">
          <a:xfrm>
            <a:off x="5884864" y="2533650"/>
            <a:ext cx="663575" cy="457200"/>
          </a:xfrm>
          <a:prstGeom prst="rect">
            <a:avLst/>
          </a:prstGeom>
          <a:noFill/>
          <a:ln w="9525">
            <a:noFill/>
            <a:miter lim="800000"/>
            <a:headEnd/>
            <a:tailEnd/>
          </a:ln>
        </p:spPr>
        <p:txBody>
          <a:bodyPr wrap="none">
            <a:spAutoFit/>
          </a:bodyPr>
          <a:lstStyle/>
          <a:p>
            <a:r>
              <a:rPr lang="en-GB"/>
              <a:t>150</a:t>
            </a:r>
          </a:p>
        </p:txBody>
      </p:sp>
      <p:sp>
        <p:nvSpPr>
          <p:cNvPr id="96268" name="Text Box 44"/>
          <p:cNvSpPr txBox="1">
            <a:spLocks noChangeArrowheads="1"/>
          </p:cNvSpPr>
          <p:nvPr/>
        </p:nvSpPr>
        <p:spPr bwMode="auto">
          <a:xfrm>
            <a:off x="5884864" y="3427413"/>
            <a:ext cx="663575" cy="457200"/>
          </a:xfrm>
          <a:prstGeom prst="rect">
            <a:avLst/>
          </a:prstGeom>
          <a:noFill/>
          <a:ln w="9525">
            <a:noFill/>
            <a:miter lim="800000"/>
            <a:headEnd/>
            <a:tailEnd/>
          </a:ln>
        </p:spPr>
        <p:txBody>
          <a:bodyPr wrap="none">
            <a:spAutoFit/>
          </a:bodyPr>
          <a:lstStyle/>
          <a:p>
            <a:r>
              <a:rPr lang="en-GB"/>
              <a:t>150</a:t>
            </a:r>
          </a:p>
        </p:txBody>
      </p:sp>
      <p:sp>
        <p:nvSpPr>
          <p:cNvPr id="96269" name="Text Box 45"/>
          <p:cNvSpPr txBox="1">
            <a:spLocks noChangeArrowheads="1"/>
          </p:cNvSpPr>
          <p:nvPr/>
        </p:nvSpPr>
        <p:spPr bwMode="auto">
          <a:xfrm>
            <a:off x="6784976" y="4324350"/>
            <a:ext cx="690563" cy="457200"/>
          </a:xfrm>
          <a:prstGeom prst="rect">
            <a:avLst/>
          </a:prstGeom>
          <a:noFill/>
          <a:ln w="9525">
            <a:noFill/>
            <a:miter lim="800000"/>
            <a:headEnd/>
            <a:tailEnd/>
          </a:ln>
        </p:spPr>
        <p:txBody>
          <a:bodyPr wrap="none">
            <a:spAutoFit/>
          </a:bodyPr>
          <a:lstStyle/>
          <a:p>
            <a:r>
              <a:rPr lang="en-GB"/>
              <a:t>100</a:t>
            </a:r>
          </a:p>
        </p:txBody>
      </p:sp>
      <p:sp>
        <p:nvSpPr>
          <p:cNvPr id="96270" name="Text Box 46"/>
          <p:cNvSpPr txBox="1">
            <a:spLocks noChangeArrowheads="1"/>
          </p:cNvSpPr>
          <p:nvPr/>
        </p:nvSpPr>
        <p:spPr bwMode="auto">
          <a:xfrm>
            <a:off x="6784976" y="5227638"/>
            <a:ext cx="690563" cy="457200"/>
          </a:xfrm>
          <a:prstGeom prst="rect">
            <a:avLst/>
          </a:prstGeom>
          <a:noFill/>
          <a:ln w="9525">
            <a:noFill/>
            <a:miter lim="800000"/>
            <a:headEnd/>
            <a:tailEnd/>
          </a:ln>
        </p:spPr>
        <p:txBody>
          <a:bodyPr wrap="none">
            <a:spAutoFit/>
          </a:bodyPr>
          <a:lstStyle/>
          <a:p>
            <a:r>
              <a:rPr lang="en-GB"/>
              <a:t>100</a:t>
            </a:r>
          </a:p>
        </p:txBody>
      </p:sp>
      <p:sp>
        <p:nvSpPr>
          <p:cNvPr id="96271" name="Text Box 47"/>
          <p:cNvSpPr txBox="1">
            <a:spLocks noChangeArrowheads="1"/>
          </p:cNvSpPr>
          <p:nvPr/>
        </p:nvSpPr>
        <p:spPr bwMode="auto">
          <a:xfrm>
            <a:off x="6784976" y="2532063"/>
            <a:ext cx="690563" cy="457200"/>
          </a:xfrm>
          <a:prstGeom prst="rect">
            <a:avLst/>
          </a:prstGeom>
          <a:noFill/>
          <a:ln w="9525">
            <a:noFill/>
            <a:miter lim="800000"/>
            <a:headEnd/>
            <a:tailEnd/>
          </a:ln>
        </p:spPr>
        <p:txBody>
          <a:bodyPr wrap="none">
            <a:spAutoFit/>
          </a:bodyPr>
          <a:lstStyle/>
          <a:p>
            <a:r>
              <a:rPr lang="en-GB"/>
              <a:t>100</a:t>
            </a:r>
          </a:p>
        </p:txBody>
      </p:sp>
      <p:sp>
        <p:nvSpPr>
          <p:cNvPr id="96272" name="Text Box 48"/>
          <p:cNvSpPr txBox="1">
            <a:spLocks noChangeArrowheads="1"/>
          </p:cNvSpPr>
          <p:nvPr/>
        </p:nvSpPr>
        <p:spPr bwMode="auto">
          <a:xfrm>
            <a:off x="6862763" y="3425825"/>
            <a:ext cx="531812" cy="457200"/>
          </a:xfrm>
          <a:prstGeom prst="rect">
            <a:avLst/>
          </a:prstGeom>
          <a:noFill/>
          <a:ln w="9525">
            <a:noFill/>
            <a:miter lim="800000"/>
            <a:headEnd/>
            <a:tailEnd/>
          </a:ln>
        </p:spPr>
        <p:txBody>
          <a:bodyPr wrap="none">
            <a:spAutoFit/>
          </a:bodyPr>
          <a:lstStyle/>
          <a:p>
            <a:r>
              <a:rPr lang="en-GB"/>
              <a:t>50</a:t>
            </a:r>
          </a:p>
        </p:txBody>
      </p:sp>
      <p:sp>
        <p:nvSpPr>
          <p:cNvPr id="96273" name="Freeform 49"/>
          <p:cNvSpPr>
            <a:spLocks/>
          </p:cNvSpPr>
          <p:nvPr/>
        </p:nvSpPr>
        <p:spPr bwMode="auto">
          <a:xfrm>
            <a:off x="5764214" y="1419226"/>
            <a:ext cx="1793875" cy="4524375"/>
          </a:xfrm>
          <a:custGeom>
            <a:avLst/>
            <a:gdLst>
              <a:gd name="T0" fmla="*/ 2147483647 w 1130"/>
              <a:gd name="T1" fmla="*/ 0 h 2850"/>
              <a:gd name="T2" fmla="*/ 2147483647 w 1130"/>
              <a:gd name="T3" fmla="*/ 2147483647 h 2850"/>
              <a:gd name="T4" fmla="*/ 0 w 1130"/>
              <a:gd name="T5" fmla="*/ 2147483647 h 2850"/>
              <a:gd name="T6" fmla="*/ 2147483647 w 1130"/>
              <a:gd name="T7" fmla="*/ 2147483647 h 2850"/>
              <a:gd name="T8" fmla="*/ 2147483647 w 1130"/>
              <a:gd name="T9" fmla="*/ 2147483647 h 2850"/>
              <a:gd name="T10" fmla="*/ 2147483647 w 1130"/>
              <a:gd name="T11" fmla="*/ 2147483647 h 2850"/>
              <a:gd name="T12" fmla="*/ 2147483647 w 1130"/>
              <a:gd name="T13" fmla="*/ 2147483647 h 2850"/>
              <a:gd name="T14" fmla="*/ 2147483647 w 1130"/>
              <a:gd name="T15" fmla="*/ 2147483647 h 2850"/>
              <a:gd name="T16" fmla="*/ 2147483647 w 1130"/>
              <a:gd name="T17" fmla="*/ 2147483647 h 2850"/>
              <a:gd name="T18" fmla="*/ 2147483647 w 1130"/>
              <a:gd name="T19" fmla="*/ 0 h 2850"/>
              <a:gd name="T20" fmla="*/ 2147483647 w 1130"/>
              <a:gd name="T21" fmla="*/ 0 h 28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30"/>
              <a:gd name="T34" fmla="*/ 0 h 2850"/>
              <a:gd name="T35" fmla="*/ 1130 w 1130"/>
              <a:gd name="T36" fmla="*/ 2850 h 28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30" h="2850">
                <a:moveTo>
                  <a:pt x="581" y="0"/>
                </a:moveTo>
                <a:lnTo>
                  <a:pt x="576" y="568"/>
                </a:lnTo>
                <a:lnTo>
                  <a:pt x="0" y="1136"/>
                </a:lnTo>
                <a:lnTo>
                  <a:pt x="583" y="1712"/>
                </a:lnTo>
                <a:lnTo>
                  <a:pt x="583" y="2843"/>
                </a:lnTo>
                <a:lnTo>
                  <a:pt x="871" y="2850"/>
                </a:lnTo>
                <a:lnTo>
                  <a:pt x="872" y="1695"/>
                </a:lnTo>
                <a:lnTo>
                  <a:pt x="569" y="1136"/>
                </a:lnTo>
                <a:lnTo>
                  <a:pt x="1130" y="564"/>
                </a:lnTo>
                <a:lnTo>
                  <a:pt x="1130" y="0"/>
                </a:lnTo>
                <a:lnTo>
                  <a:pt x="581" y="0"/>
                </a:lnTo>
                <a:close/>
              </a:path>
            </a:pathLst>
          </a:custGeom>
          <a:noFill/>
          <a:ln w="19050" cap="flat" cmpd="sng">
            <a:solidFill>
              <a:schemeClr val="tx1"/>
            </a:solidFill>
            <a:prstDash val="sysDot"/>
            <a:round/>
            <a:headEnd/>
            <a:tailEnd/>
          </a:ln>
        </p:spPr>
        <p:txBody>
          <a:bodyPr/>
          <a:lstStyle/>
          <a:p>
            <a:endParaRPr lang="el-GR"/>
          </a:p>
        </p:txBody>
      </p:sp>
      <p:sp>
        <p:nvSpPr>
          <p:cNvPr id="49" name="Text Box 2"/>
          <p:cNvSpPr txBox="1">
            <a:spLocks noChangeArrowheads="1"/>
          </p:cNvSpPr>
          <p:nvPr/>
        </p:nvSpPr>
        <p:spPr bwMode="auto">
          <a:xfrm>
            <a:off x="2135189" y="823914"/>
            <a:ext cx="2064278" cy="954107"/>
          </a:xfrm>
          <a:prstGeom prst="rect">
            <a:avLst/>
          </a:prstGeom>
          <a:noFill/>
          <a:ln w="9525">
            <a:noFill/>
            <a:miter lim="800000"/>
            <a:headEnd/>
            <a:tailEnd/>
          </a:ln>
        </p:spPr>
        <p:txBody>
          <a:bodyPr wrap="square">
            <a:spAutoFit/>
          </a:bodyPr>
          <a:lstStyle/>
          <a:p>
            <a:pPr>
              <a:spcAft>
                <a:spcPct val="35000"/>
              </a:spcAft>
            </a:pPr>
            <a:r>
              <a:rPr lang="el-GR" sz="2800" dirty="0"/>
              <a:t>φαινόμενο μέσου όρου</a:t>
            </a:r>
            <a:endParaRPr lang="en-GB" sz="2800"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rot="5400000">
            <a:off x="4857751" y="1412876"/>
            <a:ext cx="4525963" cy="4525963"/>
          </a:xfrm>
          <a:prstGeom prst="rect">
            <a:avLst/>
          </a:prstGeom>
          <a:noFill/>
          <a:ln w="19050">
            <a:solidFill>
              <a:schemeClr val="tx1"/>
            </a:solidFill>
            <a:miter lim="800000"/>
            <a:headEnd/>
            <a:tailEnd/>
          </a:ln>
        </p:spPr>
        <p:txBody>
          <a:bodyPr rot="10800000" vert="eaVert" wrap="none" anchor="ctr"/>
          <a:lstStyle/>
          <a:p>
            <a:pPr algn="ctr"/>
            <a:endParaRPr lang="el-GR"/>
          </a:p>
        </p:txBody>
      </p:sp>
      <p:grpSp>
        <p:nvGrpSpPr>
          <p:cNvPr id="97283" name="Group 3"/>
          <p:cNvGrpSpPr>
            <a:grpSpLocks/>
          </p:cNvGrpSpPr>
          <p:nvPr/>
        </p:nvGrpSpPr>
        <p:grpSpPr bwMode="auto">
          <a:xfrm>
            <a:off x="4860926" y="1414463"/>
            <a:ext cx="4519613" cy="4521200"/>
            <a:chOff x="2005" y="779"/>
            <a:chExt cx="2847" cy="2848"/>
          </a:xfrm>
        </p:grpSpPr>
        <p:grpSp>
          <p:nvGrpSpPr>
            <p:cNvPr id="97285" name="Group 4"/>
            <p:cNvGrpSpPr>
              <a:grpSpLocks/>
            </p:cNvGrpSpPr>
            <p:nvPr/>
          </p:nvGrpSpPr>
          <p:grpSpPr bwMode="auto">
            <a:xfrm>
              <a:off x="2005" y="1348"/>
              <a:ext cx="2847" cy="569"/>
              <a:chOff x="1598" y="1404"/>
              <a:chExt cx="2847" cy="569"/>
            </a:xfrm>
          </p:grpSpPr>
          <p:sp>
            <p:nvSpPr>
              <p:cNvPr id="97310" name="Rectangle 5"/>
              <p:cNvSpPr>
                <a:spLocks noChangeArrowheads="1"/>
              </p:cNvSpPr>
              <p:nvPr/>
            </p:nvSpPr>
            <p:spPr bwMode="auto">
              <a:xfrm>
                <a:off x="1598" y="1404"/>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7311" name="Rectangle 6"/>
              <p:cNvSpPr>
                <a:spLocks noChangeArrowheads="1"/>
              </p:cNvSpPr>
              <p:nvPr/>
            </p:nvSpPr>
            <p:spPr bwMode="auto">
              <a:xfrm>
                <a:off x="2167" y="1404"/>
                <a:ext cx="569" cy="569"/>
              </a:xfrm>
              <a:prstGeom prst="rect">
                <a:avLst/>
              </a:prstGeom>
              <a:solidFill>
                <a:srgbClr val="DCDCFF"/>
              </a:solidFill>
              <a:ln w="19050">
                <a:solidFill>
                  <a:schemeClr val="accent1"/>
                </a:solidFill>
                <a:miter lim="800000"/>
                <a:headEnd/>
                <a:tailEnd/>
              </a:ln>
            </p:spPr>
            <p:txBody>
              <a:bodyPr wrap="none" anchor="ctr"/>
              <a:lstStyle/>
              <a:p>
                <a:endParaRPr lang="el-GR"/>
              </a:p>
            </p:txBody>
          </p:sp>
          <p:sp>
            <p:nvSpPr>
              <p:cNvPr id="97312" name="Rectangle 7"/>
              <p:cNvSpPr>
                <a:spLocks noChangeArrowheads="1"/>
              </p:cNvSpPr>
              <p:nvPr/>
            </p:nvSpPr>
            <p:spPr bwMode="auto">
              <a:xfrm>
                <a:off x="2737" y="1404"/>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7313" name="Rectangle 8"/>
              <p:cNvSpPr>
                <a:spLocks noChangeArrowheads="1"/>
              </p:cNvSpPr>
              <p:nvPr/>
            </p:nvSpPr>
            <p:spPr bwMode="auto">
              <a:xfrm>
                <a:off x="3306"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7314" name="Rectangle 9"/>
              <p:cNvSpPr>
                <a:spLocks noChangeArrowheads="1"/>
              </p:cNvSpPr>
              <p:nvPr/>
            </p:nvSpPr>
            <p:spPr bwMode="auto">
              <a:xfrm>
                <a:off x="3876" y="1404"/>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7286" name="Group 10"/>
            <p:cNvGrpSpPr>
              <a:grpSpLocks/>
            </p:cNvGrpSpPr>
            <p:nvPr/>
          </p:nvGrpSpPr>
          <p:grpSpPr bwMode="auto">
            <a:xfrm>
              <a:off x="2005" y="1918"/>
              <a:ext cx="2847" cy="569"/>
              <a:chOff x="1595" y="2086"/>
              <a:chExt cx="2847" cy="569"/>
            </a:xfrm>
          </p:grpSpPr>
          <p:sp>
            <p:nvSpPr>
              <p:cNvPr id="97305" name="Rectangle 11"/>
              <p:cNvSpPr>
                <a:spLocks noChangeArrowheads="1"/>
              </p:cNvSpPr>
              <p:nvPr/>
            </p:nvSpPr>
            <p:spPr bwMode="auto">
              <a:xfrm>
                <a:off x="1595" y="2086"/>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7306" name="Rectangle 12"/>
              <p:cNvSpPr>
                <a:spLocks noChangeArrowheads="1"/>
              </p:cNvSpPr>
              <p:nvPr/>
            </p:nvSpPr>
            <p:spPr bwMode="auto">
              <a:xfrm>
                <a:off x="2164" y="2086"/>
                <a:ext cx="569" cy="569"/>
              </a:xfrm>
              <a:prstGeom prst="rect">
                <a:avLst/>
              </a:prstGeom>
              <a:solidFill>
                <a:srgbClr val="DCDCFF"/>
              </a:solidFill>
              <a:ln w="19050">
                <a:solidFill>
                  <a:schemeClr val="accent1"/>
                </a:solidFill>
                <a:miter lim="800000"/>
                <a:headEnd/>
                <a:tailEnd/>
              </a:ln>
            </p:spPr>
            <p:txBody>
              <a:bodyPr wrap="none" anchor="ctr"/>
              <a:lstStyle/>
              <a:p>
                <a:endParaRPr lang="el-GR"/>
              </a:p>
            </p:txBody>
          </p:sp>
          <p:sp>
            <p:nvSpPr>
              <p:cNvPr id="97307" name="Rectangle 13"/>
              <p:cNvSpPr>
                <a:spLocks noChangeArrowheads="1"/>
              </p:cNvSpPr>
              <p:nvPr/>
            </p:nvSpPr>
            <p:spPr bwMode="auto">
              <a:xfrm>
                <a:off x="2734" y="2086"/>
                <a:ext cx="569" cy="569"/>
              </a:xfrm>
              <a:prstGeom prst="rect">
                <a:avLst/>
              </a:prstGeom>
              <a:solidFill>
                <a:srgbClr val="F7F7FF"/>
              </a:solidFill>
              <a:ln w="19050">
                <a:solidFill>
                  <a:schemeClr val="accent1"/>
                </a:solidFill>
                <a:miter lim="800000"/>
                <a:headEnd/>
                <a:tailEnd/>
              </a:ln>
            </p:spPr>
            <p:txBody>
              <a:bodyPr wrap="none" anchor="ctr"/>
              <a:lstStyle/>
              <a:p>
                <a:endParaRPr lang="el-GR"/>
              </a:p>
            </p:txBody>
          </p:sp>
          <p:sp>
            <p:nvSpPr>
              <p:cNvPr id="97308" name="Rectangle 14"/>
              <p:cNvSpPr>
                <a:spLocks noChangeArrowheads="1"/>
              </p:cNvSpPr>
              <p:nvPr/>
            </p:nvSpPr>
            <p:spPr bwMode="auto">
              <a:xfrm>
                <a:off x="3303"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7309" name="Rectangle 15"/>
              <p:cNvSpPr>
                <a:spLocks noChangeArrowheads="1"/>
              </p:cNvSpPr>
              <p:nvPr/>
            </p:nvSpPr>
            <p:spPr bwMode="auto">
              <a:xfrm>
                <a:off x="3873" y="2086"/>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7287" name="Group 16"/>
            <p:cNvGrpSpPr>
              <a:grpSpLocks/>
            </p:cNvGrpSpPr>
            <p:nvPr/>
          </p:nvGrpSpPr>
          <p:grpSpPr bwMode="auto">
            <a:xfrm>
              <a:off x="2005" y="2492"/>
              <a:ext cx="2847" cy="569"/>
              <a:chOff x="1595" y="2086"/>
              <a:chExt cx="2847" cy="569"/>
            </a:xfrm>
          </p:grpSpPr>
          <p:sp>
            <p:nvSpPr>
              <p:cNvPr id="97300" name="Rectangle 17"/>
              <p:cNvSpPr>
                <a:spLocks noChangeArrowheads="1"/>
              </p:cNvSpPr>
              <p:nvPr/>
            </p:nvSpPr>
            <p:spPr bwMode="auto">
              <a:xfrm>
                <a:off x="1595" y="2086"/>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7301" name="Rectangle 18"/>
              <p:cNvSpPr>
                <a:spLocks noChangeArrowheads="1"/>
              </p:cNvSpPr>
              <p:nvPr/>
            </p:nvSpPr>
            <p:spPr bwMode="auto">
              <a:xfrm>
                <a:off x="2164" y="2086"/>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7302" name="Rectangle 19"/>
              <p:cNvSpPr>
                <a:spLocks noChangeArrowheads="1"/>
              </p:cNvSpPr>
              <p:nvPr/>
            </p:nvSpPr>
            <p:spPr bwMode="auto">
              <a:xfrm>
                <a:off x="2734" y="2086"/>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7303" name="Rectangle 20"/>
              <p:cNvSpPr>
                <a:spLocks noChangeArrowheads="1"/>
              </p:cNvSpPr>
              <p:nvPr/>
            </p:nvSpPr>
            <p:spPr bwMode="auto">
              <a:xfrm>
                <a:off x="3303"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7304" name="Rectangle 21"/>
              <p:cNvSpPr>
                <a:spLocks noChangeArrowheads="1"/>
              </p:cNvSpPr>
              <p:nvPr/>
            </p:nvSpPr>
            <p:spPr bwMode="auto">
              <a:xfrm>
                <a:off x="3873" y="2086"/>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7288" name="Group 22"/>
            <p:cNvGrpSpPr>
              <a:grpSpLocks/>
            </p:cNvGrpSpPr>
            <p:nvPr/>
          </p:nvGrpSpPr>
          <p:grpSpPr bwMode="auto">
            <a:xfrm>
              <a:off x="2005" y="3058"/>
              <a:ext cx="2847" cy="569"/>
              <a:chOff x="1595" y="2086"/>
              <a:chExt cx="2847" cy="569"/>
            </a:xfrm>
          </p:grpSpPr>
          <p:sp>
            <p:nvSpPr>
              <p:cNvPr id="97295" name="Rectangle 23"/>
              <p:cNvSpPr>
                <a:spLocks noChangeArrowheads="1"/>
              </p:cNvSpPr>
              <p:nvPr/>
            </p:nvSpPr>
            <p:spPr bwMode="auto">
              <a:xfrm>
                <a:off x="1595" y="2086"/>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7296" name="Rectangle 24"/>
              <p:cNvSpPr>
                <a:spLocks noChangeArrowheads="1"/>
              </p:cNvSpPr>
              <p:nvPr/>
            </p:nvSpPr>
            <p:spPr bwMode="auto">
              <a:xfrm>
                <a:off x="2164" y="2086"/>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7297" name="Rectangle 25"/>
              <p:cNvSpPr>
                <a:spLocks noChangeArrowheads="1"/>
              </p:cNvSpPr>
              <p:nvPr/>
            </p:nvSpPr>
            <p:spPr bwMode="auto">
              <a:xfrm>
                <a:off x="2734" y="2086"/>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7298" name="Rectangle 26"/>
              <p:cNvSpPr>
                <a:spLocks noChangeArrowheads="1"/>
              </p:cNvSpPr>
              <p:nvPr/>
            </p:nvSpPr>
            <p:spPr bwMode="auto">
              <a:xfrm>
                <a:off x="3303" y="2086"/>
                <a:ext cx="569" cy="569"/>
              </a:xfrm>
              <a:prstGeom prst="rect">
                <a:avLst/>
              </a:prstGeom>
              <a:noFill/>
              <a:ln w="19050">
                <a:solidFill>
                  <a:schemeClr val="accent1"/>
                </a:solidFill>
                <a:miter lim="800000"/>
                <a:headEnd/>
                <a:tailEnd/>
              </a:ln>
            </p:spPr>
            <p:txBody>
              <a:bodyPr wrap="none" anchor="ctr"/>
              <a:lstStyle/>
              <a:p>
                <a:endParaRPr lang="el-GR"/>
              </a:p>
            </p:txBody>
          </p:sp>
          <p:sp>
            <p:nvSpPr>
              <p:cNvPr id="97299" name="Rectangle 27"/>
              <p:cNvSpPr>
                <a:spLocks noChangeArrowheads="1"/>
              </p:cNvSpPr>
              <p:nvPr/>
            </p:nvSpPr>
            <p:spPr bwMode="auto">
              <a:xfrm>
                <a:off x="3873" y="2086"/>
                <a:ext cx="569" cy="569"/>
              </a:xfrm>
              <a:prstGeom prst="rect">
                <a:avLst/>
              </a:prstGeom>
              <a:noFill/>
              <a:ln w="19050">
                <a:solidFill>
                  <a:schemeClr val="accent1"/>
                </a:solidFill>
                <a:miter lim="800000"/>
                <a:headEnd/>
                <a:tailEnd/>
              </a:ln>
            </p:spPr>
            <p:txBody>
              <a:bodyPr wrap="none" anchor="ctr"/>
              <a:lstStyle/>
              <a:p>
                <a:endParaRPr lang="el-GR"/>
              </a:p>
            </p:txBody>
          </p:sp>
        </p:grpSp>
        <p:grpSp>
          <p:nvGrpSpPr>
            <p:cNvPr id="97289" name="Group 28"/>
            <p:cNvGrpSpPr>
              <a:grpSpLocks/>
            </p:cNvGrpSpPr>
            <p:nvPr/>
          </p:nvGrpSpPr>
          <p:grpSpPr bwMode="auto">
            <a:xfrm>
              <a:off x="2005" y="779"/>
              <a:ext cx="2847" cy="569"/>
              <a:chOff x="1598" y="1404"/>
              <a:chExt cx="2847" cy="569"/>
            </a:xfrm>
          </p:grpSpPr>
          <p:sp>
            <p:nvSpPr>
              <p:cNvPr id="97290" name="Rectangle 29"/>
              <p:cNvSpPr>
                <a:spLocks noChangeArrowheads="1"/>
              </p:cNvSpPr>
              <p:nvPr/>
            </p:nvSpPr>
            <p:spPr bwMode="auto">
              <a:xfrm>
                <a:off x="1598" y="1404"/>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7291" name="Rectangle 30"/>
              <p:cNvSpPr>
                <a:spLocks noChangeArrowheads="1"/>
              </p:cNvSpPr>
              <p:nvPr/>
            </p:nvSpPr>
            <p:spPr bwMode="auto">
              <a:xfrm>
                <a:off x="2167" y="1404"/>
                <a:ext cx="569" cy="569"/>
              </a:xfrm>
              <a:prstGeom prst="rect">
                <a:avLst/>
              </a:prstGeom>
              <a:solidFill>
                <a:srgbClr val="F0F0FF"/>
              </a:solidFill>
              <a:ln w="19050">
                <a:solidFill>
                  <a:schemeClr val="accent1"/>
                </a:solidFill>
                <a:miter lim="800000"/>
                <a:headEnd/>
                <a:tailEnd/>
              </a:ln>
            </p:spPr>
            <p:txBody>
              <a:bodyPr wrap="none" anchor="ctr"/>
              <a:lstStyle/>
              <a:p>
                <a:endParaRPr lang="el-GR"/>
              </a:p>
            </p:txBody>
          </p:sp>
          <p:sp>
            <p:nvSpPr>
              <p:cNvPr id="97292" name="Rectangle 31"/>
              <p:cNvSpPr>
                <a:spLocks noChangeArrowheads="1"/>
              </p:cNvSpPr>
              <p:nvPr/>
            </p:nvSpPr>
            <p:spPr bwMode="auto">
              <a:xfrm>
                <a:off x="2737" y="1404"/>
                <a:ext cx="569" cy="569"/>
              </a:xfrm>
              <a:prstGeom prst="rect">
                <a:avLst/>
              </a:prstGeom>
              <a:solidFill>
                <a:srgbClr val="C8C8FF"/>
              </a:solidFill>
              <a:ln w="19050">
                <a:solidFill>
                  <a:schemeClr val="accent1"/>
                </a:solidFill>
                <a:miter lim="800000"/>
                <a:headEnd/>
                <a:tailEnd/>
              </a:ln>
            </p:spPr>
            <p:txBody>
              <a:bodyPr wrap="none" anchor="ctr"/>
              <a:lstStyle/>
              <a:p>
                <a:endParaRPr lang="el-GR"/>
              </a:p>
            </p:txBody>
          </p:sp>
          <p:sp>
            <p:nvSpPr>
              <p:cNvPr id="97293" name="Rectangle 32"/>
              <p:cNvSpPr>
                <a:spLocks noChangeArrowheads="1"/>
              </p:cNvSpPr>
              <p:nvPr/>
            </p:nvSpPr>
            <p:spPr bwMode="auto">
              <a:xfrm>
                <a:off x="3306" y="1404"/>
                <a:ext cx="569" cy="569"/>
              </a:xfrm>
              <a:prstGeom prst="rect">
                <a:avLst/>
              </a:prstGeom>
              <a:noFill/>
              <a:ln w="19050">
                <a:solidFill>
                  <a:schemeClr val="accent1"/>
                </a:solidFill>
                <a:miter lim="800000"/>
                <a:headEnd/>
                <a:tailEnd/>
              </a:ln>
            </p:spPr>
            <p:txBody>
              <a:bodyPr wrap="none" anchor="ctr"/>
              <a:lstStyle/>
              <a:p>
                <a:endParaRPr lang="el-GR"/>
              </a:p>
            </p:txBody>
          </p:sp>
          <p:sp>
            <p:nvSpPr>
              <p:cNvPr id="97294" name="Rectangle 33"/>
              <p:cNvSpPr>
                <a:spLocks noChangeArrowheads="1"/>
              </p:cNvSpPr>
              <p:nvPr/>
            </p:nvSpPr>
            <p:spPr bwMode="auto">
              <a:xfrm>
                <a:off x="3876" y="1404"/>
                <a:ext cx="569" cy="569"/>
              </a:xfrm>
              <a:prstGeom prst="rect">
                <a:avLst/>
              </a:prstGeom>
              <a:noFill/>
              <a:ln w="19050">
                <a:solidFill>
                  <a:schemeClr val="accent1"/>
                </a:solidFill>
                <a:miter lim="800000"/>
                <a:headEnd/>
                <a:tailEnd/>
              </a:ln>
            </p:spPr>
            <p:txBody>
              <a:bodyPr wrap="none" anchor="ctr"/>
              <a:lstStyle/>
              <a:p>
                <a:endParaRPr lang="el-GR"/>
              </a:p>
            </p:txBody>
          </p:sp>
        </p:grpSp>
      </p:grpSp>
      <p:sp>
        <p:nvSpPr>
          <p:cNvPr id="35" name="Text Box 2"/>
          <p:cNvSpPr txBox="1">
            <a:spLocks noChangeArrowheads="1"/>
          </p:cNvSpPr>
          <p:nvPr/>
        </p:nvSpPr>
        <p:spPr bwMode="auto">
          <a:xfrm>
            <a:off x="2135189" y="823914"/>
            <a:ext cx="2064278" cy="954107"/>
          </a:xfrm>
          <a:prstGeom prst="rect">
            <a:avLst/>
          </a:prstGeom>
          <a:noFill/>
          <a:ln w="9525">
            <a:noFill/>
            <a:miter lim="800000"/>
            <a:headEnd/>
            <a:tailEnd/>
          </a:ln>
        </p:spPr>
        <p:txBody>
          <a:bodyPr wrap="square">
            <a:spAutoFit/>
          </a:bodyPr>
          <a:lstStyle/>
          <a:p>
            <a:pPr>
              <a:spcAft>
                <a:spcPct val="35000"/>
              </a:spcAft>
            </a:pPr>
            <a:r>
              <a:rPr lang="el-GR" sz="2800" dirty="0"/>
              <a:t>φαινόμενο μέσου όρου</a:t>
            </a:r>
            <a:endParaRPr lang="en-GB" sz="28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2"/>
          <p:cNvSpPr>
            <a:spLocks noChangeArrowheads="1"/>
          </p:cNvSpPr>
          <p:nvPr/>
        </p:nvSpPr>
        <p:spPr bwMode="auto">
          <a:xfrm rot="5400000">
            <a:off x="5769882" y="3220659"/>
            <a:ext cx="4510087" cy="900855"/>
          </a:xfrm>
          <a:prstGeom prst="rect">
            <a:avLst/>
          </a:prstGeom>
          <a:solidFill>
            <a:schemeClr val="accent6">
              <a:lumMod val="40000"/>
              <a:lumOff val="60000"/>
            </a:schemeClr>
          </a:solidFill>
          <a:ln w="9525">
            <a:noFill/>
            <a:miter lim="800000"/>
            <a:headEnd/>
            <a:tailEnd/>
          </a:ln>
        </p:spPr>
        <p:txBody>
          <a:bodyPr rot="10800000" vert="eaVert" wrap="none" anchor="ctr"/>
          <a:lstStyle/>
          <a:p>
            <a:pPr algn="ctr"/>
            <a:endParaRPr lang="el-GR"/>
          </a:p>
        </p:txBody>
      </p:sp>
      <p:sp>
        <p:nvSpPr>
          <p:cNvPr id="70" name="Rectangle 2"/>
          <p:cNvSpPr>
            <a:spLocks noChangeArrowheads="1"/>
          </p:cNvSpPr>
          <p:nvPr/>
        </p:nvSpPr>
        <p:spPr bwMode="auto">
          <a:xfrm rot="5400000">
            <a:off x="3962028" y="3219940"/>
            <a:ext cx="4510087" cy="900855"/>
          </a:xfrm>
          <a:prstGeom prst="rect">
            <a:avLst/>
          </a:prstGeom>
          <a:solidFill>
            <a:schemeClr val="accent6">
              <a:lumMod val="40000"/>
              <a:lumOff val="60000"/>
            </a:schemeClr>
          </a:solidFill>
          <a:ln w="9525">
            <a:noFill/>
            <a:miter lim="800000"/>
            <a:headEnd/>
            <a:tailEnd/>
          </a:ln>
        </p:spPr>
        <p:txBody>
          <a:bodyPr rot="10800000" vert="eaVert" wrap="none" anchor="ctr"/>
          <a:lstStyle/>
          <a:p>
            <a:pPr algn="ctr"/>
            <a:endParaRPr lang="el-GR"/>
          </a:p>
        </p:txBody>
      </p:sp>
      <p:grpSp>
        <p:nvGrpSpPr>
          <p:cNvPr id="2" name="Group 7"/>
          <p:cNvGrpSpPr>
            <a:grpSpLocks/>
          </p:cNvGrpSpPr>
          <p:nvPr/>
        </p:nvGrpSpPr>
        <p:grpSpPr bwMode="auto">
          <a:xfrm>
            <a:off x="4860926" y="1414463"/>
            <a:ext cx="4519613" cy="4521200"/>
            <a:chOff x="2005" y="779"/>
            <a:chExt cx="2847" cy="2848"/>
          </a:xfrm>
          <a:noFill/>
        </p:grpSpPr>
        <p:grpSp>
          <p:nvGrpSpPr>
            <p:cNvPr id="3" name="Group 8"/>
            <p:cNvGrpSpPr>
              <a:grpSpLocks/>
            </p:cNvGrpSpPr>
            <p:nvPr/>
          </p:nvGrpSpPr>
          <p:grpSpPr bwMode="auto">
            <a:xfrm>
              <a:off x="2005" y="1348"/>
              <a:ext cx="2847" cy="569"/>
              <a:chOff x="1598" y="1404"/>
              <a:chExt cx="2847" cy="569"/>
            </a:xfrm>
            <a:grpFill/>
          </p:grpSpPr>
          <p:sp>
            <p:nvSpPr>
              <p:cNvPr id="93216" name="Rectangle 9"/>
              <p:cNvSpPr>
                <a:spLocks noChangeArrowheads="1"/>
              </p:cNvSpPr>
              <p:nvPr/>
            </p:nvSpPr>
            <p:spPr bwMode="auto">
              <a:xfrm>
                <a:off x="1598"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17" name="Rectangle 10"/>
              <p:cNvSpPr>
                <a:spLocks noChangeArrowheads="1"/>
              </p:cNvSpPr>
              <p:nvPr/>
            </p:nvSpPr>
            <p:spPr bwMode="auto">
              <a:xfrm>
                <a:off x="2167"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18" name="Rectangle 11"/>
              <p:cNvSpPr>
                <a:spLocks noChangeArrowheads="1"/>
              </p:cNvSpPr>
              <p:nvPr/>
            </p:nvSpPr>
            <p:spPr bwMode="auto">
              <a:xfrm>
                <a:off x="2737"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19" name="Rectangle 12"/>
              <p:cNvSpPr>
                <a:spLocks noChangeArrowheads="1"/>
              </p:cNvSpPr>
              <p:nvPr/>
            </p:nvSpPr>
            <p:spPr bwMode="auto">
              <a:xfrm>
                <a:off x="3306"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20" name="Rectangle 13"/>
              <p:cNvSpPr>
                <a:spLocks noChangeArrowheads="1"/>
              </p:cNvSpPr>
              <p:nvPr/>
            </p:nvSpPr>
            <p:spPr bwMode="auto">
              <a:xfrm>
                <a:off x="3876" y="1404"/>
                <a:ext cx="569" cy="569"/>
              </a:xfrm>
              <a:prstGeom prst="rect">
                <a:avLst/>
              </a:prstGeom>
              <a:grpFill/>
              <a:ln w="19050">
                <a:solidFill>
                  <a:schemeClr val="accent1"/>
                </a:solidFill>
                <a:miter lim="800000"/>
                <a:headEnd/>
                <a:tailEnd/>
              </a:ln>
            </p:spPr>
            <p:txBody>
              <a:bodyPr wrap="none" anchor="ctr"/>
              <a:lstStyle/>
              <a:p>
                <a:endParaRPr lang="el-GR"/>
              </a:p>
            </p:txBody>
          </p:sp>
        </p:grpSp>
        <p:grpSp>
          <p:nvGrpSpPr>
            <p:cNvPr id="4" name="Group 14"/>
            <p:cNvGrpSpPr>
              <a:grpSpLocks/>
            </p:cNvGrpSpPr>
            <p:nvPr/>
          </p:nvGrpSpPr>
          <p:grpSpPr bwMode="auto">
            <a:xfrm>
              <a:off x="2005" y="1918"/>
              <a:ext cx="2847" cy="569"/>
              <a:chOff x="1595" y="2086"/>
              <a:chExt cx="2847" cy="569"/>
            </a:xfrm>
            <a:grpFill/>
          </p:grpSpPr>
          <p:sp>
            <p:nvSpPr>
              <p:cNvPr id="93211" name="Rectangle 15"/>
              <p:cNvSpPr>
                <a:spLocks noChangeArrowheads="1"/>
              </p:cNvSpPr>
              <p:nvPr/>
            </p:nvSpPr>
            <p:spPr bwMode="auto">
              <a:xfrm>
                <a:off x="1595"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2" name="Rectangle 16"/>
              <p:cNvSpPr>
                <a:spLocks noChangeArrowheads="1"/>
              </p:cNvSpPr>
              <p:nvPr/>
            </p:nvSpPr>
            <p:spPr bwMode="auto">
              <a:xfrm>
                <a:off x="216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3" name="Rectangle 17"/>
              <p:cNvSpPr>
                <a:spLocks noChangeArrowheads="1"/>
              </p:cNvSpPr>
              <p:nvPr/>
            </p:nvSpPr>
            <p:spPr bwMode="auto">
              <a:xfrm>
                <a:off x="273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4" name="Rectangle 18"/>
              <p:cNvSpPr>
                <a:spLocks noChangeArrowheads="1"/>
              </p:cNvSpPr>
              <p:nvPr/>
            </p:nvSpPr>
            <p:spPr bwMode="auto">
              <a:xfrm>
                <a:off x="3303"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5" name="Rectangle 19"/>
              <p:cNvSpPr>
                <a:spLocks noChangeArrowheads="1"/>
              </p:cNvSpPr>
              <p:nvPr/>
            </p:nvSpPr>
            <p:spPr bwMode="auto">
              <a:xfrm>
                <a:off x="3873" y="2086"/>
                <a:ext cx="569" cy="569"/>
              </a:xfrm>
              <a:prstGeom prst="rect">
                <a:avLst/>
              </a:prstGeom>
              <a:grpFill/>
              <a:ln w="19050">
                <a:solidFill>
                  <a:schemeClr val="accent1"/>
                </a:solidFill>
                <a:miter lim="800000"/>
                <a:headEnd/>
                <a:tailEnd/>
              </a:ln>
            </p:spPr>
            <p:txBody>
              <a:bodyPr wrap="none" anchor="ctr"/>
              <a:lstStyle/>
              <a:p>
                <a:endParaRPr lang="el-GR"/>
              </a:p>
            </p:txBody>
          </p:sp>
        </p:grpSp>
        <p:grpSp>
          <p:nvGrpSpPr>
            <p:cNvPr id="5" name="Group 20"/>
            <p:cNvGrpSpPr>
              <a:grpSpLocks/>
            </p:cNvGrpSpPr>
            <p:nvPr/>
          </p:nvGrpSpPr>
          <p:grpSpPr bwMode="auto">
            <a:xfrm>
              <a:off x="2005" y="2492"/>
              <a:ext cx="2847" cy="569"/>
              <a:chOff x="1595" y="2086"/>
              <a:chExt cx="2847" cy="569"/>
            </a:xfrm>
            <a:grpFill/>
          </p:grpSpPr>
          <p:sp>
            <p:nvSpPr>
              <p:cNvPr id="93206" name="Rectangle 21"/>
              <p:cNvSpPr>
                <a:spLocks noChangeArrowheads="1"/>
              </p:cNvSpPr>
              <p:nvPr/>
            </p:nvSpPr>
            <p:spPr bwMode="auto">
              <a:xfrm>
                <a:off x="1595"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7" name="Rectangle 22"/>
              <p:cNvSpPr>
                <a:spLocks noChangeArrowheads="1"/>
              </p:cNvSpPr>
              <p:nvPr/>
            </p:nvSpPr>
            <p:spPr bwMode="auto">
              <a:xfrm>
                <a:off x="216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8" name="Rectangle 23"/>
              <p:cNvSpPr>
                <a:spLocks noChangeArrowheads="1"/>
              </p:cNvSpPr>
              <p:nvPr/>
            </p:nvSpPr>
            <p:spPr bwMode="auto">
              <a:xfrm>
                <a:off x="273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9" name="Rectangle 24"/>
              <p:cNvSpPr>
                <a:spLocks noChangeArrowheads="1"/>
              </p:cNvSpPr>
              <p:nvPr/>
            </p:nvSpPr>
            <p:spPr bwMode="auto">
              <a:xfrm>
                <a:off x="3303"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0" name="Rectangle 25"/>
              <p:cNvSpPr>
                <a:spLocks noChangeArrowheads="1"/>
              </p:cNvSpPr>
              <p:nvPr/>
            </p:nvSpPr>
            <p:spPr bwMode="auto">
              <a:xfrm>
                <a:off x="3873" y="2086"/>
                <a:ext cx="569" cy="569"/>
              </a:xfrm>
              <a:prstGeom prst="rect">
                <a:avLst/>
              </a:prstGeom>
              <a:grpFill/>
              <a:ln w="19050">
                <a:solidFill>
                  <a:schemeClr val="accent1"/>
                </a:solidFill>
                <a:miter lim="800000"/>
                <a:headEnd/>
                <a:tailEnd/>
              </a:ln>
            </p:spPr>
            <p:txBody>
              <a:bodyPr wrap="none" anchor="ctr"/>
              <a:lstStyle/>
              <a:p>
                <a:endParaRPr lang="el-GR"/>
              </a:p>
            </p:txBody>
          </p:sp>
        </p:grpSp>
        <p:grpSp>
          <p:nvGrpSpPr>
            <p:cNvPr id="6" name="Group 26"/>
            <p:cNvGrpSpPr>
              <a:grpSpLocks/>
            </p:cNvGrpSpPr>
            <p:nvPr/>
          </p:nvGrpSpPr>
          <p:grpSpPr bwMode="auto">
            <a:xfrm>
              <a:off x="2005" y="3058"/>
              <a:ext cx="2847" cy="569"/>
              <a:chOff x="1595" y="2086"/>
              <a:chExt cx="2847" cy="569"/>
            </a:xfrm>
            <a:grpFill/>
          </p:grpSpPr>
          <p:sp>
            <p:nvSpPr>
              <p:cNvPr id="93201" name="Rectangle 27"/>
              <p:cNvSpPr>
                <a:spLocks noChangeArrowheads="1"/>
              </p:cNvSpPr>
              <p:nvPr/>
            </p:nvSpPr>
            <p:spPr bwMode="auto">
              <a:xfrm>
                <a:off x="1595"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2" name="Rectangle 28"/>
              <p:cNvSpPr>
                <a:spLocks noChangeArrowheads="1"/>
              </p:cNvSpPr>
              <p:nvPr/>
            </p:nvSpPr>
            <p:spPr bwMode="auto">
              <a:xfrm>
                <a:off x="216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3" name="Rectangle 29"/>
              <p:cNvSpPr>
                <a:spLocks noChangeArrowheads="1"/>
              </p:cNvSpPr>
              <p:nvPr/>
            </p:nvSpPr>
            <p:spPr bwMode="auto">
              <a:xfrm>
                <a:off x="273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4" name="Rectangle 30"/>
              <p:cNvSpPr>
                <a:spLocks noChangeArrowheads="1"/>
              </p:cNvSpPr>
              <p:nvPr/>
            </p:nvSpPr>
            <p:spPr bwMode="auto">
              <a:xfrm>
                <a:off x="3303"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5" name="Rectangle 31"/>
              <p:cNvSpPr>
                <a:spLocks noChangeArrowheads="1"/>
              </p:cNvSpPr>
              <p:nvPr/>
            </p:nvSpPr>
            <p:spPr bwMode="auto">
              <a:xfrm>
                <a:off x="3873" y="2086"/>
                <a:ext cx="569" cy="569"/>
              </a:xfrm>
              <a:prstGeom prst="rect">
                <a:avLst/>
              </a:prstGeom>
              <a:grpFill/>
              <a:ln w="19050">
                <a:solidFill>
                  <a:schemeClr val="accent1"/>
                </a:solidFill>
                <a:miter lim="800000"/>
                <a:headEnd/>
                <a:tailEnd/>
              </a:ln>
            </p:spPr>
            <p:txBody>
              <a:bodyPr wrap="none" anchor="ctr"/>
              <a:lstStyle/>
              <a:p>
                <a:endParaRPr lang="el-GR"/>
              </a:p>
            </p:txBody>
          </p:sp>
        </p:grpSp>
        <p:grpSp>
          <p:nvGrpSpPr>
            <p:cNvPr id="7" name="Group 32"/>
            <p:cNvGrpSpPr>
              <a:grpSpLocks/>
            </p:cNvGrpSpPr>
            <p:nvPr/>
          </p:nvGrpSpPr>
          <p:grpSpPr bwMode="auto">
            <a:xfrm>
              <a:off x="2005" y="779"/>
              <a:ext cx="2847" cy="569"/>
              <a:chOff x="1598" y="1404"/>
              <a:chExt cx="2847" cy="569"/>
            </a:xfrm>
            <a:grpFill/>
          </p:grpSpPr>
          <p:sp>
            <p:nvSpPr>
              <p:cNvPr id="93196" name="Rectangle 33"/>
              <p:cNvSpPr>
                <a:spLocks noChangeArrowheads="1"/>
              </p:cNvSpPr>
              <p:nvPr/>
            </p:nvSpPr>
            <p:spPr bwMode="auto">
              <a:xfrm>
                <a:off x="1598"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197" name="Rectangle 34"/>
              <p:cNvSpPr>
                <a:spLocks noChangeArrowheads="1"/>
              </p:cNvSpPr>
              <p:nvPr/>
            </p:nvSpPr>
            <p:spPr bwMode="auto">
              <a:xfrm>
                <a:off x="2167"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198" name="Rectangle 35"/>
              <p:cNvSpPr>
                <a:spLocks noChangeArrowheads="1"/>
              </p:cNvSpPr>
              <p:nvPr/>
            </p:nvSpPr>
            <p:spPr bwMode="auto">
              <a:xfrm>
                <a:off x="2737"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199" name="Rectangle 36"/>
              <p:cNvSpPr>
                <a:spLocks noChangeArrowheads="1"/>
              </p:cNvSpPr>
              <p:nvPr/>
            </p:nvSpPr>
            <p:spPr bwMode="auto">
              <a:xfrm>
                <a:off x="3306"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00" name="Rectangle 37"/>
              <p:cNvSpPr>
                <a:spLocks noChangeArrowheads="1"/>
              </p:cNvSpPr>
              <p:nvPr/>
            </p:nvSpPr>
            <p:spPr bwMode="auto">
              <a:xfrm>
                <a:off x="3876" y="1404"/>
                <a:ext cx="569" cy="569"/>
              </a:xfrm>
              <a:prstGeom prst="rect">
                <a:avLst/>
              </a:prstGeom>
              <a:grpFill/>
              <a:ln w="19050">
                <a:solidFill>
                  <a:schemeClr val="accent1"/>
                </a:solidFill>
                <a:miter lim="800000"/>
                <a:headEnd/>
                <a:tailEnd/>
              </a:ln>
            </p:spPr>
            <p:txBody>
              <a:bodyPr wrap="none" anchor="ctr"/>
              <a:lstStyle/>
              <a:p>
                <a:endParaRPr lang="el-GR"/>
              </a:p>
            </p:txBody>
          </p:sp>
        </p:grpSp>
      </p:grpSp>
      <p:sp>
        <p:nvSpPr>
          <p:cNvPr id="93190" name="Text Box 39"/>
          <p:cNvSpPr txBox="1">
            <a:spLocks noChangeArrowheads="1"/>
          </p:cNvSpPr>
          <p:nvPr/>
        </p:nvSpPr>
        <p:spPr bwMode="auto">
          <a:xfrm>
            <a:off x="2135189" y="823914"/>
            <a:ext cx="1940101" cy="954107"/>
          </a:xfrm>
          <a:prstGeom prst="rect">
            <a:avLst/>
          </a:prstGeom>
          <a:noFill/>
          <a:ln w="9525">
            <a:noFill/>
            <a:miter lim="800000"/>
            <a:headEnd/>
            <a:tailEnd/>
          </a:ln>
        </p:spPr>
        <p:txBody>
          <a:bodyPr wrap="square">
            <a:spAutoFit/>
          </a:bodyPr>
          <a:lstStyle/>
          <a:p>
            <a:pPr>
              <a:spcAft>
                <a:spcPct val="35000"/>
              </a:spcAft>
            </a:pPr>
            <a:r>
              <a:rPr lang="el-GR" sz="2800" dirty="0"/>
              <a:t>διακριτική ικανότητα</a:t>
            </a:r>
            <a:endParaRPr lang="en-GB" sz="2800"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2"/>
          <p:cNvSpPr>
            <a:spLocks noChangeArrowheads="1"/>
          </p:cNvSpPr>
          <p:nvPr/>
        </p:nvSpPr>
        <p:spPr bwMode="auto">
          <a:xfrm rot="5400000">
            <a:off x="6227086" y="3220659"/>
            <a:ext cx="4510087" cy="900855"/>
          </a:xfrm>
          <a:prstGeom prst="rect">
            <a:avLst/>
          </a:prstGeom>
          <a:solidFill>
            <a:schemeClr val="accent6">
              <a:lumMod val="40000"/>
              <a:lumOff val="60000"/>
            </a:schemeClr>
          </a:solidFill>
          <a:ln w="9525">
            <a:noFill/>
            <a:miter lim="800000"/>
            <a:headEnd/>
            <a:tailEnd/>
          </a:ln>
        </p:spPr>
        <p:txBody>
          <a:bodyPr rot="10800000" vert="eaVert" wrap="none" anchor="ctr"/>
          <a:lstStyle/>
          <a:p>
            <a:pPr algn="ctr"/>
            <a:endParaRPr lang="el-GR"/>
          </a:p>
        </p:txBody>
      </p:sp>
      <p:sp>
        <p:nvSpPr>
          <p:cNvPr id="70" name="Rectangle 2"/>
          <p:cNvSpPr>
            <a:spLocks noChangeArrowheads="1"/>
          </p:cNvSpPr>
          <p:nvPr/>
        </p:nvSpPr>
        <p:spPr bwMode="auto">
          <a:xfrm rot="5400000">
            <a:off x="4419232" y="3219940"/>
            <a:ext cx="4510087" cy="900855"/>
          </a:xfrm>
          <a:prstGeom prst="rect">
            <a:avLst/>
          </a:prstGeom>
          <a:solidFill>
            <a:schemeClr val="accent6">
              <a:lumMod val="40000"/>
              <a:lumOff val="60000"/>
            </a:schemeClr>
          </a:solidFill>
          <a:ln w="9525">
            <a:noFill/>
            <a:miter lim="800000"/>
            <a:headEnd/>
            <a:tailEnd/>
          </a:ln>
        </p:spPr>
        <p:txBody>
          <a:bodyPr rot="10800000" vert="eaVert" wrap="none" anchor="ctr"/>
          <a:lstStyle/>
          <a:p>
            <a:pPr algn="ctr"/>
            <a:endParaRPr lang="el-GR"/>
          </a:p>
        </p:txBody>
      </p:sp>
      <p:grpSp>
        <p:nvGrpSpPr>
          <p:cNvPr id="2" name="Group 7"/>
          <p:cNvGrpSpPr>
            <a:grpSpLocks/>
          </p:cNvGrpSpPr>
          <p:nvPr/>
        </p:nvGrpSpPr>
        <p:grpSpPr bwMode="auto">
          <a:xfrm>
            <a:off x="4860926" y="1414463"/>
            <a:ext cx="4519613" cy="4521200"/>
            <a:chOff x="2005" y="779"/>
            <a:chExt cx="2847" cy="2848"/>
          </a:xfrm>
          <a:noFill/>
        </p:grpSpPr>
        <p:grpSp>
          <p:nvGrpSpPr>
            <p:cNvPr id="3" name="Group 8"/>
            <p:cNvGrpSpPr>
              <a:grpSpLocks/>
            </p:cNvGrpSpPr>
            <p:nvPr/>
          </p:nvGrpSpPr>
          <p:grpSpPr bwMode="auto">
            <a:xfrm>
              <a:off x="2005" y="1348"/>
              <a:ext cx="2847" cy="569"/>
              <a:chOff x="1598" y="1404"/>
              <a:chExt cx="2847" cy="569"/>
            </a:xfrm>
            <a:grpFill/>
          </p:grpSpPr>
          <p:sp>
            <p:nvSpPr>
              <p:cNvPr id="93216" name="Rectangle 9"/>
              <p:cNvSpPr>
                <a:spLocks noChangeArrowheads="1"/>
              </p:cNvSpPr>
              <p:nvPr/>
            </p:nvSpPr>
            <p:spPr bwMode="auto">
              <a:xfrm>
                <a:off x="1598"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17" name="Rectangle 10"/>
              <p:cNvSpPr>
                <a:spLocks noChangeArrowheads="1"/>
              </p:cNvSpPr>
              <p:nvPr/>
            </p:nvSpPr>
            <p:spPr bwMode="auto">
              <a:xfrm>
                <a:off x="2167"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18" name="Rectangle 11"/>
              <p:cNvSpPr>
                <a:spLocks noChangeArrowheads="1"/>
              </p:cNvSpPr>
              <p:nvPr/>
            </p:nvSpPr>
            <p:spPr bwMode="auto">
              <a:xfrm>
                <a:off x="2737"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19" name="Rectangle 12"/>
              <p:cNvSpPr>
                <a:spLocks noChangeArrowheads="1"/>
              </p:cNvSpPr>
              <p:nvPr/>
            </p:nvSpPr>
            <p:spPr bwMode="auto">
              <a:xfrm>
                <a:off x="3306"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20" name="Rectangle 13"/>
              <p:cNvSpPr>
                <a:spLocks noChangeArrowheads="1"/>
              </p:cNvSpPr>
              <p:nvPr/>
            </p:nvSpPr>
            <p:spPr bwMode="auto">
              <a:xfrm>
                <a:off x="3876" y="1404"/>
                <a:ext cx="569" cy="569"/>
              </a:xfrm>
              <a:prstGeom prst="rect">
                <a:avLst/>
              </a:prstGeom>
              <a:grpFill/>
              <a:ln w="19050">
                <a:solidFill>
                  <a:schemeClr val="accent1"/>
                </a:solidFill>
                <a:miter lim="800000"/>
                <a:headEnd/>
                <a:tailEnd/>
              </a:ln>
            </p:spPr>
            <p:txBody>
              <a:bodyPr wrap="none" anchor="ctr"/>
              <a:lstStyle/>
              <a:p>
                <a:endParaRPr lang="el-GR"/>
              </a:p>
            </p:txBody>
          </p:sp>
        </p:grpSp>
        <p:grpSp>
          <p:nvGrpSpPr>
            <p:cNvPr id="4" name="Group 14"/>
            <p:cNvGrpSpPr>
              <a:grpSpLocks/>
            </p:cNvGrpSpPr>
            <p:nvPr/>
          </p:nvGrpSpPr>
          <p:grpSpPr bwMode="auto">
            <a:xfrm>
              <a:off x="2005" y="1918"/>
              <a:ext cx="2847" cy="569"/>
              <a:chOff x="1595" y="2086"/>
              <a:chExt cx="2847" cy="569"/>
            </a:xfrm>
            <a:grpFill/>
          </p:grpSpPr>
          <p:sp>
            <p:nvSpPr>
              <p:cNvPr id="93211" name="Rectangle 15"/>
              <p:cNvSpPr>
                <a:spLocks noChangeArrowheads="1"/>
              </p:cNvSpPr>
              <p:nvPr/>
            </p:nvSpPr>
            <p:spPr bwMode="auto">
              <a:xfrm>
                <a:off x="1595"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2" name="Rectangle 16"/>
              <p:cNvSpPr>
                <a:spLocks noChangeArrowheads="1"/>
              </p:cNvSpPr>
              <p:nvPr/>
            </p:nvSpPr>
            <p:spPr bwMode="auto">
              <a:xfrm>
                <a:off x="216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3" name="Rectangle 17"/>
              <p:cNvSpPr>
                <a:spLocks noChangeArrowheads="1"/>
              </p:cNvSpPr>
              <p:nvPr/>
            </p:nvSpPr>
            <p:spPr bwMode="auto">
              <a:xfrm>
                <a:off x="273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4" name="Rectangle 18"/>
              <p:cNvSpPr>
                <a:spLocks noChangeArrowheads="1"/>
              </p:cNvSpPr>
              <p:nvPr/>
            </p:nvSpPr>
            <p:spPr bwMode="auto">
              <a:xfrm>
                <a:off x="3303"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5" name="Rectangle 19"/>
              <p:cNvSpPr>
                <a:spLocks noChangeArrowheads="1"/>
              </p:cNvSpPr>
              <p:nvPr/>
            </p:nvSpPr>
            <p:spPr bwMode="auto">
              <a:xfrm>
                <a:off x="3873" y="2086"/>
                <a:ext cx="569" cy="569"/>
              </a:xfrm>
              <a:prstGeom prst="rect">
                <a:avLst/>
              </a:prstGeom>
              <a:grpFill/>
              <a:ln w="19050">
                <a:solidFill>
                  <a:schemeClr val="accent1"/>
                </a:solidFill>
                <a:miter lim="800000"/>
                <a:headEnd/>
                <a:tailEnd/>
              </a:ln>
            </p:spPr>
            <p:txBody>
              <a:bodyPr wrap="none" anchor="ctr"/>
              <a:lstStyle/>
              <a:p>
                <a:endParaRPr lang="el-GR"/>
              </a:p>
            </p:txBody>
          </p:sp>
        </p:grpSp>
        <p:grpSp>
          <p:nvGrpSpPr>
            <p:cNvPr id="5" name="Group 20"/>
            <p:cNvGrpSpPr>
              <a:grpSpLocks/>
            </p:cNvGrpSpPr>
            <p:nvPr/>
          </p:nvGrpSpPr>
          <p:grpSpPr bwMode="auto">
            <a:xfrm>
              <a:off x="2005" y="2492"/>
              <a:ext cx="2847" cy="569"/>
              <a:chOff x="1595" y="2086"/>
              <a:chExt cx="2847" cy="569"/>
            </a:xfrm>
            <a:grpFill/>
          </p:grpSpPr>
          <p:sp>
            <p:nvSpPr>
              <p:cNvPr id="93206" name="Rectangle 21"/>
              <p:cNvSpPr>
                <a:spLocks noChangeArrowheads="1"/>
              </p:cNvSpPr>
              <p:nvPr/>
            </p:nvSpPr>
            <p:spPr bwMode="auto">
              <a:xfrm>
                <a:off x="1595"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7" name="Rectangle 22"/>
              <p:cNvSpPr>
                <a:spLocks noChangeArrowheads="1"/>
              </p:cNvSpPr>
              <p:nvPr/>
            </p:nvSpPr>
            <p:spPr bwMode="auto">
              <a:xfrm>
                <a:off x="216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8" name="Rectangle 23"/>
              <p:cNvSpPr>
                <a:spLocks noChangeArrowheads="1"/>
              </p:cNvSpPr>
              <p:nvPr/>
            </p:nvSpPr>
            <p:spPr bwMode="auto">
              <a:xfrm>
                <a:off x="273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9" name="Rectangle 24"/>
              <p:cNvSpPr>
                <a:spLocks noChangeArrowheads="1"/>
              </p:cNvSpPr>
              <p:nvPr/>
            </p:nvSpPr>
            <p:spPr bwMode="auto">
              <a:xfrm>
                <a:off x="3303"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0" name="Rectangle 25"/>
              <p:cNvSpPr>
                <a:spLocks noChangeArrowheads="1"/>
              </p:cNvSpPr>
              <p:nvPr/>
            </p:nvSpPr>
            <p:spPr bwMode="auto">
              <a:xfrm>
                <a:off x="3873" y="2086"/>
                <a:ext cx="569" cy="569"/>
              </a:xfrm>
              <a:prstGeom prst="rect">
                <a:avLst/>
              </a:prstGeom>
              <a:grpFill/>
              <a:ln w="19050">
                <a:solidFill>
                  <a:schemeClr val="accent1"/>
                </a:solidFill>
                <a:miter lim="800000"/>
                <a:headEnd/>
                <a:tailEnd/>
              </a:ln>
            </p:spPr>
            <p:txBody>
              <a:bodyPr wrap="none" anchor="ctr"/>
              <a:lstStyle/>
              <a:p>
                <a:endParaRPr lang="el-GR"/>
              </a:p>
            </p:txBody>
          </p:sp>
        </p:grpSp>
        <p:grpSp>
          <p:nvGrpSpPr>
            <p:cNvPr id="6" name="Group 26"/>
            <p:cNvGrpSpPr>
              <a:grpSpLocks/>
            </p:cNvGrpSpPr>
            <p:nvPr/>
          </p:nvGrpSpPr>
          <p:grpSpPr bwMode="auto">
            <a:xfrm>
              <a:off x="2005" y="3058"/>
              <a:ext cx="2847" cy="569"/>
              <a:chOff x="1595" y="2086"/>
              <a:chExt cx="2847" cy="569"/>
            </a:xfrm>
            <a:grpFill/>
          </p:grpSpPr>
          <p:sp>
            <p:nvSpPr>
              <p:cNvPr id="93201" name="Rectangle 27"/>
              <p:cNvSpPr>
                <a:spLocks noChangeArrowheads="1"/>
              </p:cNvSpPr>
              <p:nvPr/>
            </p:nvSpPr>
            <p:spPr bwMode="auto">
              <a:xfrm>
                <a:off x="1595"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2" name="Rectangle 28"/>
              <p:cNvSpPr>
                <a:spLocks noChangeArrowheads="1"/>
              </p:cNvSpPr>
              <p:nvPr/>
            </p:nvSpPr>
            <p:spPr bwMode="auto">
              <a:xfrm>
                <a:off x="216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3" name="Rectangle 29"/>
              <p:cNvSpPr>
                <a:spLocks noChangeArrowheads="1"/>
              </p:cNvSpPr>
              <p:nvPr/>
            </p:nvSpPr>
            <p:spPr bwMode="auto">
              <a:xfrm>
                <a:off x="273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4" name="Rectangle 30"/>
              <p:cNvSpPr>
                <a:spLocks noChangeArrowheads="1"/>
              </p:cNvSpPr>
              <p:nvPr/>
            </p:nvSpPr>
            <p:spPr bwMode="auto">
              <a:xfrm>
                <a:off x="3303"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5" name="Rectangle 31"/>
              <p:cNvSpPr>
                <a:spLocks noChangeArrowheads="1"/>
              </p:cNvSpPr>
              <p:nvPr/>
            </p:nvSpPr>
            <p:spPr bwMode="auto">
              <a:xfrm>
                <a:off x="3873" y="2086"/>
                <a:ext cx="569" cy="569"/>
              </a:xfrm>
              <a:prstGeom prst="rect">
                <a:avLst/>
              </a:prstGeom>
              <a:grpFill/>
              <a:ln w="19050">
                <a:solidFill>
                  <a:schemeClr val="accent1"/>
                </a:solidFill>
                <a:miter lim="800000"/>
                <a:headEnd/>
                <a:tailEnd/>
              </a:ln>
            </p:spPr>
            <p:txBody>
              <a:bodyPr wrap="none" anchor="ctr"/>
              <a:lstStyle/>
              <a:p>
                <a:endParaRPr lang="el-GR"/>
              </a:p>
            </p:txBody>
          </p:sp>
        </p:grpSp>
        <p:grpSp>
          <p:nvGrpSpPr>
            <p:cNvPr id="7" name="Group 32"/>
            <p:cNvGrpSpPr>
              <a:grpSpLocks/>
            </p:cNvGrpSpPr>
            <p:nvPr/>
          </p:nvGrpSpPr>
          <p:grpSpPr bwMode="auto">
            <a:xfrm>
              <a:off x="2005" y="779"/>
              <a:ext cx="2847" cy="569"/>
              <a:chOff x="1598" y="1404"/>
              <a:chExt cx="2847" cy="569"/>
            </a:xfrm>
            <a:grpFill/>
          </p:grpSpPr>
          <p:sp>
            <p:nvSpPr>
              <p:cNvPr id="93196" name="Rectangle 33"/>
              <p:cNvSpPr>
                <a:spLocks noChangeArrowheads="1"/>
              </p:cNvSpPr>
              <p:nvPr/>
            </p:nvSpPr>
            <p:spPr bwMode="auto">
              <a:xfrm>
                <a:off x="1598"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197" name="Rectangle 34"/>
              <p:cNvSpPr>
                <a:spLocks noChangeArrowheads="1"/>
              </p:cNvSpPr>
              <p:nvPr/>
            </p:nvSpPr>
            <p:spPr bwMode="auto">
              <a:xfrm>
                <a:off x="2167"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198" name="Rectangle 35"/>
              <p:cNvSpPr>
                <a:spLocks noChangeArrowheads="1"/>
              </p:cNvSpPr>
              <p:nvPr/>
            </p:nvSpPr>
            <p:spPr bwMode="auto">
              <a:xfrm>
                <a:off x="2737"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199" name="Rectangle 36"/>
              <p:cNvSpPr>
                <a:spLocks noChangeArrowheads="1"/>
              </p:cNvSpPr>
              <p:nvPr/>
            </p:nvSpPr>
            <p:spPr bwMode="auto">
              <a:xfrm>
                <a:off x="3306"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00" name="Rectangle 37"/>
              <p:cNvSpPr>
                <a:spLocks noChangeArrowheads="1"/>
              </p:cNvSpPr>
              <p:nvPr/>
            </p:nvSpPr>
            <p:spPr bwMode="auto">
              <a:xfrm>
                <a:off x="3876" y="1404"/>
                <a:ext cx="569" cy="569"/>
              </a:xfrm>
              <a:prstGeom prst="rect">
                <a:avLst/>
              </a:prstGeom>
              <a:grpFill/>
              <a:ln w="19050">
                <a:solidFill>
                  <a:schemeClr val="accent1"/>
                </a:solidFill>
                <a:miter lim="800000"/>
                <a:headEnd/>
                <a:tailEnd/>
              </a:ln>
            </p:spPr>
            <p:txBody>
              <a:bodyPr wrap="none" anchor="ctr"/>
              <a:lstStyle/>
              <a:p>
                <a:endParaRPr lang="el-GR"/>
              </a:p>
            </p:txBody>
          </p:sp>
        </p:grpSp>
      </p:grpSp>
      <p:sp>
        <p:nvSpPr>
          <p:cNvPr id="36" name="Text Box 39"/>
          <p:cNvSpPr txBox="1">
            <a:spLocks noChangeArrowheads="1"/>
          </p:cNvSpPr>
          <p:nvPr/>
        </p:nvSpPr>
        <p:spPr bwMode="auto">
          <a:xfrm>
            <a:off x="2135189" y="823914"/>
            <a:ext cx="1940101" cy="954107"/>
          </a:xfrm>
          <a:prstGeom prst="rect">
            <a:avLst/>
          </a:prstGeom>
          <a:noFill/>
          <a:ln w="9525">
            <a:noFill/>
            <a:miter lim="800000"/>
            <a:headEnd/>
            <a:tailEnd/>
          </a:ln>
        </p:spPr>
        <p:txBody>
          <a:bodyPr wrap="square">
            <a:spAutoFit/>
          </a:bodyPr>
          <a:lstStyle/>
          <a:p>
            <a:pPr>
              <a:spcAft>
                <a:spcPct val="35000"/>
              </a:spcAft>
            </a:pPr>
            <a:r>
              <a:rPr lang="el-GR" sz="2800" dirty="0"/>
              <a:t>διακριτική ικανότητα</a:t>
            </a:r>
            <a:endParaRPr lang="en-GB" sz="2800"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2"/>
          <p:cNvSpPr>
            <a:spLocks noChangeArrowheads="1"/>
          </p:cNvSpPr>
          <p:nvPr/>
        </p:nvSpPr>
        <p:spPr bwMode="auto">
          <a:xfrm rot="5400000">
            <a:off x="5326165" y="1863043"/>
            <a:ext cx="4510087" cy="3614653"/>
          </a:xfrm>
          <a:prstGeom prst="rect">
            <a:avLst/>
          </a:prstGeom>
          <a:solidFill>
            <a:srgbClr val="E2E2F8"/>
          </a:solidFill>
          <a:ln w="9525">
            <a:noFill/>
            <a:miter lim="800000"/>
            <a:headEnd/>
            <a:tailEnd/>
          </a:ln>
        </p:spPr>
        <p:txBody>
          <a:bodyPr rot="10800000" vert="eaVert" wrap="none" anchor="ctr"/>
          <a:lstStyle/>
          <a:p>
            <a:pPr algn="ctr"/>
            <a:endParaRPr lang="el-GR"/>
          </a:p>
        </p:txBody>
      </p:sp>
      <p:grpSp>
        <p:nvGrpSpPr>
          <p:cNvPr id="2" name="Group 7"/>
          <p:cNvGrpSpPr>
            <a:grpSpLocks/>
          </p:cNvGrpSpPr>
          <p:nvPr/>
        </p:nvGrpSpPr>
        <p:grpSpPr bwMode="auto">
          <a:xfrm>
            <a:off x="4860926" y="1414463"/>
            <a:ext cx="4519613" cy="4521200"/>
            <a:chOff x="2005" y="779"/>
            <a:chExt cx="2847" cy="2848"/>
          </a:xfrm>
          <a:noFill/>
        </p:grpSpPr>
        <p:grpSp>
          <p:nvGrpSpPr>
            <p:cNvPr id="3" name="Group 8"/>
            <p:cNvGrpSpPr>
              <a:grpSpLocks/>
            </p:cNvGrpSpPr>
            <p:nvPr/>
          </p:nvGrpSpPr>
          <p:grpSpPr bwMode="auto">
            <a:xfrm>
              <a:off x="2005" y="1348"/>
              <a:ext cx="2847" cy="569"/>
              <a:chOff x="1598" y="1404"/>
              <a:chExt cx="2847" cy="569"/>
            </a:xfrm>
            <a:grpFill/>
          </p:grpSpPr>
          <p:sp>
            <p:nvSpPr>
              <p:cNvPr id="93216" name="Rectangle 9"/>
              <p:cNvSpPr>
                <a:spLocks noChangeArrowheads="1"/>
              </p:cNvSpPr>
              <p:nvPr/>
            </p:nvSpPr>
            <p:spPr bwMode="auto">
              <a:xfrm>
                <a:off x="1598"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17" name="Rectangle 10"/>
              <p:cNvSpPr>
                <a:spLocks noChangeArrowheads="1"/>
              </p:cNvSpPr>
              <p:nvPr/>
            </p:nvSpPr>
            <p:spPr bwMode="auto">
              <a:xfrm>
                <a:off x="2167"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18" name="Rectangle 11"/>
              <p:cNvSpPr>
                <a:spLocks noChangeArrowheads="1"/>
              </p:cNvSpPr>
              <p:nvPr/>
            </p:nvSpPr>
            <p:spPr bwMode="auto">
              <a:xfrm>
                <a:off x="2737"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19" name="Rectangle 12"/>
              <p:cNvSpPr>
                <a:spLocks noChangeArrowheads="1"/>
              </p:cNvSpPr>
              <p:nvPr/>
            </p:nvSpPr>
            <p:spPr bwMode="auto">
              <a:xfrm>
                <a:off x="3306"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20" name="Rectangle 13"/>
              <p:cNvSpPr>
                <a:spLocks noChangeArrowheads="1"/>
              </p:cNvSpPr>
              <p:nvPr/>
            </p:nvSpPr>
            <p:spPr bwMode="auto">
              <a:xfrm>
                <a:off x="3876" y="1404"/>
                <a:ext cx="569" cy="569"/>
              </a:xfrm>
              <a:prstGeom prst="rect">
                <a:avLst/>
              </a:prstGeom>
              <a:grpFill/>
              <a:ln w="19050">
                <a:solidFill>
                  <a:schemeClr val="accent1"/>
                </a:solidFill>
                <a:miter lim="800000"/>
                <a:headEnd/>
                <a:tailEnd/>
              </a:ln>
            </p:spPr>
            <p:txBody>
              <a:bodyPr wrap="none" anchor="ctr"/>
              <a:lstStyle/>
              <a:p>
                <a:endParaRPr lang="el-GR"/>
              </a:p>
            </p:txBody>
          </p:sp>
        </p:grpSp>
        <p:grpSp>
          <p:nvGrpSpPr>
            <p:cNvPr id="4" name="Group 14"/>
            <p:cNvGrpSpPr>
              <a:grpSpLocks/>
            </p:cNvGrpSpPr>
            <p:nvPr/>
          </p:nvGrpSpPr>
          <p:grpSpPr bwMode="auto">
            <a:xfrm>
              <a:off x="2005" y="1918"/>
              <a:ext cx="2847" cy="569"/>
              <a:chOff x="1595" y="2086"/>
              <a:chExt cx="2847" cy="569"/>
            </a:xfrm>
            <a:grpFill/>
          </p:grpSpPr>
          <p:sp>
            <p:nvSpPr>
              <p:cNvPr id="93211" name="Rectangle 15"/>
              <p:cNvSpPr>
                <a:spLocks noChangeArrowheads="1"/>
              </p:cNvSpPr>
              <p:nvPr/>
            </p:nvSpPr>
            <p:spPr bwMode="auto">
              <a:xfrm>
                <a:off x="1595"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2" name="Rectangle 16"/>
              <p:cNvSpPr>
                <a:spLocks noChangeArrowheads="1"/>
              </p:cNvSpPr>
              <p:nvPr/>
            </p:nvSpPr>
            <p:spPr bwMode="auto">
              <a:xfrm>
                <a:off x="216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3" name="Rectangle 17"/>
              <p:cNvSpPr>
                <a:spLocks noChangeArrowheads="1"/>
              </p:cNvSpPr>
              <p:nvPr/>
            </p:nvSpPr>
            <p:spPr bwMode="auto">
              <a:xfrm>
                <a:off x="273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4" name="Rectangle 18"/>
              <p:cNvSpPr>
                <a:spLocks noChangeArrowheads="1"/>
              </p:cNvSpPr>
              <p:nvPr/>
            </p:nvSpPr>
            <p:spPr bwMode="auto">
              <a:xfrm>
                <a:off x="3303"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5" name="Rectangle 19"/>
              <p:cNvSpPr>
                <a:spLocks noChangeArrowheads="1"/>
              </p:cNvSpPr>
              <p:nvPr/>
            </p:nvSpPr>
            <p:spPr bwMode="auto">
              <a:xfrm>
                <a:off x="3873" y="2086"/>
                <a:ext cx="569" cy="569"/>
              </a:xfrm>
              <a:prstGeom prst="rect">
                <a:avLst/>
              </a:prstGeom>
              <a:grpFill/>
              <a:ln w="19050">
                <a:solidFill>
                  <a:schemeClr val="accent1"/>
                </a:solidFill>
                <a:miter lim="800000"/>
                <a:headEnd/>
                <a:tailEnd/>
              </a:ln>
            </p:spPr>
            <p:txBody>
              <a:bodyPr wrap="none" anchor="ctr"/>
              <a:lstStyle/>
              <a:p>
                <a:endParaRPr lang="el-GR"/>
              </a:p>
            </p:txBody>
          </p:sp>
        </p:grpSp>
        <p:grpSp>
          <p:nvGrpSpPr>
            <p:cNvPr id="5" name="Group 20"/>
            <p:cNvGrpSpPr>
              <a:grpSpLocks/>
            </p:cNvGrpSpPr>
            <p:nvPr/>
          </p:nvGrpSpPr>
          <p:grpSpPr bwMode="auto">
            <a:xfrm>
              <a:off x="2005" y="2492"/>
              <a:ext cx="2847" cy="569"/>
              <a:chOff x="1595" y="2086"/>
              <a:chExt cx="2847" cy="569"/>
            </a:xfrm>
            <a:grpFill/>
          </p:grpSpPr>
          <p:sp>
            <p:nvSpPr>
              <p:cNvPr id="93206" name="Rectangle 21"/>
              <p:cNvSpPr>
                <a:spLocks noChangeArrowheads="1"/>
              </p:cNvSpPr>
              <p:nvPr/>
            </p:nvSpPr>
            <p:spPr bwMode="auto">
              <a:xfrm>
                <a:off x="1595"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7" name="Rectangle 22"/>
              <p:cNvSpPr>
                <a:spLocks noChangeArrowheads="1"/>
              </p:cNvSpPr>
              <p:nvPr/>
            </p:nvSpPr>
            <p:spPr bwMode="auto">
              <a:xfrm>
                <a:off x="216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8" name="Rectangle 23"/>
              <p:cNvSpPr>
                <a:spLocks noChangeArrowheads="1"/>
              </p:cNvSpPr>
              <p:nvPr/>
            </p:nvSpPr>
            <p:spPr bwMode="auto">
              <a:xfrm>
                <a:off x="273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9" name="Rectangle 24"/>
              <p:cNvSpPr>
                <a:spLocks noChangeArrowheads="1"/>
              </p:cNvSpPr>
              <p:nvPr/>
            </p:nvSpPr>
            <p:spPr bwMode="auto">
              <a:xfrm>
                <a:off x="3303"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0" name="Rectangle 25"/>
              <p:cNvSpPr>
                <a:spLocks noChangeArrowheads="1"/>
              </p:cNvSpPr>
              <p:nvPr/>
            </p:nvSpPr>
            <p:spPr bwMode="auto">
              <a:xfrm>
                <a:off x="3873" y="2086"/>
                <a:ext cx="569" cy="569"/>
              </a:xfrm>
              <a:prstGeom prst="rect">
                <a:avLst/>
              </a:prstGeom>
              <a:grpFill/>
              <a:ln w="19050">
                <a:solidFill>
                  <a:schemeClr val="accent1"/>
                </a:solidFill>
                <a:miter lim="800000"/>
                <a:headEnd/>
                <a:tailEnd/>
              </a:ln>
            </p:spPr>
            <p:txBody>
              <a:bodyPr wrap="none" anchor="ctr"/>
              <a:lstStyle/>
              <a:p>
                <a:endParaRPr lang="el-GR"/>
              </a:p>
            </p:txBody>
          </p:sp>
        </p:grpSp>
        <p:grpSp>
          <p:nvGrpSpPr>
            <p:cNvPr id="6" name="Group 26"/>
            <p:cNvGrpSpPr>
              <a:grpSpLocks/>
            </p:cNvGrpSpPr>
            <p:nvPr/>
          </p:nvGrpSpPr>
          <p:grpSpPr bwMode="auto">
            <a:xfrm>
              <a:off x="2005" y="3058"/>
              <a:ext cx="2847" cy="569"/>
              <a:chOff x="1595" y="2086"/>
              <a:chExt cx="2847" cy="569"/>
            </a:xfrm>
            <a:grpFill/>
          </p:grpSpPr>
          <p:sp>
            <p:nvSpPr>
              <p:cNvPr id="93201" name="Rectangle 27"/>
              <p:cNvSpPr>
                <a:spLocks noChangeArrowheads="1"/>
              </p:cNvSpPr>
              <p:nvPr/>
            </p:nvSpPr>
            <p:spPr bwMode="auto">
              <a:xfrm>
                <a:off x="1595"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2" name="Rectangle 28"/>
              <p:cNvSpPr>
                <a:spLocks noChangeArrowheads="1"/>
              </p:cNvSpPr>
              <p:nvPr/>
            </p:nvSpPr>
            <p:spPr bwMode="auto">
              <a:xfrm>
                <a:off x="216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3" name="Rectangle 29"/>
              <p:cNvSpPr>
                <a:spLocks noChangeArrowheads="1"/>
              </p:cNvSpPr>
              <p:nvPr/>
            </p:nvSpPr>
            <p:spPr bwMode="auto">
              <a:xfrm>
                <a:off x="273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4" name="Rectangle 30"/>
              <p:cNvSpPr>
                <a:spLocks noChangeArrowheads="1"/>
              </p:cNvSpPr>
              <p:nvPr/>
            </p:nvSpPr>
            <p:spPr bwMode="auto">
              <a:xfrm>
                <a:off x="3303"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5" name="Rectangle 31"/>
              <p:cNvSpPr>
                <a:spLocks noChangeArrowheads="1"/>
              </p:cNvSpPr>
              <p:nvPr/>
            </p:nvSpPr>
            <p:spPr bwMode="auto">
              <a:xfrm>
                <a:off x="3873" y="2086"/>
                <a:ext cx="569" cy="569"/>
              </a:xfrm>
              <a:prstGeom prst="rect">
                <a:avLst/>
              </a:prstGeom>
              <a:grpFill/>
              <a:ln w="19050">
                <a:solidFill>
                  <a:schemeClr val="accent1"/>
                </a:solidFill>
                <a:miter lim="800000"/>
                <a:headEnd/>
                <a:tailEnd/>
              </a:ln>
            </p:spPr>
            <p:txBody>
              <a:bodyPr wrap="none" anchor="ctr"/>
              <a:lstStyle/>
              <a:p>
                <a:endParaRPr lang="el-GR"/>
              </a:p>
            </p:txBody>
          </p:sp>
        </p:grpSp>
        <p:grpSp>
          <p:nvGrpSpPr>
            <p:cNvPr id="7" name="Group 32"/>
            <p:cNvGrpSpPr>
              <a:grpSpLocks/>
            </p:cNvGrpSpPr>
            <p:nvPr/>
          </p:nvGrpSpPr>
          <p:grpSpPr bwMode="auto">
            <a:xfrm>
              <a:off x="2005" y="779"/>
              <a:ext cx="2847" cy="569"/>
              <a:chOff x="1598" y="1404"/>
              <a:chExt cx="2847" cy="569"/>
            </a:xfrm>
            <a:grpFill/>
          </p:grpSpPr>
          <p:sp>
            <p:nvSpPr>
              <p:cNvPr id="93196" name="Rectangle 33"/>
              <p:cNvSpPr>
                <a:spLocks noChangeArrowheads="1"/>
              </p:cNvSpPr>
              <p:nvPr/>
            </p:nvSpPr>
            <p:spPr bwMode="auto">
              <a:xfrm>
                <a:off x="1598"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197" name="Rectangle 34"/>
              <p:cNvSpPr>
                <a:spLocks noChangeArrowheads="1"/>
              </p:cNvSpPr>
              <p:nvPr/>
            </p:nvSpPr>
            <p:spPr bwMode="auto">
              <a:xfrm>
                <a:off x="2167"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198" name="Rectangle 35"/>
              <p:cNvSpPr>
                <a:spLocks noChangeArrowheads="1"/>
              </p:cNvSpPr>
              <p:nvPr/>
            </p:nvSpPr>
            <p:spPr bwMode="auto">
              <a:xfrm>
                <a:off x="2737"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199" name="Rectangle 36"/>
              <p:cNvSpPr>
                <a:spLocks noChangeArrowheads="1"/>
              </p:cNvSpPr>
              <p:nvPr/>
            </p:nvSpPr>
            <p:spPr bwMode="auto">
              <a:xfrm>
                <a:off x="3306"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00" name="Rectangle 37"/>
              <p:cNvSpPr>
                <a:spLocks noChangeArrowheads="1"/>
              </p:cNvSpPr>
              <p:nvPr/>
            </p:nvSpPr>
            <p:spPr bwMode="auto">
              <a:xfrm>
                <a:off x="3876" y="1404"/>
                <a:ext cx="569" cy="569"/>
              </a:xfrm>
              <a:prstGeom prst="rect">
                <a:avLst/>
              </a:prstGeom>
              <a:grpFill/>
              <a:ln w="19050">
                <a:solidFill>
                  <a:schemeClr val="accent1"/>
                </a:solidFill>
                <a:miter lim="800000"/>
                <a:headEnd/>
                <a:tailEnd/>
              </a:ln>
            </p:spPr>
            <p:txBody>
              <a:bodyPr wrap="none" anchor="ctr"/>
              <a:lstStyle/>
              <a:p>
                <a:endParaRPr lang="el-GR"/>
              </a:p>
            </p:txBody>
          </p:sp>
        </p:grpSp>
      </p:grpSp>
      <p:sp>
        <p:nvSpPr>
          <p:cNvPr id="35" name="Text Box 39"/>
          <p:cNvSpPr txBox="1">
            <a:spLocks noChangeArrowheads="1"/>
          </p:cNvSpPr>
          <p:nvPr/>
        </p:nvSpPr>
        <p:spPr bwMode="auto">
          <a:xfrm>
            <a:off x="2135189" y="823914"/>
            <a:ext cx="1940101" cy="954107"/>
          </a:xfrm>
          <a:prstGeom prst="rect">
            <a:avLst/>
          </a:prstGeom>
          <a:noFill/>
          <a:ln w="9525">
            <a:noFill/>
            <a:miter lim="800000"/>
            <a:headEnd/>
            <a:tailEnd/>
          </a:ln>
        </p:spPr>
        <p:txBody>
          <a:bodyPr wrap="square">
            <a:spAutoFit/>
          </a:bodyPr>
          <a:lstStyle/>
          <a:p>
            <a:pPr>
              <a:spcAft>
                <a:spcPct val="35000"/>
              </a:spcAft>
            </a:pPr>
            <a:r>
              <a:rPr lang="el-GR" sz="2800" dirty="0"/>
              <a:t>διακριτική ικανότητα</a:t>
            </a:r>
            <a:endParaRPr lang="en-GB" sz="2800"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2"/>
          <p:cNvSpPr>
            <a:spLocks noChangeArrowheads="1"/>
          </p:cNvSpPr>
          <p:nvPr/>
        </p:nvSpPr>
        <p:spPr bwMode="auto">
          <a:xfrm rot="5400000">
            <a:off x="6227086" y="3220659"/>
            <a:ext cx="4510087" cy="900855"/>
          </a:xfrm>
          <a:prstGeom prst="rect">
            <a:avLst/>
          </a:prstGeom>
          <a:solidFill>
            <a:schemeClr val="accent6">
              <a:lumMod val="40000"/>
              <a:lumOff val="60000"/>
            </a:schemeClr>
          </a:solidFill>
          <a:ln w="9525">
            <a:noFill/>
            <a:miter lim="800000"/>
            <a:headEnd/>
            <a:tailEnd/>
          </a:ln>
        </p:spPr>
        <p:txBody>
          <a:bodyPr rot="10800000" vert="eaVert" wrap="none" anchor="ctr"/>
          <a:lstStyle/>
          <a:p>
            <a:pPr algn="ctr"/>
            <a:endParaRPr lang="el-GR"/>
          </a:p>
        </p:txBody>
      </p:sp>
      <p:sp>
        <p:nvSpPr>
          <p:cNvPr id="70" name="Rectangle 2"/>
          <p:cNvSpPr>
            <a:spLocks noChangeArrowheads="1"/>
          </p:cNvSpPr>
          <p:nvPr/>
        </p:nvSpPr>
        <p:spPr bwMode="auto">
          <a:xfrm rot="5400000">
            <a:off x="4419232" y="3219940"/>
            <a:ext cx="4510087" cy="900855"/>
          </a:xfrm>
          <a:prstGeom prst="rect">
            <a:avLst/>
          </a:prstGeom>
          <a:solidFill>
            <a:schemeClr val="accent6">
              <a:lumMod val="40000"/>
              <a:lumOff val="60000"/>
            </a:schemeClr>
          </a:solidFill>
          <a:ln w="9525">
            <a:noFill/>
            <a:miter lim="800000"/>
            <a:headEnd/>
            <a:tailEnd/>
          </a:ln>
        </p:spPr>
        <p:txBody>
          <a:bodyPr rot="10800000" vert="eaVert" wrap="none" anchor="ctr"/>
          <a:lstStyle/>
          <a:p>
            <a:pPr algn="ctr"/>
            <a:endParaRPr lang="el-GR"/>
          </a:p>
        </p:txBody>
      </p:sp>
      <p:grpSp>
        <p:nvGrpSpPr>
          <p:cNvPr id="2" name="Group 7"/>
          <p:cNvGrpSpPr>
            <a:grpSpLocks/>
          </p:cNvGrpSpPr>
          <p:nvPr/>
        </p:nvGrpSpPr>
        <p:grpSpPr bwMode="auto">
          <a:xfrm>
            <a:off x="4860926" y="1414463"/>
            <a:ext cx="4519613" cy="4521200"/>
            <a:chOff x="2005" y="779"/>
            <a:chExt cx="2847" cy="2848"/>
          </a:xfrm>
          <a:noFill/>
        </p:grpSpPr>
        <p:grpSp>
          <p:nvGrpSpPr>
            <p:cNvPr id="3" name="Group 8"/>
            <p:cNvGrpSpPr>
              <a:grpSpLocks/>
            </p:cNvGrpSpPr>
            <p:nvPr/>
          </p:nvGrpSpPr>
          <p:grpSpPr bwMode="auto">
            <a:xfrm>
              <a:off x="2005" y="1348"/>
              <a:ext cx="2847" cy="569"/>
              <a:chOff x="1598" y="1404"/>
              <a:chExt cx="2847" cy="569"/>
            </a:xfrm>
            <a:grpFill/>
          </p:grpSpPr>
          <p:sp>
            <p:nvSpPr>
              <p:cNvPr id="93216" name="Rectangle 9"/>
              <p:cNvSpPr>
                <a:spLocks noChangeArrowheads="1"/>
              </p:cNvSpPr>
              <p:nvPr/>
            </p:nvSpPr>
            <p:spPr bwMode="auto">
              <a:xfrm>
                <a:off x="1598"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17" name="Rectangle 10"/>
              <p:cNvSpPr>
                <a:spLocks noChangeArrowheads="1"/>
              </p:cNvSpPr>
              <p:nvPr/>
            </p:nvSpPr>
            <p:spPr bwMode="auto">
              <a:xfrm>
                <a:off x="2167"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18" name="Rectangle 11"/>
              <p:cNvSpPr>
                <a:spLocks noChangeArrowheads="1"/>
              </p:cNvSpPr>
              <p:nvPr/>
            </p:nvSpPr>
            <p:spPr bwMode="auto">
              <a:xfrm>
                <a:off x="2737"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19" name="Rectangle 12"/>
              <p:cNvSpPr>
                <a:spLocks noChangeArrowheads="1"/>
              </p:cNvSpPr>
              <p:nvPr/>
            </p:nvSpPr>
            <p:spPr bwMode="auto">
              <a:xfrm>
                <a:off x="3306"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20" name="Rectangle 13"/>
              <p:cNvSpPr>
                <a:spLocks noChangeArrowheads="1"/>
              </p:cNvSpPr>
              <p:nvPr/>
            </p:nvSpPr>
            <p:spPr bwMode="auto">
              <a:xfrm>
                <a:off x="3876" y="1404"/>
                <a:ext cx="569" cy="569"/>
              </a:xfrm>
              <a:prstGeom prst="rect">
                <a:avLst/>
              </a:prstGeom>
              <a:grpFill/>
              <a:ln w="19050">
                <a:solidFill>
                  <a:schemeClr val="accent1"/>
                </a:solidFill>
                <a:miter lim="800000"/>
                <a:headEnd/>
                <a:tailEnd/>
              </a:ln>
            </p:spPr>
            <p:txBody>
              <a:bodyPr wrap="none" anchor="ctr"/>
              <a:lstStyle/>
              <a:p>
                <a:endParaRPr lang="el-GR"/>
              </a:p>
            </p:txBody>
          </p:sp>
        </p:grpSp>
        <p:grpSp>
          <p:nvGrpSpPr>
            <p:cNvPr id="4" name="Group 14"/>
            <p:cNvGrpSpPr>
              <a:grpSpLocks/>
            </p:cNvGrpSpPr>
            <p:nvPr/>
          </p:nvGrpSpPr>
          <p:grpSpPr bwMode="auto">
            <a:xfrm>
              <a:off x="2005" y="1918"/>
              <a:ext cx="2847" cy="569"/>
              <a:chOff x="1595" y="2086"/>
              <a:chExt cx="2847" cy="569"/>
            </a:xfrm>
            <a:grpFill/>
          </p:grpSpPr>
          <p:sp>
            <p:nvSpPr>
              <p:cNvPr id="93211" name="Rectangle 15"/>
              <p:cNvSpPr>
                <a:spLocks noChangeArrowheads="1"/>
              </p:cNvSpPr>
              <p:nvPr/>
            </p:nvSpPr>
            <p:spPr bwMode="auto">
              <a:xfrm>
                <a:off x="1595"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2" name="Rectangle 16"/>
              <p:cNvSpPr>
                <a:spLocks noChangeArrowheads="1"/>
              </p:cNvSpPr>
              <p:nvPr/>
            </p:nvSpPr>
            <p:spPr bwMode="auto">
              <a:xfrm>
                <a:off x="216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3" name="Rectangle 17"/>
              <p:cNvSpPr>
                <a:spLocks noChangeArrowheads="1"/>
              </p:cNvSpPr>
              <p:nvPr/>
            </p:nvSpPr>
            <p:spPr bwMode="auto">
              <a:xfrm>
                <a:off x="273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4" name="Rectangle 18"/>
              <p:cNvSpPr>
                <a:spLocks noChangeArrowheads="1"/>
              </p:cNvSpPr>
              <p:nvPr/>
            </p:nvSpPr>
            <p:spPr bwMode="auto">
              <a:xfrm>
                <a:off x="3303"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5" name="Rectangle 19"/>
              <p:cNvSpPr>
                <a:spLocks noChangeArrowheads="1"/>
              </p:cNvSpPr>
              <p:nvPr/>
            </p:nvSpPr>
            <p:spPr bwMode="auto">
              <a:xfrm>
                <a:off x="3873" y="2086"/>
                <a:ext cx="569" cy="569"/>
              </a:xfrm>
              <a:prstGeom prst="rect">
                <a:avLst/>
              </a:prstGeom>
              <a:grpFill/>
              <a:ln w="19050">
                <a:solidFill>
                  <a:schemeClr val="accent1"/>
                </a:solidFill>
                <a:miter lim="800000"/>
                <a:headEnd/>
                <a:tailEnd/>
              </a:ln>
            </p:spPr>
            <p:txBody>
              <a:bodyPr wrap="none" anchor="ctr"/>
              <a:lstStyle/>
              <a:p>
                <a:endParaRPr lang="el-GR"/>
              </a:p>
            </p:txBody>
          </p:sp>
        </p:grpSp>
        <p:grpSp>
          <p:nvGrpSpPr>
            <p:cNvPr id="5" name="Group 20"/>
            <p:cNvGrpSpPr>
              <a:grpSpLocks/>
            </p:cNvGrpSpPr>
            <p:nvPr/>
          </p:nvGrpSpPr>
          <p:grpSpPr bwMode="auto">
            <a:xfrm>
              <a:off x="2005" y="2492"/>
              <a:ext cx="2847" cy="569"/>
              <a:chOff x="1595" y="2086"/>
              <a:chExt cx="2847" cy="569"/>
            </a:xfrm>
            <a:grpFill/>
          </p:grpSpPr>
          <p:sp>
            <p:nvSpPr>
              <p:cNvPr id="93206" name="Rectangle 21"/>
              <p:cNvSpPr>
                <a:spLocks noChangeArrowheads="1"/>
              </p:cNvSpPr>
              <p:nvPr/>
            </p:nvSpPr>
            <p:spPr bwMode="auto">
              <a:xfrm>
                <a:off x="1595"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7" name="Rectangle 22"/>
              <p:cNvSpPr>
                <a:spLocks noChangeArrowheads="1"/>
              </p:cNvSpPr>
              <p:nvPr/>
            </p:nvSpPr>
            <p:spPr bwMode="auto">
              <a:xfrm>
                <a:off x="216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8" name="Rectangle 23"/>
              <p:cNvSpPr>
                <a:spLocks noChangeArrowheads="1"/>
              </p:cNvSpPr>
              <p:nvPr/>
            </p:nvSpPr>
            <p:spPr bwMode="auto">
              <a:xfrm>
                <a:off x="273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9" name="Rectangle 24"/>
              <p:cNvSpPr>
                <a:spLocks noChangeArrowheads="1"/>
              </p:cNvSpPr>
              <p:nvPr/>
            </p:nvSpPr>
            <p:spPr bwMode="auto">
              <a:xfrm>
                <a:off x="3303"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10" name="Rectangle 25"/>
              <p:cNvSpPr>
                <a:spLocks noChangeArrowheads="1"/>
              </p:cNvSpPr>
              <p:nvPr/>
            </p:nvSpPr>
            <p:spPr bwMode="auto">
              <a:xfrm>
                <a:off x="3873" y="2086"/>
                <a:ext cx="569" cy="569"/>
              </a:xfrm>
              <a:prstGeom prst="rect">
                <a:avLst/>
              </a:prstGeom>
              <a:grpFill/>
              <a:ln w="19050">
                <a:solidFill>
                  <a:schemeClr val="accent1"/>
                </a:solidFill>
                <a:miter lim="800000"/>
                <a:headEnd/>
                <a:tailEnd/>
              </a:ln>
            </p:spPr>
            <p:txBody>
              <a:bodyPr wrap="none" anchor="ctr"/>
              <a:lstStyle/>
              <a:p>
                <a:endParaRPr lang="el-GR"/>
              </a:p>
            </p:txBody>
          </p:sp>
        </p:grpSp>
        <p:grpSp>
          <p:nvGrpSpPr>
            <p:cNvPr id="6" name="Group 26"/>
            <p:cNvGrpSpPr>
              <a:grpSpLocks/>
            </p:cNvGrpSpPr>
            <p:nvPr/>
          </p:nvGrpSpPr>
          <p:grpSpPr bwMode="auto">
            <a:xfrm>
              <a:off x="2005" y="3058"/>
              <a:ext cx="2847" cy="569"/>
              <a:chOff x="1595" y="2086"/>
              <a:chExt cx="2847" cy="569"/>
            </a:xfrm>
            <a:grpFill/>
          </p:grpSpPr>
          <p:sp>
            <p:nvSpPr>
              <p:cNvPr id="93201" name="Rectangle 27"/>
              <p:cNvSpPr>
                <a:spLocks noChangeArrowheads="1"/>
              </p:cNvSpPr>
              <p:nvPr/>
            </p:nvSpPr>
            <p:spPr bwMode="auto">
              <a:xfrm>
                <a:off x="1595"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2" name="Rectangle 28"/>
              <p:cNvSpPr>
                <a:spLocks noChangeArrowheads="1"/>
              </p:cNvSpPr>
              <p:nvPr/>
            </p:nvSpPr>
            <p:spPr bwMode="auto">
              <a:xfrm>
                <a:off x="216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3" name="Rectangle 29"/>
              <p:cNvSpPr>
                <a:spLocks noChangeArrowheads="1"/>
              </p:cNvSpPr>
              <p:nvPr/>
            </p:nvSpPr>
            <p:spPr bwMode="auto">
              <a:xfrm>
                <a:off x="2734"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4" name="Rectangle 30"/>
              <p:cNvSpPr>
                <a:spLocks noChangeArrowheads="1"/>
              </p:cNvSpPr>
              <p:nvPr/>
            </p:nvSpPr>
            <p:spPr bwMode="auto">
              <a:xfrm>
                <a:off x="3303" y="2086"/>
                <a:ext cx="569" cy="569"/>
              </a:xfrm>
              <a:prstGeom prst="rect">
                <a:avLst/>
              </a:prstGeom>
              <a:grpFill/>
              <a:ln w="19050">
                <a:solidFill>
                  <a:schemeClr val="accent1"/>
                </a:solidFill>
                <a:miter lim="800000"/>
                <a:headEnd/>
                <a:tailEnd/>
              </a:ln>
            </p:spPr>
            <p:txBody>
              <a:bodyPr wrap="none" anchor="ctr"/>
              <a:lstStyle/>
              <a:p>
                <a:endParaRPr lang="el-GR"/>
              </a:p>
            </p:txBody>
          </p:sp>
          <p:sp>
            <p:nvSpPr>
              <p:cNvPr id="93205" name="Rectangle 31"/>
              <p:cNvSpPr>
                <a:spLocks noChangeArrowheads="1"/>
              </p:cNvSpPr>
              <p:nvPr/>
            </p:nvSpPr>
            <p:spPr bwMode="auto">
              <a:xfrm>
                <a:off x="3873" y="2086"/>
                <a:ext cx="569" cy="569"/>
              </a:xfrm>
              <a:prstGeom prst="rect">
                <a:avLst/>
              </a:prstGeom>
              <a:grpFill/>
              <a:ln w="19050">
                <a:solidFill>
                  <a:schemeClr val="accent1"/>
                </a:solidFill>
                <a:miter lim="800000"/>
                <a:headEnd/>
                <a:tailEnd/>
              </a:ln>
            </p:spPr>
            <p:txBody>
              <a:bodyPr wrap="none" anchor="ctr"/>
              <a:lstStyle/>
              <a:p>
                <a:endParaRPr lang="el-GR"/>
              </a:p>
            </p:txBody>
          </p:sp>
        </p:grpSp>
        <p:grpSp>
          <p:nvGrpSpPr>
            <p:cNvPr id="7" name="Group 32"/>
            <p:cNvGrpSpPr>
              <a:grpSpLocks/>
            </p:cNvGrpSpPr>
            <p:nvPr/>
          </p:nvGrpSpPr>
          <p:grpSpPr bwMode="auto">
            <a:xfrm>
              <a:off x="2005" y="779"/>
              <a:ext cx="2847" cy="569"/>
              <a:chOff x="1598" y="1404"/>
              <a:chExt cx="2847" cy="569"/>
            </a:xfrm>
            <a:grpFill/>
          </p:grpSpPr>
          <p:sp>
            <p:nvSpPr>
              <p:cNvPr id="93196" name="Rectangle 33"/>
              <p:cNvSpPr>
                <a:spLocks noChangeArrowheads="1"/>
              </p:cNvSpPr>
              <p:nvPr/>
            </p:nvSpPr>
            <p:spPr bwMode="auto">
              <a:xfrm>
                <a:off x="1598"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197" name="Rectangle 34"/>
              <p:cNvSpPr>
                <a:spLocks noChangeArrowheads="1"/>
              </p:cNvSpPr>
              <p:nvPr/>
            </p:nvSpPr>
            <p:spPr bwMode="auto">
              <a:xfrm>
                <a:off x="2167"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198" name="Rectangle 35"/>
              <p:cNvSpPr>
                <a:spLocks noChangeArrowheads="1"/>
              </p:cNvSpPr>
              <p:nvPr/>
            </p:nvSpPr>
            <p:spPr bwMode="auto">
              <a:xfrm>
                <a:off x="2737"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199" name="Rectangle 36"/>
              <p:cNvSpPr>
                <a:spLocks noChangeArrowheads="1"/>
              </p:cNvSpPr>
              <p:nvPr/>
            </p:nvSpPr>
            <p:spPr bwMode="auto">
              <a:xfrm>
                <a:off x="3306" y="1404"/>
                <a:ext cx="569" cy="569"/>
              </a:xfrm>
              <a:prstGeom prst="rect">
                <a:avLst/>
              </a:prstGeom>
              <a:grpFill/>
              <a:ln w="19050">
                <a:solidFill>
                  <a:schemeClr val="accent1"/>
                </a:solidFill>
                <a:miter lim="800000"/>
                <a:headEnd/>
                <a:tailEnd/>
              </a:ln>
            </p:spPr>
            <p:txBody>
              <a:bodyPr wrap="none" anchor="ctr"/>
              <a:lstStyle/>
              <a:p>
                <a:endParaRPr lang="el-GR"/>
              </a:p>
            </p:txBody>
          </p:sp>
          <p:sp>
            <p:nvSpPr>
              <p:cNvPr id="93200" name="Rectangle 37"/>
              <p:cNvSpPr>
                <a:spLocks noChangeArrowheads="1"/>
              </p:cNvSpPr>
              <p:nvPr/>
            </p:nvSpPr>
            <p:spPr bwMode="auto">
              <a:xfrm>
                <a:off x="3876" y="1404"/>
                <a:ext cx="569" cy="569"/>
              </a:xfrm>
              <a:prstGeom prst="rect">
                <a:avLst/>
              </a:prstGeom>
              <a:grpFill/>
              <a:ln w="19050">
                <a:solidFill>
                  <a:schemeClr val="accent1"/>
                </a:solidFill>
                <a:miter lim="800000"/>
                <a:headEnd/>
                <a:tailEnd/>
              </a:ln>
            </p:spPr>
            <p:txBody>
              <a:bodyPr wrap="none" anchor="ctr"/>
              <a:lstStyle/>
              <a:p>
                <a:endParaRPr lang="el-GR"/>
              </a:p>
            </p:txBody>
          </p:sp>
        </p:grpSp>
      </p:grpSp>
      <p:sp>
        <p:nvSpPr>
          <p:cNvPr id="36" name="Text Box 39"/>
          <p:cNvSpPr txBox="1">
            <a:spLocks noChangeArrowheads="1"/>
          </p:cNvSpPr>
          <p:nvPr/>
        </p:nvSpPr>
        <p:spPr bwMode="auto">
          <a:xfrm>
            <a:off x="2135189" y="823914"/>
            <a:ext cx="1940101" cy="954107"/>
          </a:xfrm>
          <a:prstGeom prst="rect">
            <a:avLst/>
          </a:prstGeom>
          <a:noFill/>
          <a:ln w="9525">
            <a:noFill/>
            <a:miter lim="800000"/>
            <a:headEnd/>
            <a:tailEnd/>
          </a:ln>
        </p:spPr>
        <p:txBody>
          <a:bodyPr wrap="square">
            <a:spAutoFit/>
          </a:bodyPr>
          <a:lstStyle/>
          <a:p>
            <a:pPr>
              <a:spcAft>
                <a:spcPct val="35000"/>
              </a:spcAft>
            </a:pPr>
            <a:r>
              <a:rPr lang="el-GR" sz="2800" dirty="0"/>
              <a:t>διακριτική ικανότητα</a:t>
            </a:r>
            <a:endParaRPr lang="en-GB" sz="2800"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2"/>
          <p:cNvSpPr>
            <a:spLocks noChangeArrowheads="1"/>
          </p:cNvSpPr>
          <p:nvPr/>
        </p:nvSpPr>
        <p:spPr bwMode="auto">
          <a:xfrm rot="5400000">
            <a:off x="6227086" y="3220659"/>
            <a:ext cx="4510087" cy="900855"/>
          </a:xfrm>
          <a:prstGeom prst="rect">
            <a:avLst/>
          </a:prstGeom>
          <a:solidFill>
            <a:schemeClr val="accent6">
              <a:lumMod val="40000"/>
              <a:lumOff val="60000"/>
            </a:schemeClr>
          </a:solidFill>
          <a:ln w="9525">
            <a:noFill/>
            <a:miter lim="800000"/>
            <a:headEnd/>
            <a:tailEnd/>
          </a:ln>
        </p:spPr>
        <p:txBody>
          <a:bodyPr rot="10800000" vert="eaVert" wrap="none" anchor="ctr"/>
          <a:lstStyle/>
          <a:p>
            <a:pPr algn="ctr"/>
            <a:endParaRPr lang="el-GR"/>
          </a:p>
        </p:txBody>
      </p:sp>
      <p:sp>
        <p:nvSpPr>
          <p:cNvPr id="70" name="Rectangle 2"/>
          <p:cNvSpPr>
            <a:spLocks noChangeArrowheads="1"/>
          </p:cNvSpPr>
          <p:nvPr/>
        </p:nvSpPr>
        <p:spPr bwMode="auto">
          <a:xfrm rot="5400000">
            <a:off x="4419232" y="3219940"/>
            <a:ext cx="4510087" cy="900855"/>
          </a:xfrm>
          <a:prstGeom prst="rect">
            <a:avLst/>
          </a:prstGeom>
          <a:solidFill>
            <a:schemeClr val="accent6">
              <a:lumMod val="40000"/>
              <a:lumOff val="60000"/>
            </a:schemeClr>
          </a:solidFill>
          <a:ln w="9525">
            <a:noFill/>
            <a:miter lim="800000"/>
            <a:headEnd/>
            <a:tailEnd/>
          </a:ln>
        </p:spPr>
        <p:txBody>
          <a:bodyPr rot="10800000" vert="eaVert" wrap="none" anchor="ctr"/>
          <a:lstStyle/>
          <a:p>
            <a:pPr algn="ctr"/>
            <a:endParaRPr lang="el-GR"/>
          </a:p>
        </p:txBody>
      </p:sp>
      <p:grpSp>
        <p:nvGrpSpPr>
          <p:cNvPr id="90" name="Group 89"/>
          <p:cNvGrpSpPr/>
          <p:nvPr/>
        </p:nvGrpSpPr>
        <p:grpSpPr>
          <a:xfrm>
            <a:off x="4860926" y="1414464"/>
            <a:ext cx="4519613" cy="4521203"/>
            <a:chOff x="5268831" y="1857565"/>
            <a:chExt cx="4519613" cy="4521203"/>
          </a:xfrm>
        </p:grpSpPr>
        <p:sp>
          <p:nvSpPr>
            <p:cNvPr id="63" name="Rectangle 9"/>
            <p:cNvSpPr>
              <a:spLocks noChangeArrowheads="1"/>
            </p:cNvSpPr>
            <p:nvPr/>
          </p:nvSpPr>
          <p:spPr bwMode="auto">
            <a:xfrm>
              <a:off x="5268831" y="2760853"/>
              <a:ext cx="903288" cy="903288"/>
            </a:xfrm>
            <a:prstGeom prst="rect">
              <a:avLst/>
            </a:prstGeom>
            <a:noFill/>
            <a:ln w="19050">
              <a:solidFill>
                <a:schemeClr val="accent1"/>
              </a:solidFill>
              <a:miter lim="800000"/>
              <a:headEnd/>
              <a:tailEnd/>
            </a:ln>
          </p:spPr>
          <p:txBody>
            <a:bodyPr wrap="none" anchor="ctr"/>
            <a:lstStyle/>
            <a:p>
              <a:endParaRPr lang="el-GR"/>
            </a:p>
          </p:txBody>
        </p:sp>
        <p:sp>
          <p:nvSpPr>
            <p:cNvPr id="64" name="Rectangle 10"/>
            <p:cNvSpPr>
              <a:spLocks noChangeArrowheads="1"/>
            </p:cNvSpPr>
            <p:nvPr/>
          </p:nvSpPr>
          <p:spPr bwMode="auto">
            <a:xfrm>
              <a:off x="6172119" y="2760853"/>
              <a:ext cx="903288" cy="903288"/>
            </a:xfrm>
            <a:prstGeom prst="rect">
              <a:avLst/>
            </a:prstGeom>
            <a:noFill/>
            <a:ln w="19050">
              <a:solidFill>
                <a:schemeClr val="accent1"/>
              </a:solidFill>
              <a:miter lim="800000"/>
              <a:headEnd/>
              <a:tailEnd/>
            </a:ln>
          </p:spPr>
          <p:txBody>
            <a:bodyPr wrap="none" anchor="ctr"/>
            <a:lstStyle/>
            <a:p>
              <a:endParaRPr lang="el-GR"/>
            </a:p>
          </p:txBody>
        </p:sp>
        <p:sp>
          <p:nvSpPr>
            <p:cNvPr id="65" name="Rectangle 11"/>
            <p:cNvSpPr>
              <a:spLocks noChangeArrowheads="1"/>
            </p:cNvSpPr>
            <p:nvPr/>
          </p:nvSpPr>
          <p:spPr bwMode="auto">
            <a:xfrm>
              <a:off x="7076994" y="2760853"/>
              <a:ext cx="903288" cy="903288"/>
            </a:xfrm>
            <a:prstGeom prst="rect">
              <a:avLst/>
            </a:prstGeom>
            <a:noFill/>
            <a:ln w="19050">
              <a:solidFill>
                <a:schemeClr val="accent1"/>
              </a:solidFill>
              <a:miter lim="800000"/>
              <a:headEnd/>
              <a:tailEnd/>
            </a:ln>
          </p:spPr>
          <p:txBody>
            <a:bodyPr wrap="none" anchor="ctr"/>
            <a:lstStyle/>
            <a:p>
              <a:endParaRPr lang="el-GR"/>
            </a:p>
          </p:txBody>
        </p:sp>
        <p:sp>
          <p:nvSpPr>
            <p:cNvPr id="66" name="Rectangle 12"/>
            <p:cNvSpPr>
              <a:spLocks noChangeArrowheads="1"/>
            </p:cNvSpPr>
            <p:nvPr/>
          </p:nvSpPr>
          <p:spPr bwMode="auto">
            <a:xfrm>
              <a:off x="7980281" y="2760853"/>
              <a:ext cx="903288" cy="903288"/>
            </a:xfrm>
            <a:prstGeom prst="rect">
              <a:avLst/>
            </a:prstGeom>
            <a:noFill/>
            <a:ln w="19050">
              <a:solidFill>
                <a:schemeClr val="accent1"/>
              </a:solidFill>
              <a:miter lim="800000"/>
              <a:headEnd/>
              <a:tailEnd/>
            </a:ln>
          </p:spPr>
          <p:txBody>
            <a:bodyPr wrap="none" anchor="ctr"/>
            <a:lstStyle/>
            <a:p>
              <a:endParaRPr lang="el-GR"/>
            </a:p>
          </p:txBody>
        </p:sp>
        <p:sp>
          <p:nvSpPr>
            <p:cNvPr id="67" name="Rectangle 13"/>
            <p:cNvSpPr>
              <a:spLocks noChangeArrowheads="1"/>
            </p:cNvSpPr>
            <p:nvPr/>
          </p:nvSpPr>
          <p:spPr bwMode="auto">
            <a:xfrm>
              <a:off x="8885156" y="2760853"/>
              <a:ext cx="903288" cy="903288"/>
            </a:xfrm>
            <a:prstGeom prst="rect">
              <a:avLst/>
            </a:prstGeom>
            <a:noFill/>
            <a:ln w="19050">
              <a:solidFill>
                <a:schemeClr val="accent1"/>
              </a:solidFill>
              <a:miter lim="800000"/>
              <a:headEnd/>
              <a:tailEnd/>
            </a:ln>
          </p:spPr>
          <p:txBody>
            <a:bodyPr wrap="none" anchor="ctr"/>
            <a:lstStyle/>
            <a:p>
              <a:endParaRPr lang="el-GR"/>
            </a:p>
          </p:txBody>
        </p:sp>
        <p:sp>
          <p:nvSpPr>
            <p:cNvPr id="58" name="Rectangle 15"/>
            <p:cNvSpPr>
              <a:spLocks noChangeArrowheads="1"/>
            </p:cNvSpPr>
            <p:nvPr/>
          </p:nvSpPr>
          <p:spPr bwMode="auto">
            <a:xfrm>
              <a:off x="5268831" y="3665729"/>
              <a:ext cx="903288" cy="903288"/>
            </a:xfrm>
            <a:prstGeom prst="rect">
              <a:avLst/>
            </a:prstGeom>
            <a:noFill/>
            <a:ln w="19050">
              <a:solidFill>
                <a:schemeClr val="accent1"/>
              </a:solidFill>
              <a:miter lim="800000"/>
              <a:headEnd/>
              <a:tailEnd/>
            </a:ln>
          </p:spPr>
          <p:txBody>
            <a:bodyPr wrap="none" anchor="ctr"/>
            <a:lstStyle/>
            <a:p>
              <a:endParaRPr lang="el-GR"/>
            </a:p>
          </p:txBody>
        </p:sp>
        <p:sp>
          <p:nvSpPr>
            <p:cNvPr id="59" name="Rectangle 16"/>
            <p:cNvSpPr>
              <a:spLocks noChangeArrowheads="1"/>
            </p:cNvSpPr>
            <p:nvPr/>
          </p:nvSpPr>
          <p:spPr bwMode="auto">
            <a:xfrm>
              <a:off x="6172119" y="3665729"/>
              <a:ext cx="903288" cy="903288"/>
            </a:xfrm>
            <a:prstGeom prst="rect">
              <a:avLst/>
            </a:prstGeom>
            <a:noFill/>
            <a:ln w="19050">
              <a:solidFill>
                <a:schemeClr val="accent1"/>
              </a:solidFill>
              <a:miter lim="800000"/>
              <a:headEnd/>
              <a:tailEnd/>
            </a:ln>
          </p:spPr>
          <p:txBody>
            <a:bodyPr wrap="none" anchor="ctr"/>
            <a:lstStyle/>
            <a:p>
              <a:endParaRPr lang="el-GR"/>
            </a:p>
          </p:txBody>
        </p:sp>
        <p:sp>
          <p:nvSpPr>
            <p:cNvPr id="60" name="Rectangle 17"/>
            <p:cNvSpPr>
              <a:spLocks noChangeArrowheads="1"/>
            </p:cNvSpPr>
            <p:nvPr/>
          </p:nvSpPr>
          <p:spPr bwMode="auto">
            <a:xfrm>
              <a:off x="7076994" y="3665729"/>
              <a:ext cx="903288" cy="903288"/>
            </a:xfrm>
            <a:prstGeom prst="rect">
              <a:avLst/>
            </a:prstGeom>
            <a:noFill/>
            <a:ln w="19050">
              <a:solidFill>
                <a:schemeClr val="accent1"/>
              </a:solidFill>
              <a:miter lim="800000"/>
              <a:headEnd/>
              <a:tailEnd/>
            </a:ln>
          </p:spPr>
          <p:txBody>
            <a:bodyPr wrap="none" anchor="ctr"/>
            <a:lstStyle/>
            <a:p>
              <a:endParaRPr lang="el-GR"/>
            </a:p>
          </p:txBody>
        </p:sp>
        <p:sp>
          <p:nvSpPr>
            <p:cNvPr id="61" name="Rectangle 18"/>
            <p:cNvSpPr>
              <a:spLocks noChangeArrowheads="1"/>
            </p:cNvSpPr>
            <p:nvPr/>
          </p:nvSpPr>
          <p:spPr bwMode="auto">
            <a:xfrm>
              <a:off x="7980281" y="3665729"/>
              <a:ext cx="903288" cy="903288"/>
            </a:xfrm>
            <a:prstGeom prst="rect">
              <a:avLst/>
            </a:prstGeom>
            <a:noFill/>
            <a:ln w="19050">
              <a:solidFill>
                <a:schemeClr val="accent1"/>
              </a:solidFill>
              <a:miter lim="800000"/>
              <a:headEnd/>
              <a:tailEnd/>
            </a:ln>
          </p:spPr>
          <p:txBody>
            <a:bodyPr wrap="none" anchor="ctr"/>
            <a:lstStyle/>
            <a:p>
              <a:endParaRPr lang="el-GR"/>
            </a:p>
          </p:txBody>
        </p:sp>
        <p:sp>
          <p:nvSpPr>
            <p:cNvPr id="62" name="Rectangle 19"/>
            <p:cNvSpPr>
              <a:spLocks noChangeArrowheads="1"/>
            </p:cNvSpPr>
            <p:nvPr/>
          </p:nvSpPr>
          <p:spPr bwMode="auto">
            <a:xfrm>
              <a:off x="8885156" y="3665729"/>
              <a:ext cx="903288" cy="903288"/>
            </a:xfrm>
            <a:prstGeom prst="rect">
              <a:avLst/>
            </a:prstGeom>
            <a:noFill/>
            <a:ln w="19050">
              <a:solidFill>
                <a:schemeClr val="accent1"/>
              </a:solidFill>
              <a:miter lim="800000"/>
              <a:headEnd/>
              <a:tailEnd/>
            </a:ln>
          </p:spPr>
          <p:txBody>
            <a:bodyPr wrap="none" anchor="ctr"/>
            <a:lstStyle/>
            <a:p>
              <a:endParaRPr lang="el-GR"/>
            </a:p>
          </p:txBody>
        </p:sp>
        <p:sp>
          <p:nvSpPr>
            <p:cNvPr id="53" name="Rectangle 21"/>
            <p:cNvSpPr>
              <a:spLocks noChangeArrowheads="1"/>
            </p:cNvSpPr>
            <p:nvPr/>
          </p:nvSpPr>
          <p:spPr bwMode="auto">
            <a:xfrm>
              <a:off x="5268831" y="4576954"/>
              <a:ext cx="903288" cy="903288"/>
            </a:xfrm>
            <a:prstGeom prst="rect">
              <a:avLst/>
            </a:prstGeom>
            <a:noFill/>
            <a:ln w="19050">
              <a:solidFill>
                <a:schemeClr val="accent1"/>
              </a:solidFill>
              <a:miter lim="800000"/>
              <a:headEnd/>
              <a:tailEnd/>
            </a:ln>
          </p:spPr>
          <p:txBody>
            <a:bodyPr wrap="none" anchor="ctr"/>
            <a:lstStyle/>
            <a:p>
              <a:endParaRPr lang="el-GR"/>
            </a:p>
          </p:txBody>
        </p:sp>
        <p:sp>
          <p:nvSpPr>
            <p:cNvPr id="54" name="Rectangle 22"/>
            <p:cNvSpPr>
              <a:spLocks noChangeArrowheads="1"/>
            </p:cNvSpPr>
            <p:nvPr/>
          </p:nvSpPr>
          <p:spPr bwMode="auto">
            <a:xfrm>
              <a:off x="6172119" y="4576954"/>
              <a:ext cx="903288" cy="903288"/>
            </a:xfrm>
            <a:prstGeom prst="rect">
              <a:avLst/>
            </a:prstGeom>
            <a:noFill/>
            <a:ln w="19050">
              <a:solidFill>
                <a:schemeClr val="accent1"/>
              </a:solidFill>
              <a:miter lim="800000"/>
              <a:headEnd/>
              <a:tailEnd/>
            </a:ln>
          </p:spPr>
          <p:txBody>
            <a:bodyPr wrap="none" anchor="ctr"/>
            <a:lstStyle/>
            <a:p>
              <a:endParaRPr lang="el-GR"/>
            </a:p>
          </p:txBody>
        </p:sp>
        <p:sp>
          <p:nvSpPr>
            <p:cNvPr id="55" name="Rectangle 23"/>
            <p:cNvSpPr>
              <a:spLocks noChangeArrowheads="1"/>
            </p:cNvSpPr>
            <p:nvPr/>
          </p:nvSpPr>
          <p:spPr bwMode="auto">
            <a:xfrm>
              <a:off x="7076994" y="4576954"/>
              <a:ext cx="903288" cy="903288"/>
            </a:xfrm>
            <a:prstGeom prst="rect">
              <a:avLst/>
            </a:prstGeom>
            <a:noFill/>
            <a:ln w="19050">
              <a:solidFill>
                <a:schemeClr val="accent1"/>
              </a:solidFill>
              <a:miter lim="800000"/>
              <a:headEnd/>
              <a:tailEnd/>
            </a:ln>
          </p:spPr>
          <p:txBody>
            <a:bodyPr wrap="none" anchor="ctr"/>
            <a:lstStyle/>
            <a:p>
              <a:endParaRPr lang="el-GR"/>
            </a:p>
          </p:txBody>
        </p:sp>
        <p:sp>
          <p:nvSpPr>
            <p:cNvPr id="56" name="Rectangle 24"/>
            <p:cNvSpPr>
              <a:spLocks noChangeArrowheads="1"/>
            </p:cNvSpPr>
            <p:nvPr/>
          </p:nvSpPr>
          <p:spPr bwMode="auto">
            <a:xfrm>
              <a:off x="7980281" y="4576954"/>
              <a:ext cx="903288" cy="903288"/>
            </a:xfrm>
            <a:prstGeom prst="rect">
              <a:avLst/>
            </a:prstGeom>
            <a:noFill/>
            <a:ln w="19050">
              <a:solidFill>
                <a:schemeClr val="accent1"/>
              </a:solidFill>
              <a:miter lim="800000"/>
              <a:headEnd/>
              <a:tailEnd/>
            </a:ln>
          </p:spPr>
          <p:txBody>
            <a:bodyPr wrap="none" anchor="ctr"/>
            <a:lstStyle/>
            <a:p>
              <a:endParaRPr lang="el-GR"/>
            </a:p>
          </p:txBody>
        </p:sp>
        <p:sp>
          <p:nvSpPr>
            <p:cNvPr id="57" name="Rectangle 25"/>
            <p:cNvSpPr>
              <a:spLocks noChangeArrowheads="1"/>
            </p:cNvSpPr>
            <p:nvPr/>
          </p:nvSpPr>
          <p:spPr bwMode="auto">
            <a:xfrm>
              <a:off x="8885156" y="4576954"/>
              <a:ext cx="903288" cy="903288"/>
            </a:xfrm>
            <a:prstGeom prst="rect">
              <a:avLst/>
            </a:prstGeom>
            <a:noFill/>
            <a:ln w="19050">
              <a:solidFill>
                <a:schemeClr val="accent1"/>
              </a:solidFill>
              <a:miter lim="800000"/>
              <a:headEnd/>
              <a:tailEnd/>
            </a:ln>
          </p:spPr>
          <p:txBody>
            <a:bodyPr wrap="none" anchor="ctr"/>
            <a:lstStyle/>
            <a:p>
              <a:endParaRPr lang="el-GR"/>
            </a:p>
          </p:txBody>
        </p:sp>
        <p:sp>
          <p:nvSpPr>
            <p:cNvPr id="48" name="Rectangle 27"/>
            <p:cNvSpPr>
              <a:spLocks noChangeArrowheads="1"/>
            </p:cNvSpPr>
            <p:nvPr/>
          </p:nvSpPr>
          <p:spPr bwMode="auto">
            <a:xfrm>
              <a:off x="5268831" y="5475480"/>
              <a:ext cx="903288" cy="903288"/>
            </a:xfrm>
            <a:prstGeom prst="rect">
              <a:avLst/>
            </a:prstGeom>
            <a:noFill/>
            <a:ln w="19050">
              <a:solidFill>
                <a:schemeClr val="accent1"/>
              </a:solidFill>
              <a:miter lim="800000"/>
              <a:headEnd/>
              <a:tailEnd/>
            </a:ln>
          </p:spPr>
          <p:txBody>
            <a:bodyPr wrap="none" anchor="ctr"/>
            <a:lstStyle/>
            <a:p>
              <a:endParaRPr lang="el-GR"/>
            </a:p>
          </p:txBody>
        </p:sp>
        <p:sp>
          <p:nvSpPr>
            <p:cNvPr id="49" name="Rectangle 28"/>
            <p:cNvSpPr>
              <a:spLocks noChangeArrowheads="1"/>
            </p:cNvSpPr>
            <p:nvPr/>
          </p:nvSpPr>
          <p:spPr bwMode="auto">
            <a:xfrm>
              <a:off x="6172119" y="5475480"/>
              <a:ext cx="903288" cy="903288"/>
            </a:xfrm>
            <a:prstGeom prst="rect">
              <a:avLst/>
            </a:prstGeom>
            <a:noFill/>
            <a:ln w="19050">
              <a:solidFill>
                <a:schemeClr val="accent1"/>
              </a:solidFill>
              <a:miter lim="800000"/>
              <a:headEnd/>
              <a:tailEnd/>
            </a:ln>
          </p:spPr>
          <p:txBody>
            <a:bodyPr wrap="none" anchor="ctr"/>
            <a:lstStyle/>
            <a:p>
              <a:endParaRPr lang="el-GR"/>
            </a:p>
          </p:txBody>
        </p:sp>
        <p:sp>
          <p:nvSpPr>
            <p:cNvPr id="50" name="Rectangle 29"/>
            <p:cNvSpPr>
              <a:spLocks noChangeArrowheads="1"/>
            </p:cNvSpPr>
            <p:nvPr/>
          </p:nvSpPr>
          <p:spPr bwMode="auto">
            <a:xfrm>
              <a:off x="7076994" y="5475480"/>
              <a:ext cx="903288" cy="903288"/>
            </a:xfrm>
            <a:prstGeom prst="rect">
              <a:avLst/>
            </a:prstGeom>
            <a:noFill/>
            <a:ln w="19050">
              <a:solidFill>
                <a:schemeClr val="accent1"/>
              </a:solidFill>
              <a:miter lim="800000"/>
              <a:headEnd/>
              <a:tailEnd/>
            </a:ln>
          </p:spPr>
          <p:txBody>
            <a:bodyPr wrap="none" anchor="ctr"/>
            <a:lstStyle/>
            <a:p>
              <a:endParaRPr lang="el-GR"/>
            </a:p>
          </p:txBody>
        </p:sp>
        <p:sp>
          <p:nvSpPr>
            <p:cNvPr id="51" name="Rectangle 30"/>
            <p:cNvSpPr>
              <a:spLocks noChangeArrowheads="1"/>
            </p:cNvSpPr>
            <p:nvPr/>
          </p:nvSpPr>
          <p:spPr bwMode="auto">
            <a:xfrm>
              <a:off x="7980281" y="5475480"/>
              <a:ext cx="903288" cy="903288"/>
            </a:xfrm>
            <a:prstGeom prst="rect">
              <a:avLst/>
            </a:prstGeom>
            <a:noFill/>
            <a:ln w="19050">
              <a:solidFill>
                <a:schemeClr val="accent1"/>
              </a:solidFill>
              <a:miter lim="800000"/>
              <a:headEnd/>
              <a:tailEnd/>
            </a:ln>
          </p:spPr>
          <p:txBody>
            <a:bodyPr wrap="none" anchor="ctr"/>
            <a:lstStyle/>
            <a:p>
              <a:endParaRPr lang="el-GR"/>
            </a:p>
          </p:txBody>
        </p:sp>
        <p:sp>
          <p:nvSpPr>
            <p:cNvPr id="52" name="Rectangle 31"/>
            <p:cNvSpPr>
              <a:spLocks noChangeArrowheads="1"/>
            </p:cNvSpPr>
            <p:nvPr/>
          </p:nvSpPr>
          <p:spPr bwMode="auto">
            <a:xfrm>
              <a:off x="8885156" y="5475480"/>
              <a:ext cx="903288" cy="903288"/>
            </a:xfrm>
            <a:prstGeom prst="rect">
              <a:avLst/>
            </a:prstGeom>
            <a:noFill/>
            <a:ln w="19050">
              <a:solidFill>
                <a:schemeClr val="accent1"/>
              </a:solidFill>
              <a:miter lim="800000"/>
              <a:headEnd/>
              <a:tailEnd/>
            </a:ln>
          </p:spPr>
          <p:txBody>
            <a:bodyPr wrap="none" anchor="ctr"/>
            <a:lstStyle/>
            <a:p>
              <a:endParaRPr lang="el-GR"/>
            </a:p>
          </p:txBody>
        </p:sp>
        <p:sp>
          <p:nvSpPr>
            <p:cNvPr id="43" name="Rectangle 33"/>
            <p:cNvSpPr>
              <a:spLocks noChangeArrowheads="1"/>
            </p:cNvSpPr>
            <p:nvPr/>
          </p:nvSpPr>
          <p:spPr bwMode="auto">
            <a:xfrm>
              <a:off x="5268831" y="1857565"/>
              <a:ext cx="903288" cy="903288"/>
            </a:xfrm>
            <a:prstGeom prst="rect">
              <a:avLst/>
            </a:prstGeom>
            <a:noFill/>
            <a:ln w="19050">
              <a:solidFill>
                <a:schemeClr val="accent1"/>
              </a:solidFill>
              <a:miter lim="800000"/>
              <a:headEnd/>
              <a:tailEnd/>
            </a:ln>
          </p:spPr>
          <p:txBody>
            <a:bodyPr wrap="none" anchor="ctr"/>
            <a:lstStyle/>
            <a:p>
              <a:endParaRPr lang="el-GR"/>
            </a:p>
          </p:txBody>
        </p:sp>
        <p:sp>
          <p:nvSpPr>
            <p:cNvPr id="44" name="Rectangle 34"/>
            <p:cNvSpPr>
              <a:spLocks noChangeArrowheads="1"/>
            </p:cNvSpPr>
            <p:nvPr/>
          </p:nvSpPr>
          <p:spPr bwMode="auto">
            <a:xfrm>
              <a:off x="6172119" y="1857565"/>
              <a:ext cx="903288" cy="903288"/>
            </a:xfrm>
            <a:prstGeom prst="rect">
              <a:avLst/>
            </a:prstGeom>
            <a:noFill/>
            <a:ln w="19050">
              <a:solidFill>
                <a:schemeClr val="accent1"/>
              </a:solidFill>
              <a:miter lim="800000"/>
              <a:headEnd/>
              <a:tailEnd/>
            </a:ln>
          </p:spPr>
          <p:txBody>
            <a:bodyPr wrap="none" anchor="ctr"/>
            <a:lstStyle/>
            <a:p>
              <a:endParaRPr lang="el-GR"/>
            </a:p>
          </p:txBody>
        </p:sp>
        <p:sp>
          <p:nvSpPr>
            <p:cNvPr id="45" name="Rectangle 35"/>
            <p:cNvSpPr>
              <a:spLocks noChangeArrowheads="1"/>
            </p:cNvSpPr>
            <p:nvPr/>
          </p:nvSpPr>
          <p:spPr bwMode="auto">
            <a:xfrm>
              <a:off x="7076994" y="1857565"/>
              <a:ext cx="903288" cy="903288"/>
            </a:xfrm>
            <a:prstGeom prst="rect">
              <a:avLst/>
            </a:prstGeom>
            <a:noFill/>
            <a:ln w="19050">
              <a:solidFill>
                <a:schemeClr val="accent1"/>
              </a:solidFill>
              <a:miter lim="800000"/>
              <a:headEnd/>
              <a:tailEnd/>
            </a:ln>
          </p:spPr>
          <p:txBody>
            <a:bodyPr wrap="none" anchor="ctr"/>
            <a:lstStyle/>
            <a:p>
              <a:endParaRPr lang="el-GR"/>
            </a:p>
          </p:txBody>
        </p:sp>
        <p:sp>
          <p:nvSpPr>
            <p:cNvPr id="46" name="Rectangle 36"/>
            <p:cNvSpPr>
              <a:spLocks noChangeArrowheads="1"/>
            </p:cNvSpPr>
            <p:nvPr/>
          </p:nvSpPr>
          <p:spPr bwMode="auto">
            <a:xfrm>
              <a:off x="7980281" y="1857565"/>
              <a:ext cx="903288" cy="903288"/>
            </a:xfrm>
            <a:prstGeom prst="rect">
              <a:avLst/>
            </a:prstGeom>
            <a:noFill/>
            <a:ln w="19050">
              <a:solidFill>
                <a:schemeClr val="accent1"/>
              </a:solidFill>
              <a:miter lim="800000"/>
              <a:headEnd/>
              <a:tailEnd/>
            </a:ln>
          </p:spPr>
          <p:txBody>
            <a:bodyPr wrap="none" anchor="ctr"/>
            <a:lstStyle/>
            <a:p>
              <a:endParaRPr lang="el-GR"/>
            </a:p>
          </p:txBody>
        </p:sp>
        <p:sp>
          <p:nvSpPr>
            <p:cNvPr id="47" name="Rectangle 37"/>
            <p:cNvSpPr>
              <a:spLocks noChangeArrowheads="1"/>
            </p:cNvSpPr>
            <p:nvPr/>
          </p:nvSpPr>
          <p:spPr bwMode="auto">
            <a:xfrm>
              <a:off x="8885156" y="1857565"/>
              <a:ext cx="903288" cy="903288"/>
            </a:xfrm>
            <a:prstGeom prst="rect">
              <a:avLst/>
            </a:prstGeom>
            <a:noFill/>
            <a:ln w="19050">
              <a:solidFill>
                <a:schemeClr val="accent1"/>
              </a:solidFill>
              <a:miter lim="800000"/>
              <a:headEnd/>
              <a:tailEnd/>
            </a:ln>
          </p:spPr>
          <p:txBody>
            <a:bodyPr wrap="none" anchor="ctr"/>
            <a:lstStyle/>
            <a:p>
              <a:endParaRPr lang="el-GR"/>
            </a:p>
          </p:txBody>
        </p:sp>
        <p:cxnSp>
          <p:nvCxnSpPr>
            <p:cNvPr id="69" name="Straight Connector 68"/>
            <p:cNvCxnSpPr>
              <a:stCxn id="43" idx="0"/>
              <a:endCxn id="48" idx="2"/>
            </p:cNvCxnSpPr>
            <p:nvPr/>
          </p:nvCxnSpPr>
          <p:spPr>
            <a:xfrm>
              <a:off x="5720475" y="1857565"/>
              <a:ext cx="0" cy="452120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44" idx="0"/>
              <a:endCxn id="49" idx="2"/>
            </p:cNvCxnSpPr>
            <p:nvPr/>
          </p:nvCxnSpPr>
          <p:spPr>
            <a:xfrm>
              <a:off x="6623763" y="1857565"/>
              <a:ext cx="0" cy="452120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45" idx="0"/>
              <a:endCxn id="50" idx="2"/>
            </p:cNvCxnSpPr>
            <p:nvPr/>
          </p:nvCxnSpPr>
          <p:spPr>
            <a:xfrm>
              <a:off x="7528638" y="1857565"/>
              <a:ext cx="0" cy="452120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46" idx="0"/>
              <a:endCxn id="51" idx="2"/>
            </p:cNvCxnSpPr>
            <p:nvPr/>
          </p:nvCxnSpPr>
          <p:spPr>
            <a:xfrm>
              <a:off x="8431925" y="1857565"/>
              <a:ext cx="0" cy="452120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47" idx="0"/>
              <a:endCxn id="52" idx="2"/>
            </p:cNvCxnSpPr>
            <p:nvPr/>
          </p:nvCxnSpPr>
          <p:spPr>
            <a:xfrm>
              <a:off x="9336800" y="1857565"/>
              <a:ext cx="0" cy="452120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43" idx="1"/>
              <a:endCxn id="47" idx="3"/>
            </p:cNvCxnSpPr>
            <p:nvPr/>
          </p:nvCxnSpPr>
          <p:spPr>
            <a:xfrm>
              <a:off x="5268831" y="2309209"/>
              <a:ext cx="451961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63" idx="1"/>
              <a:endCxn id="67" idx="3"/>
            </p:cNvCxnSpPr>
            <p:nvPr/>
          </p:nvCxnSpPr>
          <p:spPr>
            <a:xfrm>
              <a:off x="5268831" y="3212497"/>
              <a:ext cx="451961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58" idx="1"/>
              <a:endCxn id="62" idx="3"/>
            </p:cNvCxnSpPr>
            <p:nvPr/>
          </p:nvCxnSpPr>
          <p:spPr>
            <a:xfrm>
              <a:off x="5268831" y="4117373"/>
              <a:ext cx="451961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53" idx="1"/>
              <a:endCxn id="57" idx="3"/>
            </p:cNvCxnSpPr>
            <p:nvPr/>
          </p:nvCxnSpPr>
          <p:spPr>
            <a:xfrm>
              <a:off x="5268831" y="5028598"/>
              <a:ext cx="451961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48" idx="1"/>
              <a:endCxn id="52" idx="3"/>
            </p:cNvCxnSpPr>
            <p:nvPr/>
          </p:nvCxnSpPr>
          <p:spPr>
            <a:xfrm>
              <a:off x="5268831" y="5927124"/>
              <a:ext cx="4519613"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41" name="Text Box 39"/>
          <p:cNvSpPr txBox="1">
            <a:spLocks noChangeArrowheads="1"/>
          </p:cNvSpPr>
          <p:nvPr/>
        </p:nvSpPr>
        <p:spPr bwMode="auto">
          <a:xfrm>
            <a:off x="2135189" y="823914"/>
            <a:ext cx="1940101" cy="954107"/>
          </a:xfrm>
          <a:prstGeom prst="rect">
            <a:avLst/>
          </a:prstGeom>
          <a:noFill/>
          <a:ln w="9525">
            <a:noFill/>
            <a:miter lim="800000"/>
            <a:headEnd/>
            <a:tailEnd/>
          </a:ln>
        </p:spPr>
        <p:txBody>
          <a:bodyPr wrap="square">
            <a:spAutoFit/>
          </a:bodyPr>
          <a:lstStyle/>
          <a:p>
            <a:pPr>
              <a:spcAft>
                <a:spcPct val="35000"/>
              </a:spcAft>
            </a:pPr>
            <a:r>
              <a:rPr lang="el-GR" sz="2800" dirty="0"/>
              <a:t>διακριτική ικανότητα</a:t>
            </a:r>
            <a:endParaRPr lang="en-GB" sz="28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p:cNvPicPr>
            <a:picLocks noChangeAspect="1" noChangeArrowheads="1"/>
          </p:cNvPicPr>
          <p:nvPr/>
        </p:nvPicPr>
        <p:blipFill>
          <a:blip r:embed="rId3" cstate="email"/>
          <a:srcRect/>
          <a:stretch>
            <a:fillRect/>
          </a:stretch>
        </p:blipFill>
        <p:spPr bwMode="auto">
          <a:xfrm>
            <a:off x="3021014" y="636589"/>
            <a:ext cx="6149975" cy="5578475"/>
          </a:xfrm>
          <a:prstGeom prst="rect">
            <a:avLst/>
          </a:prstGeom>
          <a:noFill/>
          <a:ln w="9525">
            <a:noFill/>
            <a:miter lim="800000"/>
            <a:headEnd/>
            <a:tailEnd/>
          </a:ln>
        </p:spPr>
      </p:pic>
      <p:sp>
        <p:nvSpPr>
          <p:cNvPr id="98307" name="Rectangle 6"/>
          <p:cNvSpPr>
            <a:spLocks noChangeArrowheads="1"/>
          </p:cNvSpPr>
          <p:nvPr/>
        </p:nvSpPr>
        <p:spPr bwMode="auto">
          <a:xfrm>
            <a:off x="6297614" y="1057275"/>
            <a:ext cx="2185987" cy="2173288"/>
          </a:xfrm>
          <a:prstGeom prst="rect">
            <a:avLst/>
          </a:prstGeom>
          <a:noFill/>
          <a:ln w="38100">
            <a:solidFill>
              <a:schemeClr val="accent1"/>
            </a:solidFill>
            <a:miter lim="800000"/>
            <a:headEnd/>
            <a:tailEnd/>
          </a:ln>
        </p:spPr>
        <p:txBody>
          <a:bodyPr wrap="none" anchor="ctr"/>
          <a:lstStyle/>
          <a:p>
            <a:endParaRPr lang="el-G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p:cNvPicPr>
            <a:picLocks noChangeAspect="1" noChangeArrowheads="1"/>
          </p:cNvPicPr>
          <p:nvPr/>
        </p:nvPicPr>
        <p:blipFill>
          <a:blip r:embed="rId2" cstate="email"/>
          <a:srcRect/>
          <a:stretch>
            <a:fillRect/>
          </a:stretch>
        </p:blipFill>
        <p:spPr bwMode="auto">
          <a:xfrm>
            <a:off x="3306764" y="636589"/>
            <a:ext cx="5578475" cy="5578475"/>
          </a:xfrm>
          <a:prstGeom prst="rect">
            <a:avLst/>
          </a:prstGeom>
          <a:noFill/>
          <a:ln w="38100">
            <a:solidFill>
              <a:schemeClr val="accent1"/>
            </a:solidFill>
            <a:miter lim="800000"/>
            <a:headEnd/>
            <a:tailEnd/>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722699" y="1074146"/>
            <a:ext cx="8746604" cy="4709710"/>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068514" y="823913"/>
            <a:ext cx="1678665" cy="523220"/>
          </a:xfrm>
          <a:prstGeom prst="rect">
            <a:avLst/>
          </a:prstGeom>
          <a:noFill/>
          <a:ln w="9525">
            <a:noFill/>
            <a:miter lim="800000"/>
            <a:headEnd/>
            <a:tailEnd/>
          </a:ln>
        </p:spPr>
        <p:txBody>
          <a:bodyPr wrap="none">
            <a:spAutoFit/>
          </a:bodyPr>
          <a:lstStyle/>
          <a:p>
            <a:pPr>
              <a:spcAft>
                <a:spcPct val="35000"/>
              </a:spcAft>
            </a:pPr>
            <a:r>
              <a:rPr lang="el-GR" sz="2800" dirty="0"/>
              <a:t>ανατομία</a:t>
            </a:r>
            <a:endParaRPr lang="en-GB" sz="2800" dirty="0"/>
          </a:p>
        </p:txBody>
      </p:sp>
      <p:pic>
        <p:nvPicPr>
          <p:cNvPr id="3" name="P-Z">
            <a:hlinkClick r:id="" action="ppaction://media"/>
            <a:extLst>
              <a:ext uri="{FF2B5EF4-FFF2-40B4-BE49-F238E27FC236}">
                <a16:creationId xmlns:a16="http://schemas.microsoft.com/office/drawing/2014/main" id="{E8AA3B39-C7D8-7440-E610-F671AF02C6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83855" y="990600"/>
            <a:ext cx="4876800" cy="4876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stretch>
            <a:fillRect/>
          </a:stretch>
        </p:blipFill>
        <p:spPr>
          <a:xfrm>
            <a:off x="890954" y="1325880"/>
            <a:ext cx="5654040" cy="4206240"/>
          </a:xfrm>
          <a:prstGeom prst="rect">
            <a:avLst/>
          </a:prstGeom>
        </p:spPr>
      </p:pic>
      <p:pic>
        <p:nvPicPr>
          <p:cNvPr id="3" name="Picture 2"/>
          <p:cNvPicPr>
            <a:picLocks noChangeAspect="1"/>
          </p:cNvPicPr>
          <p:nvPr/>
        </p:nvPicPr>
        <p:blipFill>
          <a:blip r:embed="rId4" cstate="email"/>
          <a:stretch>
            <a:fillRect/>
          </a:stretch>
        </p:blipFill>
        <p:spPr>
          <a:xfrm>
            <a:off x="5791200" y="990600"/>
            <a:ext cx="4876800" cy="4876800"/>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stretch>
            <a:fillRect/>
          </a:stretch>
        </p:blipFill>
        <p:spPr>
          <a:xfrm>
            <a:off x="828353" y="1325880"/>
            <a:ext cx="5654040" cy="4206240"/>
          </a:xfrm>
          <a:prstGeom prst="rect">
            <a:avLst/>
          </a:prstGeom>
        </p:spPr>
      </p:pic>
      <p:pic>
        <p:nvPicPr>
          <p:cNvPr id="2" name="Picture 1"/>
          <p:cNvPicPr>
            <a:picLocks noChangeAspect="1"/>
          </p:cNvPicPr>
          <p:nvPr/>
        </p:nvPicPr>
        <p:blipFill>
          <a:blip r:embed="rId3" cstate="email"/>
          <a:stretch>
            <a:fillRect/>
          </a:stretch>
        </p:blipFill>
        <p:spPr>
          <a:xfrm>
            <a:off x="5791200" y="990600"/>
            <a:ext cx="4876800" cy="4876800"/>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stretch>
            <a:fillRect/>
          </a:stretch>
        </p:blipFill>
        <p:spPr>
          <a:xfrm>
            <a:off x="5791200" y="990600"/>
            <a:ext cx="4876800" cy="4876800"/>
          </a:xfrm>
          <a:prstGeom prst="rect">
            <a:avLst/>
          </a:prstGeom>
        </p:spPr>
      </p:pic>
      <p:pic>
        <p:nvPicPr>
          <p:cNvPr id="3" name="Picture 2"/>
          <p:cNvPicPr>
            <a:picLocks noChangeAspect="1"/>
          </p:cNvPicPr>
          <p:nvPr/>
        </p:nvPicPr>
        <p:blipFill>
          <a:blip r:embed="rId3" cstate="email"/>
          <a:stretch>
            <a:fillRect/>
          </a:stretch>
        </p:blipFill>
        <p:spPr>
          <a:xfrm>
            <a:off x="863323" y="1457325"/>
            <a:ext cx="5300663" cy="3943350"/>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stretch>
            <a:fillRect/>
          </a:stretch>
        </p:blipFill>
        <p:spPr>
          <a:xfrm>
            <a:off x="5791200" y="990600"/>
            <a:ext cx="4876800" cy="4876800"/>
          </a:xfrm>
          <a:prstGeom prst="rect">
            <a:avLst/>
          </a:prstGeom>
        </p:spPr>
      </p:pic>
      <p:pic>
        <p:nvPicPr>
          <p:cNvPr id="3" name="Picture 2"/>
          <p:cNvPicPr>
            <a:picLocks noChangeAspect="1"/>
          </p:cNvPicPr>
          <p:nvPr/>
        </p:nvPicPr>
        <p:blipFill>
          <a:blip r:embed="rId4" cstate="email"/>
          <a:stretch>
            <a:fillRect/>
          </a:stretch>
        </p:blipFill>
        <p:spPr>
          <a:xfrm>
            <a:off x="863323" y="1457325"/>
            <a:ext cx="5300663" cy="3943350"/>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stretch>
            <a:fillRect/>
          </a:stretch>
        </p:blipFill>
        <p:spPr>
          <a:xfrm>
            <a:off x="5791200" y="990600"/>
            <a:ext cx="4876800" cy="4876800"/>
          </a:xfrm>
          <a:prstGeom prst="rect">
            <a:avLst/>
          </a:prstGeom>
        </p:spPr>
      </p:pic>
      <p:pic>
        <p:nvPicPr>
          <p:cNvPr id="3" name="Picture 2"/>
          <p:cNvPicPr>
            <a:picLocks noChangeAspect="1"/>
          </p:cNvPicPr>
          <p:nvPr/>
        </p:nvPicPr>
        <p:blipFill>
          <a:blip r:embed="rId3" cstate="email"/>
          <a:stretch>
            <a:fillRect/>
          </a:stretch>
        </p:blipFill>
        <p:spPr>
          <a:xfrm>
            <a:off x="1524000" y="773723"/>
            <a:ext cx="4240530" cy="3154680"/>
          </a:xfrm>
          <a:prstGeom prst="rect">
            <a:avLst/>
          </a:prstGeom>
        </p:spPr>
      </p:pic>
      <p:pic>
        <p:nvPicPr>
          <p:cNvPr id="4" name="Picture 3"/>
          <p:cNvPicPr>
            <a:picLocks noChangeAspect="1"/>
          </p:cNvPicPr>
          <p:nvPr/>
        </p:nvPicPr>
        <p:blipFill>
          <a:blip r:embed="rId4" cstate="email"/>
          <a:stretch>
            <a:fillRect/>
          </a:stretch>
        </p:blipFill>
        <p:spPr>
          <a:xfrm>
            <a:off x="1524000" y="3341580"/>
            <a:ext cx="4240530" cy="3154680"/>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stretch>
            <a:fillRect/>
          </a:stretch>
        </p:blipFill>
        <p:spPr>
          <a:xfrm>
            <a:off x="856822" y="1295275"/>
            <a:ext cx="5654040" cy="4206240"/>
          </a:xfrm>
          <a:prstGeom prst="rect">
            <a:avLst/>
          </a:prstGeom>
        </p:spPr>
      </p:pic>
      <p:pic>
        <p:nvPicPr>
          <p:cNvPr id="2" name="Picture 1"/>
          <p:cNvPicPr>
            <a:picLocks noChangeAspect="1"/>
          </p:cNvPicPr>
          <p:nvPr/>
        </p:nvPicPr>
        <p:blipFill>
          <a:blip r:embed="rId4" cstate="email"/>
          <a:stretch>
            <a:fillRect/>
          </a:stretch>
        </p:blipFill>
        <p:spPr>
          <a:xfrm>
            <a:off x="5791200" y="990600"/>
            <a:ext cx="4876800" cy="4876800"/>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stretch>
            <a:fillRect/>
          </a:stretch>
        </p:blipFill>
        <p:spPr>
          <a:xfrm>
            <a:off x="819696" y="1306855"/>
            <a:ext cx="5654040" cy="4206240"/>
          </a:xfrm>
          <a:prstGeom prst="rect">
            <a:avLst/>
          </a:prstGeom>
        </p:spPr>
      </p:pic>
      <p:pic>
        <p:nvPicPr>
          <p:cNvPr id="2" name="Picture 1"/>
          <p:cNvPicPr>
            <a:picLocks noChangeAspect="1"/>
          </p:cNvPicPr>
          <p:nvPr/>
        </p:nvPicPr>
        <p:blipFill>
          <a:blip r:embed="rId4" cstate="email"/>
          <a:stretch>
            <a:fillRect/>
          </a:stretch>
        </p:blipFill>
        <p:spPr>
          <a:xfrm>
            <a:off x="5791200" y="990600"/>
            <a:ext cx="4876800" cy="4876800"/>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stretch>
            <a:fillRect/>
          </a:stretch>
        </p:blipFill>
        <p:spPr>
          <a:xfrm>
            <a:off x="797818" y="1302730"/>
            <a:ext cx="5654040" cy="4206240"/>
          </a:xfrm>
          <a:prstGeom prst="rect">
            <a:avLst/>
          </a:prstGeom>
        </p:spPr>
      </p:pic>
      <p:pic>
        <p:nvPicPr>
          <p:cNvPr id="2" name="Picture 1"/>
          <p:cNvPicPr>
            <a:picLocks noChangeAspect="1"/>
          </p:cNvPicPr>
          <p:nvPr/>
        </p:nvPicPr>
        <p:blipFill>
          <a:blip r:embed="rId3" cstate="email"/>
          <a:stretch>
            <a:fillRect/>
          </a:stretch>
        </p:blipFill>
        <p:spPr>
          <a:xfrm>
            <a:off x="5791200" y="990600"/>
            <a:ext cx="4876800" cy="4876800"/>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stretch>
            <a:fillRect/>
          </a:stretch>
        </p:blipFill>
        <p:spPr>
          <a:xfrm>
            <a:off x="3657600" y="990600"/>
            <a:ext cx="4876800" cy="48768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l="20148" t="16257" r="19645" b="15906"/>
          <a:stretch>
            <a:fillRect/>
          </a:stretch>
        </p:blipFill>
        <p:spPr bwMode="auto">
          <a:xfrm>
            <a:off x="1656205" y="132204"/>
            <a:ext cx="5266063" cy="3194891"/>
          </a:xfrm>
          <a:prstGeom prst="rect">
            <a:avLst/>
          </a:prstGeom>
          <a:noFill/>
          <a:ln w="9525">
            <a:noFill/>
            <a:miter lim="800000"/>
            <a:headEnd/>
            <a:tailEnd/>
          </a:ln>
        </p:spPr>
      </p:pic>
      <p:pic>
        <p:nvPicPr>
          <p:cNvPr id="1026" name="Picture 2"/>
          <p:cNvPicPr>
            <a:picLocks noChangeAspect="1" noChangeArrowheads="1"/>
          </p:cNvPicPr>
          <p:nvPr/>
        </p:nvPicPr>
        <p:blipFill>
          <a:blip r:embed="rId4" cstate="email"/>
          <a:srcRect l="13562" t="9006"/>
          <a:stretch>
            <a:fillRect/>
          </a:stretch>
        </p:blipFill>
        <p:spPr bwMode="auto">
          <a:xfrm>
            <a:off x="6051933" y="2456762"/>
            <a:ext cx="4423810" cy="4237549"/>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stretch>
            <a:fillRect/>
          </a:stretch>
        </p:blipFill>
        <p:spPr>
          <a:xfrm>
            <a:off x="774663" y="1314305"/>
            <a:ext cx="5654040" cy="4206240"/>
          </a:xfrm>
          <a:prstGeom prst="rect">
            <a:avLst/>
          </a:prstGeom>
        </p:spPr>
      </p:pic>
      <p:pic>
        <p:nvPicPr>
          <p:cNvPr id="2" name="Picture 1"/>
          <p:cNvPicPr>
            <a:picLocks noChangeAspect="1"/>
          </p:cNvPicPr>
          <p:nvPr/>
        </p:nvPicPr>
        <p:blipFill>
          <a:blip r:embed="rId4" cstate="email"/>
          <a:stretch>
            <a:fillRect/>
          </a:stretch>
        </p:blipFill>
        <p:spPr>
          <a:xfrm>
            <a:off x="5791200" y="990600"/>
            <a:ext cx="4876800" cy="4876800"/>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stretch>
            <a:fillRect/>
          </a:stretch>
        </p:blipFill>
        <p:spPr>
          <a:xfrm>
            <a:off x="859331" y="1291155"/>
            <a:ext cx="5654040" cy="4206240"/>
          </a:xfrm>
          <a:prstGeom prst="rect">
            <a:avLst/>
          </a:prstGeom>
        </p:spPr>
      </p:pic>
      <p:pic>
        <p:nvPicPr>
          <p:cNvPr id="2" name="Picture 1"/>
          <p:cNvPicPr>
            <a:picLocks noChangeAspect="1"/>
          </p:cNvPicPr>
          <p:nvPr/>
        </p:nvPicPr>
        <p:blipFill>
          <a:blip r:embed="rId3" cstate="email"/>
          <a:stretch>
            <a:fillRect/>
          </a:stretch>
        </p:blipFill>
        <p:spPr>
          <a:xfrm>
            <a:off x="5791200" y="990600"/>
            <a:ext cx="4876800" cy="4876800"/>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stretch>
            <a:fillRect/>
          </a:stretch>
        </p:blipFill>
        <p:spPr>
          <a:xfrm>
            <a:off x="835595" y="1325880"/>
            <a:ext cx="5654040" cy="4206240"/>
          </a:xfrm>
          <a:prstGeom prst="rect">
            <a:avLst/>
          </a:prstGeom>
        </p:spPr>
      </p:pic>
      <p:pic>
        <p:nvPicPr>
          <p:cNvPr id="2" name="Picture 1"/>
          <p:cNvPicPr>
            <a:picLocks noChangeAspect="1"/>
          </p:cNvPicPr>
          <p:nvPr/>
        </p:nvPicPr>
        <p:blipFill>
          <a:blip r:embed="rId4" cstate="email"/>
          <a:stretch>
            <a:fillRect/>
          </a:stretch>
        </p:blipFill>
        <p:spPr>
          <a:xfrm>
            <a:off x="5791200" y="990600"/>
            <a:ext cx="4876800" cy="4876800"/>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stretch>
            <a:fillRect/>
          </a:stretch>
        </p:blipFill>
        <p:spPr>
          <a:xfrm>
            <a:off x="908546" y="1325880"/>
            <a:ext cx="5654040" cy="4206240"/>
          </a:xfrm>
          <a:prstGeom prst="rect">
            <a:avLst/>
          </a:prstGeom>
        </p:spPr>
      </p:pic>
      <p:pic>
        <p:nvPicPr>
          <p:cNvPr id="2" name="Picture 1"/>
          <p:cNvPicPr>
            <a:picLocks noChangeAspect="1"/>
          </p:cNvPicPr>
          <p:nvPr/>
        </p:nvPicPr>
        <p:blipFill>
          <a:blip r:embed="rId4" cstate="email"/>
          <a:stretch>
            <a:fillRect/>
          </a:stretch>
        </p:blipFill>
        <p:spPr>
          <a:xfrm>
            <a:off x="5791200" y="990600"/>
            <a:ext cx="4876800" cy="4876800"/>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_SoftTissues">
            <a:hlinkClick r:id="" action="ppaction://media"/>
            <a:extLst>
              <a:ext uri="{FF2B5EF4-FFF2-40B4-BE49-F238E27FC236}">
                <a16:creationId xmlns:a16="http://schemas.microsoft.com/office/drawing/2014/main" id="{BB4F842D-1892-9AA2-0650-8FB2FCF953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8500" y="247650"/>
            <a:ext cx="5715000" cy="6362700"/>
          </a:xfrm>
          <a:prstGeom prst="rect">
            <a:avLst/>
          </a:prstGeom>
        </p:spPr>
      </p:pic>
    </p:spTree>
    <p:extLst>
      <p:ext uri="{BB962C8B-B14F-4D97-AF65-F5344CB8AC3E}">
        <p14:creationId xmlns:p14="http://schemas.microsoft.com/office/powerpoint/2010/main" val="152378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stretch>
            <a:fillRect/>
          </a:stretch>
        </p:blipFill>
        <p:spPr>
          <a:xfrm>
            <a:off x="6845858" y="1497944"/>
            <a:ext cx="4000500" cy="4453890"/>
          </a:xfrm>
          <a:prstGeom prst="rect">
            <a:avLst/>
          </a:prstGeom>
        </p:spPr>
      </p:pic>
      <p:pic>
        <p:nvPicPr>
          <p:cNvPr id="3" name="Picture 2"/>
          <p:cNvPicPr>
            <a:picLocks noChangeAspect="1"/>
          </p:cNvPicPr>
          <p:nvPr/>
        </p:nvPicPr>
        <p:blipFill>
          <a:blip r:embed="rId4" cstate="email"/>
          <a:stretch>
            <a:fillRect/>
          </a:stretch>
        </p:blipFill>
        <p:spPr>
          <a:xfrm>
            <a:off x="4071788" y="1497944"/>
            <a:ext cx="4000500" cy="4453890"/>
          </a:xfrm>
          <a:prstGeom prst="rect">
            <a:avLst/>
          </a:prstGeom>
        </p:spPr>
      </p:pic>
      <p:pic>
        <p:nvPicPr>
          <p:cNvPr id="4" name="Picture 3"/>
          <p:cNvPicPr>
            <a:picLocks noChangeAspect="1"/>
          </p:cNvPicPr>
          <p:nvPr/>
        </p:nvPicPr>
        <p:blipFill>
          <a:blip r:embed="rId5" cstate="email"/>
          <a:stretch>
            <a:fillRect/>
          </a:stretch>
        </p:blipFill>
        <p:spPr>
          <a:xfrm>
            <a:off x="1247468" y="1497944"/>
            <a:ext cx="4000500" cy="4453890"/>
          </a:xfrm>
          <a:prstGeom prst="rect">
            <a:avLst/>
          </a:prstGeom>
        </p:spPr>
      </p:pic>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_Spine">
            <a:hlinkClick r:id="" action="ppaction://media"/>
            <a:extLst>
              <a:ext uri="{FF2B5EF4-FFF2-40B4-BE49-F238E27FC236}">
                <a16:creationId xmlns:a16="http://schemas.microsoft.com/office/drawing/2014/main" id="{6AC1671F-32E2-7A94-7931-EDD8163376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8500" y="247650"/>
            <a:ext cx="5715000" cy="6362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stretch>
            <a:fillRect/>
          </a:stretch>
        </p:blipFill>
        <p:spPr>
          <a:xfrm>
            <a:off x="6805665" y="2447703"/>
            <a:ext cx="4000500" cy="4453890"/>
          </a:xfrm>
          <a:prstGeom prst="rect">
            <a:avLst/>
          </a:prstGeom>
        </p:spPr>
      </p:pic>
      <p:pic>
        <p:nvPicPr>
          <p:cNvPr id="3" name="Picture 2"/>
          <p:cNvPicPr>
            <a:picLocks noChangeAspect="1"/>
          </p:cNvPicPr>
          <p:nvPr/>
        </p:nvPicPr>
        <p:blipFill>
          <a:blip r:embed="rId4" cstate="email"/>
          <a:stretch>
            <a:fillRect/>
          </a:stretch>
        </p:blipFill>
        <p:spPr>
          <a:xfrm>
            <a:off x="4152176" y="920166"/>
            <a:ext cx="4000500" cy="4453890"/>
          </a:xfrm>
          <a:prstGeom prst="rect">
            <a:avLst/>
          </a:prstGeom>
        </p:spPr>
      </p:pic>
      <p:pic>
        <p:nvPicPr>
          <p:cNvPr id="4" name="Picture 3"/>
          <p:cNvPicPr>
            <a:picLocks noChangeAspect="1"/>
          </p:cNvPicPr>
          <p:nvPr/>
        </p:nvPicPr>
        <p:blipFill>
          <a:blip r:embed="rId5" cstate="email"/>
          <a:stretch>
            <a:fillRect/>
          </a:stretch>
        </p:blipFill>
        <p:spPr>
          <a:xfrm>
            <a:off x="1167088" y="1974515"/>
            <a:ext cx="4000500" cy="4453890"/>
          </a:xfrm>
          <a:prstGeom prst="rect">
            <a:avLst/>
          </a:prstGeom>
        </p:spPr>
      </p:pic>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3" cstate="email">
            <a:clrChange>
              <a:clrFrom>
                <a:srgbClr val="FEFEFE"/>
              </a:clrFrom>
              <a:clrTo>
                <a:srgbClr val="FEFEFE">
                  <a:alpha val="0"/>
                </a:srgbClr>
              </a:clrTo>
            </a:clrChange>
          </a:blip>
          <a:srcRect/>
          <a:stretch>
            <a:fillRect/>
          </a:stretch>
        </p:blipFill>
        <p:spPr bwMode="auto">
          <a:xfrm>
            <a:off x="4716463" y="385764"/>
            <a:ext cx="5649912" cy="5735637"/>
          </a:xfrm>
          <a:prstGeom prst="rect">
            <a:avLst/>
          </a:prstGeom>
          <a:noFill/>
          <a:ln w="9525">
            <a:noFill/>
            <a:miter lim="800000"/>
            <a:headEnd/>
            <a:tailEnd/>
          </a:ln>
        </p:spPr>
      </p:pic>
      <p:sp>
        <p:nvSpPr>
          <p:cNvPr id="121859" name="Text Box 3"/>
          <p:cNvSpPr txBox="1">
            <a:spLocks noChangeArrowheads="1"/>
          </p:cNvSpPr>
          <p:nvPr/>
        </p:nvSpPr>
        <p:spPr bwMode="auto">
          <a:xfrm>
            <a:off x="2068513" y="823914"/>
            <a:ext cx="2819576" cy="954107"/>
          </a:xfrm>
          <a:prstGeom prst="rect">
            <a:avLst/>
          </a:prstGeom>
          <a:noFill/>
          <a:ln w="9525">
            <a:noFill/>
            <a:miter lim="800000"/>
            <a:headEnd/>
            <a:tailEnd/>
          </a:ln>
        </p:spPr>
        <p:txBody>
          <a:bodyPr wrap="square">
            <a:spAutoFit/>
          </a:bodyPr>
          <a:lstStyle/>
          <a:p>
            <a:pPr>
              <a:spcAft>
                <a:spcPct val="35000"/>
              </a:spcAft>
            </a:pPr>
            <a:r>
              <a:rPr lang="el-GR" sz="2800" dirty="0"/>
              <a:t>τρισδιάστατες ανασυνθέσεις</a:t>
            </a:r>
            <a:endParaRPr lang="en-GB" sz="2800" dirty="0"/>
          </a:p>
        </p:txBody>
      </p:sp>
      <p:grpSp>
        <p:nvGrpSpPr>
          <p:cNvPr id="121860" name="Group 4"/>
          <p:cNvGrpSpPr>
            <a:grpSpLocks/>
          </p:cNvGrpSpPr>
          <p:nvPr/>
        </p:nvGrpSpPr>
        <p:grpSpPr bwMode="auto">
          <a:xfrm>
            <a:off x="6057901" y="6089650"/>
            <a:ext cx="3889375" cy="768350"/>
            <a:chOff x="2856" y="3836"/>
            <a:chExt cx="2450" cy="484"/>
          </a:xfrm>
        </p:grpSpPr>
        <p:pic>
          <p:nvPicPr>
            <p:cNvPr id="121861" name="Picture 5" descr="iCAT1"/>
            <p:cNvPicPr>
              <a:picLocks noChangeAspect="1" noChangeArrowheads="1"/>
            </p:cNvPicPr>
            <p:nvPr/>
          </p:nvPicPr>
          <p:blipFill>
            <a:blip r:embed="rId4" cstate="email">
              <a:clrChange>
                <a:clrFrom>
                  <a:srgbClr val="FEFEFE"/>
                </a:clrFrom>
                <a:clrTo>
                  <a:srgbClr val="FEFEFE">
                    <a:alpha val="0"/>
                  </a:srgbClr>
                </a:clrTo>
              </a:clrChange>
            </a:blip>
            <a:srcRect/>
            <a:stretch>
              <a:fillRect/>
            </a:stretch>
          </p:blipFill>
          <p:spPr bwMode="auto">
            <a:xfrm flipV="1">
              <a:off x="2938" y="3836"/>
              <a:ext cx="2241" cy="484"/>
            </a:xfrm>
            <a:prstGeom prst="rect">
              <a:avLst/>
            </a:prstGeom>
            <a:noFill/>
            <a:ln w="9525">
              <a:noFill/>
              <a:miter lim="800000"/>
              <a:headEnd/>
              <a:tailEnd/>
            </a:ln>
          </p:spPr>
        </p:pic>
        <p:sp>
          <p:nvSpPr>
            <p:cNvPr id="121862" name="Rectangle 6"/>
            <p:cNvSpPr>
              <a:spLocks noChangeArrowheads="1"/>
            </p:cNvSpPr>
            <p:nvPr/>
          </p:nvSpPr>
          <p:spPr bwMode="auto">
            <a:xfrm>
              <a:off x="2856" y="3844"/>
              <a:ext cx="2450" cy="476"/>
            </a:xfrm>
            <a:prstGeom prst="rect">
              <a:avLst/>
            </a:prstGeom>
            <a:gradFill rotWithShape="1">
              <a:gsLst>
                <a:gs pos="0">
                  <a:schemeClr val="bg1">
                    <a:alpha val="70000"/>
                  </a:schemeClr>
                </a:gs>
                <a:gs pos="100000">
                  <a:schemeClr val="bg1"/>
                </a:gs>
              </a:gsLst>
              <a:lin ang="5400000" scaled="1"/>
            </a:gradFill>
            <a:ln w="9525">
              <a:noFill/>
              <a:miter lim="800000"/>
              <a:headEnd/>
              <a:tailEnd/>
            </a:ln>
          </p:spPr>
          <p:txBody>
            <a:bodyPr wrap="none" anchor="ctr"/>
            <a:lstStyle/>
            <a:p>
              <a:pPr algn="ctr"/>
              <a:endParaRPr lang="el-GR"/>
            </a:p>
          </p:txBody>
        </p:sp>
      </p:grpSp>
    </p:spTree>
  </p:cSld>
  <p:clrMapOvr>
    <a:masterClrMapping/>
  </p:clrMapOvr>
  <p:transition spd="slow"/>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4"/>
          <p:cNvSpPr>
            <a:spLocks noChangeArrowheads="1"/>
          </p:cNvSpPr>
          <p:nvPr/>
        </p:nvSpPr>
        <p:spPr bwMode="auto">
          <a:xfrm>
            <a:off x="2706688" y="3071813"/>
            <a:ext cx="1612900" cy="1566862"/>
          </a:xfrm>
          <a:prstGeom prst="rect">
            <a:avLst/>
          </a:prstGeom>
          <a:solidFill>
            <a:srgbClr val="0099CC"/>
          </a:solidFill>
          <a:ln w="9525">
            <a:miter lim="800000"/>
            <a:headEnd/>
            <a:tailEnd/>
          </a:ln>
          <a:scene3d>
            <a:camera prst="legacyObliqueTopRight"/>
            <a:lightRig rig="legacyFlat3" dir="b"/>
          </a:scene3d>
          <a:sp3d extrusionH="1801800" prstMaterial="legacyMatte">
            <a:bevelT w="13500" h="13500" prst="angle"/>
            <a:bevelB w="13500" h="13500" prst="angle"/>
            <a:extrusionClr>
              <a:srgbClr val="0099CC"/>
            </a:extrusionClr>
          </a:sp3d>
        </p:spPr>
        <p:txBody>
          <a:bodyPr wrap="none" anchor="ctr">
            <a:flatTx/>
          </a:bodyPr>
          <a:lstStyle/>
          <a:p>
            <a:endParaRPr lang="el-GR"/>
          </a:p>
        </p:txBody>
      </p:sp>
      <p:sp>
        <p:nvSpPr>
          <p:cNvPr id="122883" name="Freeform 21"/>
          <p:cNvSpPr>
            <a:spLocks/>
          </p:cNvSpPr>
          <p:nvPr/>
        </p:nvSpPr>
        <p:spPr bwMode="auto">
          <a:xfrm>
            <a:off x="4749801" y="2571751"/>
            <a:ext cx="130175" cy="269875"/>
          </a:xfrm>
          <a:custGeom>
            <a:avLst/>
            <a:gdLst>
              <a:gd name="T0" fmla="*/ 0 w 82"/>
              <a:gd name="T1" fmla="*/ 2147483647 h 170"/>
              <a:gd name="T2" fmla="*/ 2147483647 w 82"/>
              <a:gd name="T3" fmla="*/ 0 h 170"/>
              <a:gd name="T4" fmla="*/ 2147483647 w 82"/>
              <a:gd name="T5" fmla="*/ 2147483647 h 170"/>
              <a:gd name="T6" fmla="*/ 0 w 82"/>
              <a:gd name="T7" fmla="*/ 2147483647 h 170"/>
              <a:gd name="T8" fmla="*/ 0 w 82"/>
              <a:gd name="T9" fmla="*/ 2147483647 h 170"/>
              <a:gd name="T10" fmla="*/ 0 60000 65536"/>
              <a:gd name="T11" fmla="*/ 0 60000 65536"/>
              <a:gd name="T12" fmla="*/ 0 60000 65536"/>
              <a:gd name="T13" fmla="*/ 0 60000 65536"/>
              <a:gd name="T14" fmla="*/ 0 60000 65536"/>
              <a:gd name="T15" fmla="*/ 0 w 82"/>
              <a:gd name="T16" fmla="*/ 0 h 170"/>
              <a:gd name="T17" fmla="*/ 82 w 82"/>
              <a:gd name="T18" fmla="*/ 170 h 170"/>
            </a:gdLst>
            <a:ahLst/>
            <a:cxnLst>
              <a:cxn ang="T10">
                <a:pos x="T0" y="T1"/>
              </a:cxn>
              <a:cxn ang="T11">
                <a:pos x="T2" y="T3"/>
              </a:cxn>
              <a:cxn ang="T12">
                <a:pos x="T4" y="T5"/>
              </a:cxn>
              <a:cxn ang="T13">
                <a:pos x="T6" y="T7"/>
              </a:cxn>
              <a:cxn ang="T14">
                <a:pos x="T8" y="T9"/>
              </a:cxn>
            </a:cxnLst>
            <a:rect l="T15" t="T16" r="T17" b="T18"/>
            <a:pathLst>
              <a:path w="82" h="170">
                <a:moveTo>
                  <a:pt x="0" y="70"/>
                </a:moveTo>
                <a:lnTo>
                  <a:pt x="80" y="0"/>
                </a:lnTo>
                <a:lnTo>
                  <a:pt x="82" y="100"/>
                </a:lnTo>
                <a:lnTo>
                  <a:pt x="0" y="170"/>
                </a:lnTo>
                <a:lnTo>
                  <a:pt x="0" y="70"/>
                </a:lnTo>
                <a:close/>
              </a:path>
            </a:pathLst>
          </a:custGeom>
          <a:solidFill>
            <a:schemeClr val="bg1">
              <a:alpha val="74117"/>
            </a:schemeClr>
          </a:solidFill>
          <a:ln w="9525">
            <a:solidFill>
              <a:schemeClr val="tx1"/>
            </a:solidFill>
            <a:round/>
            <a:headEnd/>
            <a:tailEnd/>
          </a:ln>
        </p:spPr>
        <p:txBody>
          <a:bodyPr/>
          <a:lstStyle/>
          <a:p>
            <a:endParaRPr lang="el-GR"/>
          </a:p>
        </p:txBody>
      </p:sp>
      <p:sp>
        <p:nvSpPr>
          <p:cNvPr id="122884" name="Freeform 22"/>
          <p:cNvSpPr>
            <a:spLocks/>
          </p:cNvSpPr>
          <p:nvPr/>
        </p:nvSpPr>
        <p:spPr bwMode="auto">
          <a:xfrm>
            <a:off x="4371976" y="3222625"/>
            <a:ext cx="161925" cy="311150"/>
          </a:xfrm>
          <a:custGeom>
            <a:avLst/>
            <a:gdLst>
              <a:gd name="T0" fmla="*/ 0 w 1138"/>
              <a:gd name="T1" fmla="*/ 2147483647 h 2196"/>
              <a:gd name="T2" fmla="*/ 2147483647 w 1138"/>
              <a:gd name="T3" fmla="*/ 0 h 2196"/>
              <a:gd name="T4" fmla="*/ 2147483647 w 1138"/>
              <a:gd name="T5" fmla="*/ 2147483647 h 2196"/>
              <a:gd name="T6" fmla="*/ 2147483647 w 1138"/>
              <a:gd name="T7" fmla="*/ 2147483647 h 2196"/>
              <a:gd name="T8" fmla="*/ 0 w 1138"/>
              <a:gd name="T9" fmla="*/ 2147483647 h 2196"/>
              <a:gd name="T10" fmla="*/ 0 60000 65536"/>
              <a:gd name="T11" fmla="*/ 0 60000 65536"/>
              <a:gd name="T12" fmla="*/ 0 60000 65536"/>
              <a:gd name="T13" fmla="*/ 0 60000 65536"/>
              <a:gd name="T14" fmla="*/ 0 60000 65536"/>
              <a:gd name="T15" fmla="*/ 0 w 1138"/>
              <a:gd name="T16" fmla="*/ 0 h 2196"/>
              <a:gd name="T17" fmla="*/ 1138 w 1138"/>
              <a:gd name="T18" fmla="*/ 2196 h 2196"/>
            </a:gdLst>
            <a:ahLst/>
            <a:cxnLst>
              <a:cxn ang="T10">
                <a:pos x="T0" y="T1"/>
              </a:cxn>
              <a:cxn ang="T11">
                <a:pos x="T2" y="T3"/>
              </a:cxn>
              <a:cxn ang="T12">
                <a:pos x="T4" y="T5"/>
              </a:cxn>
              <a:cxn ang="T13">
                <a:pos x="T6" y="T7"/>
              </a:cxn>
              <a:cxn ang="T14">
                <a:pos x="T8" y="T9"/>
              </a:cxn>
            </a:cxnLst>
            <a:rect l="T15" t="T16" r="T17" b="T18"/>
            <a:pathLst>
              <a:path w="1138" h="2196">
                <a:moveTo>
                  <a:pt x="0" y="850"/>
                </a:moveTo>
                <a:lnTo>
                  <a:pt x="1138" y="0"/>
                </a:lnTo>
                <a:lnTo>
                  <a:pt x="1138" y="1274"/>
                </a:lnTo>
                <a:lnTo>
                  <a:pt x="8" y="2196"/>
                </a:lnTo>
                <a:lnTo>
                  <a:pt x="0" y="850"/>
                </a:lnTo>
                <a:close/>
              </a:path>
            </a:pathLst>
          </a:custGeom>
          <a:solidFill>
            <a:schemeClr val="bg1">
              <a:alpha val="74117"/>
            </a:schemeClr>
          </a:solidFill>
          <a:ln w="9525">
            <a:solidFill>
              <a:schemeClr val="tx1"/>
            </a:solidFill>
            <a:round/>
            <a:headEnd/>
            <a:tailEnd/>
          </a:ln>
        </p:spPr>
        <p:txBody>
          <a:bodyPr/>
          <a:lstStyle/>
          <a:p>
            <a:endParaRPr lang="el-GR"/>
          </a:p>
        </p:txBody>
      </p:sp>
      <p:sp>
        <p:nvSpPr>
          <p:cNvPr id="122885" name="Freeform 23"/>
          <p:cNvSpPr>
            <a:spLocks/>
          </p:cNvSpPr>
          <p:nvPr/>
        </p:nvSpPr>
        <p:spPr bwMode="auto">
          <a:xfrm>
            <a:off x="4413251" y="4006850"/>
            <a:ext cx="161925" cy="311150"/>
          </a:xfrm>
          <a:custGeom>
            <a:avLst/>
            <a:gdLst>
              <a:gd name="T0" fmla="*/ 0 w 1138"/>
              <a:gd name="T1" fmla="*/ 2147483647 h 2196"/>
              <a:gd name="T2" fmla="*/ 2147483647 w 1138"/>
              <a:gd name="T3" fmla="*/ 0 h 2196"/>
              <a:gd name="T4" fmla="*/ 2147483647 w 1138"/>
              <a:gd name="T5" fmla="*/ 2147483647 h 2196"/>
              <a:gd name="T6" fmla="*/ 2147483647 w 1138"/>
              <a:gd name="T7" fmla="*/ 2147483647 h 2196"/>
              <a:gd name="T8" fmla="*/ 0 w 1138"/>
              <a:gd name="T9" fmla="*/ 2147483647 h 2196"/>
              <a:gd name="T10" fmla="*/ 0 60000 65536"/>
              <a:gd name="T11" fmla="*/ 0 60000 65536"/>
              <a:gd name="T12" fmla="*/ 0 60000 65536"/>
              <a:gd name="T13" fmla="*/ 0 60000 65536"/>
              <a:gd name="T14" fmla="*/ 0 60000 65536"/>
              <a:gd name="T15" fmla="*/ 0 w 1138"/>
              <a:gd name="T16" fmla="*/ 0 h 2196"/>
              <a:gd name="T17" fmla="*/ 1138 w 1138"/>
              <a:gd name="T18" fmla="*/ 2196 h 2196"/>
            </a:gdLst>
            <a:ahLst/>
            <a:cxnLst>
              <a:cxn ang="T10">
                <a:pos x="T0" y="T1"/>
              </a:cxn>
              <a:cxn ang="T11">
                <a:pos x="T2" y="T3"/>
              </a:cxn>
              <a:cxn ang="T12">
                <a:pos x="T4" y="T5"/>
              </a:cxn>
              <a:cxn ang="T13">
                <a:pos x="T6" y="T7"/>
              </a:cxn>
              <a:cxn ang="T14">
                <a:pos x="T8" y="T9"/>
              </a:cxn>
            </a:cxnLst>
            <a:rect l="T15" t="T16" r="T17" b="T18"/>
            <a:pathLst>
              <a:path w="1138" h="2196">
                <a:moveTo>
                  <a:pt x="0" y="850"/>
                </a:moveTo>
                <a:lnTo>
                  <a:pt x="1138" y="0"/>
                </a:lnTo>
                <a:lnTo>
                  <a:pt x="1138" y="1274"/>
                </a:lnTo>
                <a:lnTo>
                  <a:pt x="8" y="2196"/>
                </a:lnTo>
                <a:lnTo>
                  <a:pt x="0" y="850"/>
                </a:lnTo>
                <a:close/>
              </a:path>
            </a:pathLst>
          </a:custGeom>
          <a:solidFill>
            <a:schemeClr val="bg1">
              <a:alpha val="74117"/>
            </a:schemeClr>
          </a:solidFill>
          <a:ln w="9525">
            <a:solidFill>
              <a:schemeClr val="tx1"/>
            </a:solidFill>
            <a:round/>
            <a:headEnd/>
            <a:tailEnd/>
          </a:ln>
        </p:spPr>
        <p:txBody>
          <a:bodyPr/>
          <a:lstStyle/>
          <a:p>
            <a:endParaRPr lang="el-GR"/>
          </a:p>
        </p:txBody>
      </p:sp>
      <p:grpSp>
        <p:nvGrpSpPr>
          <p:cNvPr id="122886" name="Group 5"/>
          <p:cNvGrpSpPr>
            <a:grpSpLocks/>
          </p:cNvGrpSpPr>
          <p:nvPr/>
        </p:nvGrpSpPr>
        <p:grpSpPr bwMode="auto">
          <a:xfrm>
            <a:off x="8347075" y="3552826"/>
            <a:ext cx="876300" cy="754063"/>
            <a:chOff x="4306" y="2168"/>
            <a:chExt cx="552" cy="475"/>
          </a:xfrm>
        </p:grpSpPr>
        <p:sp>
          <p:nvSpPr>
            <p:cNvPr id="122899" name="Freeform 6"/>
            <p:cNvSpPr>
              <a:spLocks/>
            </p:cNvSpPr>
            <p:nvPr/>
          </p:nvSpPr>
          <p:spPr bwMode="auto">
            <a:xfrm>
              <a:off x="4390" y="2168"/>
              <a:ext cx="468" cy="475"/>
            </a:xfrm>
            <a:custGeom>
              <a:avLst/>
              <a:gdLst>
                <a:gd name="T0" fmla="*/ 0 w 468"/>
                <a:gd name="T1" fmla="*/ 0 h 475"/>
                <a:gd name="T2" fmla="*/ 468 w 468"/>
                <a:gd name="T3" fmla="*/ 259 h 475"/>
                <a:gd name="T4" fmla="*/ 0 w 468"/>
                <a:gd name="T5" fmla="*/ 475 h 475"/>
                <a:gd name="T6" fmla="*/ 0 60000 65536"/>
                <a:gd name="T7" fmla="*/ 0 60000 65536"/>
                <a:gd name="T8" fmla="*/ 0 60000 65536"/>
                <a:gd name="T9" fmla="*/ 0 w 468"/>
                <a:gd name="T10" fmla="*/ 0 h 475"/>
                <a:gd name="T11" fmla="*/ 468 w 468"/>
                <a:gd name="T12" fmla="*/ 475 h 475"/>
              </a:gdLst>
              <a:ahLst/>
              <a:cxnLst>
                <a:cxn ang="T6">
                  <a:pos x="T0" y="T1"/>
                </a:cxn>
                <a:cxn ang="T7">
                  <a:pos x="T2" y="T3"/>
                </a:cxn>
                <a:cxn ang="T8">
                  <a:pos x="T4" y="T5"/>
                </a:cxn>
              </a:cxnLst>
              <a:rect l="T9" t="T10" r="T11" b="T12"/>
              <a:pathLst>
                <a:path w="468" h="475">
                  <a:moveTo>
                    <a:pt x="0" y="0"/>
                  </a:moveTo>
                  <a:lnTo>
                    <a:pt x="468" y="259"/>
                  </a:lnTo>
                  <a:lnTo>
                    <a:pt x="0" y="475"/>
                  </a:lnTo>
                </a:path>
              </a:pathLst>
            </a:custGeom>
            <a:noFill/>
            <a:ln w="28575" cmpd="sng">
              <a:solidFill>
                <a:schemeClr val="tx1"/>
              </a:solidFill>
              <a:round/>
              <a:headEnd/>
              <a:tailEnd/>
            </a:ln>
          </p:spPr>
          <p:txBody>
            <a:bodyPr/>
            <a:lstStyle/>
            <a:p>
              <a:endParaRPr lang="el-GR"/>
            </a:p>
          </p:txBody>
        </p:sp>
        <p:sp>
          <p:nvSpPr>
            <p:cNvPr id="122900" name="Freeform 7"/>
            <p:cNvSpPr>
              <a:spLocks/>
            </p:cNvSpPr>
            <p:nvPr/>
          </p:nvSpPr>
          <p:spPr bwMode="auto">
            <a:xfrm>
              <a:off x="4306" y="2189"/>
              <a:ext cx="129" cy="425"/>
            </a:xfrm>
            <a:custGeom>
              <a:avLst/>
              <a:gdLst>
                <a:gd name="T0" fmla="*/ 122 w 129"/>
                <a:gd name="T1" fmla="*/ 0 h 425"/>
                <a:gd name="T2" fmla="*/ 129 w 129"/>
                <a:gd name="T3" fmla="*/ 425 h 425"/>
                <a:gd name="T4" fmla="*/ 0 60000 65536"/>
                <a:gd name="T5" fmla="*/ 0 60000 65536"/>
                <a:gd name="T6" fmla="*/ 0 w 129"/>
                <a:gd name="T7" fmla="*/ 0 h 425"/>
                <a:gd name="T8" fmla="*/ 129 w 129"/>
                <a:gd name="T9" fmla="*/ 425 h 425"/>
              </a:gdLst>
              <a:ahLst/>
              <a:cxnLst>
                <a:cxn ang="T4">
                  <a:pos x="T0" y="T1"/>
                </a:cxn>
                <a:cxn ang="T5">
                  <a:pos x="T2" y="T3"/>
                </a:cxn>
              </a:cxnLst>
              <a:rect l="T6" t="T7" r="T8" b="T9"/>
              <a:pathLst>
                <a:path w="129" h="425">
                  <a:moveTo>
                    <a:pt x="122" y="0"/>
                  </a:moveTo>
                  <a:cubicBezTo>
                    <a:pt x="0" y="159"/>
                    <a:pt x="14" y="339"/>
                    <a:pt x="129" y="425"/>
                  </a:cubicBezTo>
                </a:path>
              </a:pathLst>
            </a:custGeom>
            <a:noFill/>
            <a:ln w="28575" cmpd="sng">
              <a:solidFill>
                <a:schemeClr val="tx1"/>
              </a:solidFill>
              <a:round/>
              <a:headEnd/>
              <a:tailEnd/>
            </a:ln>
          </p:spPr>
          <p:txBody>
            <a:bodyPr/>
            <a:lstStyle/>
            <a:p>
              <a:endParaRPr lang="el-GR"/>
            </a:p>
          </p:txBody>
        </p:sp>
        <p:sp>
          <p:nvSpPr>
            <p:cNvPr id="122901" name="Freeform 8"/>
            <p:cNvSpPr>
              <a:spLocks/>
            </p:cNvSpPr>
            <p:nvPr/>
          </p:nvSpPr>
          <p:spPr bwMode="auto">
            <a:xfrm flipH="1">
              <a:off x="4358" y="2325"/>
              <a:ext cx="57" cy="159"/>
            </a:xfrm>
            <a:custGeom>
              <a:avLst/>
              <a:gdLst>
                <a:gd name="T0" fmla="*/ 5 w 129"/>
                <a:gd name="T1" fmla="*/ 0 h 425"/>
                <a:gd name="T2" fmla="*/ 5 w 129"/>
                <a:gd name="T3" fmla="*/ 8 h 425"/>
                <a:gd name="T4" fmla="*/ 0 60000 65536"/>
                <a:gd name="T5" fmla="*/ 0 60000 65536"/>
                <a:gd name="T6" fmla="*/ 0 w 129"/>
                <a:gd name="T7" fmla="*/ 0 h 425"/>
                <a:gd name="T8" fmla="*/ 129 w 129"/>
                <a:gd name="T9" fmla="*/ 425 h 425"/>
              </a:gdLst>
              <a:ahLst/>
              <a:cxnLst>
                <a:cxn ang="T4">
                  <a:pos x="T0" y="T1"/>
                </a:cxn>
                <a:cxn ang="T5">
                  <a:pos x="T2" y="T3"/>
                </a:cxn>
              </a:cxnLst>
              <a:rect l="T6" t="T7" r="T8" b="T9"/>
              <a:pathLst>
                <a:path w="129" h="425">
                  <a:moveTo>
                    <a:pt x="122" y="0"/>
                  </a:moveTo>
                  <a:cubicBezTo>
                    <a:pt x="0" y="159"/>
                    <a:pt x="14" y="339"/>
                    <a:pt x="129" y="425"/>
                  </a:cubicBezTo>
                </a:path>
              </a:pathLst>
            </a:custGeom>
            <a:noFill/>
            <a:ln w="28575" cmpd="sng">
              <a:solidFill>
                <a:schemeClr val="tx1"/>
              </a:solidFill>
              <a:round/>
              <a:headEnd/>
              <a:tailEnd/>
            </a:ln>
          </p:spPr>
          <p:txBody>
            <a:bodyPr/>
            <a:lstStyle/>
            <a:p>
              <a:endParaRPr lang="el-GR"/>
            </a:p>
          </p:txBody>
        </p:sp>
      </p:grpSp>
      <p:sp>
        <p:nvSpPr>
          <p:cNvPr id="122887" name="Line 9"/>
          <p:cNvSpPr>
            <a:spLocks noChangeShapeType="1"/>
          </p:cNvSpPr>
          <p:nvPr/>
        </p:nvSpPr>
        <p:spPr bwMode="auto">
          <a:xfrm flipH="1">
            <a:off x="4467226" y="4098926"/>
            <a:ext cx="2308225" cy="68263"/>
          </a:xfrm>
          <a:prstGeom prst="line">
            <a:avLst/>
          </a:prstGeom>
          <a:noFill/>
          <a:ln w="57150">
            <a:solidFill>
              <a:schemeClr val="accent1"/>
            </a:solidFill>
            <a:round/>
            <a:headEnd/>
            <a:tailEnd type="triangle" w="med" len="med"/>
          </a:ln>
        </p:spPr>
        <p:txBody>
          <a:bodyPr/>
          <a:lstStyle/>
          <a:p>
            <a:endParaRPr lang="el-GR"/>
          </a:p>
        </p:txBody>
      </p:sp>
      <p:sp>
        <p:nvSpPr>
          <p:cNvPr id="122888" name="Line 10"/>
          <p:cNvSpPr>
            <a:spLocks noChangeShapeType="1"/>
          </p:cNvSpPr>
          <p:nvPr/>
        </p:nvSpPr>
        <p:spPr bwMode="auto">
          <a:xfrm flipH="1" flipV="1">
            <a:off x="4419601" y="3392488"/>
            <a:ext cx="2270125" cy="317500"/>
          </a:xfrm>
          <a:prstGeom prst="line">
            <a:avLst/>
          </a:prstGeom>
          <a:noFill/>
          <a:ln w="57150">
            <a:solidFill>
              <a:schemeClr val="accent1"/>
            </a:solidFill>
            <a:round/>
            <a:headEnd/>
            <a:tailEnd type="triangle" w="med" len="med"/>
          </a:ln>
        </p:spPr>
        <p:txBody>
          <a:bodyPr/>
          <a:lstStyle/>
          <a:p>
            <a:endParaRPr lang="el-GR"/>
          </a:p>
        </p:txBody>
      </p:sp>
      <p:sp>
        <p:nvSpPr>
          <p:cNvPr id="122889" name="Line 11"/>
          <p:cNvSpPr>
            <a:spLocks noChangeShapeType="1"/>
          </p:cNvSpPr>
          <p:nvPr/>
        </p:nvSpPr>
        <p:spPr bwMode="auto">
          <a:xfrm flipH="1" flipV="1">
            <a:off x="4784725" y="2692400"/>
            <a:ext cx="2001838" cy="630238"/>
          </a:xfrm>
          <a:prstGeom prst="line">
            <a:avLst/>
          </a:prstGeom>
          <a:noFill/>
          <a:ln w="57150">
            <a:solidFill>
              <a:schemeClr val="accent1"/>
            </a:solidFill>
            <a:round/>
            <a:headEnd/>
            <a:tailEnd type="triangle" w="med" len="med"/>
          </a:ln>
        </p:spPr>
        <p:txBody>
          <a:bodyPr/>
          <a:lstStyle/>
          <a:p>
            <a:endParaRPr lang="el-GR"/>
          </a:p>
        </p:txBody>
      </p:sp>
      <p:sp>
        <p:nvSpPr>
          <p:cNvPr id="270348" name="Freeform 12"/>
          <p:cNvSpPr>
            <a:spLocks/>
          </p:cNvSpPr>
          <p:nvPr/>
        </p:nvSpPr>
        <p:spPr bwMode="auto">
          <a:xfrm>
            <a:off x="5768976" y="1917700"/>
            <a:ext cx="1806575" cy="3486150"/>
          </a:xfrm>
          <a:custGeom>
            <a:avLst/>
            <a:gdLst/>
            <a:ahLst/>
            <a:cxnLst>
              <a:cxn ang="0">
                <a:pos x="0" y="850"/>
              </a:cxn>
              <a:cxn ang="0">
                <a:pos x="1138" y="0"/>
              </a:cxn>
              <a:cxn ang="0">
                <a:pos x="1138" y="1274"/>
              </a:cxn>
              <a:cxn ang="0">
                <a:pos x="8" y="2196"/>
              </a:cxn>
              <a:cxn ang="0">
                <a:pos x="0" y="850"/>
              </a:cxn>
            </a:cxnLst>
            <a:rect l="0" t="0" r="r" b="b"/>
            <a:pathLst>
              <a:path w="1138" h="2196">
                <a:moveTo>
                  <a:pt x="0" y="850"/>
                </a:moveTo>
                <a:lnTo>
                  <a:pt x="1138" y="0"/>
                </a:lnTo>
                <a:lnTo>
                  <a:pt x="1138" y="1274"/>
                </a:lnTo>
                <a:lnTo>
                  <a:pt x="8" y="2196"/>
                </a:lnTo>
                <a:lnTo>
                  <a:pt x="0" y="850"/>
                </a:lnTo>
                <a:close/>
              </a:path>
            </a:pathLst>
          </a:custGeom>
          <a:gradFill rotWithShape="1">
            <a:gsLst>
              <a:gs pos="0">
                <a:schemeClr val="tx1">
                  <a:alpha val="8000"/>
                </a:schemeClr>
              </a:gs>
              <a:gs pos="100000">
                <a:schemeClr val="tx1">
                  <a:gamma/>
                  <a:shade val="46275"/>
                  <a:invGamma/>
                </a:schemeClr>
              </a:gs>
            </a:gsLst>
            <a:lin ang="5400000" scaled="1"/>
          </a:gradFill>
          <a:ln w="19050" cmpd="sng">
            <a:solidFill>
              <a:schemeClr val="tx1"/>
            </a:solidFill>
            <a:round/>
            <a:headEnd/>
            <a:tailEnd/>
          </a:ln>
          <a:effectLst/>
        </p:spPr>
        <p:txBody>
          <a:bodyPr/>
          <a:lstStyle/>
          <a:p>
            <a:pPr>
              <a:defRPr/>
            </a:pPr>
            <a:endParaRPr lang="el-GR"/>
          </a:p>
        </p:txBody>
      </p:sp>
      <p:sp>
        <p:nvSpPr>
          <p:cNvPr id="122891" name="Text Box 16"/>
          <p:cNvSpPr txBox="1">
            <a:spLocks noChangeArrowheads="1"/>
          </p:cNvSpPr>
          <p:nvPr/>
        </p:nvSpPr>
        <p:spPr bwMode="auto">
          <a:xfrm>
            <a:off x="6367464" y="4846639"/>
            <a:ext cx="1019831" cy="461665"/>
          </a:xfrm>
          <a:prstGeom prst="rect">
            <a:avLst/>
          </a:prstGeom>
          <a:noFill/>
          <a:ln w="9525">
            <a:noFill/>
            <a:miter lim="800000"/>
            <a:headEnd/>
            <a:tailEnd/>
          </a:ln>
        </p:spPr>
        <p:txBody>
          <a:bodyPr wrap="none">
            <a:spAutoFit/>
          </a:bodyPr>
          <a:lstStyle/>
          <a:p>
            <a:r>
              <a:rPr lang="el-GR" dirty="0"/>
              <a:t>οθόνη</a:t>
            </a:r>
          </a:p>
        </p:txBody>
      </p:sp>
      <p:sp>
        <p:nvSpPr>
          <p:cNvPr id="122892" name="Freeform 17"/>
          <p:cNvSpPr>
            <a:spLocks/>
          </p:cNvSpPr>
          <p:nvPr/>
        </p:nvSpPr>
        <p:spPr bwMode="auto">
          <a:xfrm>
            <a:off x="6734176" y="3162300"/>
            <a:ext cx="161925" cy="311150"/>
          </a:xfrm>
          <a:custGeom>
            <a:avLst/>
            <a:gdLst>
              <a:gd name="T0" fmla="*/ 0 w 1138"/>
              <a:gd name="T1" fmla="*/ 2147483647 h 2196"/>
              <a:gd name="T2" fmla="*/ 2147483647 w 1138"/>
              <a:gd name="T3" fmla="*/ 0 h 2196"/>
              <a:gd name="T4" fmla="*/ 2147483647 w 1138"/>
              <a:gd name="T5" fmla="*/ 2147483647 h 2196"/>
              <a:gd name="T6" fmla="*/ 2147483647 w 1138"/>
              <a:gd name="T7" fmla="*/ 2147483647 h 2196"/>
              <a:gd name="T8" fmla="*/ 0 w 1138"/>
              <a:gd name="T9" fmla="*/ 2147483647 h 2196"/>
              <a:gd name="T10" fmla="*/ 0 60000 65536"/>
              <a:gd name="T11" fmla="*/ 0 60000 65536"/>
              <a:gd name="T12" fmla="*/ 0 60000 65536"/>
              <a:gd name="T13" fmla="*/ 0 60000 65536"/>
              <a:gd name="T14" fmla="*/ 0 60000 65536"/>
              <a:gd name="T15" fmla="*/ 0 w 1138"/>
              <a:gd name="T16" fmla="*/ 0 h 2196"/>
              <a:gd name="T17" fmla="*/ 1138 w 1138"/>
              <a:gd name="T18" fmla="*/ 2196 h 2196"/>
            </a:gdLst>
            <a:ahLst/>
            <a:cxnLst>
              <a:cxn ang="T10">
                <a:pos x="T0" y="T1"/>
              </a:cxn>
              <a:cxn ang="T11">
                <a:pos x="T2" y="T3"/>
              </a:cxn>
              <a:cxn ang="T12">
                <a:pos x="T4" y="T5"/>
              </a:cxn>
              <a:cxn ang="T13">
                <a:pos x="T6" y="T7"/>
              </a:cxn>
              <a:cxn ang="T14">
                <a:pos x="T8" y="T9"/>
              </a:cxn>
            </a:cxnLst>
            <a:rect l="T15" t="T16" r="T17" b="T18"/>
            <a:pathLst>
              <a:path w="1138" h="2196">
                <a:moveTo>
                  <a:pt x="0" y="850"/>
                </a:moveTo>
                <a:lnTo>
                  <a:pt x="1138" y="0"/>
                </a:lnTo>
                <a:lnTo>
                  <a:pt x="1138" y="1274"/>
                </a:lnTo>
                <a:lnTo>
                  <a:pt x="8" y="2196"/>
                </a:lnTo>
                <a:lnTo>
                  <a:pt x="0" y="850"/>
                </a:lnTo>
                <a:close/>
              </a:path>
            </a:pathLst>
          </a:custGeom>
          <a:solidFill>
            <a:schemeClr val="bg1">
              <a:alpha val="74117"/>
            </a:schemeClr>
          </a:solidFill>
          <a:ln w="9525">
            <a:solidFill>
              <a:schemeClr val="tx1"/>
            </a:solidFill>
            <a:round/>
            <a:headEnd/>
            <a:tailEnd/>
          </a:ln>
        </p:spPr>
        <p:txBody>
          <a:bodyPr/>
          <a:lstStyle/>
          <a:p>
            <a:endParaRPr lang="el-GR"/>
          </a:p>
        </p:txBody>
      </p:sp>
      <p:sp>
        <p:nvSpPr>
          <p:cNvPr id="122893" name="Freeform 18"/>
          <p:cNvSpPr>
            <a:spLocks/>
          </p:cNvSpPr>
          <p:nvPr/>
        </p:nvSpPr>
        <p:spPr bwMode="auto">
          <a:xfrm>
            <a:off x="6638926" y="3581400"/>
            <a:ext cx="161925" cy="311150"/>
          </a:xfrm>
          <a:custGeom>
            <a:avLst/>
            <a:gdLst>
              <a:gd name="T0" fmla="*/ 0 w 1138"/>
              <a:gd name="T1" fmla="*/ 2147483647 h 2196"/>
              <a:gd name="T2" fmla="*/ 2147483647 w 1138"/>
              <a:gd name="T3" fmla="*/ 0 h 2196"/>
              <a:gd name="T4" fmla="*/ 2147483647 w 1138"/>
              <a:gd name="T5" fmla="*/ 2147483647 h 2196"/>
              <a:gd name="T6" fmla="*/ 2147483647 w 1138"/>
              <a:gd name="T7" fmla="*/ 2147483647 h 2196"/>
              <a:gd name="T8" fmla="*/ 0 w 1138"/>
              <a:gd name="T9" fmla="*/ 2147483647 h 2196"/>
              <a:gd name="T10" fmla="*/ 0 60000 65536"/>
              <a:gd name="T11" fmla="*/ 0 60000 65536"/>
              <a:gd name="T12" fmla="*/ 0 60000 65536"/>
              <a:gd name="T13" fmla="*/ 0 60000 65536"/>
              <a:gd name="T14" fmla="*/ 0 60000 65536"/>
              <a:gd name="T15" fmla="*/ 0 w 1138"/>
              <a:gd name="T16" fmla="*/ 0 h 2196"/>
              <a:gd name="T17" fmla="*/ 1138 w 1138"/>
              <a:gd name="T18" fmla="*/ 2196 h 2196"/>
            </a:gdLst>
            <a:ahLst/>
            <a:cxnLst>
              <a:cxn ang="T10">
                <a:pos x="T0" y="T1"/>
              </a:cxn>
              <a:cxn ang="T11">
                <a:pos x="T2" y="T3"/>
              </a:cxn>
              <a:cxn ang="T12">
                <a:pos x="T4" y="T5"/>
              </a:cxn>
              <a:cxn ang="T13">
                <a:pos x="T6" y="T7"/>
              </a:cxn>
              <a:cxn ang="T14">
                <a:pos x="T8" y="T9"/>
              </a:cxn>
            </a:cxnLst>
            <a:rect l="T15" t="T16" r="T17" b="T18"/>
            <a:pathLst>
              <a:path w="1138" h="2196">
                <a:moveTo>
                  <a:pt x="0" y="850"/>
                </a:moveTo>
                <a:lnTo>
                  <a:pt x="1138" y="0"/>
                </a:lnTo>
                <a:lnTo>
                  <a:pt x="1138" y="1274"/>
                </a:lnTo>
                <a:lnTo>
                  <a:pt x="8" y="2196"/>
                </a:lnTo>
                <a:lnTo>
                  <a:pt x="0" y="850"/>
                </a:lnTo>
                <a:close/>
              </a:path>
            </a:pathLst>
          </a:custGeom>
          <a:solidFill>
            <a:schemeClr val="bg1">
              <a:alpha val="74117"/>
            </a:schemeClr>
          </a:solidFill>
          <a:ln w="9525">
            <a:solidFill>
              <a:schemeClr val="tx1"/>
            </a:solidFill>
            <a:round/>
            <a:headEnd/>
            <a:tailEnd/>
          </a:ln>
        </p:spPr>
        <p:txBody>
          <a:bodyPr/>
          <a:lstStyle/>
          <a:p>
            <a:endParaRPr lang="el-GR"/>
          </a:p>
        </p:txBody>
      </p:sp>
      <p:sp>
        <p:nvSpPr>
          <p:cNvPr id="122894" name="Freeform 19"/>
          <p:cNvSpPr>
            <a:spLocks/>
          </p:cNvSpPr>
          <p:nvPr/>
        </p:nvSpPr>
        <p:spPr bwMode="auto">
          <a:xfrm>
            <a:off x="6696076" y="3962400"/>
            <a:ext cx="161925" cy="311150"/>
          </a:xfrm>
          <a:custGeom>
            <a:avLst/>
            <a:gdLst>
              <a:gd name="T0" fmla="*/ 0 w 1138"/>
              <a:gd name="T1" fmla="*/ 2147483647 h 2196"/>
              <a:gd name="T2" fmla="*/ 2147483647 w 1138"/>
              <a:gd name="T3" fmla="*/ 0 h 2196"/>
              <a:gd name="T4" fmla="*/ 2147483647 w 1138"/>
              <a:gd name="T5" fmla="*/ 2147483647 h 2196"/>
              <a:gd name="T6" fmla="*/ 2147483647 w 1138"/>
              <a:gd name="T7" fmla="*/ 2147483647 h 2196"/>
              <a:gd name="T8" fmla="*/ 0 w 1138"/>
              <a:gd name="T9" fmla="*/ 2147483647 h 2196"/>
              <a:gd name="T10" fmla="*/ 0 60000 65536"/>
              <a:gd name="T11" fmla="*/ 0 60000 65536"/>
              <a:gd name="T12" fmla="*/ 0 60000 65536"/>
              <a:gd name="T13" fmla="*/ 0 60000 65536"/>
              <a:gd name="T14" fmla="*/ 0 60000 65536"/>
              <a:gd name="T15" fmla="*/ 0 w 1138"/>
              <a:gd name="T16" fmla="*/ 0 h 2196"/>
              <a:gd name="T17" fmla="*/ 1138 w 1138"/>
              <a:gd name="T18" fmla="*/ 2196 h 2196"/>
            </a:gdLst>
            <a:ahLst/>
            <a:cxnLst>
              <a:cxn ang="T10">
                <a:pos x="T0" y="T1"/>
              </a:cxn>
              <a:cxn ang="T11">
                <a:pos x="T2" y="T3"/>
              </a:cxn>
              <a:cxn ang="T12">
                <a:pos x="T4" y="T5"/>
              </a:cxn>
              <a:cxn ang="T13">
                <a:pos x="T6" y="T7"/>
              </a:cxn>
              <a:cxn ang="T14">
                <a:pos x="T8" y="T9"/>
              </a:cxn>
            </a:cxnLst>
            <a:rect l="T15" t="T16" r="T17" b="T18"/>
            <a:pathLst>
              <a:path w="1138" h="2196">
                <a:moveTo>
                  <a:pt x="0" y="850"/>
                </a:moveTo>
                <a:lnTo>
                  <a:pt x="1138" y="0"/>
                </a:lnTo>
                <a:lnTo>
                  <a:pt x="1138" y="1274"/>
                </a:lnTo>
                <a:lnTo>
                  <a:pt x="8" y="2196"/>
                </a:lnTo>
                <a:lnTo>
                  <a:pt x="0" y="850"/>
                </a:lnTo>
                <a:close/>
              </a:path>
            </a:pathLst>
          </a:custGeom>
          <a:solidFill>
            <a:schemeClr val="bg1">
              <a:alpha val="74117"/>
            </a:schemeClr>
          </a:solidFill>
          <a:ln w="9525">
            <a:solidFill>
              <a:schemeClr val="tx1"/>
            </a:solidFill>
            <a:round/>
            <a:headEnd/>
            <a:tailEnd/>
          </a:ln>
        </p:spPr>
        <p:txBody>
          <a:bodyPr/>
          <a:lstStyle/>
          <a:p>
            <a:endParaRPr lang="el-GR"/>
          </a:p>
        </p:txBody>
      </p:sp>
      <p:sp>
        <p:nvSpPr>
          <p:cNvPr id="122896" name="Line 13"/>
          <p:cNvSpPr>
            <a:spLocks noChangeShapeType="1"/>
          </p:cNvSpPr>
          <p:nvPr/>
        </p:nvSpPr>
        <p:spPr bwMode="auto">
          <a:xfrm flipH="1" flipV="1">
            <a:off x="6797675" y="3322638"/>
            <a:ext cx="1498600" cy="469900"/>
          </a:xfrm>
          <a:prstGeom prst="line">
            <a:avLst/>
          </a:prstGeom>
          <a:noFill/>
          <a:ln w="57150">
            <a:solidFill>
              <a:schemeClr val="accent1"/>
            </a:solidFill>
            <a:round/>
            <a:headEnd/>
            <a:tailEnd/>
          </a:ln>
        </p:spPr>
        <p:txBody>
          <a:bodyPr/>
          <a:lstStyle/>
          <a:p>
            <a:endParaRPr lang="el-GR"/>
          </a:p>
        </p:txBody>
      </p:sp>
      <p:sp>
        <p:nvSpPr>
          <p:cNvPr id="122897" name="Line 14"/>
          <p:cNvSpPr>
            <a:spLocks noChangeShapeType="1"/>
          </p:cNvSpPr>
          <p:nvPr/>
        </p:nvSpPr>
        <p:spPr bwMode="auto">
          <a:xfrm flipH="1" flipV="1">
            <a:off x="6704013" y="3717925"/>
            <a:ext cx="1579562" cy="211138"/>
          </a:xfrm>
          <a:prstGeom prst="line">
            <a:avLst/>
          </a:prstGeom>
          <a:noFill/>
          <a:ln w="57150">
            <a:solidFill>
              <a:schemeClr val="accent1"/>
            </a:solidFill>
            <a:round/>
            <a:headEnd/>
            <a:tailEnd/>
          </a:ln>
        </p:spPr>
        <p:txBody>
          <a:bodyPr/>
          <a:lstStyle/>
          <a:p>
            <a:endParaRPr lang="el-GR"/>
          </a:p>
        </p:txBody>
      </p:sp>
      <p:sp>
        <p:nvSpPr>
          <p:cNvPr id="122898" name="Line 15"/>
          <p:cNvSpPr>
            <a:spLocks noChangeShapeType="1"/>
          </p:cNvSpPr>
          <p:nvPr/>
        </p:nvSpPr>
        <p:spPr bwMode="auto">
          <a:xfrm flipH="1">
            <a:off x="6788151" y="4054475"/>
            <a:ext cx="1508125" cy="46038"/>
          </a:xfrm>
          <a:prstGeom prst="line">
            <a:avLst/>
          </a:prstGeom>
          <a:noFill/>
          <a:ln w="57150">
            <a:solidFill>
              <a:schemeClr val="accent1"/>
            </a:solidFill>
            <a:round/>
            <a:headEnd/>
            <a:tailEnd/>
          </a:ln>
        </p:spPr>
        <p:txBody>
          <a:bodyPr/>
          <a:lstStyle/>
          <a:p>
            <a:endParaRPr lang="el-G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srcRect/>
          <a:stretch>
            <a:fillRect/>
          </a:stretch>
        </p:blipFill>
        <p:spPr>
          <a:xfrm>
            <a:off x="1772324" y="1019060"/>
            <a:ext cx="8647354" cy="4819880"/>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3"/>
          <p:cNvPicPr>
            <a:picLocks noChangeAspect="1" noChangeArrowheads="1"/>
          </p:cNvPicPr>
          <p:nvPr/>
        </p:nvPicPr>
        <p:blipFill>
          <a:blip r:embed="rId3" cstate="email"/>
          <a:srcRect/>
          <a:stretch>
            <a:fillRect/>
          </a:stretch>
        </p:blipFill>
        <p:spPr bwMode="auto">
          <a:xfrm>
            <a:off x="2025651" y="1347788"/>
            <a:ext cx="4854575" cy="4457700"/>
          </a:xfrm>
          <a:prstGeom prst="rect">
            <a:avLst/>
          </a:prstGeom>
          <a:noFill/>
          <a:ln w="9525">
            <a:noFill/>
            <a:miter lim="800000"/>
            <a:headEnd/>
            <a:tailEnd/>
          </a:ln>
        </p:spPr>
      </p:pic>
      <p:sp>
        <p:nvSpPr>
          <p:cNvPr id="123907" name="Line 14"/>
          <p:cNvSpPr>
            <a:spLocks noChangeShapeType="1"/>
          </p:cNvSpPr>
          <p:nvPr/>
        </p:nvSpPr>
        <p:spPr bwMode="auto">
          <a:xfrm>
            <a:off x="4327525" y="1433513"/>
            <a:ext cx="0" cy="4259262"/>
          </a:xfrm>
          <a:prstGeom prst="line">
            <a:avLst/>
          </a:prstGeom>
          <a:noFill/>
          <a:ln w="12700">
            <a:solidFill>
              <a:schemeClr val="bg1"/>
            </a:solidFill>
            <a:round/>
            <a:headEnd/>
            <a:tailEnd/>
          </a:ln>
        </p:spPr>
        <p:txBody>
          <a:bodyPr/>
          <a:lstStyle/>
          <a:p>
            <a:endParaRPr lang="el-GR"/>
          </a:p>
        </p:txBody>
      </p:sp>
      <p:sp>
        <p:nvSpPr>
          <p:cNvPr id="123908" name="Line 15"/>
          <p:cNvSpPr>
            <a:spLocks noChangeShapeType="1"/>
          </p:cNvSpPr>
          <p:nvPr/>
        </p:nvSpPr>
        <p:spPr bwMode="auto">
          <a:xfrm flipH="1" flipV="1">
            <a:off x="2012950" y="5676900"/>
            <a:ext cx="2317750" cy="6350"/>
          </a:xfrm>
          <a:prstGeom prst="line">
            <a:avLst/>
          </a:prstGeom>
          <a:noFill/>
          <a:ln w="12700">
            <a:solidFill>
              <a:schemeClr val="bg1"/>
            </a:solidFill>
            <a:round/>
            <a:headEnd/>
            <a:tailEnd/>
          </a:ln>
        </p:spPr>
        <p:txBody>
          <a:bodyPr/>
          <a:lstStyle/>
          <a:p>
            <a:endParaRPr lang="el-GR"/>
          </a:p>
        </p:txBody>
      </p:sp>
      <p:sp>
        <p:nvSpPr>
          <p:cNvPr id="123909" name="Line 16"/>
          <p:cNvSpPr>
            <a:spLocks noChangeShapeType="1"/>
          </p:cNvSpPr>
          <p:nvPr/>
        </p:nvSpPr>
        <p:spPr bwMode="auto">
          <a:xfrm flipH="1" flipV="1">
            <a:off x="4318000" y="5686425"/>
            <a:ext cx="2554288" cy="109538"/>
          </a:xfrm>
          <a:prstGeom prst="line">
            <a:avLst/>
          </a:prstGeom>
          <a:noFill/>
          <a:ln w="12700">
            <a:solidFill>
              <a:schemeClr val="bg1"/>
            </a:solidFill>
            <a:round/>
            <a:headEnd/>
            <a:tailEnd/>
          </a:ln>
        </p:spPr>
        <p:txBody>
          <a:bodyPr/>
          <a:lstStyle/>
          <a:p>
            <a:endParaRPr lang="el-G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5"/>
          <p:cNvPicPr>
            <a:picLocks noChangeAspect="1" noChangeArrowheads="1"/>
          </p:cNvPicPr>
          <p:nvPr/>
        </p:nvPicPr>
        <p:blipFill>
          <a:blip r:embed="rId3" cstate="email"/>
          <a:srcRect/>
          <a:stretch>
            <a:fillRect/>
          </a:stretch>
        </p:blipFill>
        <p:spPr bwMode="auto">
          <a:xfrm>
            <a:off x="2038350" y="1597026"/>
            <a:ext cx="4243388" cy="3711575"/>
          </a:xfrm>
          <a:prstGeom prst="rect">
            <a:avLst/>
          </a:prstGeom>
          <a:noFill/>
          <a:ln w="9525">
            <a:noFill/>
            <a:miter lim="800000"/>
            <a:headEnd/>
            <a:tailEnd/>
          </a:ln>
        </p:spPr>
      </p:pic>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cstate="email"/>
          <a:srcRect/>
          <a:stretch>
            <a:fillRect/>
          </a:stretch>
        </p:blipFill>
        <p:spPr bwMode="auto">
          <a:xfrm>
            <a:off x="6559550" y="1552576"/>
            <a:ext cx="3587750" cy="1616075"/>
          </a:xfrm>
          <a:prstGeom prst="rect">
            <a:avLst/>
          </a:prstGeom>
          <a:noFill/>
          <a:ln w="9525">
            <a:noFill/>
            <a:miter lim="800000"/>
            <a:headEnd/>
            <a:tailEnd/>
          </a:ln>
        </p:spPr>
      </p:pic>
      <p:pic>
        <p:nvPicPr>
          <p:cNvPr id="125955" name="Picture 3"/>
          <p:cNvPicPr>
            <a:picLocks noChangeAspect="1" noChangeArrowheads="1"/>
          </p:cNvPicPr>
          <p:nvPr/>
        </p:nvPicPr>
        <p:blipFill>
          <a:blip r:embed="rId4" cstate="email"/>
          <a:srcRect/>
          <a:stretch>
            <a:fillRect/>
          </a:stretch>
        </p:blipFill>
        <p:spPr bwMode="auto">
          <a:xfrm>
            <a:off x="2038350" y="1597026"/>
            <a:ext cx="4243388" cy="3711575"/>
          </a:xfrm>
          <a:prstGeom prst="rect">
            <a:avLst/>
          </a:prstGeom>
          <a:noFill/>
          <a:ln w="9525">
            <a:noFill/>
            <a:miter lim="800000"/>
            <a:headEnd/>
            <a:tailEnd/>
          </a:ln>
        </p:spPr>
      </p:pic>
      <p:grpSp>
        <p:nvGrpSpPr>
          <p:cNvPr id="125956" name="Group 4"/>
          <p:cNvGrpSpPr>
            <a:grpSpLocks/>
          </p:cNvGrpSpPr>
          <p:nvPr/>
        </p:nvGrpSpPr>
        <p:grpSpPr bwMode="auto">
          <a:xfrm>
            <a:off x="6634164" y="3343276"/>
            <a:ext cx="3519487" cy="1941513"/>
            <a:chOff x="3586" y="1886"/>
            <a:chExt cx="2045" cy="1223"/>
          </a:xfrm>
        </p:grpSpPr>
        <p:sp>
          <p:nvSpPr>
            <p:cNvPr id="125957" name="Rectangle 5"/>
            <p:cNvSpPr>
              <a:spLocks noChangeArrowheads="1"/>
            </p:cNvSpPr>
            <p:nvPr/>
          </p:nvSpPr>
          <p:spPr bwMode="auto">
            <a:xfrm>
              <a:off x="3587" y="2979"/>
              <a:ext cx="2044" cy="130"/>
            </a:xfrm>
            <a:prstGeom prst="rect">
              <a:avLst/>
            </a:prstGeom>
            <a:gradFill rotWithShape="1">
              <a:gsLst>
                <a:gs pos="0">
                  <a:srgbClr val="000000"/>
                </a:gs>
                <a:gs pos="100000">
                  <a:schemeClr val="bg1"/>
                </a:gs>
              </a:gsLst>
              <a:lin ang="0" scaled="1"/>
            </a:gradFill>
            <a:ln w="19050">
              <a:solidFill>
                <a:schemeClr val="tx1"/>
              </a:solidFill>
              <a:miter lim="800000"/>
              <a:headEnd/>
              <a:tailEnd/>
            </a:ln>
          </p:spPr>
          <p:txBody>
            <a:bodyPr wrap="none" anchor="ctr"/>
            <a:lstStyle/>
            <a:p>
              <a:endParaRPr lang="el-GR"/>
            </a:p>
          </p:txBody>
        </p:sp>
        <p:sp>
          <p:nvSpPr>
            <p:cNvPr id="125958" name="Rectangle 6"/>
            <p:cNvSpPr>
              <a:spLocks noChangeArrowheads="1"/>
            </p:cNvSpPr>
            <p:nvPr/>
          </p:nvSpPr>
          <p:spPr bwMode="auto">
            <a:xfrm>
              <a:off x="3586" y="1886"/>
              <a:ext cx="2045" cy="1095"/>
            </a:xfrm>
            <a:prstGeom prst="rect">
              <a:avLst/>
            </a:prstGeom>
            <a:solidFill>
              <a:schemeClr val="bg1"/>
            </a:solidFill>
            <a:ln w="19050">
              <a:solidFill>
                <a:schemeClr val="tx1"/>
              </a:solidFill>
              <a:miter lim="800000"/>
              <a:headEnd/>
              <a:tailEnd/>
            </a:ln>
          </p:spPr>
          <p:txBody>
            <a:bodyPr wrap="none" anchor="ctr"/>
            <a:lstStyle/>
            <a:p>
              <a:endParaRPr lang="el-GR"/>
            </a:p>
          </p:txBody>
        </p:sp>
        <p:sp>
          <p:nvSpPr>
            <p:cNvPr id="125959" name="Freeform 7"/>
            <p:cNvSpPr>
              <a:spLocks/>
            </p:cNvSpPr>
            <p:nvPr/>
          </p:nvSpPr>
          <p:spPr bwMode="auto">
            <a:xfrm>
              <a:off x="3591" y="1902"/>
              <a:ext cx="2040" cy="1078"/>
            </a:xfrm>
            <a:custGeom>
              <a:avLst/>
              <a:gdLst>
                <a:gd name="T0" fmla="*/ 0 w 2501"/>
                <a:gd name="T1" fmla="*/ 0 h 1078"/>
                <a:gd name="T2" fmla="*/ 28 w 2501"/>
                <a:gd name="T3" fmla="*/ 464 h 1078"/>
                <a:gd name="T4" fmla="*/ 40 w 2501"/>
                <a:gd name="T5" fmla="*/ 971 h 1078"/>
                <a:gd name="T6" fmla="*/ 201 w 2501"/>
                <a:gd name="T7" fmla="*/ 1029 h 1078"/>
                <a:gd name="T8" fmla="*/ 292 w 2501"/>
                <a:gd name="T9" fmla="*/ 957 h 1078"/>
                <a:gd name="T10" fmla="*/ 358 w 2501"/>
                <a:gd name="T11" fmla="*/ 409 h 1078"/>
                <a:gd name="T12" fmla="*/ 437 w 2501"/>
                <a:gd name="T13" fmla="*/ 903 h 1078"/>
                <a:gd name="T14" fmla="*/ 529 w 2501"/>
                <a:gd name="T15" fmla="*/ 1034 h 1078"/>
                <a:gd name="T16" fmla="*/ 715 w 2501"/>
                <a:gd name="T17" fmla="*/ 1061 h 1078"/>
                <a:gd name="T18" fmla="*/ 1107 w 2501"/>
                <a:gd name="T19" fmla="*/ 1066 h 10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01"/>
                <a:gd name="T31" fmla="*/ 0 h 1078"/>
                <a:gd name="T32" fmla="*/ 2501 w 2501"/>
                <a:gd name="T33" fmla="*/ 1078 h 10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01" h="1078">
                  <a:moveTo>
                    <a:pt x="0" y="0"/>
                  </a:moveTo>
                  <a:cubicBezTo>
                    <a:pt x="34" y="64"/>
                    <a:pt x="57" y="253"/>
                    <a:pt x="64" y="464"/>
                  </a:cubicBezTo>
                  <a:cubicBezTo>
                    <a:pt x="71" y="675"/>
                    <a:pt x="53" y="917"/>
                    <a:pt x="90" y="971"/>
                  </a:cubicBezTo>
                  <a:cubicBezTo>
                    <a:pt x="127" y="1025"/>
                    <a:pt x="367" y="1039"/>
                    <a:pt x="455" y="1029"/>
                  </a:cubicBezTo>
                  <a:cubicBezTo>
                    <a:pt x="544" y="1020"/>
                    <a:pt x="598" y="1039"/>
                    <a:pt x="660" y="957"/>
                  </a:cubicBezTo>
                  <a:cubicBezTo>
                    <a:pt x="722" y="876"/>
                    <a:pt x="772" y="476"/>
                    <a:pt x="809" y="409"/>
                  </a:cubicBezTo>
                  <a:cubicBezTo>
                    <a:pt x="874" y="596"/>
                    <a:pt x="933" y="825"/>
                    <a:pt x="987" y="903"/>
                  </a:cubicBezTo>
                  <a:cubicBezTo>
                    <a:pt x="1041" y="983"/>
                    <a:pt x="1084" y="1012"/>
                    <a:pt x="1197" y="1034"/>
                  </a:cubicBezTo>
                  <a:cubicBezTo>
                    <a:pt x="1311" y="1056"/>
                    <a:pt x="1382" y="1043"/>
                    <a:pt x="1615" y="1061"/>
                  </a:cubicBezTo>
                  <a:cubicBezTo>
                    <a:pt x="1849" y="1078"/>
                    <a:pt x="2265" y="1061"/>
                    <a:pt x="2501" y="1066"/>
                  </a:cubicBezTo>
                </a:path>
              </a:pathLst>
            </a:custGeom>
            <a:noFill/>
            <a:ln w="19050" cmpd="sng">
              <a:solidFill>
                <a:schemeClr val="tx1"/>
              </a:solidFill>
              <a:round/>
              <a:headEnd/>
              <a:tailEnd/>
            </a:ln>
          </p:spPr>
          <p:txBody>
            <a:bodyPr/>
            <a:lstStyle/>
            <a:p>
              <a:endParaRPr lang="el-GR"/>
            </a:p>
          </p:txBody>
        </p:sp>
      </p:gr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78" name="Group 2"/>
          <p:cNvGrpSpPr>
            <a:grpSpLocks/>
          </p:cNvGrpSpPr>
          <p:nvPr/>
        </p:nvGrpSpPr>
        <p:grpSpPr bwMode="auto">
          <a:xfrm>
            <a:off x="7116764" y="2749551"/>
            <a:ext cx="3246437" cy="1941513"/>
            <a:chOff x="3586" y="1886"/>
            <a:chExt cx="2045" cy="1223"/>
          </a:xfrm>
        </p:grpSpPr>
        <p:sp>
          <p:nvSpPr>
            <p:cNvPr id="126987" name="Rectangle 3"/>
            <p:cNvSpPr>
              <a:spLocks noChangeArrowheads="1"/>
            </p:cNvSpPr>
            <p:nvPr/>
          </p:nvSpPr>
          <p:spPr bwMode="auto">
            <a:xfrm>
              <a:off x="3587" y="2979"/>
              <a:ext cx="2044" cy="130"/>
            </a:xfrm>
            <a:prstGeom prst="rect">
              <a:avLst/>
            </a:prstGeom>
            <a:gradFill rotWithShape="1">
              <a:gsLst>
                <a:gs pos="0">
                  <a:srgbClr val="000000"/>
                </a:gs>
                <a:gs pos="100000">
                  <a:schemeClr val="bg1"/>
                </a:gs>
              </a:gsLst>
              <a:lin ang="0" scaled="1"/>
            </a:gradFill>
            <a:ln w="19050">
              <a:solidFill>
                <a:schemeClr val="tx1"/>
              </a:solidFill>
              <a:miter lim="800000"/>
              <a:headEnd/>
              <a:tailEnd/>
            </a:ln>
          </p:spPr>
          <p:txBody>
            <a:bodyPr wrap="none" anchor="ctr"/>
            <a:lstStyle/>
            <a:p>
              <a:endParaRPr lang="el-GR"/>
            </a:p>
          </p:txBody>
        </p:sp>
        <p:sp>
          <p:nvSpPr>
            <p:cNvPr id="126988" name="Rectangle 4"/>
            <p:cNvSpPr>
              <a:spLocks noChangeArrowheads="1"/>
            </p:cNvSpPr>
            <p:nvPr/>
          </p:nvSpPr>
          <p:spPr bwMode="auto">
            <a:xfrm>
              <a:off x="3586" y="1886"/>
              <a:ext cx="2045" cy="1095"/>
            </a:xfrm>
            <a:prstGeom prst="rect">
              <a:avLst/>
            </a:prstGeom>
            <a:solidFill>
              <a:schemeClr val="bg1"/>
            </a:solidFill>
            <a:ln w="19050">
              <a:solidFill>
                <a:schemeClr val="tx1"/>
              </a:solidFill>
              <a:miter lim="800000"/>
              <a:headEnd/>
              <a:tailEnd/>
            </a:ln>
          </p:spPr>
          <p:txBody>
            <a:bodyPr wrap="none" anchor="ctr"/>
            <a:lstStyle/>
            <a:p>
              <a:endParaRPr lang="el-GR"/>
            </a:p>
          </p:txBody>
        </p:sp>
        <p:sp>
          <p:nvSpPr>
            <p:cNvPr id="126989" name="Freeform 5"/>
            <p:cNvSpPr>
              <a:spLocks/>
            </p:cNvSpPr>
            <p:nvPr/>
          </p:nvSpPr>
          <p:spPr bwMode="auto">
            <a:xfrm>
              <a:off x="3591" y="1902"/>
              <a:ext cx="2040" cy="1078"/>
            </a:xfrm>
            <a:custGeom>
              <a:avLst/>
              <a:gdLst>
                <a:gd name="T0" fmla="*/ 0 w 2501"/>
                <a:gd name="T1" fmla="*/ 0 h 1078"/>
                <a:gd name="T2" fmla="*/ 28 w 2501"/>
                <a:gd name="T3" fmla="*/ 464 h 1078"/>
                <a:gd name="T4" fmla="*/ 40 w 2501"/>
                <a:gd name="T5" fmla="*/ 971 h 1078"/>
                <a:gd name="T6" fmla="*/ 201 w 2501"/>
                <a:gd name="T7" fmla="*/ 1029 h 1078"/>
                <a:gd name="T8" fmla="*/ 292 w 2501"/>
                <a:gd name="T9" fmla="*/ 957 h 1078"/>
                <a:gd name="T10" fmla="*/ 358 w 2501"/>
                <a:gd name="T11" fmla="*/ 409 h 1078"/>
                <a:gd name="T12" fmla="*/ 437 w 2501"/>
                <a:gd name="T13" fmla="*/ 903 h 1078"/>
                <a:gd name="T14" fmla="*/ 529 w 2501"/>
                <a:gd name="T15" fmla="*/ 1034 h 1078"/>
                <a:gd name="T16" fmla="*/ 715 w 2501"/>
                <a:gd name="T17" fmla="*/ 1061 h 1078"/>
                <a:gd name="T18" fmla="*/ 1107 w 2501"/>
                <a:gd name="T19" fmla="*/ 1066 h 10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01"/>
                <a:gd name="T31" fmla="*/ 0 h 1078"/>
                <a:gd name="T32" fmla="*/ 2501 w 2501"/>
                <a:gd name="T33" fmla="*/ 1078 h 10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01" h="1078">
                  <a:moveTo>
                    <a:pt x="0" y="0"/>
                  </a:moveTo>
                  <a:cubicBezTo>
                    <a:pt x="34" y="64"/>
                    <a:pt x="57" y="253"/>
                    <a:pt x="64" y="464"/>
                  </a:cubicBezTo>
                  <a:cubicBezTo>
                    <a:pt x="71" y="675"/>
                    <a:pt x="53" y="917"/>
                    <a:pt x="90" y="971"/>
                  </a:cubicBezTo>
                  <a:cubicBezTo>
                    <a:pt x="127" y="1025"/>
                    <a:pt x="367" y="1039"/>
                    <a:pt x="455" y="1029"/>
                  </a:cubicBezTo>
                  <a:cubicBezTo>
                    <a:pt x="544" y="1020"/>
                    <a:pt x="598" y="1039"/>
                    <a:pt x="660" y="957"/>
                  </a:cubicBezTo>
                  <a:cubicBezTo>
                    <a:pt x="722" y="876"/>
                    <a:pt x="772" y="476"/>
                    <a:pt x="809" y="409"/>
                  </a:cubicBezTo>
                  <a:cubicBezTo>
                    <a:pt x="874" y="596"/>
                    <a:pt x="933" y="825"/>
                    <a:pt x="987" y="903"/>
                  </a:cubicBezTo>
                  <a:cubicBezTo>
                    <a:pt x="1041" y="983"/>
                    <a:pt x="1084" y="1012"/>
                    <a:pt x="1197" y="1034"/>
                  </a:cubicBezTo>
                  <a:cubicBezTo>
                    <a:pt x="1311" y="1056"/>
                    <a:pt x="1382" y="1043"/>
                    <a:pt x="1615" y="1061"/>
                  </a:cubicBezTo>
                  <a:cubicBezTo>
                    <a:pt x="1849" y="1078"/>
                    <a:pt x="2265" y="1061"/>
                    <a:pt x="2501" y="1066"/>
                  </a:cubicBezTo>
                </a:path>
              </a:pathLst>
            </a:custGeom>
            <a:noFill/>
            <a:ln w="19050" cmpd="sng">
              <a:solidFill>
                <a:schemeClr val="tx1"/>
              </a:solidFill>
              <a:round/>
              <a:headEnd/>
              <a:tailEnd/>
            </a:ln>
          </p:spPr>
          <p:txBody>
            <a:bodyPr/>
            <a:lstStyle/>
            <a:p>
              <a:endParaRPr lang="el-GR"/>
            </a:p>
          </p:txBody>
        </p:sp>
      </p:grpSp>
      <p:pic>
        <p:nvPicPr>
          <p:cNvPr id="126979" name="Picture 7"/>
          <p:cNvPicPr>
            <a:picLocks noChangeAspect="1" noChangeArrowheads="1"/>
          </p:cNvPicPr>
          <p:nvPr/>
        </p:nvPicPr>
        <p:blipFill>
          <a:blip r:embed="rId3" cstate="email"/>
          <a:srcRect/>
          <a:stretch>
            <a:fillRect/>
          </a:stretch>
        </p:blipFill>
        <p:spPr bwMode="auto">
          <a:xfrm>
            <a:off x="2025651" y="1347788"/>
            <a:ext cx="4854575" cy="4457700"/>
          </a:xfrm>
          <a:prstGeom prst="rect">
            <a:avLst/>
          </a:prstGeom>
          <a:noFill/>
          <a:ln w="9525">
            <a:noFill/>
            <a:miter lim="800000"/>
            <a:headEnd/>
            <a:tailEnd/>
          </a:ln>
        </p:spPr>
      </p:pic>
      <p:sp>
        <p:nvSpPr>
          <p:cNvPr id="126980" name="Line 8"/>
          <p:cNvSpPr>
            <a:spLocks noChangeShapeType="1"/>
          </p:cNvSpPr>
          <p:nvPr/>
        </p:nvSpPr>
        <p:spPr bwMode="auto">
          <a:xfrm>
            <a:off x="4327525" y="1433513"/>
            <a:ext cx="0" cy="4259262"/>
          </a:xfrm>
          <a:prstGeom prst="line">
            <a:avLst/>
          </a:prstGeom>
          <a:noFill/>
          <a:ln w="12700">
            <a:solidFill>
              <a:schemeClr val="bg1"/>
            </a:solidFill>
            <a:round/>
            <a:headEnd/>
            <a:tailEnd/>
          </a:ln>
        </p:spPr>
        <p:txBody>
          <a:bodyPr/>
          <a:lstStyle/>
          <a:p>
            <a:endParaRPr lang="el-GR"/>
          </a:p>
        </p:txBody>
      </p:sp>
      <p:sp>
        <p:nvSpPr>
          <p:cNvPr id="126981" name="Line 9"/>
          <p:cNvSpPr>
            <a:spLocks noChangeShapeType="1"/>
          </p:cNvSpPr>
          <p:nvPr/>
        </p:nvSpPr>
        <p:spPr bwMode="auto">
          <a:xfrm flipH="1" flipV="1">
            <a:off x="2012950" y="5676900"/>
            <a:ext cx="2317750" cy="6350"/>
          </a:xfrm>
          <a:prstGeom prst="line">
            <a:avLst/>
          </a:prstGeom>
          <a:noFill/>
          <a:ln w="12700">
            <a:solidFill>
              <a:schemeClr val="bg1"/>
            </a:solidFill>
            <a:round/>
            <a:headEnd/>
            <a:tailEnd/>
          </a:ln>
        </p:spPr>
        <p:txBody>
          <a:bodyPr/>
          <a:lstStyle/>
          <a:p>
            <a:endParaRPr lang="el-GR"/>
          </a:p>
        </p:txBody>
      </p:sp>
      <p:sp>
        <p:nvSpPr>
          <p:cNvPr id="126982" name="Line 10"/>
          <p:cNvSpPr>
            <a:spLocks noChangeShapeType="1"/>
          </p:cNvSpPr>
          <p:nvPr/>
        </p:nvSpPr>
        <p:spPr bwMode="auto">
          <a:xfrm flipH="1" flipV="1">
            <a:off x="4318000" y="5686425"/>
            <a:ext cx="2554288" cy="109538"/>
          </a:xfrm>
          <a:prstGeom prst="line">
            <a:avLst/>
          </a:prstGeom>
          <a:noFill/>
          <a:ln w="12700">
            <a:solidFill>
              <a:schemeClr val="bg1"/>
            </a:solidFill>
            <a:round/>
            <a:headEnd/>
            <a:tailEnd/>
          </a:ln>
        </p:spPr>
        <p:txBody>
          <a:bodyPr/>
          <a:lstStyle/>
          <a:p>
            <a:endParaRPr lang="el-GR"/>
          </a:p>
        </p:txBody>
      </p:sp>
      <p:sp>
        <p:nvSpPr>
          <p:cNvPr id="126983" name="Text Box 11"/>
          <p:cNvSpPr txBox="1">
            <a:spLocks noChangeArrowheads="1"/>
          </p:cNvSpPr>
          <p:nvPr/>
        </p:nvSpPr>
        <p:spPr bwMode="auto">
          <a:xfrm>
            <a:off x="6997700" y="1592264"/>
            <a:ext cx="2460930" cy="430887"/>
          </a:xfrm>
          <a:prstGeom prst="rect">
            <a:avLst/>
          </a:prstGeom>
          <a:noFill/>
          <a:ln w="9525">
            <a:noFill/>
            <a:miter lim="800000"/>
            <a:headEnd/>
            <a:tailEnd/>
          </a:ln>
        </p:spPr>
        <p:txBody>
          <a:bodyPr wrap="none">
            <a:spAutoFit/>
          </a:bodyPr>
          <a:lstStyle/>
          <a:p>
            <a:pPr>
              <a:spcAft>
                <a:spcPct val="35000"/>
              </a:spcAft>
            </a:pPr>
            <a:r>
              <a:rPr lang="el-GR" sz="2200" dirty="0"/>
              <a:t>ουδός διαφάνειας</a:t>
            </a:r>
          </a:p>
        </p:txBody>
      </p:sp>
      <p:grpSp>
        <p:nvGrpSpPr>
          <p:cNvPr id="3" name="Group 12"/>
          <p:cNvGrpSpPr>
            <a:grpSpLocks/>
          </p:cNvGrpSpPr>
          <p:nvPr/>
        </p:nvGrpSpPr>
        <p:grpSpPr bwMode="auto">
          <a:xfrm>
            <a:off x="6975476" y="2068513"/>
            <a:ext cx="307975" cy="2824162"/>
            <a:chOff x="3434" y="1303"/>
            <a:chExt cx="194" cy="1779"/>
          </a:xfrm>
        </p:grpSpPr>
        <p:sp>
          <p:nvSpPr>
            <p:cNvPr id="126985" name="Line 13"/>
            <p:cNvSpPr>
              <a:spLocks noChangeShapeType="1"/>
            </p:cNvSpPr>
            <p:nvPr/>
          </p:nvSpPr>
          <p:spPr bwMode="auto">
            <a:xfrm>
              <a:off x="3525" y="1598"/>
              <a:ext cx="0" cy="1484"/>
            </a:xfrm>
            <a:prstGeom prst="line">
              <a:avLst/>
            </a:prstGeom>
            <a:noFill/>
            <a:ln w="38100">
              <a:solidFill>
                <a:schemeClr val="accent1"/>
              </a:solidFill>
              <a:round/>
              <a:headEnd/>
              <a:tailEnd/>
            </a:ln>
          </p:spPr>
          <p:txBody>
            <a:bodyPr/>
            <a:lstStyle/>
            <a:p>
              <a:endParaRPr lang="el-GR"/>
            </a:p>
          </p:txBody>
        </p:sp>
        <p:sp>
          <p:nvSpPr>
            <p:cNvPr id="126986" name="AutoShape 14"/>
            <p:cNvSpPr>
              <a:spLocks noChangeArrowheads="1"/>
            </p:cNvSpPr>
            <p:nvPr/>
          </p:nvSpPr>
          <p:spPr bwMode="auto">
            <a:xfrm>
              <a:off x="3434" y="1303"/>
              <a:ext cx="194" cy="252"/>
            </a:xfrm>
            <a:prstGeom prst="downArrow">
              <a:avLst>
                <a:gd name="adj1" fmla="val 50000"/>
                <a:gd name="adj2" fmla="val 32474"/>
              </a:avLst>
            </a:prstGeom>
            <a:solidFill>
              <a:schemeClr val="accent1"/>
            </a:solidFill>
            <a:ln w="9525">
              <a:solidFill>
                <a:schemeClr val="tx1"/>
              </a:solidFill>
              <a:miter lim="800000"/>
              <a:headEnd/>
              <a:tailEnd/>
            </a:ln>
          </p:spPr>
          <p:txBody>
            <a:bodyPr wrap="none" anchor="ctr"/>
            <a:lstStyle/>
            <a:p>
              <a:endParaRPr lang="el-G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8.33333E-7 2.59259E-6 L 0.04896 2.59259E-6 " pathEditMode="relative" rAng="0" ptsTypes="AA">
                                      <p:cBhvr>
                                        <p:cTn id="6" dur="2000" fill="hold"/>
                                        <p:tgtEl>
                                          <p:spTgt spid="3"/>
                                        </p:tgtEl>
                                        <p:attrNameLst>
                                          <p:attrName>ppt_x</p:attrName>
                                          <p:attrName>ppt_y</p:attrName>
                                        </p:attrNameLst>
                                      </p:cBhvr>
                                      <p:rCtr x="2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3"/>
          <p:cNvPicPr>
            <a:picLocks noChangeAspect="1" noChangeArrowheads="1"/>
          </p:cNvPicPr>
          <p:nvPr/>
        </p:nvPicPr>
        <p:blipFill>
          <a:blip r:embed="rId2" cstate="email"/>
          <a:srcRect/>
          <a:stretch>
            <a:fillRect/>
          </a:stretch>
        </p:blipFill>
        <p:spPr bwMode="auto">
          <a:xfrm>
            <a:off x="2024063" y="1347788"/>
            <a:ext cx="4857750" cy="4457700"/>
          </a:xfrm>
          <a:prstGeom prst="rect">
            <a:avLst/>
          </a:prstGeom>
          <a:noFill/>
          <a:ln w="9525">
            <a:noFill/>
            <a:miter lim="800000"/>
            <a:headEnd/>
            <a:tailEnd/>
          </a:ln>
        </p:spPr>
      </p:pic>
      <p:grpSp>
        <p:nvGrpSpPr>
          <p:cNvPr id="128003" name="Group 7"/>
          <p:cNvGrpSpPr>
            <a:grpSpLocks/>
          </p:cNvGrpSpPr>
          <p:nvPr/>
        </p:nvGrpSpPr>
        <p:grpSpPr bwMode="auto">
          <a:xfrm>
            <a:off x="7116764" y="2749551"/>
            <a:ext cx="3246437" cy="1941513"/>
            <a:chOff x="3586" y="1886"/>
            <a:chExt cx="2045" cy="1223"/>
          </a:xfrm>
        </p:grpSpPr>
        <p:sp>
          <p:nvSpPr>
            <p:cNvPr id="128005" name="Rectangle 8"/>
            <p:cNvSpPr>
              <a:spLocks noChangeArrowheads="1"/>
            </p:cNvSpPr>
            <p:nvPr/>
          </p:nvSpPr>
          <p:spPr bwMode="auto">
            <a:xfrm>
              <a:off x="3587" y="2979"/>
              <a:ext cx="2044" cy="130"/>
            </a:xfrm>
            <a:prstGeom prst="rect">
              <a:avLst/>
            </a:prstGeom>
            <a:gradFill rotWithShape="1">
              <a:gsLst>
                <a:gs pos="0">
                  <a:srgbClr val="000000"/>
                </a:gs>
                <a:gs pos="100000">
                  <a:schemeClr val="bg1"/>
                </a:gs>
              </a:gsLst>
              <a:lin ang="0" scaled="1"/>
            </a:gradFill>
            <a:ln w="19050">
              <a:solidFill>
                <a:schemeClr val="tx1"/>
              </a:solidFill>
              <a:miter lim="800000"/>
              <a:headEnd/>
              <a:tailEnd/>
            </a:ln>
          </p:spPr>
          <p:txBody>
            <a:bodyPr wrap="none" anchor="ctr"/>
            <a:lstStyle/>
            <a:p>
              <a:endParaRPr lang="el-GR"/>
            </a:p>
          </p:txBody>
        </p:sp>
        <p:sp>
          <p:nvSpPr>
            <p:cNvPr id="128006" name="Rectangle 9"/>
            <p:cNvSpPr>
              <a:spLocks noChangeArrowheads="1"/>
            </p:cNvSpPr>
            <p:nvPr/>
          </p:nvSpPr>
          <p:spPr bwMode="auto">
            <a:xfrm>
              <a:off x="3586" y="1886"/>
              <a:ext cx="2045" cy="1095"/>
            </a:xfrm>
            <a:prstGeom prst="rect">
              <a:avLst/>
            </a:prstGeom>
            <a:solidFill>
              <a:schemeClr val="bg1"/>
            </a:solidFill>
            <a:ln w="19050">
              <a:solidFill>
                <a:schemeClr val="tx1"/>
              </a:solidFill>
              <a:miter lim="800000"/>
              <a:headEnd/>
              <a:tailEnd/>
            </a:ln>
          </p:spPr>
          <p:txBody>
            <a:bodyPr wrap="none" anchor="ctr"/>
            <a:lstStyle/>
            <a:p>
              <a:endParaRPr lang="el-GR"/>
            </a:p>
          </p:txBody>
        </p:sp>
        <p:sp>
          <p:nvSpPr>
            <p:cNvPr id="128007" name="Freeform 10"/>
            <p:cNvSpPr>
              <a:spLocks/>
            </p:cNvSpPr>
            <p:nvPr/>
          </p:nvSpPr>
          <p:spPr bwMode="auto">
            <a:xfrm>
              <a:off x="3591" y="1902"/>
              <a:ext cx="2040" cy="1078"/>
            </a:xfrm>
            <a:custGeom>
              <a:avLst/>
              <a:gdLst>
                <a:gd name="T0" fmla="*/ 0 w 2501"/>
                <a:gd name="T1" fmla="*/ 0 h 1078"/>
                <a:gd name="T2" fmla="*/ 28 w 2501"/>
                <a:gd name="T3" fmla="*/ 464 h 1078"/>
                <a:gd name="T4" fmla="*/ 40 w 2501"/>
                <a:gd name="T5" fmla="*/ 971 h 1078"/>
                <a:gd name="T6" fmla="*/ 201 w 2501"/>
                <a:gd name="T7" fmla="*/ 1029 h 1078"/>
                <a:gd name="T8" fmla="*/ 292 w 2501"/>
                <a:gd name="T9" fmla="*/ 957 h 1078"/>
                <a:gd name="T10" fmla="*/ 358 w 2501"/>
                <a:gd name="T11" fmla="*/ 409 h 1078"/>
                <a:gd name="T12" fmla="*/ 437 w 2501"/>
                <a:gd name="T13" fmla="*/ 903 h 1078"/>
                <a:gd name="T14" fmla="*/ 529 w 2501"/>
                <a:gd name="T15" fmla="*/ 1034 h 1078"/>
                <a:gd name="T16" fmla="*/ 715 w 2501"/>
                <a:gd name="T17" fmla="*/ 1061 h 1078"/>
                <a:gd name="T18" fmla="*/ 1107 w 2501"/>
                <a:gd name="T19" fmla="*/ 1066 h 10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01"/>
                <a:gd name="T31" fmla="*/ 0 h 1078"/>
                <a:gd name="T32" fmla="*/ 2501 w 2501"/>
                <a:gd name="T33" fmla="*/ 1078 h 10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01" h="1078">
                  <a:moveTo>
                    <a:pt x="0" y="0"/>
                  </a:moveTo>
                  <a:cubicBezTo>
                    <a:pt x="34" y="64"/>
                    <a:pt x="57" y="253"/>
                    <a:pt x="64" y="464"/>
                  </a:cubicBezTo>
                  <a:cubicBezTo>
                    <a:pt x="71" y="675"/>
                    <a:pt x="53" y="917"/>
                    <a:pt x="90" y="971"/>
                  </a:cubicBezTo>
                  <a:cubicBezTo>
                    <a:pt x="127" y="1025"/>
                    <a:pt x="367" y="1039"/>
                    <a:pt x="455" y="1029"/>
                  </a:cubicBezTo>
                  <a:cubicBezTo>
                    <a:pt x="544" y="1020"/>
                    <a:pt x="598" y="1039"/>
                    <a:pt x="660" y="957"/>
                  </a:cubicBezTo>
                  <a:cubicBezTo>
                    <a:pt x="722" y="876"/>
                    <a:pt x="772" y="476"/>
                    <a:pt x="809" y="409"/>
                  </a:cubicBezTo>
                  <a:cubicBezTo>
                    <a:pt x="874" y="596"/>
                    <a:pt x="933" y="825"/>
                    <a:pt x="987" y="903"/>
                  </a:cubicBezTo>
                  <a:cubicBezTo>
                    <a:pt x="1041" y="983"/>
                    <a:pt x="1084" y="1012"/>
                    <a:pt x="1197" y="1034"/>
                  </a:cubicBezTo>
                  <a:cubicBezTo>
                    <a:pt x="1311" y="1056"/>
                    <a:pt x="1382" y="1043"/>
                    <a:pt x="1615" y="1061"/>
                  </a:cubicBezTo>
                  <a:cubicBezTo>
                    <a:pt x="1849" y="1078"/>
                    <a:pt x="2265" y="1061"/>
                    <a:pt x="2501" y="1066"/>
                  </a:cubicBezTo>
                </a:path>
              </a:pathLst>
            </a:custGeom>
            <a:noFill/>
            <a:ln w="19050" cmpd="sng">
              <a:solidFill>
                <a:schemeClr val="tx1"/>
              </a:solidFill>
              <a:round/>
              <a:headEnd/>
              <a:tailEnd/>
            </a:ln>
          </p:spPr>
          <p:txBody>
            <a:bodyPr/>
            <a:lstStyle/>
            <a:p>
              <a:endParaRPr lang="el-GR"/>
            </a:p>
          </p:txBody>
        </p:sp>
      </p:grpSp>
      <p:sp>
        <p:nvSpPr>
          <p:cNvPr id="271372" name="Line 12"/>
          <p:cNvSpPr>
            <a:spLocks noChangeShapeType="1"/>
          </p:cNvSpPr>
          <p:nvPr/>
        </p:nvSpPr>
        <p:spPr bwMode="auto">
          <a:xfrm>
            <a:off x="7564438" y="2536825"/>
            <a:ext cx="0" cy="2355850"/>
          </a:xfrm>
          <a:prstGeom prst="line">
            <a:avLst/>
          </a:prstGeom>
          <a:noFill/>
          <a:ln w="38100">
            <a:solidFill>
              <a:schemeClr val="accent1"/>
            </a:solidFill>
            <a:round/>
            <a:headEnd/>
            <a:tailEnd/>
          </a:ln>
        </p:spPr>
        <p:txBody>
          <a:bodyP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77778E-7 3.33333E-6 L 0.06493 3.33333E-6 " pathEditMode="relative" rAng="0" ptsTypes="AA">
                                      <p:cBhvr>
                                        <p:cTn id="6" dur="2000" fill="hold"/>
                                        <p:tgtEl>
                                          <p:spTgt spid="271372"/>
                                        </p:tgtEl>
                                        <p:attrNameLst>
                                          <p:attrName>ppt_x</p:attrName>
                                          <p:attrName>ppt_y</p:attrName>
                                        </p:attrNameLst>
                                      </p:cBhvr>
                                      <p:rCtr x="3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72"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p:cNvPicPr>
            <a:picLocks noChangeAspect="1" noChangeArrowheads="1"/>
          </p:cNvPicPr>
          <p:nvPr/>
        </p:nvPicPr>
        <p:blipFill>
          <a:blip r:embed="rId2" cstate="email"/>
          <a:srcRect/>
          <a:stretch>
            <a:fillRect/>
          </a:stretch>
        </p:blipFill>
        <p:spPr bwMode="auto">
          <a:xfrm>
            <a:off x="2024063" y="1347788"/>
            <a:ext cx="4857750" cy="4457700"/>
          </a:xfrm>
          <a:prstGeom prst="rect">
            <a:avLst/>
          </a:prstGeom>
          <a:noFill/>
          <a:ln w="9525">
            <a:noFill/>
            <a:miter lim="800000"/>
            <a:headEnd/>
            <a:tailEnd/>
          </a:ln>
        </p:spPr>
      </p:pic>
      <p:grpSp>
        <p:nvGrpSpPr>
          <p:cNvPr id="129027" name="Group 7"/>
          <p:cNvGrpSpPr>
            <a:grpSpLocks/>
          </p:cNvGrpSpPr>
          <p:nvPr/>
        </p:nvGrpSpPr>
        <p:grpSpPr bwMode="auto">
          <a:xfrm>
            <a:off x="7116764" y="2749551"/>
            <a:ext cx="3246437" cy="1941513"/>
            <a:chOff x="3586" y="1886"/>
            <a:chExt cx="2045" cy="1223"/>
          </a:xfrm>
        </p:grpSpPr>
        <p:sp>
          <p:nvSpPr>
            <p:cNvPr id="129029" name="Rectangle 8"/>
            <p:cNvSpPr>
              <a:spLocks noChangeArrowheads="1"/>
            </p:cNvSpPr>
            <p:nvPr/>
          </p:nvSpPr>
          <p:spPr bwMode="auto">
            <a:xfrm>
              <a:off x="3587" y="2979"/>
              <a:ext cx="2044" cy="130"/>
            </a:xfrm>
            <a:prstGeom prst="rect">
              <a:avLst/>
            </a:prstGeom>
            <a:gradFill rotWithShape="1">
              <a:gsLst>
                <a:gs pos="0">
                  <a:srgbClr val="000000"/>
                </a:gs>
                <a:gs pos="100000">
                  <a:schemeClr val="bg1"/>
                </a:gs>
              </a:gsLst>
              <a:lin ang="0" scaled="1"/>
            </a:gradFill>
            <a:ln w="19050">
              <a:solidFill>
                <a:schemeClr val="tx1"/>
              </a:solidFill>
              <a:miter lim="800000"/>
              <a:headEnd/>
              <a:tailEnd/>
            </a:ln>
          </p:spPr>
          <p:txBody>
            <a:bodyPr wrap="none" anchor="ctr"/>
            <a:lstStyle/>
            <a:p>
              <a:endParaRPr lang="el-GR"/>
            </a:p>
          </p:txBody>
        </p:sp>
        <p:sp>
          <p:nvSpPr>
            <p:cNvPr id="129030" name="Rectangle 9"/>
            <p:cNvSpPr>
              <a:spLocks noChangeArrowheads="1"/>
            </p:cNvSpPr>
            <p:nvPr/>
          </p:nvSpPr>
          <p:spPr bwMode="auto">
            <a:xfrm>
              <a:off x="3586" y="1886"/>
              <a:ext cx="2045" cy="1095"/>
            </a:xfrm>
            <a:prstGeom prst="rect">
              <a:avLst/>
            </a:prstGeom>
            <a:solidFill>
              <a:schemeClr val="bg1"/>
            </a:solidFill>
            <a:ln w="19050">
              <a:solidFill>
                <a:schemeClr val="tx1"/>
              </a:solidFill>
              <a:miter lim="800000"/>
              <a:headEnd/>
              <a:tailEnd/>
            </a:ln>
          </p:spPr>
          <p:txBody>
            <a:bodyPr wrap="none" anchor="ctr"/>
            <a:lstStyle/>
            <a:p>
              <a:endParaRPr lang="el-GR"/>
            </a:p>
          </p:txBody>
        </p:sp>
        <p:sp>
          <p:nvSpPr>
            <p:cNvPr id="129031" name="Freeform 10"/>
            <p:cNvSpPr>
              <a:spLocks/>
            </p:cNvSpPr>
            <p:nvPr/>
          </p:nvSpPr>
          <p:spPr bwMode="auto">
            <a:xfrm>
              <a:off x="3591" y="1902"/>
              <a:ext cx="2040" cy="1078"/>
            </a:xfrm>
            <a:custGeom>
              <a:avLst/>
              <a:gdLst>
                <a:gd name="T0" fmla="*/ 0 w 2501"/>
                <a:gd name="T1" fmla="*/ 0 h 1078"/>
                <a:gd name="T2" fmla="*/ 28 w 2501"/>
                <a:gd name="T3" fmla="*/ 464 h 1078"/>
                <a:gd name="T4" fmla="*/ 40 w 2501"/>
                <a:gd name="T5" fmla="*/ 971 h 1078"/>
                <a:gd name="T6" fmla="*/ 201 w 2501"/>
                <a:gd name="T7" fmla="*/ 1029 h 1078"/>
                <a:gd name="T8" fmla="*/ 292 w 2501"/>
                <a:gd name="T9" fmla="*/ 957 h 1078"/>
                <a:gd name="T10" fmla="*/ 358 w 2501"/>
                <a:gd name="T11" fmla="*/ 409 h 1078"/>
                <a:gd name="T12" fmla="*/ 437 w 2501"/>
                <a:gd name="T13" fmla="*/ 903 h 1078"/>
                <a:gd name="T14" fmla="*/ 529 w 2501"/>
                <a:gd name="T15" fmla="*/ 1034 h 1078"/>
                <a:gd name="T16" fmla="*/ 715 w 2501"/>
                <a:gd name="T17" fmla="*/ 1061 h 1078"/>
                <a:gd name="T18" fmla="*/ 1107 w 2501"/>
                <a:gd name="T19" fmla="*/ 1066 h 10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01"/>
                <a:gd name="T31" fmla="*/ 0 h 1078"/>
                <a:gd name="T32" fmla="*/ 2501 w 2501"/>
                <a:gd name="T33" fmla="*/ 1078 h 10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01" h="1078">
                  <a:moveTo>
                    <a:pt x="0" y="0"/>
                  </a:moveTo>
                  <a:cubicBezTo>
                    <a:pt x="34" y="64"/>
                    <a:pt x="57" y="253"/>
                    <a:pt x="64" y="464"/>
                  </a:cubicBezTo>
                  <a:cubicBezTo>
                    <a:pt x="71" y="675"/>
                    <a:pt x="53" y="917"/>
                    <a:pt x="90" y="971"/>
                  </a:cubicBezTo>
                  <a:cubicBezTo>
                    <a:pt x="127" y="1025"/>
                    <a:pt x="367" y="1039"/>
                    <a:pt x="455" y="1029"/>
                  </a:cubicBezTo>
                  <a:cubicBezTo>
                    <a:pt x="544" y="1020"/>
                    <a:pt x="598" y="1039"/>
                    <a:pt x="660" y="957"/>
                  </a:cubicBezTo>
                  <a:cubicBezTo>
                    <a:pt x="722" y="876"/>
                    <a:pt x="772" y="476"/>
                    <a:pt x="809" y="409"/>
                  </a:cubicBezTo>
                  <a:cubicBezTo>
                    <a:pt x="874" y="596"/>
                    <a:pt x="933" y="825"/>
                    <a:pt x="987" y="903"/>
                  </a:cubicBezTo>
                  <a:cubicBezTo>
                    <a:pt x="1041" y="983"/>
                    <a:pt x="1084" y="1012"/>
                    <a:pt x="1197" y="1034"/>
                  </a:cubicBezTo>
                  <a:cubicBezTo>
                    <a:pt x="1311" y="1056"/>
                    <a:pt x="1382" y="1043"/>
                    <a:pt x="1615" y="1061"/>
                  </a:cubicBezTo>
                  <a:cubicBezTo>
                    <a:pt x="1849" y="1078"/>
                    <a:pt x="2265" y="1061"/>
                    <a:pt x="2501" y="1066"/>
                  </a:cubicBezTo>
                </a:path>
              </a:pathLst>
            </a:custGeom>
            <a:noFill/>
            <a:ln w="19050" cmpd="sng">
              <a:solidFill>
                <a:schemeClr val="tx1"/>
              </a:solidFill>
              <a:round/>
              <a:headEnd/>
              <a:tailEnd/>
            </a:ln>
          </p:spPr>
          <p:txBody>
            <a:bodyPr/>
            <a:lstStyle/>
            <a:p>
              <a:endParaRPr lang="el-GR"/>
            </a:p>
          </p:txBody>
        </p:sp>
      </p:grpSp>
      <p:sp>
        <p:nvSpPr>
          <p:cNvPr id="272396" name="Line 12"/>
          <p:cNvSpPr>
            <a:spLocks noChangeShapeType="1"/>
          </p:cNvSpPr>
          <p:nvPr/>
        </p:nvSpPr>
        <p:spPr bwMode="auto">
          <a:xfrm>
            <a:off x="8164513" y="2536825"/>
            <a:ext cx="0" cy="2355850"/>
          </a:xfrm>
          <a:prstGeom prst="line">
            <a:avLst/>
          </a:prstGeom>
          <a:noFill/>
          <a:ln w="38100">
            <a:solidFill>
              <a:schemeClr val="accent1"/>
            </a:solidFill>
            <a:round/>
            <a:headEnd/>
            <a:tailEnd/>
          </a:ln>
        </p:spPr>
        <p:txBody>
          <a:bodyP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4.72222E-6 3.33333E-6 L 0.05885 3.33333E-6 " pathEditMode="relative" rAng="0" ptsTypes="AA">
                                      <p:cBhvr>
                                        <p:cTn id="6" dur="2000" fill="hold"/>
                                        <p:tgtEl>
                                          <p:spTgt spid="272396"/>
                                        </p:tgtEl>
                                        <p:attrNameLst>
                                          <p:attrName>ppt_x</p:attrName>
                                          <p:attrName>ppt_y</p:attrName>
                                        </p:attrNameLst>
                                      </p:cBhvr>
                                      <p:rCtr x="2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6"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5"/>
          <p:cNvPicPr>
            <a:picLocks noChangeAspect="1" noChangeArrowheads="1"/>
          </p:cNvPicPr>
          <p:nvPr/>
        </p:nvPicPr>
        <p:blipFill>
          <a:blip r:embed="rId2" cstate="email"/>
          <a:srcRect/>
          <a:stretch>
            <a:fillRect/>
          </a:stretch>
        </p:blipFill>
        <p:spPr bwMode="auto">
          <a:xfrm>
            <a:off x="2025650" y="1347788"/>
            <a:ext cx="4857750" cy="4457700"/>
          </a:xfrm>
          <a:prstGeom prst="rect">
            <a:avLst/>
          </a:prstGeom>
          <a:noFill/>
          <a:ln w="9525">
            <a:noFill/>
            <a:miter lim="800000"/>
            <a:headEnd/>
            <a:tailEnd/>
          </a:ln>
        </p:spPr>
      </p:pic>
      <p:grpSp>
        <p:nvGrpSpPr>
          <p:cNvPr id="130051" name="Group 7"/>
          <p:cNvGrpSpPr>
            <a:grpSpLocks/>
          </p:cNvGrpSpPr>
          <p:nvPr/>
        </p:nvGrpSpPr>
        <p:grpSpPr bwMode="auto">
          <a:xfrm>
            <a:off x="7116764" y="2749551"/>
            <a:ext cx="3246437" cy="1941513"/>
            <a:chOff x="3586" y="1886"/>
            <a:chExt cx="2045" cy="1223"/>
          </a:xfrm>
        </p:grpSpPr>
        <p:sp>
          <p:nvSpPr>
            <p:cNvPr id="130053" name="Rectangle 8"/>
            <p:cNvSpPr>
              <a:spLocks noChangeArrowheads="1"/>
            </p:cNvSpPr>
            <p:nvPr/>
          </p:nvSpPr>
          <p:spPr bwMode="auto">
            <a:xfrm>
              <a:off x="3587" y="2979"/>
              <a:ext cx="2044" cy="130"/>
            </a:xfrm>
            <a:prstGeom prst="rect">
              <a:avLst/>
            </a:prstGeom>
            <a:gradFill rotWithShape="1">
              <a:gsLst>
                <a:gs pos="0">
                  <a:srgbClr val="000000"/>
                </a:gs>
                <a:gs pos="100000">
                  <a:schemeClr val="bg1"/>
                </a:gs>
              </a:gsLst>
              <a:lin ang="0" scaled="1"/>
            </a:gradFill>
            <a:ln w="19050">
              <a:solidFill>
                <a:schemeClr val="tx1"/>
              </a:solidFill>
              <a:miter lim="800000"/>
              <a:headEnd/>
              <a:tailEnd/>
            </a:ln>
          </p:spPr>
          <p:txBody>
            <a:bodyPr wrap="none" anchor="ctr"/>
            <a:lstStyle/>
            <a:p>
              <a:endParaRPr lang="el-GR"/>
            </a:p>
          </p:txBody>
        </p:sp>
        <p:sp>
          <p:nvSpPr>
            <p:cNvPr id="130054" name="Rectangle 9"/>
            <p:cNvSpPr>
              <a:spLocks noChangeArrowheads="1"/>
            </p:cNvSpPr>
            <p:nvPr/>
          </p:nvSpPr>
          <p:spPr bwMode="auto">
            <a:xfrm>
              <a:off x="3586" y="1886"/>
              <a:ext cx="2045" cy="1095"/>
            </a:xfrm>
            <a:prstGeom prst="rect">
              <a:avLst/>
            </a:prstGeom>
            <a:solidFill>
              <a:schemeClr val="bg1"/>
            </a:solidFill>
            <a:ln w="19050">
              <a:solidFill>
                <a:schemeClr val="tx1"/>
              </a:solidFill>
              <a:miter lim="800000"/>
              <a:headEnd/>
              <a:tailEnd/>
            </a:ln>
          </p:spPr>
          <p:txBody>
            <a:bodyPr wrap="none" anchor="ctr"/>
            <a:lstStyle/>
            <a:p>
              <a:endParaRPr lang="el-GR"/>
            </a:p>
          </p:txBody>
        </p:sp>
        <p:sp>
          <p:nvSpPr>
            <p:cNvPr id="130055" name="Freeform 10"/>
            <p:cNvSpPr>
              <a:spLocks/>
            </p:cNvSpPr>
            <p:nvPr/>
          </p:nvSpPr>
          <p:spPr bwMode="auto">
            <a:xfrm>
              <a:off x="3591" y="1902"/>
              <a:ext cx="2040" cy="1078"/>
            </a:xfrm>
            <a:custGeom>
              <a:avLst/>
              <a:gdLst>
                <a:gd name="T0" fmla="*/ 0 w 2501"/>
                <a:gd name="T1" fmla="*/ 0 h 1078"/>
                <a:gd name="T2" fmla="*/ 28 w 2501"/>
                <a:gd name="T3" fmla="*/ 464 h 1078"/>
                <a:gd name="T4" fmla="*/ 40 w 2501"/>
                <a:gd name="T5" fmla="*/ 971 h 1078"/>
                <a:gd name="T6" fmla="*/ 201 w 2501"/>
                <a:gd name="T7" fmla="*/ 1029 h 1078"/>
                <a:gd name="T8" fmla="*/ 292 w 2501"/>
                <a:gd name="T9" fmla="*/ 957 h 1078"/>
                <a:gd name="T10" fmla="*/ 358 w 2501"/>
                <a:gd name="T11" fmla="*/ 409 h 1078"/>
                <a:gd name="T12" fmla="*/ 437 w 2501"/>
                <a:gd name="T13" fmla="*/ 903 h 1078"/>
                <a:gd name="T14" fmla="*/ 529 w 2501"/>
                <a:gd name="T15" fmla="*/ 1034 h 1078"/>
                <a:gd name="T16" fmla="*/ 715 w 2501"/>
                <a:gd name="T17" fmla="*/ 1061 h 1078"/>
                <a:gd name="T18" fmla="*/ 1107 w 2501"/>
                <a:gd name="T19" fmla="*/ 1066 h 10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01"/>
                <a:gd name="T31" fmla="*/ 0 h 1078"/>
                <a:gd name="T32" fmla="*/ 2501 w 2501"/>
                <a:gd name="T33" fmla="*/ 1078 h 10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01" h="1078">
                  <a:moveTo>
                    <a:pt x="0" y="0"/>
                  </a:moveTo>
                  <a:cubicBezTo>
                    <a:pt x="34" y="64"/>
                    <a:pt x="57" y="253"/>
                    <a:pt x="64" y="464"/>
                  </a:cubicBezTo>
                  <a:cubicBezTo>
                    <a:pt x="71" y="675"/>
                    <a:pt x="53" y="917"/>
                    <a:pt x="90" y="971"/>
                  </a:cubicBezTo>
                  <a:cubicBezTo>
                    <a:pt x="127" y="1025"/>
                    <a:pt x="367" y="1039"/>
                    <a:pt x="455" y="1029"/>
                  </a:cubicBezTo>
                  <a:cubicBezTo>
                    <a:pt x="544" y="1020"/>
                    <a:pt x="598" y="1039"/>
                    <a:pt x="660" y="957"/>
                  </a:cubicBezTo>
                  <a:cubicBezTo>
                    <a:pt x="722" y="876"/>
                    <a:pt x="772" y="476"/>
                    <a:pt x="809" y="409"/>
                  </a:cubicBezTo>
                  <a:cubicBezTo>
                    <a:pt x="874" y="596"/>
                    <a:pt x="933" y="825"/>
                    <a:pt x="987" y="903"/>
                  </a:cubicBezTo>
                  <a:cubicBezTo>
                    <a:pt x="1041" y="983"/>
                    <a:pt x="1084" y="1012"/>
                    <a:pt x="1197" y="1034"/>
                  </a:cubicBezTo>
                  <a:cubicBezTo>
                    <a:pt x="1311" y="1056"/>
                    <a:pt x="1382" y="1043"/>
                    <a:pt x="1615" y="1061"/>
                  </a:cubicBezTo>
                  <a:cubicBezTo>
                    <a:pt x="1849" y="1078"/>
                    <a:pt x="2265" y="1061"/>
                    <a:pt x="2501" y="1066"/>
                  </a:cubicBezTo>
                </a:path>
              </a:pathLst>
            </a:custGeom>
            <a:noFill/>
            <a:ln w="19050" cmpd="sng">
              <a:solidFill>
                <a:schemeClr val="tx1"/>
              </a:solidFill>
              <a:round/>
              <a:headEnd/>
              <a:tailEnd/>
            </a:ln>
          </p:spPr>
          <p:txBody>
            <a:bodyPr/>
            <a:lstStyle/>
            <a:p>
              <a:endParaRPr lang="el-GR"/>
            </a:p>
          </p:txBody>
        </p:sp>
      </p:grpSp>
      <p:sp>
        <p:nvSpPr>
          <p:cNvPr id="273420" name="Line 12"/>
          <p:cNvSpPr>
            <a:spLocks noChangeShapeType="1"/>
          </p:cNvSpPr>
          <p:nvPr/>
        </p:nvSpPr>
        <p:spPr bwMode="auto">
          <a:xfrm>
            <a:off x="8697913" y="2536825"/>
            <a:ext cx="0" cy="2355850"/>
          </a:xfrm>
          <a:prstGeom prst="line">
            <a:avLst/>
          </a:prstGeom>
          <a:noFill/>
          <a:ln w="38100">
            <a:solidFill>
              <a:schemeClr val="accent1"/>
            </a:solidFill>
            <a:round/>
            <a:headEnd/>
            <a:tailEnd/>
          </a:ln>
        </p:spPr>
        <p:txBody>
          <a:bodyP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33333E-6 L 0.07795 3.33333E-6 " pathEditMode="relative" rAng="0" ptsTypes="AA">
                                      <p:cBhvr>
                                        <p:cTn id="6" dur="2000" fill="hold"/>
                                        <p:tgtEl>
                                          <p:spTgt spid="273420"/>
                                        </p:tgtEl>
                                        <p:attrNameLst>
                                          <p:attrName>ppt_x</p:attrName>
                                          <p:attrName>ppt_y</p:attrName>
                                        </p:attrNameLst>
                                      </p:cBhvr>
                                      <p:rCtr x="3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20"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email"/>
          <a:srcRect/>
          <a:stretch>
            <a:fillRect/>
          </a:stretch>
        </p:blipFill>
        <p:spPr bwMode="auto">
          <a:xfrm>
            <a:off x="2024063" y="1347788"/>
            <a:ext cx="4857750" cy="4457700"/>
          </a:xfrm>
          <a:prstGeom prst="rect">
            <a:avLst/>
          </a:prstGeom>
          <a:noFill/>
          <a:ln w="9525">
            <a:noFill/>
            <a:miter lim="800000"/>
            <a:headEnd/>
            <a:tailEnd/>
          </a:ln>
        </p:spPr>
      </p:pic>
      <p:grpSp>
        <p:nvGrpSpPr>
          <p:cNvPr id="131075" name="Group 7"/>
          <p:cNvGrpSpPr>
            <a:grpSpLocks/>
          </p:cNvGrpSpPr>
          <p:nvPr/>
        </p:nvGrpSpPr>
        <p:grpSpPr bwMode="auto">
          <a:xfrm>
            <a:off x="7116764" y="2749551"/>
            <a:ext cx="3246437" cy="1941513"/>
            <a:chOff x="3586" y="1886"/>
            <a:chExt cx="2045" cy="1223"/>
          </a:xfrm>
        </p:grpSpPr>
        <p:sp>
          <p:nvSpPr>
            <p:cNvPr id="131077" name="Rectangle 8"/>
            <p:cNvSpPr>
              <a:spLocks noChangeArrowheads="1"/>
            </p:cNvSpPr>
            <p:nvPr/>
          </p:nvSpPr>
          <p:spPr bwMode="auto">
            <a:xfrm>
              <a:off x="3587" y="2979"/>
              <a:ext cx="2044" cy="130"/>
            </a:xfrm>
            <a:prstGeom prst="rect">
              <a:avLst/>
            </a:prstGeom>
            <a:gradFill rotWithShape="1">
              <a:gsLst>
                <a:gs pos="0">
                  <a:srgbClr val="000000"/>
                </a:gs>
                <a:gs pos="100000">
                  <a:schemeClr val="bg1"/>
                </a:gs>
              </a:gsLst>
              <a:lin ang="0" scaled="1"/>
            </a:gradFill>
            <a:ln w="19050">
              <a:solidFill>
                <a:schemeClr val="tx1"/>
              </a:solidFill>
              <a:miter lim="800000"/>
              <a:headEnd/>
              <a:tailEnd/>
            </a:ln>
          </p:spPr>
          <p:txBody>
            <a:bodyPr wrap="none" anchor="ctr"/>
            <a:lstStyle/>
            <a:p>
              <a:endParaRPr lang="el-GR"/>
            </a:p>
          </p:txBody>
        </p:sp>
        <p:sp>
          <p:nvSpPr>
            <p:cNvPr id="131078" name="Rectangle 9"/>
            <p:cNvSpPr>
              <a:spLocks noChangeArrowheads="1"/>
            </p:cNvSpPr>
            <p:nvPr/>
          </p:nvSpPr>
          <p:spPr bwMode="auto">
            <a:xfrm>
              <a:off x="3586" y="1886"/>
              <a:ext cx="2045" cy="1095"/>
            </a:xfrm>
            <a:prstGeom prst="rect">
              <a:avLst/>
            </a:prstGeom>
            <a:solidFill>
              <a:schemeClr val="bg1"/>
            </a:solidFill>
            <a:ln w="19050">
              <a:solidFill>
                <a:schemeClr val="tx1"/>
              </a:solidFill>
              <a:miter lim="800000"/>
              <a:headEnd/>
              <a:tailEnd/>
            </a:ln>
          </p:spPr>
          <p:txBody>
            <a:bodyPr wrap="none" anchor="ctr"/>
            <a:lstStyle/>
            <a:p>
              <a:endParaRPr lang="el-GR"/>
            </a:p>
          </p:txBody>
        </p:sp>
        <p:sp>
          <p:nvSpPr>
            <p:cNvPr id="131079" name="Freeform 10"/>
            <p:cNvSpPr>
              <a:spLocks/>
            </p:cNvSpPr>
            <p:nvPr/>
          </p:nvSpPr>
          <p:spPr bwMode="auto">
            <a:xfrm>
              <a:off x="3591" y="1902"/>
              <a:ext cx="2040" cy="1078"/>
            </a:xfrm>
            <a:custGeom>
              <a:avLst/>
              <a:gdLst>
                <a:gd name="T0" fmla="*/ 0 w 2501"/>
                <a:gd name="T1" fmla="*/ 0 h 1078"/>
                <a:gd name="T2" fmla="*/ 28 w 2501"/>
                <a:gd name="T3" fmla="*/ 464 h 1078"/>
                <a:gd name="T4" fmla="*/ 40 w 2501"/>
                <a:gd name="T5" fmla="*/ 971 h 1078"/>
                <a:gd name="T6" fmla="*/ 201 w 2501"/>
                <a:gd name="T7" fmla="*/ 1029 h 1078"/>
                <a:gd name="T8" fmla="*/ 292 w 2501"/>
                <a:gd name="T9" fmla="*/ 957 h 1078"/>
                <a:gd name="T10" fmla="*/ 358 w 2501"/>
                <a:gd name="T11" fmla="*/ 409 h 1078"/>
                <a:gd name="T12" fmla="*/ 437 w 2501"/>
                <a:gd name="T13" fmla="*/ 903 h 1078"/>
                <a:gd name="T14" fmla="*/ 529 w 2501"/>
                <a:gd name="T15" fmla="*/ 1034 h 1078"/>
                <a:gd name="T16" fmla="*/ 715 w 2501"/>
                <a:gd name="T17" fmla="*/ 1061 h 1078"/>
                <a:gd name="T18" fmla="*/ 1107 w 2501"/>
                <a:gd name="T19" fmla="*/ 1066 h 10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01"/>
                <a:gd name="T31" fmla="*/ 0 h 1078"/>
                <a:gd name="T32" fmla="*/ 2501 w 2501"/>
                <a:gd name="T33" fmla="*/ 1078 h 10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01" h="1078">
                  <a:moveTo>
                    <a:pt x="0" y="0"/>
                  </a:moveTo>
                  <a:cubicBezTo>
                    <a:pt x="34" y="64"/>
                    <a:pt x="57" y="253"/>
                    <a:pt x="64" y="464"/>
                  </a:cubicBezTo>
                  <a:cubicBezTo>
                    <a:pt x="71" y="675"/>
                    <a:pt x="53" y="917"/>
                    <a:pt x="90" y="971"/>
                  </a:cubicBezTo>
                  <a:cubicBezTo>
                    <a:pt x="127" y="1025"/>
                    <a:pt x="367" y="1039"/>
                    <a:pt x="455" y="1029"/>
                  </a:cubicBezTo>
                  <a:cubicBezTo>
                    <a:pt x="544" y="1020"/>
                    <a:pt x="598" y="1039"/>
                    <a:pt x="660" y="957"/>
                  </a:cubicBezTo>
                  <a:cubicBezTo>
                    <a:pt x="722" y="876"/>
                    <a:pt x="772" y="476"/>
                    <a:pt x="809" y="409"/>
                  </a:cubicBezTo>
                  <a:cubicBezTo>
                    <a:pt x="874" y="596"/>
                    <a:pt x="933" y="825"/>
                    <a:pt x="987" y="903"/>
                  </a:cubicBezTo>
                  <a:cubicBezTo>
                    <a:pt x="1041" y="983"/>
                    <a:pt x="1084" y="1012"/>
                    <a:pt x="1197" y="1034"/>
                  </a:cubicBezTo>
                  <a:cubicBezTo>
                    <a:pt x="1311" y="1056"/>
                    <a:pt x="1382" y="1043"/>
                    <a:pt x="1615" y="1061"/>
                  </a:cubicBezTo>
                  <a:cubicBezTo>
                    <a:pt x="1849" y="1078"/>
                    <a:pt x="2265" y="1061"/>
                    <a:pt x="2501" y="1066"/>
                  </a:cubicBezTo>
                </a:path>
              </a:pathLst>
            </a:custGeom>
            <a:noFill/>
            <a:ln w="19050" cmpd="sng">
              <a:solidFill>
                <a:schemeClr val="tx1"/>
              </a:solidFill>
              <a:round/>
              <a:headEnd/>
              <a:tailEnd/>
            </a:ln>
          </p:spPr>
          <p:txBody>
            <a:bodyPr/>
            <a:lstStyle/>
            <a:p>
              <a:endParaRPr lang="el-GR"/>
            </a:p>
          </p:txBody>
        </p:sp>
      </p:grpSp>
      <p:sp>
        <p:nvSpPr>
          <p:cNvPr id="131076" name="Line 12"/>
          <p:cNvSpPr>
            <a:spLocks noChangeShapeType="1"/>
          </p:cNvSpPr>
          <p:nvPr/>
        </p:nvSpPr>
        <p:spPr bwMode="auto">
          <a:xfrm>
            <a:off x="9409113" y="2536825"/>
            <a:ext cx="0" cy="2355850"/>
          </a:xfrm>
          <a:prstGeom prst="line">
            <a:avLst/>
          </a:prstGeom>
          <a:noFill/>
          <a:ln w="38100">
            <a:solidFill>
              <a:schemeClr val="accent1"/>
            </a:solidFill>
            <a:round/>
            <a:headEnd/>
            <a:tailEnd/>
          </a:ln>
        </p:spPr>
        <p:txBody>
          <a:bodyPr/>
          <a:lstStyle/>
          <a:p>
            <a:endParaRPr lang="el-G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2" name="Group 9"/>
          <p:cNvGrpSpPr>
            <a:grpSpLocks/>
          </p:cNvGrpSpPr>
          <p:nvPr/>
        </p:nvGrpSpPr>
        <p:grpSpPr bwMode="auto">
          <a:xfrm>
            <a:off x="6929439" y="2600326"/>
            <a:ext cx="3246437" cy="1941513"/>
            <a:chOff x="3426" y="1663"/>
            <a:chExt cx="2045" cy="1223"/>
          </a:xfrm>
        </p:grpSpPr>
        <p:grpSp>
          <p:nvGrpSpPr>
            <p:cNvPr id="133125" name="Group 3"/>
            <p:cNvGrpSpPr>
              <a:grpSpLocks/>
            </p:cNvGrpSpPr>
            <p:nvPr/>
          </p:nvGrpSpPr>
          <p:grpSpPr bwMode="auto">
            <a:xfrm>
              <a:off x="3426" y="1663"/>
              <a:ext cx="2045" cy="1223"/>
              <a:chOff x="3586" y="1886"/>
              <a:chExt cx="2045" cy="1223"/>
            </a:xfrm>
          </p:grpSpPr>
          <p:sp>
            <p:nvSpPr>
              <p:cNvPr id="133128" name="Rectangle 4"/>
              <p:cNvSpPr>
                <a:spLocks noChangeArrowheads="1"/>
              </p:cNvSpPr>
              <p:nvPr/>
            </p:nvSpPr>
            <p:spPr bwMode="auto">
              <a:xfrm>
                <a:off x="3587" y="2979"/>
                <a:ext cx="2044" cy="130"/>
              </a:xfrm>
              <a:prstGeom prst="rect">
                <a:avLst/>
              </a:prstGeom>
              <a:gradFill rotWithShape="1">
                <a:gsLst>
                  <a:gs pos="0">
                    <a:srgbClr val="000000"/>
                  </a:gs>
                  <a:gs pos="100000">
                    <a:schemeClr val="bg1"/>
                  </a:gs>
                </a:gsLst>
                <a:lin ang="0" scaled="1"/>
              </a:gradFill>
              <a:ln w="19050">
                <a:solidFill>
                  <a:schemeClr val="tx1"/>
                </a:solidFill>
                <a:miter lim="800000"/>
                <a:headEnd/>
                <a:tailEnd/>
              </a:ln>
            </p:spPr>
            <p:txBody>
              <a:bodyPr wrap="none" anchor="ctr"/>
              <a:lstStyle/>
              <a:p>
                <a:endParaRPr lang="el-GR"/>
              </a:p>
            </p:txBody>
          </p:sp>
          <p:sp>
            <p:nvSpPr>
              <p:cNvPr id="133129" name="Rectangle 5"/>
              <p:cNvSpPr>
                <a:spLocks noChangeArrowheads="1"/>
              </p:cNvSpPr>
              <p:nvPr/>
            </p:nvSpPr>
            <p:spPr bwMode="auto">
              <a:xfrm>
                <a:off x="3586" y="1886"/>
                <a:ext cx="2045" cy="1095"/>
              </a:xfrm>
              <a:prstGeom prst="rect">
                <a:avLst/>
              </a:prstGeom>
              <a:solidFill>
                <a:schemeClr val="bg1"/>
              </a:solidFill>
              <a:ln w="19050">
                <a:solidFill>
                  <a:schemeClr val="tx1"/>
                </a:solidFill>
                <a:miter lim="800000"/>
                <a:headEnd/>
                <a:tailEnd/>
              </a:ln>
            </p:spPr>
            <p:txBody>
              <a:bodyPr wrap="none" anchor="ctr"/>
              <a:lstStyle/>
              <a:p>
                <a:endParaRPr lang="el-GR"/>
              </a:p>
            </p:txBody>
          </p:sp>
          <p:sp>
            <p:nvSpPr>
              <p:cNvPr id="133130" name="Freeform 6"/>
              <p:cNvSpPr>
                <a:spLocks/>
              </p:cNvSpPr>
              <p:nvPr/>
            </p:nvSpPr>
            <p:spPr bwMode="auto">
              <a:xfrm>
                <a:off x="3591" y="1902"/>
                <a:ext cx="2040" cy="1078"/>
              </a:xfrm>
              <a:custGeom>
                <a:avLst/>
                <a:gdLst>
                  <a:gd name="T0" fmla="*/ 0 w 2501"/>
                  <a:gd name="T1" fmla="*/ 0 h 1078"/>
                  <a:gd name="T2" fmla="*/ 28 w 2501"/>
                  <a:gd name="T3" fmla="*/ 464 h 1078"/>
                  <a:gd name="T4" fmla="*/ 40 w 2501"/>
                  <a:gd name="T5" fmla="*/ 971 h 1078"/>
                  <a:gd name="T6" fmla="*/ 201 w 2501"/>
                  <a:gd name="T7" fmla="*/ 1029 h 1078"/>
                  <a:gd name="T8" fmla="*/ 292 w 2501"/>
                  <a:gd name="T9" fmla="*/ 957 h 1078"/>
                  <a:gd name="T10" fmla="*/ 358 w 2501"/>
                  <a:gd name="T11" fmla="*/ 409 h 1078"/>
                  <a:gd name="T12" fmla="*/ 437 w 2501"/>
                  <a:gd name="T13" fmla="*/ 903 h 1078"/>
                  <a:gd name="T14" fmla="*/ 529 w 2501"/>
                  <a:gd name="T15" fmla="*/ 1034 h 1078"/>
                  <a:gd name="T16" fmla="*/ 715 w 2501"/>
                  <a:gd name="T17" fmla="*/ 1061 h 1078"/>
                  <a:gd name="T18" fmla="*/ 1107 w 2501"/>
                  <a:gd name="T19" fmla="*/ 1066 h 10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01"/>
                  <a:gd name="T31" fmla="*/ 0 h 1078"/>
                  <a:gd name="T32" fmla="*/ 2501 w 2501"/>
                  <a:gd name="T33" fmla="*/ 1078 h 10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01" h="1078">
                    <a:moveTo>
                      <a:pt x="0" y="0"/>
                    </a:moveTo>
                    <a:cubicBezTo>
                      <a:pt x="34" y="64"/>
                      <a:pt x="57" y="253"/>
                      <a:pt x="64" y="464"/>
                    </a:cubicBezTo>
                    <a:cubicBezTo>
                      <a:pt x="71" y="675"/>
                      <a:pt x="53" y="917"/>
                      <a:pt x="90" y="971"/>
                    </a:cubicBezTo>
                    <a:cubicBezTo>
                      <a:pt x="127" y="1025"/>
                      <a:pt x="367" y="1039"/>
                      <a:pt x="455" y="1029"/>
                    </a:cubicBezTo>
                    <a:cubicBezTo>
                      <a:pt x="544" y="1020"/>
                      <a:pt x="598" y="1039"/>
                      <a:pt x="660" y="957"/>
                    </a:cubicBezTo>
                    <a:cubicBezTo>
                      <a:pt x="722" y="876"/>
                      <a:pt x="772" y="476"/>
                      <a:pt x="809" y="409"/>
                    </a:cubicBezTo>
                    <a:cubicBezTo>
                      <a:pt x="874" y="596"/>
                      <a:pt x="933" y="825"/>
                      <a:pt x="987" y="903"/>
                    </a:cubicBezTo>
                    <a:cubicBezTo>
                      <a:pt x="1041" y="983"/>
                      <a:pt x="1084" y="1012"/>
                      <a:pt x="1197" y="1034"/>
                    </a:cubicBezTo>
                    <a:cubicBezTo>
                      <a:pt x="1311" y="1056"/>
                      <a:pt x="1382" y="1043"/>
                      <a:pt x="1615" y="1061"/>
                    </a:cubicBezTo>
                    <a:cubicBezTo>
                      <a:pt x="1849" y="1078"/>
                      <a:pt x="2265" y="1061"/>
                      <a:pt x="2501" y="1066"/>
                    </a:cubicBezTo>
                  </a:path>
                </a:pathLst>
              </a:custGeom>
              <a:noFill/>
              <a:ln w="19050" cmpd="sng">
                <a:solidFill>
                  <a:schemeClr val="tx1"/>
                </a:solidFill>
                <a:round/>
                <a:headEnd/>
                <a:tailEnd/>
              </a:ln>
            </p:spPr>
            <p:txBody>
              <a:bodyPr/>
              <a:lstStyle/>
              <a:p>
                <a:endParaRPr lang="el-GR"/>
              </a:p>
            </p:txBody>
          </p:sp>
        </p:grpSp>
        <p:sp>
          <p:nvSpPr>
            <p:cNvPr id="133126" name="Rectangle 7"/>
            <p:cNvSpPr>
              <a:spLocks noChangeArrowheads="1"/>
            </p:cNvSpPr>
            <p:nvPr/>
          </p:nvSpPr>
          <p:spPr bwMode="auto">
            <a:xfrm>
              <a:off x="4142" y="1663"/>
              <a:ext cx="232" cy="1089"/>
            </a:xfrm>
            <a:prstGeom prst="rect">
              <a:avLst/>
            </a:prstGeom>
            <a:solidFill>
              <a:srgbClr val="EC0000">
                <a:alpha val="32156"/>
              </a:srgbClr>
            </a:solidFill>
            <a:ln w="9525">
              <a:solidFill>
                <a:schemeClr val="tx1"/>
              </a:solidFill>
              <a:miter lim="800000"/>
              <a:headEnd/>
              <a:tailEnd/>
            </a:ln>
          </p:spPr>
          <p:txBody>
            <a:bodyPr wrap="none" anchor="ctr"/>
            <a:lstStyle/>
            <a:p>
              <a:endParaRPr lang="el-GR"/>
            </a:p>
          </p:txBody>
        </p:sp>
        <p:sp>
          <p:nvSpPr>
            <p:cNvPr id="133127" name="Rectangle 8"/>
            <p:cNvSpPr>
              <a:spLocks noChangeArrowheads="1"/>
            </p:cNvSpPr>
            <p:nvPr/>
          </p:nvSpPr>
          <p:spPr bwMode="auto">
            <a:xfrm>
              <a:off x="4378" y="1663"/>
              <a:ext cx="1091" cy="1089"/>
            </a:xfrm>
            <a:prstGeom prst="rect">
              <a:avLst/>
            </a:prstGeom>
            <a:solidFill>
              <a:srgbClr val="FEF8C2">
                <a:alpha val="79999"/>
              </a:srgbClr>
            </a:solidFill>
            <a:ln w="9525">
              <a:solidFill>
                <a:schemeClr val="tx1"/>
              </a:solidFill>
              <a:miter lim="800000"/>
              <a:headEnd/>
              <a:tailEnd/>
            </a:ln>
          </p:spPr>
          <p:txBody>
            <a:bodyPr wrap="none" anchor="ctr"/>
            <a:lstStyle/>
            <a:p>
              <a:endParaRPr lang="el-GR"/>
            </a:p>
          </p:txBody>
        </p:sp>
      </p:grpSp>
      <p:sp>
        <p:nvSpPr>
          <p:cNvPr id="133124" name="Text Box 11"/>
          <p:cNvSpPr txBox="1">
            <a:spLocks noChangeArrowheads="1"/>
          </p:cNvSpPr>
          <p:nvPr/>
        </p:nvSpPr>
        <p:spPr bwMode="auto">
          <a:xfrm>
            <a:off x="6845301" y="4606925"/>
            <a:ext cx="3324989" cy="707886"/>
          </a:xfrm>
          <a:prstGeom prst="rect">
            <a:avLst/>
          </a:prstGeom>
          <a:noFill/>
          <a:ln w="9525">
            <a:noFill/>
            <a:miter lim="800000"/>
            <a:headEnd/>
            <a:tailEnd/>
          </a:ln>
        </p:spPr>
        <p:txBody>
          <a:bodyPr wrap="square">
            <a:spAutoFit/>
          </a:bodyPr>
          <a:lstStyle/>
          <a:p>
            <a:r>
              <a:rPr lang="el-GR" sz="2000" dirty="0"/>
              <a:t>συνδυασμός χρώματος και διαφάνειας</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email"/>
          <a:srcRect/>
          <a:stretch>
            <a:fillRect/>
          </a:stretch>
        </p:blipFill>
        <p:spPr bwMode="auto">
          <a:xfrm>
            <a:off x="2128839" y="1411289"/>
            <a:ext cx="4441825" cy="4029075"/>
          </a:xfrm>
          <a:prstGeom prst="rect">
            <a:avLst/>
          </a:prstGeom>
          <a:noFill/>
          <a:ln w="19050">
            <a:solidFill>
              <a:schemeClr val="tx1"/>
            </a:solidFill>
            <a:miter lim="800000"/>
            <a:headEnd/>
            <a:tailEnd/>
          </a:ln>
        </p:spPr>
      </p:pic>
      <p:grpSp>
        <p:nvGrpSpPr>
          <p:cNvPr id="134147" name="Group 3"/>
          <p:cNvGrpSpPr>
            <a:grpSpLocks/>
          </p:cNvGrpSpPr>
          <p:nvPr/>
        </p:nvGrpSpPr>
        <p:grpSpPr bwMode="auto">
          <a:xfrm>
            <a:off x="6929439" y="2600326"/>
            <a:ext cx="3246437" cy="1941513"/>
            <a:chOff x="3426" y="1663"/>
            <a:chExt cx="2045" cy="1223"/>
          </a:xfrm>
        </p:grpSpPr>
        <p:grpSp>
          <p:nvGrpSpPr>
            <p:cNvPr id="134150" name="Group 4"/>
            <p:cNvGrpSpPr>
              <a:grpSpLocks/>
            </p:cNvGrpSpPr>
            <p:nvPr/>
          </p:nvGrpSpPr>
          <p:grpSpPr bwMode="auto">
            <a:xfrm>
              <a:off x="3426" y="1663"/>
              <a:ext cx="2045" cy="1223"/>
              <a:chOff x="3586" y="1886"/>
              <a:chExt cx="2045" cy="1223"/>
            </a:xfrm>
          </p:grpSpPr>
          <p:sp>
            <p:nvSpPr>
              <p:cNvPr id="134153" name="Rectangle 5"/>
              <p:cNvSpPr>
                <a:spLocks noChangeArrowheads="1"/>
              </p:cNvSpPr>
              <p:nvPr/>
            </p:nvSpPr>
            <p:spPr bwMode="auto">
              <a:xfrm>
                <a:off x="3587" y="2979"/>
                <a:ext cx="2044" cy="130"/>
              </a:xfrm>
              <a:prstGeom prst="rect">
                <a:avLst/>
              </a:prstGeom>
              <a:gradFill rotWithShape="1">
                <a:gsLst>
                  <a:gs pos="0">
                    <a:srgbClr val="000000"/>
                  </a:gs>
                  <a:gs pos="100000">
                    <a:schemeClr val="bg1"/>
                  </a:gs>
                </a:gsLst>
                <a:lin ang="0" scaled="1"/>
              </a:gradFill>
              <a:ln w="19050">
                <a:solidFill>
                  <a:schemeClr val="tx1"/>
                </a:solidFill>
                <a:miter lim="800000"/>
                <a:headEnd/>
                <a:tailEnd/>
              </a:ln>
            </p:spPr>
            <p:txBody>
              <a:bodyPr wrap="none" anchor="ctr"/>
              <a:lstStyle/>
              <a:p>
                <a:endParaRPr lang="el-GR"/>
              </a:p>
            </p:txBody>
          </p:sp>
          <p:sp>
            <p:nvSpPr>
              <p:cNvPr id="134154" name="Rectangle 6"/>
              <p:cNvSpPr>
                <a:spLocks noChangeArrowheads="1"/>
              </p:cNvSpPr>
              <p:nvPr/>
            </p:nvSpPr>
            <p:spPr bwMode="auto">
              <a:xfrm>
                <a:off x="3586" y="1886"/>
                <a:ext cx="2045" cy="1095"/>
              </a:xfrm>
              <a:prstGeom prst="rect">
                <a:avLst/>
              </a:prstGeom>
              <a:solidFill>
                <a:schemeClr val="bg1"/>
              </a:solidFill>
              <a:ln w="19050">
                <a:solidFill>
                  <a:schemeClr val="tx1"/>
                </a:solidFill>
                <a:miter lim="800000"/>
                <a:headEnd/>
                <a:tailEnd/>
              </a:ln>
            </p:spPr>
            <p:txBody>
              <a:bodyPr wrap="none" anchor="ctr"/>
              <a:lstStyle/>
              <a:p>
                <a:endParaRPr lang="el-GR"/>
              </a:p>
            </p:txBody>
          </p:sp>
          <p:sp>
            <p:nvSpPr>
              <p:cNvPr id="134155" name="Freeform 7"/>
              <p:cNvSpPr>
                <a:spLocks/>
              </p:cNvSpPr>
              <p:nvPr/>
            </p:nvSpPr>
            <p:spPr bwMode="auto">
              <a:xfrm>
                <a:off x="3591" y="1902"/>
                <a:ext cx="2040" cy="1078"/>
              </a:xfrm>
              <a:custGeom>
                <a:avLst/>
                <a:gdLst>
                  <a:gd name="T0" fmla="*/ 0 w 2501"/>
                  <a:gd name="T1" fmla="*/ 0 h 1078"/>
                  <a:gd name="T2" fmla="*/ 28 w 2501"/>
                  <a:gd name="T3" fmla="*/ 464 h 1078"/>
                  <a:gd name="T4" fmla="*/ 40 w 2501"/>
                  <a:gd name="T5" fmla="*/ 971 h 1078"/>
                  <a:gd name="T6" fmla="*/ 201 w 2501"/>
                  <a:gd name="T7" fmla="*/ 1029 h 1078"/>
                  <a:gd name="T8" fmla="*/ 292 w 2501"/>
                  <a:gd name="T9" fmla="*/ 957 h 1078"/>
                  <a:gd name="T10" fmla="*/ 358 w 2501"/>
                  <a:gd name="T11" fmla="*/ 409 h 1078"/>
                  <a:gd name="T12" fmla="*/ 437 w 2501"/>
                  <a:gd name="T13" fmla="*/ 903 h 1078"/>
                  <a:gd name="T14" fmla="*/ 529 w 2501"/>
                  <a:gd name="T15" fmla="*/ 1034 h 1078"/>
                  <a:gd name="T16" fmla="*/ 715 w 2501"/>
                  <a:gd name="T17" fmla="*/ 1061 h 1078"/>
                  <a:gd name="T18" fmla="*/ 1107 w 2501"/>
                  <a:gd name="T19" fmla="*/ 1066 h 10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01"/>
                  <a:gd name="T31" fmla="*/ 0 h 1078"/>
                  <a:gd name="T32" fmla="*/ 2501 w 2501"/>
                  <a:gd name="T33" fmla="*/ 1078 h 10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01" h="1078">
                    <a:moveTo>
                      <a:pt x="0" y="0"/>
                    </a:moveTo>
                    <a:cubicBezTo>
                      <a:pt x="34" y="64"/>
                      <a:pt x="57" y="253"/>
                      <a:pt x="64" y="464"/>
                    </a:cubicBezTo>
                    <a:cubicBezTo>
                      <a:pt x="71" y="675"/>
                      <a:pt x="53" y="917"/>
                      <a:pt x="90" y="971"/>
                    </a:cubicBezTo>
                    <a:cubicBezTo>
                      <a:pt x="127" y="1025"/>
                      <a:pt x="367" y="1039"/>
                      <a:pt x="455" y="1029"/>
                    </a:cubicBezTo>
                    <a:cubicBezTo>
                      <a:pt x="544" y="1020"/>
                      <a:pt x="598" y="1039"/>
                      <a:pt x="660" y="957"/>
                    </a:cubicBezTo>
                    <a:cubicBezTo>
                      <a:pt x="722" y="876"/>
                      <a:pt x="772" y="476"/>
                      <a:pt x="809" y="409"/>
                    </a:cubicBezTo>
                    <a:cubicBezTo>
                      <a:pt x="874" y="596"/>
                      <a:pt x="933" y="825"/>
                      <a:pt x="987" y="903"/>
                    </a:cubicBezTo>
                    <a:cubicBezTo>
                      <a:pt x="1041" y="983"/>
                      <a:pt x="1084" y="1012"/>
                      <a:pt x="1197" y="1034"/>
                    </a:cubicBezTo>
                    <a:cubicBezTo>
                      <a:pt x="1311" y="1056"/>
                      <a:pt x="1382" y="1043"/>
                      <a:pt x="1615" y="1061"/>
                    </a:cubicBezTo>
                    <a:cubicBezTo>
                      <a:pt x="1849" y="1078"/>
                      <a:pt x="2265" y="1061"/>
                      <a:pt x="2501" y="1066"/>
                    </a:cubicBezTo>
                  </a:path>
                </a:pathLst>
              </a:custGeom>
              <a:noFill/>
              <a:ln w="19050" cmpd="sng">
                <a:solidFill>
                  <a:schemeClr val="tx1"/>
                </a:solidFill>
                <a:round/>
                <a:headEnd/>
                <a:tailEnd/>
              </a:ln>
            </p:spPr>
            <p:txBody>
              <a:bodyPr/>
              <a:lstStyle/>
              <a:p>
                <a:endParaRPr lang="el-GR"/>
              </a:p>
            </p:txBody>
          </p:sp>
        </p:grpSp>
        <p:sp>
          <p:nvSpPr>
            <p:cNvPr id="134151" name="Rectangle 8"/>
            <p:cNvSpPr>
              <a:spLocks noChangeArrowheads="1"/>
            </p:cNvSpPr>
            <p:nvPr/>
          </p:nvSpPr>
          <p:spPr bwMode="auto">
            <a:xfrm>
              <a:off x="4142" y="1663"/>
              <a:ext cx="232" cy="1089"/>
            </a:xfrm>
            <a:prstGeom prst="rect">
              <a:avLst/>
            </a:prstGeom>
            <a:solidFill>
              <a:srgbClr val="EC0000">
                <a:alpha val="32156"/>
              </a:srgbClr>
            </a:solidFill>
            <a:ln w="9525">
              <a:solidFill>
                <a:schemeClr val="tx1"/>
              </a:solidFill>
              <a:miter lim="800000"/>
              <a:headEnd/>
              <a:tailEnd/>
            </a:ln>
          </p:spPr>
          <p:txBody>
            <a:bodyPr wrap="none" anchor="ctr"/>
            <a:lstStyle/>
            <a:p>
              <a:endParaRPr lang="el-GR"/>
            </a:p>
          </p:txBody>
        </p:sp>
        <p:sp>
          <p:nvSpPr>
            <p:cNvPr id="134152" name="Rectangle 9"/>
            <p:cNvSpPr>
              <a:spLocks noChangeArrowheads="1"/>
            </p:cNvSpPr>
            <p:nvPr/>
          </p:nvSpPr>
          <p:spPr bwMode="auto">
            <a:xfrm>
              <a:off x="4378" y="1663"/>
              <a:ext cx="1091" cy="1089"/>
            </a:xfrm>
            <a:prstGeom prst="rect">
              <a:avLst/>
            </a:prstGeom>
            <a:solidFill>
              <a:srgbClr val="FEF8C2">
                <a:alpha val="79999"/>
              </a:srgbClr>
            </a:solidFill>
            <a:ln w="9525">
              <a:solidFill>
                <a:schemeClr val="tx1"/>
              </a:solidFill>
              <a:miter lim="800000"/>
              <a:headEnd/>
              <a:tailEnd/>
            </a:ln>
          </p:spPr>
          <p:txBody>
            <a:bodyPr wrap="none" anchor="ctr"/>
            <a:lstStyle/>
            <a:p>
              <a:endParaRPr lang="el-GR"/>
            </a:p>
          </p:txBody>
        </p:sp>
      </p:grpSp>
      <p:sp>
        <p:nvSpPr>
          <p:cNvPr id="12" name="Text Box 11"/>
          <p:cNvSpPr txBox="1">
            <a:spLocks noChangeArrowheads="1"/>
          </p:cNvSpPr>
          <p:nvPr/>
        </p:nvSpPr>
        <p:spPr bwMode="auto">
          <a:xfrm>
            <a:off x="6845301" y="4606925"/>
            <a:ext cx="3324989" cy="707886"/>
          </a:xfrm>
          <a:prstGeom prst="rect">
            <a:avLst/>
          </a:prstGeom>
          <a:noFill/>
          <a:ln w="9525">
            <a:noFill/>
            <a:miter lim="800000"/>
            <a:headEnd/>
            <a:tailEnd/>
          </a:ln>
        </p:spPr>
        <p:txBody>
          <a:bodyPr wrap="square">
            <a:spAutoFit/>
          </a:bodyPr>
          <a:lstStyle/>
          <a:p>
            <a:r>
              <a:rPr lang="el-GR" sz="2000" dirty="0"/>
              <a:t>συνδυασμός χρώματος και διαφάνειας</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srcRect/>
          <a:stretch>
            <a:fillRect/>
          </a:stretch>
        </p:blipFill>
        <p:spPr>
          <a:xfrm>
            <a:off x="1772324" y="1019060"/>
            <a:ext cx="8647354" cy="4819880"/>
          </a:xfrm>
          <a:prstGeom prst="rect">
            <a:avLst/>
          </a:prstGeom>
        </p:spPr>
      </p:pic>
      <p:pic>
        <p:nvPicPr>
          <p:cNvPr id="3" name="Picture 2"/>
          <p:cNvPicPr>
            <a:picLocks noChangeAspect="1"/>
          </p:cNvPicPr>
          <p:nvPr/>
        </p:nvPicPr>
        <p:blipFill>
          <a:blip r:embed="rId4" cstate="email"/>
          <a:stretch>
            <a:fillRect/>
          </a:stretch>
        </p:blipFill>
        <p:spPr>
          <a:xfrm>
            <a:off x="1810906" y="274290"/>
            <a:ext cx="3066238" cy="2288286"/>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8"/>
          <p:cNvPicPr>
            <a:picLocks noChangeAspect="1" noChangeArrowheads="1"/>
          </p:cNvPicPr>
          <p:nvPr/>
        </p:nvPicPr>
        <p:blipFill>
          <a:blip r:embed="rId3" cstate="email">
            <a:clrChange>
              <a:clrFrom>
                <a:srgbClr val="FEFEFE"/>
              </a:clrFrom>
              <a:clrTo>
                <a:srgbClr val="FEFEFE">
                  <a:alpha val="0"/>
                </a:srgbClr>
              </a:clrTo>
            </a:clrChange>
          </a:blip>
          <a:srcRect/>
          <a:stretch>
            <a:fillRect/>
          </a:stretch>
        </p:blipFill>
        <p:spPr bwMode="auto">
          <a:xfrm>
            <a:off x="4716463" y="385764"/>
            <a:ext cx="5649912" cy="5735637"/>
          </a:xfrm>
          <a:prstGeom prst="rect">
            <a:avLst/>
          </a:prstGeom>
          <a:noFill/>
          <a:ln w="9525">
            <a:noFill/>
            <a:miter lim="800000"/>
            <a:headEnd/>
            <a:tailEnd/>
          </a:ln>
        </p:spPr>
      </p:pic>
      <p:grpSp>
        <p:nvGrpSpPr>
          <p:cNvPr id="135171" name="Group 12"/>
          <p:cNvGrpSpPr>
            <a:grpSpLocks/>
          </p:cNvGrpSpPr>
          <p:nvPr/>
        </p:nvGrpSpPr>
        <p:grpSpPr bwMode="auto">
          <a:xfrm>
            <a:off x="6057901" y="6089650"/>
            <a:ext cx="3889375" cy="768350"/>
            <a:chOff x="2856" y="3836"/>
            <a:chExt cx="2450" cy="484"/>
          </a:xfrm>
        </p:grpSpPr>
        <p:pic>
          <p:nvPicPr>
            <p:cNvPr id="135172" name="Picture 9" descr="iCAT1"/>
            <p:cNvPicPr>
              <a:picLocks noChangeAspect="1" noChangeArrowheads="1"/>
            </p:cNvPicPr>
            <p:nvPr/>
          </p:nvPicPr>
          <p:blipFill>
            <a:blip r:embed="rId4" cstate="email">
              <a:clrChange>
                <a:clrFrom>
                  <a:srgbClr val="FEFEFE"/>
                </a:clrFrom>
                <a:clrTo>
                  <a:srgbClr val="FEFEFE">
                    <a:alpha val="0"/>
                  </a:srgbClr>
                </a:clrTo>
              </a:clrChange>
            </a:blip>
            <a:srcRect/>
            <a:stretch>
              <a:fillRect/>
            </a:stretch>
          </p:blipFill>
          <p:spPr bwMode="auto">
            <a:xfrm flipV="1">
              <a:off x="2938" y="3836"/>
              <a:ext cx="2241" cy="484"/>
            </a:xfrm>
            <a:prstGeom prst="rect">
              <a:avLst/>
            </a:prstGeom>
            <a:noFill/>
            <a:ln w="9525">
              <a:noFill/>
              <a:miter lim="800000"/>
              <a:headEnd/>
              <a:tailEnd/>
            </a:ln>
          </p:spPr>
        </p:pic>
        <p:sp>
          <p:nvSpPr>
            <p:cNvPr id="135173" name="Rectangle 11"/>
            <p:cNvSpPr>
              <a:spLocks noChangeArrowheads="1"/>
            </p:cNvSpPr>
            <p:nvPr/>
          </p:nvSpPr>
          <p:spPr bwMode="auto">
            <a:xfrm>
              <a:off x="2856" y="3844"/>
              <a:ext cx="2450" cy="476"/>
            </a:xfrm>
            <a:prstGeom prst="rect">
              <a:avLst/>
            </a:prstGeom>
            <a:gradFill rotWithShape="1">
              <a:gsLst>
                <a:gs pos="0">
                  <a:schemeClr val="bg1">
                    <a:alpha val="70000"/>
                  </a:schemeClr>
                </a:gs>
                <a:gs pos="100000">
                  <a:schemeClr val="bg1"/>
                </a:gs>
              </a:gsLst>
              <a:lin ang="5400000" scaled="1"/>
            </a:gradFill>
            <a:ln w="9525">
              <a:noFill/>
              <a:miter lim="800000"/>
              <a:headEnd/>
              <a:tailEnd/>
            </a:ln>
          </p:spPr>
          <p:txBody>
            <a:bodyPr wrap="none" anchor="ctr"/>
            <a:lstStyle/>
            <a:p>
              <a:pPr algn="ctr"/>
              <a:endParaRPr lang="el-GR"/>
            </a:p>
          </p:txBody>
        </p:sp>
      </p:gr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3"/>
          <p:cNvPicPr>
            <a:picLocks noChangeAspect="1" noChangeArrowheads="1"/>
          </p:cNvPicPr>
          <p:nvPr/>
        </p:nvPicPr>
        <p:blipFill>
          <a:blip r:embed="rId3" cstate="email">
            <a:clrChange>
              <a:clrFrom>
                <a:srgbClr val="FEFEFE"/>
              </a:clrFrom>
              <a:clrTo>
                <a:srgbClr val="FEFEFE">
                  <a:alpha val="0"/>
                </a:srgbClr>
              </a:clrTo>
            </a:clrChange>
          </a:blip>
          <a:srcRect/>
          <a:stretch>
            <a:fillRect/>
          </a:stretch>
        </p:blipFill>
        <p:spPr bwMode="auto">
          <a:xfrm>
            <a:off x="6091239" y="6096000"/>
            <a:ext cx="3794125" cy="762000"/>
          </a:xfrm>
          <a:prstGeom prst="rect">
            <a:avLst/>
          </a:prstGeom>
          <a:noFill/>
          <a:ln w="9525">
            <a:noFill/>
            <a:miter lim="800000"/>
            <a:headEnd/>
            <a:tailEnd/>
          </a:ln>
        </p:spPr>
      </p:pic>
      <p:pic>
        <p:nvPicPr>
          <p:cNvPr id="136195" name="Picture 11"/>
          <p:cNvPicPr>
            <a:picLocks noChangeAspect="1" noChangeArrowheads="1"/>
          </p:cNvPicPr>
          <p:nvPr/>
        </p:nvPicPr>
        <p:blipFill>
          <a:blip r:embed="rId4" cstate="email">
            <a:clrChange>
              <a:clrFrom>
                <a:srgbClr val="FEFEFE"/>
              </a:clrFrom>
              <a:clrTo>
                <a:srgbClr val="FEFEFE">
                  <a:alpha val="0"/>
                </a:srgbClr>
              </a:clrTo>
            </a:clrChange>
          </a:blip>
          <a:srcRect/>
          <a:stretch>
            <a:fillRect/>
          </a:stretch>
        </p:blipFill>
        <p:spPr bwMode="auto">
          <a:xfrm>
            <a:off x="4708525" y="385764"/>
            <a:ext cx="5657850" cy="5743575"/>
          </a:xfrm>
          <a:prstGeom prst="rect">
            <a:avLst/>
          </a:prstGeom>
          <a:noFill/>
          <a:ln w="9525">
            <a:noFill/>
            <a:miter lim="800000"/>
            <a:headEnd/>
            <a:tailEnd/>
          </a:ln>
        </p:spPr>
      </p:pic>
      <p:sp>
        <p:nvSpPr>
          <p:cNvPr id="136196" name="Rectangle 10"/>
          <p:cNvSpPr>
            <a:spLocks noChangeArrowheads="1"/>
          </p:cNvSpPr>
          <p:nvPr/>
        </p:nvSpPr>
        <p:spPr bwMode="auto">
          <a:xfrm>
            <a:off x="6067426" y="6102350"/>
            <a:ext cx="3889375" cy="755650"/>
          </a:xfrm>
          <a:prstGeom prst="rect">
            <a:avLst/>
          </a:prstGeom>
          <a:gradFill rotWithShape="1">
            <a:gsLst>
              <a:gs pos="0">
                <a:schemeClr val="bg1">
                  <a:alpha val="70000"/>
                </a:schemeClr>
              </a:gs>
              <a:gs pos="100000">
                <a:schemeClr val="bg1"/>
              </a:gs>
            </a:gsLst>
            <a:lin ang="5400000" scaled="1"/>
          </a:gradFill>
          <a:ln w="9525">
            <a:noFill/>
            <a:miter lim="800000"/>
            <a:headEnd/>
            <a:tailEnd/>
          </a:ln>
        </p:spPr>
        <p:txBody>
          <a:bodyPr wrap="none" anchor="ctr"/>
          <a:lstStyle/>
          <a:p>
            <a:pPr algn="ctr"/>
            <a:endParaRPr lang="el-GR"/>
          </a:p>
        </p:txBody>
      </p:sp>
    </p:spTree>
  </p:cSld>
  <p:clrMapOvr>
    <a:masterClrMapping/>
  </p:clrMapOvr>
  <p:transition spd="med">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10"/>
          <p:cNvPicPr>
            <a:picLocks noChangeAspect="1" noChangeArrowheads="1"/>
          </p:cNvPicPr>
          <p:nvPr/>
        </p:nvPicPr>
        <p:blipFill>
          <a:blip r:embed="rId3" cstate="email">
            <a:clrChange>
              <a:clrFrom>
                <a:srgbClr val="FEFEFE"/>
              </a:clrFrom>
              <a:clrTo>
                <a:srgbClr val="FEFEFE">
                  <a:alpha val="0"/>
                </a:srgbClr>
              </a:clrTo>
            </a:clrChange>
          </a:blip>
          <a:srcRect/>
          <a:stretch>
            <a:fillRect/>
          </a:stretch>
        </p:blipFill>
        <p:spPr bwMode="auto">
          <a:xfrm>
            <a:off x="6227763" y="6086476"/>
            <a:ext cx="3702050" cy="771525"/>
          </a:xfrm>
          <a:prstGeom prst="rect">
            <a:avLst/>
          </a:prstGeom>
          <a:noFill/>
          <a:ln w="9525">
            <a:noFill/>
            <a:miter lim="800000"/>
            <a:headEnd/>
            <a:tailEnd/>
          </a:ln>
        </p:spPr>
      </p:pic>
      <p:pic>
        <p:nvPicPr>
          <p:cNvPr id="137219" name="Picture 8"/>
          <p:cNvPicPr>
            <a:picLocks noChangeAspect="1" noChangeArrowheads="1"/>
          </p:cNvPicPr>
          <p:nvPr/>
        </p:nvPicPr>
        <p:blipFill>
          <a:blip r:embed="rId4" cstate="email">
            <a:clrChange>
              <a:clrFrom>
                <a:srgbClr val="FEFEFE"/>
              </a:clrFrom>
              <a:clrTo>
                <a:srgbClr val="FEFEFE">
                  <a:alpha val="0"/>
                </a:srgbClr>
              </a:clrTo>
            </a:clrChange>
          </a:blip>
          <a:srcRect/>
          <a:stretch>
            <a:fillRect/>
          </a:stretch>
        </p:blipFill>
        <p:spPr bwMode="auto">
          <a:xfrm>
            <a:off x="4708525" y="385764"/>
            <a:ext cx="5657850" cy="5743575"/>
          </a:xfrm>
          <a:prstGeom prst="rect">
            <a:avLst/>
          </a:prstGeom>
          <a:noFill/>
          <a:ln w="9525">
            <a:noFill/>
            <a:miter lim="800000"/>
            <a:headEnd/>
            <a:tailEnd/>
          </a:ln>
        </p:spPr>
      </p:pic>
      <p:sp>
        <p:nvSpPr>
          <p:cNvPr id="137220" name="Rectangle 7"/>
          <p:cNvSpPr>
            <a:spLocks noChangeArrowheads="1"/>
          </p:cNvSpPr>
          <p:nvPr/>
        </p:nvSpPr>
        <p:spPr bwMode="auto">
          <a:xfrm>
            <a:off x="6149976" y="6102350"/>
            <a:ext cx="3889375" cy="755650"/>
          </a:xfrm>
          <a:prstGeom prst="rect">
            <a:avLst/>
          </a:prstGeom>
          <a:gradFill rotWithShape="1">
            <a:gsLst>
              <a:gs pos="0">
                <a:schemeClr val="bg1">
                  <a:alpha val="70000"/>
                </a:schemeClr>
              </a:gs>
              <a:gs pos="100000">
                <a:schemeClr val="bg1"/>
              </a:gs>
            </a:gsLst>
            <a:lin ang="5400000" scaled="1"/>
          </a:gradFill>
          <a:ln w="9525">
            <a:noFill/>
            <a:miter lim="800000"/>
            <a:headEnd/>
            <a:tailEnd/>
          </a:ln>
        </p:spPr>
        <p:txBody>
          <a:bodyPr wrap="none" anchor="ctr"/>
          <a:lstStyle/>
          <a:p>
            <a:pPr algn="ctr"/>
            <a:endParaRPr lang="el-GR"/>
          </a:p>
        </p:txBody>
      </p:sp>
    </p:spTree>
  </p:cSld>
  <p:clrMapOvr>
    <a:masterClrMapping/>
  </p:clrMapOvr>
  <p:transition spd="med">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8"/>
          <p:cNvPicPr>
            <a:picLocks noChangeAspect="1" noChangeArrowheads="1"/>
          </p:cNvPicPr>
          <p:nvPr/>
        </p:nvPicPr>
        <p:blipFill>
          <a:blip r:embed="rId3" cstate="email">
            <a:clrChange>
              <a:clrFrom>
                <a:srgbClr val="FEFEFE"/>
              </a:clrFrom>
              <a:clrTo>
                <a:srgbClr val="FEFEFE">
                  <a:alpha val="0"/>
                </a:srgbClr>
              </a:clrTo>
            </a:clrChange>
          </a:blip>
          <a:srcRect/>
          <a:stretch>
            <a:fillRect/>
          </a:stretch>
        </p:blipFill>
        <p:spPr bwMode="auto">
          <a:xfrm>
            <a:off x="4708525" y="385764"/>
            <a:ext cx="5657850" cy="5743575"/>
          </a:xfrm>
          <a:prstGeom prst="rect">
            <a:avLst/>
          </a:prstGeom>
          <a:noFill/>
          <a:ln w="9525">
            <a:noFill/>
            <a:miter lim="800000"/>
            <a:headEnd/>
            <a:tailEnd/>
          </a:ln>
        </p:spPr>
      </p:pic>
      <p:pic>
        <p:nvPicPr>
          <p:cNvPr id="138243" name="Picture 10"/>
          <p:cNvPicPr>
            <a:picLocks noChangeAspect="1" noChangeArrowheads="1"/>
          </p:cNvPicPr>
          <p:nvPr/>
        </p:nvPicPr>
        <p:blipFill>
          <a:blip r:embed="rId4" cstate="email">
            <a:clrChange>
              <a:clrFrom>
                <a:srgbClr val="FEFEFE"/>
              </a:clrFrom>
              <a:clrTo>
                <a:srgbClr val="FEFEFE">
                  <a:alpha val="0"/>
                </a:srgbClr>
              </a:clrTo>
            </a:clrChange>
          </a:blip>
          <a:srcRect/>
          <a:stretch>
            <a:fillRect/>
          </a:stretch>
        </p:blipFill>
        <p:spPr bwMode="auto">
          <a:xfrm>
            <a:off x="6227763" y="6086476"/>
            <a:ext cx="3702050" cy="771525"/>
          </a:xfrm>
          <a:prstGeom prst="rect">
            <a:avLst/>
          </a:prstGeom>
          <a:noFill/>
          <a:ln w="9525">
            <a:noFill/>
            <a:miter lim="800000"/>
            <a:headEnd/>
            <a:tailEnd/>
          </a:ln>
        </p:spPr>
      </p:pic>
      <p:sp>
        <p:nvSpPr>
          <p:cNvPr id="138244" name="Rectangle 11"/>
          <p:cNvSpPr>
            <a:spLocks noChangeArrowheads="1"/>
          </p:cNvSpPr>
          <p:nvPr/>
        </p:nvSpPr>
        <p:spPr bwMode="auto">
          <a:xfrm>
            <a:off x="6149976" y="6102350"/>
            <a:ext cx="3889375" cy="755650"/>
          </a:xfrm>
          <a:prstGeom prst="rect">
            <a:avLst/>
          </a:prstGeom>
          <a:gradFill rotWithShape="1">
            <a:gsLst>
              <a:gs pos="0">
                <a:schemeClr val="bg1">
                  <a:alpha val="70000"/>
                </a:schemeClr>
              </a:gs>
              <a:gs pos="100000">
                <a:schemeClr val="bg1"/>
              </a:gs>
            </a:gsLst>
            <a:lin ang="5400000" scaled="1"/>
          </a:gradFill>
          <a:ln w="9525">
            <a:noFill/>
            <a:miter lim="800000"/>
            <a:headEnd/>
            <a:tailEnd/>
          </a:ln>
        </p:spPr>
        <p:txBody>
          <a:bodyPr wrap="none" anchor="ctr"/>
          <a:lstStyle/>
          <a:p>
            <a:pPr algn="ctr"/>
            <a:endParaRPr lang="el-GR"/>
          </a:p>
        </p:txBody>
      </p:sp>
    </p:spTree>
  </p:cSld>
  <p:clrMapOvr>
    <a:masterClrMapping/>
  </p:clrMapOvr>
  <p:transition spd="med">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10"/>
          <p:cNvPicPr>
            <a:picLocks noChangeAspect="1" noChangeArrowheads="1"/>
          </p:cNvPicPr>
          <p:nvPr/>
        </p:nvPicPr>
        <p:blipFill>
          <a:blip r:embed="rId3" cstate="email">
            <a:clrChange>
              <a:clrFrom>
                <a:srgbClr val="FEFEFE"/>
              </a:clrFrom>
              <a:clrTo>
                <a:srgbClr val="FEFEFE">
                  <a:alpha val="0"/>
                </a:srgbClr>
              </a:clrTo>
            </a:clrChange>
          </a:blip>
          <a:srcRect/>
          <a:stretch>
            <a:fillRect/>
          </a:stretch>
        </p:blipFill>
        <p:spPr bwMode="auto">
          <a:xfrm>
            <a:off x="6111875" y="6167438"/>
            <a:ext cx="3543300" cy="690562"/>
          </a:xfrm>
          <a:prstGeom prst="rect">
            <a:avLst/>
          </a:prstGeom>
          <a:noFill/>
          <a:ln w="9525">
            <a:noFill/>
            <a:miter lim="800000"/>
            <a:headEnd/>
            <a:tailEnd/>
          </a:ln>
        </p:spPr>
      </p:pic>
      <p:pic>
        <p:nvPicPr>
          <p:cNvPr id="139267" name="Picture 8"/>
          <p:cNvPicPr>
            <a:picLocks noChangeAspect="1" noChangeArrowheads="1"/>
          </p:cNvPicPr>
          <p:nvPr/>
        </p:nvPicPr>
        <p:blipFill>
          <a:blip r:embed="rId4" cstate="email">
            <a:clrChange>
              <a:clrFrom>
                <a:srgbClr val="FEFEFE"/>
              </a:clrFrom>
              <a:clrTo>
                <a:srgbClr val="FEFEFE">
                  <a:alpha val="0"/>
                </a:srgbClr>
              </a:clrTo>
            </a:clrChange>
          </a:blip>
          <a:srcRect/>
          <a:stretch>
            <a:fillRect/>
          </a:stretch>
        </p:blipFill>
        <p:spPr bwMode="auto">
          <a:xfrm>
            <a:off x="4708525" y="385764"/>
            <a:ext cx="5657850" cy="5743575"/>
          </a:xfrm>
          <a:prstGeom prst="rect">
            <a:avLst/>
          </a:prstGeom>
          <a:noFill/>
          <a:ln w="9525">
            <a:noFill/>
            <a:miter lim="800000"/>
            <a:headEnd/>
            <a:tailEnd/>
          </a:ln>
        </p:spPr>
      </p:pic>
      <p:sp>
        <p:nvSpPr>
          <p:cNvPr id="139268" name="Rectangle 7"/>
          <p:cNvSpPr>
            <a:spLocks noChangeArrowheads="1"/>
          </p:cNvSpPr>
          <p:nvPr/>
        </p:nvSpPr>
        <p:spPr bwMode="auto">
          <a:xfrm>
            <a:off x="6069014" y="6102350"/>
            <a:ext cx="3889375" cy="755650"/>
          </a:xfrm>
          <a:prstGeom prst="rect">
            <a:avLst/>
          </a:prstGeom>
          <a:gradFill rotWithShape="1">
            <a:gsLst>
              <a:gs pos="0">
                <a:schemeClr val="bg1">
                  <a:alpha val="70000"/>
                </a:schemeClr>
              </a:gs>
              <a:gs pos="100000">
                <a:schemeClr val="bg1"/>
              </a:gs>
            </a:gsLst>
            <a:lin ang="5400000" scaled="1"/>
          </a:gradFill>
          <a:ln w="9525">
            <a:noFill/>
            <a:miter lim="800000"/>
            <a:headEnd/>
            <a:tailEnd/>
          </a:ln>
        </p:spPr>
        <p:txBody>
          <a:bodyPr wrap="none" anchor="ctr"/>
          <a:lstStyle/>
          <a:p>
            <a:pPr algn="ctr"/>
            <a:endParaRPr lang="el-GR"/>
          </a:p>
        </p:txBody>
      </p:sp>
    </p:spTree>
  </p:cSld>
  <p:clrMapOvr>
    <a:masterClrMapping/>
  </p:clrMapOvr>
  <p:transition spd="med">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Freeform 4"/>
          <p:cNvSpPr>
            <a:spLocks/>
          </p:cNvSpPr>
          <p:nvPr/>
        </p:nvSpPr>
        <p:spPr bwMode="auto">
          <a:xfrm>
            <a:off x="3856038" y="3074988"/>
            <a:ext cx="1384300" cy="1873250"/>
          </a:xfrm>
          <a:custGeom>
            <a:avLst/>
            <a:gdLst>
              <a:gd name="T0" fmla="*/ 0 w 1735"/>
              <a:gd name="T1" fmla="*/ 2147483647 h 1180"/>
              <a:gd name="T2" fmla="*/ 2147483647 w 1735"/>
              <a:gd name="T3" fmla="*/ 0 h 1180"/>
              <a:gd name="T4" fmla="*/ 2147483647 w 1735"/>
              <a:gd name="T5" fmla="*/ 2147483647 h 1180"/>
              <a:gd name="T6" fmla="*/ 0 60000 65536"/>
              <a:gd name="T7" fmla="*/ 0 60000 65536"/>
              <a:gd name="T8" fmla="*/ 0 60000 65536"/>
              <a:gd name="T9" fmla="*/ 0 w 1735"/>
              <a:gd name="T10" fmla="*/ 0 h 1180"/>
              <a:gd name="T11" fmla="*/ 1735 w 1735"/>
              <a:gd name="T12" fmla="*/ 1180 h 1180"/>
            </a:gdLst>
            <a:ahLst/>
            <a:cxnLst>
              <a:cxn ang="T6">
                <a:pos x="T0" y="T1"/>
              </a:cxn>
              <a:cxn ang="T7">
                <a:pos x="T2" y="T3"/>
              </a:cxn>
              <a:cxn ang="T8">
                <a:pos x="T4" y="T5"/>
              </a:cxn>
            </a:cxnLst>
            <a:rect l="T9" t="T10" r="T11" b="T12"/>
            <a:pathLst>
              <a:path w="1735" h="1180">
                <a:moveTo>
                  <a:pt x="0" y="1180"/>
                </a:moveTo>
                <a:cubicBezTo>
                  <a:pt x="432" y="1180"/>
                  <a:pt x="466" y="0"/>
                  <a:pt x="899" y="0"/>
                </a:cubicBezTo>
                <a:cubicBezTo>
                  <a:pt x="1332" y="0"/>
                  <a:pt x="1390" y="1173"/>
                  <a:pt x="1735" y="1173"/>
                </a:cubicBezTo>
              </a:path>
            </a:pathLst>
          </a:custGeom>
          <a:noFill/>
          <a:ln w="19050" cmpd="sng">
            <a:solidFill>
              <a:srgbClr val="009900"/>
            </a:solidFill>
            <a:round/>
            <a:headEnd/>
            <a:tailEnd/>
          </a:ln>
        </p:spPr>
        <p:txBody>
          <a:bodyPr/>
          <a:lstStyle/>
          <a:p>
            <a:endParaRPr lang="el-GR"/>
          </a:p>
        </p:txBody>
      </p:sp>
      <p:sp>
        <p:nvSpPr>
          <p:cNvPr id="143364" name="Line 5"/>
          <p:cNvSpPr>
            <a:spLocks noChangeShapeType="1"/>
          </p:cNvSpPr>
          <p:nvPr/>
        </p:nvSpPr>
        <p:spPr bwMode="auto">
          <a:xfrm>
            <a:off x="2719389" y="5029200"/>
            <a:ext cx="6550025" cy="0"/>
          </a:xfrm>
          <a:prstGeom prst="line">
            <a:avLst/>
          </a:prstGeom>
          <a:noFill/>
          <a:ln w="28575">
            <a:solidFill>
              <a:schemeClr val="tx1"/>
            </a:solidFill>
            <a:round/>
            <a:headEnd/>
            <a:tailEnd/>
          </a:ln>
        </p:spPr>
        <p:txBody>
          <a:bodyPr/>
          <a:lstStyle/>
          <a:p>
            <a:endParaRPr lang="el-GR"/>
          </a:p>
        </p:txBody>
      </p:sp>
      <p:sp>
        <p:nvSpPr>
          <p:cNvPr id="124934" name="Freeform 6"/>
          <p:cNvSpPr>
            <a:spLocks/>
          </p:cNvSpPr>
          <p:nvPr/>
        </p:nvSpPr>
        <p:spPr bwMode="auto">
          <a:xfrm>
            <a:off x="5897564" y="3084513"/>
            <a:ext cx="2003425" cy="1873250"/>
          </a:xfrm>
          <a:custGeom>
            <a:avLst/>
            <a:gdLst>
              <a:gd name="T0" fmla="*/ 0 w 1735"/>
              <a:gd name="T1" fmla="*/ 2147483647 h 1180"/>
              <a:gd name="T2" fmla="*/ 2147483647 w 1735"/>
              <a:gd name="T3" fmla="*/ 0 h 1180"/>
              <a:gd name="T4" fmla="*/ 2147483647 w 1735"/>
              <a:gd name="T5" fmla="*/ 2147483647 h 1180"/>
              <a:gd name="T6" fmla="*/ 0 60000 65536"/>
              <a:gd name="T7" fmla="*/ 0 60000 65536"/>
              <a:gd name="T8" fmla="*/ 0 60000 65536"/>
              <a:gd name="T9" fmla="*/ 0 w 1735"/>
              <a:gd name="T10" fmla="*/ 0 h 1180"/>
              <a:gd name="T11" fmla="*/ 1735 w 1735"/>
              <a:gd name="T12" fmla="*/ 1180 h 1180"/>
            </a:gdLst>
            <a:ahLst/>
            <a:cxnLst>
              <a:cxn ang="T6">
                <a:pos x="T0" y="T1"/>
              </a:cxn>
              <a:cxn ang="T7">
                <a:pos x="T2" y="T3"/>
              </a:cxn>
              <a:cxn ang="T8">
                <a:pos x="T4" y="T5"/>
              </a:cxn>
            </a:cxnLst>
            <a:rect l="T9" t="T10" r="T11" b="T12"/>
            <a:pathLst>
              <a:path w="1735" h="1180">
                <a:moveTo>
                  <a:pt x="0" y="1180"/>
                </a:moveTo>
                <a:cubicBezTo>
                  <a:pt x="432" y="1180"/>
                  <a:pt x="466" y="0"/>
                  <a:pt x="899" y="0"/>
                </a:cubicBezTo>
                <a:cubicBezTo>
                  <a:pt x="1332" y="0"/>
                  <a:pt x="1390" y="1173"/>
                  <a:pt x="1735" y="1173"/>
                </a:cubicBezTo>
              </a:path>
            </a:pathLst>
          </a:custGeom>
          <a:noFill/>
          <a:ln w="19050" cmpd="sng">
            <a:solidFill>
              <a:schemeClr val="accent1"/>
            </a:solidFill>
            <a:round/>
            <a:headEnd/>
            <a:tailEnd/>
          </a:ln>
        </p:spPr>
        <p:txBody>
          <a:bodyPr/>
          <a:lstStyle/>
          <a:p>
            <a:endParaRPr lang="el-GR"/>
          </a:p>
        </p:txBody>
      </p:sp>
      <p:sp>
        <p:nvSpPr>
          <p:cNvPr id="143366" name="Text Box 7"/>
          <p:cNvSpPr txBox="1">
            <a:spLocks noChangeArrowheads="1"/>
          </p:cNvSpPr>
          <p:nvPr/>
        </p:nvSpPr>
        <p:spPr bwMode="auto">
          <a:xfrm>
            <a:off x="5203649" y="5229225"/>
            <a:ext cx="1412566" cy="400110"/>
          </a:xfrm>
          <a:prstGeom prst="rect">
            <a:avLst/>
          </a:prstGeom>
          <a:noFill/>
          <a:ln w="9525">
            <a:noFill/>
            <a:miter lim="800000"/>
            <a:headEnd/>
            <a:tailEnd/>
          </a:ln>
        </p:spPr>
        <p:txBody>
          <a:bodyPr wrap="none">
            <a:spAutoFit/>
          </a:bodyPr>
          <a:lstStyle/>
          <a:p>
            <a:r>
              <a:rPr lang="el-GR" sz="2000" dirty="0"/>
              <a:t>πυκνότητα</a:t>
            </a:r>
            <a:endParaRPr lang="en-GB" sz="2000" dirty="0"/>
          </a:p>
        </p:txBody>
      </p:sp>
      <p:sp>
        <p:nvSpPr>
          <p:cNvPr id="143367" name="Line 8"/>
          <p:cNvSpPr>
            <a:spLocks noChangeShapeType="1"/>
          </p:cNvSpPr>
          <p:nvPr/>
        </p:nvSpPr>
        <p:spPr bwMode="auto">
          <a:xfrm>
            <a:off x="6626398" y="5454650"/>
            <a:ext cx="1314450" cy="0"/>
          </a:xfrm>
          <a:prstGeom prst="line">
            <a:avLst/>
          </a:prstGeom>
          <a:noFill/>
          <a:ln w="28575">
            <a:solidFill>
              <a:schemeClr val="tx1"/>
            </a:solidFill>
            <a:round/>
            <a:headEnd/>
            <a:tailEnd type="triangle" w="lg" len="lg"/>
          </a:ln>
        </p:spPr>
        <p:txBody>
          <a:bodyPr/>
          <a:lstStyle/>
          <a:p>
            <a:endParaRPr lang="el-GR"/>
          </a:p>
        </p:txBody>
      </p:sp>
      <p:sp>
        <p:nvSpPr>
          <p:cNvPr id="143368" name="Text Box 9"/>
          <p:cNvSpPr txBox="1">
            <a:spLocks noChangeArrowheads="1"/>
          </p:cNvSpPr>
          <p:nvPr/>
        </p:nvSpPr>
        <p:spPr bwMode="auto">
          <a:xfrm>
            <a:off x="7550151" y="2498725"/>
            <a:ext cx="723275" cy="400110"/>
          </a:xfrm>
          <a:prstGeom prst="rect">
            <a:avLst/>
          </a:prstGeom>
          <a:noFill/>
          <a:ln w="9525">
            <a:noFill/>
            <a:miter lim="800000"/>
            <a:headEnd/>
            <a:tailEnd/>
          </a:ln>
        </p:spPr>
        <p:txBody>
          <a:bodyPr wrap="none">
            <a:spAutoFit/>
          </a:bodyPr>
          <a:lstStyle/>
          <a:p>
            <a:r>
              <a:rPr lang="el-GR" sz="2000" dirty="0"/>
              <a:t>οστό</a:t>
            </a:r>
            <a:endParaRPr lang="en-GB" sz="2000" dirty="0"/>
          </a:p>
        </p:txBody>
      </p:sp>
      <p:sp>
        <p:nvSpPr>
          <p:cNvPr id="143369" name="Text Box 10"/>
          <p:cNvSpPr txBox="1">
            <a:spLocks noChangeArrowheads="1"/>
          </p:cNvSpPr>
          <p:nvPr/>
        </p:nvSpPr>
        <p:spPr bwMode="auto">
          <a:xfrm>
            <a:off x="2800350" y="2498725"/>
            <a:ext cx="1731564" cy="400110"/>
          </a:xfrm>
          <a:prstGeom prst="rect">
            <a:avLst/>
          </a:prstGeom>
          <a:noFill/>
          <a:ln w="9525">
            <a:noFill/>
            <a:miter lim="800000"/>
            <a:headEnd/>
            <a:tailEnd/>
          </a:ln>
        </p:spPr>
        <p:txBody>
          <a:bodyPr wrap="none">
            <a:spAutoFit/>
          </a:bodyPr>
          <a:lstStyle/>
          <a:p>
            <a:r>
              <a:rPr lang="el-GR" sz="2000" dirty="0"/>
              <a:t>μαλακοί ιστοί</a:t>
            </a:r>
            <a:endParaRPr lang="en-GB" sz="2000" dirty="0"/>
          </a:p>
        </p:txBody>
      </p:sp>
      <p:sp>
        <p:nvSpPr>
          <p:cNvPr id="124941" name="Line 13"/>
          <p:cNvSpPr>
            <a:spLocks noChangeShapeType="1"/>
          </p:cNvSpPr>
          <p:nvPr/>
        </p:nvSpPr>
        <p:spPr bwMode="auto">
          <a:xfrm>
            <a:off x="5600700" y="2378076"/>
            <a:ext cx="0" cy="2640013"/>
          </a:xfrm>
          <a:prstGeom prst="line">
            <a:avLst/>
          </a:prstGeom>
          <a:noFill/>
          <a:ln w="28575">
            <a:solidFill>
              <a:srgbClr val="FF3300"/>
            </a:solidFill>
            <a:round/>
            <a:headEnd/>
            <a:tailEnd/>
          </a:ln>
        </p:spPr>
        <p:txBody>
          <a:bodyP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941"/>
                                        </p:tgtEl>
                                        <p:attrNameLst>
                                          <p:attrName>style.visibility</p:attrName>
                                        </p:attrNameLst>
                                      </p:cBhvr>
                                      <p:to>
                                        <p:strVal val="visible"/>
                                      </p:to>
                                    </p:set>
                                    <p:animEffect transition="in" filter="fade">
                                      <p:cBhvr>
                                        <p:cTn id="7" dur="500"/>
                                        <p:tgtEl>
                                          <p:spTgt spid="12494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124934"/>
                                        </p:tgtEl>
                                      </p:cBhvr>
                                      <p:by x="200000" y="100000"/>
                                    </p:animScale>
                                  </p:childTnLst>
                                </p:cTn>
                              </p:par>
                              <p:par>
                                <p:cTn id="12" presetID="6" presetClass="emph" presetSubtype="0" fill="hold" grpId="0" nodeType="withEffect">
                                  <p:stCondLst>
                                    <p:cond delay="0"/>
                                  </p:stCondLst>
                                  <p:childTnLst>
                                    <p:animScale>
                                      <p:cBhvr>
                                        <p:cTn id="13" dur="2000" fill="hold"/>
                                        <p:tgtEl>
                                          <p:spTgt spid="124932"/>
                                        </p:tgtEl>
                                      </p:cBhvr>
                                      <p:by x="2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2" grpId="0" animBg="1"/>
      <p:bldP spid="124934" grpId="0" animBg="1"/>
      <p:bldP spid="124941"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4992689" y="2378076"/>
            <a:ext cx="528637" cy="2651125"/>
          </a:xfrm>
          <a:prstGeom prst="rect">
            <a:avLst/>
          </a:prstGeom>
          <a:gradFill rotWithShape="1">
            <a:gsLst>
              <a:gs pos="0">
                <a:srgbClr val="FFB9A9"/>
              </a:gs>
              <a:gs pos="100000">
                <a:schemeClr val="bg1">
                  <a:alpha val="0"/>
                </a:schemeClr>
              </a:gs>
            </a:gsLst>
            <a:lin ang="0" scaled="1"/>
          </a:gradFill>
          <a:ln w="9525">
            <a:noFill/>
            <a:miter lim="800000"/>
            <a:headEnd/>
            <a:tailEnd/>
          </a:ln>
        </p:spPr>
        <p:txBody>
          <a:bodyPr wrap="none" anchor="ctr"/>
          <a:lstStyle/>
          <a:p>
            <a:pPr algn="ctr"/>
            <a:endParaRPr lang="el-GR"/>
          </a:p>
        </p:txBody>
      </p:sp>
      <p:sp>
        <p:nvSpPr>
          <p:cNvPr id="144387" name="Freeform 4"/>
          <p:cNvSpPr>
            <a:spLocks/>
          </p:cNvSpPr>
          <p:nvPr/>
        </p:nvSpPr>
        <p:spPr bwMode="auto">
          <a:xfrm>
            <a:off x="3171826" y="3074988"/>
            <a:ext cx="2754313" cy="1873250"/>
          </a:xfrm>
          <a:custGeom>
            <a:avLst/>
            <a:gdLst>
              <a:gd name="T0" fmla="*/ 0 w 1735"/>
              <a:gd name="T1" fmla="*/ 2147483647 h 1180"/>
              <a:gd name="T2" fmla="*/ 2147483647 w 1735"/>
              <a:gd name="T3" fmla="*/ 0 h 1180"/>
              <a:gd name="T4" fmla="*/ 2147483647 w 1735"/>
              <a:gd name="T5" fmla="*/ 2147483647 h 1180"/>
              <a:gd name="T6" fmla="*/ 0 60000 65536"/>
              <a:gd name="T7" fmla="*/ 0 60000 65536"/>
              <a:gd name="T8" fmla="*/ 0 60000 65536"/>
              <a:gd name="T9" fmla="*/ 0 w 1735"/>
              <a:gd name="T10" fmla="*/ 0 h 1180"/>
              <a:gd name="T11" fmla="*/ 1735 w 1735"/>
              <a:gd name="T12" fmla="*/ 1180 h 1180"/>
            </a:gdLst>
            <a:ahLst/>
            <a:cxnLst>
              <a:cxn ang="T6">
                <a:pos x="T0" y="T1"/>
              </a:cxn>
              <a:cxn ang="T7">
                <a:pos x="T2" y="T3"/>
              </a:cxn>
              <a:cxn ang="T8">
                <a:pos x="T4" y="T5"/>
              </a:cxn>
            </a:cxnLst>
            <a:rect l="T9" t="T10" r="T11" b="T12"/>
            <a:pathLst>
              <a:path w="1735" h="1180">
                <a:moveTo>
                  <a:pt x="0" y="1180"/>
                </a:moveTo>
                <a:cubicBezTo>
                  <a:pt x="432" y="1180"/>
                  <a:pt x="466" y="0"/>
                  <a:pt x="899" y="0"/>
                </a:cubicBezTo>
                <a:cubicBezTo>
                  <a:pt x="1332" y="0"/>
                  <a:pt x="1390" y="1173"/>
                  <a:pt x="1735" y="1173"/>
                </a:cubicBezTo>
              </a:path>
            </a:pathLst>
          </a:custGeom>
          <a:noFill/>
          <a:ln w="28575" cmpd="sng">
            <a:solidFill>
              <a:srgbClr val="009900"/>
            </a:solidFill>
            <a:round/>
            <a:headEnd/>
            <a:tailEnd/>
          </a:ln>
        </p:spPr>
        <p:txBody>
          <a:bodyPr/>
          <a:lstStyle/>
          <a:p>
            <a:endParaRPr lang="el-GR"/>
          </a:p>
        </p:txBody>
      </p:sp>
      <p:sp>
        <p:nvSpPr>
          <p:cNvPr id="144388" name="Line 5"/>
          <p:cNvSpPr>
            <a:spLocks noChangeShapeType="1"/>
          </p:cNvSpPr>
          <p:nvPr/>
        </p:nvSpPr>
        <p:spPr bwMode="auto">
          <a:xfrm>
            <a:off x="2719389" y="5029200"/>
            <a:ext cx="6550025" cy="0"/>
          </a:xfrm>
          <a:prstGeom prst="line">
            <a:avLst/>
          </a:prstGeom>
          <a:noFill/>
          <a:ln w="28575">
            <a:solidFill>
              <a:schemeClr val="tx1"/>
            </a:solidFill>
            <a:round/>
            <a:headEnd/>
            <a:tailEnd/>
          </a:ln>
        </p:spPr>
        <p:txBody>
          <a:bodyPr/>
          <a:lstStyle/>
          <a:p>
            <a:endParaRPr lang="el-GR"/>
          </a:p>
        </p:txBody>
      </p:sp>
      <p:sp>
        <p:nvSpPr>
          <p:cNvPr id="144389" name="Freeform 6"/>
          <p:cNvSpPr>
            <a:spLocks/>
          </p:cNvSpPr>
          <p:nvPr/>
        </p:nvSpPr>
        <p:spPr bwMode="auto">
          <a:xfrm>
            <a:off x="4894263" y="3084513"/>
            <a:ext cx="4011612" cy="1873250"/>
          </a:xfrm>
          <a:custGeom>
            <a:avLst/>
            <a:gdLst>
              <a:gd name="T0" fmla="*/ 0 w 1735"/>
              <a:gd name="T1" fmla="*/ 2147483647 h 1180"/>
              <a:gd name="T2" fmla="*/ 2147483647 w 1735"/>
              <a:gd name="T3" fmla="*/ 0 h 1180"/>
              <a:gd name="T4" fmla="*/ 2147483647 w 1735"/>
              <a:gd name="T5" fmla="*/ 2147483647 h 1180"/>
              <a:gd name="T6" fmla="*/ 0 60000 65536"/>
              <a:gd name="T7" fmla="*/ 0 60000 65536"/>
              <a:gd name="T8" fmla="*/ 0 60000 65536"/>
              <a:gd name="T9" fmla="*/ 0 w 1735"/>
              <a:gd name="T10" fmla="*/ 0 h 1180"/>
              <a:gd name="T11" fmla="*/ 1735 w 1735"/>
              <a:gd name="T12" fmla="*/ 1180 h 1180"/>
            </a:gdLst>
            <a:ahLst/>
            <a:cxnLst>
              <a:cxn ang="T6">
                <a:pos x="T0" y="T1"/>
              </a:cxn>
              <a:cxn ang="T7">
                <a:pos x="T2" y="T3"/>
              </a:cxn>
              <a:cxn ang="T8">
                <a:pos x="T4" y="T5"/>
              </a:cxn>
            </a:cxnLst>
            <a:rect l="T9" t="T10" r="T11" b="T12"/>
            <a:pathLst>
              <a:path w="1735" h="1180">
                <a:moveTo>
                  <a:pt x="0" y="1180"/>
                </a:moveTo>
                <a:cubicBezTo>
                  <a:pt x="432" y="1180"/>
                  <a:pt x="466" y="0"/>
                  <a:pt x="899" y="0"/>
                </a:cubicBezTo>
                <a:cubicBezTo>
                  <a:pt x="1332" y="0"/>
                  <a:pt x="1390" y="1173"/>
                  <a:pt x="1735" y="1173"/>
                </a:cubicBezTo>
              </a:path>
            </a:pathLst>
          </a:custGeom>
          <a:noFill/>
          <a:ln w="28575" cmpd="sng">
            <a:solidFill>
              <a:schemeClr val="accent1"/>
            </a:solidFill>
            <a:round/>
            <a:headEnd/>
            <a:tailEnd/>
          </a:ln>
        </p:spPr>
        <p:txBody>
          <a:bodyPr/>
          <a:lstStyle/>
          <a:p>
            <a:endParaRPr lang="el-GR"/>
          </a:p>
        </p:txBody>
      </p:sp>
      <p:sp>
        <p:nvSpPr>
          <p:cNvPr id="131083" name="Line 11"/>
          <p:cNvSpPr>
            <a:spLocks noChangeShapeType="1"/>
          </p:cNvSpPr>
          <p:nvPr/>
        </p:nvSpPr>
        <p:spPr bwMode="auto">
          <a:xfrm>
            <a:off x="4989513" y="2378076"/>
            <a:ext cx="0" cy="2640013"/>
          </a:xfrm>
          <a:prstGeom prst="line">
            <a:avLst/>
          </a:prstGeom>
          <a:noFill/>
          <a:ln w="28575">
            <a:solidFill>
              <a:srgbClr val="FF3300"/>
            </a:solidFill>
            <a:round/>
            <a:headEnd/>
            <a:tailEnd/>
          </a:ln>
        </p:spPr>
        <p:txBody>
          <a:bodyPr/>
          <a:lstStyle/>
          <a:p>
            <a:endParaRPr lang="el-GR"/>
          </a:p>
        </p:txBody>
      </p:sp>
      <p:sp>
        <p:nvSpPr>
          <p:cNvPr id="12" name="Text Box 7"/>
          <p:cNvSpPr txBox="1">
            <a:spLocks noChangeArrowheads="1"/>
          </p:cNvSpPr>
          <p:nvPr/>
        </p:nvSpPr>
        <p:spPr bwMode="auto">
          <a:xfrm>
            <a:off x="5203649" y="5229225"/>
            <a:ext cx="1412566" cy="400110"/>
          </a:xfrm>
          <a:prstGeom prst="rect">
            <a:avLst/>
          </a:prstGeom>
          <a:noFill/>
          <a:ln w="9525">
            <a:noFill/>
            <a:miter lim="800000"/>
            <a:headEnd/>
            <a:tailEnd/>
          </a:ln>
        </p:spPr>
        <p:txBody>
          <a:bodyPr wrap="none">
            <a:spAutoFit/>
          </a:bodyPr>
          <a:lstStyle/>
          <a:p>
            <a:r>
              <a:rPr lang="el-GR" sz="2000" dirty="0"/>
              <a:t>πυκνότητα</a:t>
            </a:r>
            <a:endParaRPr lang="en-GB" sz="2000" dirty="0"/>
          </a:p>
        </p:txBody>
      </p:sp>
      <p:sp>
        <p:nvSpPr>
          <p:cNvPr id="13" name="Line 8"/>
          <p:cNvSpPr>
            <a:spLocks noChangeShapeType="1"/>
          </p:cNvSpPr>
          <p:nvPr/>
        </p:nvSpPr>
        <p:spPr bwMode="auto">
          <a:xfrm>
            <a:off x="6626398" y="5454650"/>
            <a:ext cx="1314450" cy="0"/>
          </a:xfrm>
          <a:prstGeom prst="line">
            <a:avLst/>
          </a:prstGeom>
          <a:noFill/>
          <a:ln w="28575">
            <a:solidFill>
              <a:schemeClr val="tx1"/>
            </a:solidFill>
            <a:round/>
            <a:headEnd/>
            <a:tailEnd type="triangle" w="lg" len="lg"/>
          </a:ln>
        </p:spPr>
        <p:txBody>
          <a:bodyPr/>
          <a:lstStyle/>
          <a:p>
            <a:endParaRPr lang="el-GR"/>
          </a:p>
        </p:txBody>
      </p:sp>
      <p:sp>
        <p:nvSpPr>
          <p:cNvPr id="14" name="Text Box 9"/>
          <p:cNvSpPr txBox="1">
            <a:spLocks noChangeArrowheads="1"/>
          </p:cNvSpPr>
          <p:nvPr/>
        </p:nvSpPr>
        <p:spPr bwMode="auto">
          <a:xfrm>
            <a:off x="7550151" y="2498725"/>
            <a:ext cx="723275" cy="400110"/>
          </a:xfrm>
          <a:prstGeom prst="rect">
            <a:avLst/>
          </a:prstGeom>
          <a:noFill/>
          <a:ln w="9525">
            <a:noFill/>
            <a:miter lim="800000"/>
            <a:headEnd/>
            <a:tailEnd/>
          </a:ln>
        </p:spPr>
        <p:txBody>
          <a:bodyPr wrap="none">
            <a:spAutoFit/>
          </a:bodyPr>
          <a:lstStyle/>
          <a:p>
            <a:r>
              <a:rPr lang="el-GR" sz="2000" dirty="0"/>
              <a:t>οστό</a:t>
            </a:r>
            <a:endParaRPr lang="en-GB" sz="2000" dirty="0"/>
          </a:p>
        </p:txBody>
      </p:sp>
      <p:sp>
        <p:nvSpPr>
          <p:cNvPr id="15" name="Text Box 10"/>
          <p:cNvSpPr txBox="1">
            <a:spLocks noChangeArrowheads="1"/>
          </p:cNvSpPr>
          <p:nvPr/>
        </p:nvSpPr>
        <p:spPr bwMode="auto">
          <a:xfrm>
            <a:off x="2800350" y="2498725"/>
            <a:ext cx="1731564" cy="400110"/>
          </a:xfrm>
          <a:prstGeom prst="rect">
            <a:avLst/>
          </a:prstGeom>
          <a:noFill/>
          <a:ln w="9525">
            <a:noFill/>
            <a:miter lim="800000"/>
            <a:headEnd/>
            <a:tailEnd/>
          </a:ln>
        </p:spPr>
        <p:txBody>
          <a:bodyPr wrap="none">
            <a:spAutoFit/>
          </a:bodyPr>
          <a:lstStyle/>
          <a:p>
            <a:r>
              <a:rPr lang="el-GR" sz="2000" dirty="0"/>
              <a:t>μαλακοί ιστοί</a:t>
            </a:r>
            <a:endParaRPr lang="en-GB"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05556E-6 2.22222E-6 L 0.11372 2.22222E-6 " pathEditMode="relative" rAng="0" ptsTypes="AA">
                                      <p:cBhvr>
                                        <p:cTn id="6" dur="2000" fill="hold"/>
                                        <p:tgtEl>
                                          <p:spTgt spid="131083"/>
                                        </p:tgtEl>
                                        <p:attrNameLst>
                                          <p:attrName>ppt_x</p:attrName>
                                          <p:attrName>ppt_y</p:attrName>
                                        </p:attrNameLst>
                                      </p:cBhvr>
                                      <p:rCtr x="57" y="0"/>
                                    </p:animMotion>
                                  </p:childTnLst>
                                </p:cTn>
                              </p:par>
                              <p:par>
                                <p:cTn id="7" presetID="63" presetClass="path" presetSubtype="0" accel="50000" decel="50000" fill="hold" grpId="0" nodeType="withEffect">
                                  <p:stCondLst>
                                    <p:cond delay="0"/>
                                  </p:stCondLst>
                                  <p:childTnLst>
                                    <p:animMotion origin="layout" path="M 2.77778E-7 -3.7037E-6 L 0.11354 -3.7037E-6 " pathEditMode="relative" rAng="0" ptsTypes="AA">
                                      <p:cBhvr>
                                        <p:cTn id="8" dur="2000" fill="hold"/>
                                        <p:tgtEl>
                                          <p:spTgt spid="131074"/>
                                        </p:tgtEl>
                                        <p:attrNameLst>
                                          <p:attrName>ppt_x</p:attrName>
                                          <p:attrName>ppt_y</p:attrName>
                                        </p:attrNameLst>
                                      </p:cBhvr>
                                      <p:rCtr x="5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animBg="1"/>
      <p:bldP spid="131083"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2135189" y="661989"/>
            <a:ext cx="2820634" cy="830997"/>
          </a:xfrm>
          <a:prstGeom prst="rect">
            <a:avLst/>
          </a:prstGeom>
          <a:noFill/>
          <a:ln w="9525">
            <a:noFill/>
            <a:miter lim="800000"/>
            <a:headEnd/>
            <a:tailEnd/>
          </a:ln>
        </p:spPr>
        <p:txBody>
          <a:bodyPr wrap="square">
            <a:spAutoFit/>
          </a:bodyPr>
          <a:lstStyle/>
          <a:p>
            <a:pPr>
              <a:spcAft>
                <a:spcPct val="35000"/>
              </a:spcAft>
            </a:pPr>
            <a:r>
              <a:rPr lang="el-GR"/>
              <a:t>αλληλεπικάλυψη </a:t>
            </a:r>
            <a:r>
              <a:rPr lang="el-GR" dirty="0"/>
              <a:t>κατανομών</a:t>
            </a:r>
            <a:endParaRPr lang="en-GB" dirty="0"/>
          </a:p>
        </p:txBody>
      </p:sp>
      <p:pic>
        <p:nvPicPr>
          <p:cNvPr id="2" name="Kala1290-1690_right">
            <a:hlinkClick r:id="" action="ppaction://media"/>
            <a:extLst>
              <a:ext uri="{FF2B5EF4-FFF2-40B4-BE49-F238E27FC236}">
                <a16:creationId xmlns:a16="http://schemas.microsoft.com/office/drawing/2014/main" id="{5E46BD2E-9674-A45A-C955-A01244520E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55823" y="771525"/>
            <a:ext cx="5143500" cy="5314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srcRect/>
          <a:stretch>
            <a:fillRect/>
          </a:stretch>
        </p:blipFill>
        <p:spPr>
          <a:xfrm>
            <a:off x="2064830" y="1168446"/>
            <a:ext cx="3908497" cy="4521108"/>
          </a:xfrm>
          <a:prstGeom prst="rect">
            <a:avLst/>
          </a:prstGeom>
        </p:spPr>
      </p:pic>
      <p:pic>
        <p:nvPicPr>
          <p:cNvPr id="4" name="Picture 3"/>
          <p:cNvPicPr>
            <a:picLocks noChangeAspect="1"/>
          </p:cNvPicPr>
          <p:nvPr/>
        </p:nvPicPr>
        <p:blipFill>
          <a:blip r:embed="rId4" cstate="email"/>
          <a:srcRect/>
          <a:stretch>
            <a:fillRect/>
          </a:stretch>
        </p:blipFill>
        <p:spPr>
          <a:xfrm>
            <a:off x="6612667" y="1168446"/>
            <a:ext cx="3525658" cy="4521108"/>
          </a:xfrm>
          <a:prstGeom prst="rect">
            <a:avLst/>
          </a:prstGeom>
        </p:spPr>
      </p:pic>
      <p:pic>
        <p:nvPicPr>
          <p:cNvPr id="6" name="Picture 5"/>
          <p:cNvPicPr>
            <a:picLocks noChangeAspect="1"/>
          </p:cNvPicPr>
          <p:nvPr/>
        </p:nvPicPr>
        <p:blipFill>
          <a:blip r:embed="rId5" cstate="email"/>
          <a:srcRect/>
          <a:stretch>
            <a:fillRect/>
          </a:stretch>
        </p:blipFill>
        <p:spPr>
          <a:xfrm>
            <a:off x="3938232" y="1168446"/>
            <a:ext cx="2040686" cy="4521108"/>
          </a:xfrm>
          <a:prstGeom prst="rect">
            <a:avLst/>
          </a:prstGeom>
        </p:spPr>
      </p:pic>
      <p:pic>
        <p:nvPicPr>
          <p:cNvPr id="7" name="Picture 6"/>
          <p:cNvPicPr>
            <a:picLocks noChangeAspect="1"/>
          </p:cNvPicPr>
          <p:nvPr/>
        </p:nvPicPr>
        <p:blipFill>
          <a:blip r:embed="rId6" cstate="email"/>
          <a:srcRect/>
          <a:stretch>
            <a:fillRect/>
          </a:stretch>
        </p:blipFill>
        <p:spPr>
          <a:xfrm>
            <a:off x="6239112" y="1168446"/>
            <a:ext cx="2036958" cy="4521108"/>
          </a:xfrm>
          <a:prstGeom prst="rect">
            <a:avLst/>
          </a:prstGeom>
        </p:spPr>
      </p:pic>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Text Box 5"/>
          <p:cNvSpPr txBox="1">
            <a:spLocks noChangeArrowheads="1"/>
          </p:cNvSpPr>
          <p:nvPr/>
        </p:nvSpPr>
        <p:spPr bwMode="auto">
          <a:xfrm>
            <a:off x="2505076" y="3275013"/>
            <a:ext cx="1412875" cy="457200"/>
          </a:xfrm>
          <a:prstGeom prst="rect">
            <a:avLst/>
          </a:prstGeom>
          <a:noFill/>
          <a:ln w="9525">
            <a:noFill/>
            <a:miter lim="800000"/>
            <a:headEnd/>
            <a:tailEnd/>
          </a:ln>
        </p:spPr>
        <p:txBody>
          <a:bodyPr wrap="none">
            <a:spAutoFit/>
          </a:bodyPr>
          <a:lstStyle/>
          <a:p>
            <a:r>
              <a:rPr lang="en-US"/>
              <a:t>NewTom</a:t>
            </a:r>
            <a:endParaRPr lang="el-GR"/>
          </a:p>
        </p:txBody>
      </p:sp>
      <p:pic>
        <p:nvPicPr>
          <p:cNvPr id="2" name="KalaTransferRotate">
            <a:hlinkClick r:id="" action="ppaction://media"/>
            <a:extLst>
              <a:ext uri="{FF2B5EF4-FFF2-40B4-BE49-F238E27FC236}">
                <a16:creationId xmlns:a16="http://schemas.microsoft.com/office/drawing/2014/main" id="{628D7BEA-C6E3-1AA9-79A0-85385F2B8C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5208" y="771525"/>
            <a:ext cx="5219700" cy="5314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srcRect b="4758"/>
          <a:stretch>
            <a:fillRect/>
          </a:stretch>
        </p:blipFill>
        <p:spPr bwMode="auto">
          <a:xfrm>
            <a:off x="1822451" y="1158112"/>
            <a:ext cx="8545513" cy="4493543"/>
          </a:xfrm>
          <a:prstGeom prst="rect">
            <a:avLst/>
          </a:prstGeom>
          <a:noFill/>
          <a:ln w="9525">
            <a:noFill/>
            <a:miter lim="800000"/>
            <a:headEnd/>
            <a:tailEnd/>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Text Box 5"/>
          <p:cNvSpPr txBox="1">
            <a:spLocks noChangeArrowheads="1"/>
          </p:cNvSpPr>
          <p:nvPr/>
        </p:nvSpPr>
        <p:spPr bwMode="auto">
          <a:xfrm>
            <a:off x="2738438" y="3275013"/>
            <a:ext cx="976312" cy="457200"/>
          </a:xfrm>
          <a:prstGeom prst="rect">
            <a:avLst/>
          </a:prstGeom>
          <a:noFill/>
          <a:ln w="9525">
            <a:noFill/>
            <a:miter lim="800000"/>
            <a:headEnd/>
            <a:tailEnd/>
          </a:ln>
        </p:spPr>
        <p:txBody>
          <a:bodyPr wrap="none">
            <a:spAutoFit/>
          </a:bodyPr>
          <a:lstStyle/>
          <a:p>
            <a:r>
              <a:rPr lang="en-US"/>
              <a:t>i-CAT</a:t>
            </a:r>
            <a:endParaRPr lang="el-GR"/>
          </a:p>
        </p:txBody>
      </p:sp>
      <p:pic>
        <p:nvPicPr>
          <p:cNvPr id="2" name="icat_skeleton">
            <a:hlinkClick r:id="" action="ppaction://media"/>
            <a:extLst>
              <a:ext uri="{FF2B5EF4-FFF2-40B4-BE49-F238E27FC236}">
                <a16:creationId xmlns:a16="http://schemas.microsoft.com/office/drawing/2014/main" id="{BC4E8FB4-F0CC-7F4D-1456-9E77D9B423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5208" y="771525"/>
            <a:ext cx="5219700" cy="5314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srcRect/>
          <a:stretch>
            <a:fillRect/>
          </a:stretch>
        </p:blipFill>
        <p:spPr bwMode="auto">
          <a:xfrm>
            <a:off x="2041834" y="558145"/>
            <a:ext cx="6457950" cy="1704975"/>
          </a:xfrm>
          <a:prstGeom prst="rect">
            <a:avLst/>
          </a:prstGeom>
          <a:noFill/>
          <a:ln w="9525">
            <a:noFill/>
            <a:miter lim="800000"/>
            <a:headEnd/>
            <a:tailEnd/>
          </a:ln>
        </p:spPr>
      </p:pic>
      <p:sp>
        <p:nvSpPr>
          <p:cNvPr id="3" name="TextBox 2"/>
          <p:cNvSpPr txBox="1"/>
          <p:nvPr/>
        </p:nvSpPr>
        <p:spPr>
          <a:xfrm>
            <a:off x="2758204" y="3341783"/>
            <a:ext cx="6668429" cy="1815882"/>
          </a:xfrm>
          <a:prstGeom prst="rect">
            <a:avLst/>
          </a:prstGeom>
          <a:noFill/>
        </p:spPr>
        <p:txBody>
          <a:bodyPr wrap="square" rtlCol="0">
            <a:spAutoFit/>
          </a:bodyPr>
          <a:lstStyle/>
          <a:p>
            <a:pPr algn="ctr"/>
            <a:r>
              <a:rPr lang="en-US" sz="2800" dirty="0"/>
              <a:t>www.sedentexct.eu</a:t>
            </a:r>
          </a:p>
          <a:p>
            <a:pPr algn="ctr"/>
            <a:endParaRPr lang="el-GR" sz="2800" dirty="0"/>
          </a:p>
          <a:p>
            <a:pPr algn="ctr"/>
            <a:r>
              <a:rPr lang="en-US" sz="2800" dirty="0"/>
              <a:t>“Large volume CBCT should not be used routinely for orthodontic diagnosis”</a:t>
            </a:r>
            <a:endParaRPr lang="el-GR" sz="2800"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srcRect t="28692"/>
          <a:stretch>
            <a:fillRect/>
          </a:stretch>
        </p:blipFill>
        <p:spPr>
          <a:xfrm rot="21019532">
            <a:off x="828917" y="162786"/>
            <a:ext cx="6097097" cy="5891663"/>
          </a:xfrm>
          <a:prstGeom prst="rect">
            <a:avLst/>
          </a:prstGeom>
        </p:spPr>
      </p:pic>
      <p:pic>
        <p:nvPicPr>
          <p:cNvPr id="4" name="Picture 3"/>
          <p:cNvPicPr>
            <a:picLocks noChangeAspect="1"/>
          </p:cNvPicPr>
          <p:nvPr/>
        </p:nvPicPr>
        <p:blipFill>
          <a:blip r:embed="rId4" cstate="email"/>
          <a:stretch>
            <a:fillRect/>
          </a:stretch>
        </p:blipFill>
        <p:spPr>
          <a:xfrm>
            <a:off x="6761690" y="0"/>
            <a:ext cx="4240530" cy="3154680"/>
          </a:xfrm>
          <a:prstGeom prst="rect">
            <a:avLst/>
          </a:prstGeom>
        </p:spPr>
      </p:pic>
      <p:cxnSp>
        <p:nvCxnSpPr>
          <p:cNvPr id="14" name="Straight Connector 13"/>
          <p:cNvCxnSpPr/>
          <p:nvPr/>
        </p:nvCxnSpPr>
        <p:spPr>
          <a:xfrm flipV="1">
            <a:off x="1049438" y="832155"/>
            <a:ext cx="5599718" cy="99721"/>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srcRect t="28692"/>
          <a:stretch>
            <a:fillRect/>
          </a:stretch>
        </p:blipFill>
        <p:spPr>
          <a:xfrm rot="21019532">
            <a:off x="828917" y="162786"/>
            <a:ext cx="6097097" cy="5891663"/>
          </a:xfrm>
          <a:prstGeom prst="rect">
            <a:avLst/>
          </a:prstGeom>
        </p:spPr>
      </p:pic>
      <p:pic>
        <p:nvPicPr>
          <p:cNvPr id="4" name="Picture 3"/>
          <p:cNvPicPr>
            <a:picLocks noChangeAspect="1"/>
          </p:cNvPicPr>
          <p:nvPr/>
        </p:nvPicPr>
        <p:blipFill>
          <a:blip r:embed="rId4" cstate="email"/>
          <a:stretch>
            <a:fillRect/>
          </a:stretch>
        </p:blipFill>
        <p:spPr>
          <a:xfrm>
            <a:off x="6659649" y="0"/>
            <a:ext cx="4240530" cy="3154680"/>
          </a:xfrm>
          <a:prstGeom prst="rect">
            <a:avLst/>
          </a:prstGeom>
        </p:spPr>
      </p:pic>
      <p:pic>
        <p:nvPicPr>
          <p:cNvPr id="3" name="Picture 2"/>
          <p:cNvPicPr>
            <a:picLocks noChangeAspect="1"/>
          </p:cNvPicPr>
          <p:nvPr/>
        </p:nvPicPr>
        <p:blipFill>
          <a:blip r:embed="rId5" cstate="email"/>
          <a:srcRect l="33571" r="22514"/>
          <a:stretch>
            <a:fillRect/>
          </a:stretch>
        </p:blipFill>
        <p:spPr>
          <a:xfrm rot="5220000">
            <a:off x="1270013" y="238917"/>
            <a:ext cx="3704995" cy="8436864"/>
          </a:xfrm>
          <a:prstGeom prst="rect">
            <a:avLst/>
          </a:prstGeom>
        </p:spPr>
      </p:pic>
      <p:cxnSp>
        <p:nvCxnSpPr>
          <p:cNvPr id="10" name="Straight Connector 9"/>
          <p:cNvCxnSpPr/>
          <p:nvPr/>
        </p:nvCxnSpPr>
        <p:spPr>
          <a:xfrm>
            <a:off x="5766440" y="844952"/>
            <a:ext cx="0" cy="3657600"/>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84203" y="856528"/>
            <a:ext cx="0" cy="3842795"/>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049438" y="833377"/>
            <a:ext cx="5531060" cy="98498"/>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srcRect t="28692"/>
          <a:stretch>
            <a:fillRect/>
          </a:stretch>
        </p:blipFill>
        <p:spPr>
          <a:xfrm rot="21019532">
            <a:off x="828917" y="162786"/>
            <a:ext cx="6097097" cy="5891663"/>
          </a:xfrm>
          <a:prstGeom prst="rect">
            <a:avLst/>
          </a:prstGeom>
        </p:spPr>
      </p:pic>
      <p:pic>
        <p:nvPicPr>
          <p:cNvPr id="2" name="Picture 1"/>
          <p:cNvPicPr>
            <a:picLocks noChangeAspect="1"/>
          </p:cNvPicPr>
          <p:nvPr/>
        </p:nvPicPr>
        <p:blipFill>
          <a:blip r:embed="rId4" cstate="email"/>
          <a:srcRect l="38513" r="19763"/>
          <a:stretch>
            <a:fillRect/>
          </a:stretch>
        </p:blipFill>
        <p:spPr>
          <a:xfrm rot="5220000">
            <a:off x="1332008" y="141674"/>
            <a:ext cx="3520171" cy="8436864"/>
          </a:xfrm>
          <a:prstGeom prst="rect">
            <a:avLst/>
          </a:prstGeom>
        </p:spPr>
      </p:pic>
      <p:pic>
        <p:nvPicPr>
          <p:cNvPr id="3" name="Picture 2"/>
          <p:cNvPicPr>
            <a:picLocks noChangeAspect="1"/>
          </p:cNvPicPr>
          <p:nvPr/>
        </p:nvPicPr>
        <p:blipFill>
          <a:blip r:embed="rId5" cstate="email"/>
          <a:stretch>
            <a:fillRect/>
          </a:stretch>
        </p:blipFill>
        <p:spPr>
          <a:xfrm>
            <a:off x="6624936" y="0"/>
            <a:ext cx="4240530" cy="3154680"/>
          </a:xfrm>
          <a:prstGeom prst="rect">
            <a:avLst/>
          </a:prstGeom>
        </p:spPr>
      </p:pic>
      <p:cxnSp>
        <p:nvCxnSpPr>
          <p:cNvPr id="6" name="Straight Connector 5"/>
          <p:cNvCxnSpPr/>
          <p:nvPr/>
        </p:nvCxnSpPr>
        <p:spPr>
          <a:xfrm>
            <a:off x="5674440" y="1226916"/>
            <a:ext cx="0" cy="2569580"/>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174420" y="1250066"/>
            <a:ext cx="0" cy="3796496"/>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049439" y="1214704"/>
            <a:ext cx="5567423" cy="99146"/>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srcRect t="28692"/>
          <a:stretch>
            <a:fillRect/>
          </a:stretch>
        </p:blipFill>
        <p:spPr>
          <a:xfrm rot="21019532">
            <a:off x="828917" y="162786"/>
            <a:ext cx="6097097" cy="5891663"/>
          </a:xfrm>
          <a:prstGeom prst="rect">
            <a:avLst/>
          </a:prstGeom>
        </p:spPr>
      </p:pic>
      <p:pic>
        <p:nvPicPr>
          <p:cNvPr id="2" name="Picture 1"/>
          <p:cNvPicPr>
            <a:picLocks noChangeAspect="1"/>
          </p:cNvPicPr>
          <p:nvPr/>
        </p:nvPicPr>
        <p:blipFill>
          <a:blip r:embed="rId4" cstate="email"/>
          <a:srcRect l="37395" r="19009" b="7568"/>
          <a:stretch>
            <a:fillRect/>
          </a:stretch>
        </p:blipFill>
        <p:spPr>
          <a:xfrm rot="5220000">
            <a:off x="1602744" y="749528"/>
            <a:ext cx="3678120" cy="7798396"/>
          </a:xfrm>
          <a:prstGeom prst="rect">
            <a:avLst/>
          </a:prstGeom>
        </p:spPr>
      </p:pic>
      <p:pic>
        <p:nvPicPr>
          <p:cNvPr id="3" name="Picture 2"/>
          <p:cNvPicPr>
            <a:picLocks noChangeAspect="1"/>
          </p:cNvPicPr>
          <p:nvPr/>
        </p:nvPicPr>
        <p:blipFill>
          <a:blip r:embed="rId5" cstate="email"/>
          <a:stretch>
            <a:fillRect/>
          </a:stretch>
        </p:blipFill>
        <p:spPr>
          <a:xfrm>
            <a:off x="6739995" y="0"/>
            <a:ext cx="4240530" cy="3154680"/>
          </a:xfrm>
          <a:prstGeom prst="rect">
            <a:avLst/>
          </a:prstGeom>
        </p:spPr>
      </p:pic>
      <p:cxnSp>
        <p:nvCxnSpPr>
          <p:cNvPr id="6" name="Straight Connector 5"/>
          <p:cNvCxnSpPr/>
          <p:nvPr/>
        </p:nvCxnSpPr>
        <p:spPr>
          <a:xfrm>
            <a:off x="3685005" y="1389000"/>
            <a:ext cx="0" cy="2476944"/>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364920" y="1389001"/>
            <a:ext cx="0" cy="2650565"/>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05806" y="1377387"/>
            <a:ext cx="0" cy="4132162"/>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049438" y="1342663"/>
            <a:ext cx="5531846" cy="98512"/>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stretch>
            <a:fillRect/>
          </a:stretch>
        </p:blipFill>
        <p:spPr>
          <a:xfrm>
            <a:off x="6727194" y="3703320"/>
            <a:ext cx="4240530" cy="3154680"/>
          </a:xfrm>
          <a:prstGeom prst="rect">
            <a:avLst/>
          </a:prstGeom>
        </p:spPr>
      </p:pic>
      <p:pic>
        <p:nvPicPr>
          <p:cNvPr id="17" name="Picture 16"/>
          <p:cNvPicPr>
            <a:picLocks noChangeAspect="1"/>
          </p:cNvPicPr>
          <p:nvPr/>
        </p:nvPicPr>
        <p:blipFill>
          <a:blip r:embed="rId4" cstate="email"/>
          <a:srcRect t="28692"/>
          <a:stretch>
            <a:fillRect/>
          </a:stretch>
        </p:blipFill>
        <p:spPr>
          <a:xfrm rot="21019532">
            <a:off x="828917" y="162786"/>
            <a:ext cx="6097097" cy="5891663"/>
          </a:xfrm>
          <a:prstGeom prst="rect">
            <a:avLst/>
          </a:prstGeom>
        </p:spPr>
      </p:pic>
      <p:pic>
        <p:nvPicPr>
          <p:cNvPr id="14" name="Picture 13"/>
          <p:cNvPicPr>
            <a:picLocks noChangeAspect="1"/>
          </p:cNvPicPr>
          <p:nvPr/>
        </p:nvPicPr>
        <p:blipFill>
          <a:blip r:embed="rId5" cstate="email"/>
          <a:srcRect l="40625" r="15179" b="8036"/>
          <a:stretch>
            <a:fillRect/>
          </a:stretch>
        </p:blipFill>
        <p:spPr>
          <a:xfrm rot="5220000">
            <a:off x="1648757" y="1286612"/>
            <a:ext cx="3728757" cy="7758877"/>
          </a:xfrm>
          <a:prstGeom prst="rect">
            <a:avLst/>
          </a:prstGeom>
        </p:spPr>
      </p:pic>
      <p:pic>
        <p:nvPicPr>
          <p:cNvPr id="15" name="Picture 14"/>
          <p:cNvPicPr>
            <a:picLocks noChangeAspect="1"/>
          </p:cNvPicPr>
          <p:nvPr/>
        </p:nvPicPr>
        <p:blipFill>
          <a:blip r:embed="rId6" cstate="email"/>
          <a:stretch>
            <a:fillRect/>
          </a:stretch>
        </p:blipFill>
        <p:spPr>
          <a:xfrm>
            <a:off x="6753825" y="0"/>
            <a:ext cx="4240530" cy="3154680"/>
          </a:xfrm>
          <a:prstGeom prst="rect">
            <a:avLst/>
          </a:prstGeom>
        </p:spPr>
      </p:pic>
      <p:cxnSp>
        <p:nvCxnSpPr>
          <p:cNvPr id="8" name="Straight Connector 7"/>
          <p:cNvCxnSpPr/>
          <p:nvPr/>
        </p:nvCxnSpPr>
        <p:spPr>
          <a:xfrm>
            <a:off x="3384512" y="1828801"/>
            <a:ext cx="0" cy="2395959"/>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09285" y="1817225"/>
            <a:ext cx="0" cy="3889094"/>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95803" y="1817226"/>
            <a:ext cx="0" cy="2592729"/>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188893" y="1840375"/>
            <a:ext cx="0" cy="2407534"/>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49438" y="1776727"/>
            <a:ext cx="5856790" cy="104299"/>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srcRect t="28692"/>
          <a:stretch>
            <a:fillRect/>
          </a:stretch>
        </p:blipFill>
        <p:spPr>
          <a:xfrm rot="21019532">
            <a:off x="828917" y="162786"/>
            <a:ext cx="6097097" cy="5891663"/>
          </a:xfrm>
          <a:prstGeom prst="rect">
            <a:avLst/>
          </a:prstGeom>
        </p:spPr>
      </p:pic>
      <p:pic>
        <p:nvPicPr>
          <p:cNvPr id="14" name="Picture 13"/>
          <p:cNvPicPr>
            <a:picLocks noChangeAspect="1"/>
          </p:cNvPicPr>
          <p:nvPr/>
        </p:nvPicPr>
        <p:blipFill>
          <a:blip r:embed="rId4" cstate="email"/>
          <a:srcRect l="38453" r="12847" b="11593"/>
          <a:stretch>
            <a:fillRect/>
          </a:stretch>
        </p:blipFill>
        <p:spPr>
          <a:xfrm rot="5220000">
            <a:off x="1604532" y="1424970"/>
            <a:ext cx="4108774" cy="7458781"/>
          </a:xfrm>
          <a:prstGeom prst="rect">
            <a:avLst/>
          </a:prstGeom>
        </p:spPr>
      </p:pic>
      <p:cxnSp>
        <p:nvCxnSpPr>
          <p:cNvPr id="8" name="Straight Connector 7"/>
          <p:cNvCxnSpPr/>
          <p:nvPr/>
        </p:nvCxnSpPr>
        <p:spPr>
          <a:xfrm>
            <a:off x="4094774" y="2164466"/>
            <a:ext cx="0" cy="2685326"/>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20561" y="2164466"/>
            <a:ext cx="0" cy="3634450"/>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24027" y="2164466"/>
            <a:ext cx="0" cy="2673752"/>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165745" y="2187615"/>
            <a:ext cx="0" cy="3796496"/>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64802" y="2152891"/>
            <a:ext cx="0" cy="2338086"/>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49438" y="2112402"/>
            <a:ext cx="5856790" cy="104299"/>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5" cstate="email"/>
          <a:stretch>
            <a:fillRect/>
          </a:stretch>
        </p:blipFill>
        <p:spPr>
          <a:xfrm>
            <a:off x="6786990" y="0"/>
            <a:ext cx="4240530" cy="3154680"/>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srcRect t="28692"/>
          <a:stretch>
            <a:fillRect/>
          </a:stretch>
        </p:blipFill>
        <p:spPr>
          <a:xfrm rot="21019532">
            <a:off x="828917" y="162786"/>
            <a:ext cx="6097097" cy="5891663"/>
          </a:xfrm>
          <a:prstGeom prst="rect">
            <a:avLst/>
          </a:prstGeom>
        </p:spPr>
      </p:pic>
      <p:pic>
        <p:nvPicPr>
          <p:cNvPr id="3" name="Picture 2"/>
          <p:cNvPicPr>
            <a:picLocks noChangeAspect="1"/>
          </p:cNvPicPr>
          <p:nvPr/>
        </p:nvPicPr>
        <p:blipFill>
          <a:blip r:embed="rId4" cstate="email"/>
          <a:stretch>
            <a:fillRect/>
          </a:stretch>
        </p:blipFill>
        <p:spPr>
          <a:xfrm>
            <a:off x="6682808" y="0"/>
            <a:ext cx="4240530" cy="3154680"/>
          </a:xfrm>
          <a:prstGeom prst="rect">
            <a:avLst/>
          </a:prstGeom>
        </p:spPr>
      </p:pic>
      <p:pic>
        <p:nvPicPr>
          <p:cNvPr id="2" name="Picture 1"/>
          <p:cNvPicPr>
            <a:picLocks noChangeAspect="1"/>
          </p:cNvPicPr>
          <p:nvPr/>
        </p:nvPicPr>
        <p:blipFill>
          <a:blip r:embed="rId5" cstate="email"/>
          <a:srcRect l="35709" r="14953"/>
          <a:stretch>
            <a:fillRect/>
          </a:stretch>
        </p:blipFill>
        <p:spPr>
          <a:xfrm rot="5217818">
            <a:off x="1091730" y="1349101"/>
            <a:ext cx="4162581" cy="8436864"/>
          </a:xfrm>
          <a:prstGeom prst="rect">
            <a:avLst/>
          </a:prstGeom>
        </p:spPr>
      </p:pic>
      <p:cxnSp>
        <p:nvCxnSpPr>
          <p:cNvPr id="6" name="Straight Connector 5"/>
          <p:cNvCxnSpPr/>
          <p:nvPr/>
        </p:nvCxnSpPr>
        <p:spPr>
          <a:xfrm>
            <a:off x="2671825" y="2465406"/>
            <a:ext cx="0" cy="4085863"/>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186055" y="2419107"/>
            <a:ext cx="0" cy="3680749"/>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14725" y="2465405"/>
            <a:ext cx="0" cy="4062714"/>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24832" y="2430681"/>
            <a:ext cx="0" cy="3831220"/>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201268" y="2430682"/>
            <a:ext cx="0" cy="3102015"/>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165188" y="2378627"/>
            <a:ext cx="5856790" cy="104299"/>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email"/>
          <a:srcRect t="28692"/>
          <a:stretch>
            <a:fillRect/>
          </a:stretch>
        </p:blipFill>
        <p:spPr>
          <a:xfrm rot="21019532">
            <a:off x="828917" y="162786"/>
            <a:ext cx="6097097" cy="5891663"/>
          </a:xfrm>
          <a:prstGeom prst="rect">
            <a:avLst/>
          </a:prstGeom>
        </p:spPr>
      </p:pic>
      <p:pic>
        <p:nvPicPr>
          <p:cNvPr id="3" name="Picture 2"/>
          <p:cNvPicPr>
            <a:picLocks noChangeAspect="1"/>
          </p:cNvPicPr>
          <p:nvPr/>
        </p:nvPicPr>
        <p:blipFill>
          <a:blip r:embed="rId4" cstate="email"/>
          <a:stretch>
            <a:fillRect/>
          </a:stretch>
        </p:blipFill>
        <p:spPr>
          <a:xfrm>
            <a:off x="6625089" y="0"/>
            <a:ext cx="4240530" cy="3154680"/>
          </a:xfrm>
          <a:prstGeom prst="rect">
            <a:avLst/>
          </a:prstGeom>
        </p:spPr>
      </p:pic>
      <p:pic>
        <p:nvPicPr>
          <p:cNvPr id="2" name="Picture 1"/>
          <p:cNvPicPr>
            <a:picLocks noChangeAspect="1"/>
          </p:cNvPicPr>
          <p:nvPr/>
        </p:nvPicPr>
        <p:blipFill>
          <a:blip r:embed="rId5" cstate="email"/>
          <a:srcRect l="41031" r="15123"/>
          <a:stretch>
            <a:fillRect/>
          </a:stretch>
        </p:blipFill>
        <p:spPr>
          <a:xfrm rot="5220000">
            <a:off x="1370330" y="1404453"/>
            <a:ext cx="3699228" cy="8436864"/>
          </a:xfrm>
          <a:prstGeom prst="rect">
            <a:avLst/>
          </a:prstGeom>
        </p:spPr>
      </p:pic>
      <p:cxnSp>
        <p:nvCxnSpPr>
          <p:cNvPr id="5" name="Straight Connector 4"/>
          <p:cNvCxnSpPr/>
          <p:nvPr/>
        </p:nvCxnSpPr>
        <p:spPr>
          <a:xfrm>
            <a:off x="2590800" y="2754773"/>
            <a:ext cx="0" cy="3831220"/>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134055" y="2708475"/>
            <a:ext cx="0" cy="3321935"/>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936400" y="2754773"/>
            <a:ext cx="0" cy="3669174"/>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60157" y="2720049"/>
            <a:ext cx="0" cy="3588152"/>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83193" y="2731624"/>
            <a:ext cx="0" cy="2812648"/>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32750" y="2679577"/>
            <a:ext cx="6412379" cy="114192"/>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srcRect b="4758"/>
          <a:stretch>
            <a:fillRect/>
          </a:stretch>
        </p:blipFill>
        <p:spPr bwMode="auto">
          <a:xfrm>
            <a:off x="1822451" y="1158112"/>
            <a:ext cx="8545513" cy="4493543"/>
          </a:xfrm>
          <a:prstGeom prst="rect">
            <a:avLst/>
          </a:prstGeom>
          <a:noFill/>
          <a:ln w="9525">
            <a:noFill/>
            <a:miter lim="800000"/>
            <a:headEnd/>
            <a:tailEnd/>
          </a:ln>
        </p:spPr>
      </p:pic>
      <p:pic>
        <p:nvPicPr>
          <p:cNvPr id="3075" name="Picture 3"/>
          <p:cNvPicPr>
            <a:picLocks noChangeAspect="1" noChangeArrowheads="1"/>
          </p:cNvPicPr>
          <p:nvPr/>
        </p:nvPicPr>
        <p:blipFill>
          <a:blip r:embed="rId4" cstate="email"/>
          <a:srcRect/>
          <a:stretch>
            <a:fillRect/>
          </a:stretch>
        </p:blipFill>
        <p:spPr bwMode="auto">
          <a:xfrm>
            <a:off x="1679577" y="1360488"/>
            <a:ext cx="4417893" cy="4137202"/>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srcRect t="28692"/>
          <a:stretch>
            <a:fillRect/>
          </a:stretch>
        </p:blipFill>
        <p:spPr>
          <a:xfrm rot="21019532">
            <a:off x="828917" y="162786"/>
            <a:ext cx="6097097" cy="5891663"/>
          </a:xfrm>
          <a:prstGeom prst="rect">
            <a:avLst/>
          </a:prstGeom>
        </p:spPr>
      </p:pic>
      <p:cxnSp>
        <p:nvCxnSpPr>
          <p:cNvPr id="10" name="Straight Connector 9"/>
          <p:cNvCxnSpPr/>
          <p:nvPr/>
        </p:nvCxnSpPr>
        <p:spPr>
          <a:xfrm flipV="1">
            <a:off x="632750" y="3200452"/>
            <a:ext cx="6412379" cy="11419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email"/>
          <a:stretch>
            <a:fillRect/>
          </a:stretch>
        </p:blipFill>
        <p:spPr>
          <a:xfrm>
            <a:off x="6650255" y="0"/>
            <a:ext cx="4240530" cy="3154680"/>
          </a:xfrm>
          <a:prstGeom prst="rect">
            <a:avLst/>
          </a:prstGeom>
        </p:spPr>
      </p:pic>
      <p:pic>
        <p:nvPicPr>
          <p:cNvPr id="2" name="Picture 1"/>
          <p:cNvPicPr>
            <a:picLocks noChangeAspect="1"/>
          </p:cNvPicPr>
          <p:nvPr/>
        </p:nvPicPr>
        <p:blipFill>
          <a:blip r:embed="rId5" cstate="email"/>
          <a:srcRect l="34589" r="13692" b="11301"/>
          <a:stretch>
            <a:fillRect/>
          </a:stretch>
        </p:blipFill>
        <p:spPr>
          <a:xfrm rot="5220000">
            <a:off x="1509776" y="2146148"/>
            <a:ext cx="4363409" cy="7483417"/>
          </a:xfrm>
          <a:prstGeom prst="rect">
            <a:avLst/>
          </a:prstGeom>
        </p:spPr>
      </p:pic>
      <p:cxnSp>
        <p:nvCxnSpPr>
          <p:cNvPr id="5" name="Straight Connector 4"/>
          <p:cNvCxnSpPr/>
          <p:nvPr/>
        </p:nvCxnSpPr>
        <p:spPr>
          <a:xfrm>
            <a:off x="3193138" y="3275650"/>
            <a:ext cx="0" cy="2349647"/>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12394" y="3264077"/>
            <a:ext cx="0" cy="2071853"/>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794522" y="3287226"/>
            <a:ext cx="0" cy="2071853"/>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srcRect t="28692"/>
          <a:stretch>
            <a:fillRect/>
          </a:stretch>
        </p:blipFill>
        <p:spPr>
          <a:xfrm rot="21019532">
            <a:off x="828917" y="162786"/>
            <a:ext cx="6097097" cy="5891663"/>
          </a:xfrm>
          <a:prstGeom prst="rect">
            <a:avLst/>
          </a:prstGeom>
        </p:spPr>
      </p:pic>
      <p:cxnSp>
        <p:nvCxnSpPr>
          <p:cNvPr id="8" name="Straight Connector 7"/>
          <p:cNvCxnSpPr/>
          <p:nvPr/>
        </p:nvCxnSpPr>
        <p:spPr>
          <a:xfrm flipV="1">
            <a:off x="632750" y="3516544"/>
            <a:ext cx="6412379" cy="11419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email"/>
          <a:stretch>
            <a:fillRect/>
          </a:stretch>
        </p:blipFill>
        <p:spPr>
          <a:xfrm>
            <a:off x="6676176" y="0"/>
            <a:ext cx="4240530" cy="3154680"/>
          </a:xfrm>
          <a:prstGeom prst="rect">
            <a:avLst/>
          </a:prstGeom>
        </p:spPr>
      </p:pic>
      <p:pic>
        <p:nvPicPr>
          <p:cNvPr id="9" name="Picture 8"/>
          <p:cNvPicPr>
            <a:picLocks noChangeAspect="1"/>
          </p:cNvPicPr>
          <p:nvPr/>
        </p:nvPicPr>
        <p:blipFill>
          <a:blip r:embed="rId5" cstate="email"/>
          <a:srcRect l="24194" t="37176" r="27235" b="12489"/>
          <a:stretch>
            <a:fillRect/>
          </a:stretch>
        </p:blipFill>
        <p:spPr>
          <a:xfrm rot="5400000">
            <a:off x="5333849" y="2685727"/>
            <a:ext cx="4097868" cy="4246681"/>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stretch>
            <a:fillRect/>
          </a:stretch>
        </p:blipFill>
        <p:spPr>
          <a:xfrm>
            <a:off x="6608094" y="3703320"/>
            <a:ext cx="4240530" cy="3154680"/>
          </a:xfrm>
          <a:prstGeom prst="rect">
            <a:avLst/>
          </a:prstGeom>
        </p:spPr>
      </p:pic>
      <p:pic>
        <p:nvPicPr>
          <p:cNvPr id="9" name="Picture 8"/>
          <p:cNvPicPr>
            <a:picLocks noChangeAspect="1"/>
          </p:cNvPicPr>
          <p:nvPr/>
        </p:nvPicPr>
        <p:blipFill>
          <a:blip r:embed="rId4" cstate="email"/>
          <a:srcRect t="28692"/>
          <a:stretch>
            <a:fillRect/>
          </a:stretch>
        </p:blipFill>
        <p:spPr>
          <a:xfrm rot="21019532">
            <a:off x="828917" y="162786"/>
            <a:ext cx="6097097" cy="5891663"/>
          </a:xfrm>
          <a:prstGeom prst="rect">
            <a:avLst/>
          </a:prstGeom>
        </p:spPr>
      </p:pic>
      <p:cxnSp>
        <p:nvCxnSpPr>
          <p:cNvPr id="10" name="Straight Connector 9"/>
          <p:cNvCxnSpPr/>
          <p:nvPr/>
        </p:nvCxnSpPr>
        <p:spPr>
          <a:xfrm flipV="1">
            <a:off x="993994" y="5413077"/>
            <a:ext cx="6412379" cy="11419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cstate="email"/>
          <a:srcRect l="24592" t="13088" r="29599" b="20361"/>
          <a:stretch>
            <a:fillRect/>
          </a:stretch>
        </p:blipFill>
        <p:spPr>
          <a:xfrm rot="5400000">
            <a:off x="6284319" y="-809207"/>
            <a:ext cx="3574475" cy="5192890"/>
          </a:xfrm>
          <a:prstGeom prst="rect">
            <a:avLst/>
          </a:prstGeom>
          <a:effectLst>
            <a:outerShdw blurRad="50800" dist="38100" dir="8100000" algn="tr" rotWithShape="0">
              <a:prstClr val="black">
                <a:alpha val="40000"/>
              </a:prstClr>
            </a:outerShdw>
          </a:effec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609601"/>
            <a:ext cx="7772400" cy="677333"/>
          </a:xfrm>
        </p:spPr>
        <p:txBody>
          <a:bodyPr/>
          <a:lstStyle/>
          <a:p>
            <a:r>
              <a:rPr lang="el-GR" sz="3200" dirty="0"/>
              <a:t>Βιβλιογραφία</a:t>
            </a:r>
          </a:p>
        </p:txBody>
      </p:sp>
      <p:sp>
        <p:nvSpPr>
          <p:cNvPr id="3" name="Content Placeholder 2"/>
          <p:cNvSpPr>
            <a:spLocks noGrp="1"/>
          </p:cNvSpPr>
          <p:nvPr>
            <p:ph idx="1"/>
          </p:nvPr>
        </p:nvSpPr>
        <p:spPr>
          <a:xfrm>
            <a:off x="2209800" y="1828936"/>
            <a:ext cx="7772400" cy="4718756"/>
          </a:xfrm>
        </p:spPr>
        <p:txBody>
          <a:bodyPr/>
          <a:lstStyle/>
          <a:p>
            <a:pPr marL="361950" indent="-361950">
              <a:spcBef>
                <a:spcPct val="30000"/>
              </a:spcBef>
              <a:defRPr/>
            </a:pPr>
            <a:r>
              <a:rPr lang="en-US" sz="1600" dirty="0" err="1"/>
              <a:t>Scarfe</a:t>
            </a:r>
            <a:r>
              <a:rPr lang="en-US" sz="1600" dirty="0"/>
              <a:t> WC, </a:t>
            </a:r>
            <a:r>
              <a:rPr lang="en-US" sz="1600" dirty="0" err="1"/>
              <a:t>Nummikoski</a:t>
            </a:r>
            <a:r>
              <a:rPr lang="en-US" sz="1600" dirty="0"/>
              <a:t> P, </a:t>
            </a:r>
            <a:r>
              <a:rPr lang="en-US" sz="1600" dirty="0" err="1"/>
              <a:t>McDavid</a:t>
            </a:r>
            <a:r>
              <a:rPr lang="en-US" sz="1600" dirty="0"/>
              <a:t> WD, </a:t>
            </a:r>
            <a:r>
              <a:rPr lang="en-US" sz="1600" dirty="0" err="1"/>
              <a:t>Welander</a:t>
            </a:r>
            <a:r>
              <a:rPr lang="en-US" sz="1600" dirty="0"/>
              <a:t> U, </a:t>
            </a:r>
            <a:r>
              <a:rPr lang="en-US" sz="1600" dirty="0" err="1"/>
              <a:t>Tronje</a:t>
            </a:r>
            <a:r>
              <a:rPr lang="en-US" sz="1600" dirty="0"/>
              <a:t> G. Radiographic </a:t>
            </a:r>
            <a:r>
              <a:rPr lang="en-US" sz="1600" dirty="0" err="1"/>
              <a:t>interproximal</a:t>
            </a:r>
            <a:r>
              <a:rPr lang="en-US" sz="1600" dirty="0"/>
              <a:t> angulations: implications for rotational panoramic radiography. Oral </a:t>
            </a:r>
            <a:r>
              <a:rPr lang="en-US" sz="1600" dirty="0" err="1"/>
              <a:t>Surg</a:t>
            </a:r>
            <a:r>
              <a:rPr lang="en-US" sz="1600" dirty="0"/>
              <a:t> Oral Med Oral </a:t>
            </a:r>
            <a:r>
              <a:rPr lang="en-US" sz="1600" dirty="0" err="1"/>
              <a:t>Pathol</a:t>
            </a:r>
            <a:r>
              <a:rPr lang="en-US" sz="1600" dirty="0"/>
              <a:t> 1993;76:664-72</a:t>
            </a:r>
            <a:r>
              <a:rPr lang="el-GR" sz="1600" dirty="0"/>
              <a:t>.</a:t>
            </a:r>
          </a:p>
          <a:p>
            <a:pPr marL="361950" indent="-361950">
              <a:spcBef>
                <a:spcPct val="30000"/>
              </a:spcBef>
              <a:defRPr/>
            </a:pPr>
            <a:r>
              <a:rPr lang="en-GB" sz="1600" dirty="0" err="1"/>
              <a:t>Mckee</a:t>
            </a:r>
            <a:r>
              <a:rPr lang="en-GB" sz="1600" dirty="0"/>
              <a:t> IW, Williamson PC, Lam EW, </a:t>
            </a:r>
            <a:r>
              <a:rPr lang="en-GB" sz="1600" dirty="0" err="1"/>
              <a:t>Heo</a:t>
            </a:r>
            <a:r>
              <a:rPr lang="en-GB" sz="1600" dirty="0"/>
              <a:t> G, Glover KE, Major PW.</a:t>
            </a:r>
            <a:r>
              <a:rPr lang="el-GR" sz="1600" dirty="0"/>
              <a:t> </a:t>
            </a:r>
            <a:r>
              <a:rPr lang="en-GB" sz="1600" dirty="0"/>
              <a:t>The accuracy of 4 panoramic units in the projection of </a:t>
            </a:r>
            <a:r>
              <a:rPr lang="en-GB" sz="1600" dirty="0" err="1"/>
              <a:t>mesiodistal</a:t>
            </a:r>
            <a:r>
              <a:rPr lang="en-GB" sz="1600" dirty="0"/>
              <a:t> tooth angulations.</a:t>
            </a:r>
            <a:r>
              <a:rPr lang="el-GR" sz="1600" dirty="0"/>
              <a:t> </a:t>
            </a:r>
            <a:r>
              <a:rPr lang="en-GB" sz="1600" dirty="0"/>
              <a:t>Am J </a:t>
            </a:r>
            <a:r>
              <a:rPr lang="en-GB" sz="1600" dirty="0" err="1"/>
              <a:t>Orthod</a:t>
            </a:r>
            <a:r>
              <a:rPr lang="en-GB" sz="1600" dirty="0"/>
              <a:t> </a:t>
            </a:r>
            <a:r>
              <a:rPr lang="en-GB" sz="1600" dirty="0" err="1"/>
              <a:t>Dentofacial</a:t>
            </a:r>
            <a:r>
              <a:rPr lang="en-GB" sz="1600" dirty="0"/>
              <a:t> </a:t>
            </a:r>
            <a:r>
              <a:rPr lang="en-GB" sz="1600" dirty="0" err="1"/>
              <a:t>Orthop</a:t>
            </a:r>
            <a:r>
              <a:rPr lang="en-GB" sz="1600" dirty="0"/>
              <a:t> 2002;121</a:t>
            </a:r>
            <a:r>
              <a:rPr lang="en-US" sz="1600" dirty="0"/>
              <a:t>:</a:t>
            </a:r>
            <a:r>
              <a:rPr lang="en-GB" sz="1600" dirty="0"/>
              <a:t>166-75.</a:t>
            </a:r>
          </a:p>
          <a:p>
            <a:pPr marL="361950" indent="-361950">
              <a:spcBef>
                <a:spcPct val="30000"/>
              </a:spcBef>
              <a:defRPr/>
            </a:pPr>
            <a:r>
              <a:rPr lang="en-GB" sz="1600" dirty="0"/>
              <a:t>Garcia-Figueroa MA, </a:t>
            </a:r>
            <a:r>
              <a:rPr lang="en-GB" sz="1600" dirty="0" err="1"/>
              <a:t>Raboud</a:t>
            </a:r>
            <a:r>
              <a:rPr lang="en-GB" sz="1600" dirty="0"/>
              <a:t> DW, Lam EW, </a:t>
            </a:r>
            <a:r>
              <a:rPr lang="en-GB" sz="1600" dirty="0" err="1"/>
              <a:t>Heo</a:t>
            </a:r>
            <a:r>
              <a:rPr lang="en-GB" sz="1600" dirty="0"/>
              <a:t> G, Major PW. Effect of </a:t>
            </a:r>
            <a:r>
              <a:rPr lang="en-GB" sz="1600" dirty="0" err="1"/>
              <a:t>buccolingual</a:t>
            </a:r>
            <a:r>
              <a:rPr lang="en-GB" sz="1600" dirty="0"/>
              <a:t> root </a:t>
            </a:r>
            <a:r>
              <a:rPr lang="en-GB" sz="1600" dirty="0" err="1"/>
              <a:t>angulation</a:t>
            </a:r>
            <a:r>
              <a:rPr lang="en-GB" sz="1600" dirty="0"/>
              <a:t> on the </a:t>
            </a:r>
            <a:r>
              <a:rPr lang="en-GB" sz="1600" dirty="0" err="1"/>
              <a:t>mesiodistal</a:t>
            </a:r>
            <a:r>
              <a:rPr lang="en-GB" sz="1600" dirty="0"/>
              <a:t> </a:t>
            </a:r>
            <a:r>
              <a:rPr lang="en-GB" sz="1600" dirty="0" err="1"/>
              <a:t>angulation</a:t>
            </a:r>
            <a:r>
              <a:rPr lang="en-GB" sz="1600" dirty="0"/>
              <a:t> shown on panoramic radiographs. Am J </a:t>
            </a:r>
            <a:r>
              <a:rPr lang="en-GB" sz="1600" dirty="0" err="1"/>
              <a:t>Orthod</a:t>
            </a:r>
            <a:r>
              <a:rPr lang="en-GB" sz="1600" dirty="0"/>
              <a:t> </a:t>
            </a:r>
            <a:r>
              <a:rPr lang="en-GB" sz="1600" dirty="0" err="1"/>
              <a:t>Dentofacial</a:t>
            </a:r>
            <a:r>
              <a:rPr lang="en-GB" sz="1600" dirty="0"/>
              <a:t> </a:t>
            </a:r>
            <a:r>
              <a:rPr lang="en-GB" sz="1600" dirty="0" err="1"/>
              <a:t>Orthop</a:t>
            </a:r>
            <a:r>
              <a:rPr lang="en-GB" sz="1600" dirty="0"/>
              <a:t> 2008;134:93-9.</a:t>
            </a:r>
          </a:p>
          <a:p>
            <a:pPr marL="361950" indent="-361950">
              <a:spcBef>
                <a:spcPct val="30000"/>
              </a:spcBef>
              <a:defRPr/>
            </a:pPr>
            <a:r>
              <a:rPr lang="en-GB" sz="1600" dirty="0" err="1"/>
              <a:t>Bouwens</a:t>
            </a:r>
            <a:r>
              <a:rPr lang="en-GB" sz="1600" dirty="0"/>
              <a:t> DG, </a:t>
            </a:r>
            <a:r>
              <a:rPr lang="en-GB" sz="1600" dirty="0" err="1"/>
              <a:t>Cevidanes</a:t>
            </a:r>
            <a:r>
              <a:rPr lang="en-GB" sz="1600" dirty="0"/>
              <a:t> L, Ludlow JB, Phillips C.</a:t>
            </a:r>
            <a:r>
              <a:rPr lang="el-GR" sz="1600" dirty="0"/>
              <a:t> </a:t>
            </a:r>
            <a:r>
              <a:rPr lang="en-GB" sz="1600" dirty="0"/>
              <a:t>Comparison of </a:t>
            </a:r>
            <a:r>
              <a:rPr lang="en-GB" sz="1600" dirty="0" err="1"/>
              <a:t>mesiodistal</a:t>
            </a:r>
            <a:r>
              <a:rPr lang="en-GB" sz="1600" dirty="0"/>
              <a:t> root </a:t>
            </a:r>
            <a:r>
              <a:rPr lang="en-GB" sz="1600" dirty="0" err="1"/>
              <a:t>angulation</a:t>
            </a:r>
            <a:r>
              <a:rPr lang="en-GB" sz="1600" dirty="0"/>
              <a:t> with </a:t>
            </a:r>
            <a:r>
              <a:rPr lang="en-GB" sz="1600" dirty="0" err="1"/>
              <a:t>posttreatment</a:t>
            </a:r>
            <a:r>
              <a:rPr lang="en-GB" sz="1600" dirty="0"/>
              <a:t> panoramic radiographs and cone-beam computed tomography.</a:t>
            </a:r>
            <a:r>
              <a:rPr lang="el-GR" sz="1600" dirty="0"/>
              <a:t> </a:t>
            </a:r>
            <a:r>
              <a:rPr lang="en-GB" sz="1600" dirty="0"/>
              <a:t>Am J </a:t>
            </a:r>
            <a:r>
              <a:rPr lang="en-GB" sz="1600" dirty="0" err="1"/>
              <a:t>Orthod</a:t>
            </a:r>
            <a:r>
              <a:rPr lang="en-GB" sz="1600" dirty="0"/>
              <a:t> </a:t>
            </a:r>
            <a:r>
              <a:rPr lang="en-GB" sz="1600" dirty="0" err="1"/>
              <a:t>Dentofacial</a:t>
            </a:r>
            <a:r>
              <a:rPr lang="en-GB" sz="1600" dirty="0"/>
              <a:t> </a:t>
            </a:r>
            <a:r>
              <a:rPr lang="en-GB" sz="1600" dirty="0" err="1"/>
              <a:t>Orthop</a:t>
            </a:r>
            <a:r>
              <a:rPr lang="en-GB" sz="1600" dirty="0"/>
              <a:t> 2011;139:126-32.</a:t>
            </a:r>
          </a:p>
          <a:p>
            <a:pPr marL="361950" indent="-361950">
              <a:spcBef>
                <a:spcPct val="30000"/>
              </a:spcBef>
              <a:defRPr/>
            </a:pPr>
            <a:r>
              <a:rPr lang="en-US" sz="1600" dirty="0" err="1"/>
              <a:t>Halazonetis</a:t>
            </a:r>
            <a:r>
              <a:rPr lang="en-US" sz="1600" dirty="0"/>
              <a:t> DJ. Cone-beam computed tomography is not the imaging technique of choice for comprehensive orthodontic assessment. Am J </a:t>
            </a:r>
            <a:r>
              <a:rPr lang="en-US" sz="1600" dirty="0" err="1"/>
              <a:t>Orthod</a:t>
            </a:r>
            <a:r>
              <a:rPr lang="en-US" sz="1600" dirty="0"/>
              <a:t> </a:t>
            </a:r>
            <a:r>
              <a:rPr lang="en-US" sz="1600" dirty="0" err="1"/>
              <a:t>Dentofacial</a:t>
            </a:r>
            <a:r>
              <a:rPr lang="en-US" sz="1600" dirty="0"/>
              <a:t> </a:t>
            </a:r>
            <a:r>
              <a:rPr lang="en-US" sz="1600" dirty="0" err="1"/>
              <a:t>Orthop</a:t>
            </a:r>
            <a:r>
              <a:rPr lang="en-US" sz="1600" dirty="0"/>
              <a:t> 2012;141:403, 405, 407.</a:t>
            </a:r>
          </a:p>
          <a:p>
            <a:pPr marL="361950" indent="-361950">
              <a:spcBef>
                <a:spcPct val="30000"/>
              </a:spcBef>
              <a:defRPr/>
            </a:pPr>
            <a:endParaRPr lang="en-GB" sz="1600" dirty="0"/>
          </a:p>
          <a:p>
            <a:pPr marL="361950" indent="-361950">
              <a:spcBef>
                <a:spcPct val="30000"/>
              </a:spcBef>
              <a:defRPr/>
            </a:pPr>
            <a:endParaRPr lang="en-GB" sz="1600" dirty="0"/>
          </a:p>
          <a:p>
            <a:pPr marL="361950" indent="-361950">
              <a:spcBef>
                <a:spcPct val="30000"/>
              </a:spcBef>
              <a:defRPr/>
            </a:pPr>
            <a:endParaRPr lang="el-GR" sz="1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stretch>
            <a:fillRect/>
          </a:stretch>
        </p:blipFill>
        <p:spPr>
          <a:xfrm>
            <a:off x="1694016" y="1162280"/>
            <a:ext cx="8803968" cy="45334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7914528" y="4613098"/>
            <a:ext cx="719191" cy="102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p:txBody>
          <a:bodyPr/>
          <a:lstStyle/>
          <a:p>
            <a:r>
              <a:rPr lang="el-GR" sz="3600" dirty="0"/>
              <a:t>πανοραμική ακτινογραφία</a:t>
            </a:r>
            <a:br>
              <a:rPr lang="el-GR" sz="3600" dirty="0"/>
            </a:br>
            <a:r>
              <a:rPr lang="el-GR" sz="3600" dirty="0"/>
              <a:t>(τομογραφία)</a:t>
            </a:r>
          </a:p>
        </p:txBody>
      </p:sp>
      <p:sp>
        <p:nvSpPr>
          <p:cNvPr id="4" name="Freeform 13"/>
          <p:cNvSpPr>
            <a:spLocks/>
          </p:cNvSpPr>
          <p:nvPr/>
        </p:nvSpPr>
        <p:spPr bwMode="auto">
          <a:xfrm rot="21326996">
            <a:off x="5929249" y="3716957"/>
            <a:ext cx="1976241" cy="1897076"/>
          </a:xfrm>
          <a:custGeom>
            <a:avLst/>
            <a:gdLst>
              <a:gd name="T0" fmla="*/ 132 w 1182"/>
              <a:gd name="T1" fmla="*/ 88 h 1167"/>
              <a:gd name="T2" fmla="*/ 117 w 1182"/>
              <a:gd name="T3" fmla="*/ 49 h 1167"/>
              <a:gd name="T4" fmla="*/ 83 w 1182"/>
              <a:gd name="T5" fmla="*/ 6 h 1167"/>
              <a:gd name="T6" fmla="*/ 21 w 1182"/>
              <a:gd name="T7" fmla="*/ 15 h 1167"/>
              <a:gd name="T8" fmla="*/ 2 w 1182"/>
              <a:gd name="T9" fmla="*/ 78 h 1167"/>
              <a:gd name="T10" fmla="*/ 10 w 1182"/>
              <a:gd name="T11" fmla="*/ 133 h 1167"/>
              <a:gd name="T12" fmla="*/ 42 w 1182"/>
              <a:gd name="T13" fmla="*/ 229 h 1167"/>
              <a:gd name="T14" fmla="*/ 57 w 1182"/>
              <a:gd name="T15" fmla="*/ 356 h 1167"/>
              <a:gd name="T16" fmla="*/ 81 w 1182"/>
              <a:gd name="T17" fmla="*/ 488 h 1167"/>
              <a:gd name="T18" fmla="*/ 112 w 1182"/>
              <a:gd name="T19" fmla="*/ 637 h 1167"/>
              <a:gd name="T20" fmla="*/ 162 w 1182"/>
              <a:gd name="T21" fmla="*/ 747 h 1167"/>
              <a:gd name="T22" fmla="*/ 275 w 1182"/>
              <a:gd name="T23" fmla="*/ 824 h 1167"/>
              <a:gd name="T24" fmla="*/ 419 w 1182"/>
              <a:gd name="T25" fmla="*/ 898 h 1167"/>
              <a:gd name="T26" fmla="*/ 567 w 1182"/>
              <a:gd name="T27" fmla="*/ 978 h 1167"/>
              <a:gd name="T28" fmla="*/ 717 w 1182"/>
              <a:gd name="T29" fmla="*/ 1052 h 1167"/>
              <a:gd name="T30" fmla="*/ 855 w 1182"/>
              <a:gd name="T31" fmla="*/ 1125 h 1167"/>
              <a:gd name="T32" fmla="*/ 962 w 1182"/>
              <a:gd name="T33" fmla="*/ 1160 h 1167"/>
              <a:gd name="T34" fmla="*/ 1050 w 1182"/>
              <a:gd name="T35" fmla="*/ 1155 h 1167"/>
              <a:gd name="T36" fmla="*/ 1077 w 1182"/>
              <a:gd name="T37" fmla="*/ 1088 h 1167"/>
              <a:gd name="T38" fmla="*/ 1092 w 1182"/>
              <a:gd name="T39" fmla="*/ 1003 h 1167"/>
              <a:gd name="T40" fmla="*/ 1115 w 1182"/>
              <a:gd name="T41" fmla="*/ 918 h 1167"/>
              <a:gd name="T42" fmla="*/ 1144 w 1182"/>
              <a:gd name="T43" fmla="*/ 855 h 1167"/>
              <a:gd name="T44" fmla="*/ 1182 w 1182"/>
              <a:gd name="T45" fmla="*/ 792 h 11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2"/>
              <a:gd name="T70" fmla="*/ 0 h 1167"/>
              <a:gd name="T71" fmla="*/ 1182 w 1182"/>
              <a:gd name="T72" fmla="*/ 1167 h 1167"/>
              <a:gd name="connsiteX0" fmla="*/ 1117 w 10000"/>
              <a:gd name="connsiteY0" fmla="*/ 906 h 10152"/>
              <a:gd name="connsiteX1" fmla="*/ 990 w 10000"/>
              <a:gd name="connsiteY1" fmla="*/ 572 h 10152"/>
              <a:gd name="connsiteX2" fmla="*/ 702 w 10000"/>
              <a:gd name="connsiteY2" fmla="*/ 203 h 10152"/>
              <a:gd name="connsiteX3" fmla="*/ 212 w 10000"/>
              <a:gd name="connsiteY3" fmla="*/ 103 h 10152"/>
              <a:gd name="connsiteX4" fmla="*/ 17 w 10000"/>
              <a:gd name="connsiteY4" fmla="*/ 820 h 10152"/>
              <a:gd name="connsiteX5" fmla="*/ 85 w 10000"/>
              <a:gd name="connsiteY5" fmla="*/ 1292 h 10152"/>
              <a:gd name="connsiteX6" fmla="*/ 355 w 10000"/>
              <a:gd name="connsiteY6" fmla="*/ 2114 h 10152"/>
              <a:gd name="connsiteX7" fmla="*/ 482 w 10000"/>
              <a:gd name="connsiteY7" fmla="*/ 3203 h 10152"/>
              <a:gd name="connsiteX8" fmla="*/ 685 w 10000"/>
              <a:gd name="connsiteY8" fmla="*/ 4334 h 10152"/>
              <a:gd name="connsiteX9" fmla="*/ 948 w 10000"/>
              <a:gd name="connsiteY9" fmla="*/ 5610 h 10152"/>
              <a:gd name="connsiteX10" fmla="*/ 1371 w 10000"/>
              <a:gd name="connsiteY10" fmla="*/ 6553 h 10152"/>
              <a:gd name="connsiteX11" fmla="*/ 2327 w 10000"/>
              <a:gd name="connsiteY11" fmla="*/ 7213 h 10152"/>
              <a:gd name="connsiteX12" fmla="*/ 3545 w 10000"/>
              <a:gd name="connsiteY12" fmla="*/ 7847 h 10152"/>
              <a:gd name="connsiteX13" fmla="*/ 4797 w 10000"/>
              <a:gd name="connsiteY13" fmla="*/ 8532 h 10152"/>
              <a:gd name="connsiteX14" fmla="*/ 6066 w 10000"/>
              <a:gd name="connsiteY14" fmla="*/ 9167 h 10152"/>
              <a:gd name="connsiteX15" fmla="*/ 7234 w 10000"/>
              <a:gd name="connsiteY15" fmla="*/ 9792 h 10152"/>
              <a:gd name="connsiteX16" fmla="*/ 8139 w 10000"/>
              <a:gd name="connsiteY16" fmla="*/ 10092 h 10152"/>
              <a:gd name="connsiteX17" fmla="*/ 8883 w 10000"/>
              <a:gd name="connsiteY17" fmla="*/ 10049 h 10152"/>
              <a:gd name="connsiteX18" fmla="*/ 9112 w 10000"/>
              <a:gd name="connsiteY18" fmla="*/ 9475 h 10152"/>
              <a:gd name="connsiteX19" fmla="*/ 9239 w 10000"/>
              <a:gd name="connsiteY19" fmla="*/ 8747 h 10152"/>
              <a:gd name="connsiteX20" fmla="*/ 9433 w 10000"/>
              <a:gd name="connsiteY20" fmla="*/ 8018 h 10152"/>
              <a:gd name="connsiteX21" fmla="*/ 9679 w 10000"/>
              <a:gd name="connsiteY21" fmla="*/ 7478 h 10152"/>
              <a:gd name="connsiteX22" fmla="*/ 10000 w 10000"/>
              <a:gd name="connsiteY22" fmla="*/ 6939 h 10152"/>
              <a:gd name="connsiteX0" fmla="*/ 1117 w 10000"/>
              <a:gd name="connsiteY0" fmla="*/ 933 h 10179"/>
              <a:gd name="connsiteX1" fmla="*/ 990 w 10000"/>
              <a:gd name="connsiteY1" fmla="*/ 599 h 10179"/>
              <a:gd name="connsiteX2" fmla="*/ 813 w 10000"/>
              <a:gd name="connsiteY2" fmla="*/ 78 h 10179"/>
              <a:gd name="connsiteX3" fmla="*/ 212 w 10000"/>
              <a:gd name="connsiteY3" fmla="*/ 130 h 10179"/>
              <a:gd name="connsiteX4" fmla="*/ 17 w 10000"/>
              <a:gd name="connsiteY4" fmla="*/ 847 h 10179"/>
              <a:gd name="connsiteX5" fmla="*/ 85 w 10000"/>
              <a:gd name="connsiteY5" fmla="*/ 1319 h 10179"/>
              <a:gd name="connsiteX6" fmla="*/ 355 w 10000"/>
              <a:gd name="connsiteY6" fmla="*/ 2141 h 10179"/>
              <a:gd name="connsiteX7" fmla="*/ 482 w 10000"/>
              <a:gd name="connsiteY7" fmla="*/ 3230 h 10179"/>
              <a:gd name="connsiteX8" fmla="*/ 685 w 10000"/>
              <a:gd name="connsiteY8" fmla="*/ 4361 h 10179"/>
              <a:gd name="connsiteX9" fmla="*/ 948 w 10000"/>
              <a:gd name="connsiteY9" fmla="*/ 5637 h 10179"/>
              <a:gd name="connsiteX10" fmla="*/ 1371 w 10000"/>
              <a:gd name="connsiteY10" fmla="*/ 6580 h 10179"/>
              <a:gd name="connsiteX11" fmla="*/ 2327 w 10000"/>
              <a:gd name="connsiteY11" fmla="*/ 7240 h 10179"/>
              <a:gd name="connsiteX12" fmla="*/ 3545 w 10000"/>
              <a:gd name="connsiteY12" fmla="*/ 7874 h 10179"/>
              <a:gd name="connsiteX13" fmla="*/ 4797 w 10000"/>
              <a:gd name="connsiteY13" fmla="*/ 8559 h 10179"/>
              <a:gd name="connsiteX14" fmla="*/ 6066 w 10000"/>
              <a:gd name="connsiteY14" fmla="*/ 9194 h 10179"/>
              <a:gd name="connsiteX15" fmla="*/ 7234 w 10000"/>
              <a:gd name="connsiteY15" fmla="*/ 9819 h 10179"/>
              <a:gd name="connsiteX16" fmla="*/ 8139 w 10000"/>
              <a:gd name="connsiteY16" fmla="*/ 10119 h 10179"/>
              <a:gd name="connsiteX17" fmla="*/ 8883 w 10000"/>
              <a:gd name="connsiteY17" fmla="*/ 10076 h 10179"/>
              <a:gd name="connsiteX18" fmla="*/ 9112 w 10000"/>
              <a:gd name="connsiteY18" fmla="*/ 9502 h 10179"/>
              <a:gd name="connsiteX19" fmla="*/ 9239 w 10000"/>
              <a:gd name="connsiteY19" fmla="*/ 8774 h 10179"/>
              <a:gd name="connsiteX20" fmla="*/ 9433 w 10000"/>
              <a:gd name="connsiteY20" fmla="*/ 8045 h 10179"/>
              <a:gd name="connsiteX21" fmla="*/ 9679 w 10000"/>
              <a:gd name="connsiteY21" fmla="*/ 7505 h 10179"/>
              <a:gd name="connsiteX22" fmla="*/ 10000 w 10000"/>
              <a:gd name="connsiteY22" fmla="*/ 6966 h 10179"/>
              <a:gd name="connsiteX0" fmla="*/ 1117 w 10000"/>
              <a:gd name="connsiteY0" fmla="*/ 931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8 w 10003"/>
              <a:gd name="connsiteY0" fmla="*/ 1108 h 10211"/>
              <a:gd name="connsiteX1" fmla="*/ 1118 w 10003"/>
              <a:gd name="connsiteY1" fmla="*/ 561 h 10211"/>
              <a:gd name="connsiteX2" fmla="*/ 816 w 10003"/>
              <a:gd name="connsiteY2" fmla="*/ 110 h 10211"/>
              <a:gd name="connsiteX3" fmla="*/ 215 w 10003"/>
              <a:gd name="connsiteY3" fmla="*/ 162 h 10211"/>
              <a:gd name="connsiteX4" fmla="*/ 20 w 10003"/>
              <a:gd name="connsiteY4" fmla="*/ 879 h 10211"/>
              <a:gd name="connsiteX5" fmla="*/ 88 w 10003"/>
              <a:gd name="connsiteY5" fmla="*/ 1351 h 10211"/>
              <a:gd name="connsiteX6" fmla="*/ 358 w 10003"/>
              <a:gd name="connsiteY6" fmla="*/ 2173 h 10211"/>
              <a:gd name="connsiteX7" fmla="*/ 485 w 10003"/>
              <a:gd name="connsiteY7" fmla="*/ 3262 h 10211"/>
              <a:gd name="connsiteX8" fmla="*/ 688 w 10003"/>
              <a:gd name="connsiteY8" fmla="*/ 4393 h 10211"/>
              <a:gd name="connsiteX9" fmla="*/ 951 w 10003"/>
              <a:gd name="connsiteY9" fmla="*/ 5669 h 10211"/>
              <a:gd name="connsiteX10" fmla="*/ 1374 w 10003"/>
              <a:gd name="connsiteY10" fmla="*/ 6612 h 10211"/>
              <a:gd name="connsiteX11" fmla="*/ 2330 w 10003"/>
              <a:gd name="connsiteY11" fmla="*/ 7272 h 10211"/>
              <a:gd name="connsiteX12" fmla="*/ 3548 w 10003"/>
              <a:gd name="connsiteY12" fmla="*/ 7906 h 10211"/>
              <a:gd name="connsiteX13" fmla="*/ 4800 w 10003"/>
              <a:gd name="connsiteY13" fmla="*/ 8591 h 10211"/>
              <a:gd name="connsiteX14" fmla="*/ 6069 w 10003"/>
              <a:gd name="connsiteY14" fmla="*/ 9226 h 10211"/>
              <a:gd name="connsiteX15" fmla="*/ 7237 w 10003"/>
              <a:gd name="connsiteY15" fmla="*/ 9851 h 10211"/>
              <a:gd name="connsiteX16" fmla="*/ 8142 w 10003"/>
              <a:gd name="connsiteY16" fmla="*/ 10151 h 10211"/>
              <a:gd name="connsiteX17" fmla="*/ 8886 w 10003"/>
              <a:gd name="connsiteY17" fmla="*/ 10108 h 10211"/>
              <a:gd name="connsiteX18" fmla="*/ 9115 w 10003"/>
              <a:gd name="connsiteY18" fmla="*/ 9534 h 10211"/>
              <a:gd name="connsiteX19" fmla="*/ 9242 w 10003"/>
              <a:gd name="connsiteY19" fmla="*/ 8806 h 10211"/>
              <a:gd name="connsiteX20" fmla="*/ 9436 w 10003"/>
              <a:gd name="connsiteY20" fmla="*/ 8077 h 10211"/>
              <a:gd name="connsiteX21" fmla="*/ 9682 w 10003"/>
              <a:gd name="connsiteY21" fmla="*/ 7537 h 10211"/>
              <a:gd name="connsiteX22" fmla="*/ 10003 w 10003"/>
              <a:gd name="connsiteY22" fmla="*/ 6998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682 w 10176"/>
              <a:gd name="connsiteY21" fmla="*/ 7537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506 w 10176"/>
              <a:gd name="connsiteY20" fmla="*/ 8203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811 w 10176"/>
              <a:gd name="connsiteY20" fmla="*/ 7668 h 10211"/>
              <a:gd name="connsiteX21" fmla="*/ 10176 w 10176"/>
              <a:gd name="connsiteY21"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811 w 10176"/>
              <a:gd name="connsiteY19" fmla="*/ 7668 h 10240"/>
              <a:gd name="connsiteX20" fmla="*/ 10176 w 10176"/>
              <a:gd name="connsiteY20" fmla="*/ 7072 h 10240"/>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491 w 10176"/>
              <a:gd name="connsiteY19" fmla="*/ 8206 h 10240"/>
              <a:gd name="connsiteX20" fmla="*/ 10176 w 10176"/>
              <a:gd name="connsiteY20" fmla="*/ 7072 h 10240"/>
              <a:gd name="connsiteX0" fmla="*/ 1148 w 10135"/>
              <a:gd name="connsiteY0" fmla="*/ 1108 h 10240"/>
              <a:gd name="connsiteX1" fmla="*/ 1118 w 10135"/>
              <a:gd name="connsiteY1" fmla="*/ 561 h 10240"/>
              <a:gd name="connsiteX2" fmla="*/ 816 w 10135"/>
              <a:gd name="connsiteY2" fmla="*/ 110 h 10240"/>
              <a:gd name="connsiteX3" fmla="*/ 215 w 10135"/>
              <a:gd name="connsiteY3" fmla="*/ 162 h 10240"/>
              <a:gd name="connsiteX4" fmla="*/ 20 w 10135"/>
              <a:gd name="connsiteY4" fmla="*/ 879 h 10240"/>
              <a:gd name="connsiteX5" fmla="*/ 88 w 10135"/>
              <a:gd name="connsiteY5" fmla="*/ 1351 h 10240"/>
              <a:gd name="connsiteX6" fmla="*/ 358 w 10135"/>
              <a:gd name="connsiteY6" fmla="*/ 2173 h 10240"/>
              <a:gd name="connsiteX7" fmla="*/ 485 w 10135"/>
              <a:gd name="connsiteY7" fmla="*/ 3262 h 10240"/>
              <a:gd name="connsiteX8" fmla="*/ 688 w 10135"/>
              <a:gd name="connsiteY8" fmla="*/ 4393 h 10240"/>
              <a:gd name="connsiteX9" fmla="*/ 951 w 10135"/>
              <a:gd name="connsiteY9" fmla="*/ 5669 h 10240"/>
              <a:gd name="connsiteX10" fmla="*/ 1374 w 10135"/>
              <a:gd name="connsiteY10" fmla="*/ 6612 h 10240"/>
              <a:gd name="connsiteX11" fmla="*/ 2330 w 10135"/>
              <a:gd name="connsiteY11" fmla="*/ 7272 h 10240"/>
              <a:gd name="connsiteX12" fmla="*/ 3548 w 10135"/>
              <a:gd name="connsiteY12" fmla="*/ 7906 h 10240"/>
              <a:gd name="connsiteX13" fmla="*/ 4800 w 10135"/>
              <a:gd name="connsiteY13" fmla="*/ 8591 h 10240"/>
              <a:gd name="connsiteX14" fmla="*/ 6069 w 10135"/>
              <a:gd name="connsiteY14" fmla="*/ 9226 h 10240"/>
              <a:gd name="connsiteX15" fmla="*/ 7237 w 10135"/>
              <a:gd name="connsiteY15" fmla="*/ 9851 h 10240"/>
              <a:gd name="connsiteX16" fmla="*/ 8142 w 10135"/>
              <a:gd name="connsiteY16" fmla="*/ 10151 h 10240"/>
              <a:gd name="connsiteX17" fmla="*/ 8886 w 10135"/>
              <a:gd name="connsiteY17" fmla="*/ 10108 h 10240"/>
              <a:gd name="connsiteX18" fmla="*/ 9228 w 10135"/>
              <a:gd name="connsiteY18" fmla="*/ 9362 h 10240"/>
              <a:gd name="connsiteX19" fmla="*/ 9491 w 10135"/>
              <a:gd name="connsiteY19" fmla="*/ 8206 h 10240"/>
              <a:gd name="connsiteX20" fmla="*/ 10135 w 10135"/>
              <a:gd name="connsiteY20" fmla="*/ 7089 h 1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35" h="10240">
                <a:moveTo>
                  <a:pt x="1148" y="1108"/>
                </a:moveTo>
                <a:cubicBezTo>
                  <a:pt x="1131" y="1057"/>
                  <a:pt x="1173" y="727"/>
                  <a:pt x="1118" y="561"/>
                </a:cubicBezTo>
                <a:cubicBezTo>
                  <a:pt x="1063" y="395"/>
                  <a:pt x="966" y="176"/>
                  <a:pt x="816" y="110"/>
                </a:cubicBezTo>
                <a:cubicBezTo>
                  <a:pt x="666" y="44"/>
                  <a:pt x="430" y="0"/>
                  <a:pt x="215" y="162"/>
                </a:cubicBezTo>
                <a:cubicBezTo>
                  <a:pt x="0" y="324"/>
                  <a:pt x="37" y="708"/>
                  <a:pt x="20" y="879"/>
                </a:cubicBezTo>
                <a:cubicBezTo>
                  <a:pt x="3" y="1051"/>
                  <a:pt x="28" y="1136"/>
                  <a:pt x="88" y="1351"/>
                </a:cubicBezTo>
                <a:cubicBezTo>
                  <a:pt x="147" y="1565"/>
                  <a:pt x="291" y="1856"/>
                  <a:pt x="358" y="2173"/>
                </a:cubicBezTo>
                <a:cubicBezTo>
                  <a:pt x="426" y="2490"/>
                  <a:pt x="434" y="2893"/>
                  <a:pt x="485" y="3262"/>
                </a:cubicBezTo>
                <a:cubicBezTo>
                  <a:pt x="536" y="3630"/>
                  <a:pt x="612" y="3990"/>
                  <a:pt x="688" y="4393"/>
                </a:cubicBezTo>
                <a:cubicBezTo>
                  <a:pt x="764" y="4795"/>
                  <a:pt x="832" y="5301"/>
                  <a:pt x="951" y="5669"/>
                </a:cubicBezTo>
                <a:cubicBezTo>
                  <a:pt x="1069" y="6038"/>
                  <a:pt x="1145" y="6346"/>
                  <a:pt x="1374" y="6612"/>
                </a:cubicBezTo>
                <a:cubicBezTo>
                  <a:pt x="1602" y="6878"/>
                  <a:pt x="1966" y="7058"/>
                  <a:pt x="2330" y="7272"/>
                </a:cubicBezTo>
                <a:cubicBezTo>
                  <a:pt x="2693" y="7486"/>
                  <a:pt x="3133" y="7683"/>
                  <a:pt x="3548" y="7906"/>
                </a:cubicBezTo>
                <a:cubicBezTo>
                  <a:pt x="3962" y="8129"/>
                  <a:pt x="4377" y="8369"/>
                  <a:pt x="4800" y="8591"/>
                </a:cubicBezTo>
                <a:cubicBezTo>
                  <a:pt x="5223" y="8814"/>
                  <a:pt x="5663" y="9020"/>
                  <a:pt x="6069" y="9226"/>
                </a:cubicBezTo>
                <a:cubicBezTo>
                  <a:pt x="6475" y="9431"/>
                  <a:pt x="6890" y="9697"/>
                  <a:pt x="7237" y="9851"/>
                </a:cubicBezTo>
                <a:cubicBezTo>
                  <a:pt x="7583" y="10005"/>
                  <a:pt x="7871" y="10108"/>
                  <a:pt x="8142" y="10151"/>
                </a:cubicBezTo>
                <a:cubicBezTo>
                  <a:pt x="8412" y="10194"/>
                  <a:pt x="8705" y="10240"/>
                  <a:pt x="8886" y="10108"/>
                </a:cubicBezTo>
                <a:cubicBezTo>
                  <a:pt x="9067" y="9976"/>
                  <a:pt x="9127" y="9679"/>
                  <a:pt x="9228" y="9362"/>
                </a:cubicBezTo>
                <a:cubicBezTo>
                  <a:pt x="9329" y="9045"/>
                  <a:pt x="9314" y="8616"/>
                  <a:pt x="9491" y="8206"/>
                </a:cubicBezTo>
                <a:cubicBezTo>
                  <a:pt x="9603" y="8018"/>
                  <a:pt x="10067" y="7200"/>
                  <a:pt x="10135" y="7089"/>
                </a:cubicBezTo>
              </a:path>
            </a:pathLst>
          </a:custGeom>
          <a:noFill/>
          <a:ln w="28575" cap="flat" cmpd="sng">
            <a:solidFill>
              <a:schemeClr val="tx1"/>
            </a:solidFill>
            <a:prstDash val="solid"/>
            <a:round/>
            <a:headEnd type="none" w="sm" len="sm"/>
            <a:tailEnd type="none" w="sm" len="sm"/>
          </a:ln>
        </p:spPr>
        <p:txBody>
          <a:bodyPr/>
          <a:lstStyle/>
          <a:p>
            <a:endParaRPr lang="el-GR"/>
          </a:p>
        </p:txBody>
      </p:sp>
      <p:sp>
        <p:nvSpPr>
          <p:cNvPr id="5" name="Freeform 14"/>
          <p:cNvSpPr>
            <a:spLocks/>
          </p:cNvSpPr>
          <p:nvPr/>
        </p:nvSpPr>
        <p:spPr bwMode="auto">
          <a:xfrm rot="21326996">
            <a:off x="6996186" y="3994265"/>
            <a:ext cx="1087437" cy="488950"/>
          </a:xfrm>
          <a:custGeom>
            <a:avLst/>
            <a:gdLst>
              <a:gd name="T0" fmla="*/ 552 w 685"/>
              <a:gd name="T1" fmla="*/ 300 h 308"/>
              <a:gd name="T2" fmla="*/ 487 w 685"/>
              <a:gd name="T3" fmla="*/ 221 h 308"/>
              <a:gd name="T4" fmla="*/ 420 w 685"/>
              <a:gd name="T5" fmla="*/ 154 h 308"/>
              <a:gd name="T6" fmla="*/ 327 w 685"/>
              <a:gd name="T7" fmla="*/ 101 h 308"/>
              <a:gd name="T8" fmla="*/ 219 w 685"/>
              <a:gd name="T9" fmla="*/ 65 h 308"/>
              <a:gd name="T10" fmla="*/ 123 w 685"/>
              <a:gd name="T11" fmla="*/ 39 h 308"/>
              <a:gd name="T12" fmla="*/ 36 w 685"/>
              <a:gd name="T13" fmla="*/ 17 h 308"/>
              <a:gd name="T14" fmla="*/ 10 w 685"/>
              <a:gd name="T15" fmla="*/ 5 h 308"/>
              <a:gd name="T16" fmla="*/ 99 w 685"/>
              <a:gd name="T17" fmla="*/ 3 h 308"/>
              <a:gd name="T18" fmla="*/ 223 w 685"/>
              <a:gd name="T19" fmla="*/ 22 h 308"/>
              <a:gd name="T20" fmla="*/ 315 w 685"/>
              <a:gd name="T21" fmla="*/ 34 h 308"/>
              <a:gd name="T22" fmla="*/ 408 w 685"/>
              <a:gd name="T23" fmla="*/ 36 h 308"/>
              <a:gd name="T24" fmla="*/ 523 w 685"/>
              <a:gd name="T25" fmla="*/ 27 h 308"/>
              <a:gd name="T26" fmla="*/ 598 w 685"/>
              <a:gd name="T27" fmla="*/ 41 h 308"/>
              <a:gd name="T28" fmla="*/ 675 w 685"/>
              <a:gd name="T29" fmla="*/ 58 h 308"/>
              <a:gd name="T30" fmla="*/ 658 w 685"/>
              <a:gd name="T31" fmla="*/ 68 h 308"/>
              <a:gd name="T32" fmla="*/ 636 w 685"/>
              <a:gd name="T33" fmla="*/ 92 h 308"/>
              <a:gd name="T34" fmla="*/ 612 w 685"/>
              <a:gd name="T35" fmla="*/ 156 h 308"/>
              <a:gd name="T36" fmla="*/ 607 w 685"/>
              <a:gd name="T37" fmla="*/ 188 h 308"/>
              <a:gd name="T38" fmla="*/ 607 w 685"/>
              <a:gd name="T39" fmla="*/ 269 h 308"/>
              <a:gd name="T40" fmla="*/ 552 w 685"/>
              <a:gd name="T41" fmla="*/ 300 h 3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5"/>
              <a:gd name="T64" fmla="*/ 0 h 308"/>
              <a:gd name="T65" fmla="*/ 685 w 685"/>
              <a:gd name="T66" fmla="*/ 308 h 3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5" h="308">
                <a:moveTo>
                  <a:pt x="552" y="300"/>
                </a:moveTo>
                <a:cubicBezTo>
                  <a:pt x="532" y="292"/>
                  <a:pt x="509" y="245"/>
                  <a:pt x="487" y="221"/>
                </a:cubicBezTo>
                <a:cubicBezTo>
                  <a:pt x="465" y="197"/>
                  <a:pt x="447" y="174"/>
                  <a:pt x="420" y="154"/>
                </a:cubicBezTo>
                <a:cubicBezTo>
                  <a:pt x="393" y="134"/>
                  <a:pt x="360" y="116"/>
                  <a:pt x="327" y="101"/>
                </a:cubicBezTo>
                <a:cubicBezTo>
                  <a:pt x="294" y="86"/>
                  <a:pt x="253" y="75"/>
                  <a:pt x="219" y="65"/>
                </a:cubicBezTo>
                <a:cubicBezTo>
                  <a:pt x="185" y="55"/>
                  <a:pt x="153" y="47"/>
                  <a:pt x="123" y="39"/>
                </a:cubicBezTo>
                <a:cubicBezTo>
                  <a:pt x="93" y="31"/>
                  <a:pt x="55" y="23"/>
                  <a:pt x="36" y="17"/>
                </a:cubicBezTo>
                <a:cubicBezTo>
                  <a:pt x="17" y="11"/>
                  <a:pt x="0" y="7"/>
                  <a:pt x="10" y="5"/>
                </a:cubicBezTo>
                <a:cubicBezTo>
                  <a:pt x="20" y="3"/>
                  <a:pt x="64" y="0"/>
                  <a:pt x="99" y="3"/>
                </a:cubicBezTo>
                <a:cubicBezTo>
                  <a:pt x="134" y="6"/>
                  <a:pt x="187" y="17"/>
                  <a:pt x="223" y="22"/>
                </a:cubicBezTo>
                <a:cubicBezTo>
                  <a:pt x="259" y="27"/>
                  <a:pt x="284" y="32"/>
                  <a:pt x="315" y="34"/>
                </a:cubicBezTo>
                <a:cubicBezTo>
                  <a:pt x="346" y="36"/>
                  <a:pt x="373" y="37"/>
                  <a:pt x="408" y="36"/>
                </a:cubicBezTo>
                <a:cubicBezTo>
                  <a:pt x="443" y="35"/>
                  <a:pt x="491" y="26"/>
                  <a:pt x="523" y="27"/>
                </a:cubicBezTo>
                <a:cubicBezTo>
                  <a:pt x="555" y="28"/>
                  <a:pt x="573" y="36"/>
                  <a:pt x="598" y="41"/>
                </a:cubicBezTo>
                <a:cubicBezTo>
                  <a:pt x="623" y="46"/>
                  <a:pt x="665" y="54"/>
                  <a:pt x="675" y="58"/>
                </a:cubicBezTo>
                <a:cubicBezTo>
                  <a:pt x="685" y="62"/>
                  <a:pt x="665" y="62"/>
                  <a:pt x="658" y="68"/>
                </a:cubicBezTo>
                <a:cubicBezTo>
                  <a:pt x="651" y="74"/>
                  <a:pt x="644" y="77"/>
                  <a:pt x="636" y="92"/>
                </a:cubicBezTo>
                <a:cubicBezTo>
                  <a:pt x="628" y="107"/>
                  <a:pt x="617" y="140"/>
                  <a:pt x="612" y="156"/>
                </a:cubicBezTo>
                <a:cubicBezTo>
                  <a:pt x="607" y="172"/>
                  <a:pt x="608" y="169"/>
                  <a:pt x="607" y="188"/>
                </a:cubicBezTo>
                <a:cubicBezTo>
                  <a:pt x="606" y="207"/>
                  <a:pt x="616" y="250"/>
                  <a:pt x="607" y="269"/>
                </a:cubicBezTo>
                <a:cubicBezTo>
                  <a:pt x="598" y="288"/>
                  <a:pt x="572" y="308"/>
                  <a:pt x="552" y="300"/>
                </a:cubicBezTo>
                <a:close/>
              </a:path>
            </a:pathLst>
          </a:custGeom>
          <a:noFill/>
          <a:ln w="28575" cap="flat" cmpd="sng">
            <a:solidFill>
              <a:schemeClr val="tx1"/>
            </a:solidFill>
            <a:prstDash val="solid"/>
            <a:round/>
            <a:headEnd type="none" w="sm" len="sm"/>
            <a:tailEnd type="none" w="sm" len="sm"/>
          </a:ln>
        </p:spPr>
        <p:txBody>
          <a:bodyPr/>
          <a:lstStyle/>
          <a:p>
            <a:endParaRPr lang="el-GR"/>
          </a:p>
        </p:txBody>
      </p:sp>
      <p:sp>
        <p:nvSpPr>
          <p:cNvPr id="6" name="Freeform 16"/>
          <p:cNvSpPr>
            <a:spLocks/>
          </p:cNvSpPr>
          <p:nvPr/>
        </p:nvSpPr>
        <p:spPr bwMode="auto">
          <a:xfrm rot="21326996">
            <a:off x="5643017" y="2728947"/>
            <a:ext cx="2160587" cy="1147763"/>
          </a:xfrm>
          <a:custGeom>
            <a:avLst/>
            <a:gdLst>
              <a:gd name="T0" fmla="*/ 1361 w 1361"/>
              <a:gd name="T1" fmla="*/ 68 h 723"/>
              <a:gd name="T2" fmla="*/ 1315 w 1361"/>
              <a:gd name="T3" fmla="*/ 44 h 723"/>
              <a:gd name="T4" fmla="*/ 1251 w 1361"/>
              <a:gd name="T5" fmla="*/ 23 h 723"/>
              <a:gd name="T6" fmla="*/ 1174 w 1361"/>
              <a:gd name="T7" fmla="*/ 6 h 723"/>
              <a:gd name="T8" fmla="*/ 1121 w 1361"/>
              <a:gd name="T9" fmla="*/ 1 h 723"/>
              <a:gd name="T10" fmla="*/ 1049 w 1361"/>
              <a:gd name="T11" fmla="*/ 8 h 723"/>
              <a:gd name="T12" fmla="*/ 951 w 1361"/>
              <a:gd name="T13" fmla="*/ 47 h 723"/>
              <a:gd name="T14" fmla="*/ 879 w 1361"/>
              <a:gd name="T15" fmla="*/ 78 h 723"/>
              <a:gd name="T16" fmla="*/ 792 w 1361"/>
              <a:gd name="T17" fmla="*/ 100 h 723"/>
              <a:gd name="T18" fmla="*/ 660 w 1361"/>
              <a:gd name="T19" fmla="*/ 131 h 723"/>
              <a:gd name="T20" fmla="*/ 540 w 1361"/>
              <a:gd name="T21" fmla="*/ 155 h 723"/>
              <a:gd name="T22" fmla="*/ 471 w 1361"/>
              <a:gd name="T23" fmla="*/ 164 h 723"/>
              <a:gd name="T24" fmla="*/ 442 w 1361"/>
              <a:gd name="T25" fmla="*/ 179 h 723"/>
              <a:gd name="T26" fmla="*/ 437 w 1361"/>
              <a:gd name="T27" fmla="*/ 210 h 723"/>
              <a:gd name="T28" fmla="*/ 430 w 1361"/>
              <a:gd name="T29" fmla="*/ 244 h 723"/>
              <a:gd name="T30" fmla="*/ 408 w 1361"/>
              <a:gd name="T31" fmla="*/ 265 h 723"/>
              <a:gd name="T32" fmla="*/ 377 w 1361"/>
              <a:gd name="T33" fmla="*/ 282 h 723"/>
              <a:gd name="T34" fmla="*/ 355 w 1361"/>
              <a:gd name="T35" fmla="*/ 275 h 723"/>
              <a:gd name="T36" fmla="*/ 346 w 1361"/>
              <a:gd name="T37" fmla="*/ 256 h 723"/>
              <a:gd name="T38" fmla="*/ 339 w 1361"/>
              <a:gd name="T39" fmla="*/ 224 h 723"/>
              <a:gd name="T40" fmla="*/ 341 w 1361"/>
              <a:gd name="T41" fmla="*/ 186 h 723"/>
              <a:gd name="T42" fmla="*/ 331 w 1361"/>
              <a:gd name="T43" fmla="*/ 167 h 723"/>
              <a:gd name="T44" fmla="*/ 310 w 1361"/>
              <a:gd name="T45" fmla="*/ 164 h 723"/>
              <a:gd name="T46" fmla="*/ 293 w 1361"/>
              <a:gd name="T47" fmla="*/ 184 h 723"/>
              <a:gd name="T48" fmla="*/ 264 w 1361"/>
              <a:gd name="T49" fmla="*/ 241 h 723"/>
              <a:gd name="T50" fmla="*/ 226 w 1361"/>
              <a:gd name="T51" fmla="*/ 318 h 723"/>
              <a:gd name="T52" fmla="*/ 175 w 1361"/>
              <a:gd name="T53" fmla="*/ 388 h 723"/>
              <a:gd name="T54" fmla="*/ 132 w 1361"/>
              <a:gd name="T55" fmla="*/ 469 h 723"/>
              <a:gd name="T56" fmla="*/ 72 w 1361"/>
              <a:gd name="T57" fmla="*/ 563 h 723"/>
              <a:gd name="T58" fmla="*/ 27 w 1361"/>
              <a:gd name="T59" fmla="*/ 640 h 723"/>
              <a:gd name="T60" fmla="*/ 5 w 1361"/>
              <a:gd name="T61" fmla="*/ 671 h 723"/>
              <a:gd name="T62" fmla="*/ 5 w 1361"/>
              <a:gd name="T63" fmla="*/ 716 h 723"/>
              <a:gd name="T64" fmla="*/ 36 w 1361"/>
              <a:gd name="T65" fmla="*/ 716 h 723"/>
              <a:gd name="T66" fmla="*/ 115 w 1361"/>
              <a:gd name="T67" fmla="*/ 671 h 723"/>
              <a:gd name="T68" fmla="*/ 190 w 1361"/>
              <a:gd name="T69" fmla="*/ 613 h 723"/>
              <a:gd name="T70" fmla="*/ 293 w 1361"/>
              <a:gd name="T71" fmla="*/ 548 h 723"/>
              <a:gd name="T72" fmla="*/ 408 w 1361"/>
              <a:gd name="T73" fmla="*/ 493 h 723"/>
              <a:gd name="T74" fmla="*/ 547 w 1361"/>
              <a:gd name="T75" fmla="*/ 431 h 723"/>
              <a:gd name="T76" fmla="*/ 636 w 1361"/>
              <a:gd name="T77" fmla="*/ 376 h 723"/>
              <a:gd name="T78" fmla="*/ 679 w 1361"/>
              <a:gd name="T79" fmla="*/ 301 h 723"/>
              <a:gd name="T80" fmla="*/ 694 w 1361"/>
              <a:gd name="T81" fmla="*/ 208 h 723"/>
              <a:gd name="T82" fmla="*/ 691 w 1361"/>
              <a:gd name="T83" fmla="*/ 164 h 723"/>
              <a:gd name="T84" fmla="*/ 687 w 1361"/>
              <a:gd name="T85" fmla="*/ 145 h 723"/>
              <a:gd name="T86" fmla="*/ 672 w 1361"/>
              <a:gd name="T87" fmla="*/ 92 h 723"/>
              <a:gd name="T88" fmla="*/ 651 w 1361"/>
              <a:gd name="T89" fmla="*/ 59 h 7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61"/>
              <a:gd name="T136" fmla="*/ 0 h 723"/>
              <a:gd name="T137" fmla="*/ 1361 w 1361"/>
              <a:gd name="T138" fmla="*/ 723 h 7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61" h="723">
                <a:moveTo>
                  <a:pt x="1361" y="68"/>
                </a:moveTo>
                <a:cubicBezTo>
                  <a:pt x="1347" y="59"/>
                  <a:pt x="1333" y="51"/>
                  <a:pt x="1315" y="44"/>
                </a:cubicBezTo>
                <a:cubicBezTo>
                  <a:pt x="1297" y="37"/>
                  <a:pt x="1274" y="29"/>
                  <a:pt x="1251" y="23"/>
                </a:cubicBezTo>
                <a:cubicBezTo>
                  <a:pt x="1228" y="17"/>
                  <a:pt x="1196" y="10"/>
                  <a:pt x="1174" y="6"/>
                </a:cubicBezTo>
                <a:cubicBezTo>
                  <a:pt x="1152" y="2"/>
                  <a:pt x="1142" y="1"/>
                  <a:pt x="1121" y="1"/>
                </a:cubicBezTo>
                <a:cubicBezTo>
                  <a:pt x="1100" y="1"/>
                  <a:pt x="1077" y="0"/>
                  <a:pt x="1049" y="8"/>
                </a:cubicBezTo>
                <a:cubicBezTo>
                  <a:pt x="1021" y="16"/>
                  <a:pt x="979" y="35"/>
                  <a:pt x="951" y="47"/>
                </a:cubicBezTo>
                <a:cubicBezTo>
                  <a:pt x="923" y="59"/>
                  <a:pt x="905" y="69"/>
                  <a:pt x="879" y="78"/>
                </a:cubicBezTo>
                <a:cubicBezTo>
                  <a:pt x="853" y="87"/>
                  <a:pt x="828" y="91"/>
                  <a:pt x="792" y="100"/>
                </a:cubicBezTo>
                <a:cubicBezTo>
                  <a:pt x="756" y="109"/>
                  <a:pt x="702" y="122"/>
                  <a:pt x="660" y="131"/>
                </a:cubicBezTo>
                <a:cubicBezTo>
                  <a:pt x="618" y="140"/>
                  <a:pt x="571" y="150"/>
                  <a:pt x="540" y="155"/>
                </a:cubicBezTo>
                <a:cubicBezTo>
                  <a:pt x="509" y="160"/>
                  <a:pt x="487" y="160"/>
                  <a:pt x="471" y="164"/>
                </a:cubicBezTo>
                <a:cubicBezTo>
                  <a:pt x="455" y="168"/>
                  <a:pt x="448" y="171"/>
                  <a:pt x="442" y="179"/>
                </a:cubicBezTo>
                <a:cubicBezTo>
                  <a:pt x="436" y="187"/>
                  <a:pt x="439" y="199"/>
                  <a:pt x="437" y="210"/>
                </a:cubicBezTo>
                <a:cubicBezTo>
                  <a:pt x="435" y="221"/>
                  <a:pt x="435" y="235"/>
                  <a:pt x="430" y="244"/>
                </a:cubicBezTo>
                <a:cubicBezTo>
                  <a:pt x="425" y="253"/>
                  <a:pt x="417" y="259"/>
                  <a:pt x="408" y="265"/>
                </a:cubicBezTo>
                <a:cubicBezTo>
                  <a:pt x="399" y="271"/>
                  <a:pt x="386" y="280"/>
                  <a:pt x="377" y="282"/>
                </a:cubicBezTo>
                <a:cubicBezTo>
                  <a:pt x="368" y="284"/>
                  <a:pt x="360" y="279"/>
                  <a:pt x="355" y="275"/>
                </a:cubicBezTo>
                <a:cubicBezTo>
                  <a:pt x="350" y="271"/>
                  <a:pt x="349" y="264"/>
                  <a:pt x="346" y="256"/>
                </a:cubicBezTo>
                <a:cubicBezTo>
                  <a:pt x="343" y="248"/>
                  <a:pt x="340" y="236"/>
                  <a:pt x="339" y="224"/>
                </a:cubicBezTo>
                <a:cubicBezTo>
                  <a:pt x="338" y="212"/>
                  <a:pt x="342" y="195"/>
                  <a:pt x="341" y="186"/>
                </a:cubicBezTo>
                <a:cubicBezTo>
                  <a:pt x="340" y="177"/>
                  <a:pt x="336" y="171"/>
                  <a:pt x="331" y="167"/>
                </a:cubicBezTo>
                <a:cubicBezTo>
                  <a:pt x="326" y="163"/>
                  <a:pt x="316" y="161"/>
                  <a:pt x="310" y="164"/>
                </a:cubicBezTo>
                <a:cubicBezTo>
                  <a:pt x="304" y="167"/>
                  <a:pt x="301" y="171"/>
                  <a:pt x="293" y="184"/>
                </a:cubicBezTo>
                <a:cubicBezTo>
                  <a:pt x="285" y="197"/>
                  <a:pt x="275" y="219"/>
                  <a:pt x="264" y="241"/>
                </a:cubicBezTo>
                <a:cubicBezTo>
                  <a:pt x="253" y="263"/>
                  <a:pt x="241" y="294"/>
                  <a:pt x="226" y="318"/>
                </a:cubicBezTo>
                <a:cubicBezTo>
                  <a:pt x="211" y="342"/>
                  <a:pt x="191" y="363"/>
                  <a:pt x="175" y="388"/>
                </a:cubicBezTo>
                <a:cubicBezTo>
                  <a:pt x="159" y="413"/>
                  <a:pt x="149" y="440"/>
                  <a:pt x="132" y="469"/>
                </a:cubicBezTo>
                <a:cubicBezTo>
                  <a:pt x="115" y="498"/>
                  <a:pt x="89" y="535"/>
                  <a:pt x="72" y="563"/>
                </a:cubicBezTo>
                <a:cubicBezTo>
                  <a:pt x="55" y="591"/>
                  <a:pt x="38" y="622"/>
                  <a:pt x="27" y="640"/>
                </a:cubicBezTo>
                <a:cubicBezTo>
                  <a:pt x="16" y="658"/>
                  <a:pt x="9" y="658"/>
                  <a:pt x="5" y="671"/>
                </a:cubicBezTo>
                <a:cubicBezTo>
                  <a:pt x="1" y="684"/>
                  <a:pt x="0" y="709"/>
                  <a:pt x="5" y="716"/>
                </a:cubicBezTo>
                <a:cubicBezTo>
                  <a:pt x="10" y="723"/>
                  <a:pt x="18" y="723"/>
                  <a:pt x="36" y="716"/>
                </a:cubicBezTo>
                <a:cubicBezTo>
                  <a:pt x="54" y="709"/>
                  <a:pt x="89" y="688"/>
                  <a:pt x="115" y="671"/>
                </a:cubicBezTo>
                <a:cubicBezTo>
                  <a:pt x="141" y="654"/>
                  <a:pt x="160" y="634"/>
                  <a:pt x="190" y="613"/>
                </a:cubicBezTo>
                <a:cubicBezTo>
                  <a:pt x="220" y="592"/>
                  <a:pt x="257" y="568"/>
                  <a:pt x="293" y="548"/>
                </a:cubicBezTo>
                <a:cubicBezTo>
                  <a:pt x="329" y="528"/>
                  <a:pt x="366" y="512"/>
                  <a:pt x="408" y="493"/>
                </a:cubicBezTo>
                <a:cubicBezTo>
                  <a:pt x="450" y="474"/>
                  <a:pt x="509" y="450"/>
                  <a:pt x="547" y="431"/>
                </a:cubicBezTo>
                <a:cubicBezTo>
                  <a:pt x="585" y="412"/>
                  <a:pt x="614" y="398"/>
                  <a:pt x="636" y="376"/>
                </a:cubicBezTo>
                <a:cubicBezTo>
                  <a:pt x="658" y="354"/>
                  <a:pt x="669" y="329"/>
                  <a:pt x="679" y="301"/>
                </a:cubicBezTo>
                <a:cubicBezTo>
                  <a:pt x="689" y="273"/>
                  <a:pt x="692" y="231"/>
                  <a:pt x="694" y="208"/>
                </a:cubicBezTo>
                <a:cubicBezTo>
                  <a:pt x="696" y="185"/>
                  <a:pt x="692" y="174"/>
                  <a:pt x="691" y="164"/>
                </a:cubicBezTo>
                <a:cubicBezTo>
                  <a:pt x="690" y="154"/>
                  <a:pt x="690" y="157"/>
                  <a:pt x="687" y="145"/>
                </a:cubicBezTo>
                <a:cubicBezTo>
                  <a:pt x="684" y="133"/>
                  <a:pt x="678" y="106"/>
                  <a:pt x="672" y="92"/>
                </a:cubicBezTo>
                <a:cubicBezTo>
                  <a:pt x="666" y="78"/>
                  <a:pt x="658" y="68"/>
                  <a:pt x="651" y="59"/>
                </a:cubicBezTo>
              </a:path>
            </a:pathLst>
          </a:custGeom>
          <a:noFill/>
          <a:ln w="28575" cap="flat" cmpd="sng">
            <a:solidFill>
              <a:schemeClr val="tx1"/>
            </a:solidFill>
            <a:prstDash val="solid"/>
            <a:round/>
            <a:headEnd type="none" w="sm" len="sm"/>
            <a:tailEnd type="none" w="sm" len="sm"/>
          </a:ln>
        </p:spPr>
        <p:txBody>
          <a:bodyPr/>
          <a:lstStyle/>
          <a:p>
            <a:endParaRPr lang="el-GR"/>
          </a:p>
        </p:txBody>
      </p:sp>
      <p:sp>
        <p:nvSpPr>
          <p:cNvPr id="7" name="Freeform 17"/>
          <p:cNvSpPr>
            <a:spLocks/>
          </p:cNvSpPr>
          <p:nvPr/>
        </p:nvSpPr>
        <p:spPr bwMode="auto">
          <a:xfrm rot="21326996">
            <a:off x="3483977" y="2475015"/>
            <a:ext cx="2244443" cy="1982910"/>
          </a:xfrm>
          <a:custGeom>
            <a:avLst/>
            <a:gdLst>
              <a:gd name="T0" fmla="*/ 1414 w 2957"/>
              <a:gd name="T1" fmla="*/ 2418 h 2488"/>
              <a:gd name="T2" fmla="*/ 1347 w 2957"/>
              <a:gd name="T3" fmla="*/ 2440 h 2488"/>
              <a:gd name="T4" fmla="*/ 1275 w 2957"/>
              <a:gd name="T5" fmla="*/ 2445 h 2488"/>
              <a:gd name="T6" fmla="*/ 1194 w 2957"/>
              <a:gd name="T7" fmla="*/ 2478 h 2488"/>
              <a:gd name="T8" fmla="*/ 1126 w 2957"/>
              <a:gd name="T9" fmla="*/ 2479 h 2488"/>
              <a:gd name="T10" fmla="*/ 1026 w 2957"/>
              <a:gd name="T11" fmla="*/ 2421 h 2488"/>
              <a:gd name="T12" fmla="*/ 908 w 2957"/>
              <a:gd name="T13" fmla="*/ 2418 h 2488"/>
              <a:gd name="T14" fmla="*/ 742 w 2957"/>
              <a:gd name="T15" fmla="*/ 2374 h 2488"/>
              <a:gd name="T16" fmla="*/ 555 w 2957"/>
              <a:gd name="T17" fmla="*/ 2291 h 2488"/>
              <a:gd name="T18" fmla="*/ 387 w 2957"/>
              <a:gd name="T19" fmla="*/ 2190 h 2488"/>
              <a:gd name="T20" fmla="*/ 229 w 2957"/>
              <a:gd name="T21" fmla="*/ 2080 h 2488"/>
              <a:gd name="T22" fmla="*/ 119 w 2957"/>
              <a:gd name="T23" fmla="*/ 1931 h 2488"/>
              <a:gd name="T24" fmla="*/ 26 w 2957"/>
              <a:gd name="T25" fmla="*/ 1711 h 2488"/>
              <a:gd name="T26" fmla="*/ 0 w 2957"/>
              <a:gd name="T27" fmla="*/ 1484 h 2488"/>
              <a:gd name="T28" fmla="*/ 26 w 2957"/>
              <a:gd name="T29" fmla="*/ 1239 h 2488"/>
              <a:gd name="T30" fmla="*/ 131 w 2957"/>
              <a:gd name="T31" fmla="*/ 890 h 2488"/>
              <a:gd name="T32" fmla="*/ 320 w 2957"/>
              <a:gd name="T33" fmla="*/ 568 h 2488"/>
              <a:gd name="T34" fmla="*/ 628 w 2957"/>
              <a:gd name="T35" fmla="*/ 262 h 2488"/>
              <a:gd name="T36" fmla="*/ 995 w 2957"/>
              <a:gd name="T37" fmla="*/ 61 h 2488"/>
              <a:gd name="T38" fmla="*/ 1467 w 2957"/>
              <a:gd name="T39" fmla="*/ 6 h 2488"/>
              <a:gd name="T40" fmla="*/ 2025 w 2957"/>
              <a:gd name="T41" fmla="*/ 96 h 2488"/>
              <a:gd name="T42" fmla="*/ 2444 w 2957"/>
              <a:gd name="T43" fmla="*/ 210 h 2488"/>
              <a:gd name="T44" fmla="*/ 2688 w 2957"/>
              <a:gd name="T45" fmla="*/ 375 h 2488"/>
              <a:gd name="T46" fmla="*/ 2836 w 2957"/>
              <a:gd name="T47" fmla="*/ 567 h 2488"/>
              <a:gd name="T48" fmla="*/ 2879 w 2957"/>
              <a:gd name="T49" fmla="*/ 664 h 2488"/>
              <a:gd name="T50" fmla="*/ 2912 w 2957"/>
              <a:gd name="T51" fmla="*/ 904 h 2488"/>
              <a:gd name="T52" fmla="*/ 2906 w 2957"/>
              <a:gd name="T53" fmla="*/ 1143 h 2488"/>
              <a:gd name="T54" fmla="*/ 2903 w 2957"/>
              <a:gd name="T55" fmla="*/ 1499 h 2488"/>
              <a:gd name="T56" fmla="*/ 2880 w 2957"/>
              <a:gd name="T57" fmla="*/ 1623 h 2488"/>
              <a:gd name="T58" fmla="*/ 2854 w 2957"/>
              <a:gd name="T59" fmla="*/ 1684 h 2488"/>
              <a:gd name="T60" fmla="*/ 2784 w 2957"/>
              <a:gd name="T61" fmla="*/ 1719 h 2488"/>
              <a:gd name="T62" fmla="*/ 2744 w 2957"/>
              <a:gd name="T63" fmla="*/ 1749 h 2488"/>
              <a:gd name="T64" fmla="*/ 2783 w 2957"/>
              <a:gd name="T65" fmla="*/ 1792 h 2488"/>
              <a:gd name="T66" fmla="*/ 2874 w 2957"/>
              <a:gd name="T67" fmla="*/ 1869 h 2488"/>
              <a:gd name="T68" fmla="*/ 2951 w 2957"/>
              <a:gd name="T69" fmla="*/ 1936 h 2488"/>
              <a:gd name="T70" fmla="*/ 2912 w 2957"/>
              <a:gd name="T71" fmla="*/ 1864 h 2488"/>
              <a:gd name="T72" fmla="*/ 2845 w 2957"/>
              <a:gd name="T73" fmla="*/ 1737 h 2488"/>
              <a:gd name="T74" fmla="*/ 2845 w 2957"/>
              <a:gd name="T75" fmla="*/ 1684 h 24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57"/>
              <a:gd name="T115" fmla="*/ 0 h 2488"/>
              <a:gd name="T116" fmla="*/ 2957 w 2957"/>
              <a:gd name="T117" fmla="*/ 2488 h 2488"/>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591 w 10000"/>
              <a:gd name="connsiteY23" fmla="*/ 2279 h 10000"/>
              <a:gd name="connsiteX24" fmla="*/ 9736 w 10000"/>
              <a:gd name="connsiteY24" fmla="*/ 2669 h 10000"/>
              <a:gd name="connsiteX25" fmla="*/ 9828 w 10000"/>
              <a:gd name="connsiteY25" fmla="*/ 4594 h 10000"/>
              <a:gd name="connsiteX26" fmla="*/ 9817 w 10000"/>
              <a:gd name="connsiteY26" fmla="*/ 6025 h 10000"/>
              <a:gd name="connsiteX27" fmla="*/ 9740 w 10000"/>
              <a:gd name="connsiteY27" fmla="*/ 6523 h 10000"/>
              <a:gd name="connsiteX28" fmla="*/ 9652 w 10000"/>
              <a:gd name="connsiteY28" fmla="*/ 6768 h 10000"/>
              <a:gd name="connsiteX29" fmla="*/ 9415 w 10000"/>
              <a:gd name="connsiteY29" fmla="*/ 6909 h 10000"/>
              <a:gd name="connsiteX30" fmla="*/ 9280 w 10000"/>
              <a:gd name="connsiteY30" fmla="*/ 7030 h 10000"/>
              <a:gd name="connsiteX31" fmla="*/ 9412 w 10000"/>
              <a:gd name="connsiteY31" fmla="*/ 7203 h 10000"/>
              <a:gd name="connsiteX32" fmla="*/ 9719 w 10000"/>
              <a:gd name="connsiteY32" fmla="*/ 7512 h 10000"/>
              <a:gd name="connsiteX33" fmla="*/ 9980 w 10000"/>
              <a:gd name="connsiteY33" fmla="*/ 7781 h 10000"/>
              <a:gd name="connsiteX34" fmla="*/ 9848 w 10000"/>
              <a:gd name="connsiteY34" fmla="*/ 7492 h 10000"/>
              <a:gd name="connsiteX35" fmla="*/ 9621 w 10000"/>
              <a:gd name="connsiteY35" fmla="*/ 6982 h 10000"/>
              <a:gd name="connsiteX36" fmla="*/ 9621 w 10000"/>
              <a:gd name="connsiteY36"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591 w 10000"/>
              <a:gd name="connsiteY23" fmla="*/ 2279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591 w 10000"/>
              <a:gd name="connsiteY23" fmla="*/ 2279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650 w 10000"/>
              <a:gd name="connsiteY23" fmla="*/ 2627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650 w 10000"/>
              <a:gd name="connsiteY23" fmla="*/ 2627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650 w 10000"/>
              <a:gd name="connsiteY23" fmla="*/ 2627 h 10000"/>
              <a:gd name="connsiteX24" fmla="*/ 9932 w 10000"/>
              <a:gd name="connsiteY24" fmla="*/ 4579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650 w 10000"/>
              <a:gd name="connsiteY22" fmla="*/ 2627 h 10000"/>
              <a:gd name="connsiteX23" fmla="*/ 9932 w 10000"/>
              <a:gd name="connsiteY23" fmla="*/ 4579 h 10000"/>
              <a:gd name="connsiteX24" fmla="*/ 9817 w 10000"/>
              <a:gd name="connsiteY24" fmla="*/ 6025 h 10000"/>
              <a:gd name="connsiteX25" fmla="*/ 9740 w 10000"/>
              <a:gd name="connsiteY25" fmla="*/ 6523 h 10000"/>
              <a:gd name="connsiteX26" fmla="*/ 9652 w 10000"/>
              <a:gd name="connsiteY26" fmla="*/ 6768 h 10000"/>
              <a:gd name="connsiteX27" fmla="*/ 9415 w 10000"/>
              <a:gd name="connsiteY27" fmla="*/ 6909 h 10000"/>
              <a:gd name="connsiteX28" fmla="*/ 9280 w 10000"/>
              <a:gd name="connsiteY28" fmla="*/ 7030 h 10000"/>
              <a:gd name="connsiteX29" fmla="*/ 9412 w 10000"/>
              <a:gd name="connsiteY29" fmla="*/ 7203 h 10000"/>
              <a:gd name="connsiteX30" fmla="*/ 9719 w 10000"/>
              <a:gd name="connsiteY30" fmla="*/ 7512 h 10000"/>
              <a:gd name="connsiteX31" fmla="*/ 9980 w 10000"/>
              <a:gd name="connsiteY31" fmla="*/ 7781 h 10000"/>
              <a:gd name="connsiteX32" fmla="*/ 9848 w 10000"/>
              <a:gd name="connsiteY32" fmla="*/ 7492 h 10000"/>
              <a:gd name="connsiteX33" fmla="*/ 9621 w 10000"/>
              <a:gd name="connsiteY33" fmla="*/ 6982 h 10000"/>
              <a:gd name="connsiteX34" fmla="*/ 9621 w 10000"/>
              <a:gd name="connsiteY34" fmla="*/ 6768 h 10000"/>
              <a:gd name="connsiteX0" fmla="*/ 4782 w 10000"/>
              <a:gd name="connsiteY0" fmla="*/ 9767 h 10048"/>
              <a:gd name="connsiteX1" fmla="*/ 4555 w 10000"/>
              <a:gd name="connsiteY1" fmla="*/ 9855 h 10048"/>
              <a:gd name="connsiteX2" fmla="*/ 4312 w 10000"/>
              <a:gd name="connsiteY2" fmla="*/ 9875 h 10048"/>
              <a:gd name="connsiteX3" fmla="*/ 4038 w 10000"/>
              <a:gd name="connsiteY3" fmla="*/ 10008 h 10048"/>
              <a:gd name="connsiteX4" fmla="*/ 3808 w 10000"/>
              <a:gd name="connsiteY4" fmla="*/ 10012 h 10048"/>
              <a:gd name="connsiteX5" fmla="*/ 3470 w 10000"/>
              <a:gd name="connsiteY5" fmla="*/ 9779 h 10048"/>
              <a:gd name="connsiteX6" fmla="*/ 3071 w 10000"/>
              <a:gd name="connsiteY6" fmla="*/ 9767 h 10048"/>
              <a:gd name="connsiteX7" fmla="*/ 2509 w 10000"/>
              <a:gd name="connsiteY7" fmla="*/ 9590 h 10048"/>
              <a:gd name="connsiteX8" fmla="*/ 1877 w 10000"/>
              <a:gd name="connsiteY8" fmla="*/ 9256 h 10048"/>
              <a:gd name="connsiteX9" fmla="*/ 1309 w 10000"/>
              <a:gd name="connsiteY9" fmla="*/ 8850 h 10048"/>
              <a:gd name="connsiteX10" fmla="*/ 774 w 10000"/>
              <a:gd name="connsiteY10" fmla="*/ 8408 h 10048"/>
              <a:gd name="connsiteX11" fmla="*/ 402 w 10000"/>
              <a:gd name="connsiteY11" fmla="*/ 7809 h 10048"/>
              <a:gd name="connsiteX12" fmla="*/ 88 w 10000"/>
              <a:gd name="connsiteY12" fmla="*/ 6925 h 10048"/>
              <a:gd name="connsiteX13" fmla="*/ 0 w 10000"/>
              <a:gd name="connsiteY13" fmla="*/ 6013 h 10048"/>
              <a:gd name="connsiteX14" fmla="*/ 88 w 10000"/>
              <a:gd name="connsiteY14" fmla="*/ 5028 h 10048"/>
              <a:gd name="connsiteX15" fmla="*/ 443 w 10000"/>
              <a:gd name="connsiteY15" fmla="*/ 3625 h 10048"/>
              <a:gd name="connsiteX16" fmla="*/ 1082 w 10000"/>
              <a:gd name="connsiteY16" fmla="*/ 2331 h 10048"/>
              <a:gd name="connsiteX17" fmla="*/ 2124 w 10000"/>
              <a:gd name="connsiteY17" fmla="*/ 1101 h 10048"/>
              <a:gd name="connsiteX18" fmla="*/ 3365 w 10000"/>
              <a:gd name="connsiteY18" fmla="*/ 293 h 10048"/>
              <a:gd name="connsiteX19" fmla="*/ 4961 w 10000"/>
              <a:gd name="connsiteY19" fmla="*/ 72 h 10048"/>
              <a:gd name="connsiteX20" fmla="*/ 6848 w 10000"/>
              <a:gd name="connsiteY20" fmla="*/ 434 h 10048"/>
              <a:gd name="connsiteX21" fmla="*/ 9650 w 10000"/>
              <a:gd name="connsiteY21" fmla="*/ 2675 h 10048"/>
              <a:gd name="connsiteX22" fmla="*/ 9932 w 10000"/>
              <a:gd name="connsiteY22" fmla="*/ 4627 h 10048"/>
              <a:gd name="connsiteX23" fmla="*/ 9817 w 10000"/>
              <a:gd name="connsiteY23" fmla="*/ 6073 h 10048"/>
              <a:gd name="connsiteX24" fmla="*/ 9740 w 10000"/>
              <a:gd name="connsiteY24" fmla="*/ 6571 h 10048"/>
              <a:gd name="connsiteX25" fmla="*/ 9652 w 10000"/>
              <a:gd name="connsiteY25" fmla="*/ 6816 h 10048"/>
              <a:gd name="connsiteX26" fmla="*/ 9415 w 10000"/>
              <a:gd name="connsiteY26" fmla="*/ 6957 h 10048"/>
              <a:gd name="connsiteX27" fmla="*/ 9280 w 10000"/>
              <a:gd name="connsiteY27" fmla="*/ 7078 h 10048"/>
              <a:gd name="connsiteX28" fmla="*/ 9412 w 10000"/>
              <a:gd name="connsiteY28" fmla="*/ 7251 h 10048"/>
              <a:gd name="connsiteX29" fmla="*/ 9719 w 10000"/>
              <a:gd name="connsiteY29" fmla="*/ 7560 h 10048"/>
              <a:gd name="connsiteX30" fmla="*/ 9980 w 10000"/>
              <a:gd name="connsiteY30" fmla="*/ 7829 h 10048"/>
              <a:gd name="connsiteX31" fmla="*/ 9848 w 10000"/>
              <a:gd name="connsiteY31" fmla="*/ 7540 h 10048"/>
              <a:gd name="connsiteX32" fmla="*/ 9621 w 10000"/>
              <a:gd name="connsiteY32" fmla="*/ 7030 h 10048"/>
              <a:gd name="connsiteX33" fmla="*/ 9621 w 10000"/>
              <a:gd name="connsiteY33" fmla="*/ 6816 h 10048"/>
              <a:gd name="connsiteX0" fmla="*/ 4782 w 10000"/>
              <a:gd name="connsiteY0" fmla="*/ 9738 h 10019"/>
              <a:gd name="connsiteX1" fmla="*/ 4555 w 10000"/>
              <a:gd name="connsiteY1" fmla="*/ 9826 h 10019"/>
              <a:gd name="connsiteX2" fmla="*/ 4312 w 10000"/>
              <a:gd name="connsiteY2" fmla="*/ 9846 h 10019"/>
              <a:gd name="connsiteX3" fmla="*/ 4038 w 10000"/>
              <a:gd name="connsiteY3" fmla="*/ 9979 h 10019"/>
              <a:gd name="connsiteX4" fmla="*/ 3808 w 10000"/>
              <a:gd name="connsiteY4" fmla="*/ 9983 h 10019"/>
              <a:gd name="connsiteX5" fmla="*/ 3470 w 10000"/>
              <a:gd name="connsiteY5" fmla="*/ 9750 h 10019"/>
              <a:gd name="connsiteX6" fmla="*/ 3071 w 10000"/>
              <a:gd name="connsiteY6" fmla="*/ 9738 h 10019"/>
              <a:gd name="connsiteX7" fmla="*/ 2509 w 10000"/>
              <a:gd name="connsiteY7" fmla="*/ 9561 h 10019"/>
              <a:gd name="connsiteX8" fmla="*/ 1877 w 10000"/>
              <a:gd name="connsiteY8" fmla="*/ 9227 h 10019"/>
              <a:gd name="connsiteX9" fmla="*/ 1309 w 10000"/>
              <a:gd name="connsiteY9" fmla="*/ 8821 h 10019"/>
              <a:gd name="connsiteX10" fmla="*/ 774 w 10000"/>
              <a:gd name="connsiteY10" fmla="*/ 8379 h 10019"/>
              <a:gd name="connsiteX11" fmla="*/ 402 w 10000"/>
              <a:gd name="connsiteY11" fmla="*/ 7780 h 10019"/>
              <a:gd name="connsiteX12" fmla="*/ 88 w 10000"/>
              <a:gd name="connsiteY12" fmla="*/ 6896 h 10019"/>
              <a:gd name="connsiteX13" fmla="*/ 0 w 10000"/>
              <a:gd name="connsiteY13" fmla="*/ 5984 h 10019"/>
              <a:gd name="connsiteX14" fmla="*/ 88 w 10000"/>
              <a:gd name="connsiteY14" fmla="*/ 4999 h 10019"/>
              <a:gd name="connsiteX15" fmla="*/ 443 w 10000"/>
              <a:gd name="connsiteY15" fmla="*/ 3596 h 10019"/>
              <a:gd name="connsiteX16" fmla="*/ 1082 w 10000"/>
              <a:gd name="connsiteY16" fmla="*/ 2302 h 10019"/>
              <a:gd name="connsiteX17" fmla="*/ 2124 w 10000"/>
              <a:gd name="connsiteY17" fmla="*/ 1072 h 10019"/>
              <a:gd name="connsiteX18" fmla="*/ 3365 w 10000"/>
              <a:gd name="connsiteY18" fmla="*/ 264 h 10019"/>
              <a:gd name="connsiteX19" fmla="*/ 4961 w 10000"/>
              <a:gd name="connsiteY19" fmla="*/ 43 h 10019"/>
              <a:gd name="connsiteX20" fmla="*/ 6848 w 10000"/>
              <a:gd name="connsiteY20" fmla="*/ 405 h 10019"/>
              <a:gd name="connsiteX21" fmla="*/ 9621 w 10000"/>
              <a:gd name="connsiteY21" fmla="*/ 2472 h 10019"/>
              <a:gd name="connsiteX22" fmla="*/ 9932 w 10000"/>
              <a:gd name="connsiteY22" fmla="*/ 4598 h 10019"/>
              <a:gd name="connsiteX23" fmla="*/ 9817 w 10000"/>
              <a:gd name="connsiteY23" fmla="*/ 6044 h 10019"/>
              <a:gd name="connsiteX24" fmla="*/ 9740 w 10000"/>
              <a:gd name="connsiteY24" fmla="*/ 6542 h 10019"/>
              <a:gd name="connsiteX25" fmla="*/ 9652 w 10000"/>
              <a:gd name="connsiteY25" fmla="*/ 6787 h 10019"/>
              <a:gd name="connsiteX26" fmla="*/ 9415 w 10000"/>
              <a:gd name="connsiteY26" fmla="*/ 6928 h 10019"/>
              <a:gd name="connsiteX27" fmla="*/ 9280 w 10000"/>
              <a:gd name="connsiteY27" fmla="*/ 7049 h 10019"/>
              <a:gd name="connsiteX28" fmla="*/ 9412 w 10000"/>
              <a:gd name="connsiteY28" fmla="*/ 7222 h 10019"/>
              <a:gd name="connsiteX29" fmla="*/ 9719 w 10000"/>
              <a:gd name="connsiteY29" fmla="*/ 7531 h 10019"/>
              <a:gd name="connsiteX30" fmla="*/ 9980 w 10000"/>
              <a:gd name="connsiteY30" fmla="*/ 7800 h 10019"/>
              <a:gd name="connsiteX31" fmla="*/ 9848 w 10000"/>
              <a:gd name="connsiteY31" fmla="*/ 7511 h 10019"/>
              <a:gd name="connsiteX32" fmla="*/ 9621 w 10000"/>
              <a:gd name="connsiteY32" fmla="*/ 7001 h 10019"/>
              <a:gd name="connsiteX33" fmla="*/ 9621 w 10000"/>
              <a:gd name="connsiteY33" fmla="*/ 6787 h 10019"/>
              <a:gd name="connsiteX0" fmla="*/ 4782 w 10086"/>
              <a:gd name="connsiteY0" fmla="*/ 9738 h 10019"/>
              <a:gd name="connsiteX1" fmla="*/ 4555 w 10086"/>
              <a:gd name="connsiteY1" fmla="*/ 9826 h 10019"/>
              <a:gd name="connsiteX2" fmla="*/ 4312 w 10086"/>
              <a:gd name="connsiteY2" fmla="*/ 9846 h 10019"/>
              <a:gd name="connsiteX3" fmla="*/ 4038 w 10086"/>
              <a:gd name="connsiteY3" fmla="*/ 9979 h 10019"/>
              <a:gd name="connsiteX4" fmla="*/ 3808 w 10086"/>
              <a:gd name="connsiteY4" fmla="*/ 9983 h 10019"/>
              <a:gd name="connsiteX5" fmla="*/ 3470 w 10086"/>
              <a:gd name="connsiteY5" fmla="*/ 9750 h 10019"/>
              <a:gd name="connsiteX6" fmla="*/ 3071 w 10086"/>
              <a:gd name="connsiteY6" fmla="*/ 9738 h 10019"/>
              <a:gd name="connsiteX7" fmla="*/ 2509 w 10086"/>
              <a:gd name="connsiteY7" fmla="*/ 9561 h 10019"/>
              <a:gd name="connsiteX8" fmla="*/ 1877 w 10086"/>
              <a:gd name="connsiteY8" fmla="*/ 9227 h 10019"/>
              <a:gd name="connsiteX9" fmla="*/ 1309 w 10086"/>
              <a:gd name="connsiteY9" fmla="*/ 8821 h 10019"/>
              <a:gd name="connsiteX10" fmla="*/ 774 w 10086"/>
              <a:gd name="connsiteY10" fmla="*/ 8379 h 10019"/>
              <a:gd name="connsiteX11" fmla="*/ 402 w 10086"/>
              <a:gd name="connsiteY11" fmla="*/ 7780 h 10019"/>
              <a:gd name="connsiteX12" fmla="*/ 88 w 10086"/>
              <a:gd name="connsiteY12" fmla="*/ 6896 h 10019"/>
              <a:gd name="connsiteX13" fmla="*/ 0 w 10086"/>
              <a:gd name="connsiteY13" fmla="*/ 5984 h 10019"/>
              <a:gd name="connsiteX14" fmla="*/ 88 w 10086"/>
              <a:gd name="connsiteY14" fmla="*/ 4999 h 10019"/>
              <a:gd name="connsiteX15" fmla="*/ 443 w 10086"/>
              <a:gd name="connsiteY15" fmla="*/ 3596 h 10019"/>
              <a:gd name="connsiteX16" fmla="*/ 1082 w 10086"/>
              <a:gd name="connsiteY16" fmla="*/ 2302 h 10019"/>
              <a:gd name="connsiteX17" fmla="*/ 2124 w 10086"/>
              <a:gd name="connsiteY17" fmla="*/ 1072 h 10019"/>
              <a:gd name="connsiteX18" fmla="*/ 3365 w 10086"/>
              <a:gd name="connsiteY18" fmla="*/ 264 h 10019"/>
              <a:gd name="connsiteX19" fmla="*/ 4961 w 10086"/>
              <a:gd name="connsiteY19" fmla="*/ 43 h 10019"/>
              <a:gd name="connsiteX20" fmla="*/ 6848 w 10086"/>
              <a:gd name="connsiteY20" fmla="*/ 405 h 10019"/>
              <a:gd name="connsiteX21" fmla="*/ 9621 w 10086"/>
              <a:gd name="connsiteY21" fmla="*/ 2472 h 10019"/>
              <a:gd name="connsiteX22" fmla="*/ 9932 w 10086"/>
              <a:gd name="connsiteY22" fmla="*/ 4598 h 10019"/>
              <a:gd name="connsiteX23" fmla="*/ 9817 w 10086"/>
              <a:gd name="connsiteY23" fmla="*/ 6044 h 10019"/>
              <a:gd name="connsiteX24" fmla="*/ 9740 w 10086"/>
              <a:gd name="connsiteY24" fmla="*/ 6542 h 10019"/>
              <a:gd name="connsiteX25" fmla="*/ 9652 w 10086"/>
              <a:gd name="connsiteY25" fmla="*/ 6787 h 10019"/>
              <a:gd name="connsiteX26" fmla="*/ 9415 w 10086"/>
              <a:gd name="connsiteY26" fmla="*/ 6928 h 10019"/>
              <a:gd name="connsiteX27" fmla="*/ 9280 w 10086"/>
              <a:gd name="connsiteY27" fmla="*/ 7049 h 10019"/>
              <a:gd name="connsiteX28" fmla="*/ 9412 w 10086"/>
              <a:gd name="connsiteY28" fmla="*/ 7222 h 10019"/>
              <a:gd name="connsiteX29" fmla="*/ 9719 w 10086"/>
              <a:gd name="connsiteY29" fmla="*/ 7531 h 10019"/>
              <a:gd name="connsiteX30" fmla="*/ 9980 w 10086"/>
              <a:gd name="connsiteY30" fmla="*/ 7800 h 10019"/>
              <a:gd name="connsiteX31" fmla="*/ 9848 w 10086"/>
              <a:gd name="connsiteY31" fmla="*/ 7511 h 10019"/>
              <a:gd name="connsiteX32" fmla="*/ 9621 w 10086"/>
              <a:gd name="connsiteY32" fmla="*/ 7001 h 10019"/>
              <a:gd name="connsiteX33" fmla="*/ 9621 w 10086"/>
              <a:gd name="connsiteY33" fmla="*/ 6787 h 10019"/>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356 w 10000"/>
              <a:gd name="connsiteY21" fmla="*/ 2110 h 10000"/>
              <a:gd name="connsiteX22" fmla="*/ 9932 w 10000"/>
              <a:gd name="connsiteY22" fmla="*/ 457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251 w 10000"/>
              <a:gd name="connsiteY21" fmla="*/ 2149 h 10000"/>
              <a:gd name="connsiteX22" fmla="*/ 9932 w 10000"/>
              <a:gd name="connsiteY22" fmla="*/ 457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166 w 10000"/>
              <a:gd name="connsiteY21" fmla="*/ 2190 h 10000"/>
              <a:gd name="connsiteX22" fmla="*/ 9932 w 10000"/>
              <a:gd name="connsiteY22" fmla="*/ 457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166 w 10000"/>
              <a:gd name="connsiteY21" fmla="*/ 2190 h 10000"/>
              <a:gd name="connsiteX22" fmla="*/ 9830 w 10000"/>
              <a:gd name="connsiteY22" fmla="*/ 456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166 w 10000"/>
              <a:gd name="connsiteY21" fmla="*/ 2190 h 10000"/>
              <a:gd name="connsiteX22" fmla="*/ 9830 w 10000"/>
              <a:gd name="connsiteY22" fmla="*/ 456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976 w 10000"/>
              <a:gd name="connsiteY21" fmla="*/ 2270 h 10000"/>
              <a:gd name="connsiteX22" fmla="*/ 9830 w 10000"/>
              <a:gd name="connsiteY22" fmla="*/ 456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39 h 10020"/>
              <a:gd name="connsiteX1" fmla="*/ 4555 w 10000"/>
              <a:gd name="connsiteY1" fmla="*/ 9827 h 10020"/>
              <a:gd name="connsiteX2" fmla="*/ 4312 w 10000"/>
              <a:gd name="connsiteY2" fmla="*/ 9847 h 10020"/>
              <a:gd name="connsiteX3" fmla="*/ 4038 w 10000"/>
              <a:gd name="connsiteY3" fmla="*/ 9980 h 10020"/>
              <a:gd name="connsiteX4" fmla="*/ 3808 w 10000"/>
              <a:gd name="connsiteY4" fmla="*/ 9984 h 10020"/>
              <a:gd name="connsiteX5" fmla="*/ 3470 w 10000"/>
              <a:gd name="connsiteY5" fmla="*/ 9751 h 10020"/>
              <a:gd name="connsiteX6" fmla="*/ 3071 w 10000"/>
              <a:gd name="connsiteY6" fmla="*/ 9739 h 10020"/>
              <a:gd name="connsiteX7" fmla="*/ 2509 w 10000"/>
              <a:gd name="connsiteY7" fmla="*/ 9562 h 10020"/>
              <a:gd name="connsiteX8" fmla="*/ 1877 w 10000"/>
              <a:gd name="connsiteY8" fmla="*/ 9228 h 10020"/>
              <a:gd name="connsiteX9" fmla="*/ 1309 w 10000"/>
              <a:gd name="connsiteY9" fmla="*/ 8822 h 10020"/>
              <a:gd name="connsiteX10" fmla="*/ 774 w 10000"/>
              <a:gd name="connsiteY10" fmla="*/ 8380 h 10020"/>
              <a:gd name="connsiteX11" fmla="*/ 402 w 10000"/>
              <a:gd name="connsiteY11" fmla="*/ 7781 h 10020"/>
              <a:gd name="connsiteX12" fmla="*/ 88 w 10000"/>
              <a:gd name="connsiteY12" fmla="*/ 6897 h 10020"/>
              <a:gd name="connsiteX13" fmla="*/ 0 w 10000"/>
              <a:gd name="connsiteY13" fmla="*/ 5985 h 10020"/>
              <a:gd name="connsiteX14" fmla="*/ 88 w 10000"/>
              <a:gd name="connsiteY14" fmla="*/ 5000 h 10020"/>
              <a:gd name="connsiteX15" fmla="*/ 443 w 10000"/>
              <a:gd name="connsiteY15" fmla="*/ 3597 h 10020"/>
              <a:gd name="connsiteX16" fmla="*/ 1082 w 10000"/>
              <a:gd name="connsiteY16" fmla="*/ 2303 h 10020"/>
              <a:gd name="connsiteX17" fmla="*/ 2124 w 10000"/>
              <a:gd name="connsiteY17" fmla="*/ 1073 h 10020"/>
              <a:gd name="connsiteX18" fmla="*/ 3365 w 10000"/>
              <a:gd name="connsiteY18" fmla="*/ 265 h 10020"/>
              <a:gd name="connsiteX19" fmla="*/ 4961 w 10000"/>
              <a:gd name="connsiteY19" fmla="*/ 44 h 10020"/>
              <a:gd name="connsiteX20" fmla="*/ 6881 w 10000"/>
              <a:gd name="connsiteY20" fmla="*/ 531 h 10020"/>
              <a:gd name="connsiteX21" fmla="*/ 8976 w 10000"/>
              <a:gd name="connsiteY21" fmla="*/ 2290 h 10020"/>
              <a:gd name="connsiteX22" fmla="*/ 9830 w 10000"/>
              <a:gd name="connsiteY22" fmla="*/ 4589 h 10020"/>
              <a:gd name="connsiteX23" fmla="*/ 9817 w 10000"/>
              <a:gd name="connsiteY23" fmla="*/ 6045 h 10020"/>
              <a:gd name="connsiteX24" fmla="*/ 9740 w 10000"/>
              <a:gd name="connsiteY24" fmla="*/ 6543 h 10020"/>
              <a:gd name="connsiteX25" fmla="*/ 9652 w 10000"/>
              <a:gd name="connsiteY25" fmla="*/ 6788 h 10020"/>
              <a:gd name="connsiteX26" fmla="*/ 9415 w 10000"/>
              <a:gd name="connsiteY26" fmla="*/ 6929 h 10020"/>
              <a:gd name="connsiteX27" fmla="*/ 9280 w 10000"/>
              <a:gd name="connsiteY27" fmla="*/ 7050 h 10020"/>
              <a:gd name="connsiteX28" fmla="*/ 9412 w 10000"/>
              <a:gd name="connsiteY28" fmla="*/ 7223 h 10020"/>
              <a:gd name="connsiteX29" fmla="*/ 9719 w 10000"/>
              <a:gd name="connsiteY29" fmla="*/ 7532 h 10020"/>
              <a:gd name="connsiteX30" fmla="*/ 9980 w 10000"/>
              <a:gd name="connsiteY30" fmla="*/ 7801 h 10020"/>
              <a:gd name="connsiteX31" fmla="*/ 9848 w 10000"/>
              <a:gd name="connsiteY31" fmla="*/ 7512 h 10020"/>
              <a:gd name="connsiteX32" fmla="*/ 9621 w 10000"/>
              <a:gd name="connsiteY32" fmla="*/ 7002 h 10020"/>
              <a:gd name="connsiteX33" fmla="*/ 9621 w 10000"/>
              <a:gd name="connsiteY33" fmla="*/ 6788 h 10020"/>
              <a:gd name="connsiteX0" fmla="*/ 4782 w 9970"/>
              <a:gd name="connsiteY0" fmla="*/ 9739 h 10020"/>
              <a:gd name="connsiteX1" fmla="*/ 4555 w 9970"/>
              <a:gd name="connsiteY1" fmla="*/ 9827 h 10020"/>
              <a:gd name="connsiteX2" fmla="*/ 4312 w 9970"/>
              <a:gd name="connsiteY2" fmla="*/ 9847 h 10020"/>
              <a:gd name="connsiteX3" fmla="*/ 4038 w 9970"/>
              <a:gd name="connsiteY3" fmla="*/ 9980 h 10020"/>
              <a:gd name="connsiteX4" fmla="*/ 3808 w 9970"/>
              <a:gd name="connsiteY4" fmla="*/ 9984 h 10020"/>
              <a:gd name="connsiteX5" fmla="*/ 3470 w 9970"/>
              <a:gd name="connsiteY5" fmla="*/ 9751 h 10020"/>
              <a:gd name="connsiteX6" fmla="*/ 3071 w 9970"/>
              <a:gd name="connsiteY6" fmla="*/ 9739 h 10020"/>
              <a:gd name="connsiteX7" fmla="*/ 2509 w 9970"/>
              <a:gd name="connsiteY7" fmla="*/ 9562 h 10020"/>
              <a:gd name="connsiteX8" fmla="*/ 1877 w 9970"/>
              <a:gd name="connsiteY8" fmla="*/ 9228 h 10020"/>
              <a:gd name="connsiteX9" fmla="*/ 1309 w 9970"/>
              <a:gd name="connsiteY9" fmla="*/ 8822 h 10020"/>
              <a:gd name="connsiteX10" fmla="*/ 774 w 9970"/>
              <a:gd name="connsiteY10" fmla="*/ 8380 h 10020"/>
              <a:gd name="connsiteX11" fmla="*/ 402 w 9970"/>
              <a:gd name="connsiteY11" fmla="*/ 7781 h 10020"/>
              <a:gd name="connsiteX12" fmla="*/ 88 w 9970"/>
              <a:gd name="connsiteY12" fmla="*/ 6897 h 10020"/>
              <a:gd name="connsiteX13" fmla="*/ 0 w 9970"/>
              <a:gd name="connsiteY13" fmla="*/ 5985 h 10020"/>
              <a:gd name="connsiteX14" fmla="*/ 88 w 9970"/>
              <a:gd name="connsiteY14" fmla="*/ 5000 h 10020"/>
              <a:gd name="connsiteX15" fmla="*/ 443 w 9970"/>
              <a:gd name="connsiteY15" fmla="*/ 3597 h 10020"/>
              <a:gd name="connsiteX16" fmla="*/ 1082 w 9970"/>
              <a:gd name="connsiteY16" fmla="*/ 2303 h 10020"/>
              <a:gd name="connsiteX17" fmla="*/ 2124 w 9970"/>
              <a:gd name="connsiteY17" fmla="*/ 1073 h 10020"/>
              <a:gd name="connsiteX18" fmla="*/ 3365 w 9970"/>
              <a:gd name="connsiteY18" fmla="*/ 265 h 10020"/>
              <a:gd name="connsiteX19" fmla="*/ 4961 w 9970"/>
              <a:gd name="connsiteY19" fmla="*/ 44 h 10020"/>
              <a:gd name="connsiteX20" fmla="*/ 6881 w 9970"/>
              <a:gd name="connsiteY20" fmla="*/ 531 h 10020"/>
              <a:gd name="connsiteX21" fmla="*/ 8976 w 9970"/>
              <a:gd name="connsiteY21" fmla="*/ 2290 h 10020"/>
              <a:gd name="connsiteX22" fmla="*/ 9830 w 9970"/>
              <a:gd name="connsiteY22" fmla="*/ 4589 h 10020"/>
              <a:gd name="connsiteX23" fmla="*/ 9817 w 9970"/>
              <a:gd name="connsiteY23" fmla="*/ 6045 h 10020"/>
              <a:gd name="connsiteX24" fmla="*/ 9740 w 9970"/>
              <a:gd name="connsiteY24" fmla="*/ 6543 h 10020"/>
              <a:gd name="connsiteX25" fmla="*/ 9652 w 9970"/>
              <a:gd name="connsiteY25" fmla="*/ 6788 h 10020"/>
              <a:gd name="connsiteX26" fmla="*/ 9415 w 9970"/>
              <a:gd name="connsiteY26" fmla="*/ 6929 h 10020"/>
              <a:gd name="connsiteX27" fmla="*/ 9280 w 9970"/>
              <a:gd name="connsiteY27" fmla="*/ 7050 h 10020"/>
              <a:gd name="connsiteX28" fmla="*/ 9412 w 9970"/>
              <a:gd name="connsiteY28" fmla="*/ 7223 h 10020"/>
              <a:gd name="connsiteX29" fmla="*/ 9719 w 9970"/>
              <a:gd name="connsiteY29" fmla="*/ 7532 h 10020"/>
              <a:gd name="connsiteX30" fmla="*/ 9848 w 9970"/>
              <a:gd name="connsiteY30" fmla="*/ 7512 h 10020"/>
              <a:gd name="connsiteX31" fmla="*/ 9621 w 9970"/>
              <a:gd name="connsiteY31" fmla="*/ 7002 h 10020"/>
              <a:gd name="connsiteX32" fmla="*/ 9621 w 9970"/>
              <a:gd name="connsiteY32" fmla="*/ 6788 h 10020"/>
              <a:gd name="connsiteX0" fmla="*/ 4796 w 10000"/>
              <a:gd name="connsiteY0" fmla="*/ 9720 h 10000"/>
              <a:gd name="connsiteX1" fmla="*/ 4569 w 10000"/>
              <a:gd name="connsiteY1" fmla="*/ 9807 h 10000"/>
              <a:gd name="connsiteX2" fmla="*/ 4325 w 10000"/>
              <a:gd name="connsiteY2" fmla="*/ 9827 h 10000"/>
              <a:gd name="connsiteX3" fmla="*/ 4050 w 10000"/>
              <a:gd name="connsiteY3" fmla="*/ 9960 h 10000"/>
              <a:gd name="connsiteX4" fmla="*/ 3819 w 10000"/>
              <a:gd name="connsiteY4" fmla="*/ 9964 h 10000"/>
              <a:gd name="connsiteX5" fmla="*/ 3480 w 10000"/>
              <a:gd name="connsiteY5" fmla="*/ 9732 h 10000"/>
              <a:gd name="connsiteX6" fmla="*/ 3080 w 10000"/>
              <a:gd name="connsiteY6" fmla="*/ 9720 h 10000"/>
              <a:gd name="connsiteX7" fmla="*/ 2517 w 10000"/>
              <a:gd name="connsiteY7" fmla="*/ 9543 h 10000"/>
              <a:gd name="connsiteX8" fmla="*/ 1883 w 10000"/>
              <a:gd name="connsiteY8" fmla="*/ 9210 h 10000"/>
              <a:gd name="connsiteX9" fmla="*/ 1313 w 10000"/>
              <a:gd name="connsiteY9" fmla="*/ 8804 h 10000"/>
              <a:gd name="connsiteX10" fmla="*/ 776 w 10000"/>
              <a:gd name="connsiteY10" fmla="*/ 8363 h 10000"/>
              <a:gd name="connsiteX11" fmla="*/ 403 w 10000"/>
              <a:gd name="connsiteY11" fmla="*/ 7765 h 10000"/>
              <a:gd name="connsiteX12" fmla="*/ 88 w 10000"/>
              <a:gd name="connsiteY12" fmla="*/ 6883 h 10000"/>
              <a:gd name="connsiteX13" fmla="*/ 0 w 10000"/>
              <a:gd name="connsiteY13" fmla="*/ 5973 h 10000"/>
              <a:gd name="connsiteX14" fmla="*/ 88 w 10000"/>
              <a:gd name="connsiteY14" fmla="*/ 4990 h 10000"/>
              <a:gd name="connsiteX15" fmla="*/ 444 w 10000"/>
              <a:gd name="connsiteY15" fmla="*/ 3590 h 10000"/>
              <a:gd name="connsiteX16" fmla="*/ 1085 w 10000"/>
              <a:gd name="connsiteY16" fmla="*/ 2298 h 10000"/>
              <a:gd name="connsiteX17" fmla="*/ 2130 w 10000"/>
              <a:gd name="connsiteY17" fmla="*/ 1071 h 10000"/>
              <a:gd name="connsiteX18" fmla="*/ 3375 w 10000"/>
              <a:gd name="connsiteY18" fmla="*/ 264 h 10000"/>
              <a:gd name="connsiteX19" fmla="*/ 4976 w 10000"/>
              <a:gd name="connsiteY19" fmla="*/ 44 h 10000"/>
              <a:gd name="connsiteX20" fmla="*/ 6902 w 10000"/>
              <a:gd name="connsiteY20" fmla="*/ 530 h 10000"/>
              <a:gd name="connsiteX21" fmla="*/ 9003 w 10000"/>
              <a:gd name="connsiteY21" fmla="*/ 2285 h 10000"/>
              <a:gd name="connsiteX22" fmla="*/ 9860 w 10000"/>
              <a:gd name="connsiteY22" fmla="*/ 4580 h 10000"/>
              <a:gd name="connsiteX23" fmla="*/ 9847 w 10000"/>
              <a:gd name="connsiteY23" fmla="*/ 6033 h 10000"/>
              <a:gd name="connsiteX24" fmla="*/ 9769 w 10000"/>
              <a:gd name="connsiteY24" fmla="*/ 6530 h 10000"/>
              <a:gd name="connsiteX25" fmla="*/ 9681 w 10000"/>
              <a:gd name="connsiteY25" fmla="*/ 6774 h 10000"/>
              <a:gd name="connsiteX26" fmla="*/ 9443 w 10000"/>
              <a:gd name="connsiteY26" fmla="*/ 6915 h 10000"/>
              <a:gd name="connsiteX27" fmla="*/ 9308 w 10000"/>
              <a:gd name="connsiteY27" fmla="*/ 7036 h 10000"/>
              <a:gd name="connsiteX28" fmla="*/ 9440 w 10000"/>
              <a:gd name="connsiteY28" fmla="*/ 7209 h 10000"/>
              <a:gd name="connsiteX29" fmla="*/ 9878 w 10000"/>
              <a:gd name="connsiteY29" fmla="*/ 7497 h 10000"/>
              <a:gd name="connsiteX30" fmla="*/ 9650 w 10000"/>
              <a:gd name="connsiteY30" fmla="*/ 6988 h 10000"/>
              <a:gd name="connsiteX31" fmla="*/ 9650 w 10000"/>
              <a:gd name="connsiteY31" fmla="*/ 6774 h 10000"/>
              <a:gd name="connsiteX0" fmla="*/ 4796 w 10000"/>
              <a:gd name="connsiteY0" fmla="*/ 9720 h 10000"/>
              <a:gd name="connsiteX1" fmla="*/ 4569 w 10000"/>
              <a:gd name="connsiteY1" fmla="*/ 9807 h 10000"/>
              <a:gd name="connsiteX2" fmla="*/ 4325 w 10000"/>
              <a:gd name="connsiteY2" fmla="*/ 9827 h 10000"/>
              <a:gd name="connsiteX3" fmla="*/ 4050 w 10000"/>
              <a:gd name="connsiteY3" fmla="*/ 9960 h 10000"/>
              <a:gd name="connsiteX4" fmla="*/ 3819 w 10000"/>
              <a:gd name="connsiteY4" fmla="*/ 9964 h 10000"/>
              <a:gd name="connsiteX5" fmla="*/ 3480 w 10000"/>
              <a:gd name="connsiteY5" fmla="*/ 9732 h 10000"/>
              <a:gd name="connsiteX6" fmla="*/ 3080 w 10000"/>
              <a:gd name="connsiteY6" fmla="*/ 9720 h 10000"/>
              <a:gd name="connsiteX7" fmla="*/ 2517 w 10000"/>
              <a:gd name="connsiteY7" fmla="*/ 9543 h 10000"/>
              <a:gd name="connsiteX8" fmla="*/ 1883 w 10000"/>
              <a:gd name="connsiteY8" fmla="*/ 9210 h 10000"/>
              <a:gd name="connsiteX9" fmla="*/ 1313 w 10000"/>
              <a:gd name="connsiteY9" fmla="*/ 8804 h 10000"/>
              <a:gd name="connsiteX10" fmla="*/ 776 w 10000"/>
              <a:gd name="connsiteY10" fmla="*/ 8363 h 10000"/>
              <a:gd name="connsiteX11" fmla="*/ 403 w 10000"/>
              <a:gd name="connsiteY11" fmla="*/ 7765 h 10000"/>
              <a:gd name="connsiteX12" fmla="*/ 88 w 10000"/>
              <a:gd name="connsiteY12" fmla="*/ 6883 h 10000"/>
              <a:gd name="connsiteX13" fmla="*/ 0 w 10000"/>
              <a:gd name="connsiteY13" fmla="*/ 5973 h 10000"/>
              <a:gd name="connsiteX14" fmla="*/ 88 w 10000"/>
              <a:gd name="connsiteY14" fmla="*/ 4990 h 10000"/>
              <a:gd name="connsiteX15" fmla="*/ 444 w 10000"/>
              <a:gd name="connsiteY15" fmla="*/ 3590 h 10000"/>
              <a:gd name="connsiteX16" fmla="*/ 1085 w 10000"/>
              <a:gd name="connsiteY16" fmla="*/ 2298 h 10000"/>
              <a:gd name="connsiteX17" fmla="*/ 2130 w 10000"/>
              <a:gd name="connsiteY17" fmla="*/ 1071 h 10000"/>
              <a:gd name="connsiteX18" fmla="*/ 3375 w 10000"/>
              <a:gd name="connsiteY18" fmla="*/ 264 h 10000"/>
              <a:gd name="connsiteX19" fmla="*/ 4976 w 10000"/>
              <a:gd name="connsiteY19" fmla="*/ 44 h 10000"/>
              <a:gd name="connsiteX20" fmla="*/ 6902 w 10000"/>
              <a:gd name="connsiteY20" fmla="*/ 530 h 10000"/>
              <a:gd name="connsiteX21" fmla="*/ 9003 w 10000"/>
              <a:gd name="connsiteY21" fmla="*/ 2285 h 10000"/>
              <a:gd name="connsiteX22" fmla="*/ 9860 w 10000"/>
              <a:gd name="connsiteY22" fmla="*/ 4580 h 10000"/>
              <a:gd name="connsiteX23" fmla="*/ 9847 w 10000"/>
              <a:gd name="connsiteY23" fmla="*/ 6033 h 10000"/>
              <a:gd name="connsiteX24" fmla="*/ 9769 w 10000"/>
              <a:gd name="connsiteY24" fmla="*/ 6530 h 10000"/>
              <a:gd name="connsiteX25" fmla="*/ 9681 w 10000"/>
              <a:gd name="connsiteY25" fmla="*/ 6774 h 10000"/>
              <a:gd name="connsiteX26" fmla="*/ 9443 w 10000"/>
              <a:gd name="connsiteY26" fmla="*/ 6915 h 10000"/>
              <a:gd name="connsiteX27" fmla="*/ 9308 w 10000"/>
              <a:gd name="connsiteY27" fmla="*/ 7036 h 10000"/>
              <a:gd name="connsiteX28" fmla="*/ 9440 w 10000"/>
              <a:gd name="connsiteY28" fmla="*/ 7209 h 10000"/>
              <a:gd name="connsiteX29" fmla="*/ 9650 w 10000"/>
              <a:gd name="connsiteY29" fmla="*/ 6988 h 10000"/>
              <a:gd name="connsiteX30" fmla="*/ 9650 w 10000"/>
              <a:gd name="connsiteY30" fmla="*/ 6774 h 10000"/>
              <a:gd name="connsiteX0" fmla="*/ 4796 w 10000"/>
              <a:gd name="connsiteY0" fmla="*/ 9720 h 10000"/>
              <a:gd name="connsiteX1" fmla="*/ 4569 w 10000"/>
              <a:gd name="connsiteY1" fmla="*/ 9807 h 10000"/>
              <a:gd name="connsiteX2" fmla="*/ 4325 w 10000"/>
              <a:gd name="connsiteY2" fmla="*/ 9827 h 10000"/>
              <a:gd name="connsiteX3" fmla="*/ 4050 w 10000"/>
              <a:gd name="connsiteY3" fmla="*/ 9960 h 10000"/>
              <a:gd name="connsiteX4" fmla="*/ 3819 w 10000"/>
              <a:gd name="connsiteY4" fmla="*/ 9964 h 10000"/>
              <a:gd name="connsiteX5" fmla="*/ 3480 w 10000"/>
              <a:gd name="connsiteY5" fmla="*/ 9732 h 10000"/>
              <a:gd name="connsiteX6" fmla="*/ 3080 w 10000"/>
              <a:gd name="connsiteY6" fmla="*/ 9720 h 10000"/>
              <a:gd name="connsiteX7" fmla="*/ 2517 w 10000"/>
              <a:gd name="connsiteY7" fmla="*/ 9543 h 10000"/>
              <a:gd name="connsiteX8" fmla="*/ 1883 w 10000"/>
              <a:gd name="connsiteY8" fmla="*/ 9210 h 10000"/>
              <a:gd name="connsiteX9" fmla="*/ 1313 w 10000"/>
              <a:gd name="connsiteY9" fmla="*/ 8804 h 10000"/>
              <a:gd name="connsiteX10" fmla="*/ 776 w 10000"/>
              <a:gd name="connsiteY10" fmla="*/ 8363 h 10000"/>
              <a:gd name="connsiteX11" fmla="*/ 403 w 10000"/>
              <a:gd name="connsiteY11" fmla="*/ 7765 h 10000"/>
              <a:gd name="connsiteX12" fmla="*/ 88 w 10000"/>
              <a:gd name="connsiteY12" fmla="*/ 6883 h 10000"/>
              <a:gd name="connsiteX13" fmla="*/ 0 w 10000"/>
              <a:gd name="connsiteY13" fmla="*/ 5973 h 10000"/>
              <a:gd name="connsiteX14" fmla="*/ 88 w 10000"/>
              <a:gd name="connsiteY14" fmla="*/ 4990 h 10000"/>
              <a:gd name="connsiteX15" fmla="*/ 444 w 10000"/>
              <a:gd name="connsiteY15" fmla="*/ 3590 h 10000"/>
              <a:gd name="connsiteX16" fmla="*/ 1085 w 10000"/>
              <a:gd name="connsiteY16" fmla="*/ 2298 h 10000"/>
              <a:gd name="connsiteX17" fmla="*/ 2130 w 10000"/>
              <a:gd name="connsiteY17" fmla="*/ 1071 h 10000"/>
              <a:gd name="connsiteX18" fmla="*/ 3375 w 10000"/>
              <a:gd name="connsiteY18" fmla="*/ 264 h 10000"/>
              <a:gd name="connsiteX19" fmla="*/ 4976 w 10000"/>
              <a:gd name="connsiteY19" fmla="*/ 44 h 10000"/>
              <a:gd name="connsiteX20" fmla="*/ 6902 w 10000"/>
              <a:gd name="connsiteY20" fmla="*/ 530 h 10000"/>
              <a:gd name="connsiteX21" fmla="*/ 9003 w 10000"/>
              <a:gd name="connsiteY21" fmla="*/ 2285 h 10000"/>
              <a:gd name="connsiteX22" fmla="*/ 9860 w 10000"/>
              <a:gd name="connsiteY22" fmla="*/ 4580 h 10000"/>
              <a:gd name="connsiteX23" fmla="*/ 9847 w 10000"/>
              <a:gd name="connsiteY23" fmla="*/ 6033 h 10000"/>
              <a:gd name="connsiteX24" fmla="*/ 9769 w 10000"/>
              <a:gd name="connsiteY24" fmla="*/ 6530 h 10000"/>
              <a:gd name="connsiteX25" fmla="*/ 9681 w 10000"/>
              <a:gd name="connsiteY25" fmla="*/ 6774 h 10000"/>
              <a:gd name="connsiteX26" fmla="*/ 9443 w 10000"/>
              <a:gd name="connsiteY26" fmla="*/ 6915 h 10000"/>
              <a:gd name="connsiteX27" fmla="*/ 9308 w 10000"/>
              <a:gd name="connsiteY27" fmla="*/ 7036 h 10000"/>
              <a:gd name="connsiteX28" fmla="*/ 9440 w 10000"/>
              <a:gd name="connsiteY28" fmla="*/ 7209 h 10000"/>
              <a:gd name="connsiteX29" fmla="*/ 9650 w 10000"/>
              <a:gd name="connsiteY29" fmla="*/ 6774 h 10000"/>
              <a:gd name="connsiteX0" fmla="*/ 4796 w 10000"/>
              <a:gd name="connsiteY0" fmla="*/ 9720 h 10000"/>
              <a:gd name="connsiteX1" fmla="*/ 4569 w 10000"/>
              <a:gd name="connsiteY1" fmla="*/ 9807 h 10000"/>
              <a:gd name="connsiteX2" fmla="*/ 4325 w 10000"/>
              <a:gd name="connsiteY2" fmla="*/ 9827 h 10000"/>
              <a:gd name="connsiteX3" fmla="*/ 4050 w 10000"/>
              <a:gd name="connsiteY3" fmla="*/ 9960 h 10000"/>
              <a:gd name="connsiteX4" fmla="*/ 3819 w 10000"/>
              <a:gd name="connsiteY4" fmla="*/ 9964 h 10000"/>
              <a:gd name="connsiteX5" fmla="*/ 3480 w 10000"/>
              <a:gd name="connsiteY5" fmla="*/ 9732 h 10000"/>
              <a:gd name="connsiteX6" fmla="*/ 3080 w 10000"/>
              <a:gd name="connsiteY6" fmla="*/ 9720 h 10000"/>
              <a:gd name="connsiteX7" fmla="*/ 2517 w 10000"/>
              <a:gd name="connsiteY7" fmla="*/ 9543 h 10000"/>
              <a:gd name="connsiteX8" fmla="*/ 1883 w 10000"/>
              <a:gd name="connsiteY8" fmla="*/ 9210 h 10000"/>
              <a:gd name="connsiteX9" fmla="*/ 1313 w 10000"/>
              <a:gd name="connsiteY9" fmla="*/ 8804 h 10000"/>
              <a:gd name="connsiteX10" fmla="*/ 776 w 10000"/>
              <a:gd name="connsiteY10" fmla="*/ 8363 h 10000"/>
              <a:gd name="connsiteX11" fmla="*/ 403 w 10000"/>
              <a:gd name="connsiteY11" fmla="*/ 7765 h 10000"/>
              <a:gd name="connsiteX12" fmla="*/ 88 w 10000"/>
              <a:gd name="connsiteY12" fmla="*/ 6883 h 10000"/>
              <a:gd name="connsiteX13" fmla="*/ 0 w 10000"/>
              <a:gd name="connsiteY13" fmla="*/ 5973 h 10000"/>
              <a:gd name="connsiteX14" fmla="*/ 88 w 10000"/>
              <a:gd name="connsiteY14" fmla="*/ 4990 h 10000"/>
              <a:gd name="connsiteX15" fmla="*/ 444 w 10000"/>
              <a:gd name="connsiteY15" fmla="*/ 3590 h 10000"/>
              <a:gd name="connsiteX16" fmla="*/ 1085 w 10000"/>
              <a:gd name="connsiteY16" fmla="*/ 2298 h 10000"/>
              <a:gd name="connsiteX17" fmla="*/ 2130 w 10000"/>
              <a:gd name="connsiteY17" fmla="*/ 1071 h 10000"/>
              <a:gd name="connsiteX18" fmla="*/ 3375 w 10000"/>
              <a:gd name="connsiteY18" fmla="*/ 264 h 10000"/>
              <a:gd name="connsiteX19" fmla="*/ 4976 w 10000"/>
              <a:gd name="connsiteY19" fmla="*/ 44 h 10000"/>
              <a:gd name="connsiteX20" fmla="*/ 6902 w 10000"/>
              <a:gd name="connsiteY20" fmla="*/ 530 h 10000"/>
              <a:gd name="connsiteX21" fmla="*/ 9003 w 10000"/>
              <a:gd name="connsiteY21" fmla="*/ 2285 h 10000"/>
              <a:gd name="connsiteX22" fmla="*/ 9860 w 10000"/>
              <a:gd name="connsiteY22" fmla="*/ 4580 h 10000"/>
              <a:gd name="connsiteX23" fmla="*/ 9847 w 10000"/>
              <a:gd name="connsiteY23" fmla="*/ 6033 h 10000"/>
              <a:gd name="connsiteX24" fmla="*/ 9769 w 10000"/>
              <a:gd name="connsiteY24" fmla="*/ 6530 h 10000"/>
              <a:gd name="connsiteX25" fmla="*/ 9681 w 10000"/>
              <a:gd name="connsiteY25" fmla="*/ 6774 h 10000"/>
              <a:gd name="connsiteX26" fmla="*/ 9443 w 10000"/>
              <a:gd name="connsiteY26" fmla="*/ 6915 h 10000"/>
              <a:gd name="connsiteX27" fmla="*/ 9308 w 10000"/>
              <a:gd name="connsiteY27" fmla="*/ 7036 h 10000"/>
              <a:gd name="connsiteX28" fmla="*/ 9650 w 10000"/>
              <a:gd name="connsiteY28" fmla="*/ 6774 h 10000"/>
              <a:gd name="connsiteX0" fmla="*/ 4796 w 10000"/>
              <a:gd name="connsiteY0" fmla="*/ 9720 h 10000"/>
              <a:gd name="connsiteX1" fmla="*/ 4569 w 10000"/>
              <a:gd name="connsiteY1" fmla="*/ 9807 h 10000"/>
              <a:gd name="connsiteX2" fmla="*/ 4325 w 10000"/>
              <a:gd name="connsiteY2" fmla="*/ 9827 h 10000"/>
              <a:gd name="connsiteX3" fmla="*/ 4050 w 10000"/>
              <a:gd name="connsiteY3" fmla="*/ 9960 h 10000"/>
              <a:gd name="connsiteX4" fmla="*/ 3819 w 10000"/>
              <a:gd name="connsiteY4" fmla="*/ 9964 h 10000"/>
              <a:gd name="connsiteX5" fmla="*/ 3480 w 10000"/>
              <a:gd name="connsiteY5" fmla="*/ 9732 h 10000"/>
              <a:gd name="connsiteX6" fmla="*/ 3080 w 10000"/>
              <a:gd name="connsiteY6" fmla="*/ 9720 h 10000"/>
              <a:gd name="connsiteX7" fmla="*/ 2517 w 10000"/>
              <a:gd name="connsiteY7" fmla="*/ 9543 h 10000"/>
              <a:gd name="connsiteX8" fmla="*/ 1883 w 10000"/>
              <a:gd name="connsiteY8" fmla="*/ 9210 h 10000"/>
              <a:gd name="connsiteX9" fmla="*/ 1313 w 10000"/>
              <a:gd name="connsiteY9" fmla="*/ 8804 h 10000"/>
              <a:gd name="connsiteX10" fmla="*/ 776 w 10000"/>
              <a:gd name="connsiteY10" fmla="*/ 8363 h 10000"/>
              <a:gd name="connsiteX11" fmla="*/ 403 w 10000"/>
              <a:gd name="connsiteY11" fmla="*/ 7765 h 10000"/>
              <a:gd name="connsiteX12" fmla="*/ 88 w 10000"/>
              <a:gd name="connsiteY12" fmla="*/ 6883 h 10000"/>
              <a:gd name="connsiteX13" fmla="*/ 0 w 10000"/>
              <a:gd name="connsiteY13" fmla="*/ 5973 h 10000"/>
              <a:gd name="connsiteX14" fmla="*/ 88 w 10000"/>
              <a:gd name="connsiteY14" fmla="*/ 4990 h 10000"/>
              <a:gd name="connsiteX15" fmla="*/ 444 w 10000"/>
              <a:gd name="connsiteY15" fmla="*/ 3590 h 10000"/>
              <a:gd name="connsiteX16" fmla="*/ 1085 w 10000"/>
              <a:gd name="connsiteY16" fmla="*/ 2298 h 10000"/>
              <a:gd name="connsiteX17" fmla="*/ 2130 w 10000"/>
              <a:gd name="connsiteY17" fmla="*/ 1071 h 10000"/>
              <a:gd name="connsiteX18" fmla="*/ 3375 w 10000"/>
              <a:gd name="connsiteY18" fmla="*/ 264 h 10000"/>
              <a:gd name="connsiteX19" fmla="*/ 4976 w 10000"/>
              <a:gd name="connsiteY19" fmla="*/ 44 h 10000"/>
              <a:gd name="connsiteX20" fmla="*/ 6902 w 10000"/>
              <a:gd name="connsiteY20" fmla="*/ 530 h 10000"/>
              <a:gd name="connsiteX21" fmla="*/ 9003 w 10000"/>
              <a:gd name="connsiteY21" fmla="*/ 2285 h 10000"/>
              <a:gd name="connsiteX22" fmla="*/ 9860 w 10000"/>
              <a:gd name="connsiteY22" fmla="*/ 4580 h 10000"/>
              <a:gd name="connsiteX23" fmla="*/ 9847 w 10000"/>
              <a:gd name="connsiteY23" fmla="*/ 6033 h 10000"/>
              <a:gd name="connsiteX24" fmla="*/ 9769 w 10000"/>
              <a:gd name="connsiteY24" fmla="*/ 6530 h 10000"/>
              <a:gd name="connsiteX25" fmla="*/ 9681 w 10000"/>
              <a:gd name="connsiteY25" fmla="*/ 6774 h 10000"/>
              <a:gd name="connsiteX26" fmla="*/ 9443 w 10000"/>
              <a:gd name="connsiteY26" fmla="*/ 6915 h 10000"/>
              <a:gd name="connsiteX27" fmla="*/ 9650 w 10000"/>
              <a:gd name="connsiteY27" fmla="*/ 6774 h 10000"/>
              <a:gd name="connsiteX0" fmla="*/ 4796 w 10000"/>
              <a:gd name="connsiteY0" fmla="*/ 9720 h 10000"/>
              <a:gd name="connsiteX1" fmla="*/ 4569 w 10000"/>
              <a:gd name="connsiteY1" fmla="*/ 9807 h 10000"/>
              <a:gd name="connsiteX2" fmla="*/ 4325 w 10000"/>
              <a:gd name="connsiteY2" fmla="*/ 9827 h 10000"/>
              <a:gd name="connsiteX3" fmla="*/ 4050 w 10000"/>
              <a:gd name="connsiteY3" fmla="*/ 9960 h 10000"/>
              <a:gd name="connsiteX4" fmla="*/ 3819 w 10000"/>
              <a:gd name="connsiteY4" fmla="*/ 9964 h 10000"/>
              <a:gd name="connsiteX5" fmla="*/ 3480 w 10000"/>
              <a:gd name="connsiteY5" fmla="*/ 9732 h 10000"/>
              <a:gd name="connsiteX6" fmla="*/ 3080 w 10000"/>
              <a:gd name="connsiteY6" fmla="*/ 9720 h 10000"/>
              <a:gd name="connsiteX7" fmla="*/ 2517 w 10000"/>
              <a:gd name="connsiteY7" fmla="*/ 9543 h 10000"/>
              <a:gd name="connsiteX8" fmla="*/ 1883 w 10000"/>
              <a:gd name="connsiteY8" fmla="*/ 9210 h 10000"/>
              <a:gd name="connsiteX9" fmla="*/ 1313 w 10000"/>
              <a:gd name="connsiteY9" fmla="*/ 8804 h 10000"/>
              <a:gd name="connsiteX10" fmla="*/ 776 w 10000"/>
              <a:gd name="connsiteY10" fmla="*/ 8363 h 10000"/>
              <a:gd name="connsiteX11" fmla="*/ 403 w 10000"/>
              <a:gd name="connsiteY11" fmla="*/ 7765 h 10000"/>
              <a:gd name="connsiteX12" fmla="*/ 88 w 10000"/>
              <a:gd name="connsiteY12" fmla="*/ 6883 h 10000"/>
              <a:gd name="connsiteX13" fmla="*/ 0 w 10000"/>
              <a:gd name="connsiteY13" fmla="*/ 5973 h 10000"/>
              <a:gd name="connsiteX14" fmla="*/ 88 w 10000"/>
              <a:gd name="connsiteY14" fmla="*/ 4990 h 10000"/>
              <a:gd name="connsiteX15" fmla="*/ 444 w 10000"/>
              <a:gd name="connsiteY15" fmla="*/ 3590 h 10000"/>
              <a:gd name="connsiteX16" fmla="*/ 1085 w 10000"/>
              <a:gd name="connsiteY16" fmla="*/ 2298 h 10000"/>
              <a:gd name="connsiteX17" fmla="*/ 2130 w 10000"/>
              <a:gd name="connsiteY17" fmla="*/ 1071 h 10000"/>
              <a:gd name="connsiteX18" fmla="*/ 3375 w 10000"/>
              <a:gd name="connsiteY18" fmla="*/ 264 h 10000"/>
              <a:gd name="connsiteX19" fmla="*/ 4976 w 10000"/>
              <a:gd name="connsiteY19" fmla="*/ 44 h 10000"/>
              <a:gd name="connsiteX20" fmla="*/ 6902 w 10000"/>
              <a:gd name="connsiteY20" fmla="*/ 530 h 10000"/>
              <a:gd name="connsiteX21" fmla="*/ 9003 w 10000"/>
              <a:gd name="connsiteY21" fmla="*/ 2285 h 10000"/>
              <a:gd name="connsiteX22" fmla="*/ 9860 w 10000"/>
              <a:gd name="connsiteY22" fmla="*/ 4580 h 10000"/>
              <a:gd name="connsiteX23" fmla="*/ 9847 w 10000"/>
              <a:gd name="connsiteY23" fmla="*/ 6033 h 10000"/>
              <a:gd name="connsiteX24" fmla="*/ 9769 w 10000"/>
              <a:gd name="connsiteY24" fmla="*/ 6530 h 10000"/>
              <a:gd name="connsiteX25" fmla="*/ 9681 w 10000"/>
              <a:gd name="connsiteY25" fmla="*/ 6774 h 10000"/>
              <a:gd name="connsiteX26" fmla="*/ 9650 w 10000"/>
              <a:gd name="connsiteY26" fmla="*/ 6774 h 10000"/>
              <a:gd name="connsiteX0" fmla="*/ 4796 w 10000"/>
              <a:gd name="connsiteY0" fmla="*/ 9720 h 10000"/>
              <a:gd name="connsiteX1" fmla="*/ 4569 w 10000"/>
              <a:gd name="connsiteY1" fmla="*/ 9807 h 10000"/>
              <a:gd name="connsiteX2" fmla="*/ 4325 w 10000"/>
              <a:gd name="connsiteY2" fmla="*/ 9827 h 10000"/>
              <a:gd name="connsiteX3" fmla="*/ 4050 w 10000"/>
              <a:gd name="connsiteY3" fmla="*/ 9960 h 10000"/>
              <a:gd name="connsiteX4" fmla="*/ 3819 w 10000"/>
              <a:gd name="connsiteY4" fmla="*/ 9964 h 10000"/>
              <a:gd name="connsiteX5" fmla="*/ 3480 w 10000"/>
              <a:gd name="connsiteY5" fmla="*/ 9732 h 10000"/>
              <a:gd name="connsiteX6" fmla="*/ 3080 w 10000"/>
              <a:gd name="connsiteY6" fmla="*/ 9720 h 10000"/>
              <a:gd name="connsiteX7" fmla="*/ 2517 w 10000"/>
              <a:gd name="connsiteY7" fmla="*/ 9543 h 10000"/>
              <a:gd name="connsiteX8" fmla="*/ 1883 w 10000"/>
              <a:gd name="connsiteY8" fmla="*/ 9210 h 10000"/>
              <a:gd name="connsiteX9" fmla="*/ 1313 w 10000"/>
              <a:gd name="connsiteY9" fmla="*/ 8804 h 10000"/>
              <a:gd name="connsiteX10" fmla="*/ 776 w 10000"/>
              <a:gd name="connsiteY10" fmla="*/ 8363 h 10000"/>
              <a:gd name="connsiteX11" fmla="*/ 403 w 10000"/>
              <a:gd name="connsiteY11" fmla="*/ 7765 h 10000"/>
              <a:gd name="connsiteX12" fmla="*/ 88 w 10000"/>
              <a:gd name="connsiteY12" fmla="*/ 6883 h 10000"/>
              <a:gd name="connsiteX13" fmla="*/ 0 w 10000"/>
              <a:gd name="connsiteY13" fmla="*/ 5973 h 10000"/>
              <a:gd name="connsiteX14" fmla="*/ 88 w 10000"/>
              <a:gd name="connsiteY14" fmla="*/ 4990 h 10000"/>
              <a:gd name="connsiteX15" fmla="*/ 444 w 10000"/>
              <a:gd name="connsiteY15" fmla="*/ 3590 h 10000"/>
              <a:gd name="connsiteX16" fmla="*/ 1085 w 10000"/>
              <a:gd name="connsiteY16" fmla="*/ 2298 h 10000"/>
              <a:gd name="connsiteX17" fmla="*/ 2130 w 10000"/>
              <a:gd name="connsiteY17" fmla="*/ 1071 h 10000"/>
              <a:gd name="connsiteX18" fmla="*/ 3375 w 10000"/>
              <a:gd name="connsiteY18" fmla="*/ 264 h 10000"/>
              <a:gd name="connsiteX19" fmla="*/ 4976 w 10000"/>
              <a:gd name="connsiteY19" fmla="*/ 44 h 10000"/>
              <a:gd name="connsiteX20" fmla="*/ 6902 w 10000"/>
              <a:gd name="connsiteY20" fmla="*/ 530 h 10000"/>
              <a:gd name="connsiteX21" fmla="*/ 9003 w 10000"/>
              <a:gd name="connsiteY21" fmla="*/ 2285 h 10000"/>
              <a:gd name="connsiteX22" fmla="*/ 9860 w 10000"/>
              <a:gd name="connsiteY22" fmla="*/ 4580 h 10000"/>
              <a:gd name="connsiteX23" fmla="*/ 9847 w 10000"/>
              <a:gd name="connsiteY23" fmla="*/ 6033 h 10000"/>
              <a:gd name="connsiteX24" fmla="*/ 9769 w 10000"/>
              <a:gd name="connsiteY24" fmla="*/ 6530 h 10000"/>
              <a:gd name="connsiteX25" fmla="*/ 9681 w 10000"/>
              <a:gd name="connsiteY25" fmla="*/ 6774 h 10000"/>
              <a:gd name="connsiteX0" fmla="*/ 4796 w 10000"/>
              <a:gd name="connsiteY0" fmla="*/ 9720 h 10000"/>
              <a:gd name="connsiteX1" fmla="*/ 4569 w 10000"/>
              <a:gd name="connsiteY1" fmla="*/ 9807 h 10000"/>
              <a:gd name="connsiteX2" fmla="*/ 4325 w 10000"/>
              <a:gd name="connsiteY2" fmla="*/ 9827 h 10000"/>
              <a:gd name="connsiteX3" fmla="*/ 4050 w 10000"/>
              <a:gd name="connsiteY3" fmla="*/ 9960 h 10000"/>
              <a:gd name="connsiteX4" fmla="*/ 3819 w 10000"/>
              <a:gd name="connsiteY4" fmla="*/ 9964 h 10000"/>
              <a:gd name="connsiteX5" fmla="*/ 3480 w 10000"/>
              <a:gd name="connsiteY5" fmla="*/ 9732 h 10000"/>
              <a:gd name="connsiteX6" fmla="*/ 3080 w 10000"/>
              <a:gd name="connsiteY6" fmla="*/ 9720 h 10000"/>
              <a:gd name="connsiteX7" fmla="*/ 2517 w 10000"/>
              <a:gd name="connsiteY7" fmla="*/ 9543 h 10000"/>
              <a:gd name="connsiteX8" fmla="*/ 1883 w 10000"/>
              <a:gd name="connsiteY8" fmla="*/ 9210 h 10000"/>
              <a:gd name="connsiteX9" fmla="*/ 1313 w 10000"/>
              <a:gd name="connsiteY9" fmla="*/ 8804 h 10000"/>
              <a:gd name="connsiteX10" fmla="*/ 776 w 10000"/>
              <a:gd name="connsiteY10" fmla="*/ 8363 h 10000"/>
              <a:gd name="connsiteX11" fmla="*/ 403 w 10000"/>
              <a:gd name="connsiteY11" fmla="*/ 7765 h 10000"/>
              <a:gd name="connsiteX12" fmla="*/ 88 w 10000"/>
              <a:gd name="connsiteY12" fmla="*/ 6883 h 10000"/>
              <a:gd name="connsiteX13" fmla="*/ 0 w 10000"/>
              <a:gd name="connsiteY13" fmla="*/ 5973 h 10000"/>
              <a:gd name="connsiteX14" fmla="*/ 88 w 10000"/>
              <a:gd name="connsiteY14" fmla="*/ 4990 h 10000"/>
              <a:gd name="connsiteX15" fmla="*/ 444 w 10000"/>
              <a:gd name="connsiteY15" fmla="*/ 3590 h 10000"/>
              <a:gd name="connsiteX16" fmla="*/ 1085 w 10000"/>
              <a:gd name="connsiteY16" fmla="*/ 2298 h 10000"/>
              <a:gd name="connsiteX17" fmla="*/ 2130 w 10000"/>
              <a:gd name="connsiteY17" fmla="*/ 1071 h 10000"/>
              <a:gd name="connsiteX18" fmla="*/ 3375 w 10000"/>
              <a:gd name="connsiteY18" fmla="*/ 264 h 10000"/>
              <a:gd name="connsiteX19" fmla="*/ 4976 w 10000"/>
              <a:gd name="connsiteY19" fmla="*/ 44 h 10000"/>
              <a:gd name="connsiteX20" fmla="*/ 6902 w 10000"/>
              <a:gd name="connsiteY20" fmla="*/ 530 h 10000"/>
              <a:gd name="connsiteX21" fmla="*/ 9003 w 10000"/>
              <a:gd name="connsiteY21" fmla="*/ 2285 h 10000"/>
              <a:gd name="connsiteX22" fmla="*/ 9860 w 10000"/>
              <a:gd name="connsiteY22" fmla="*/ 4580 h 10000"/>
              <a:gd name="connsiteX23" fmla="*/ 9847 w 10000"/>
              <a:gd name="connsiteY23" fmla="*/ 6033 h 10000"/>
              <a:gd name="connsiteX24" fmla="*/ 9681 w 10000"/>
              <a:gd name="connsiteY24" fmla="*/ 6774 h 10000"/>
              <a:gd name="connsiteX0" fmla="*/ 4796 w 9973"/>
              <a:gd name="connsiteY0" fmla="*/ 9720 h 10000"/>
              <a:gd name="connsiteX1" fmla="*/ 4569 w 9973"/>
              <a:gd name="connsiteY1" fmla="*/ 9807 h 10000"/>
              <a:gd name="connsiteX2" fmla="*/ 4325 w 9973"/>
              <a:gd name="connsiteY2" fmla="*/ 9827 h 10000"/>
              <a:gd name="connsiteX3" fmla="*/ 4050 w 9973"/>
              <a:gd name="connsiteY3" fmla="*/ 9960 h 10000"/>
              <a:gd name="connsiteX4" fmla="*/ 3819 w 9973"/>
              <a:gd name="connsiteY4" fmla="*/ 9964 h 10000"/>
              <a:gd name="connsiteX5" fmla="*/ 3480 w 9973"/>
              <a:gd name="connsiteY5" fmla="*/ 9732 h 10000"/>
              <a:gd name="connsiteX6" fmla="*/ 3080 w 9973"/>
              <a:gd name="connsiteY6" fmla="*/ 9720 h 10000"/>
              <a:gd name="connsiteX7" fmla="*/ 2517 w 9973"/>
              <a:gd name="connsiteY7" fmla="*/ 9543 h 10000"/>
              <a:gd name="connsiteX8" fmla="*/ 1883 w 9973"/>
              <a:gd name="connsiteY8" fmla="*/ 9210 h 10000"/>
              <a:gd name="connsiteX9" fmla="*/ 1313 w 9973"/>
              <a:gd name="connsiteY9" fmla="*/ 8804 h 10000"/>
              <a:gd name="connsiteX10" fmla="*/ 776 w 9973"/>
              <a:gd name="connsiteY10" fmla="*/ 8363 h 10000"/>
              <a:gd name="connsiteX11" fmla="*/ 403 w 9973"/>
              <a:gd name="connsiteY11" fmla="*/ 7765 h 10000"/>
              <a:gd name="connsiteX12" fmla="*/ 88 w 9973"/>
              <a:gd name="connsiteY12" fmla="*/ 6883 h 10000"/>
              <a:gd name="connsiteX13" fmla="*/ 0 w 9973"/>
              <a:gd name="connsiteY13" fmla="*/ 5973 h 10000"/>
              <a:gd name="connsiteX14" fmla="*/ 88 w 9973"/>
              <a:gd name="connsiteY14" fmla="*/ 4990 h 10000"/>
              <a:gd name="connsiteX15" fmla="*/ 444 w 9973"/>
              <a:gd name="connsiteY15" fmla="*/ 3590 h 10000"/>
              <a:gd name="connsiteX16" fmla="*/ 1085 w 9973"/>
              <a:gd name="connsiteY16" fmla="*/ 2298 h 10000"/>
              <a:gd name="connsiteX17" fmla="*/ 2130 w 9973"/>
              <a:gd name="connsiteY17" fmla="*/ 1071 h 10000"/>
              <a:gd name="connsiteX18" fmla="*/ 3375 w 9973"/>
              <a:gd name="connsiteY18" fmla="*/ 264 h 10000"/>
              <a:gd name="connsiteX19" fmla="*/ 4976 w 9973"/>
              <a:gd name="connsiteY19" fmla="*/ 44 h 10000"/>
              <a:gd name="connsiteX20" fmla="*/ 6902 w 9973"/>
              <a:gd name="connsiteY20" fmla="*/ 530 h 10000"/>
              <a:gd name="connsiteX21" fmla="*/ 9003 w 9973"/>
              <a:gd name="connsiteY21" fmla="*/ 2285 h 10000"/>
              <a:gd name="connsiteX22" fmla="*/ 9860 w 9973"/>
              <a:gd name="connsiteY22" fmla="*/ 4580 h 10000"/>
              <a:gd name="connsiteX23" fmla="*/ 9681 w 9973"/>
              <a:gd name="connsiteY23" fmla="*/ 6774 h 10000"/>
              <a:gd name="connsiteX0" fmla="*/ 4809 w 9887"/>
              <a:gd name="connsiteY0" fmla="*/ 9720 h 10000"/>
              <a:gd name="connsiteX1" fmla="*/ 4581 w 9887"/>
              <a:gd name="connsiteY1" fmla="*/ 9807 h 10000"/>
              <a:gd name="connsiteX2" fmla="*/ 4337 w 9887"/>
              <a:gd name="connsiteY2" fmla="*/ 9827 h 10000"/>
              <a:gd name="connsiteX3" fmla="*/ 4061 w 9887"/>
              <a:gd name="connsiteY3" fmla="*/ 9960 h 10000"/>
              <a:gd name="connsiteX4" fmla="*/ 3829 w 9887"/>
              <a:gd name="connsiteY4" fmla="*/ 9964 h 10000"/>
              <a:gd name="connsiteX5" fmla="*/ 3489 w 9887"/>
              <a:gd name="connsiteY5" fmla="*/ 9732 h 10000"/>
              <a:gd name="connsiteX6" fmla="*/ 3088 w 9887"/>
              <a:gd name="connsiteY6" fmla="*/ 9720 h 10000"/>
              <a:gd name="connsiteX7" fmla="*/ 2524 w 9887"/>
              <a:gd name="connsiteY7" fmla="*/ 9543 h 10000"/>
              <a:gd name="connsiteX8" fmla="*/ 1888 w 9887"/>
              <a:gd name="connsiteY8" fmla="*/ 9210 h 10000"/>
              <a:gd name="connsiteX9" fmla="*/ 1317 w 9887"/>
              <a:gd name="connsiteY9" fmla="*/ 8804 h 10000"/>
              <a:gd name="connsiteX10" fmla="*/ 778 w 9887"/>
              <a:gd name="connsiteY10" fmla="*/ 8363 h 10000"/>
              <a:gd name="connsiteX11" fmla="*/ 404 w 9887"/>
              <a:gd name="connsiteY11" fmla="*/ 7765 h 10000"/>
              <a:gd name="connsiteX12" fmla="*/ 88 w 9887"/>
              <a:gd name="connsiteY12" fmla="*/ 6883 h 10000"/>
              <a:gd name="connsiteX13" fmla="*/ 0 w 9887"/>
              <a:gd name="connsiteY13" fmla="*/ 5973 h 10000"/>
              <a:gd name="connsiteX14" fmla="*/ 88 w 9887"/>
              <a:gd name="connsiteY14" fmla="*/ 4990 h 10000"/>
              <a:gd name="connsiteX15" fmla="*/ 445 w 9887"/>
              <a:gd name="connsiteY15" fmla="*/ 3590 h 10000"/>
              <a:gd name="connsiteX16" fmla="*/ 1088 w 9887"/>
              <a:gd name="connsiteY16" fmla="*/ 2298 h 10000"/>
              <a:gd name="connsiteX17" fmla="*/ 2136 w 9887"/>
              <a:gd name="connsiteY17" fmla="*/ 1071 h 10000"/>
              <a:gd name="connsiteX18" fmla="*/ 3384 w 9887"/>
              <a:gd name="connsiteY18" fmla="*/ 264 h 10000"/>
              <a:gd name="connsiteX19" fmla="*/ 4989 w 9887"/>
              <a:gd name="connsiteY19" fmla="*/ 44 h 10000"/>
              <a:gd name="connsiteX20" fmla="*/ 6921 w 9887"/>
              <a:gd name="connsiteY20" fmla="*/ 530 h 10000"/>
              <a:gd name="connsiteX21" fmla="*/ 9027 w 9887"/>
              <a:gd name="connsiteY21" fmla="*/ 2285 h 10000"/>
              <a:gd name="connsiteX22" fmla="*/ 9887 w 9887"/>
              <a:gd name="connsiteY22" fmla="*/ 4580 h 10000"/>
              <a:gd name="connsiteX0" fmla="*/ 4864 w 9130"/>
              <a:gd name="connsiteY0" fmla="*/ 9720 h 10000"/>
              <a:gd name="connsiteX1" fmla="*/ 4633 w 9130"/>
              <a:gd name="connsiteY1" fmla="*/ 9807 h 10000"/>
              <a:gd name="connsiteX2" fmla="*/ 4387 w 9130"/>
              <a:gd name="connsiteY2" fmla="*/ 9827 h 10000"/>
              <a:gd name="connsiteX3" fmla="*/ 4107 w 9130"/>
              <a:gd name="connsiteY3" fmla="*/ 9960 h 10000"/>
              <a:gd name="connsiteX4" fmla="*/ 3873 w 9130"/>
              <a:gd name="connsiteY4" fmla="*/ 9964 h 10000"/>
              <a:gd name="connsiteX5" fmla="*/ 3529 w 9130"/>
              <a:gd name="connsiteY5" fmla="*/ 9732 h 10000"/>
              <a:gd name="connsiteX6" fmla="*/ 3123 w 9130"/>
              <a:gd name="connsiteY6" fmla="*/ 9720 h 10000"/>
              <a:gd name="connsiteX7" fmla="*/ 2553 w 9130"/>
              <a:gd name="connsiteY7" fmla="*/ 9543 h 10000"/>
              <a:gd name="connsiteX8" fmla="*/ 1910 w 9130"/>
              <a:gd name="connsiteY8" fmla="*/ 9210 h 10000"/>
              <a:gd name="connsiteX9" fmla="*/ 1332 w 9130"/>
              <a:gd name="connsiteY9" fmla="*/ 8804 h 10000"/>
              <a:gd name="connsiteX10" fmla="*/ 787 w 9130"/>
              <a:gd name="connsiteY10" fmla="*/ 8363 h 10000"/>
              <a:gd name="connsiteX11" fmla="*/ 409 w 9130"/>
              <a:gd name="connsiteY11" fmla="*/ 7765 h 10000"/>
              <a:gd name="connsiteX12" fmla="*/ 89 w 9130"/>
              <a:gd name="connsiteY12" fmla="*/ 6883 h 10000"/>
              <a:gd name="connsiteX13" fmla="*/ 0 w 9130"/>
              <a:gd name="connsiteY13" fmla="*/ 5973 h 10000"/>
              <a:gd name="connsiteX14" fmla="*/ 89 w 9130"/>
              <a:gd name="connsiteY14" fmla="*/ 4990 h 10000"/>
              <a:gd name="connsiteX15" fmla="*/ 450 w 9130"/>
              <a:gd name="connsiteY15" fmla="*/ 3590 h 10000"/>
              <a:gd name="connsiteX16" fmla="*/ 1100 w 9130"/>
              <a:gd name="connsiteY16" fmla="*/ 2298 h 10000"/>
              <a:gd name="connsiteX17" fmla="*/ 2160 w 9130"/>
              <a:gd name="connsiteY17" fmla="*/ 1071 h 10000"/>
              <a:gd name="connsiteX18" fmla="*/ 3423 w 9130"/>
              <a:gd name="connsiteY18" fmla="*/ 264 h 10000"/>
              <a:gd name="connsiteX19" fmla="*/ 5046 w 9130"/>
              <a:gd name="connsiteY19" fmla="*/ 44 h 10000"/>
              <a:gd name="connsiteX20" fmla="*/ 7000 w 9130"/>
              <a:gd name="connsiteY20" fmla="*/ 530 h 10000"/>
              <a:gd name="connsiteX21" fmla="*/ 9130 w 9130"/>
              <a:gd name="connsiteY21" fmla="*/ 2285 h 10000"/>
              <a:gd name="connsiteX0" fmla="*/ 5327 w 7667"/>
              <a:gd name="connsiteY0" fmla="*/ 9720 h 10000"/>
              <a:gd name="connsiteX1" fmla="*/ 5074 w 7667"/>
              <a:gd name="connsiteY1" fmla="*/ 9807 h 10000"/>
              <a:gd name="connsiteX2" fmla="*/ 4805 w 7667"/>
              <a:gd name="connsiteY2" fmla="*/ 9827 h 10000"/>
              <a:gd name="connsiteX3" fmla="*/ 4498 w 7667"/>
              <a:gd name="connsiteY3" fmla="*/ 9960 h 10000"/>
              <a:gd name="connsiteX4" fmla="*/ 4242 w 7667"/>
              <a:gd name="connsiteY4" fmla="*/ 9964 h 10000"/>
              <a:gd name="connsiteX5" fmla="*/ 3865 w 7667"/>
              <a:gd name="connsiteY5" fmla="*/ 9732 h 10000"/>
              <a:gd name="connsiteX6" fmla="*/ 3421 w 7667"/>
              <a:gd name="connsiteY6" fmla="*/ 9720 h 10000"/>
              <a:gd name="connsiteX7" fmla="*/ 2796 w 7667"/>
              <a:gd name="connsiteY7" fmla="*/ 9543 h 10000"/>
              <a:gd name="connsiteX8" fmla="*/ 2092 w 7667"/>
              <a:gd name="connsiteY8" fmla="*/ 9210 h 10000"/>
              <a:gd name="connsiteX9" fmla="*/ 1459 w 7667"/>
              <a:gd name="connsiteY9" fmla="*/ 8804 h 10000"/>
              <a:gd name="connsiteX10" fmla="*/ 862 w 7667"/>
              <a:gd name="connsiteY10" fmla="*/ 8363 h 10000"/>
              <a:gd name="connsiteX11" fmla="*/ 448 w 7667"/>
              <a:gd name="connsiteY11" fmla="*/ 7765 h 10000"/>
              <a:gd name="connsiteX12" fmla="*/ 97 w 7667"/>
              <a:gd name="connsiteY12" fmla="*/ 6883 h 10000"/>
              <a:gd name="connsiteX13" fmla="*/ 0 w 7667"/>
              <a:gd name="connsiteY13" fmla="*/ 5973 h 10000"/>
              <a:gd name="connsiteX14" fmla="*/ 97 w 7667"/>
              <a:gd name="connsiteY14" fmla="*/ 4990 h 10000"/>
              <a:gd name="connsiteX15" fmla="*/ 493 w 7667"/>
              <a:gd name="connsiteY15" fmla="*/ 3590 h 10000"/>
              <a:gd name="connsiteX16" fmla="*/ 1205 w 7667"/>
              <a:gd name="connsiteY16" fmla="*/ 2298 h 10000"/>
              <a:gd name="connsiteX17" fmla="*/ 2366 w 7667"/>
              <a:gd name="connsiteY17" fmla="*/ 1071 h 10000"/>
              <a:gd name="connsiteX18" fmla="*/ 3749 w 7667"/>
              <a:gd name="connsiteY18" fmla="*/ 264 h 10000"/>
              <a:gd name="connsiteX19" fmla="*/ 5527 w 7667"/>
              <a:gd name="connsiteY19" fmla="*/ 44 h 10000"/>
              <a:gd name="connsiteX20" fmla="*/ 7667 w 7667"/>
              <a:gd name="connsiteY20" fmla="*/ 530 h 10000"/>
              <a:gd name="connsiteX0" fmla="*/ 6948 w 7209"/>
              <a:gd name="connsiteY0" fmla="*/ 9720 h 10000"/>
              <a:gd name="connsiteX1" fmla="*/ 6618 w 7209"/>
              <a:gd name="connsiteY1" fmla="*/ 9807 h 10000"/>
              <a:gd name="connsiteX2" fmla="*/ 6267 w 7209"/>
              <a:gd name="connsiteY2" fmla="*/ 9827 h 10000"/>
              <a:gd name="connsiteX3" fmla="*/ 5867 w 7209"/>
              <a:gd name="connsiteY3" fmla="*/ 9960 h 10000"/>
              <a:gd name="connsiteX4" fmla="*/ 5533 w 7209"/>
              <a:gd name="connsiteY4" fmla="*/ 9964 h 10000"/>
              <a:gd name="connsiteX5" fmla="*/ 5041 w 7209"/>
              <a:gd name="connsiteY5" fmla="*/ 9732 h 10000"/>
              <a:gd name="connsiteX6" fmla="*/ 4462 w 7209"/>
              <a:gd name="connsiteY6" fmla="*/ 9720 h 10000"/>
              <a:gd name="connsiteX7" fmla="*/ 3647 w 7209"/>
              <a:gd name="connsiteY7" fmla="*/ 9543 h 10000"/>
              <a:gd name="connsiteX8" fmla="*/ 2729 w 7209"/>
              <a:gd name="connsiteY8" fmla="*/ 9210 h 10000"/>
              <a:gd name="connsiteX9" fmla="*/ 1903 w 7209"/>
              <a:gd name="connsiteY9" fmla="*/ 8804 h 10000"/>
              <a:gd name="connsiteX10" fmla="*/ 1124 w 7209"/>
              <a:gd name="connsiteY10" fmla="*/ 8363 h 10000"/>
              <a:gd name="connsiteX11" fmla="*/ 584 w 7209"/>
              <a:gd name="connsiteY11" fmla="*/ 7765 h 10000"/>
              <a:gd name="connsiteX12" fmla="*/ 127 w 7209"/>
              <a:gd name="connsiteY12" fmla="*/ 6883 h 10000"/>
              <a:gd name="connsiteX13" fmla="*/ 0 w 7209"/>
              <a:gd name="connsiteY13" fmla="*/ 5973 h 10000"/>
              <a:gd name="connsiteX14" fmla="*/ 127 w 7209"/>
              <a:gd name="connsiteY14" fmla="*/ 4990 h 10000"/>
              <a:gd name="connsiteX15" fmla="*/ 643 w 7209"/>
              <a:gd name="connsiteY15" fmla="*/ 3590 h 10000"/>
              <a:gd name="connsiteX16" fmla="*/ 1572 w 7209"/>
              <a:gd name="connsiteY16" fmla="*/ 2298 h 10000"/>
              <a:gd name="connsiteX17" fmla="*/ 3086 w 7209"/>
              <a:gd name="connsiteY17" fmla="*/ 1071 h 10000"/>
              <a:gd name="connsiteX18" fmla="*/ 4890 w 7209"/>
              <a:gd name="connsiteY18" fmla="*/ 264 h 10000"/>
              <a:gd name="connsiteX19" fmla="*/ 7209 w 7209"/>
              <a:gd name="connsiteY19" fmla="*/ 44 h 10000"/>
              <a:gd name="connsiteX0" fmla="*/ 9638 w 9638"/>
              <a:gd name="connsiteY0" fmla="*/ 9456 h 9736"/>
              <a:gd name="connsiteX1" fmla="*/ 9180 w 9638"/>
              <a:gd name="connsiteY1" fmla="*/ 9543 h 9736"/>
              <a:gd name="connsiteX2" fmla="*/ 8693 w 9638"/>
              <a:gd name="connsiteY2" fmla="*/ 9563 h 9736"/>
              <a:gd name="connsiteX3" fmla="*/ 8138 w 9638"/>
              <a:gd name="connsiteY3" fmla="*/ 9696 h 9736"/>
              <a:gd name="connsiteX4" fmla="*/ 7675 w 9638"/>
              <a:gd name="connsiteY4" fmla="*/ 9700 h 9736"/>
              <a:gd name="connsiteX5" fmla="*/ 6993 w 9638"/>
              <a:gd name="connsiteY5" fmla="*/ 9468 h 9736"/>
              <a:gd name="connsiteX6" fmla="*/ 6189 w 9638"/>
              <a:gd name="connsiteY6" fmla="*/ 9456 h 9736"/>
              <a:gd name="connsiteX7" fmla="*/ 5059 w 9638"/>
              <a:gd name="connsiteY7" fmla="*/ 9279 h 9736"/>
              <a:gd name="connsiteX8" fmla="*/ 3786 w 9638"/>
              <a:gd name="connsiteY8" fmla="*/ 8946 h 9736"/>
              <a:gd name="connsiteX9" fmla="*/ 2640 w 9638"/>
              <a:gd name="connsiteY9" fmla="*/ 8540 h 9736"/>
              <a:gd name="connsiteX10" fmla="*/ 1559 w 9638"/>
              <a:gd name="connsiteY10" fmla="*/ 8099 h 9736"/>
              <a:gd name="connsiteX11" fmla="*/ 810 w 9638"/>
              <a:gd name="connsiteY11" fmla="*/ 7501 h 9736"/>
              <a:gd name="connsiteX12" fmla="*/ 176 w 9638"/>
              <a:gd name="connsiteY12" fmla="*/ 6619 h 9736"/>
              <a:gd name="connsiteX13" fmla="*/ 0 w 9638"/>
              <a:gd name="connsiteY13" fmla="*/ 5709 h 9736"/>
              <a:gd name="connsiteX14" fmla="*/ 176 w 9638"/>
              <a:gd name="connsiteY14" fmla="*/ 4726 h 9736"/>
              <a:gd name="connsiteX15" fmla="*/ 892 w 9638"/>
              <a:gd name="connsiteY15" fmla="*/ 3326 h 9736"/>
              <a:gd name="connsiteX16" fmla="*/ 2181 w 9638"/>
              <a:gd name="connsiteY16" fmla="*/ 2034 h 9736"/>
              <a:gd name="connsiteX17" fmla="*/ 4281 w 9638"/>
              <a:gd name="connsiteY17" fmla="*/ 807 h 9736"/>
              <a:gd name="connsiteX18" fmla="*/ 6783 w 9638"/>
              <a:gd name="connsiteY18" fmla="*/ 0 h 9736"/>
              <a:gd name="connsiteX0" fmla="*/ 10000 w 10000"/>
              <a:gd name="connsiteY0" fmla="*/ 8883 h 9171"/>
              <a:gd name="connsiteX1" fmla="*/ 9525 w 10000"/>
              <a:gd name="connsiteY1" fmla="*/ 8973 h 9171"/>
              <a:gd name="connsiteX2" fmla="*/ 9020 w 10000"/>
              <a:gd name="connsiteY2" fmla="*/ 8993 h 9171"/>
              <a:gd name="connsiteX3" fmla="*/ 8444 w 10000"/>
              <a:gd name="connsiteY3" fmla="*/ 9130 h 9171"/>
              <a:gd name="connsiteX4" fmla="*/ 7963 w 10000"/>
              <a:gd name="connsiteY4" fmla="*/ 9134 h 9171"/>
              <a:gd name="connsiteX5" fmla="*/ 7256 w 10000"/>
              <a:gd name="connsiteY5" fmla="*/ 8896 h 9171"/>
              <a:gd name="connsiteX6" fmla="*/ 6421 w 10000"/>
              <a:gd name="connsiteY6" fmla="*/ 8883 h 9171"/>
              <a:gd name="connsiteX7" fmla="*/ 5249 w 10000"/>
              <a:gd name="connsiteY7" fmla="*/ 8702 h 9171"/>
              <a:gd name="connsiteX8" fmla="*/ 3928 w 10000"/>
              <a:gd name="connsiteY8" fmla="*/ 8360 h 9171"/>
              <a:gd name="connsiteX9" fmla="*/ 2739 w 10000"/>
              <a:gd name="connsiteY9" fmla="*/ 7943 h 9171"/>
              <a:gd name="connsiteX10" fmla="*/ 1618 w 10000"/>
              <a:gd name="connsiteY10" fmla="*/ 7490 h 9171"/>
              <a:gd name="connsiteX11" fmla="*/ 840 w 10000"/>
              <a:gd name="connsiteY11" fmla="*/ 6875 h 9171"/>
              <a:gd name="connsiteX12" fmla="*/ 183 w 10000"/>
              <a:gd name="connsiteY12" fmla="*/ 5969 h 9171"/>
              <a:gd name="connsiteX13" fmla="*/ 0 w 10000"/>
              <a:gd name="connsiteY13" fmla="*/ 5035 h 9171"/>
              <a:gd name="connsiteX14" fmla="*/ 183 w 10000"/>
              <a:gd name="connsiteY14" fmla="*/ 4025 h 9171"/>
              <a:gd name="connsiteX15" fmla="*/ 926 w 10000"/>
              <a:gd name="connsiteY15" fmla="*/ 2587 h 9171"/>
              <a:gd name="connsiteX16" fmla="*/ 2263 w 10000"/>
              <a:gd name="connsiteY16" fmla="*/ 1260 h 9171"/>
              <a:gd name="connsiteX17" fmla="*/ 4442 w 10000"/>
              <a:gd name="connsiteY17" fmla="*/ 0 h 9171"/>
              <a:gd name="connsiteX0" fmla="*/ 10000 w 10000"/>
              <a:gd name="connsiteY0" fmla="*/ 8312 h 8626"/>
              <a:gd name="connsiteX1" fmla="*/ 9525 w 10000"/>
              <a:gd name="connsiteY1" fmla="*/ 8410 h 8626"/>
              <a:gd name="connsiteX2" fmla="*/ 9020 w 10000"/>
              <a:gd name="connsiteY2" fmla="*/ 8432 h 8626"/>
              <a:gd name="connsiteX3" fmla="*/ 8444 w 10000"/>
              <a:gd name="connsiteY3" fmla="*/ 8581 h 8626"/>
              <a:gd name="connsiteX4" fmla="*/ 7963 w 10000"/>
              <a:gd name="connsiteY4" fmla="*/ 8586 h 8626"/>
              <a:gd name="connsiteX5" fmla="*/ 7256 w 10000"/>
              <a:gd name="connsiteY5" fmla="*/ 8326 h 8626"/>
              <a:gd name="connsiteX6" fmla="*/ 6421 w 10000"/>
              <a:gd name="connsiteY6" fmla="*/ 8312 h 8626"/>
              <a:gd name="connsiteX7" fmla="*/ 5249 w 10000"/>
              <a:gd name="connsiteY7" fmla="*/ 8115 h 8626"/>
              <a:gd name="connsiteX8" fmla="*/ 3928 w 10000"/>
              <a:gd name="connsiteY8" fmla="*/ 7742 h 8626"/>
              <a:gd name="connsiteX9" fmla="*/ 2739 w 10000"/>
              <a:gd name="connsiteY9" fmla="*/ 7287 h 8626"/>
              <a:gd name="connsiteX10" fmla="*/ 1618 w 10000"/>
              <a:gd name="connsiteY10" fmla="*/ 6793 h 8626"/>
              <a:gd name="connsiteX11" fmla="*/ 840 w 10000"/>
              <a:gd name="connsiteY11" fmla="*/ 6122 h 8626"/>
              <a:gd name="connsiteX12" fmla="*/ 183 w 10000"/>
              <a:gd name="connsiteY12" fmla="*/ 5135 h 8626"/>
              <a:gd name="connsiteX13" fmla="*/ 0 w 10000"/>
              <a:gd name="connsiteY13" fmla="*/ 4116 h 8626"/>
              <a:gd name="connsiteX14" fmla="*/ 183 w 10000"/>
              <a:gd name="connsiteY14" fmla="*/ 3015 h 8626"/>
              <a:gd name="connsiteX15" fmla="*/ 926 w 10000"/>
              <a:gd name="connsiteY15" fmla="*/ 1447 h 8626"/>
              <a:gd name="connsiteX16" fmla="*/ 2263 w 10000"/>
              <a:gd name="connsiteY16" fmla="*/ 0 h 8626"/>
              <a:gd name="connsiteX0" fmla="*/ 10000 w 10000"/>
              <a:gd name="connsiteY0" fmla="*/ 7959 h 8323"/>
              <a:gd name="connsiteX1" fmla="*/ 9525 w 10000"/>
              <a:gd name="connsiteY1" fmla="*/ 8073 h 8323"/>
              <a:gd name="connsiteX2" fmla="*/ 9020 w 10000"/>
              <a:gd name="connsiteY2" fmla="*/ 8098 h 8323"/>
              <a:gd name="connsiteX3" fmla="*/ 8444 w 10000"/>
              <a:gd name="connsiteY3" fmla="*/ 8271 h 8323"/>
              <a:gd name="connsiteX4" fmla="*/ 7963 w 10000"/>
              <a:gd name="connsiteY4" fmla="*/ 8277 h 8323"/>
              <a:gd name="connsiteX5" fmla="*/ 7256 w 10000"/>
              <a:gd name="connsiteY5" fmla="*/ 7975 h 8323"/>
              <a:gd name="connsiteX6" fmla="*/ 6421 w 10000"/>
              <a:gd name="connsiteY6" fmla="*/ 7959 h 8323"/>
              <a:gd name="connsiteX7" fmla="*/ 5249 w 10000"/>
              <a:gd name="connsiteY7" fmla="*/ 7731 h 8323"/>
              <a:gd name="connsiteX8" fmla="*/ 3928 w 10000"/>
              <a:gd name="connsiteY8" fmla="*/ 7298 h 8323"/>
              <a:gd name="connsiteX9" fmla="*/ 2739 w 10000"/>
              <a:gd name="connsiteY9" fmla="*/ 6771 h 8323"/>
              <a:gd name="connsiteX10" fmla="*/ 1618 w 10000"/>
              <a:gd name="connsiteY10" fmla="*/ 6198 h 8323"/>
              <a:gd name="connsiteX11" fmla="*/ 840 w 10000"/>
              <a:gd name="connsiteY11" fmla="*/ 5420 h 8323"/>
              <a:gd name="connsiteX12" fmla="*/ 183 w 10000"/>
              <a:gd name="connsiteY12" fmla="*/ 4276 h 8323"/>
              <a:gd name="connsiteX13" fmla="*/ 0 w 10000"/>
              <a:gd name="connsiteY13" fmla="*/ 3095 h 8323"/>
              <a:gd name="connsiteX14" fmla="*/ 183 w 10000"/>
              <a:gd name="connsiteY14" fmla="*/ 1818 h 8323"/>
              <a:gd name="connsiteX15" fmla="*/ 926 w 10000"/>
              <a:gd name="connsiteY15" fmla="*/ 0 h 8323"/>
              <a:gd name="connsiteX0" fmla="*/ 10000 w 10000"/>
              <a:gd name="connsiteY0" fmla="*/ 7379 h 7816"/>
              <a:gd name="connsiteX1" fmla="*/ 9525 w 10000"/>
              <a:gd name="connsiteY1" fmla="*/ 7516 h 7816"/>
              <a:gd name="connsiteX2" fmla="*/ 9020 w 10000"/>
              <a:gd name="connsiteY2" fmla="*/ 7546 h 7816"/>
              <a:gd name="connsiteX3" fmla="*/ 8444 w 10000"/>
              <a:gd name="connsiteY3" fmla="*/ 7754 h 7816"/>
              <a:gd name="connsiteX4" fmla="*/ 7963 w 10000"/>
              <a:gd name="connsiteY4" fmla="*/ 7761 h 7816"/>
              <a:gd name="connsiteX5" fmla="*/ 7256 w 10000"/>
              <a:gd name="connsiteY5" fmla="*/ 7398 h 7816"/>
              <a:gd name="connsiteX6" fmla="*/ 6421 w 10000"/>
              <a:gd name="connsiteY6" fmla="*/ 7379 h 7816"/>
              <a:gd name="connsiteX7" fmla="*/ 5249 w 10000"/>
              <a:gd name="connsiteY7" fmla="*/ 7105 h 7816"/>
              <a:gd name="connsiteX8" fmla="*/ 3928 w 10000"/>
              <a:gd name="connsiteY8" fmla="*/ 6584 h 7816"/>
              <a:gd name="connsiteX9" fmla="*/ 2739 w 10000"/>
              <a:gd name="connsiteY9" fmla="*/ 5951 h 7816"/>
              <a:gd name="connsiteX10" fmla="*/ 1618 w 10000"/>
              <a:gd name="connsiteY10" fmla="*/ 5263 h 7816"/>
              <a:gd name="connsiteX11" fmla="*/ 840 w 10000"/>
              <a:gd name="connsiteY11" fmla="*/ 4328 h 7816"/>
              <a:gd name="connsiteX12" fmla="*/ 183 w 10000"/>
              <a:gd name="connsiteY12" fmla="*/ 2954 h 7816"/>
              <a:gd name="connsiteX13" fmla="*/ 0 w 10000"/>
              <a:gd name="connsiteY13" fmla="*/ 1535 h 7816"/>
              <a:gd name="connsiteX14" fmla="*/ 183 w 10000"/>
              <a:gd name="connsiteY14" fmla="*/ 0 h 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7816">
                <a:moveTo>
                  <a:pt x="10000" y="7379"/>
                </a:moveTo>
                <a:cubicBezTo>
                  <a:pt x="9925" y="7405"/>
                  <a:pt x="9691" y="7490"/>
                  <a:pt x="9525" y="7516"/>
                </a:cubicBezTo>
                <a:cubicBezTo>
                  <a:pt x="9364" y="7540"/>
                  <a:pt x="9194" y="7510"/>
                  <a:pt x="9020" y="7546"/>
                </a:cubicBezTo>
                <a:cubicBezTo>
                  <a:pt x="8841" y="7583"/>
                  <a:pt x="8618" y="7716"/>
                  <a:pt x="8444" y="7754"/>
                </a:cubicBezTo>
                <a:cubicBezTo>
                  <a:pt x="8267" y="7792"/>
                  <a:pt x="8164" y="7816"/>
                  <a:pt x="7963" y="7761"/>
                </a:cubicBezTo>
                <a:cubicBezTo>
                  <a:pt x="7766" y="7703"/>
                  <a:pt x="7510" y="7459"/>
                  <a:pt x="7256" y="7398"/>
                </a:cubicBezTo>
                <a:cubicBezTo>
                  <a:pt x="7000" y="7335"/>
                  <a:pt x="6756" y="7428"/>
                  <a:pt x="6421" y="7379"/>
                </a:cubicBezTo>
                <a:cubicBezTo>
                  <a:pt x="6089" y="7328"/>
                  <a:pt x="5665" y="7233"/>
                  <a:pt x="5249" y="7105"/>
                </a:cubicBezTo>
                <a:cubicBezTo>
                  <a:pt x="4832" y="6970"/>
                  <a:pt x="4342" y="6777"/>
                  <a:pt x="3928" y="6584"/>
                </a:cubicBezTo>
                <a:cubicBezTo>
                  <a:pt x="3509" y="6390"/>
                  <a:pt x="3116" y="6170"/>
                  <a:pt x="2739" y="5951"/>
                </a:cubicBezTo>
                <a:cubicBezTo>
                  <a:pt x="2354" y="5734"/>
                  <a:pt x="1941" y="5532"/>
                  <a:pt x="1618" y="5263"/>
                </a:cubicBezTo>
                <a:cubicBezTo>
                  <a:pt x="1301" y="4994"/>
                  <a:pt x="1081" y="4711"/>
                  <a:pt x="840" y="4328"/>
                </a:cubicBezTo>
                <a:cubicBezTo>
                  <a:pt x="600" y="3950"/>
                  <a:pt x="325" y="3417"/>
                  <a:pt x="183" y="2954"/>
                </a:cubicBezTo>
                <a:cubicBezTo>
                  <a:pt x="42" y="2491"/>
                  <a:pt x="0" y="2026"/>
                  <a:pt x="0" y="1535"/>
                </a:cubicBezTo>
                <a:cubicBezTo>
                  <a:pt x="0" y="1040"/>
                  <a:pt x="29" y="620"/>
                  <a:pt x="183" y="0"/>
                </a:cubicBezTo>
              </a:path>
            </a:pathLst>
          </a:custGeom>
          <a:noFill/>
          <a:ln w="28575" cap="flat" cmpd="sng">
            <a:solidFill>
              <a:schemeClr val="tx1"/>
            </a:solidFill>
            <a:prstDash val="solid"/>
            <a:round/>
            <a:headEnd type="none" w="sm" len="sm"/>
            <a:tailEnd type="none" w="sm" len="sm"/>
          </a:ln>
        </p:spPr>
        <p:txBody>
          <a:bodyPr/>
          <a:lstStyle/>
          <a:p>
            <a:endParaRPr lang="el-GR"/>
          </a:p>
        </p:txBody>
      </p:sp>
      <p:sp>
        <p:nvSpPr>
          <p:cNvPr id="8" name="Freeform 21"/>
          <p:cNvSpPr>
            <a:spLocks/>
          </p:cNvSpPr>
          <p:nvPr/>
        </p:nvSpPr>
        <p:spPr bwMode="auto">
          <a:xfrm rot="21326996">
            <a:off x="6781950" y="3317997"/>
            <a:ext cx="160530" cy="587203"/>
          </a:xfrm>
          <a:custGeom>
            <a:avLst/>
            <a:gdLst>
              <a:gd name="T0" fmla="*/ 42 w 87"/>
              <a:gd name="T1" fmla="*/ 250 h 259"/>
              <a:gd name="T2" fmla="*/ 56 w 87"/>
              <a:gd name="T3" fmla="*/ 168 h 259"/>
              <a:gd name="T4" fmla="*/ 80 w 87"/>
              <a:gd name="T5" fmla="*/ 94 h 259"/>
              <a:gd name="T6" fmla="*/ 85 w 87"/>
              <a:gd name="T7" fmla="*/ 38 h 259"/>
              <a:gd name="T8" fmla="*/ 68 w 87"/>
              <a:gd name="T9" fmla="*/ 5 h 259"/>
              <a:gd name="T10" fmla="*/ 35 w 87"/>
              <a:gd name="T11" fmla="*/ 7 h 259"/>
              <a:gd name="T12" fmla="*/ 13 w 87"/>
              <a:gd name="T13" fmla="*/ 31 h 259"/>
              <a:gd name="T14" fmla="*/ 1 w 87"/>
              <a:gd name="T15" fmla="*/ 106 h 259"/>
              <a:gd name="T16" fmla="*/ 18 w 87"/>
              <a:gd name="T17" fmla="*/ 185 h 259"/>
              <a:gd name="T18" fmla="*/ 35 w 87"/>
              <a:gd name="T19" fmla="*/ 221 h 259"/>
              <a:gd name="T20" fmla="*/ 42 w 87"/>
              <a:gd name="T21" fmla="*/ 250 h 2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259"/>
              <a:gd name="T35" fmla="*/ 87 w 87"/>
              <a:gd name="T36" fmla="*/ 259 h 2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259">
                <a:moveTo>
                  <a:pt x="42" y="250"/>
                </a:moveTo>
                <a:cubicBezTo>
                  <a:pt x="45" y="241"/>
                  <a:pt x="50" y="194"/>
                  <a:pt x="56" y="168"/>
                </a:cubicBezTo>
                <a:cubicBezTo>
                  <a:pt x="62" y="142"/>
                  <a:pt x="75" y="116"/>
                  <a:pt x="80" y="94"/>
                </a:cubicBezTo>
                <a:cubicBezTo>
                  <a:pt x="85" y="72"/>
                  <a:pt x="87" y="53"/>
                  <a:pt x="85" y="38"/>
                </a:cubicBezTo>
                <a:cubicBezTo>
                  <a:pt x="83" y="23"/>
                  <a:pt x="76" y="10"/>
                  <a:pt x="68" y="5"/>
                </a:cubicBezTo>
                <a:cubicBezTo>
                  <a:pt x="60" y="0"/>
                  <a:pt x="44" y="3"/>
                  <a:pt x="35" y="7"/>
                </a:cubicBezTo>
                <a:cubicBezTo>
                  <a:pt x="26" y="11"/>
                  <a:pt x="19" y="15"/>
                  <a:pt x="13" y="31"/>
                </a:cubicBezTo>
                <a:cubicBezTo>
                  <a:pt x="7" y="47"/>
                  <a:pt x="0" y="80"/>
                  <a:pt x="1" y="106"/>
                </a:cubicBezTo>
                <a:cubicBezTo>
                  <a:pt x="2" y="132"/>
                  <a:pt x="12" y="166"/>
                  <a:pt x="18" y="185"/>
                </a:cubicBezTo>
                <a:cubicBezTo>
                  <a:pt x="24" y="204"/>
                  <a:pt x="31" y="211"/>
                  <a:pt x="35" y="221"/>
                </a:cubicBezTo>
                <a:cubicBezTo>
                  <a:pt x="39" y="231"/>
                  <a:pt x="39" y="259"/>
                  <a:pt x="42" y="250"/>
                </a:cubicBezTo>
                <a:close/>
              </a:path>
            </a:pathLst>
          </a:custGeom>
          <a:noFill/>
          <a:ln w="28575" cap="flat" cmpd="sng">
            <a:solidFill>
              <a:schemeClr val="tx1"/>
            </a:solidFill>
            <a:prstDash val="solid"/>
            <a:round/>
            <a:headEnd type="none" w="sm" len="sm"/>
            <a:tailEnd type="none" w="sm" len="sm"/>
          </a:ln>
        </p:spPr>
        <p:txBody>
          <a:bodyPr/>
          <a:lstStyle/>
          <a:p>
            <a:endParaRPr lang="el-GR"/>
          </a:p>
        </p:txBody>
      </p:sp>
      <p:sp>
        <p:nvSpPr>
          <p:cNvPr id="9" name="Freeform 22"/>
          <p:cNvSpPr>
            <a:spLocks/>
          </p:cNvSpPr>
          <p:nvPr/>
        </p:nvSpPr>
        <p:spPr bwMode="auto">
          <a:xfrm rot="21326996">
            <a:off x="7602298" y="3003661"/>
            <a:ext cx="202549" cy="631848"/>
          </a:xfrm>
          <a:custGeom>
            <a:avLst/>
            <a:gdLst>
              <a:gd name="T0" fmla="*/ 130 w 130"/>
              <a:gd name="T1" fmla="*/ 202 h 262"/>
              <a:gd name="T2" fmla="*/ 108 w 130"/>
              <a:gd name="T3" fmla="*/ 248 h 262"/>
              <a:gd name="T4" fmla="*/ 53 w 130"/>
              <a:gd name="T5" fmla="*/ 248 h 262"/>
              <a:gd name="T6" fmla="*/ 7 w 130"/>
              <a:gd name="T7" fmla="*/ 161 h 262"/>
              <a:gd name="T8" fmla="*/ 12 w 130"/>
              <a:gd name="T9" fmla="*/ 0 h 262"/>
              <a:gd name="T10" fmla="*/ 0 60000 65536"/>
              <a:gd name="T11" fmla="*/ 0 60000 65536"/>
              <a:gd name="T12" fmla="*/ 0 60000 65536"/>
              <a:gd name="T13" fmla="*/ 0 60000 65536"/>
              <a:gd name="T14" fmla="*/ 0 60000 65536"/>
              <a:gd name="T15" fmla="*/ 0 w 130"/>
              <a:gd name="T16" fmla="*/ 0 h 262"/>
              <a:gd name="T17" fmla="*/ 130 w 130"/>
              <a:gd name="T18" fmla="*/ 262 h 262"/>
              <a:gd name="connsiteX0" fmla="*/ 9957 w 9957"/>
              <a:gd name="connsiteY0" fmla="*/ 7710 h 11153"/>
              <a:gd name="connsiteX1" fmla="*/ 8265 w 9957"/>
              <a:gd name="connsiteY1" fmla="*/ 9466 h 11153"/>
              <a:gd name="connsiteX2" fmla="*/ 3849 w 9957"/>
              <a:gd name="connsiteY2" fmla="*/ 10619 h 11153"/>
              <a:gd name="connsiteX3" fmla="*/ 495 w 9957"/>
              <a:gd name="connsiteY3" fmla="*/ 6145 h 11153"/>
              <a:gd name="connsiteX4" fmla="*/ 880 w 9957"/>
              <a:gd name="connsiteY4" fmla="*/ 0 h 11153"/>
              <a:gd name="connsiteX0" fmla="*/ 10000 w 10000"/>
              <a:gd name="connsiteY0" fmla="*/ 6913 h 9755"/>
              <a:gd name="connsiteX1" fmla="*/ 3866 w 10000"/>
              <a:gd name="connsiteY1" fmla="*/ 9521 h 9755"/>
              <a:gd name="connsiteX2" fmla="*/ 497 w 10000"/>
              <a:gd name="connsiteY2" fmla="*/ 5510 h 9755"/>
              <a:gd name="connsiteX3" fmla="*/ 884 w 10000"/>
              <a:gd name="connsiteY3" fmla="*/ 0 h 9755"/>
              <a:gd name="connsiteX0" fmla="*/ 10006 w 10006"/>
              <a:gd name="connsiteY0" fmla="*/ 7087 h 10825"/>
              <a:gd name="connsiteX1" fmla="*/ 3909 w 10006"/>
              <a:gd name="connsiteY1" fmla="*/ 10585 h 10825"/>
              <a:gd name="connsiteX2" fmla="*/ 503 w 10006"/>
              <a:gd name="connsiteY2" fmla="*/ 5648 h 10825"/>
              <a:gd name="connsiteX3" fmla="*/ 890 w 10006"/>
              <a:gd name="connsiteY3" fmla="*/ 0 h 10825"/>
              <a:gd name="connsiteX0" fmla="*/ 10006 w 10006"/>
              <a:gd name="connsiteY0" fmla="*/ 7087 h 10946"/>
              <a:gd name="connsiteX1" fmla="*/ 3909 w 10006"/>
              <a:gd name="connsiteY1" fmla="*/ 10585 h 10946"/>
              <a:gd name="connsiteX2" fmla="*/ 503 w 10006"/>
              <a:gd name="connsiteY2" fmla="*/ 5648 h 10946"/>
              <a:gd name="connsiteX3" fmla="*/ 890 w 10006"/>
              <a:gd name="connsiteY3" fmla="*/ 0 h 10946"/>
              <a:gd name="connsiteX0" fmla="*/ 9857 w 9857"/>
              <a:gd name="connsiteY0" fmla="*/ 10104 h 13963"/>
              <a:gd name="connsiteX1" fmla="*/ 3760 w 9857"/>
              <a:gd name="connsiteY1" fmla="*/ 13602 h 13963"/>
              <a:gd name="connsiteX2" fmla="*/ 354 w 9857"/>
              <a:gd name="connsiteY2" fmla="*/ 8665 h 13963"/>
              <a:gd name="connsiteX3" fmla="*/ 1633 w 9857"/>
              <a:gd name="connsiteY3" fmla="*/ 0 h 13963"/>
            </a:gdLst>
            <a:ahLst/>
            <a:cxnLst>
              <a:cxn ang="0">
                <a:pos x="connsiteX0" y="connsiteY0"/>
              </a:cxn>
              <a:cxn ang="0">
                <a:pos x="connsiteX1" y="connsiteY1"/>
              </a:cxn>
              <a:cxn ang="0">
                <a:pos x="connsiteX2" y="connsiteY2"/>
              </a:cxn>
              <a:cxn ang="0">
                <a:pos x="connsiteX3" y="connsiteY3"/>
              </a:cxn>
            </a:cxnLst>
            <a:rect l="l" t="t" r="r" b="b"/>
            <a:pathLst>
              <a:path w="9857" h="13963">
                <a:moveTo>
                  <a:pt x="9857" y="10104"/>
                </a:moveTo>
                <a:cubicBezTo>
                  <a:pt x="8579" y="10660"/>
                  <a:pt x="6412" y="13963"/>
                  <a:pt x="3760" y="13602"/>
                </a:cubicBezTo>
                <a:cubicBezTo>
                  <a:pt x="1108" y="13241"/>
                  <a:pt x="709" y="10932"/>
                  <a:pt x="354" y="8665"/>
                </a:cubicBezTo>
                <a:cubicBezTo>
                  <a:pt x="0" y="6398"/>
                  <a:pt x="1170" y="2105"/>
                  <a:pt x="1633" y="0"/>
                </a:cubicBezTo>
              </a:path>
            </a:pathLst>
          </a:custGeom>
          <a:noFill/>
          <a:ln w="28575" cap="flat" cmpd="sng">
            <a:solidFill>
              <a:schemeClr val="tx1"/>
            </a:solidFill>
            <a:prstDash val="solid"/>
            <a:round/>
            <a:headEnd type="none" w="sm" len="sm"/>
            <a:tailEnd type="none" w="sm" len="sm"/>
          </a:ln>
        </p:spPr>
        <p:txBody>
          <a:bodyPr/>
          <a:lstStyle/>
          <a:p>
            <a:endParaRPr lang="el-GR"/>
          </a:p>
        </p:txBody>
      </p:sp>
      <p:sp>
        <p:nvSpPr>
          <p:cNvPr id="10" name="Freeform 9"/>
          <p:cNvSpPr/>
          <p:nvPr/>
        </p:nvSpPr>
        <p:spPr>
          <a:xfrm rot="21326996">
            <a:off x="8043873" y="2049238"/>
            <a:ext cx="520673" cy="2531890"/>
          </a:xfrm>
          <a:custGeom>
            <a:avLst/>
            <a:gdLst>
              <a:gd name="connsiteX0" fmla="*/ 198408 w 552091"/>
              <a:gd name="connsiteY0" fmla="*/ 0 h 2329132"/>
              <a:gd name="connsiteX1" fmla="*/ 172529 w 552091"/>
              <a:gd name="connsiteY1" fmla="*/ 439947 h 2329132"/>
              <a:gd name="connsiteX2" fmla="*/ 69012 w 552091"/>
              <a:gd name="connsiteY2" fmla="*/ 698740 h 2329132"/>
              <a:gd name="connsiteX3" fmla="*/ 336431 w 552091"/>
              <a:gd name="connsiteY3" fmla="*/ 1199072 h 2329132"/>
              <a:gd name="connsiteX4" fmla="*/ 552091 w 552091"/>
              <a:gd name="connsiteY4" fmla="*/ 1716657 h 2329132"/>
              <a:gd name="connsiteX5" fmla="*/ 345057 w 552091"/>
              <a:gd name="connsiteY5" fmla="*/ 1837427 h 2329132"/>
              <a:gd name="connsiteX6" fmla="*/ 103517 w 552091"/>
              <a:gd name="connsiteY6" fmla="*/ 1846053 h 2329132"/>
              <a:gd name="connsiteX7" fmla="*/ 43133 w 552091"/>
              <a:gd name="connsiteY7" fmla="*/ 2044461 h 2329132"/>
              <a:gd name="connsiteX8" fmla="*/ 172529 w 552091"/>
              <a:gd name="connsiteY8" fmla="*/ 2234242 h 2329132"/>
              <a:gd name="connsiteX9" fmla="*/ 0 w 552091"/>
              <a:gd name="connsiteY9" fmla="*/ 2329132 h 2329132"/>
              <a:gd name="connsiteX0" fmla="*/ 198408 w 552091"/>
              <a:gd name="connsiteY0" fmla="*/ 0 h 2329132"/>
              <a:gd name="connsiteX1" fmla="*/ 172529 w 552091"/>
              <a:gd name="connsiteY1" fmla="*/ 439947 h 2329132"/>
              <a:gd name="connsiteX2" fmla="*/ 69012 w 552091"/>
              <a:gd name="connsiteY2" fmla="*/ 698740 h 2329132"/>
              <a:gd name="connsiteX3" fmla="*/ 336431 w 552091"/>
              <a:gd name="connsiteY3" fmla="*/ 1199072 h 2329132"/>
              <a:gd name="connsiteX4" fmla="*/ 552091 w 552091"/>
              <a:gd name="connsiteY4" fmla="*/ 1716657 h 2329132"/>
              <a:gd name="connsiteX5" fmla="*/ 345057 w 552091"/>
              <a:gd name="connsiteY5" fmla="*/ 1837427 h 2329132"/>
              <a:gd name="connsiteX6" fmla="*/ 103517 w 552091"/>
              <a:gd name="connsiteY6" fmla="*/ 1846053 h 2329132"/>
              <a:gd name="connsiteX7" fmla="*/ 43133 w 552091"/>
              <a:gd name="connsiteY7" fmla="*/ 2044461 h 2329132"/>
              <a:gd name="connsiteX8" fmla="*/ 172529 w 552091"/>
              <a:gd name="connsiteY8" fmla="*/ 2234242 h 2329132"/>
              <a:gd name="connsiteX9" fmla="*/ 0 w 552091"/>
              <a:gd name="connsiteY9" fmla="*/ 2329132 h 2329132"/>
              <a:gd name="connsiteX0" fmla="*/ 198408 w 552091"/>
              <a:gd name="connsiteY0" fmla="*/ 0 h 2329132"/>
              <a:gd name="connsiteX1" fmla="*/ 172529 w 552091"/>
              <a:gd name="connsiteY1" fmla="*/ 439947 h 2329132"/>
              <a:gd name="connsiteX2" fmla="*/ 69012 w 552091"/>
              <a:gd name="connsiteY2" fmla="*/ 698740 h 2329132"/>
              <a:gd name="connsiteX3" fmla="*/ 336431 w 552091"/>
              <a:gd name="connsiteY3" fmla="*/ 1199072 h 2329132"/>
              <a:gd name="connsiteX4" fmla="*/ 552091 w 552091"/>
              <a:gd name="connsiteY4" fmla="*/ 1716657 h 2329132"/>
              <a:gd name="connsiteX5" fmla="*/ 345057 w 552091"/>
              <a:gd name="connsiteY5" fmla="*/ 1837427 h 2329132"/>
              <a:gd name="connsiteX6" fmla="*/ 103517 w 552091"/>
              <a:gd name="connsiteY6" fmla="*/ 1846053 h 2329132"/>
              <a:gd name="connsiteX7" fmla="*/ 43133 w 552091"/>
              <a:gd name="connsiteY7" fmla="*/ 2044461 h 2329132"/>
              <a:gd name="connsiteX8" fmla="*/ 172529 w 552091"/>
              <a:gd name="connsiteY8" fmla="*/ 2234242 h 2329132"/>
              <a:gd name="connsiteX9" fmla="*/ 0 w 552091"/>
              <a:gd name="connsiteY9" fmla="*/ 2329132 h 2329132"/>
              <a:gd name="connsiteX0" fmla="*/ 198408 w 553529"/>
              <a:gd name="connsiteY0" fmla="*/ 0 h 2329132"/>
              <a:gd name="connsiteX1" fmla="*/ 172529 w 553529"/>
              <a:gd name="connsiteY1" fmla="*/ 439947 h 2329132"/>
              <a:gd name="connsiteX2" fmla="*/ 69012 w 553529"/>
              <a:gd name="connsiteY2" fmla="*/ 698740 h 2329132"/>
              <a:gd name="connsiteX3" fmla="*/ 336431 w 553529"/>
              <a:gd name="connsiteY3" fmla="*/ 1199072 h 2329132"/>
              <a:gd name="connsiteX4" fmla="*/ 552091 w 553529"/>
              <a:gd name="connsiteY4" fmla="*/ 1716657 h 2329132"/>
              <a:gd name="connsiteX5" fmla="*/ 345057 w 553529"/>
              <a:gd name="connsiteY5" fmla="*/ 1837427 h 2329132"/>
              <a:gd name="connsiteX6" fmla="*/ 103517 w 553529"/>
              <a:gd name="connsiteY6" fmla="*/ 1846053 h 2329132"/>
              <a:gd name="connsiteX7" fmla="*/ 43133 w 553529"/>
              <a:gd name="connsiteY7" fmla="*/ 2044461 h 2329132"/>
              <a:gd name="connsiteX8" fmla="*/ 172529 w 553529"/>
              <a:gd name="connsiteY8" fmla="*/ 2234242 h 2329132"/>
              <a:gd name="connsiteX9" fmla="*/ 0 w 553529"/>
              <a:gd name="connsiteY9" fmla="*/ 2329132 h 2329132"/>
              <a:gd name="connsiteX0" fmla="*/ 198408 w 553529"/>
              <a:gd name="connsiteY0" fmla="*/ 0 h 2329132"/>
              <a:gd name="connsiteX1" fmla="*/ 172529 w 553529"/>
              <a:gd name="connsiteY1" fmla="*/ 439947 h 2329132"/>
              <a:gd name="connsiteX2" fmla="*/ 69012 w 553529"/>
              <a:gd name="connsiteY2" fmla="*/ 698740 h 2329132"/>
              <a:gd name="connsiteX3" fmla="*/ 336431 w 553529"/>
              <a:gd name="connsiteY3" fmla="*/ 1199072 h 2329132"/>
              <a:gd name="connsiteX4" fmla="*/ 552091 w 553529"/>
              <a:gd name="connsiteY4" fmla="*/ 1716657 h 2329132"/>
              <a:gd name="connsiteX5" fmla="*/ 345057 w 553529"/>
              <a:gd name="connsiteY5" fmla="*/ 1837427 h 2329132"/>
              <a:gd name="connsiteX6" fmla="*/ 103517 w 553529"/>
              <a:gd name="connsiteY6" fmla="*/ 1846053 h 2329132"/>
              <a:gd name="connsiteX7" fmla="*/ 43133 w 553529"/>
              <a:gd name="connsiteY7" fmla="*/ 2044461 h 2329132"/>
              <a:gd name="connsiteX8" fmla="*/ 172529 w 553529"/>
              <a:gd name="connsiteY8" fmla="*/ 2234242 h 2329132"/>
              <a:gd name="connsiteX9" fmla="*/ 0 w 553529"/>
              <a:gd name="connsiteY9" fmla="*/ 2329132 h 2329132"/>
              <a:gd name="connsiteX0" fmla="*/ 198408 w 553529"/>
              <a:gd name="connsiteY0" fmla="*/ 0 h 2329132"/>
              <a:gd name="connsiteX1" fmla="*/ 172529 w 553529"/>
              <a:gd name="connsiteY1" fmla="*/ 439947 h 2329132"/>
              <a:gd name="connsiteX2" fmla="*/ 69012 w 553529"/>
              <a:gd name="connsiteY2" fmla="*/ 698740 h 2329132"/>
              <a:gd name="connsiteX3" fmla="*/ 336431 w 553529"/>
              <a:gd name="connsiteY3" fmla="*/ 1199072 h 2329132"/>
              <a:gd name="connsiteX4" fmla="*/ 552091 w 553529"/>
              <a:gd name="connsiteY4" fmla="*/ 1716657 h 2329132"/>
              <a:gd name="connsiteX5" fmla="*/ 345057 w 553529"/>
              <a:gd name="connsiteY5" fmla="*/ 1837427 h 2329132"/>
              <a:gd name="connsiteX6" fmla="*/ 103517 w 553529"/>
              <a:gd name="connsiteY6" fmla="*/ 1846053 h 2329132"/>
              <a:gd name="connsiteX7" fmla="*/ 43133 w 553529"/>
              <a:gd name="connsiteY7" fmla="*/ 2044461 h 2329132"/>
              <a:gd name="connsiteX8" fmla="*/ 172529 w 553529"/>
              <a:gd name="connsiteY8" fmla="*/ 2234242 h 2329132"/>
              <a:gd name="connsiteX9" fmla="*/ 0 w 553529"/>
              <a:gd name="connsiteY9" fmla="*/ 2329132 h 2329132"/>
              <a:gd name="connsiteX0" fmla="*/ 198408 w 553529"/>
              <a:gd name="connsiteY0" fmla="*/ 0 h 2329132"/>
              <a:gd name="connsiteX1" fmla="*/ 172529 w 553529"/>
              <a:gd name="connsiteY1" fmla="*/ 439947 h 2329132"/>
              <a:gd name="connsiteX2" fmla="*/ 69012 w 553529"/>
              <a:gd name="connsiteY2" fmla="*/ 698740 h 2329132"/>
              <a:gd name="connsiteX3" fmla="*/ 336431 w 553529"/>
              <a:gd name="connsiteY3" fmla="*/ 1199072 h 2329132"/>
              <a:gd name="connsiteX4" fmla="*/ 552091 w 553529"/>
              <a:gd name="connsiteY4" fmla="*/ 1716657 h 2329132"/>
              <a:gd name="connsiteX5" fmla="*/ 345057 w 553529"/>
              <a:gd name="connsiteY5" fmla="*/ 1837427 h 2329132"/>
              <a:gd name="connsiteX6" fmla="*/ 103517 w 553529"/>
              <a:gd name="connsiteY6" fmla="*/ 1846053 h 2329132"/>
              <a:gd name="connsiteX7" fmla="*/ 43133 w 553529"/>
              <a:gd name="connsiteY7" fmla="*/ 2044461 h 2329132"/>
              <a:gd name="connsiteX8" fmla="*/ 172529 w 553529"/>
              <a:gd name="connsiteY8" fmla="*/ 2234242 h 2329132"/>
              <a:gd name="connsiteX9" fmla="*/ 0 w 553529"/>
              <a:gd name="connsiteY9" fmla="*/ 2329132 h 2329132"/>
              <a:gd name="connsiteX0" fmla="*/ 198408 w 553529"/>
              <a:gd name="connsiteY0" fmla="*/ 0 h 2329132"/>
              <a:gd name="connsiteX1" fmla="*/ 172529 w 553529"/>
              <a:gd name="connsiteY1" fmla="*/ 439947 h 2329132"/>
              <a:gd name="connsiteX2" fmla="*/ 69012 w 553529"/>
              <a:gd name="connsiteY2" fmla="*/ 698740 h 2329132"/>
              <a:gd name="connsiteX3" fmla="*/ 336431 w 553529"/>
              <a:gd name="connsiteY3" fmla="*/ 1199072 h 2329132"/>
              <a:gd name="connsiteX4" fmla="*/ 552091 w 553529"/>
              <a:gd name="connsiteY4" fmla="*/ 1716657 h 2329132"/>
              <a:gd name="connsiteX5" fmla="*/ 345057 w 553529"/>
              <a:gd name="connsiteY5" fmla="*/ 1837427 h 2329132"/>
              <a:gd name="connsiteX6" fmla="*/ 103517 w 553529"/>
              <a:gd name="connsiteY6" fmla="*/ 1846053 h 2329132"/>
              <a:gd name="connsiteX7" fmla="*/ 43133 w 553529"/>
              <a:gd name="connsiteY7" fmla="*/ 2044461 h 2329132"/>
              <a:gd name="connsiteX8" fmla="*/ 172529 w 553529"/>
              <a:gd name="connsiteY8" fmla="*/ 2234242 h 2329132"/>
              <a:gd name="connsiteX9" fmla="*/ 0 w 553529"/>
              <a:gd name="connsiteY9" fmla="*/ 2329132 h 2329132"/>
              <a:gd name="connsiteX0" fmla="*/ 206360 w 561481"/>
              <a:gd name="connsiteY0" fmla="*/ 0 h 2352986"/>
              <a:gd name="connsiteX1" fmla="*/ 180481 w 561481"/>
              <a:gd name="connsiteY1" fmla="*/ 439947 h 2352986"/>
              <a:gd name="connsiteX2" fmla="*/ 76964 w 561481"/>
              <a:gd name="connsiteY2" fmla="*/ 698740 h 2352986"/>
              <a:gd name="connsiteX3" fmla="*/ 344383 w 561481"/>
              <a:gd name="connsiteY3" fmla="*/ 1199072 h 2352986"/>
              <a:gd name="connsiteX4" fmla="*/ 560043 w 561481"/>
              <a:gd name="connsiteY4" fmla="*/ 1716657 h 2352986"/>
              <a:gd name="connsiteX5" fmla="*/ 353009 w 561481"/>
              <a:gd name="connsiteY5" fmla="*/ 1837427 h 2352986"/>
              <a:gd name="connsiteX6" fmla="*/ 111469 w 561481"/>
              <a:gd name="connsiteY6" fmla="*/ 1846053 h 2352986"/>
              <a:gd name="connsiteX7" fmla="*/ 51085 w 561481"/>
              <a:gd name="connsiteY7" fmla="*/ 2044461 h 2352986"/>
              <a:gd name="connsiteX8" fmla="*/ 180481 w 561481"/>
              <a:gd name="connsiteY8" fmla="*/ 2234242 h 2352986"/>
              <a:gd name="connsiteX9" fmla="*/ 0 w 561481"/>
              <a:gd name="connsiteY9" fmla="*/ 2352986 h 2352986"/>
              <a:gd name="connsiteX0" fmla="*/ 206360 w 561481"/>
              <a:gd name="connsiteY0" fmla="*/ 0 h 2352986"/>
              <a:gd name="connsiteX1" fmla="*/ 180481 w 561481"/>
              <a:gd name="connsiteY1" fmla="*/ 439947 h 2352986"/>
              <a:gd name="connsiteX2" fmla="*/ 76964 w 561481"/>
              <a:gd name="connsiteY2" fmla="*/ 698740 h 2352986"/>
              <a:gd name="connsiteX3" fmla="*/ 344383 w 561481"/>
              <a:gd name="connsiteY3" fmla="*/ 1199072 h 2352986"/>
              <a:gd name="connsiteX4" fmla="*/ 560043 w 561481"/>
              <a:gd name="connsiteY4" fmla="*/ 1716657 h 2352986"/>
              <a:gd name="connsiteX5" fmla="*/ 353009 w 561481"/>
              <a:gd name="connsiteY5" fmla="*/ 1837427 h 2352986"/>
              <a:gd name="connsiteX6" fmla="*/ 111469 w 561481"/>
              <a:gd name="connsiteY6" fmla="*/ 1846053 h 2352986"/>
              <a:gd name="connsiteX7" fmla="*/ 51085 w 561481"/>
              <a:gd name="connsiteY7" fmla="*/ 2044461 h 2352986"/>
              <a:gd name="connsiteX8" fmla="*/ 152651 w 561481"/>
              <a:gd name="connsiteY8" fmla="*/ 2210388 h 2352986"/>
              <a:gd name="connsiteX9" fmla="*/ 0 w 561481"/>
              <a:gd name="connsiteY9" fmla="*/ 2352986 h 2352986"/>
              <a:gd name="connsiteX0" fmla="*/ 206360 w 561481"/>
              <a:gd name="connsiteY0" fmla="*/ 0 h 2352986"/>
              <a:gd name="connsiteX1" fmla="*/ 180481 w 561481"/>
              <a:gd name="connsiteY1" fmla="*/ 439947 h 2352986"/>
              <a:gd name="connsiteX2" fmla="*/ 76964 w 561481"/>
              <a:gd name="connsiteY2" fmla="*/ 698740 h 2352986"/>
              <a:gd name="connsiteX3" fmla="*/ 344383 w 561481"/>
              <a:gd name="connsiteY3" fmla="*/ 1199072 h 2352986"/>
              <a:gd name="connsiteX4" fmla="*/ 560043 w 561481"/>
              <a:gd name="connsiteY4" fmla="*/ 1716657 h 2352986"/>
              <a:gd name="connsiteX5" fmla="*/ 353009 w 561481"/>
              <a:gd name="connsiteY5" fmla="*/ 1837427 h 2352986"/>
              <a:gd name="connsiteX6" fmla="*/ 111469 w 561481"/>
              <a:gd name="connsiteY6" fmla="*/ 1846053 h 2352986"/>
              <a:gd name="connsiteX7" fmla="*/ 51085 w 561481"/>
              <a:gd name="connsiteY7" fmla="*/ 2044461 h 2352986"/>
              <a:gd name="connsiteX8" fmla="*/ 152651 w 561481"/>
              <a:gd name="connsiteY8" fmla="*/ 2210388 h 2352986"/>
              <a:gd name="connsiteX9" fmla="*/ 0 w 561481"/>
              <a:gd name="connsiteY9" fmla="*/ 2352986 h 2352986"/>
              <a:gd name="connsiteX0" fmla="*/ 206360 w 561481"/>
              <a:gd name="connsiteY0" fmla="*/ 0 h 2352986"/>
              <a:gd name="connsiteX1" fmla="*/ 180481 w 561481"/>
              <a:gd name="connsiteY1" fmla="*/ 439947 h 2352986"/>
              <a:gd name="connsiteX2" fmla="*/ 76964 w 561481"/>
              <a:gd name="connsiteY2" fmla="*/ 698740 h 2352986"/>
              <a:gd name="connsiteX3" fmla="*/ 344383 w 561481"/>
              <a:gd name="connsiteY3" fmla="*/ 1199072 h 2352986"/>
              <a:gd name="connsiteX4" fmla="*/ 560043 w 561481"/>
              <a:gd name="connsiteY4" fmla="*/ 1716657 h 2352986"/>
              <a:gd name="connsiteX5" fmla="*/ 353009 w 561481"/>
              <a:gd name="connsiteY5" fmla="*/ 1837427 h 2352986"/>
              <a:gd name="connsiteX6" fmla="*/ 111469 w 561481"/>
              <a:gd name="connsiteY6" fmla="*/ 1846053 h 2352986"/>
              <a:gd name="connsiteX7" fmla="*/ 78915 w 561481"/>
              <a:gd name="connsiteY7" fmla="*/ 2044461 h 2352986"/>
              <a:gd name="connsiteX8" fmla="*/ 152651 w 561481"/>
              <a:gd name="connsiteY8" fmla="*/ 2210388 h 2352986"/>
              <a:gd name="connsiteX9" fmla="*/ 0 w 561481"/>
              <a:gd name="connsiteY9" fmla="*/ 2352986 h 2352986"/>
              <a:gd name="connsiteX0" fmla="*/ 206360 w 561481"/>
              <a:gd name="connsiteY0" fmla="*/ 0 h 2352986"/>
              <a:gd name="connsiteX1" fmla="*/ 180481 w 561481"/>
              <a:gd name="connsiteY1" fmla="*/ 439947 h 2352986"/>
              <a:gd name="connsiteX2" fmla="*/ 76964 w 561481"/>
              <a:gd name="connsiteY2" fmla="*/ 698740 h 2352986"/>
              <a:gd name="connsiteX3" fmla="*/ 344383 w 561481"/>
              <a:gd name="connsiteY3" fmla="*/ 1199072 h 2352986"/>
              <a:gd name="connsiteX4" fmla="*/ 560043 w 561481"/>
              <a:gd name="connsiteY4" fmla="*/ 1716657 h 2352986"/>
              <a:gd name="connsiteX5" fmla="*/ 353009 w 561481"/>
              <a:gd name="connsiteY5" fmla="*/ 1837427 h 2352986"/>
              <a:gd name="connsiteX6" fmla="*/ 135323 w 561481"/>
              <a:gd name="connsiteY6" fmla="*/ 1857980 h 2352986"/>
              <a:gd name="connsiteX7" fmla="*/ 78915 w 561481"/>
              <a:gd name="connsiteY7" fmla="*/ 2044461 h 2352986"/>
              <a:gd name="connsiteX8" fmla="*/ 152651 w 561481"/>
              <a:gd name="connsiteY8" fmla="*/ 2210388 h 2352986"/>
              <a:gd name="connsiteX9" fmla="*/ 0 w 561481"/>
              <a:gd name="connsiteY9" fmla="*/ 2352986 h 2352986"/>
              <a:gd name="connsiteX0" fmla="*/ 206360 w 594886"/>
              <a:gd name="connsiteY0" fmla="*/ 0 h 2352986"/>
              <a:gd name="connsiteX1" fmla="*/ 180481 w 594886"/>
              <a:gd name="connsiteY1" fmla="*/ 439947 h 2352986"/>
              <a:gd name="connsiteX2" fmla="*/ 76964 w 594886"/>
              <a:gd name="connsiteY2" fmla="*/ 698740 h 2352986"/>
              <a:gd name="connsiteX3" fmla="*/ 344383 w 594886"/>
              <a:gd name="connsiteY3" fmla="*/ 1199072 h 2352986"/>
              <a:gd name="connsiteX4" fmla="*/ 560043 w 594886"/>
              <a:gd name="connsiteY4" fmla="*/ 1716657 h 2352986"/>
              <a:gd name="connsiteX5" fmla="*/ 135323 w 594886"/>
              <a:gd name="connsiteY5" fmla="*/ 1857980 h 2352986"/>
              <a:gd name="connsiteX6" fmla="*/ 78915 w 594886"/>
              <a:gd name="connsiteY6" fmla="*/ 2044461 h 2352986"/>
              <a:gd name="connsiteX7" fmla="*/ 152651 w 594886"/>
              <a:gd name="connsiteY7" fmla="*/ 2210388 h 2352986"/>
              <a:gd name="connsiteX8" fmla="*/ 0 w 594886"/>
              <a:gd name="connsiteY8" fmla="*/ 2352986 h 2352986"/>
              <a:gd name="connsiteX0" fmla="*/ 206360 w 499470"/>
              <a:gd name="connsiteY0" fmla="*/ 0 h 2352986"/>
              <a:gd name="connsiteX1" fmla="*/ 180481 w 499470"/>
              <a:gd name="connsiteY1" fmla="*/ 439947 h 2352986"/>
              <a:gd name="connsiteX2" fmla="*/ 76964 w 499470"/>
              <a:gd name="connsiteY2" fmla="*/ 698740 h 2352986"/>
              <a:gd name="connsiteX3" fmla="*/ 344383 w 499470"/>
              <a:gd name="connsiteY3" fmla="*/ 1199072 h 2352986"/>
              <a:gd name="connsiteX4" fmla="*/ 464627 w 499470"/>
              <a:gd name="connsiteY4" fmla="*/ 1704730 h 2352986"/>
              <a:gd name="connsiteX5" fmla="*/ 135323 w 499470"/>
              <a:gd name="connsiteY5" fmla="*/ 1857980 h 2352986"/>
              <a:gd name="connsiteX6" fmla="*/ 78915 w 499470"/>
              <a:gd name="connsiteY6" fmla="*/ 2044461 h 2352986"/>
              <a:gd name="connsiteX7" fmla="*/ 152651 w 499470"/>
              <a:gd name="connsiteY7" fmla="*/ 2210388 h 2352986"/>
              <a:gd name="connsiteX8" fmla="*/ 0 w 499470"/>
              <a:gd name="connsiteY8" fmla="*/ 2352986 h 2352986"/>
              <a:gd name="connsiteX0" fmla="*/ 206360 w 499470"/>
              <a:gd name="connsiteY0" fmla="*/ 0 h 2352986"/>
              <a:gd name="connsiteX1" fmla="*/ 180481 w 499470"/>
              <a:gd name="connsiteY1" fmla="*/ 439947 h 2352986"/>
              <a:gd name="connsiteX2" fmla="*/ 96842 w 499470"/>
              <a:gd name="connsiteY2" fmla="*/ 754399 h 2352986"/>
              <a:gd name="connsiteX3" fmla="*/ 344383 w 499470"/>
              <a:gd name="connsiteY3" fmla="*/ 1199072 h 2352986"/>
              <a:gd name="connsiteX4" fmla="*/ 464627 w 499470"/>
              <a:gd name="connsiteY4" fmla="*/ 1704730 h 2352986"/>
              <a:gd name="connsiteX5" fmla="*/ 135323 w 499470"/>
              <a:gd name="connsiteY5" fmla="*/ 1857980 h 2352986"/>
              <a:gd name="connsiteX6" fmla="*/ 78915 w 499470"/>
              <a:gd name="connsiteY6" fmla="*/ 2044461 h 2352986"/>
              <a:gd name="connsiteX7" fmla="*/ 152651 w 499470"/>
              <a:gd name="connsiteY7" fmla="*/ 2210388 h 2352986"/>
              <a:gd name="connsiteX8" fmla="*/ 0 w 499470"/>
              <a:gd name="connsiteY8" fmla="*/ 2352986 h 2352986"/>
              <a:gd name="connsiteX0" fmla="*/ 206360 w 499470"/>
              <a:gd name="connsiteY0" fmla="*/ 0 h 2352986"/>
              <a:gd name="connsiteX1" fmla="*/ 180481 w 499470"/>
              <a:gd name="connsiteY1" fmla="*/ 439947 h 2352986"/>
              <a:gd name="connsiteX2" fmla="*/ 96842 w 499470"/>
              <a:gd name="connsiteY2" fmla="*/ 754399 h 2352986"/>
              <a:gd name="connsiteX3" fmla="*/ 344383 w 499470"/>
              <a:gd name="connsiteY3" fmla="*/ 1199072 h 2352986"/>
              <a:gd name="connsiteX4" fmla="*/ 464627 w 499470"/>
              <a:gd name="connsiteY4" fmla="*/ 1704730 h 2352986"/>
              <a:gd name="connsiteX5" fmla="*/ 135323 w 499470"/>
              <a:gd name="connsiteY5" fmla="*/ 1857980 h 2352986"/>
              <a:gd name="connsiteX6" fmla="*/ 78915 w 499470"/>
              <a:gd name="connsiteY6" fmla="*/ 2044461 h 2352986"/>
              <a:gd name="connsiteX7" fmla="*/ 152651 w 499470"/>
              <a:gd name="connsiteY7" fmla="*/ 2210388 h 2352986"/>
              <a:gd name="connsiteX8" fmla="*/ 0 w 499470"/>
              <a:gd name="connsiteY8" fmla="*/ 2352986 h 2352986"/>
              <a:gd name="connsiteX0" fmla="*/ 218287 w 499470"/>
              <a:gd name="connsiteY0" fmla="*/ 0 h 2531890"/>
              <a:gd name="connsiteX1" fmla="*/ 180481 w 499470"/>
              <a:gd name="connsiteY1" fmla="*/ 618851 h 2531890"/>
              <a:gd name="connsiteX2" fmla="*/ 96842 w 499470"/>
              <a:gd name="connsiteY2" fmla="*/ 933303 h 2531890"/>
              <a:gd name="connsiteX3" fmla="*/ 344383 w 499470"/>
              <a:gd name="connsiteY3" fmla="*/ 1377976 h 2531890"/>
              <a:gd name="connsiteX4" fmla="*/ 464627 w 499470"/>
              <a:gd name="connsiteY4" fmla="*/ 1883634 h 2531890"/>
              <a:gd name="connsiteX5" fmla="*/ 135323 w 499470"/>
              <a:gd name="connsiteY5" fmla="*/ 2036884 h 2531890"/>
              <a:gd name="connsiteX6" fmla="*/ 78915 w 499470"/>
              <a:gd name="connsiteY6" fmla="*/ 2223365 h 2531890"/>
              <a:gd name="connsiteX7" fmla="*/ 152651 w 499470"/>
              <a:gd name="connsiteY7" fmla="*/ 2389292 h 2531890"/>
              <a:gd name="connsiteX8" fmla="*/ 0 w 499470"/>
              <a:gd name="connsiteY8" fmla="*/ 2531890 h 2531890"/>
              <a:gd name="connsiteX0" fmla="*/ 218287 w 499470"/>
              <a:gd name="connsiteY0" fmla="*/ 0 h 2531890"/>
              <a:gd name="connsiteX1" fmla="*/ 180481 w 499470"/>
              <a:gd name="connsiteY1" fmla="*/ 618851 h 2531890"/>
              <a:gd name="connsiteX2" fmla="*/ 96842 w 499470"/>
              <a:gd name="connsiteY2" fmla="*/ 933303 h 2531890"/>
              <a:gd name="connsiteX3" fmla="*/ 344383 w 499470"/>
              <a:gd name="connsiteY3" fmla="*/ 1377976 h 2531890"/>
              <a:gd name="connsiteX4" fmla="*/ 464627 w 499470"/>
              <a:gd name="connsiteY4" fmla="*/ 1883634 h 2531890"/>
              <a:gd name="connsiteX5" fmla="*/ 135323 w 499470"/>
              <a:gd name="connsiteY5" fmla="*/ 2036884 h 2531890"/>
              <a:gd name="connsiteX6" fmla="*/ 78915 w 499470"/>
              <a:gd name="connsiteY6" fmla="*/ 2223365 h 2531890"/>
              <a:gd name="connsiteX7" fmla="*/ 152651 w 499470"/>
              <a:gd name="connsiteY7" fmla="*/ 2389292 h 2531890"/>
              <a:gd name="connsiteX8" fmla="*/ 0 w 499470"/>
              <a:gd name="connsiteY8" fmla="*/ 2531890 h 2531890"/>
              <a:gd name="connsiteX0" fmla="*/ 218287 w 551153"/>
              <a:gd name="connsiteY0" fmla="*/ 0 h 2531890"/>
              <a:gd name="connsiteX1" fmla="*/ 180481 w 551153"/>
              <a:gd name="connsiteY1" fmla="*/ 618851 h 2531890"/>
              <a:gd name="connsiteX2" fmla="*/ 96842 w 551153"/>
              <a:gd name="connsiteY2" fmla="*/ 933303 h 2531890"/>
              <a:gd name="connsiteX3" fmla="*/ 344383 w 551153"/>
              <a:gd name="connsiteY3" fmla="*/ 1377976 h 2531890"/>
              <a:gd name="connsiteX4" fmla="*/ 516310 w 551153"/>
              <a:gd name="connsiteY4" fmla="*/ 1879659 h 2531890"/>
              <a:gd name="connsiteX5" fmla="*/ 135323 w 551153"/>
              <a:gd name="connsiteY5" fmla="*/ 2036884 h 2531890"/>
              <a:gd name="connsiteX6" fmla="*/ 78915 w 551153"/>
              <a:gd name="connsiteY6" fmla="*/ 2223365 h 2531890"/>
              <a:gd name="connsiteX7" fmla="*/ 152651 w 551153"/>
              <a:gd name="connsiteY7" fmla="*/ 2389292 h 2531890"/>
              <a:gd name="connsiteX8" fmla="*/ 0 w 551153"/>
              <a:gd name="connsiteY8" fmla="*/ 2531890 h 2531890"/>
              <a:gd name="connsiteX0" fmla="*/ 218287 w 531275"/>
              <a:gd name="connsiteY0" fmla="*/ 0 h 2531890"/>
              <a:gd name="connsiteX1" fmla="*/ 180481 w 531275"/>
              <a:gd name="connsiteY1" fmla="*/ 618851 h 2531890"/>
              <a:gd name="connsiteX2" fmla="*/ 96842 w 531275"/>
              <a:gd name="connsiteY2" fmla="*/ 933303 h 2531890"/>
              <a:gd name="connsiteX3" fmla="*/ 344383 w 531275"/>
              <a:gd name="connsiteY3" fmla="*/ 1377976 h 2531890"/>
              <a:gd name="connsiteX4" fmla="*/ 516310 w 531275"/>
              <a:gd name="connsiteY4" fmla="*/ 1879659 h 2531890"/>
              <a:gd name="connsiteX5" fmla="*/ 135323 w 531275"/>
              <a:gd name="connsiteY5" fmla="*/ 2036884 h 2531890"/>
              <a:gd name="connsiteX6" fmla="*/ 78915 w 531275"/>
              <a:gd name="connsiteY6" fmla="*/ 2223365 h 2531890"/>
              <a:gd name="connsiteX7" fmla="*/ 152651 w 531275"/>
              <a:gd name="connsiteY7" fmla="*/ 2389292 h 2531890"/>
              <a:gd name="connsiteX8" fmla="*/ 0 w 531275"/>
              <a:gd name="connsiteY8" fmla="*/ 2531890 h 2531890"/>
              <a:gd name="connsiteX0" fmla="*/ 218287 w 548503"/>
              <a:gd name="connsiteY0" fmla="*/ 0 h 2531890"/>
              <a:gd name="connsiteX1" fmla="*/ 180481 w 548503"/>
              <a:gd name="connsiteY1" fmla="*/ 618851 h 2531890"/>
              <a:gd name="connsiteX2" fmla="*/ 96842 w 548503"/>
              <a:gd name="connsiteY2" fmla="*/ 933303 h 2531890"/>
              <a:gd name="connsiteX3" fmla="*/ 328480 w 548503"/>
              <a:gd name="connsiteY3" fmla="*/ 1385928 h 2531890"/>
              <a:gd name="connsiteX4" fmla="*/ 516310 w 548503"/>
              <a:gd name="connsiteY4" fmla="*/ 1879659 h 2531890"/>
              <a:gd name="connsiteX5" fmla="*/ 135323 w 548503"/>
              <a:gd name="connsiteY5" fmla="*/ 2036884 h 2531890"/>
              <a:gd name="connsiteX6" fmla="*/ 78915 w 548503"/>
              <a:gd name="connsiteY6" fmla="*/ 2223365 h 2531890"/>
              <a:gd name="connsiteX7" fmla="*/ 152651 w 548503"/>
              <a:gd name="connsiteY7" fmla="*/ 2389292 h 2531890"/>
              <a:gd name="connsiteX8" fmla="*/ 0 w 548503"/>
              <a:gd name="connsiteY8" fmla="*/ 2531890 h 2531890"/>
              <a:gd name="connsiteX0" fmla="*/ 218287 w 548503"/>
              <a:gd name="connsiteY0" fmla="*/ 0 h 2531890"/>
              <a:gd name="connsiteX1" fmla="*/ 180481 w 548503"/>
              <a:gd name="connsiteY1" fmla="*/ 618851 h 2531890"/>
              <a:gd name="connsiteX2" fmla="*/ 96842 w 548503"/>
              <a:gd name="connsiteY2" fmla="*/ 933303 h 2531890"/>
              <a:gd name="connsiteX3" fmla="*/ 328480 w 548503"/>
              <a:gd name="connsiteY3" fmla="*/ 1385928 h 2531890"/>
              <a:gd name="connsiteX4" fmla="*/ 516310 w 548503"/>
              <a:gd name="connsiteY4" fmla="*/ 1879659 h 2531890"/>
              <a:gd name="connsiteX5" fmla="*/ 135323 w 548503"/>
              <a:gd name="connsiteY5" fmla="*/ 2036884 h 2531890"/>
              <a:gd name="connsiteX6" fmla="*/ 78915 w 548503"/>
              <a:gd name="connsiteY6" fmla="*/ 2223365 h 2531890"/>
              <a:gd name="connsiteX7" fmla="*/ 152651 w 548503"/>
              <a:gd name="connsiteY7" fmla="*/ 2389292 h 2531890"/>
              <a:gd name="connsiteX8" fmla="*/ 0 w 548503"/>
              <a:gd name="connsiteY8" fmla="*/ 2531890 h 2531890"/>
              <a:gd name="connsiteX0" fmla="*/ 218287 w 520673"/>
              <a:gd name="connsiteY0" fmla="*/ 0 h 2531890"/>
              <a:gd name="connsiteX1" fmla="*/ 180481 w 520673"/>
              <a:gd name="connsiteY1" fmla="*/ 618851 h 2531890"/>
              <a:gd name="connsiteX2" fmla="*/ 96842 w 520673"/>
              <a:gd name="connsiteY2" fmla="*/ 933303 h 2531890"/>
              <a:gd name="connsiteX3" fmla="*/ 328480 w 520673"/>
              <a:gd name="connsiteY3" fmla="*/ 1385928 h 2531890"/>
              <a:gd name="connsiteX4" fmla="*/ 488480 w 520673"/>
              <a:gd name="connsiteY4" fmla="*/ 1867732 h 2531890"/>
              <a:gd name="connsiteX5" fmla="*/ 135323 w 520673"/>
              <a:gd name="connsiteY5" fmla="*/ 2036884 h 2531890"/>
              <a:gd name="connsiteX6" fmla="*/ 78915 w 520673"/>
              <a:gd name="connsiteY6" fmla="*/ 2223365 h 2531890"/>
              <a:gd name="connsiteX7" fmla="*/ 152651 w 520673"/>
              <a:gd name="connsiteY7" fmla="*/ 2389292 h 2531890"/>
              <a:gd name="connsiteX8" fmla="*/ 0 w 520673"/>
              <a:gd name="connsiteY8" fmla="*/ 2531890 h 253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673" h="2531890">
                <a:moveTo>
                  <a:pt x="218287" y="0"/>
                </a:moveTo>
                <a:cubicBezTo>
                  <a:pt x="225564" y="142673"/>
                  <a:pt x="200722" y="463301"/>
                  <a:pt x="180481" y="618851"/>
                </a:cubicBezTo>
                <a:cubicBezTo>
                  <a:pt x="160240" y="774401"/>
                  <a:pt x="72176" y="805457"/>
                  <a:pt x="96842" y="933303"/>
                </a:cubicBezTo>
                <a:cubicBezTo>
                  <a:pt x="121508" y="1061149"/>
                  <a:pt x="263207" y="1230190"/>
                  <a:pt x="328480" y="1385928"/>
                </a:cubicBezTo>
                <a:cubicBezTo>
                  <a:pt x="393753" y="1541666"/>
                  <a:pt x="520673" y="1759239"/>
                  <a:pt x="488480" y="1867732"/>
                </a:cubicBezTo>
                <a:cubicBezTo>
                  <a:pt x="456287" y="1976225"/>
                  <a:pt x="203584" y="1977612"/>
                  <a:pt x="135323" y="2036884"/>
                </a:cubicBezTo>
                <a:cubicBezTo>
                  <a:pt x="67062" y="2096156"/>
                  <a:pt x="76027" y="2164630"/>
                  <a:pt x="78915" y="2223365"/>
                </a:cubicBezTo>
                <a:cubicBezTo>
                  <a:pt x="81803" y="2282100"/>
                  <a:pt x="165804" y="2337871"/>
                  <a:pt x="152651" y="2389292"/>
                </a:cubicBezTo>
                <a:cubicBezTo>
                  <a:pt x="139498" y="2440713"/>
                  <a:pt x="57510" y="2500260"/>
                  <a:pt x="0" y="253189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1" name="Freeform 10"/>
          <p:cNvSpPr/>
          <p:nvPr/>
        </p:nvSpPr>
        <p:spPr>
          <a:xfrm rot="21326996">
            <a:off x="6856574" y="4769398"/>
            <a:ext cx="1467679" cy="1052885"/>
          </a:xfrm>
          <a:custGeom>
            <a:avLst/>
            <a:gdLst>
              <a:gd name="connsiteX0" fmla="*/ 946205 w 1073426"/>
              <a:gd name="connsiteY0" fmla="*/ 0 h 970059"/>
              <a:gd name="connsiteX1" fmla="*/ 1073426 w 1073426"/>
              <a:gd name="connsiteY1" fmla="*/ 123246 h 970059"/>
              <a:gd name="connsiteX2" fmla="*/ 1033670 w 1073426"/>
              <a:gd name="connsiteY2" fmla="*/ 302150 h 970059"/>
              <a:gd name="connsiteX3" fmla="*/ 683812 w 1073426"/>
              <a:gd name="connsiteY3" fmla="*/ 950181 h 970059"/>
              <a:gd name="connsiteX4" fmla="*/ 0 w 1073426"/>
              <a:gd name="connsiteY4" fmla="*/ 970059 h 970059"/>
              <a:gd name="connsiteX0" fmla="*/ 946205 w 1098606"/>
              <a:gd name="connsiteY0" fmla="*/ 0 h 970059"/>
              <a:gd name="connsiteX1" fmla="*/ 1073426 w 1098606"/>
              <a:gd name="connsiteY1" fmla="*/ 123246 h 970059"/>
              <a:gd name="connsiteX2" fmla="*/ 1033670 w 1098606"/>
              <a:gd name="connsiteY2" fmla="*/ 302150 h 970059"/>
              <a:gd name="connsiteX3" fmla="*/ 683812 w 1098606"/>
              <a:gd name="connsiteY3" fmla="*/ 950181 h 970059"/>
              <a:gd name="connsiteX4" fmla="*/ 0 w 1098606"/>
              <a:gd name="connsiteY4" fmla="*/ 970059 h 970059"/>
              <a:gd name="connsiteX0" fmla="*/ 946205 w 1098606"/>
              <a:gd name="connsiteY0" fmla="*/ 0 h 970059"/>
              <a:gd name="connsiteX1" fmla="*/ 1073426 w 1098606"/>
              <a:gd name="connsiteY1" fmla="*/ 123246 h 970059"/>
              <a:gd name="connsiteX2" fmla="*/ 1033670 w 1098606"/>
              <a:gd name="connsiteY2" fmla="*/ 302150 h 970059"/>
              <a:gd name="connsiteX3" fmla="*/ 683812 w 1098606"/>
              <a:gd name="connsiteY3" fmla="*/ 950181 h 970059"/>
              <a:gd name="connsiteX4" fmla="*/ 0 w 1098606"/>
              <a:gd name="connsiteY4" fmla="*/ 970059 h 970059"/>
              <a:gd name="connsiteX0" fmla="*/ 946205 w 1088003"/>
              <a:gd name="connsiteY0" fmla="*/ 0 h 970059"/>
              <a:gd name="connsiteX1" fmla="*/ 1073426 w 1088003"/>
              <a:gd name="connsiteY1" fmla="*/ 123246 h 970059"/>
              <a:gd name="connsiteX2" fmla="*/ 1033670 w 1088003"/>
              <a:gd name="connsiteY2" fmla="*/ 302150 h 970059"/>
              <a:gd name="connsiteX3" fmla="*/ 683812 w 1088003"/>
              <a:gd name="connsiteY3" fmla="*/ 950181 h 970059"/>
              <a:gd name="connsiteX4" fmla="*/ 0 w 1088003"/>
              <a:gd name="connsiteY4" fmla="*/ 970059 h 970059"/>
              <a:gd name="connsiteX0" fmla="*/ 946205 w 1100593"/>
              <a:gd name="connsiteY0" fmla="*/ 0 h 970059"/>
              <a:gd name="connsiteX1" fmla="*/ 1073426 w 1100593"/>
              <a:gd name="connsiteY1" fmla="*/ 123246 h 970059"/>
              <a:gd name="connsiteX2" fmla="*/ 783204 w 1100593"/>
              <a:gd name="connsiteY2" fmla="*/ 457200 h 970059"/>
              <a:gd name="connsiteX3" fmla="*/ 683812 w 1100593"/>
              <a:gd name="connsiteY3" fmla="*/ 950181 h 970059"/>
              <a:gd name="connsiteX4" fmla="*/ 0 w 1100593"/>
              <a:gd name="connsiteY4" fmla="*/ 970059 h 970059"/>
              <a:gd name="connsiteX0" fmla="*/ 946205 w 1036983"/>
              <a:gd name="connsiteY0" fmla="*/ 0 h 970059"/>
              <a:gd name="connsiteX1" fmla="*/ 1009816 w 1036983"/>
              <a:gd name="connsiteY1" fmla="*/ 174929 h 970059"/>
              <a:gd name="connsiteX2" fmla="*/ 783204 w 1036983"/>
              <a:gd name="connsiteY2" fmla="*/ 457200 h 970059"/>
              <a:gd name="connsiteX3" fmla="*/ 683812 w 1036983"/>
              <a:gd name="connsiteY3" fmla="*/ 950181 h 970059"/>
              <a:gd name="connsiteX4" fmla="*/ 0 w 1036983"/>
              <a:gd name="connsiteY4" fmla="*/ 970059 h 970059"/>
              <a:gd name="connsiteX0" fmla="*/ 946205 w 1033007"/>
              <a:gd name="connsiteY0" fmla="*/ 0 h 970059"/>
              <a:gd name="connsiteX1" fmla="*/ 1009816 w 1033007"/>
              <a:gd name="connsiteY1" fmla="*/ 174929 h 970059"/>
              <a:gd name="connsiteX2" fmla="*/ 783204 w 1033007"/>
              <a:gd name="connsiteY2" fmla="*/ 457200 h 970059"/>
              <a:gd name="connsiteX3" fmla="*/ 683812 w 1033007"/>
              <a:gd name="connsiteY3" fmla="*/ 950181 h 970059"/>
              <a:gd name="connsiteX4" fmla="*/ 0 w 1033007"/>
              <a:gd name="connsiteY4" fmla="*/ 970059 h 970059"/>
              <a:gd name="connsiteX0" fmla="*/ 946205 w 1033007"/>
              <a:gd name="connsiteY0" fmla="*/ 0 h 970059"/>
              <a:gd name="connsiteX1" fmla="*/ 1009816 w 1033007"/>
              <a:gd name="connsiteY1" fmla="*/ 174929 h 970059"/>
              <a:gd name="connsiteX2" fmla="*/ 783204 w 1033007"/>
              <a:gd name="connsiteY2" fmla="*/ 457200 h 970059"/>
              <a:gd name="connsiteX3" fmla="*/ 552616 w 1033007"/>
              <a:gd name="connsiteY3" fmla="*/ 962108 h 970059"/>
              <a:gd name="connsiteX4" fmla="*/ 0 w 1033007"/>
              <a:gd name="connsiteY4" fmla="*/ 970059 h 970059"/>
              <a:gd name="connsiteX0" fmla="*/ 946205 w 1033007"/>
              <a:gd name="connsiteY0" fmla="*/ 0 h 1069451"/>
              <a:gd name="connsiteX1" fmla="*/ 1009816 w 1033007"/>
              <a:gd name="connsiteY1" fmla="*/ 174929 h 1069451"/>
              <a:gd name="connsiteX2" fmla="*/ 783204 w 1033007"/>
              <a:gd name="connsiteY2" fmla="*/ 457200 h 1069451"/>
              <a:gd name="connsiteX3" fmla="*/ 552616 w 1033007"/>
              <a:gd name="connsiteY3" fmla="*/ 962108 h 1069451"/>
              <a:gd name="connsiteX4" fmla="*/ 0 w 1033007"/>
              <a:gd name="connsiteY4" fmla="*/ 970059 h 1069451"/>
              <a:gd name="connsiteX0" fmla="*/ 1327868 w 1414670"/>
              <a:gd name="connsiteY0" fmla="*/ 0 h 1027044"/>
              <a:gd name="connsiteX1" fmla="*/ 1391479 w 1414670"/>
              <a:gd name="connsiteY1" fmla="*/ 174929 h 1027044"/>
              <a:gd name="connsiteX2" fmla="*/ 1164867 w 1414670"/>
              <a:gd name="connsiteY2" fmla="*/ 457200 h 1027044"/>
              <a:gd name="connsiteX3" fmla="*/ 934279 w 1414670"/>
              <a:gd name="connsiteY3" fmla="*/ 962108 h 1027044"/>
              <a:gd name="connsiteX4" fmla="*/ 0 w 1414670"/>
              <a:gd name="connsiteY4" fmla="*/ 846814 h 1027044"/>
              <a:gd name="connsiteX0" fmla="*/ 1375576 w 1462378"/>
              <a:gd name="connsiteY0" fmla="*/ 0 h 1038308"/>
              <a:gd name="connsiteX1" fmla="*/ 1439187 w 1462378"/>
              <a:gd name="connsiteY1" fmla="*/ 174929 h 1038308"/>
              <a:gd name="connsiteX2" fmla="*/ 1212575 w 1462378"/>
              <a:gd name="connsiteY2" fmla="*/ 457200 h 1038308"/>
              <a:gd name="connsiteX3" fmla="*/ 981987 w 1462378"/>
              <a:gd name="connsiteY3" fmla="*/ 962108 h 1038308"/>
              <a:gd name="connsiteX4" fmla="*/ 0 w 1462378"/>
              <a:gd name="connsiteY4" fmla="*/ 914400 h 1038308"/>
              <a:gd name="connsiteX0" fmla="*/ 1375576 w 1462378"/>
              <a:gd name="connsiteY0" fmla="*/ 0 h 1038308"/>
              <a:gd name="connsiteX1" fmla="*/ 1439187 w 1462378"/>
              <a:gd name="connsiteY1" fmla="*/ 174929 h 1038308"/>
              <a:gd name="connsiteX2" fmla="*/ 1212575 w 1462378"/>
              <a:gd name="connsiteY2" fmla="*/ 457200 h 1038308"/>
              <a:gd name="connsiteX3" fmla="*/ 981987 w 1462378"/>
              <a:gd name="connsiteY3" fmla="*/ 962108 h 1038308"/>
              <a:gd name="connsiteX4" fmla="*/ 0 w 1462378"/>
              <a:gd name="connsiteY4" fmla="*/ 914400 h 1038308"/>
              <a:gd name="connsiteX0" fmla="*/ 1375576 w 1462378"/>
              <a:gd name="connsiteY0" fmla="*/ 0 h 1046259"/>
              <a:gd name="connsiteX1" fmla="*/ 1439187 w 1462378"/>
              <a:gd name="connsiteY1" fmla="*/ 174929 h 1046259"/>
              <a:gd name="connsiteX2" fmla="*/ 1212575 w 1462378"/>
              <a:gd name="connsiteY2" fmla="*/ 457200 h 1046259"/>
              <a:gd name="connsiteX3" fmla="*/ 922352 w 1462378"/>
              <a:gd name="connsiteY3" fmla="*/ 970059 h 1046259"/>
              <a:gd name="connsiteX4" fmla="*/ 0 w 1462378"/>
              <a:gd name="connsiteY4" fmla="*/ 914400 h 1046259"/>
              <a:gd name="connsiteX0" fmla="*/ 1375576 w 1467679"/>
              <a:gd name="connsiteY0" fmla="*/ 0 h 1052885"/>
              <a:gd name="connsiteX1" fmla="*/ 1439187 w 1467679"/>
              <a:gd name="connsiteY1" fmla="*/ 174929 h 1052885"/>
              <a:gd name="connsiteX2" fmla="*/ 1204624 w 1467679"/>
              <a:gd name="connsiteY2" fmla="*/ 417443 h 1052885"/>
              <a:gd name="connsiteX3" fmla="*/ 922352 w 1467679"/>
              <a:gd name="connsiteY3" fmla="*/ 970059 h 1052885"/>
              <a:gd name="connsiteX4" fmla="*/ 0 w 1467679"/>
              <a:gd name="connsiteY4" fmla="*/ 914400 h 1052885"/>
              <a:gd name="connsiteX0" fmla="*/ 1375576 w 1467679"/>
              <a:gd name="connsiteY0" fmla="*/ 0 h 1052885"/>
              <a:gd name="connsiteX1" fmla="*/ 1439187 w 1467679"/>
              <a:gd name="connsiteY1" fmla="*/ 174929 h 1052885"/>
              <a:gd name="connsiteX2" fmla="*/ 1204624 w 1467679"/>
              <a:gd name="connsiteY2" fmla="*/ 417443 h 1052885"/>
              <a:gd name="connsiteX3" fmla="*/ 922352 w 1467679"/>
              <a:gd name="connsiteY3" fmla="*/ 970059 h 1052885"/>
              <a:gd name="connsiteX4" fmla="*/ 0 w 1467679"/>
              <a:gd name="connsiteY4" fmla="*/ 914400 h 1052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679" h="1052885">
                <a:moveTo>
                  <a:pt x="1375576" y="0"/>
                </a:moveTo>
                <a:cubicBezTo>
                  <a:pt x="1417983" y="41082"/>
                  <a:pt x="1467679" y="105355"/>
                  <a:pt x="1439187" y="174929"/>
                </a:cubicBezTo>
                <a:cubicBezTo>
                  <a:pt x="1410695" y="244503"/>
                  <a:pt x="1235103" y="221311"/>
                  <a:pt x="1204624" y="417443"/>
                </a:cubicBezTo>
                <a:cubicBezTo>
                  <a:pt x="1174145" y="613575"/>
                  <a:pt x="1123123" y="887233"/>
                  <a:pt x="922352" y="970059"/>
                </a:cubicBezTo>
                <a:cubicBezTo>
                  <a:pt x="721581" y="1052885"/>
                  <a:pt x="132521" y="780553"/>
                  <a:pt x="0" y="91440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2" name="Oval 11"/>
          <p:cNvSpPr/>
          <p:nvPr/>
        </p:nvSpPr>
        <p:spPr>
          <a:xfrm>
            <a:off x="5569857" y="3631061"/>
            <a:ext cx="154005" cy="1540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3" name="Group 38"/>
          <p:cNvGrpSpPr>
            <a:grpSpLocks/>
          </p:cNvGrpSpPr>
          <p:nvPr/>
        </p:nvGrpSpPr>
        <p:grpSpPr bwMode="auto">
          <a:xfrm rot="528210">
            <a:off x="7756632" y="4113380"/>
            <a:ext cx="289831" cy="509781"/>
            <a:chOff x="5339" y="2337"/>
            <a:chExt cx="285" cy="445"/>
          </a:xfrm>
          <a:solidFill>
            <a:schemeClr val="bg1"/>
          </a:solidFill>
        </p:grpSpPr>
        <p:sp>
          <p:nvSpPr>
            <p:cNvPr id="14" name="Freeform 36"/>
            <p:cNvSpPr>
              <a:spLocks/>
            </p:cNvSpPr>
            <p:nvPr/>
          </p:nvSpPr>
          <p:spPr bwMode="auto">
            <a:xfrm>
              <a:off x="5442" y="2548"/>
              <a:ext cx="182" cy="234"/>
            </a:xfrm>
            <a:custGeom>
              <a:avLst/>
              <a:gdLst>
                <a:gd name="T0" fmla="*/ 1 w 182"/>
                <a:gd name="T1" fmla="*/ 68 h 234"/>
                <a:gd name="T2" fmla="*/ 0 w 182"/>
                <a:gd name="T3" fmla="*/ 83 h 234"/>
                <a:gd name="T4" fmla="*/ 15 w 182"/>
                <a:gd name="T5" fmla="*/ 104 h 234"/>
                <a:gd name="T6" fmla="*/ 36 w 182"/>
                <a:gd name="T7" fmla="*/ 121 h 234"/>
                <a:gd name="T8" fmla="*/ 60 w 182"/>
                <a:gd name="T9" fmla="*/ 136 h 234"/>
                <a:gd name="T10" fmla="*/ 91 w 182"/>
                <a:gd name="T11" fmla="*/ 158 h 234"/>
                <a:gd name="T12" fmla="*/ 114 w 182"/>
                <a:gd name="T13" fmla="*/ 183 h 234"/>
                <a:gd name="T14" fmla="*/ 121 w 182"/>
                <a:gd name="T15" fmla="*/ 200 h 234"/>
                <a:gd name="T16" fmla="*/ 138 w 182"/>
                <a:gd name="T17" fmla="*/ 215 h 234"/>
                <a:gd name="T18" fmla="*/ 164 w 182"/>
                <a:gd name="T19" fmla="*/ 232 h 234"/>
                <a:gd name="T20" fmla="*/ 173 w 182"/>
                <a:gd name="T21" fmla="*/ 233 h 234"/>
                <a:gd name="T22" fmla="*/ 179 w 182"/>
                <a:gd name="T23" fmla="*/ 228 h 234"/>
                <a:gd name="T24" fmla="*/ 181 w 182"/>
                <a:gd name="T25" fmla="*/ 190 h 234"/>
                <a:gd name="T26" fmla="*/ 177 w 182"/>
                <a:gd name="T27" fmla="*/ 139 h 234"/>
                <a:gd name="T28" fmla="*/ 169 w 182"/>
                <a:gd name="T29" fmla="*/ 91 h 234"/>
                <a:gd name="T30" fmla="*/ 156 w 182"/>
                <a:gd name="T31" fmla="*/ 56 h 234"/>
                <a:gd name="T32" fmla="*/ 142 w 182"/>
                <a:gd name="T33" fmla="*/ 29 h 234"/>
                <a:gd name="T34" fmla="*/ 128 w 182"/>
                <a:gd name="T35" fmla="*/ 13 h 234"/>
                <a:gd name="T36" fmla="*/ 109 w 182"/>
                <a:gd name="T37" fmla="*/ 0 h 234"/>
                <a:gd name="T38" fmla="*/ 101 w 182"/>
                <a:gd name="T39" fmla="*/ 9 h 234"/>
                <a:gd name="T40" fmla="*/ 97 w 182"/>
                <a:gd name="T41" fmla="*/ 26 h 234"/>
                <a:gd name="T42" fmla="*/ 98 w 182"/>
                <a:gd name="T43" fmla="*/ 55 h 234"/>
                <a:gd name="T44" fmla="*/ 92 w 182"/>
                <a:gd name="T45" fmla="*/ 70 h 234"/>
                <a:gd name="T46" fmla="*/ 86 w 182"/>
                <a:gd name="T47" fmla="*/ 77 h 234"/>
                <a:gd name="T48" fmla="*/ 66 w 182"/>
                <a:gd name="T49" fmla="*/ 84 h 234"/>
                <a:gd name="T50" fmla="*/ 44 w 182"/>
                <a:gd name="T51" fmla="*/ 74 h 234"/>
                <a:gd name="T52" fmla="*/ 27 w 182"/>
                <a:gd name="T53" fmla="*/ 68 h 234"/>
                <a:gd name="T54" fmla="*/ 13 w 182"/>
                <a:gd name="T55" fmla="*/ 66 h 234"/>
                <a:gd name="T56" fmla="*/ 1 w 182"/>
                <a:gd name="T57" fmla="*/ 68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234"/>
                <a:gd name="T89" fmla="*/ 182 w 182"/>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234">
                  <a:moveTo>
                    <a:pt x="1" y="68"/>
                  </a:moveTo>
                  <a:lnTo>
                    <a:pt x="0" y="83"/>
                  </a:lnTo>
                  <a:lnTo>
                    <a:pt x="15" y="104"/>
                  </a:lnTo>
                  <a:lnTo>
                    <a:pt x="36" y="121"/>
                  </a:lnTo>
                  <a:lnTo>
                    <a:pt x="60" y="136"/>
                  </a:lnTo>
                  <a:lnTo>
                    <a:pt x="91" y="158"/>
                  </a:lnTo>
                  <a:lnTo>
                    <a:pt x="114" y="183"/>
                  </a:lnTo>
                  <a:lnTo>
                    <a:pt x="121" y="200"/>
                  </a:lnTo>
                  <a:lnTo>
                    <a:pt x="138" y="215"/>
                  </a:lnTo>
                  <a:lnTo>
                    <a:pt x="164" y="232"/>
                  </a:lnTo>
                  <a:lnTo>
                    <a:pt x="173" y="233"/>
                  </a:lnTo>
                  <a:lnTo>
                    <a:pt x="179" y="228"/>
                  </a:lnTo>
                  <a:lnTo>
                    <a:pt x="181" y="190"/>
                  </a:lnTo>
                  <a:lnTo>
                    <a:pt x="177" y="139"/>
                  </a:lnTo>
                  <a:lnTo>
                    <a:pt x="169" y="91"/>
                  </a:lnTo>
                  <a:lnTo>
                    <a:pt x="156" y="56"/>
                  </a:lnTo>
                  <a:lnTo>
                    <a:pt x="142" y="29"/>
                  </a:lnTo>
                  <a:lnTo>
                    <a:pt x="128" y="13"/>
                  </a:lnTo>
                  <a:lnTo>
                    <a:pt x="109" y="0"/>
                  </a:lnTo>
                  <a:lnTo>
                    <a:pt x="101" y="9"/>
                  </a:lnTo>
                  <a:lnTo>
                    <a:pt x="97" y="26"/>
                  </a:lnTo>
                  <a:lnTo>
                    <a:pt x="98" y="55"/>
                  </a:lnTo>
                  <a:lnTo>
                    <a:pt x="92" y="70"/>
                  </a:lnTo>
                  <a:lnTo>
                    <a:pt x="86" y="77"/>
                  </a:lnTo>
                  <a:lnTo>
                    <a:pt x="66" y="84"/>
                  </a:lnTo>
                  <a:lnTo>
                    <a:pt x="44" y="74"/>
                  </a:lnTo>
                  <a:lnTo>
                    <a:pt x="27" y="68"/>
                  </a:lnTo>
                  <a:lnTo>
                    <a:pt x="13" y="66"/>
                  </a:lnTo>
                  <a:lnTo>
                    <a:pt x="1" y="68"/>
                  </a:lnTo>
                </a:path>
              </a:pathLst>
            </a:custGeom>
            <a:grpFill/>
            <a:ln w="25400" cap="rnd" cmpd="sng">
              <a:solidFill>
                <a:schemeClr val="tx1"/>
              </a:solidFill>
              <a:prstDash val="solid"/>
              <a:round/>
              <a:headEnd/>
              <a:tailEnd/>
            </a:ln>
          </p:spPr>
          <p:txBody>
            <a:bodyPr/>
            <a:lstStyle/>
            <a:p>
              <a:endParaRPr lang="el-GR"/>
            </a:p>
          </p:txBody>
        </p:sp>
        <p:sp>
          <p:nvSpPr>
            <p:cNvPr id="15" name="Freeform 37"/>
            <p:cNvSpPr>
              <a:spLocks/>
            </p:cNvSpPr>
            <p:nvPr/>
          </p:nvSpPr>
          <p:spPr bwMode="auto">
            <a:xfrm>
              <a:off x="5339" y="2337"/>
              <a:ext cx="213" cy="296"/>
            </a:xfrm>
            <a:custGeom>
              <a:avLst/>
              <a:gdLst>
                <a:gd name="T0" fmla="*/ 212 w 213"/>
                <a:gd name="T1" fmla="*/ 211 h 296"/>
                <a:gd name="T2" fmla="*/ 185 w 213"/>
                <a:gd name="T3" fmla="*/ 172 h 296"/>
                <a:gd name="T4" fmla="*/ 147 w 213"/>
                <a:gd name="T5" fmla="*/ 119 h 296"/>
                <a:gd name="T6" fmla="*/ 116 w 213"/>
                <a:gd name="T7" fmla="*/ 83 h 296"/>
                <a:gd name="T8" fmla="*/ 87 w 213"/>
                <a:gd name="T9" fmla="*/ 49 h 296"/>
                <a:gd name="T10" fmla="*/ 45 w 213"/>
                <a:gd name="T11" fmla="*/ 17 h 296"/>
                <a:gd name="T12" fmla="*/ 18 w 213"/>
                <a:gd name="T13" fmla="*/ 0 h 296"/>
                <a:gd name="T14" fmla="*/ 8 w 213"/>
                <a:gd name="T15" fmla="*/ 2 h 296"/>
                <a:gd name="T16" fmla="*/ 0 w 213"/>
                <a:gd name="T17" fmla="*/ 12 h 296"/>
                <a:gd name="T18" fmla="*/ 3 w 213"/>
                <a:gd name="T19" fmla="*/ 57 h 296"/>
                <a:gd name="T20" fmla="*/ 19 w 213"/>
                <a:gd name="T21" fmla="*/ 116 h 296"/>
                <a:gd name="T22" fmla="*/ 37 w 213"/>
                <a:gd name="T23" fmla="*/ 159 h 296"/>
                <a:gd name="T24" fmla="*/ 60 w 213"/>
                <a:gd name="T25" fmla="*/ 206 h 296"/>
                <a:gd name="T26" fmla="*/ 91 w 213"/>
                <a:gd name="T27" fmla="*/ 258 h 296"/>
                <a:gd name="T28" fmla="*/ 104 w 213"/>
                <a:gd name="T29" fmla="*/ 279 h 296"/>
                <a:gd name="T30" fmla="*/ 116 w 213"/>
                <a:gd name="T31" fmla="*/ 277 h 296"/>
                <a:gd name="T32" fmla="*/ 130 w 213"/>
                <a:gd name="T33" fmla="*/ 279 h 296"/>
                <a:gd name="T34" fmla="*/ 147 w 213"/>
                <a:gd name="T35" fmla="*/ 285 h 296"/>
                <a:gd name="T36" fmla="*/ 169 w 213"/>
                <a:gd name="T37" fmla="*/ 295 h 296"/>
                <a:gd name="T38" fmla="*/ 189 w 213"/>
                <a:gd name="T39" fmla="*/ 288 h 296"/>
                <a:gd name="T40" fmla="*/ 195 w 213"/>
                <a:gd name="T41" fmla="*/ 281 h 296"/>
                <a:gd name="T42" fmla="*/ 201 w 213"/>
                <a:gd name="T43" fmla="*/ 266 h 296"/>
                <a:gd name="T44" fmla="*/ 200 w 213"/>
                <a:gd name="T45" fmla="*/ 237 h 296"/>
                <a:gd name="T46" fmla="*/ 204 w 213"/>
                <a:gd name="T47" fmla="*/ 220 h 296"/>
                <a:gd name="T48" fmla="*/ 212 w 213"/>
                <a:gd name="T49" fmla="*/ 211 h 2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3"/>
                <a:gd name="T76" fmla="*/ 0 h 296"/>
                <a:gd name="T77" fmla="*/ 213 w 213"/>
                <a:gd name="T78" fmla="*/ 296 h 2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3" h="296">
                  <a:moveTo>
                    <a:pt x="212" y="211"/>
                  </a:moveTo>
                  <a:lnTo>
                    <a:pt x="185" y="172"/>
                  </a:lnTo>
                  <a:lnTo>
                    <a:pt x="147" y="119"/>
                  </a:lnTo>
                  <a:lnTo>
                    <a:pt x="116" y="83"/>
                  </a:lnTo>
                  <a:lnTo>
                    <a:pt x="87" y="49"/>
                  </a:lnTo>
                  <a:lnTo>
                    <a:pt x="45" y="17"/>
                  </a:lnTo>
                  <a:lnTo>
                    <a:pt x="18" y="0"/>
                  </a:lnTo>
                  <a:lnTo>
                    <a:pt x="8" y="2"/>
                  </a:lnTo>
                  <a:lnTo>
                    <a:pt x="0" y="12"/>
                  </a:lnTo>
                  <a:lnTo>
                    <a:pt x="3" y="57"/>
                  </a:lnTo>
                  <a:lnTo>
                    <a:pt x="19" y="116"/>
                  </a:lnTo>
                  <a:lnTo>
                    <a:pt x="37" y="159"/>
                  </a:lnTo>
                  <a:lnTo>
                    <a:pt x="60" y="206"/>
                  </a:lnTo>
                  <a:lnTo>
                    <a:pt x="91" y="258"/>
                  </a:lnTo>
                  <a:lnTo>
                    <a:pt x="104" y="279"/>
                  </a:lnTo>
                  <a:lnTo>
                    <a:pt x="116" y="277"/>
                  </a:lnTo>
                  <a:lnTo>
                    <a:pt x="130" y="279"/>
                  </a:lnTo>
                  <a:lnTo>
                    <a:pt x="147" y="285"/>
                  </a:lnTo>
                  <a:lnTo>
                    <a:pt x="169" y="295"/>
                  </a:lnTo>
                  <a:lnTo>
                    <a:pt x="189" y="288"/>
                  </a:lnTo>
                  <a:lnTo>
                    <a:pt x="195" y="281"/>
                  </a:lnTo>
                  <a:lnTo>
                    <a:pt x="201" y="266"/>
                  </a:lnTo>
                  <a:lnTo>
                    <a:pt x="200" y="237"/>
                  </a:lnTo>
                  <a:lnTo>
                    <a:pt x="204" y="220"/>
                  </a:lnTo>
                  <a:lnTo>
                    <a:pt x="212" y="211"/>
                  </a:lnTo>
                </a:path>
              </a:pathLst>
            </a:custGeom>
            <a:grpFill/>
            <a:ln w="25400" cap="rnd" cmpd="sng">
              <a:solidFill>
                <a:schemeClr val="tx1"/>
              </a:solidFill>
              <a:prstDash val="solid"/>
              <a:round/>
              <a:headEnd/>
              <a:tailEnd/>
            </a:ln>
          </p:spPr>
          <p:txBody>
            <a:bodyPr/>
            <a:lstStyle/>
            <a:p>
              <a:endParaRPr lang="el-GR"/>
            </a:p>
          </p:txBody>
        </p:sp>
      </p:grpSp>
      <p:grpSp>
        <p:nvGrpSpPr>
          <p:cNvPr id="16" name="Group 41"/>
          <p:cNvGrpSpPr>
            <a:grpSpLocks/>
          </p:cNvGrpSpPr>
          <p:nvPr/>
        </p:nvGrpSpPr>
        <p:grpSpPr bwMode="auto">
          <a:xfrm rot="342526">
            <a:off x="7720537" y="4697588"/>
            <a:ext cx="258685" cy="490141"/>
            <a:chOff x="5201" y="2764"/>
            <a:chExt cx="278" cy="468"/>
          </a:xfrm>
        </p:grpSpPr>
        <p:sp>
          <p:nvSpPr>
            <p:cNvPr id="17" name="Freeform 39"/>
            <p:cNvSpPr>
              <a:spLocks/>
            </p:cNvSpPr>
            <p:nvPr/>
          </p:nvSpPr>
          <p:spPr bwMode="auto">
            <a:xfrm>
              <a:off x="5312" y="2764"/>
              <a:ext cx="167" cy="225"/>
            </a:xfrm>
            <a:custGeom>
              <a:avLst/>
              <a:gdLst>
                <a:gd name="T0" fmla="*/ 118 w 167"/>
                <a:gd name="T1" fmla="*/ 224 h 225"/>
                <a:gd name="T2" fmla="*/ 136 w 167"/>
                <a:gd name="T3" fmla="*/ 197 h 225"/>
                <a:gd name="T4" fmla="*/ 145 w 167"/>
                <a:gd name="T5" fmla="*/ 177 h 225"/>
                <a:gd name="T6" fmla="*/ 152 w 167"/>
                <a:gd name="T7" fmla="*/ 163 h 225"/>
                <a:gd name="T8" fmla="*/ 163 w 167"/>
                <a:gd name="T9" fmla="*/ 107 h 225"/>
                <a:gd name="T10" fmla="*/ 166 w 167"/>
                <a:gd name="T11" fmla="*/ 34 h 225"/>
                <a:gd name="T12" fmla="*/ 163 w 167"/>
                <a:gd name="T13" fmla="*/ 16 h 225"/>
                <a:gd name="T14" fmla="*/ 154 w 167"/>
                <a:gd name="T15" fmla="*/ 5 h 225"/>
                <a:gd name="T16" fmla="*/ 141 w 167"/>
                <a:gd name="T17" fmla="*/ 0 h 225"/>
                <a:gd name="T18" fmla="*/ 127 w 167"/>
                <a:gd name="T19" fmla="*/ 14 h 225"/>
                <a:gd name="T20" fmla="*/ 118 w 167"/>
                <a:gd name="T21" fmla="*/ 39 h 225"/>
                <a:gd name="T22" fmla="*/ 111 w 167"/>
                <a:gd name="T23" fmla="*/ 57 h 225"/>
                <a:gd name="T24" fmla="*/ 93 w 167"/>
                <a:gd name="T25" fmla="*/ 80 h 225"/>
                <a:gd name="T26" fmla="*/ 73 w 167"/>
                <a:gd name="T27" fmla="*/ 93 h 225"/>
                <a:gd name="T28" fmla="*/ 39 w 167"/>
                <a:gd name="T29" fmla="*/ 116 h 225"/>
                <a:gd name="T30" fmla="*/ 21 w 167"/>
                <a:gd name="T31" fmla="*/ 125 h 225"/>
                <a:gd name="T32" fmla="*/ 12 w 167"/>
                <a:gd name="T33" fmla="*/ 138 h 225"/>
                <a:gd name="T34" fmla="*/ 0 w 167"/>
                <a:gd name="T35" fmla="*/ 168 h 225"/>
                <a:gd name="T36" fmla="*/ 9 w 167"/>
                <a:gd name="T37" fmla="*/ 172 h 225"/>
                <a:gd name="T38" fmla="*/ 23 w 167"/>
                <a:gd name="T39" fmla="*/ 172 h 225"/>
                <a:gd name="T40" fmla="*/ 62 w 167"/>
                <a:gd name="T41" fmla="*/ 159 h 225"/>
                <a:gd name="T42" fmla="*/ 75 w 167"/>
                <a:gd name="T43" fmla="*/ 152 h 225"/>
                <a:gd name="T44" fmla="*/ 89 w 167"/>
                <a:gd name="T45" fmla="*/ 152 h 225"/>
                <a:gd name="T46" fmla="*/ 98 w 167"/>
                <a:gd name="T47" fmla="*/ 161 h 225"/>
                <a:gd name="T48" fmla="*/ 105 w 167"/>
                <a:gd name="T49" fmla="*/ 197 h 225"/>
                <a:gd name="T50" fmla="*/ 111 w 167"/>
                <a:gd name="T51" fmla="*/ 213 h 225"/>
                <a:gd name="T52" fmla="*/ 118 w 167"/>
                <a:gd name="T53" fmla="*/ 224 h 2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
                <a:gd name="T82" fmla="*/ 0 h 225"/>
                <a:gd name="T83" fmla="*/ 167 w 167"/>
                <a:gd name="T84" fmla="*/ 225 h 2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 h="225">
                  <a:moveTo>
                    <a:pt x="118" y="224"/>
                  </a:moveTo>
                  <a:lnTo>
                    <a:pt x="136" y="197"/>
                  </a:lnTo>
                  <a:lnTo>
                    <a:pt x="145" y="177"/>
                  </a:lnTo>
                  <a:lnTo>
                    <a:pt x="152" y="163"/>
                  </a:lnTo>
                  <a:lnTo>
                    <a:pt x="163" y="107"/>
                  </a:lnTo>
                  <a:lnTo>
                    <a:pt x="166" y="34"/>
                  </a:lnTo>
                  <a:lnTo>
                    <a:pt x="163" y="16"/>
                  </a:lnTo>
                  <a:lnTo>
                    <a:pt x="154" y="5"/>
                  </a:lnTo>
                  <a:lnTo>
                    <a:pt x="141" y="0"/>
                  </a:lnTo>
                  <a:lnTo>
                    <a:pt x="127" y="14"/>
                  </a:lnTo>
                  <a:lnTo>
                    <a:pt x="118" y="39"/>
                  </a:lnTo>
                  <a:lnTo>
                    <a:pt x="111" y="57"/>
                  </a:lnTo>
                  <a:lnTo>
                    <a:pt x="93" y="80"/>
                  </a:lnTo>
                  <a:lnTo>
                    <a:pt x="73" y="93"/>
                  </a:lnTo>
                  <a:lnTo>
                    <a:pt x="39" y="116"/>
                  </a:lnTo>
                  <a:lnTo>
                    <a:pt x="21" y="125"/>
                  </a:lnTo>
                  <a:lnTo>
                    <a:pt x="12" y="138"/>
                  </a:lnTo>
                  <a:lnTo>
                    <a:pt x="0" y="168"/>
                  </a:lnTo>
                  <a:lnTo>
                    <a:pt x="9" y="172"/>
                  </a:lnTo>
                  <a:lnTo>
                    <a:pt x="23" y="172"/>
                  </a:lnTo>
                  <a:lnTo>
                    <a:pt x="62" y="159"/>
                  </a:lnTo>
                  <a:lnTo>
                    <a:pt x="75" y="152"/>
                  </a:lnTo>
                  <a:lnTo>
                    <a:pt x="89" y="152"/>
                  </a:lnTo>
                  <a:lnTo>
                    <a:pt x="98" y="161"/>
                  </a:lnTo>
                  <a:lnTo>
                    <a:pt x="105" y="197"/>
                  </a:lnTo>
                  <a:lnTo>
                    <a:pt x="111" y="213"/>
                  </a:lnTo>
                  <a:lnTo>
                    <a:pt x="118" y="224"/>
                  </a:lnTo>
                </a:path>
              </a:pathLst>
            </a:custGeom>
            <a:noFill/>
            <a:ln w="25400" cap="rnd" cmpd="sng">
              <a:solidFill>
                <a:schemeClr val="tx1"/>
              </a:solidFill>
              <a:prstDash val="solid"/>
              <a:round/>
              <a:headEnd/>
              <a:tailEnd/>
            </a:ln>
          </p:spPr>
          <p:txBody>
            <a:bodyPr/>
            <a:lstStyle/>
            <a:p>
              <a:endParaRPr lang="el-GR"/>
            </a:p>
          </p:txBody>
        </p:sp>
        <p:sp>
          <p:nvSpPr>
            <p:cNvPr id="18" name="Freeform 40"/>
            <p:cNvSpPr>
              <a:spLocks/>
            </p:cNvSpPr>
            <p:nvPr/>
          </p:nvSpPr>
          <p:spPr bwMode="auto">
            <a:xfrm>
              <a:off x="5201" y="2916"/>
              <a:ext cx="230" cy="316"/>
            </a:xfrm>
            <a:custGeom>
              <a:avLst/>
              <a:gdLst>
                <a:gd name="T0" fmla="*/ 111 w 230"/>
                <a:gd name="T1" fmla="*/ 16 h 316"/>
                <a:gd name="T2" fmla="*/ 80 w 230"/>
                <a:gd name="T3" fmla="*/ 72 h 316"/>
                <a:gd name="T4" fmla="*/ 62 w 230"/>
                <a:gd name="T5" fmla="*/ 111 h 316"/>
                <a:gd name="T6" fmla="*/ 19 w 230"/>
                <a:gd name="T7" fmla="*/ 197 h 316"/>
                <a:gd name="T8" fmla="*/ 5 w 230"/>
                <a:gd name="T9" fmla="*/ 251 h 316"/>
                <a:gd name="T10" fmla="*/ 0 w 230"/>
                <a:gd name="T11" fmla="*/ 285 h 316"/>
                <a:gd name="T12" fmla="*/ 5 w 230"/>
                <a:gd name="T13" fmla="*/ 301 h 316"/>
                <a:gd name="T14" fmla="*/ 12 w 230"/>
                <a:gd name="T15" fmla="*/ 310 h 316"/>
                <a:gd name="T16" fmla="*/ 23 w 230"/>
                <a:gd name="T17" fmla="*/ 315 h 316"/>
                <a:gd name="T18" fmla="*/ 41 w 230"/>
                <a:gd name="T19" fmla="*/ 315 h 316"/>
                <a:gd name="T20" fmla="*/ 62 w 230"/>
                <a:gd name="T21" fmla="*/ 299 h 316"/>
                <a:gd name="T22" fmla="*/ 98 w 230"/>
                <a:gd name="T23" fmla="*/ 269 h 316"/>
                <a:gd name="T24" fmla="*/ 116 w 230"/>
                <a:gd name="T25" fmla="*/ 249 h 316"/>
                <a:gd name="T26" fmla="*/ 141 w 230"/>
                <a:gd name="T27" fmla="*/ 213 h 316"/>
                <a:gd name="T28" fmla="*/ 168 w 230"/>
                <a:gd name="T29" fmla="*/ 172 h 316"/>
                <a:gd name="T30" fmla="*/ 229 w 230"/>
                <a:gd name="T31" fmla="*/ 72 h 316"/>
                <a:gd name="T32" fmla="*/ 222 w 230"/>
                <a:gd name="T33" fmla="*/ 61 h 316"/>
                <a:gd name="T34" fmla="*/ 216 w 230"/>
                <a:gd name="T35" fmla="*/ 45 h 316"/>
                <a:gd name="T36" fmla="*/ 209 w 230"/>
                <a:gd name="T37" fmla="*/ 9 h 316"/>
                <a:gd name="T38" fmla="*/ 200 w 230"/>
                <a:gd name="T39" fmla="*/ 0 h 316"/>
                <a:gd name="T40" fmla="*/ 186 w 230"/>
                <a:gd name="T41" fmla="*/ 0 h 316"/>
                <a:gd name="T42" fmla="*/ 173 w 230"/>
                <a:gd name="T43" fmla="*/ 7 h 316"/>
                <a:gd name="T44" fmla="*/ 134 w 230"/>
                <a:gd name="T45" fmla="*/ 20 h 316"/>
                <a:gd name="T46" fmla="*/ 120 w 230"/>
                <a:gd name="T47" fmla="*/ 20 h 316"/>
                <a:gd name="T48" fmla="*/ 111 w 230"/>
                <a:gd name="T49" fmla="*/ 16 h 3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0"/>
                <a:gd name="T76" fmla="*/ 0 h 316"/>
                <a:gd name="T77" fmla="*/ 230 w 230"/>
                <a:gd name="T78" fmla="*/ 316 h 3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0" h="316">
                  <a:moveTo>
                    <a:pt x="111" y="16"/>
                  </a:moveTo>
                  <a:lnTo>
                    <a:pt x="80" y="72"/>
                  </a:lnTo>
                  <a:lnTo>
                    <a:pt x="62" y="111"/>
                  </a:lnTo>
                  <a:lnTo>
                    <a:pt x="19" y="197"/>
                  </a:lnTo>
                  <a:lnTo>
                    <a:pt x="5" y="251"/>
                  </a:lnTo>
                  <a:lnTo>
                    <a:pt x="0" y="285"/>
                  </a:lnTo>
                  <a:lnTo>
                    <a:pt x="5" y="301"/>
                  </a:lnTo>
                  <a:lnTo>
                    <a:pt x="12" y="310"/>
                  </a:lnTo>
                  <a:lnTo>
                    <a:pt x="23" y="315"/>
                  </a:lnTo>
                  <a:lnTo>
                    <a:pt x="41" y="315"/>
                  </a:lnTo>
                  <a:lnTo>
                    <a:pt x="62" y="299"/>
                  </a:lnTo>
                  <a:lnTo>
                    <a:pt x="98" y="269"/>
                  </a:lnTo>
                  <a:lnTo>
                    <a:pt x="116" y="249"/>
                  </a:lnTo>
                  <a:lnTo>
                    <a:pt x="141" y="213"/>
                  </a:lnTo>
                  <a:lnTo>
                    <a:pt x="168" y="172"/>
                  </a:lnTo>
                  <a:lnTo>
                    <a:pt x="229" y="72"/>
                  </a:lnTo>
                  <a:lnTo>
                    <a:pt x="222" y="61"/>
                  </a:lnTo>
                  <a:lnTo>
                    <a:pt x="216" y="45"/>
                  </a:lnTo>
                  <a:lnTo>
                    <a:pt x="209" y="9"/>
                  </a:lnTo>
                  <a:lnTo>
                    <a:pt x="200" y="0"/>
                  </a:lnTo>
                  <a:lnTo>
                    <a:pt x="186" y="0"/>
                  </a:lnTo>
                  <a:lnTo>
                    <a:pt x="173" y="7"/>
                  </a:lnTo>
                  <a:lnTo>
                    <a:pt x="134" y="20"/>
                  </a:lnTo>
                  <a:lnTo>
                    <a:pt x="120" y="20"/>
                  </a:lnTo>
                  <a:lnTo>
                    <a:pt x="111" y="16"/>
                  </a:lnTo>
                </a:path>
              </a:pathLst>
            </a:custGeom>
            <a:noFill/>
            <a:ln w="25400" cap="rnd" cmpd="sng">
              <a:solidFill>
                <a:schemeClr val="tx1"/>
              </a:solidFill>
              <a:prstDash val="solid"/>
              <a:round/>
              <a:headEnd/>
              <a:tailEnd/>
            </a:ln>
          </p:spPr>
          <p:txBody>
            <a:bodyPr/>
            <a:lstStyle/>
            <a:p>
              <a:endParaRPr lang="el-GR"/>
            </a:p>
          </p:txBody>
        </p:sp>
      </p:grpSp>
      <p:grpSp>
        <p:nvGrpSpPr>
          <p:cNvPr id="19" name="Group 45"/>
          <p:cNvGrpSpPr>
            <a:grpSpLocks/>
          </p:cNvGrpSpPr>
          <p:nvPr/>
        </p:nvGrpSpPr>
        <p:grpSpPr bwMode="auto">
          <a:xfrm rot="21115886">
            <a:off x="7133018" y="4010185"/>
            <a:ext cx="285666" cy="555161"/>
            <a:chOff x="4734" y="2133"/>
            <a:chExt cx="298" cy="515"/>
          </a:xfrm>
        </p:grpSpPr>
        <p:sp>
          <p:nvSpPr>
            <p:cNvPr id="20" name="Freeform 42"/>
            <p:cNvSpPr>
              <a:spLocks/>
            </p:cNvSpPr>
            <p:nvPr/>
          </p:nvSpPr>
          <p:spPr bwMode="auto">
            <a:xfrm>
              <a:off x="4734" y="2455"/>
              <a:ext cx="250" cy="193"/>
            </a:xfrm>
            <a:custGeom>
              <a:avLst/>
              <a:gdLst>
                <a:gd name="T0" fmla="*/ 57 w 250"/>
                <a:gd name="T1" fmla="*/ 0 h 193"/>
                <a:gd name="T2" fmla="*/ 23 w 250"/>
                <a:gd name="T3" fmla="*/ 52 h 193"/>
                <a:gd name="T4" fmla="*/ 9 w 250"/>
                <a:gd name="T5" fmla="*/ 70 h 193"/>
                <a:gd name="T6" fmla="*/ 0 w 250"/>
                <a:gd name="T7" fmla="*/ 90 h 193"/>
                <a:gd name="T8" fmla="*/ 0 w 250"/>
                <a:gd name="T9" fmla="*/ 120 h 193"/>
                <a:gd name="T10" fmla="*/ 14 w 250"/>
                <a:gd name="T11" fmla="*/ 122 h 193"/>
                <a:gd name="T12" fmla="*/ 12 w 250"/>
                <a:gd name="T13" fmla="*/ 101 h 193"/>
                <a:gd name="T14" fmla="*/ 14 w 250"/>
                <a:gd name="T15" fmla="*/ 122 h 193"/>
                <a:gd name="T16" fmla="*/ 25 w 250"/>
                <a:gd name="T17" fmla="*/ 140 h 193"/>
                <a:gd name="T18" fmla="*/ 46 w 250"/>
                <a:gd name="T19" fmla="*/ 160 h 193"/>
                <a:gd name="T20" fmla="*/ 61 w 250"/>
                <a:gd name="T21" fmla="*/ 165 h 193"/>
                <a:gd name="T22" fmla="*/ 93 w 250"/>
                <a:gd name="T23" fmla="*/ 151 h 193"/>
                <a:gd name="T24" fmla="*/ 114 w 250"/>
                <a:gd name="T25" fmla="*/ 149 h 193"/>
                <a:gd name="T26" fmla="*/ 111 w 250"/>
                <a:gd name="T27" fmla="*/ 131 h 193"/>
                <a:gd name="T28" fmla="*/ 116 w 250"/>
                <a:gd name="T29" fmla="*/ 104 h 193"/>
                <a:gd name="T30" fmla="*/ 111 w 250"/>
                <a:gd name="T31" fmla="*/ 131 h 193"/>
                <a:gd name="T32" fmla="*/ 114 w 250"/>
                <a:gd name="T33" fmla="*/ 149 h 193"/>
                <a:gd name="T34" fmla="*/ 145 w 250"/>
                <a:gd name="T35" fmla="*/ 183 h 193"/>
                <a:gd name="T36" fmla="*/ 154 w 250"/>
                <a:gd name="T37" fmla="*/ 192 h 193"/>
                <a:gd name="T38" fmla="*/ 163 w 250"/>
                <a:gd name="T39" fmla="*/ 192 h 193"/>
                <a:gd name="T40" fmla="*/ 218 w 250"/>
                <a:gd name="T41" fmla="*/ 181 h 193"/>
                <a:gd name="T42" fmla="*/ 236 w 250"/>
                <a:gd name="T43" fmla="*/ 169 h 193"/>
                <a:gd name="T44" fmla="*/ 245 w 250"/>
                <a:gd name="T45" fmla="*/ 156 h 193"/>
                <a:gd name="T46" fmla="*/ 249 w 250"/>
                <a:gd name="T47" fmla="*/ 140 h 193"/>
                <a:gd name="T48" fmla="*/ 245 w 250"/>
                <a:gd name="T49" fmla="*/ 86 h 193"/>
                <a:gd name="T50" fmla="*/ 245 w 250"/>
                <a:gd name="T51" fmla="*/ 65 h 193"/>
                <a:gd name="T52" fmla="*/ 247 w 250"/>
                <a:gd name="T53" fmla="*/ 36 h 193"/>
                <a:gd name="T54" fmla="*/ 213 w 250"/>
                <a:gd name="T55" fmla="*/ 27 h 193"/>
                <a:gd name="T56" fmla="*/ 193 w 250"/>
                <a:gd name="T57" fmla="*/ 22 h 193"/>
                <a:gd name="T58" fmla="*/ 154 w 250"/>
                <a:gd name="T59" fmla="*/ 18 h 193"/>
                <a:gd name="T60" fmla="*/ 82 w 250"/>
                <a:gd name="T61" fmla="*/ 0 h 193"/>
                <a:gd name="T62" fmla="*/ 57 w 250"/>
                <a:gd name="T63" fmla="*/ 0 h 1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0"/>
                <a:gd name="T97" fmla="*/ 0 h 193"/>
                <a:gd name="T98" fmla="*/ 250 w 250"/>
                <a:gd name="T99" fmla="*/ 193 h 1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0" h="193">
                  <a:moveTo>
                    <a:pt x="57" y="0"/>
                  </a:moveTo>
                  <a:lnTo>
                    <a:pt x="23" y="52"/>
                  </a:lnTo>
                  <a:lnTo>
                    <a:pt x="9" y="70"/>
                  </a:lnTo>
                  <a:lnTo>
                    <a:pt x="0" y="90"/>
                  </a:lnTo>
                  <a:lnTo>
                    <a:pt x="0" y="120"/>
                  </a:lnTo>
                  <a:lnTo>
                    <a:pt x="14" y="122"/>
                  </a:lnTo>
                  <a:lnTo>
                    <a:pt x="12" y="101"/>
                  </a:lnTo>
                  <a:lnTo>
                    <a:pt x="14" y="122"/>
                  </a:lnTo>
                  <a:lnTo>
                    <a:pt x="25" y="140"/>
                  </a:lnTo>
                  <a:lnTo>
                    <a:pt x="46" y="160"/>
                  </a:lnTo>
                  <a:lnTo>
                    <a:pt x="61" y="165"/>
                  </a:lnTo>
                  <a:lnTo>
                    <a:pt x="93" y="151"/>
                  </a:lnTo>
                  <a:lnTo>
                    <a:pt x="114" y="149"/>
                  </a:lnTo>
                  <a:lnTo>
                    <a:pt x="111" y="131"/>
                  </a:lnTo>
                  <a:lnTo>
                    <a:pt x="116" y="104"/>
                  </a:lnTo>
                  <a:lnTo>
                    <a:pt x="111" y="131"/>
                  </a:lnTo>
                  <a:lnTo>
                    <a:pt x="114" y="149"/>
                  </a:lnTo>
                  <a:lnTo>
                    <a:pt x="145" y="183"/>
                  </a:lnTo>
                  <a:lnTo>
                    <a:pt x="154" y="192"/>
                  </a:lnTo>
                  <a:lnTo>
                    <a:pt x="163" y="192"/>
                  </a:lnTo>
                  <a:lnTo>
                    <a:pt x="218" y="181"/>
                  </a:lnTo>
                  <a:lnTo>
                    <a:pt x="236" y="169"/>
                  </a:lnTo>
                  <a:lnTo>
                    <a:pt x="245" y="156"/>
                  </a:lnTo>
                  <a:lnTo>
                    <a:pt x="249" y="140"/>
                  </a:lnTo>
                  <a:lnTo>
                    <a:pt x="245" y="86"/>
                  </a:lnTo>
                  <a:lnTo>
                    <a:pt x="245" y="65"/>
                  </a:lnTo>
                  <a:lnTo>
                    <a:pt x="247" y="36"/>
                  </a:lnTo>
                  <a:lnTo>
                    <a:pt x="213" y="27"/>
                  </a:lnTo>
                  <a:lnTo>
                    <a:pt x="193" y="22"/>
                  </a:lnTo>
                  <a:lnTo>
                    <a:pt x="154" y="18"/>
                  </a:lnTo>
                  <a:lnTo>
                    <a:pt x="82" y="0"/>
                  </a:lnTo>
                  <a:lnTo>
                    <a:pt x="57" y="0"/>
                  </a:lnTo>
                </a:path>
              </a:pathLst>
            </a:custGeom>
            <a:noFill/>
            <a:ln w="25400" cap="rnd" cmpd="sng">
              <a:solidFill>
                <a:schemeClr val="tx1"/>
              </a:solidFill>
              <a:prstDash val="solid"/>
              <a:round/>
              <a:headEnd/>
              <a:tailEnd/>
            </a:ln>
          </p:spPr>
          <p:txBody>
            <a:bodyPr/>
            <a:lstStyle/>
            <a:p>
              <a:endParaRPr lang="el-GR"/>
            </a:p>
          </p:txBody>
        </p:sp>
        <p:sp>
          <p:nvSpPr>
            <p:cNvPr id="21" name="Freeform 43"/>
            <p:cNvSpPr>
              <a:spLocks/>
            </p:cNvSpPr>
            <p:nvPr/>
          </p:nvSpPr>
          <p:spPr bwMode="auto">
            <a:xfrm>
              <a:off x="4791" y="2153"/>
              <a:ext cx="241" cy="339"/>
            </a:xfrm>
            <a:custGeom>
              <a:avLst/>
              <a:gdLst>
                <a:gd name="T0" fmla="*/ 190 w 241"/>
                <a:gd name="T1" fmla="*/ 338 h 339"/>
                <a:gd name="T2" fmla="*/ 197 w 241"/>
                <a:gd name="T3" fmla="*/ 286 h 339"/>
                <a:gd name="T4" fmla="*/ 211 w 241"/>
                <a:gd name="T5" fmla="*/ 234 h 339"/>
                <a:gd name="T6" fmla="*/ 233 w 241"/>
                <a:gd name="T7" fmla="*/ 163 h 339"/>
                <a:gd name="T8" fmla="*/ 240 w 241"/>
                <a:gd name="T9" fmla="*/ 136 h 339"/>
                <a:gd name="T10" fmla="*/ 238 w 241"/>
                <a:gd name="T11" fmla="*/ 114 h 339"/>
                <a:gd name="T12" fmla="*/ 224 w 241"/>
                <a:gd name="T13" fmla="*/ 73 h 339"/>
                <a:gd name="T14" fmla="*/ 211 w 241"/>
                <a:gd name="T15" fmla="*/ 43 h 339"/>
                <a:gd name="T16" fmla="*/ 192 w 241"/>
                <a:gd name="T17" fmla="*/ 32 h 339"/>
                <a:gd name="T18" fmla="*/ 186 w 241"/>
                <a:gd name="T19" fmla="*/ 34 h 339"/>
                <a:gd name="T20" fmla="*/ 177 w 241"/>
                <a:gd name="T21" fmla="*/ 48 h 339"/>
                <a:gd name="T22" fmla="*/ 177 w 241"/>
                <a:gd name="T23" fmla="*/ 71 h 339"/>
                <a:gd name="T24" fmla="*/ 181 w 241"/>
                <a:gd name="T25" fmla="*/ 105 h 339"/>
                <a:gd name="T26" fmla="*/ 167 w 241"/>
                <a:gd name="T27" fmla="*/ 141 h 339"/>
                <a:gd name="T28" fmla="*/ 143 w 241"/>
                <a:gd name="T29" fmla="*/ 170 h 339"/>
                <a:gd name="T30" fmla="*/ 138 w 241"/>
                <a:gd name="T31" fmla="*/ 172 h 339"/>
                <a:gd name="T32" fmla="*/ 129 w 241"/>
                <a:gd name="T33" fmla="*/ 182 h 339"/>
                <a:gd name="T34" fmla="*/ 115 w 241"/>
                <a:gd name="T35" fmla="*/ 168 h 339"/>
                <a:gd name="T36" fmla="*/ 109 w 241"/>
                <a:gd name="T37" fmla="*/ 118 h 339"/>
                <a:gd name="T38" fmla="*/ 106 w 241"/>
                <a:gd name="T39" fmla="*/ 71 h 339"/>
                <a:gd name="T40" fmla="*/ 109 w 241"/>
                <a:gd name="T41" fmla="*/ 39 h 339"/>
                <a:gd name="T42" fmla="*/ 111 w 241"/>
                <a:gd name="T43" fmla="*/ 12 h 339"/>
                <a:gd name="T44" fmla="*/ 100 w 241"/>
                <a:gd name="T45" fmla="*/ 0 h 339"/>
                <a:gd name="T46" fmla="*/ 90 w 241"/>
                <a:gd name="T47" fmla="*/ 7 h 339"/>
                <a:gd name="T48" fmla="*/ 66 w 241"/>
                <a:gd name="T49" fmla="*/ 34 h 339"/>
                <a:gd name="T50" fmla="*/ 50 w 241"/>
                <a:gd name="T51" fmla="*/ 71 h 339"/>
                <a:gd name="T52" fmla="*/ 47 w 241"/>
                <a:gd name="T53" fmla="*/ 102 h 339"/>
                <a:gd name="T54" fmla="*/ 41 w 241"/>
                <a:gd name="T55" fmla="*/ 166 h 339"/>
                <a:gd name="T56" fmla="*/ 38 w 241"/>
                <a:gd name="T57" fmla="*/ 216 h 339"/>
                <a:gd name="T58" fmla="*/ 32 w 241"/>
                <a:gd name="T59" fmla="*/ 243 h 339"/>
                <a:gd name="T60" fmla="*/ 0 w 241"/>
                <a:gd name="T61" fmla="*/ 302 h 339"/>
                <a:gd name="T62" fmla="*/ 25 w 241"/>
                <a:gd name="T63" fmla="*/ 302 h 339"/>
                <a:gd name="T64" fmla="*/ 97 w 241"/>
                <a:gd name="T65" fmla="*/ 320 h 339"/>
                <a:gd name="T66" fmla="*/ 136 w 241"/>
                <a:gd name="T67" fmla="*/ 324 h 339"/>
                <a:gd name="T68" fmla="*/ 156 w 241"/>
                <a:gd name="T69" fmla="*/ 329 h 339"/>
                <a:gd name="T70" fmla="*/ 190 w 241"/>
                <a:gd name="T71" fmla="*/ 338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1"/>
                <a:gd name="T109" fmla="*/ 0 h 339"/>
                <a:gd name="T110" fmla="*/ 241 w 241"/>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1" h="339">
                  <a:moveTo>
                    <a:pt x="190" y="338"/>
                  </a:moveTo>
                  <a:lnTo>
                    <a:pt x="197" y="286"/>
                  </a:lnTo>
                  <a:lnTo>
                    <a:pt x="211" y="234"/>
                  </a:lnTo>
                  <a:lnTo>
                    <a:pt x="233" y="163"/>
                  </a:lnTo>
                  <a:lnTo>
                    <a:pt x="240" y="136"/>
                  </a:lnTo>
                  <a:lnTo>
                    <a:pt x="238" y="114"/>
                  </a:lnTo>
                  <a:lnTo>
                    <a:pt x="224" y="73"/>
                  </a:lnTo>
                  <a:lnTo>
                    <a:pt x="211" y="43"/>
                  </a:lnTo>
                  <a:lnTo>
                    <a:pt x="192" y="32"/>
                  </a:lnTo>
                  <a:lnTo>
                    <a:pt x="186" y="34"/>
                  </a:lnTo>
                  <a:lnTo>
                    <a:pt x="177" y="48"/>
                  </a:lnTo>
                  <a:lnTo>
                    <a:pt x="177" y="71"/>
                  </a:lnTo>
                  <a:lnTo>
                    <a:pt x="181" y="105"/>
                  </a:lnTo>
                  <a:lnTo>
                    <a:pt x="167" y="141"/>
                  </a:lnTo>
                  <a:lnTo>
                    <a:pt x="143" y="170"/>
                  </a:lnTo>
                  <a:lnTo>
                    <a:pt x="138" y="172"/>
                  </a:lnTo>
                  <a:lnTo>
                    <a:pt x="129" y="182"/>
                  </a:lnTo>
                  <a:lnTo>
                    <a:pt x="115" y="168"/>
                  </a:lnTo>
                  <a:lnTo>
                    <a:pt x="109" y="118"/>
                  </a:lnTo>
                  <a:lnTo>
                    <a:pt x="106" y="71"/>
                  </a:lnTo>
                  <a:lnTo>
                    <a:pt x="109" y="39"/>
                  </a:lnTo>
                  <a:lnTo>
                    <a:pt x="111" y="12"/>
                  </a:lnTo>
                  <a:lnTo>
                    <a:pt x="100" y="0"/>
                  </a:lnTo>
                  <a:lnTo>
                    <a:pt x="90" y="7"/>
                  </a:lnTo>
                  <a:lnTo>
                    <a:pt x="66" y="34"/>
                  </a:lnTo>
                  <a:lnTo>
                    <a:pt x="50" y="71"/>
                  </a:lnTo>
                  <a:lnTo>
                    <a:pt x="47" y="102"/>
                  </a:lnTo>
                  <a:lnTo>
                    <a:pt x="41" y="166"/>
                  </a:lnTo>
                  <a:lnTo>
                    <a:pt x="38" y="216"/>
                  </a:lnTo>
                  <a:lnTo>
                    <a:pt x="32" y="243"/>
                  </a:lnTo>
                  <a:lnTo>
                    <a:pt x="0" y="302"/>
                  </a:lnTo>
                  <a:lnTo>
                    <a:pt x="25" y="302"/>
                  </a:lnTo>
                  <a:lnTo>
                    <a:pt x="97" y="320"/>
                  </a:lnTo>
                  <a:lnTo>
                    <a:pt x="136" y="324"/>
                  </a:lnTo>
                  <a:lnTo>
                    <a:pt x="156" y="329"/>
                  </a:lnTo>
                  <a:lnTo>
                    <a:pt x="190" y="338"/>
                  </a:lnTo>
                </a:path>
              </a:pathLst>
            </a:custGeom>
            <a:noFill/>
            <a:ln w="25400" cap="rnd" cmpd="sng">
              <a:solidFill>
                <a:schemeClr val="tx1"/>
              </a:solidFill>
              <a:prstDash val="solid"/>
              <a:round/>
              <a:headEnd/>
              <a:tailEnd/>
            </a:ln>
          </p:spPr>
          <p:txBody>
            <a:bodyPr/>
            <a:lstStyle/>
            <a:p>
              <a:endParaRPr lang="el-GR"/>
            </a:p>
          </p:txBody>
        </p:sp>
        <p:sp>
          <p:nvSpPr>
            <p:cNvPr id="22" name="Freeform 44"/>
            <p:cNvSpPr>
              <a:spLocks/>
            </p:cNvSpPr>
            <p:nvPr/>
          </p:nvSpPr>
          <p:spPr bwMode="auto">
            <a:xfrm>
              <a:off x="4897" y="2133"/>
              <a:ext cx="76" cy="203"/>
            </a:xfrm>
            <a:custGeom>
              <a:avLst/>
              <a:gdLst>
                <a:gd name="T0" fmla="*/ 71 w 76"/>
                <a:gd name="T1" fmla="*/ 68 h 203"/>
                <a:gd name="T2" fmla="*/ 71 w 76"/>
                <a:gd name="T3" fmla="*/ 91 h 203"/>
                <a:gd name="T4" fmla="*/ 75 w 76"/>
                <a:gd name="T5" fmla="*/ 125 h 203"/>
                <a:gd name="T6" fmla="*/ 61 w 76"/>
                <a:gd name="T7" fmla="*/ 161 h 203"/>
                <a:gd name="T8" fmla="*/ 37 w 76"/>
                <a:gd name="T9" fmla="*/ 190 h 203"/>
                <a:gd name="T10" fmla="*/ 32 w 76"/>
                <a:gd name="T11" fmla="*/ 192 h 203"/>
                <a:gd name="T12" fmla="*/ 23 w 76"/>
                <a:gd name="T13" fmla="*/ 202 h 203"/>
                <a:gd name="T14" fmla="*/ 9 w 76"/>
                <a:gd name="T15" fmla="*/ 188 h 203"/>
                <a:gd name="T16" fmla="*/ 3 w 76"/>
                <a:gd name="T17" fmla="*/ 138 h 203"/>
                <a:gd name="T18" fmla="*/ 0 w 76"/>
                <a:gd name="T19" fmla="*/ 91 h 203"/>
                <a:gd name="T20" fmla="*/ 3 w 76"/>
                <a:gd name="T21" fmla="*/ 59 h 203"/>
                <a:gd name="T22" fmla="*/ 12 w 76"/>
                <a:gd name="T23" fmla="*/ 41 h 203"/>
                <a:gd name="T24" fmla="*/ 28 w 76"/>
                <a:gd name="T25" fmla="*/ 9 h 203"/>
                <a:gd name="T26" fmla="*/ 43 w 76"/>
                <a:gd name="T27" fmla="*/ 0 h 203"/>
                <a:gd name="T28" fmla="*/ 52 w 76"/>
                <a:gd name="T29" fmla="*/ 11 h 203"/>
                <a:gd name="T30" fmla="*/ 57 w 76"/>
                <a:gd name="T31" fmla="*/ 29 h 203"/>
                <a:gd name="T32" fmla="*/ 71 w 76"/>
                <a:gd name="T33" fmla="*/ 68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203"/>
                <a:gd name="T53" fmla="*/ 76 w 76"/>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203">
                  <a:moveTo>
                    <a:pt x="71" y="68"/>
                  </a:moveTo>
                  <a:lnTo>
                    <a:pt x="71" y="91"/>
                  </a:lnTo>
                  <a:lnTo>
                    <a:pt x="75" y="125"/>
                  </a:lnTo>
                  <a:lnTo>
                    <a:pt x="61" y="161"/>
                  </a:lnTo>
                  <a:lnTo>
                    <a:pt x="37" y="190"/>
                  </a:lnTo>
                  <a:lnTo>
                    <a:pt x="32" y="192"/>
                  </a:lnTo>
                  <a:lnTo>
                    <a:pt x="23" y="202"/>
                  </a:lnTo>
                  <a:lnTo>
                    <a:pt x="9" y="188"/>
                  </a:lnTo>
                  <a:lnTo>
                    <a:pt x="3" y="138"/>
                  </a:lnTo>
                  <a:lnTo>
                    <a:pt x="0" y="91"/>
                  </a:lnTo>
                  <a:lnTo>
                    <a:pt x="3" y="59"/>
                  </a:lnTo>
                  <a:lnTo>
                    <a:pt x="12" y="41"/>
                  </a:lnTo>
                  <a:lnTo>
                    <a:pt x="28" y="9"/>
                  </a:lnTo>
                  <a:lnTo>
                    <a:pt x="43" y="0"/>
                  </a:lnTo>
                  <a:lnTo>
                    <a:pt x="52" y="11"/>
                  </a:lnTo>
                  <a:lnTo>
                    <a:pt x="57" y="29"/>
                  </a:lnTo>
                  <a:lnTo>
                    <a:pt x="71" y="68"/>
                  </a:lnTo>
                </a:path>
              </a:pathLst>
            </a:custGeom>
            <a:noFill/>
            <a:ln w="25400" cap="rnd" cmpd="sng">
              <a:solidFill>
                <a:schemeClr val="tx1"/>
              </a:solidFill>
              <a:prstDash val="solid"/>
              <a:round/>
              <a:headEnd/>
              <a:tailEnd/>
            </a:ln>
          </p:spPr>
          <p:txBody>
            <a:bodyPr/>
            <a:lstStyle/>
            <a:p>
              <a:endParaRPr lang="el-GR"/>
            </a:p>
          </p:txBody>
        </p:sp>
      </p:grpSp>
      <p:grpSp>
        <p:nvGrpSpPr>
          <p:cNvPr id="23" name="Group 22"/>
          <p:cNvGrpSpPr/>
          <p:nvPr/>
        </p:nvGrpSpPr>
        <p:grpSpPr>
          <a:xfrm rot="21115886">
            <a:off x="7101025" y="4658547"/>
            <a:ext cx="381607" cy="499106"/>
            <a:chOff x="6919680" y="4587410"/>
            <a:chExt cx="561975" cy="735013"/>
          </a:xfrm>
        </p:grpSpPr>
        <p:sp>
          <p:nvSpPr>
            <p:cNvPr id="24" name="Freeform 46"/>
            <p:cNvSpPr>
              <a:spLocks/>
            </p:cNvSpPr>
            <p:nvPr/>
          </p:nvSpPr>
          <p:spPr bwMode="auto">
            <a:xfrm>
              <a:off x="7133992" y="4587410"/>
              <a:ext cx="347663" cy="323850"/>
            </a:xfrm>
            <a:custGeom>
              <a:avLst/>
              <a:gdLst>
                <a:gd name="T0" fmla="*/ 0 w 246"/>
                <a:gd name="T1" fmla="*/ 2147483647 h 204"/>
                <a:gd name="T2" fmla="*/ 2147483647 w 246"/>
                <a:gd name="T3" fmla="*/ 2147483647 h 204"/>
                <a:gd name="T4" fmla="*/ 2147483647 w 246"/>
                <a:gd name="T5" fmla="*/ 2147483647 h 204"/>
                <a:gd name="T6" fmla="*/ 2147483647 w 246"/>
                <a:gd name="T7" fmla="*/ 2147483647 h 204"/>
                <a:gd name="T8" fmla="*/ 2147483647 w 246"/>
                <a:gd name="T9" fmla="*/ 0 h 204"/>
                <a:gd name="T10" fmla="*/ 2147483647 w 246"/>
                <a:gd name="T11" fmla="*/ 2147483647 h 204"/>
                <a:gd name="T12" fmla="*/ 2147483647 w 246"/>
                <a:gd name="T13" fmla="*/ 2147483647 h 204"/>
                <a:gd name="T14" fmla="*/ 2147483647 w 246"/>
                <a:gd name="T15" fmla="*/ 2147483647 h 204"/>
                <a:gd name="T16" fmla="*/ 2147483647 w 246"/>
                <a:gd name="T17" fmla="*/ 2147483647 h 204"/>
                <a:gd name="T18" fmla="*/ 2147483647 w 246"/>
                <a:gd name="T19" fmla="*/ 2147483647 h 204"/>
                <a:gd name="T20" fmla="*/ 2147483647 w 246"/>
                <a:gd name="T21" fmla="*/ 2147483647 h 204"/>
                <a:gd name="T22" fmla="*/ 2147483647 w 246"/>
                <a:gd name="T23" fmla="*/ 2147483647 h 204"/>
                <a:gd name="T24" fmla="*/ 2147483647 w 246"/>
                <a:gd name="T25" fmla="*/ 2147483647 h 204"/>
                <a:gd name="T26" fmla="*/ 2147483647 w 246"/>
                <a:gd name="T27" fmla="*/ 2147483647 h 204"/>
                <a:gd name="T28" fmla="*/ 2147483647 w 246"/>
                <a:gd name="T29" fmla="*/ 2147483647 h 204"/>
                <a:gd name="T30" fmla="*/ 2147483647 w 246"/>
                <a:gd name="T31" fmla="*/ 2147483647 h 204"/>
                <a:gd name="T32" fmla="*/ 2147483647 w 246"/>
                <a:gd name="T33" fmla="*/ 2147483647 h 204"/>
                <a:gd name="T34" fmla="*/ 2147483647 w 246"/>
                <a:gd name="T35" fmla="*/ 2147483647 h 204"/>
                <a:gd name="T36" fmla="*/ 2147483647 w 246"/>
                <a:gd name="T37" fmla="*/ 2147483647 h 204"/>
                <a:gd name="T38" fmla="*/ 2147483647 w 246"/>
                <a:gd name="T39" fmla="*/ 2147483647 h 204"/>
                <a:gd name="T40" fmla="*/ 2147483647 w 246"/>
                <a:gd name="T41" fmla="*/ 2147483647 h 204"/>
                <a:gd name="T42" fmla="*/ 2147483647 w 246"/>
                <a:gd name="T43" fmla="*/ 2147483647 h 204"/>
                <a:gd name="T44" fmla="*/ 2147483647 w 246"/>
                <a:gd name="T45" fmla="*/ 2147483647 h 204"/>
                <a:gd name="T46" fmla="*/ 2147483647 w 246"/>
                <a:gd name="T47" fmla="*/ 2147483647 h 204"/>
                <a:gd name="T48" fmla="*/ 2147483647 w 246"/>
                <a:gd name="T49" fmla="*/ 2147483647 h 204"/>
                <a:gd name="T50" fmla="*/ 2147483647 w 246"/>
                <a:gd name="T51" fmla="*/ 2147483647 h 204"/>
                <a:gd name="T52" fmla="*/ 2147483647 w 246"/>
                <a:gd name="T53" fmla="*/ 2147483647 h 204"/>
                <a:gd name="T54" fmla="*/ 2147483647 w 246"/>
                <a:gd name="T55" fmla="*/ 2147483647 h 204"/>
                <a:gd name="T56" fmla="*/ 2147483647 w 246"/>
                <a:gd name="T57" fmla="*/ 2147483647 h 204"/>
                <a:gd name="T58" fmla="*/ 2147483647 w 246"/>
                <a:gd name="T59" fmla="*/ 2147483647 h 204"/>
                <a:gd name="T60" fmla="*/ 0 w 246"/>
                <a:gd name="T61" fmla="*/ 2147483647 h 2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6"/>
                <a:gd name="T94" fmla="*/ 0 h 204"/>
                <a:gd name="T95" fmla="*/ 246 w 246"/>
                <a:gd name="T96" fmla="*/ 204 h 20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6" h="204">
                  <a:moveTo>
                    <a:pt x="0" y="124"/>
                  </a:moveTo>
                  <a:lnTo>
                    <a:pt x="9" y="81"/>
                  </a:lnTo>
                  <a:lnTo>
                    <a:pt x="14" y="45"/>
                  </a:lnTo>
                  <a:lnTo>
                    <a:pt x="23" y="25"/>
                  </a:lnTo>
                  <a:lnTo>
                    <a:pt x="45" y="0"/>
                  </a:lnTo>
                  <a:lnTo>
                    <a:pt x="73" y="6"/>
                  </a:lnTo>
                  <a:lnTo>
                    <a:pt x="77" y="20"/>
                  </a:lnTo>
                  <a:lnTo>
                    <a:pt x="48" y="61"/>
                  </a:lnTo>
                  <a:lnTo>
                    <a:pt x="77" y="20"/>
                  </a:lnTo>
                  <a:lnTo>
                    <a:pt x="89" y="13"/>
                  </a:lnTo>
                  <a:lnTo>
                    <a:pt x="100" y="11"/>
                  </a:lnTo>
                  <a:lnTo>
                    <a:pt x="120" y="18"/>
                  </a:lnTo>
                  <a:lnTo>
                    <a:pt x="152" y="38"/>
                  </a:lnTo>
                  <a:lnTo>
                    <a:pt x="159" y="63"/>
                  </a:lnTo>
                  <a:lnTo>
                    <a:pt x="152" y="83"/>
                  </a:lnTo>
                  <a:lnTo>
                    <a:pt x="138" y="106"/>
                  </a:lnTo>
                  <a:lnTo>
                    <a:pt x="152" y="83"/>
                  </a:lnTo>
                  <a:lnTo>
                    <a:pt x="159" y="63"/>
                  </a:lnTo>
                  <a:lnTo>
                    <a:pt x="172" y="56"/>
                  </a:lnTo>
                  <a:lnTo>
                    <a:pt x="199" y="59"/>
                  </a:lnTo>
                  <a:lnTo>
                    <a:pt x="220" y="65"/>
                  </a:lnTo>
                  <a:lnTo>
                    <a:pt x="240" y="74"/>
                  </a:lnTo>
                  <a:lnTo>
                    <a:pt x="245" y="88"/>
                  </a:lnTo>
                  <a:lnTo>
                    <a:pt x="242" y="124"/>
                  </a:lnTo>
                  <a:lnTo>
                    <a:pt x="233" y="145"/>
                  </a:lnTo>
                  <a:lnTo>
                    <a:pt x="199" y="176"/>
                  </a:lnTo>
                  <a:lnTo>
                    <a:pt x="179" y="203"/>
                  </a:lnTo>
                  <a:lnTo>
                    <a:pt x="136" y="197"/>
                  </a:lnTo>
                  <a:lnTo>
                    <a:pt x="95" y="179"/>
                  </a:lnTo>
                  <a:lnTo>
                    <a:pt x="48" y="156"/>
                  </a:lnTo>
                  <a:lnTo>
                    <a:pt x="0" y="124"/>
                  </a:lnTo>
                </a:path>
              </a:pathLst>
            </a:custGeom>
            <a:noFill/>
            <a:ln w="25400" cap="rnd" cmpd="sng">
              <a:solidFill>
                <a:schemeClr val="tx1"/>
              </a:solidFill>
              <a:prstDash val="solid"/>
              <a:round/>
              <a:headEnd/>
              <a:tailEnd/>
            </a:ln>
          </p:spPr>
          <p:txBody>
            <a:bodyPr/>
            <a:lstStyle/>
            <a:p>
              <a:endParaRPr lang="el-GR"/>
            </a:p>
          </p:txBody>
        </p:sp>
        <p:sp>
          <p:nvSpPr>
            <p:cNvPr id="25" name="Freeform 47"/>
            <p:cNvSpPr>
              <a:spLocks/>
            </p:cNvSpPr>
            <p:nvPr/>
          </p:nvSpPr>
          <p:spPr bwMode="auto">
            <a:xfrm>
              <a:off x="6919680" y="4784260"/>
              <a:ext cx="468312" cy="538163"/>
            </a:xfrm>
            <a:custGeom>
              <a:avLst/>
              <a:gdLst>
                <a:gd name="T0" fmla="*/ 2147483647 w 332"/>
                <a:gd name="T1" fmla="*/ 2147483647 h 339"/>
                <a:gd name="T2" fmla="*/ 2147483647 w 332"/>
                <a:gd name="T3" fmla="*/ 2147483647 h 339"/>
                <a:gd name="T4" fmla="*/ 2147483647 w 332"/>
                <a:gd name="T5" fmla="*/ 2147483647 h 339"/>
                <a:gd name="T6" fmla="*/ 2147483647 w 332"/>
                <a:gd name="T7" fmla="*/ 2147483647 h 339"/>
                <a:gd name="T8" fmla="*/ 2147483647 w 332"/>
                <a:gd name="T9" fmla="*/ 0 h 339"/>
                <a:gd name="T10" fmla="*/ 2147483647 w 332"/>
                <a:gd name="T11" fmla="*/ 2147483647 h 339"/>
                <a:gd name="T12" fmla="*/ 2147483647 w 332"/>
                <a:gd name="T13" fmla="*/ 2147483647 h 339"/>
                <a:gd name="T14" fmla="*/ 2147483647 w 332"/>
                <a:gd name="T15" fmla="*/ 2147483647 h 339"/>
                <a:gd name="T16" fmla="*/ 2147483647 w 332"/>
                <a:gd name="T17" fmla="*/ 2147483647 h 339"/>
                <a:gd name="T18" fmla="*/ 0 w 332"/>
                <a:gd name="T19" fmla="*/ 2147483647 h 339"/>
                <a:gd name="T20" fmla="*/ 2147483647 w 332"/>
                <a:gd name="T21" fmla="*/ 2147483647 h 339"/>
                <a:gd name="T22" fmla="*/ 2147483647 w 332"/>
                <a:gd name="T23" fmla="*/ 2147483647 h 339"/>
                <a:gd name="T24" fmla="*/ 2147483647 w 332"/>
                <a:gd name="T25" fmla="*/ 2147483647 h 339"/>
                <a:gd name="T26" fmla="*/ 2147483647 w 332"/>
                <a:gd name="T27" fmla="*/ 2147483647 h 339"/>
                <a:gd name="T28" fmla="*/ 2147483647 w 332"/>
                <a:gd name="T29" fmla="*/ 2147483647 h 339"/>
                <a:gd name="T30" fmla="*/ 2147483647 w 332"/>
                <a:gd name="T31" fmla="*/ 2147483647 h 339"/>
                <a:gd name="T32" fmla="*/ 2147483647 w 332"/>
                <a:gd name="T33" fmla="*/ 2147483647 h 339"/>
                <a:gd name="T34" fmla="*/ 2147483647 w 332"/>
                <a:gd name="T35" fmla="*/ 2147483647 h 339"/>
                <a:gd name="T36" fmla="*/ 2147483647 w 332"/>
                <a:gd name="T37" fmla="*/ 2147483647 h 339"/>
                <a:gd name="T38" fmla="*/ 2147483647 w 332"/>
                <a:gd name="T39" fmla="*/ 2147483647 h 339"/>
                <a:gd name="T40" fmla="*/ 2147483647 w 332"/>
                <a:gd name="T41" fmla="*/ 2147483647 h 339"/>
                <a:gd name="T42" fmla="*/ 2147483647 w 332"/>
                <a:gd name="T43" fmla="*/ 2147483647 h 339"/>
                <a:gd name="T44" fmla="*/ 2147483647 w 332"/>
                <a:gd name="T45" fmla="*/ 2147483647 h 339"/>
                <a:gd name="T46" fmla="*/ 2147483647 w 332"/>
                <a:gd name="T47" fmla="*/ 2147483647 h 339"/>
                <a:gd name="T48" fmla="*/ 2147483647 w 332"/>
                <a:gd name="T49" fmla="*/ 2147483647 h 339"/>
                <a:gd name="T50" fmla="*/ 2147483647 w 332"/>
                <a:gd name="T51" fmla="*/ 2147483647 h 339"/>
                <a:gd name="T52" fmla="*/ 2147483647 w 332"/>
                <a:gd name="T53" fmla="*/ 2147483647 h 339"/>
                <a:gd name="T54" fmla="*/ 2147483647 w 332"/>
                <a:gd name="T55" fmla="*/ 2147483647 h 339"/>
                <a:gd name="T56" fmla="*/ 2147483647 w 332"/>
                <a:gd name="T57" fmla="*/ 2147483647 h 339"/>
                <a:gd name="T58" fmla="*/ 2147483647 w 332"/>
                <a:gd name="T59" fmla="*/ 2147483647 h 339"/>
                <a:gd name="T60" fmla="*/ 2147483647 w 332"/>
                <a:gd name="T61" fmla="*/ 2147483647 h 339"/>
                <a:gd name="T62" fmla="*/ 2147483647 w 332"/>
                <a:gd name="T63" fmla="*/ 2147483647 h 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2"/>
                <a:gd name="T97" fmla="*/ 0 h 339"/>
                <a:gd name="T98" fmla="*/ 332 w 332"/>
                <a:gd name="T99" fmla="*/ 339 h 3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2" h="339">
                  <a:moveTo>
                    <a:pt x="331" y="79"/>
                  </a:moveTo>
                  <a:lnTo>
                    <a:pt x="288" y="73"/>
                  </a:lnTo>
                  <a:lnTo>
                    <a:pt x="247" y="55"/>
                  </a:lnTo>
                  <a:lnTo>
                    <a:pt x="200" y="32"/>
                  </a:lnTo>
                  <a:lnTo>
                    <a:pt x="152" y="0"/>
                  </a:lnTo>
                  <a:lnTo>
                    <a:pt x="132" y="50"/>
                  </a:lnTo>
                  <a:lnTo>
                    <a:pt x="75" y="122"/>
                  </a:lnTo>
                  <a:lnTo>
                    <a:pt x="34" y="199"/>
                  </a:lnTo>
                  <a:lnTo>
                    <a:pt x="5" y="233"/>
                  </a:lnTo>
                  <a:lnTo>
                    <a:pt x="0" y="265"/>
                  </a:lnTo>
                  <a:lnTo>
                    <a:pt x="7" y="274"/>
                  </a:lnTo>
                  <a:lnTo>
                    <a:pt x="32" y="270"/>
                  </a:lnTo>
                  <a:lnTo>
                    <a:pt x="57" y="256"/>
                  </a:lnTo>
                  <a:lnTo>
                    <a:pt x="91" y="213"/>
                  </a:lnTo>
                  <a:lnTo>
                    <a:pt x="197" y="127"/>
                  </a:lnTo>
                  <a:lnTo>
                    <a:pt x="202" y="136"/>
                  </a:lnTo>
                  <a:lnTo>
                    <a:pt x="207" y="154"/>
                  </a:lnTo>
                  <a:lnTo>
                    <a:pt x="202" y="179"/>
                  </a:lnTo>
                  <a:lnTo>
                    <a:pt x="188" y="209"/>
                  </a:lnTo>
                  <a:lnTo>
                    <a:pt x="161" y="256"/>
                  </a:lnTo>
                  <a:lnTo>
                    <a:pt x="136" y="283"/>
                  </a:lnTo>
                  <a:lnTo>
                    <a:pt x="121" y="310"/>
                  </a:lnTo>
                  <a:lnTo>
                    <a:pt x="125" y="331"/>
                  </a:lnTo>
                  <a:lnTo>
                    <a:pt x="136" y="338"/>
                  </a:lnTo>
                  <a:lnTo>
                    <a:pt x="161" y="333"/>
                  </a:lnTo>
                  <a:lnTo>
                    <a:pt x="207" y="301"/>
                  </a:lnTo>
                  <a:lnTo>
                    <a:pt x="245" y="270"/>
                  </a:lnTo>
                  <a:lnTo>
                    <a:pt x="259" y="252"/>
                  </a:lnTo>
                  <a:lnTo>
                    <a:pt x="277" y="211"/>
                  </a:lnTo>
                  <a:lnTo>
                    <a:pt x="288" y="156"/>
                  </a:lnTo>
                  <a:lnTo>
                    <a:pt x="304" y="122"/>
                  </a:lnTo>
                  <a:lnTo>
                    <a:pt x="331" y="79"/>
                  </a:lnTo>
                </a:path>
              </a:pathLst>
            </a:custGeom>
            <a:noFill/>
            <a:ln w="25400" cap="rnd" cmpd="sng">
              <a:solidFill>
                <a:schemeClr val="tx1"/>
              </a:solidFill>
              <a:prstDash val="solid"/>
              <a:round/>
              <a:headEnd/>
              <a:tailEnd/>
            </a:ln>
          </p:spPr>
          <p:txBody>
            <a:bodyPr/>
            <a:lstStyle/>
            <a:p>
              <a:endParaRPr lang="el-GR"/>
            </a:p>
          </p:txBody>
        </p:sp>
      </p:grpSp>
      <p:sp>
        <p:nvSpPr>
          <p:cNvPr id="26" name="Freeform 17"/>
          <p:cNvSpPr>
            <a:spLocks/>
          </p:cNvSpPr>
          <p:nvPr/>
        </p:nvSpPr>
        <p:spPr bwMode="auto">
          <a:xfrm rot="21326996">
            <a:off x="7788259" y="2044380"/>
            <a:ext cx="338083" cy="1270135"/>
          </a:xfrm>
          <a:custGeom>
            <a:avLst/>
            <a:gdLst>
              <a:gd name="T0" fmla="*/ 1414 w 2957"/>
              <a:gd name="T1" fmla="*/ 2418 h 2488"/>
              <a:gd name="T2" fmla="*/ 1347 w 2957"/>
              <a:gd name="T3" fmla="*/ 2440 h 2488"/>
              <a:gd name="T4" fmla="*/ 1275 w 2957"/>
              <a:gd name="T5" fmla="*/ 2445 h 2488"/>
              <a:gd name="T6" fmla="*/ 1194 w 2957"/>
              <a:gd name="T7" fmla="*/ 2478 h 2488"/>
              <a:gd name="T8" fmla="*/ 1126 w 2957"/>
              <a:gd name="T9" fmla="*/ 2479 h 2488"/>
              <a:gd name="T10" fmla="*/ 1026 w 2957"/>
              <a:gd name="T11" fmla="*/ 2421 h 2488"/>
              <a:gd name="T12" fmla="*/ 908 w 2957"/>
              <a:gd name="T13" fmla="*/ 2418 h 2488"/>
              <a:gd name="T14" fmla="*/ 742 w 2957"/>
              <a:gd name="T15" fmla="*/ 2374 h 2488"/>
              <a:gd name="T16" fmla="*/ 555 w 2957"/>
              <a:gd name="T17" fmla="*/ 2291 h 2488"/>
              <a:gd name="T18" fmla="*/ 387 w 2957"/>
              <a:gd name="T19" fmla="*/ 2190 h 2488"/>
              <a:gd name="T20" fmla="*/ 229 w 2957"/>
              <a:gd name="T21" fmla="*/ 2080 h 2488"/>
              <a:gd name="T22" fmla="*/ 119 w 2957"/>
              <a:gd name="T23" fmla="*/ 1931 h 2488"/>
              <a:gd name="T24" fmla="*/ 26 w 2957"/>
              <a:gd name="T25" fmla="*/ 1711 h 2488"/>
              <a:gd name="T26" fmla="*/ 0 w 2957"/>
              <a:gd name="T27" fmla="*/ 1484 h 2488"/>
              <a:gd name="T28" fmla="*/ 26 w 2957"/>
              <a:gd name="T29" fmla="*/ 1239 h 2488"/>
              <a:gd name="T30" fmla="*/ 131 w 2957"/>
              <a:gd name="T31" fmla="*/ 890 h 2488"/>
              <a:gd name="T32" fmla="*/ 320 w 2957"/>
              <a:gd name="T33" fmla="*/ 568 h 2488"/>
              <a:gd name="T34" fmla="*/ 628 w 2957"/>
              <a:gd name="T35" fmla="*/ 262 h 2488"/>
              <a:gd name="T36" fmla="*/ 995 w 2957"/>
              <a:gd name="T37" fmla="*/ 61 h 2488"/>
              <a:gd name="T38" fmla="*/ 1467 w 2957"/>
              <a:gd name="T39" fmla="*/ 6 h 2488"/>
              <a:gd name="T40" fmla="*/ 2025 w 2957"/>
              <a:gd name="T41" fmla="*/ 96 h 2488"/>
              <a:gd name="T42" fmla="*/ 2444 w 2957"/>
              <a:gd name="T43" fmla="*/ 210 h 2488"/>
              <a:gd name="T44" fmla="*/ 2688 w 2957"/>
              <a:gd name="T45" fmla="*/ 375 h 2488"/>
              <a:gd name="T46" fmla="*/ 2836 w 2957"/>
              <a:gd name="T47" fmla="*/ 567 h 2488"/>
              <a:gd name="T48" fmla="*/ 2879 w 2957"/>
              <a:gd name="T49" fmla="*/ 664 h 2488"/>
              <a:gd name="T50" fmla="*/ 2912 w 2957"/>
              <a:gd name="T51" fmla="*/ 904 h 2488"/>
              <a:gd name="T52" fmla="*/ 2906 w 2957"/>
              <a:gd name="T53" fmla="*/ 1143 h 2488"/>
              <a:gd name="T54" fmla="*/ 2903 w 2957"/>
              <a:gd name="T55" fmla="*/ 1499 h 2488"/>
              <a:gd name="T56" fmla="*/ 2880 w 2957"/>
              <a:gd name="T57" fmla="*/ 1623 h 2488"/>
              <a:gd name="T58" fmla="*/ 2854 w 2957"/>
              <a:gd name="T59" fmla="*/ 1684 h 2488"/>
              <a:gd name="T60" fmla="*/ 2784 w 2957"/>
              <a:gd name="T61" fmla="*/ 1719 h 2488"/>
              <a:gd name="T62" fmla="*/ 2744 w 2957"/>
              <a:gd name="T63" fmla="*/ 1749 h 2488"/>
              <a:gd name="T64" fmla="*/ 2783 w 2957"/>
              <a:gd name="T65" fmla="*/ 1792 h 2488"/>
              <a:gd name="T66" fmla="*/ 2874 w 2957"/>
              <a:gd name="T67" fmla="*/ 1869 h 2488"/>
              <a:gd name="T68" fmla="*/ 2951 w 2957"/>
              <a:gd name="T69" fmla="*/ 1936 h 2488"/>
              <a:gd name="T70" fmla="*/ 2912 w 2957"/>
              <a:gd name="T71" fmla="*/ 1864 h 2488"/>
              <a:gd name="T72" fmla="*/ 2845 w 2957"/>
              <a:gd name="T73" fmla="*/ 1737 h 2488"/>
              <a:gd name="T74" fmla="*/ 2845 w 2957"/>
              <a:gd name="T75" fmla="*/ 1684 h 24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57"/>
              <a:gd name="T115" fmla="*/ 0 h 2488"/>
              <a:gd name="T116" fmla="*/ 2957 w 2957"/>
              <a:gd name="T117" fmla="*/ 2488 h 2488"/>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591 w 10000"/>
              <a:gd name="connsiteY23" fmla="*/ 2279 h 10000"/>
              <a:gd name="connsiteX24" fmla="*/ 9736 w 10000"/>
              <a:gd name="connsiteY24" fmla="*/ 2669 h 10000"/>
              <a:gd name="connsiteX25" fmla="*/ 9828 w 10000"/>
              <a:gd name="connsiteY25" fmla="*/ 4594 h 10000"/>
              <a:gd name="connsiteX26" fmla="*/ 9817 w 10000"/>
              <a:gd name="connsiteY26" fmla="*/ 6025 h 10000"/>
              <a:gd name="connsiteX27" fmla="*/ 9740 w 10000"/>
              <a:gd name="connsiteY27" fmla="*/ 6523 h 10000"/>
              <a:gd name="connsiteX28" fmla="*/ 9652 w 10000"/>
              <a:gd name="connsiteY28" fmla="*/ 6768 h 10000"/>
              <a:gd name="connsiteX29" fmla="*/ 9415 w 10000"/>
              <a:gd name="connsiteY29" fmla="*/ 6909 h 10000"/>
              <a:gd name="connsiteX30" fmla="*/ 9280 w 10000"/>
              <a:gd name="connsiteY30" fmla="*/ 7030 h 10000"/>
              <a:gd name="connsiteX31" fmla="*/ 9412 w 10000"/>
              <a:gd name="connsiteY31" fmla="*/ 7203 h 10000"/>
              <a:gd name="connsiteX32" fmla="*/ 9719 w 10000"/>
              <a:gd name="connsiteY32" fmla="*/ 7512 h 10000"/>
              <a:gd name="connsiteX33" fmla="*/ 9980 w 10000"/>
              <a:gd name="connsiteY33" fmla="*/ 7781 h 10000"/>
              <a:gd name="connsiteX34" fmla="*/ 9848 w 10000"/>
              <a:gd name="connsiteY34" fmla="*/ 7492 h 10000"/>
              <a:gd name="connsiteX35" fmla="*/ 9621 w 10000"/>
              <a:gd name="connsiteY35" fmla="*/ 6982 h 10000"/>
              <a:gd name="connsiteX36" fmla="*/ 9621 w 10000"/>
              <a:gd name="connsiteY36"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591 w 10000"/>
              <a:gd name="connsiteY23" fmla="*/ 2279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591 w 10000"/>
              <a:gd name="connsiteY23" fmla="*/ 2279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650 w 10000"/>
              <a:gd name="connsiteY23" fmla="*/ 2627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650 w 10000"/>
              <a:gd name="connsiteY23" fmla="*/ 2627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650 w 10000"/>
              <a:gd name="connsiteY23" fmla="*/ 2627 h 10000"/>
              <a:gd name="connsiteX24" fmla="*/ 9932 w 10000"/>
              <a:gd name="connsiteY24" fmla="*/ 4579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650 w 10000"/>
              <a:gd name="connsiteY22" fmla="*/ 2627 h 10000"/>
              <a:gd name="connsiteX23" fmla="*/ 9932 w 10000"/>
              <a:gd name="connsiteY23" fmla="*/ 4579 h 10000"/>
              <a:gd name="connsiteX24" fmla="*/ 9817 w 10000"/>
              <a:gd name="connsiteY24" fmla="*/ 6025 h 10000"/>
              <a:gd name="connsiteX25" fmla="*/ 9740 w 10000"/>
              <a:gd name="connsiteY25" fmla="*/ 6523 h 10000"/>
              <a:gd name="connsiteX26" fmla="*/ 9652 w 10000"/>
              <a:gd name="connsiteY26" fmla="*/ 6768 h 10000"/>
              <a:gd name="connsiteX27" fmla="*/ 9415 w 10000"/>
              <a:gd name="connsiteY27" fmla="*/ 6909 h 10000"/>
              <a:gd name="connsiteX28" fmla="*/ 9280 w 10000"/>
              <a:gd name="connsiteY28" fmla="*/ 7030 h 10000"/>
              <a:gd name="connsiteX29" fmla="*/ 9412 w 10000"/>
              <a:gd name="connsiteY29" fmla="*/ 7203 h 10000"/>
              <a:gd name="connsiteX30" fmla="*/ 9719 w 10000"/>
              <a:gd name="connsiteY30" fmla="*/ 7512 h 10000"/>
              <a:gd name="connsiteX31" fmla="*/ 9980 w 10000"/>
              <a:gd name="connsiteY31" fmla="*/ 7781 h 10000"/>
              <a:gd name="connsiteX32" fmla="*/ 9848 w 10000"/>
              <a:gd name="connsiteY32" fmla="*/ 7492 h 10000"/>
              <a:gd name="connsiteX33" fmla="*/ 9621 w 10000"/>
              <a:gd name="connsiteY33" fmla="*/ 6982 h 10000"/>
              <a:gd name="connsiteX34" fmla="*/ 9621 w 10000"/>
              <a:gd name="connsiteY34" fmla="*/ 6768 h 10000"/>
              <a:gd name="connsiteX0" fmla="*/ 4782 w 10000"/>
              <a:gd name="connsiteY0" fmla="*/ 9767 h 10048"/>
              <a:gd name="connsiteX1" fmla="*/ 4555 w 10000"/>
              <a:gd name="connsiteY1" fmla="*/ 9855 h 10048"/>
              <a:gd name="connsiteX2" fmla="*/ 4312 w 10000"/>
              <a:gd name="connsiteY2" fmla="*/ 9875 h 10048"/>
              <a:gd name="connsiteX3" fmla="*/ 4038 w 10000"/>
              <a:gd name="connsiteY3" fmla="*/ 10008 h 10048"/>
              <a:gd name="connsiteX4" fmla="*/ 3808 w 10000"/>
              <a:gd name="connsiteY4" fmla="*/ 10012 h 10048"/>
              <a:gd name="connsiteX5" fmla="*/ 3470 w 10000"/>
              <a:gd name="connsiteY5" fmla="*/ 9779 h 10048"/>
              <a:gd name="connsiteX6" fmla="*/ 3071 w 10000"/>
              <a:gd name="connsiteY6" fmla="*/ 9767 h 10048"/>
              <a:gd name="connsiteX7" fmla="*/ 2509 w 10000"/>
              <a:gd name="connsiteY7" fmla="*/ 9590 h 10048"/>
              <a:gd name="connsiteX8" fmla="*/ 1877 w 10000"/>
              <a:gd name="connsiteY8" fmla="*/ 9256 h 10048"/>
              <a:gd name="connsiteX9" fmla="*/ 1309 w 10000"/>
              <a:gd name="connsiteY9" fmla="*/ 8850 h 10048"/>
              <a:gd name="connsiteX10" fmla="*/ 774 w 10000"/>
              <a:gd name="connsiteY10" fmla="*/ 8408 h 10048"/>
              <a:gd name="connsiteX11" fmla="*/ 402 w 10000"/>
              <a:gd name="connsiteY11" fmla="*/ 7809 h 10048"/>
              <a:gd name="connsiteX12" fmla="*/ 88 w 10000"/>
              <a:gd name="connsiteY12" fmla="*/ 6925 h 10048"/>
              <a:gd name="connsiteX13" fmla="*/ 0 w 10000"/>
              <a:gd name="connsiteY13" fmla="*/ 6013 h 10048"/>
              <a:gd name="connsiteX14" fmla="*/ 88 w 10000"/>
              <a:gd name="connsiteY14" fmla="*/ 5028 h 10048"/>
              <a:gd name="connsiteX15" fmla="*/ 443 w 10000"/>
              <a:gd name="connsiteY15" fmla="*/ 3625 h 10048"/>
              <a:gd name="connsiteX16" fmla="*/ 1082 w 10000"/>
              <a:gd name="connsiteY16" fmla="*/ 2331 h 10048"/>
              <a:gd name="connsiteX17" fmla="*/ 2124 w 10000"/>
              <a:gd name="connsiteY17" fmla="*/ 1101 h 10048"/>
              <a:gd name="connsiteX18" fmla="*/ 3365 w 10000"/>
              <a:gd name="connsiteY18" fmla="*/ 293 h 10048"/>
              <a:gd name="connsiteX19" fmla="*/ 4961 w 10000"/>
              <a:gd name="connsiteY19" fmla="*/ 72 h 10048"/>
              <a:gd name="connsiteX20" fmla="*/ 6848 w 10000"/>
              <a:gd name="connsiteY20" fmla="*/ 434 h 10048"/>
              <a:gd name="connsiteX21" fmla="*/ 9650 w 10000"/>
              <a:gd name="connsiteY21" fmla="*/ 2675 h 10048"/>
              <a:gd name="connsiteX22" fmla="*/ 9932 w 10000"/>
              <a:gd name="connsiteY22" fmla="*/ 4627 h 10048"/>
              <a:gd name="connsiteX23" fmla="*/ 9817 w 10000"/>
              <a:gd name="connsiteY23" fmla="*/ 6073 h 10048"/>
              <a:gd name="connsiteX24" fmla="*/ 9740 w 10000"/>
              <a:gd name="connsiteY24" fmla="*/ 6571 h 10048"/>
              <a:gd name="connsiteX25" fmla="*/ 9652 w 10000"/>
              <a:gd name="connsiteY25" fmla="*/ 6816 h 10048"/>
              <a:gd name="connsiteX26" fmla="*/ 9415 w 10000"/>
              <a:gd name="connsiteY26" fmla="*/ 6957 h 10048"/>
              <a:gd name="connsiteX27" fmla="*/ 9280 w 10000"/>
              <a:gd name="connsiteY27" fmla="*/ 7078 h 10048"/>
              <a:gd name="connsiteX28" fmla="*/ 9412 w 10000"/>
              <a:gd name="connsiteY28" fmla="*/ 7251 h 10048"/>
              <a:gd name="connsiteX29" fmla="*/ 9719 w 10000"/>
              <a:gd name="connsiteY29" fmla="*/ 7560 h 10048"/>
              <a:gd name="connsiteX30" fmla="*/ 9980 w 10000"/>
              <a:gd name="connsiteY30" fmla="*/ 7829 h 10048"/>
              <a:gd name="connsiteX31" fmla="*/ 9848 w 10000"/>
              <a:gd name="connsiteY31" fmla="*/ 7540 h 10048"/>
              <a:gd name="connsiteX32" fmla="*/ 9621 w 10000"/>
              <a:gd name="connsiteY32" fmla="*/ 7030 h 10048"/>
              <a:gd name="connsiteX33" fmla="*/ 9621 w 10000"/>
              <a:gd name="connsiteY33" fmla="*/ 6816 h 10048"/>
              <a:gd name="connsiteX0" fmla="*/ 4782 w 10000"/>
              <a:gd name="connsiteY0" fmla="*/ 9738 h 10019"/>
              <a:gd name="connsiteX1" fmla="*/ 4555 w 10000"/>
              <a:gd name="connsiteY1" fmla="*/ 9826 h 10019"/>
              <a:gd name="connsiteX2" fmla="*/ 4312 w 10000"/>
              <a:gd name="connsiteY2" fmla="*/ 9846 h 10019"/>
              <a:gd name="connsiteX3" fmla="*/ 4038 w 10000"/>
              <a:gd name="connsiteY3" fmla="*/ 9979 h 10019"/>
              <a:gd name="connsiteX4" fmla="*/ 3808 w 10000"/>
              <a:gd name="connsiteY4" fmla="*/ 9983 h 10019"/>
              <a:gd name="connsiteX5" fmla="*/ 3470 w 10000"/>
              <a:gd name="connsiteY5" fmla="*/ 9750 h 10019"/>
              <a:gd name="connsiteX6" fmla="*/ 3071 w 10000"/>
              <a:gd name="connsiteY6" fmla="*/ 9738 h 10019"/>
              <a:gd name="connsiteX7" fmla="*/ 2509 w 10000"/>
              <a:gd name="connsiteY7" fmla="*/ 9561 h 10019"/>
              <a:gd name="connsiteX8" fmla="*/ 1877 w 10000"/>
              <a:gd name="connsiteY8" fmla="*/ 9227 h 10019"/>
              <a:gd name="connsiteX9" fmla="*/ 1309 w 10000"/>
              <a:gd name="connsiteY9" fmla="*/ 8821 h 10019"/>
              <a:gd name="connsiteX10" fmla="*/ 774 w 10000"/>
              <a:gd name="connsiteY10" fmla="*/ 8379 h 10019"/>
              <a:gd name="connsiteX11" fmla="*/ 402 w 10000"/>
              <a:gd name="connsiteY11" fmla="*/ 7780 h 10019"/>
              <a:gd name="connsiteX12" fmla="*/ 88 w 10000"/>
              <a:gd name="connsiteY12" fmla="*/ 6896 h 10019"/>
              <a:gd name="connsiteX13" fmla="*/ 0 w 10000"/>
              <a:gd name="connsiteY13" fmla="*/ 5984 h 10019"/>
              <a:gd name="connsiteX14" fmla="*/ 88 w 10000"/>
              <a:gd name="connsiteY14" fmla="*/ 4999 h 10019"/>
              <a:gd name="connsiteX15" fmla="*/ 443 w 10000"/>
              <a:gd name="connsiteY15" fmla="*/ 3596 h 10019"/>
              <a:gd name="connsiteX16" fmla="*/ 1082 w 10000"/>
              <a:gd name="connsiteY16" fmla="*/ 2302 h 10019"/>
              <a:gd name="connsiteX17" fmla="*/ 2124 w 10000"/>
              <a:gd name="connsiteY17" fmla="*/ 1072 h 10019"/>
              <a:gd name="connsiteX18" fmla="*/ 3365 w 10000"/>
              <a:gd name="connsiteY18" fmla="*/ 264 h 10019"/>
              <a:gd name="connsiteX19" fmla="*/ 4961 w 10000"/>
              <a:gd name="connsiteY19" fmla="*/ 43 h 10019"/>
              <a:gd name="connsiteX20" fmla="*/ 6848 w 10000"/>
              <a:gd name="connsiteY20" fmla="*/ 405 h 10019"/>
              <a:gd name="connsiteX21" fmla="*/ 9621 w 10000"/>
              <a:gd name="connsiteY21" fmla="*/ 2472 h 10019"/>
              <a:gd name="connsiteX22" fmla="*/ 9932 w 10000"/>
              <a:gd name="connsiteY22" fmla="*/ 4598 h 10019"/>
              <a:gd name="connsiteX23" fmla="*/ 9817 w 10000"/>
              <a:gd name="connsiteY23" fmla="*/ 6044 h 10019"/>
              <a:gd name="connsiteX24" fmla="*/ 9740 w 10000"/>
              <a:gd name="connsiteY24" fmla="*/ 6542 h 10019"/>
              <a:gd name="connsiteX25" fmla="*/ 9652 w 10000"/>
              <a:gd name="connsiteY25" fmla="*/ 6787 h 10019"/>
              <a:gd name="connsiteX26" fmla="*/ 9415 w 10000"/>
              <a:gd name="connsiteY26" fmla="*/ 6928 h 10019"/>
              <a:gd name="connsiteX27" fmla="*/ 9280 w 10000"/>
              <a:gd name="connsiteY27" fmla="*/ 7049 h 10019"/>
              <a:gd name="connsiteX28" fmla="*/ 9412 w 10000"/>
              <a:gd name="connsiteY28" fmla="*/ 7222 h 10019"/>
              <a:gd name="connsiteX29" fmla="*/ 9719 w 10000"/>
              <a:gd name="connsiteY29" fmla="*/ 7531 h 10019"/>
              <a:gd name="connsiteX30" fmla="*/ 9980 w 10000"/>
              <a:gd name="connsiteY30" fmla="*/ 7800 h 10019"/>
              <a:gd name="connsiteX31" fmla="*/ 9848 w 10000"/>
              <a:gd name="connsiteY31" fmla="*/ 7511 h 10019"/>
              <a:gd name="connsiteX32" fmla="*/ 9621 w 10000"/>
              <a:gd name="connsiteY32" fmla="*/ 7001 h 10019"/>
              <a:gd name="connsiteX33" fmla="*/ 9621 w 10000"/>
              <a:gd name="connsiteY33" fmla="*/ 6787 h 10019"/>
              <a:gd name="connsiteX0" fmla="*/ 4782 w 10086"/>
              <a:gd name="connsiteY0" fmla="*/ 9738 h 10019"/>
              <a:gd name="connsiteX1" fmla="*/ 4555 w 10086"/>
              <a:gd name="connsiteY1" fmla="*/ 9826 h 10019"/>
              <a:gd name="connsiteX2" fmla="*/ 4312 w 10086"/>
              <a:gd name="connsiteY2" fmla="*/ 9846 h 10019"/>
              <a:gd name="connsiteX3" fmla="*/ 4038 w 10086"/>
              <a:gd name="connsiteY3" fmla="*/ 9979 h 10019"/>
              <a:gd name="connsiteX4" fmla="*/ 3808 w 10086"/>
              <a:gd name="connsiteY4" fmla="*/ 9983 h 10019"/>
              <a:gd name="connsiteX5" fmla="*/ 3470 w 10086"/>
              <a:gd name="connsiteY5" fmla="*/ 9750 h 10019"/>
              <a:gd name="connsiteX6" fmla="*/ 3071 w 10086"/>
              <a:gd name="connsiteY6" fmla="*/ 9738 h 10019"/>
              <a:gd name="connsiteX7" fmla="*/ 2509 w 10086"/>
              <a:gd name="connsiteY7" fmla="*/ 9561 h 10019"/>
              <a:gd name="connsiteX8" fmla="*/ 1877 w 10086"/>
              <a:gd name="connsiteY8" fmla="*/ 9227 h 10019"/>
              <a:gd name="connsiteX9" fmla="*/ 1309 w 10086"/>
              <a:gd name="connsiteY9" fmla="*/ 8821 h 10019"/>
              <a:gd name="connsiteX10" fmla="*/ 774 w 10086"/>
              <a:gd name="connsiteY10" fmla="*/ 8379 h 10019"/>
              <a:gd name="connsiteX11" fmla="*/ 402 w 10086"/>
              <a:gd name="connsiteY11" fmla="*/ 7780 h 10019"/>
              <a:gd name="connsiteX12" fmla="*/ 88 w 10086"/>
              <a:gd name="connsiteY12" fmla="*/ 6896 h 10019"/>
              <a:gd name="connsiteX13" fmla="*/ 0 w 10086"/>
              <a:gd name="connsiteY13" fmla="*/ 5984 h 10019"/>
              <a:gd name="connsiteX14" fmla="*/ 88 w 10086"/>
              <a:gd name="connsiteY14" fmla="*/ 4999 h 10019"/>
              <a:gd name="connsiteX15" fmla="*/ 443 w 10086"/>
              <a:gd name="connsiteY15" fmla="*/ 3596 h 10019"/>
              <a:gd name="connsiteX16" fmla="*/ 1082 w 10086"/>
              <a:gd name="connsiteY16" fmla="*/ 2302 h 10019"/>
              <a:gd name="connsiteX17" fmla="*/ 2124 w 10086"/>
              <a:gd name="connsiteY17" fmla="*/ 1072 h 10019"/>
              <a:gd name="connsiteX18" fmla="*/ 3365 w 10086"/>
              <a:gd name="connsiteY18" fmla="*/ 264 h 10019"/>
              <a:gd name="connsiteX19" fmla="*/ 4961 w 10086"/>
              <a:gd name="connsiteY19" fmla="*/ 43 h 10019"/>
              <a:gd name="connsiteX20" fmla="*/ 6848 w 10086"/>
              <a:gd name="connsiteY20" fmla="*/ 405 h 10019"/>
              <a:gd name="connsiteX21" fmla="*/ 9621 w 10086"/>
              <a:gd name="connsiteY21" fmla="*/ 2472 h 10019"/>
              <a:gd name="connsiteX22" fmla="*/ 9932 w 10086"/>
              <a:gd name="connsiteY22" fmla="*/ 4598 h 10019"/>
              <a:gd name="connsiteX23" fmla="*/ 9817 w 10086"/>
              <a:gd name="connsiteY23" fmla="*/ 6044 h 10019"/>
              <a:gd name="connsiteX24" fmla="*/ 9740 w 10086"/>
              <a:gd name="connsiteY24" fmla="*/ 6542 h 10019"/>
              <a:gd name="connsiteX25" fmla="*/ 9652 w 10086"/>
              <a:gd name="connsiteY25" fmla="*/ 6787 h 10019"/>
              <a:gd name="connsiteX26" fmla="*/ 9415 w 10086"/>
              <a:gd name="connsiteY26" fmla="*/ 6928 h 10019"/>
              <a:gd name="connsiteX27" fmla="*/ 9280 w 10086"/>
              <a:gd name="connsiteY27" fmla="*/ 7049 h 10019"/>
              <a:gd name="connsiteX28" fmla="*/ 9412 w 10086"/>
              <a:gd name="connsiteY28" fmla="*/ 7222 h 10019"/>
              <a:gd name="connsiteX29" fmla="*/ 9719 w 10086"/>
              <a:gd name="connsiteY29" fmla="*/ 7531 h 10019"/>
              <a:gd name="connsiteX30" fmla="*/ 9980 w 10086"/>
              <a:gd name="connsiteY30" fmla="*/ 7800 h 10019"/>
              <a:gd name="connsiteX31" fmla="*/ 9848 w 10086"/>
              <a:gd name="connsiteY31" fmla="*/ 7511 h 10019"/>
              <a:gd name="connsiteX32" fmla="*/ 9621 w 10086"/>
              <a:gd name="connsiteY32" fmla="*/ 7001 h 10019"/>
              <a:gd name="connsiteX33" fmla="*/ 9621 w 10086"/>
              <a:gd name="connsiteY33" fmla="*/ 6787 h 10019"/>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356 w 10000"/>
              <a:gd name="connsiteY21" fmla="*/ 2110 h 10000"/>
              <a:gd name="connsiteX22" fmla="*/ 9932 w 10000"/>
              <a:gd name="connsiteY22" fmla="*/ 457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251 w 10000"/>
              <a:gd name="connsiteY21" fmla="*/ 2149 h 10000"/>
              <a:gd name="connsiteX22" fmla="*/ 9932 w 10000"/>
              <a:gd name="connsiteY22" fmla="*/ 457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166 w 10000"/>
              <a:gd name="connsiteY21" fmla="*/ 2190 h 10000"/>
              <a:gd name="connsiteX22" fmla="*/ 9932 w 10000"/>
              <a:gd name="connsiteY22" fmla="*/ 457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166 w 10000"/>
              <a:gd name="connsiteY21" fmla="*/ 2190 h 10000"/>
              <a:gd name="connsiteX22" fmla="*/ 9830 w 10000"/>
              <a:gd name="connsiteY22" fmla="*/ 456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166 w 10000"/>
              <a:gd name="connsiteY21" fmla="*/ 2190 h 10000"/>
              <a:gd name="connsiteX22" fmla="*/ 9830 w 10000"/>
              <a:gd name="connsiteY22" fmla="*/ 456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976 w 10000"/>
              <a:gd name="connsiteY21" fmla="*/ 2270 h 10000"/>
              <a:gd name="connsiteX22" fmla="*/ 9830 w 10000"/>
              <a:gd name="connsiteY22" fmla="*/ 456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39 h 10020"/>
              <a:gd name="connsiteX1" fmla="*/ 4555 w 10000"/>
              <a:gd name="connsiteY1" fmla="*/ 9827 h 10020"/>
              <a:gd name="connsiteX2" fmla="*/ 4312 w 10000"/>
              <a:gd name="connsiteY2" fmla="*/ 9847 h 10020"/>
              <a:gd name="connsiteX3" fmla="*/ 4038 w 10000"/>
              <a:gd name="connsiteY3" fmla="*/ 9980 h 10020"/>
              <a:gd name="connsiteX4" fmla="*/ 3808 w 10000"/>
              <a:gd name="connsiteY4" fmla="*/ 9984 h 10020"/>
              <a:gd name="connsiteX5" fmla="*/ 3470 w 10000"/>
              <a:gd name="connsiteY5" fmla="*/ 9751 h 10020"/>
              <a:gd name="connsiteX6" fmla="*/ 3071 w 10000"/>
              <a:gd name="connsiteY6" fmla="*/ 9739 h 10020"/>
              <a:gd name="connsiteX7" fmla="*/ 2509 w 10000"/>
              <a:gd name="connsiteY7" fmla="*/ 9562 h 10020"/>
              <a:gd name="connsiteX8" fmla="*/ 1877 w 10000"/>
              <a:gd name="connsiteY8" fmla="*/ 9228 h 10020"/>
              <a:gd name="connsiteX9" fmla="*/ 1309 w 10000"/>
              <a:gd name="connsiteY9" fmla="*/ 8822 h 10020"/>
              <a:gd name="connsiteX10" fmla="*/ 774 w 10000"/>
              <a:gd name="connsiteY10" fmla="*/ 8380 h 10020"/>
              <a:gd name="connsiteX11" fmla="*/ 402 w 10000"/>
              <a:gd name="connsiteY11" fmla="*/ 7781 h 10020"/>
              <a:gd name="connsiteX12" fmla="*/ 88 w 10000"/>
              <a:gd name="connsiteY12" fmla="*/ 6897 h 10020"/>
              <a:gd name="connsiteX13" fmla="*/ 0 w 10000"/>
              <a:gd name="connsiteY13" fmla="*/ 5985 h 10020"/>
              <a:gd name="connsiteX14" fmla="*/ 88 w 10000"/>
              <a:gd name="connsiteY14" fmla="*/ 5000 h 10020"/>
              <a:gd name="connsiteX15" fmla="*/ 443 w 10000"/>
              <a:gd name="connsiteY15" fmla="*/ 3597 h 10020"/>
              <a:gd name="connsiteX16" fmla="*/ 1082 w 10000"/>
              <a:gd name="connsiteY16" fmla="*/ 2303 h 10020"/>
              <a:gd name="connsiteX17" fmla="*/ 2124 w 10000"/>
              <a:gd name="connsiteY17" fmla="*/ 1073 h 10020"/>
              <a:gd name="connsiteX18" fmla="*/ 3365 w 10000"/>
              <a:gd name="connsiteY18" fmla="*/ 265 h 10020"/>
              <a:gd name="connsiteX19" fmla="*/ 4961 w 10000"/>
              <a:gd name="connsiteY19" fmla="*/ 44 h 10020"/>
              <a:gd name="connsiteX20" fmla="*/ 6881 w 10000"/>
              <a:gd name="connsiteY20" fmla="*/ 531 h 10020"/>
              <a:gd name="connsiteX21" fmla="*/ 8976 w 10000"/>
              <a:gd name="connsiteY21" fmla="*/ 2290 h 10020"/>
              <a:gd name="connsiteX22" fmla="*/ 9830 w 10000"/>
              <a:gd name="connsiteY22" fmla="*/ 4589 h 10020"/>
              <a:gd name="connsiteX23" fmla="*/ 9817 w 10000"/>
              <a:gd name="connsiteY23" fmla="*/ 6045 h 10020"/>
              <a:gd name="connsiteX24" fmla="*/ 9740 w 10000"/>
              <a:gd name="connsiteY24" fmla="*/ 6543 h 10020"/>
              <a:gd name="connsiteX25" fmla="*/ 9652 w 10000"/>
              <a:gd name="connsiteY25" fmla="*/ 6788 h 10020"/>
              <a:gd name="connsiteX26" fmla="*/ 9415 w 10000"/>
              <a:gd name="connsiteY26" fmla="*/ 6929 h 10020"/>
              <a:gd name="connsiteX27" fmla="*/ 9280 w 10000"/>
              <a:gd name="connsiteY27" fmla="*/ 7050 h 10020"/>
              <a:gd name="connsiteX28" fmla="*/ 9412 w 10000"/>
              <a:gd name="connsiteY28" fmla="*/ 7223 h 10020"/>
              <a:gd name="connsiteX29" fmla="*/ 9719 w 10000"/>
              <a:gd name="connsiteY29" fmla="*/ 7532 h 10020"/>
              <a:gd name="connsiteX30" fmla="*/ 9980 w 10000"/>
              <a:gd name="connsiteY30" fmla="*/ 7801 h 10020"/>
              <a:gd name="connsiteX31" fmla="*/ 9848 w 10000"/>
              <a:gd name="connsiteY31" fmla="*/ 7512 h 10020"/>
              <a:gd name="connsiteX32" fmla="*/ 9621 w 10000"/>
              <a:gd name="connsiteY32" fmla="*/ 7002 h 10020"/>
              <a:gd name="connsiteX33" fmla="*/ 9621 w 10000"/>
              <a:gd name="connsiteY33" fmla="*/ 6788 h 10020"/>
              <a:gd name="connsiteX0" fmla="*/ 4555 w 10000"/>
              <a:gd name="connsiteY0" fmla="*/ 9827 h 10020"/>
              <a:gd name="connsiteX1" fmla="*/ 4312 w 10000"/>
              <a:gd name="connsiteY1" fmla="*/ 9847 h 10020"/>
              <a:gd name="connsiteX2" fmla="*/ 4038 w 10000"/>
              <a:gd name="connsiteY2" fmla="*/ 9980 h 10020"/>
              <a:gd name="connsiteX3" fmla="*/ 3808 w 10000"/>
              <a:gd name="connsiteY3" fmla="*/ 9984 h 10020"/>
              <a:gd name="connsiteX4" fmla="*/ 3470 w 10000"/>
              <a:gd name="connsiteY4" fmla="*/ 9751 h 10020"/>
              <a:gd name="connsiteX5" fmla="*/ 3071 w 10000"/>
              <a:gd name="connsiteY5" fmla="*/ 9739 h 10020"/>
              <a:gd name="connsiteX6" fmla="*/ 2509 w 10000"/>
              <a:gd name="connsiteY6" fmla="*/ 9562 h 10020"/>
              <a:gd name="connsiteX7" fmla="*/ 1877 w 10000"/>
              <a:gd name="connsiteY7" fmla="*/ 9228 h 10020"/>
              <a:gd name="connsiteX8" fmla="*/ 1309 w 10000"/>
              <a:gd name="connsiteY8" fmla="*/ 8822 h 10020"/>
              <a:gd name="connsiteX9" fmla="*/ 774 w 10000"/>
              <a:gd name="connsiteY9" fmla="*/ 8380 h 10020"/>
              <a:gd name="connsiteX10" fmla="*/ 402 w 10000"/>
              <a:gd name="connsiteY10" fmla="*/ 7781 h 10020"/>
              <a:gd name="connsiteX11" fmla="*/ 88 w 10000"/>
              <a:gd name="connsiteY11" fmla="*/ 6897 h 10020"/>
              <a:gd name="connsiteX12" fmla="*/ 0 w 10000"/>
              <a:gd name="connsiteY12" fmla="*/ 5985 h 10020"/>
              <a:gd name="connsiteX13" fmla="*/ 88 w 10000"/>
              <a:gd name="connsiteY13" fmla="*/ 5000 h 10020"/>
              <a:gd name="connsiteX14" fmla="*/ 443 w 10000"/>
              <a:gd name="connsiteY14" fmla="*/ 3597 h 10020"/>
              <a:gd name="connsiteX15" fmla="*/ 1082 w 10000"/>
              <a:gd name="connsiteY15" fmla="*/ 2303 h 10020"/>
              <a:gd name="connsiteX16" fmla="*/ 2124 w 10000"/>
              <a:gd name="connsiteY16" fmla="*/ 1073 h 10020"/>
              <a:gd name="connsiteX17" fmla="*/ 3365 w 10000"/>
              <a:gd name="connsiteY17" fmla="*/ 265 h 10020"/>
              <a:gd name="connsiteX18" fmla="*/ 4961 w 10000"/>
              <a:gd name="connsiteY18" fmla="*/ 44 h 10020"/>
              <a:gd name="connsiteX19" fmla="*/ 6881 w 10000"/>
              <a:gd name="connsiteY19" fmla="*/ 531 h 10020"/>
              <a:gd name="connsiteX20" fmla="*/ 8976 w 10000"/>
              <a:gd name="connsiteY20" fmla="*/ 2290 h 10020"/>
              <a:gd name="connsiteX21" fmla="*/ 9830 w 10000"/>
              <a:gd name="connsiteY21" fmla="*/ 4589 h 10020"/>
              <a:gd name="connsiteX22" fmla="*/ 9817 w 10000"/>
              <a:gd name="connsiteY22" fmla="*/ 6045 h 10020"/>
              <a:gd name="connsiteX23" fmla="*/ 9740 w 10000"/>
              <a:gd name="connsiteY23" fmla="*/ 6543 h 10020"/>
              <a:gd name="connsiteX24" fmla="*/ 9652 w 10000"/>
              <a:gd name="connsiteY24" fmla="*/ 6788 h 10020"/>
              <a:gd name="connsiteX25" fmla="*/ 9415 w 10000"/>
              <a:gd name="connsiteY25" fmla="*/ 6929 h 10020"/>
              <a:gd name="connsiteX26" fmla="*/ 9280 w 10000"/>
              <a:gd name="connsiteY26" fmla="*/ 7050 h 10020"/>
              <a:gd name="connsiteX27" fmla="*/ 9412 w 10000"/>
              <a:gd name="connsiteY27" fmla="*/ 7223 h 10020"/>
              <a:gd name="connsiteX28" fmla="*/ 9719 w 10000"/>
              <a:gd name="connsiteY28" fmla="*/ 7532 h 10020"/>
              <a:gd name="connsiteX29" fmla="*/ 9980 w 10000"/>
              <a:gd name="connsiteY29" fmla="*/ 7801 h 10020"/>
              <a:gd name="connsiteX30" fmla="*/ 9848 w 10000"/>
              <a:gd name="connsiteY30" fmla="*/ 7512 h 10020"/>
              <a:gd name="connsiteX31" fmla="*/ 9621 w 10000"/>
              <a:gd name="connsiteY31" fmla="*/ 7002 h 10020"/>
              <a:gd name="connsiteX32" fmla="*/ 9621 w 10000"/>
              <a:gd name="connsiteY32" fmla="*/ 6788 h 10020"/>
              <a:gd name="connsiteX0" fmla="*/ 4555 w 10000"/>
              <a:gd name="connsiteY0" fmla="*/ 9827 h 10020"/>
              <a:gd name="connsiteX1" fmla="*/ 4038 w 10000"/>
              <a:gd name="connsiteY1" fmla="*/ 9980 h 10020"/>
              <a:gd name="connsiteX2" fmla="*/ 3808 w 10000"/>
              <a:gd name="connsiteY2" fmla="*/ 9984 h 10020"/>
              <a:gd name="connsiteX3" fmla="*/ 3470 w 10000"/>
              <a:gd name="connsiteY3" fmla="*/ 9751 h 10020"/>
              <a:gd name="connsiteX4" fmla="*/ 3071 w 10000"/>
              <a:gd name="connsiteY4" fmla="*/ 9739 h 10020"/>
              <a:gd name="connsiteX5" fmla="*/ 2509 w 10000"/>
              <a:gd name="connsiteY5" fmla="*/ 9562 h 10020"/>
              <a:gd name="connsiteX6" fmla="*/ 1877 w 10000"/>
              <a:gd name="connsiteY6" fmla="*/ 9228 h 10020"/>
              <a:gd name="connsiteX7" fmla="*/ 1309 w 10000"/>
              <a:gd name="connsiteY7" fmla="*/ 8822 h 10020"/>
              <a:gd name="connsiteX8" fmla="*/ 774 w 10000"/>
              <a:gd name="connsiteY8" fmla="*/ 8380 h 10020"/>
              <a:gd name="connsiteX9" fmla="*/ 402 w 10000"/>
              <a:gd name="connsiteY9" fmla="*/ 7781 h 10020"/>
              <a:gd name="connsiteX10" fmla="*/ 88 w 10000"/>
              <a:gd name="connsiteY10" fmla="*/ 6897 h 10020"/>
              <a:gd name="connsiteX11" fmla="*/ 0 w 10000"/>
              <a:gd name="connsiteY11" fmla="*/ 5985 h 10020"/>
              <a:gd name="connsiteX12" fmla="*/ 88 w 10000"/>
              <a:gd name="connsiteY12" fmla="*/ 5000 h 10020"/>
              <a:gd name="connsiteX13" fmla="*/ 443 w 10000"/>
              <a:gd name="connsiteY13" fmla="*/ 3597 h 10020"/>
              <a:gd name="connsiteX14" fmla="*/ 1082 w 10000"/>
              <a:gd name="connsiteY14" fmla="*/ 2303 h 10020"/>
              <a:gd name="connsiteX15" fmla="*/ 2124 w 10000"/>
              <a:gd name="connsiteY15" fmla="*/ 1073 h 10020"/>
              <a:gd name="connsiteX16" fmla="*/ 3365 w 10000"/>
              <a:gd name="connsiteY16" fmla="*/ 265 h 10020"/>
              <a:gd name="connsiteX17" fmla="*/ 4961 w 10000"/>
              <a:gd name="connsiteY17" fmla="*/ 44 h 10020"/>
              <a:gd name="connsiteX18" fmla="*/ 6881 w 10000"/>
              <a:gd name="connsiteY18" fmla="*/ 531 h 10020"/>
              <a:gd name="connsiteX19" fmla="*/ 8976 w 10000"/>
              <a:gd name="connsiteY19" fmla="*/ 2290 h 10020"/>
              <a:gd name="connsiteX20" fmla="*/ 9830 w 10000"/>
              <a:gd name="connsiteY20" fmla="*/ 4589 h 10020"/>
              <a:gd name="connsiteX21" fmla="*/ 9817 w 10000"/>
              <a:gd name="connsiteY21" fmla="*/ 6045 h 10020"/>
              <a:gd name="connsiteX22" fmla="*/ 9740 w 10000"/>
              <a:gd name="connsiteY22" fmla="*/ 6543 h 10020"/>
              <a:gd name="connsiteX23" fmla="*/ 9652 w 10000"/>
              <a:gd name="connsiteY23" fmla="*/ 6788 h 10020"/>
              <a:gd name="connsiteX24" fmla="*/ 9415 w 10000"/>
              <a:gd name="connsiteY24" fmla="*/ 6929 h 10020"/>
              <a:gd name="connsiteX25" fmla="*/ 9280 w 10000"/>
              <a:gd name="connsiteY25" fmla="*/ 7050 h 10020"/>
              <a:gd name="connsiteX26" fmla="*/ 9412 w 10000"/>
              <a:gd name="connsiteY26" fmla="*/ 7223 h 10020"/>
              <a:gd name="connsiteX27" fmla="*/ 9719 w 10000"/>
              <a:gd name="connsiteY27" fmla="*/ 7532 h 10020"/>
              <a:gd name="connsiteX28" fmla="*/ 9980 w 10000"/>
              <a:gd name="connsiteY28" fmla="*/ 7801 h 10020"/>
              <a:gd name="connsiteX29" fmla="*/ 9848 w 10000"/>
              <a:gd name="connsiteY29" fmla="*/ 7512 h 10020"/>
              <a:gd name="connsiteX30" fmla="*/ 9621 w 10000"/>
              <a:gd name="connsiteY30" fmla="*/ 7002 h 10020"/>
              <a:gd name="connsiteX31" fmla="*/ 9621 w 10000"/>
              <a:gd name="connsiteY31" fmla="*/ 6788 h 10020"/>
              <a:gd name="connsiteX0" fmla="*/ 4038 w 10000"/>
              <a:gd name="connsiteY0" fmla="*/ 9980 h 10020"/>
              <a:gd name="connsiteX1" fmla="*/ 3808 w 10000"/>
              <a:gd name="connsiteY1" fmla="*/ 9984 h 10020"/>
              <a:gd name="connsiteX2" fmla="*/ 3470 w 10000"/>
              <a:gd name="connsiteY2" fmla="*/ 9751 h 10020"/>
              <a:gd name="connsiteX3" fmla="*/ 3071 w 10000"/>
              <a:gd name="connsiteY3" fmla="*/ 9739 h 10020"/>
              <a:gd name="connsiteX4" fmla="*/ 2509 w 10000"/>
              <a:gd name="connsiteY4" fmla="*/ 9562 h 10020"/>
              <a:gd name="connsiteX5" fmla="*/ 1877 w 10000"/>
              <a:gd name="connsiteY5" fmla="*/ 9228 h 10020"/>
              <a:gd name="connsiteX6" fmla="*/ 1309 w 10000"/>
              <a:gd name="connsiteY6" fmla="*/ 8822 h 10020"/>
              <a:gd name="connsiteX7" fmla="*/ 774 w 10000"/>
              <a:gd name="connsiteY7" fmla="*/ 8380 h 10020"/>
              <a:gd name="connsiteX8" fmla="*/ 402 w 10000"/>
              <a:gd name="connsiteY8" fmla="*/ 7781 h 10020"/>
              <a:gd name="connsiteX9" fmla="*/ 88 w 10000"/>
              <a:gd name="connsiteY9" fmla="*/ 6897 h 10020"/>
              <a:gd name="connsiteX10" fmla="*/ 0 w 10000"/>
              <a:gd name="connsiteY10" fmla="*/ 5985 h 10020"/>
              <a:gd name="connsiteX11" fmla="*/ 88 w 10000"/>
              <a:gd name="connsiteY11" fmla="*/ 5000 h 10020"/>
              <a:gd name="connsiteX12" fmla="*/ 443 w 10000"/>
              <a:gd name="connsiteY12" fmla="*/ 3597 h 10020"/>
              <a:gd name="connsiteX13" fmla="*/ 1082 w 10000"/>
              <a:gd name="connsiteY13" fmla="*/ 2303 h 10020"/>
              <a:gd name="connsiteX14" fmla="*/ 2124 w 10000"/>
              <a:gd name="connsiteY14" fmla="*/ 1073 h 10020"/>
              <a:gd name="connsiteX15" fmla="*/ 3365 w 10000"/>
              <a:gd name="connsiteY15" fmla="*/ 265 h 10020"/>
              <a:gd name="connsiteX16" fmla="*/ 4961 w 10000"/>
              <a:gd name="connsiteY16" fmla="*/ 44 h 10020"/>
              <a:gd name="connsiteX17" fmla="*/ 6881 w 10000"/>
              <a:gd name="connsiteY17" fmla="*/ 531 h 10020"/>
              <a:gd name="connsiteX18" fmla="*/ 8976 w 10000"/>
              <a:gd name="connsiteY18" fmla="*/ 2290 h 10020"/>
              <a:gd name="connsiteX19" fmla="*/ 9830 w 10000"/>
              <a:gd name="connsiteY19" fmla="*/ 4589 h 10020"/>
              <a:gd name="connsiteX20" fmla="*/ 9817 w 10000"/>
              <a:gd name="connsiteY20" fmla="*/ 6045 h 10020"/>
              <a:gd name="connsiteX21" fmla="*/ 9740 w 10000"/>
              <a:gd name="connsiteY21" fmla="*/ 6543 h 10020"/>
              <a:gd name="connsiteX22" fmla="*/ 9652 w 10000"/>
              <a:gd name="connsiteY22" fmla="*/ 6788 h 10020"/>
              <a:gd name="connsiteX23" fmla="*/ 9415 w 10000"/>
              <a:gd name="connsiteY23" fmla="*/ 6929 h 10020"/>
              <a:gd name="connsiteX24" fmla="*/ 9280 w 10000"/>
              <a:gd name="connsiteY24" fmla="*/ 7050 h 10020"/>
              <a:gd name="connsiteX25" fmla="*/ 9412 w 10000"/>
              <a:gd name="connsiteY25" fmla="*/ 7223 h 10020"/>
              <a:gd name="connsiteX26" fmla="*/ 9719 w 10000"/>
              <a:gd name="connsiteY26" fmla="*/ 7532 h 10020"/>
              <a:gd name="connsiteX27" fmla="*/ 9980 w 10000"/>
              <a:gd name="connsiteY27" fmla="*/ 7801 h 10020"/>
              <a:gd name="connsiteX28" fmla="*/ 9848 w 10000"/>
              <a:gd name="connsiteY28" fmla="*/ 7512 h 10020"/>
              <a:gd name="connsiteX29" fmla="*/ 9621 w 10000"/>
              <a:gd name="connsiteY29" fmla="*/ 7002 h 10020"/>
              <a:gd name="connsiteX30" fmla="*/ 9621 w 10000"/>
              <a:gd name="connsiteY30" fmla="*/ 6788 h 10020"/>
              <a:gd name="connsiteX0" fmla="*/ 3808 w 10000"/>
              <a:gd name="connsiteY0" fmla="*/ 9984 h 9984"/>
              <a:gd name="connsiteX1" fmla="*/ 3470 w 10000"/>
              <a:gd name="connsiteY1" fmla="*/ 9751 h 9984"/>
              <a:gd name="connsiteX2" fmla="*/ 3071 w 10000"/>
              <a:gd name="connsiteY2" fmla="*/ 9739 h 9984"/>
              <a:gd name="connsiteX3" fmla="*/ 2509 w 10000"/>
              <a:gd name="connsiteY3" fmla="*/ 9562 h 9984"/>
              <a:gd name="connsiteX4" fmla="*/ 1877 w 10000"/>
              <a:gd name="connsiteY4" fmla="*/ 9228 h 9984"/>
              <a:gd name="connsiteX5" fmla="*/ 1309 w 10000"/>
              <a:gd name="connsiteY5" fmla="*/ 8822 h 9984"/>
              <a:gd name="connsiteX6" fmla="*/ 774 w 10000"/>
              <a:gd name="connsiteY6" fmla="*/ 8380 h 9984"/>
              <a:gd name="connsiteX7" fmla="*/ 402 w 10000"/>
              <a:gd name="connsiteY7" fmla="*/ 7781 h 9984"/>
              <a:gd name="connsiteX8" fmla="*/ 88 w 10000"/>
              <a:gd name="connsiteY8" fmla="*/ 6897 h 9984"/>
              <a:gd name="connsiteX9" fmla="*/ 0 w 10000"/>
              <a:gd name="connsiteY9" fmla="*/ 5985 h 9984"/>
              <a:gd name="connsiteX10" fmla="*/ 88 w 10000"/>
              <a:gd name="connsiteY10" fmla="*/ 5000 h 9984"/>
              <a:gd name="connsiteX11" fmla="*/ 443 w 10000"/>
              <a:gd name="connsiteY11" fmla="*/ 3597 h 9984"/>
              <a:gd name="connsiteX12" fmla="*/ 1082 w 10000"/>
              <a:gd name="connsiteY12" fmla="*/ 2303 h 9984"/>
              <a:gd name="connsiteX13" fmla="*/ 2124 w 10000"/>
              <a:gd name="connsiteY13" fmla="*/ 1073 h 9984"/>
              <a:gd name="connsiteX14" fmla="*/ 3365 w 10000"/>
              <a:gd name="connsiteY14" fmla="*/ 265 h 9984"/>
              <a:gd name="connsiteX15" fmla="*/ 4961 w 10000"/>
              <a:gd name="connsiteY15" fmla="*/ 44 h 9984"/>
              <a:gd name="connsiteX16" fmla="*/ 6881 w 10000"/>
              <a:gd name="connsiteY16" fmla="*/ 531 h 9984"/>
              <a:gd name="connsiteX17" fmla="*/ 8976 w 10000"/>
              <a:gd name="connsiteY17" fmla="*/ 2290 h 9984"/>
              <a:gd name="connsiteX18" fmla="*/ 9830 w 10000"/>
              <a:gd name="connsiteY18" fmla="*/ 4589 h 9984"/>
              <a:gd name="connsiteX19" fmla="*/ 9817 w 10000"/>
              <a:gd name="connsiteY19" fmla="*/ 6045 h 9984"/>
              <a:gd name="connsiteX20" fmla="*/ 9740 w 10000"/>
              <a:gd name="connsiteY20" fmla="*/ 6543 h 9984"/>
              <a:gd name="connsiteX21" fmla="*/ 9652 w 10000"/>
              <a:gd name="connsiteY21" fmla="*/ 6788 h 9984"/>
              <a:gd name="connsiteX22" fmla="*/ 9415 w 10000"/>
              <a:gd name="connsiteY22" fmla="*/ 6929 h 9984"/>
              <a:gd name="connsiteX23" fmla="*/ 9280 w 10000"/>
              <a:gd name="connsiteY23" fmla="*/ 7050 h 9984"/>
              <a:gd name="connsiteX24" fmla="*/ 9412 w 10000"/>
              <a:gd name="connsiteY24" fmla="*/ 7223 h 9984"/>
              <a:gd name="connsiteX25" fmla="*/ 9719 w 10000"/>
              <a:gd name="connsiteY25" fmla="*/ 7532 h 9984"/>
              <a:gd name="connsiteX26" fmla="*/ 9980 w 10000"/>
              <a:gd name="connsiteY26" fmla="*/ 7801 h 9984"/>
              <a:gd name="connsiteX27" fmla="*/ 9848 w 10000"/>
              <a:gd name="connsiteY27" fmla="*/ 7512 h 9984"/>
              <a:gd name="connsiteX28" fmla="*/ 9621 w 10000"/>
              <a:gd name="connsiteY28" fmla="*/ 7002 h 9984"/>
              <a:gd name="connsiteX29" fmla="*/ 9621 w 10000"/>
              <a:gd name="connsiteY29" fmla="*/ 6788 h 9984"/>
              <a:gd name="connsiteX0" fmla="*/ 3470 w 10000"/>
              <a:gd name="connsiteY0" fmla="*/ 9767 h 9787"/>
              <a:gd name="connsiteX1" fmla="*/ 3071 w 10000"/>
              <a:gd name="connsiteY1" fmla="*/ 9755 h 9787"/>
              <a:gd name="connsiteX2" fmla="*/ 2509 w 10000"/>
              <a:gd name="connsiteY2" fmla="*/ 9577 h 9787"/>
              <a:gd name="connsiteX3" fmla="*/ 1877 w 10000"/>
              <a:gd name="connsiteY3" fmla="*/ 9243 h 9787"/>
              <a:gd name="connsiteX4" fmla="*/ 1309 w 10000"/>
              <a:gd name="connsiteY4" fmla="*/ 8836 h 9787"/>
              <a:gd name="connsiteX5" fmla="*/ 774 w 10000"/>
              <a:gd name="connsiteY5" fmla="*/ 8393 h 9787"/>
              <a:gd name="connsiteX6" fmla="*/ 402 w 10000"/>
              <a:gd name="connsiteY6" fmla="*/ 7793 h 9787"/>
              <a:gd name="connsiteX7" fmla="*/ 88 w 10000"/>
              <a:gd name="connsiteY7" fmla="*/ 6908 h 9787"/>
              <a:gd name="connsiteX8" fmla="*/ 0 w 10000"/>
              <a:gd name="connsiteY8" fmla="*/ 5995 h 9787"/>
              <a:gd name="connsiteX9" fmla="*/ 88 w 10000"/>
              <a:gd name="connsiteY9" fmla="*/ 5008 h 9787"/>
              <a:gd name="connsiteX10" fmla="*/ 443 w 10000"/>
              <a:gd name="connsiteY10" fmla="*/ 3603 h 9787"/>
              <a:gd name="connsiteX11" fmla="*/ 1082 w 10000"/>
              <a:gd name="connsiteY11" fmla="*/ 2307 h 9787"/>
              <a:gd name="connsiteX12" fmla="*/ 2124 w 10000"/>
              <a:gd name="connsiteY12" fmla="*/ 1075 h 9787"/>
              <a:gd name="connsiteX13" fmla="*/ 3365 w 10000"/>
              <a:gd name="connsiteY13" fmla="*/ 265 h 9787"/>
              <a:gd name="connsiteX14" fmla="*/ 4961 w 10000"/>
              <a:gd name="connsiteY14" fmla="*/ 44 h 9787"/>
              <a:gd name="connsiteX15" fmla="*/ 6881 w 10000"/>
              <a:gd name="connsiteY15" fmla="*/ 532 h 9787"/>
              <a:gd name="connsiteX16" fmla="*/ 8976 w 10000"/>
              <a:gd name="connsiteY16" fmla="*/ 2294 h 9787"/>
              <a:gd name="connsiteX17" fmla="*/ 9830 w 10000"/>
              <a:gd name="connsiteY17" fmla="*/ 4596 h 9787"/>
              <a:gd name="connsiteX18" fmla="*/ 9817 w 10000"/>
              <a:gd name="connsiteY18" fmla="*/ 6055 h 9787"/>
              <a:gd name="connsiteX19" fmla="*/ 9740 w 10000"/>
              <a:gd name="connsiteY19" fmla="*/ 6553 h 9787"/>
              <a:gd name="connsiteX20" fmla="*/ 9652 w 10000"/>
              <a:gd name="connsiteY20" fmla="*/ 6799 h 9787"/>
              <a:gd name="connsiteX21" fmla="*/ 9415 w 10000"/>
              <a:gd name="connsiteY21" fmla="*/ 6940 h 9787"/>
              <a:gd name="connsiteX22" fmla="*/ 9280 w 10000"/>
              <a:gd name="connsiteY22" fmla="*/ 7061 h 9787"/>
              <a:gd name="connsiteX23" fmla="*/ 9412 w 10000"/>
              <a:gd name="connsiteY23" fmla="*/ 7235 h 9787"/>
              <a:gd name="connsiteX24" fmla="*/ 9719 w 10000"/>
              <a:gd name="connsiteY24" fmla="*/ 7544 h 9787"/>
              <a:gd name="connsiteX25" fmla="*/ 9980 w 10000"/>
              <a:gd name="connsiteY25" fmla="*/ 7814 h 9787"/>
              <a:gd name="connsiteX26" fmla="*/ 9848 w 10000"/>
              <a:gd name="connsiteY26" fmla="*/ 7524 h 9787"/>
              <a:gd name="connsiteX27" fmla="*/ 9621 w 10000"/>
              <a:gd name="connsiteY27" fmla="*/ 7013 h 9787"/>
              <a:gd name="connsiteX28" fmla="*/ 9621 w 10000"/>
              <a:gd name="connsiteY28" fmla="*/ 6799 h 9787"/>
              <a:gd name="connsiteX0" fmla="*/ 3071 w 10000"/>
              <a:gd name="connsiteY0" fmla="*/ 9967 h 9967"/>
              <a:gd name="connsiteX1" fmla="*/ 2509 w 10000"/>
              <a:gd name="connsiteY1" fmla="*/ 9785 h 9967"/>
              <a:gd name="connsiteX2" fmla="*/ 1877 w 10000"/>
              <a:gd name="connsiteY2" fmla="*/ 9444 h 9967"/>
              <a:gd name="connsiteX3" fmla="*/ 1309 w 10000"/>
              <a:gd name="connsiteY3" fmla="*/ 9028 h 9967"/>
              <a:gd name="connsiteX4" fmla="*/ 774 w 10000"/>
              <a:gd name="connsiteY4" fmla="*/ 8576 h 9967"/>
              <a:gd name="connsiteX5" fmla="*/ 402 w 10000"/>
              <a:gd name="connsiteY5" fmla="*/ 7963 h 9967"/>
              <a:gd name="connsiteX6" fmla="*/ 88 w 10000"/>
              <a:gd name="connsiteY6" fmla="*/ 7058 h 9967"/>
              <a:gd name="connsiteX7" fmla="*/ 0 w 10000"/>
              <a:gd name="connsiteY7" fmla="*/ 6125 h 9967"/>
              <a:gd name="connsiteX8" fmla="*/ 88 w 10000"/>
              <a:gd name="connsiteY8" fmla="*/ 5117 h 9967"/>
              <a:gd name="connsiteX9" fmla="*/ 443 w 10000"/>
              <a:gd name="connsiteY9" fmla="*/ 3681 h 9967"/>
              <a:gd name="connsiteX10" fmla="*/ 1082 w 10000"/>
              <a:gd name="connsiteY10" fmla="*/ 2357 h 9967"/>
              <a:gd name="connsiteX11" fmla="*/ 2124 w 10000"/>
              <a:gd name="connsiteY11" fmla="*/ 1098 h 9967"/>
              <a:gd name="connsiteX12" fmla="*/ 3365 w 10000"/>
              <a:gd name="connsiteY12" fmla="*/ 271 h 9967"/>
              <a:gd name="connsiteX13" fmla="*/ 4961 w 10000"/>
              <a:gd name="connsiteY13" fmla="*/ 45 h 9967"/>
              <a:gd name="connsiteX14" fmla="*/ 6881 w 10000"/>
              <a:gd name="connsiteY14" fmla="*/ 544 h 9967"/>
              <a:gd name="connsiteX15" fmla="*/ 8976 w 10000"/>
              <a:gd name="connsiteY15" fmla="*/ 2344 h 9967"/>
              <a:gd name="connsiteX16" fmla="*/ 9830 w 10000"/>
              <a:gd name="connsiteY16" fmla="*/ 4696 h 9967"/>
              <a:gd name="connsiteX17" fmla="*/ 9817 w 10000"/>
              <a:gd name="connsiteY17" fmla="*/ 6187 h 9967"/>
              <a:gd name="connsiteX18" fmla="*/ 9740 w 10000"/>
              <a:gd name="connsiteY18" fmla="*/ 6696 h 9967"/>
              <a:gd name="connsiteX19" fmla="*/ 9652 w 10000"/>
              <a:gd name="connsiteY19" fmla="*/ 6947 h 9967"/>
              <a:gd name="connsiteX20" fmla="*/ 9415 w 10000"/>
              <a:gd name="connsiteY20" fmla="*/ 7091 h 9967"/>
              <a:gd name="connsiteX21" fmla="*/ 9280 w 10000"/>
              <a:gd name="connsiteY21" fmla="*/ 7215 h 9967"/>
              <a:gd name="connsiteX22" fmla="*/ 9412 w 10000"/>
              <a:gd name="connsiteY22" fmla="*/ 7392 h 9967"/>
              <a:gd name="connsiteX23" fmla="*/ 9719 w 10000"/>
              <a:gd name="connsiteY23" fmla="*/ 7708 h 9967"/>
              <a:gd name="connsiteX24" fmla="*/ 9980 w 10000"/>
              <a:gd name="connsiteY24" fmla="*/ 7984 h 9967"/>
              <a:gd name="connsiteX25" fmla="*/ 9848 w 10000"/>
              <a:gd name="connsiteY25" fmla="*/ 7688 h 9967"/>
              <a:gd name="connsiteX26" fmla="*/ 9621 w 10000"/>
              <a:gd name="connsiteY26" fmla="*/ 7166 h 9967"/>
              <a:gd name="connsiteX27" fmla="*/ 9621 w 10000"/>
              <a:gd name="connsiteY27" fmla="*/ 6947 h 9967"/>
              <a:gd name="connsiteX0" fmla="*/ 2509 w 10000"/>
              <a:gd name="connsiteY0" fmla="*/ 9817 h 9817"/>
              <a:gd name="connsiteX1" fmla="*/ 1877 w 10000"/>
              <a:gd name="connsiteY1" fmla="*/ 9475 h 9817"/>
              <a:gd name="connsiteX2" fmla="*/ 1309 w 10000"/>
              <a:gd name="connsiteY2" fmla="*/ 9058 h 9817"/>
              <a:gd name="connsiteX3" fmla="*/ 774 w 10000"/>
              <a:gd name="connsiteY3" fmla="*/ 8604 h 9817"/>
              <a:gd name="connsiteX4" fmla="*/ 402 w 10000"/>
              <a:gd name="connsiteY4" fmla="*/ 7989 h 9817"/>
              <a:gd name="connsiteX5" fmla="*/ 88 w 10000"/>
              <a:gd name="connsiteY5" fmla="*/ 7081 h 9817"/>
              <a:gd name="connsiteX6" fmla="*/ 0 w 10000"/>
              <a:gd name="connsiteY6" fmla="*/ 6145 h 9817"/>
              <a:gd name="connsiteX7" fmla="*/ 88 w 10000"/>
              <a:gd name="connsiteY7" fmla="*/ 5134 h 9817"/>
              <a:gd name="connsiteX8" fmla="*/ 443 w 10000"/>
              <a:gd name="connsiteY8" fmla="*/ 3693 h 9817"/>
              <a:gd name="connsiteX9" fmla="*/ 1082 w 10000"/>
              <a:gd name="connsiteY9" fmla="*/ 2365 h 9817"/>
              <a:gd name="connsiteX10" fmla="*/ 2124 w 10000"/>
              <a:gd name="connsiteY10" fmla="*/ 1102 h 9817"/>
              <a:gd name="connsiteX11" fmla="*/ 3365 w 10000"/>
              <a:gd name="connsiteY11" fmla="*/ 272 h 9817"/>
              <a:gd name="connsiteX12" fmla="*/ 4961 w 10000"/>
              <a:gd name="connsiteY12" fmla="*/ 45 h 9817"/>
              <a:gd name="connsiteX13" fmla="*/ 6881 w 10000"/>
              <a:gd name="connsiteY13" fmla="*/ 546 h 9817"/>
              <a:gd name="connsiteX14" fmla="*/ 8976 w 10000"/>
              <a:gd name="connsiteY14" fmla="*/ 2352 h 9817"/>
              <a:gd name="connsiteX15" fmla="*/ 9830 w 10000"/>
              <a:gd name="connsiteY15" fmla="*/ 4712 h 9817"/>
              <a:gd name="connsiteX16" fmla="*/ 9817 w 10000"/>
              <a:gd name="connsiteY16" fmla="*/ 6207 h 9817"/>
              <a:gd name="connsiteX17" fmla="*/ 9740 w 10000"/>
              <a:gd name="connsiteY17" fmla="*/ 6718 h 9817"/>
              <a:gd name="connsiteX18" fmla="*/ 9652 w 10000"/>
              <a:gd name="connsiteY18" fmla="*/ 6970 h 9817"/>
              <a:gd name="connsiteX19" fmla="*/ 9415 w 10000"/>
              <a:gd name="connsiteY19" fmla="*/ 7114 h 9817"/>
              <a:gd name="connsiteX20" fmla="*/ 9280 w 10000"/>
              <a:gd name="connsiteY20" fmla="*/ 7239 h 9817"/>
              <a:gd name="connsiteX21" fmla="*/ 9412 w 10000"/>
              <a:gd name="connsiteY21" fmla="*/ 7416 h 9817"/>
              <a:gd name="connsiteX22" fmla="*/ 9719 w 10000"/>
              <a:gd name="connsiteY22" fmla="*/ 7734 h 9817"/>
              <a:gd name="connsiteX23" fmla="*/ 9980 w 10000"/>
              <a:gd name="connsiteY23" fmla="*/ 8010 h 9817"/>
              <a:gd name="connsiteX24" fmla="*/ 9848 w 10000"/>
              <a:gd name="connsiteY24" fmla="*/ 7713 h 9817"/>
              <a:gd name="connsiteX25" fmla="*/ 9621 w 10000"/>
              <a:gd name="connsiteY25" fmla="*/ 7190 h 9817"/>
              <a:gd name="connsiteX26" fmla="*/ 9621 w 10000"/>
              <a:gd name="connsiteY26" fmla="*/ 6970 h 9817"/>
              <a:gd name="connsiteX0" fmla="*/ 1877 w 10000"/>
              <a:gd name="connsiteY0" fmla="*/ 9652 h 9652"/>
              <a:gd name="connsiteX1" fmla="*/ 1309 w 10000"/>
              <a:gd name="connsiteY1" fmla="*/ 9227 h 9652"/>
              <a:gd name="connsiteX2" fmla="*/ 774 w 10000"/>
              <a:gd name="connsiteY2" fmla="*/ 8764 h 9652"/>
              <a:gd name="connsiteX3" fmla="*/ 402 w 10000"/>
              <a:gd name="connsiteY3" fmla="*/ 8138 h 9652"/>
              <a:gd name="connsiteX4" fmla="*/ 88 w 10000"/>
              <a:gd name="connsiteY4" fmla="*/ 7213 h 9652"/>
              <a:gd name="connsiteX5" fmla="*/ 0 w 10000"/>
              <a:gd name="connsiteY5" fmla="*/ 6260 h 9652"/>
              <a:gd name="connsiteX6" fmla="*/ 88 w 10000"/>
              <a:gd name="connsiteY6" fmla="*/ 5230 h 9652"/>
              <a:gd name="connsiteX7" fmla="*/ 443 w 10000"/>
              <a:gd name="connsiteY7" fmla="*/ 3762 h 9652"/>
              <a:gd name="connsiteX8" fmla="*/ 1082 w 10000"/>
              <a:gd name="connsiteY8" fmla="*/ 2409 h 9652"/>
              <a:gd name="connsiteX9" fmla="*/ 2124 w 10000"/>
              <a:gd name="connsiteY9" fmla="*/ 1123 h 9652"/>
              <a:gd name="connsiteX10" fmla="*/ 3365 w 10000"/>
              <a:gd name="connsiteY10" fmla="*/ 277 h 9652"/>
              <a:gd name="connsiteX11" fmla="*/ 4961 w 10000"/>
              <a:gd name="connsiteY11" fmla="*/ 46 h 9652"/>
              <a:gd name="connsiteX12" fmla="*/ 6881 w 10000"/>
              <a:gd name="connsiteY12" fmla="*/ 556 h 9652"/>
              <a:gd name="connsiteX13" fmla="*/ 8976 w 10000"/>
              <a:gd name="connsiteY13" fmla="*/ 2396 h 9652"/>
              <a:gd name="connsiteX14" fmla="*/ 9830 w 10000"/>
              <a:gd name="connsiteY14" fmla="*/ 4800 h 9652"/>
              <a:gd name="connsiteX15" fmla="*/ 9817 w 10000"/>
              <a:gd name="connsiteY15" fmla="*/ 6323 h 9652"/>
              <a:gd name="connsiteX16" fmla="*/ 9740 w 10000"/>
              <a:gd name="connsiteY16" fmla="*/ 6843 h 9652"/>
              <a:gd name="connsiteX17" fmla="*/ 9652 w 10000"/>
              <a:gd name="connsiteY17" fmla="*/ 7100 h 9652"/>
              <a:gd name="connsiteX18" fmla="*/ 9415 w 10000"/>
              <a:gd name="connsiteY18" fmla="*/ 7247 h 9652"/>
              <a:gd name="connsiteX19" fmla="*/ 9280 w 10000"/>
              <a:gd name="connsiteY19" fmla="*/ 7374 h 9652"/>
              <a:gd name="connsiteX20" fmla="*/ 9412 w 10000"/>
              <a:gd name="connsiteY20" fmla="*/ 7554 h 9652"/>
              <a:gd name="connsiteX21" fmla="*/ 9719 w 10000"/>
              <a:gd name="connsiteY21" fmla="*/ 7878 h 9652"/>
              <a:gd name="connsiteX22" fmla="*/ 9980 w 10000"/>
              <a:gd name="connsiteY22" fmla="*/ 8159 h 9652"/>
              <a:gd name="connsiteX23" fmla="*/ 9848 w 10000"/>
              <a:gd name="connsiteY23" fmla="*/ 7857 h 9652"/>
              <a:gd name="connsiteX24" fmla="*/ 9621 w 10000"/>
              <a:gd name="connsiteY24" fmla="*/ 7324 h 9652"/>
              <a:gd name="connsiteX25" fmla="*/ 9621 w 10000"/>
              <a:gd name="connsiteY25" fmla="*/ 7100 h 9652"/>
              <a:gd name="connsiteX0" fmla="*/ 1309 w 10000"/>
              <a:gd name="connsiteY0" fmla="*/ 9560 h 9560"/>
              <a:gd name="connsiteX1" fmla="*/ 774 w 10000"/>
              <a:gd name="connsiteY1" fmla="*/ 9080 h 9560"/>
              <a:gd name="connsiteX2" fmla="*/ 402 w 10000"/>
              <a:gd name="connsiteY2" fmla="*/ 8431 h 9560"/>
              <a:gd name="connsiteX3" fmla="*/ 88 w 10000"/>
              <a:gd name="connsiteY3" fmla="*/ 7473 h 9560"/>
              <a:gd name="connsiteX4" fmla="*/ 0 w 10000"/>
              <a:gd name="connsiteY4" fmla="*/ 6486 h 9560"/>
              <a:gd name="connsiteX5" fmla="*/ 88 w 10000"/>
              <a:gd name="connsiteY5" fmla="*/ 5419 h 9560"/>
              <a:gd name="connsiteX6" fmla="*/ 443 w 10000"/>
              <a:gd name="connsiteY6" fmla="*/ 3898 h 9560"/>
              <a:gd name="connsiteX7" fmla="*/ 1082 w 10000"/>
              <a:gd name="connsiteY7" fmla="*/ 2496 h 9560"/>
              <a:gd name="connsiteX8" fmla="*/ 2124 w 10000"/>
              <a:gd name="connsiteY8" fmla="*/ 1163 h 9560"/>
              <a:gd name="connsiteX9" fmla="*/ 3365 w 10000"/>
              <a:gd name="connsiteY9" fmla="*/ 287 h 9560"/>
              <a:gd name="connsiteX10" fmla="*/ 4961 w 10000"/>
              <a:gd name="connsiteY10" fmla="*/ 48 h 9560"/>
              <a:gd name="connsiteX11" fmla="*/ 6881 w 10000"/>
              <a:gd name="connsiteY11" fmla="*/ 576 h 9560"/>
              <a:gd name="connsiteX12" fmla="*/ 8976 w 10000"/>
              <a:gd name="connsiteY12" fmla="*/ 2482 h 9560"/>
              <a:gd name="connsiteX13" fmla="*/ 9830 w 10000"/>
              <a:gd name="connsiteY13" fmla="*/ 4973 h 9560"/>
              <a:gd name="connsiteX14" fmla="*/ 9817 w 10000"/>
              <a:gd name="connsiteY14" fmla="*/ 6551 h 9560"/>
              <a:gd name="connsiteX15" fmla="*/ 9740 w 10000"/>
              <a:gd name="connsiteY15" fmla="*/ 7090 h 9560"/>
              <a:gd name="connsiteX16" fmla="*/ 9652 w 10000"/>
              <a:gd name="connsiteY16" fmla="*/ 7356 h 9560"/>
              <a:gd name="connsiteX17" fmla="*/ 9415 w 10000"/>
              <a:gd name="connsiteY17" fmla="*/ 7508 h 9560"/>
              <a:gd name="connsiteX18" fmla="*/ 9280 w 10000"/>
              <a:gd name="connsiteY18" fmla="*/ 7640 h 9560"/>
              <a:gd name="connsiteX19" fmla="*/ 9412 w 10000"/>
              <a:gd name="connsiteY19" fmla="*/ 7826 h 9560"/>
              <a:gd name="connsiteX20" fmla="*/ 9719 w 10000"/>
              <a:gd name="connsiteY20" fmla="*/ 8162 h 9560"/>
              <a:gd name="connsiteX21" fmla="*/ 9980 w 10000"/>
              <a:gd name="connsiteY21" fmla="*/ 8453 h 9560"/>
              <a:gd name="connsiteX22" fmla="*/ 9848 w 10000"/>
              <a:gd name="connsiteY22" fmla="*/ 8140 h 9560"/>
              <a:gd name="connsiteX23" fmla="*/ 9621 w 10000"/>
              <a:gd name="connsiteY23" fmla="*/ 7588 h 9560"/>
              <a:gd name="connsiteX24" fmla="*/ 9621 w 10000"/>
              <a:gd name="connsiteY24" fmla="*/ 7356 h 9560"/>
              <a:gd name="connsiteX0" fmla="*/ 774 w 10000"/>
              <a:gd name="connsiteY0" fmla="*/ 9498 h 9498"/>
              <a:gd name="connsiteX1" fmla="*/ 402 w 10000"/>
              <a:gd name="connsiteY1" fmla="*/ 8819 h 9498"/>
              <a:gd name="connsiteX2" fmla="*/ 88 w 10000"/>
              <a:gd name="connsiteY2" fmla="*/ 7817 h 9498"/>
              <a:gd name="connsiteX3" fmla="*/ 0 w 10000"/>
              <a:gd name="connsiteY3" fmla="*/ 6785 h 9498"/>
              <a:gd name="connsiteX4" fmla="*/ 88 w 10000"/>
              <a:gd name="connsiteY4" fmla="*/ 5668 h 9498"/>
              <a:gd name="connsiteX5" fmla="*/ 443 w 10000"/>
              <a:gd name="connsiteY5" fmla="*/ 4077 h 9498"/>
              <a:gd name="connsiteX6" fmla="*/ 1082 w 10000"/>
              <a:gd name="connsiteY6" fmla="*/ 2611 h 9498"/>
              <a:gd name="connsiteX7" fmla="*/ 2124 w 10000"/>
              <a:gd name="connsiteY7" fmla="*/ 1217 h 9498"/>
              <a:gd name="connsiteX8" fmla="*/ 3365 w 10000"/>
              <a:gd name="connsiteY8" fmla="*/ 300 h 9498"/>
              <a:gd name="connsiteX9" fmla="*/ 4961 w 10000"/>
              <a:gd name="connsiteY9" fmla="*/ 50 h 9498"/>
              <a:gd name="connsiteX10" fmla="*/ 6881 w 10000"/>
              <a:gd name="connsiteY10" fmla="*/ 603 h 9498"/>
              <a:gd name="connsiteX11" fmla="*/ 8976 w 10000"/>
              <a:gd name="connsiteY11" fmla="*/ 2596 h 9498"/>
              <a:gd name="connsiteX12" fmla="*/ 9830 w 10000"/>
              <a:gd name="connsiteY12" fmla="*/ 5202 h 9498"/>
              <a:gd name="connsiteX13" fmla="*/ 9817 w 10000"/>
              <a:gd name="connsiteY13" fmla="*/ 6853 h 9498"/>
              <a:gd name="connsiteX14" fmla="*/ 9740 w 10000"/>
              <a:gd name="connsiteY14" fmla="*/ 7416 h 9498"/>
              <a:gd name="connsiteX15" fmla="*/ 9652 w 10000"/>
              <a:gd name="connsiteY15" fmla="*/ 7695 h 9498"/>
              <a:gd name="connsiteX16" fmla="*/ 9415 w 10000"/>
              <a:gd name="connsiteY16" fmla="*/ 7854 h 9498"/>
              <a:gd name="connsiteX17" fmla="*/ 9280 w 10000"/>
              <a:gd name="connsiteY17" fmla="*/ 7992 h 9498"/>
              <a:gd name="connsiteX18" fmla="*/ 9412 w 10000"/>
              <a:gd name="connsiteY18" fmla="*/ 8186 h 9498"/>
              <a:gd name="connsiteX19" fmla="*/ 9719 w 10000"/>
              <a:gd name="connsiteY19" fmla="*/ 8538 h 9498"/>
              <a:gd name="connsiteX20" fmla="*/ 9980 w 10000"/>
              <a:gd name="connsiteY20" fmla="*/ 8842 h 9498"/>
              <a:gd name="connsiteX21" fmla="*/ 9848 w 10000"/>
              <a:gd name="connsiteY21" fmla="*/ 8515 h 9498"/>
              <a:gd name="connsiteX22" fmla="*/ 9621 w 10000"/>
              <a:gd name="connsiteY22" fmla="*/ 7937 h 9498"/>
              <a:gd name="connsiteX23" fmla="*/ 9621 w 10000"/>
              <a:gd name="connsiteY23" fmla="*/ 7695 h 9498"/>
              <a:gd name="connsiteX0" fmla="*/ 402 w 10000"/>
              <a:gd name="connsiteY0" fmla="*/ 9285 h 9314"/>
              <a:gd name="connsiteX1" fmla="*/ 88 w 10000"/>
              <a:gd name="connsiteY1" fmla="*/ 8230 h 9314"/>
              <a:gd name="connsiteX2" fmla="*/ 0 w 10000"/>
              <a:gd name="connsiteY2" fmla="*/ 7144 h 9314"/>
              <a:gd name="connsiteX3" fmla="*/ 88 w 10000"/>
              <a:gd name="connsiteY3" fmla="*/ 5968 h 9314"/>
              <a:gd name="connsiteX4" fmla="*/ 443 w 10000"/>
              <a:gd name="connsiteY4" fmla="*/ 4292 h 9314"/>
              <a:gd name="connsiteX5" fmla="*/ 1082 w 10000"/>
              <a:gd name="connsiteY5" fmla="*/ 2749 h 9314"/>
              <a:gd name="connsiteX6" fmla="*/ 2124 w 10000"/>
              <a:gd name="connsiteY6" fmla="*/ 1281 h 9314"/>
              <a:gd name="connsiteX7" fmla="*/ 3365 w 10000"/>
              <a:gd name="connsiteY7" fmla="*/ 316 h 9314"/>
              <a:gd name="connsiteX8" fmla="*/ 4961 w 10000"/>
              <a:gd name="connsiteY8" fmla="*/ 53 h 9314"/>
              <a:gd name="connsiteX9" fmla="*/ 6881 w 10000"/>
              <a:gd name="connsiteY9" fmla="*/ 635 h 9314"/>
              <a:gd name="connsiteX10" fmla="*/ 8976 w 10000"/>
              <a:gd name="connsiteY10" fmla="*/ 2733 h 9314"/>
              <a:gd name="connsiteX11" fmla="*/ 9830 w 10000"/>
              <a:gd name="connsiteY11" fmla="*/ 5477 h 9314"/>
              <a:gd name="connsiteX12" fmla="*/ 9817 w 10000"/>
              <a:gd name="connsiteY12" fmla="*/ 7215 h 9314"/>
              <a:gd name="connsiteX13" fmla="*/ 9740 w 10000"/>
              <a:gd name="connsiteY13" fmla="*/ 7808 h 9314"/>
              <a:gd name="connsiteX14" fmla="*/ 9652 w 10000"/>
              <a:gd name="connsiteY14" fmla="*/ 8102 h 9314"/>
              <a:gd name="connsiteX15" fmla="*/ 9415 w 10000"/>
              <a:gd name="connsiteY15" fmla="*/ 8269 h 9314"/>
              <a:gd name="connsiteX16" fmla="*/ 9280 w 10000"/>
              <a:gd name="connsiteY16" fmla="*/ 8414 h 9314"/>
              <a:gd name="connsiteX17" fmla="*/ 9412 w 10000"/>
              <a:gd name="connsiteY17" fmla="*/ 8619 h 9314"/>
              <a:gd name="connsiteX18" fmla="*/ 9719 w 10000"/>
              <a:gd name="connsiteY18" fmla="*/ 8989 h 9314"/>
              <a:gd name="connsiteX19" fmla="*/ 9980 w 10000"/>
              <a:gd name="connsiteY19" fmla="*/ 9309 h 9314"/>
              <a:gd name="connsiteX20" fmla="*/ 9848 w 10000"/>
              <a:gd name="connsiteY20" fmla="*/ 8965 h 9314"/>
              <a:gd name="connsiteX21" fmla="*/ 9621 w 10000"/>
              <a:gd name="connsiteY21" fmla="*/ 8356 h 9314"/>
              <a:gd name="connsiteX22" fmla="*/ 9621 w 10000"/>
              <a:gd name="connsiteY22" fmla="*/ 8102 h 9314"/>
              <a:gd name="connsiteX0" fmla="*/ 88 w 10000"/>
              <a:gd name="connsiteY0" fmla="*/ 8836 h 10000"/>
              <a:gd name="connsiteX1" fmla="*/ 0 w 10000"/>
              <a:gd name="connsiteY1" fmla="*/ 7670 h 10000"/>
              <a:gd name="connsiteX2" fmla="*/ 88 w 10000"/>
              <a:gd name="connsiteY2" fmla="*/ 6408 h 10000"/>
              <a:gd name="connsiteX3" fmla="*/ 443 w 10000"/>
              <a:gd name="connsiteY3" fmla="*/ 4608 h 10000"/>
              <a:gd name="connsiteX4" fmla="*/ 1082 w 10000"/>
              <a:gd name="connsiteY4" fmla="*/ 2951 h 10000"/>
              <a:gd name="connsiteX5" fmla="*/ 2124 w 10000"/>
              <a:gd name="connsiteY5" fmla="*/ 1375 h 10000"/>
              <a:gd name="connsiteX6" fmla="*/ 3365 w 10000"/>
              <a:gd name="connsiteY6" fmla="*/ 339 h 10000"/>
              <a:gd name="connsiteX7" fmla="*/ 4961 w 10000"/>
              <a:gd name="connsiteY7" fmla="*/ 57 h 10000"/>
              <a:gd name="connsiteX8" fmla="*/ 6881 w 10000"/>
              <a:gd name="connsiteY8" fmla="*/ 682 h 10000"/>
              <a:gd name="connsiteX9" fmla="*/ 8976 w 10000"/>
              <a:gd name="connsiteY9" fmla="*/ 2934 h 10000"/>
              <a:gd name="connsiteX10" fmla="*/ 9830 w 10000"/>
              <a:gd name="connsiteY10" fmla="*/ 5880 h 10000"/>
              <a:gd name="connsiteX11" fmla="*/ 9817 w 10000"/>
              <a:gd name="connsiteY11" fmla="*/ 7746 h 10000"/>
              <a:gd name="connsiteX12" fmla="*/ 9740 w 10000"/>
              <a:gd name="connsiteY12" fmla="*/ 8383 h 10000"/>
              <a:gd name="connsiteX13" fmla="*/ 9652 w 10000"/>
              <a:gd name="connsiteY13" fmla="*/ 8699 h 10000"/>
              <a:gd name="connsiteX14" fmla="*/ 9415 w 10000"/>
              <a:gd name="connsiteY14" fmla="*/ 8878 h 10000"/>
              <a:gd name="connsiteX15" fmla="*/ 9280 w 10000"/>
              <a:gd name="connsiteY15" fmla="*/ 9034 h 10000"/>
              <a:gd name="connsiteX16" fmla="*/ 9412 w 10000"/>
              <a:gd name="connsiteY16" fmla="*/ 9254 h 10000"/>
              <a:gd name="connsiteX17" fmla="*/ 9719 w 10000"/>
              <a:gd name="connsiteY17" fmla="*/ 9651 h 10000"/>
              <a:gd name="connsiteX18" fmla="*/ 9980 w 10000"/>
              <a:gd name="connsiteY18" fmla="*/ 9995 h 10000"/>
              <a:gd name="connsiteX19" fmla="*/ 9848 w 10000"/>
              <a:gd name="connsiteY19" fmla="*/ 9625 h 10000"/>
              <a:gd name="connsiteX20" fmla="*/ 9621 w 10000"/>
              <a:gd name="connsiteY20" fmla="*/ 8971 h 10000"/>
              <a:gd name="connsiteX21" fmla="*/ 9621 w 10000"/>
              <a:gd name="connsiteY21" fmla="*/ 8699 h 10000"/>
              <a:gd name="connsiteX0" fmla="*/ 0 w 10000"/>
              <a:gd name="connsiteY0" fmla="*/ 7670 h 10000"/>
              <a:gd name="connsiteX1" fmla="*/ 88 w 10000"/>
              <a:gd name="connsiteY1" fmla="*/ 6408 h 10000"/>
              <a:gd name="connsiteX2" fmla="*/ 443 w 10000"/>
              <a:gd name="connsiteY2" fmla="*/ 4608 h 10000"/>
              <a:gd name="connsiteX3" fmla="*/ 1082 w 10000"/>
              <a:gd name="connsiteY3" fmla="*/ 2951 h 10000"/>
              <a:gd name="connsiteX4" fmla="*/ 2124 w 10000"/>
              <a:gd name="connsiteY4" fmla="*/ 1375 h 10000"/>
              <a:gd name="connsiteX5" fmla="*/ 3365 w 10000"/>
              <a:gd name="connsiteY5" fmla="*/ 339 h 10000"/>
              <a:gd name="connsiteX6" fmla="*/ 4961 w 10000"/>
              <a:gd name="connsiteY6" fmla="*/ 57 h 10000"/>
              <a:gd name="connsiteX7" fmla="*/ 6881 w 10000"/>
              <a:gd name="connsiteY7" fmla="*/ 682 h 10000"/>
              <a:gd name="connsiteX8" fmla="*/ 8976 w 10000"/>
              <a:gd name="connsiteY8" fmla="*/ 2934 h 10000"/>
              <a:gd name="connsiteX9" fmla="*/ 9830 w 10000"/>
              <a:gd name="connsiteY9" fmla="*/ 5880 h 10000"/>
              <a:gd name="connsiteX10" fmla="*/ 9817 w 10000"/>
              <a:gd name="connsiteY10" fmla="*/ 7746 h 10000"/>
              <a:gd name="connsiteX11" fmla="*/ 9740 w 10000"/>
              <a:gd name="connsiteY11" fmla="*/ 8383 h 10000"/>
              <a:gd name="connsiteX12" fmla="*/ 9652 w 10000"/>
              <a:gd name="connsiteY12" fmla="*/ 8699 h 10000"/>
              <a:gd name="connsiteX13" fmla="*/ 9415 w 10000"/>
              <a:gd name="connsiteY13" fmla="*/ 8878 h 10000"/>
              <a:gd name="connsiteX14" fmla="*/ 9280 w 10000"/>
              <a:gd name="connsiteY14" fmla="*/ 9034 h 10000"/>
              <a:gd name="connsiteX15" fmla="*/ 9412 w 10000"/>
              <a:gd name="connsiteY15" fmla="*/ 9254 h 10000"/>
              <a:gd name="connsiteX16" fmla="*/ 9719 w 10000"/>
              <a:gd name="connsiteY16" fmla="*/ 9651 h 10000"/>
              <a:gd name="connsiteX17" fmla="*/ 9980 w 10000"/>
              <a:gd name="connsiteY17" fmla="*/ 9995 h 10000"/>
              <a:gd name="connsiteX18" fmla="*/ 9848 w 10000"/>
              <a:gd name="connsiteY18" fmla="*/ 9625 h 10000"/>
              <a:gd name="connsiteX19" fmla="*/ 9621 w 10000"/>
              <a:gd name="connsiteY19" fmla="*/ 8971 h 10000"/>
              <a:gd name="connsiteX20" fmla="*/ 9621 w 10000"/>
              <a:gd name="connsiteY20" fmla="*/ 8699 h 10000"/>
              <a:gd name="connsiteX0" fmla="*/ 0 w 9912"/>
              <a:gd name="connsiteY0" fmla="*/ 6408 h 10000"/>
              <a:gd name="connsiteX1" fmla="*/ 355 w 9912"/>
              <a:gd name="connsiteY1" fmla="*/ 4608 h 10000"/>
              <a:gd name="connsiteX2" fmla="*/ 994 w 9912"/>
              <a:gd name="connsiteY2" fmla="*/ 2951 h 10000"/>
              <a:gd name="connsiteX3" fmla="*/ 2036 w 9912"/>
              <a:gd name="connsiteY3" fmla="*/ 1375 h 10000"/>
              <a:gd name="connsiteX4" fmla="*/ 3277 w 9912"/>
              <a:gd name="connsiteY4" fmla="*/ 339 h 10000"/>
              <a:gd name="connsiteX5" fmla="*/ 4873 w 9912"/>
              <a:gd name="connsiteY5" fmla="*/ 57 h 10000"/>
              <a:gd name="connsiteX6" fmla="*/ 6793 w 9912"/>
              <a:gd name="connsiteY6" fmla="*/ 682 h 10000"/>
              <a:gd name="connsiteX7" fmla="*/ 8888 w 9912"/>
              <a:gd name="connsiteY7" fmla="*/ 2934 h 10000"/>
              <a:gd name="connsiteX8" fmla="*/ 9742 w 9912"/>
              <a:gd name="connsiteY8" fmla="*/ 5880 h 10000"/>
              <a:gd name="connsiteX9" fmla="*/ 9729 w 9912"/>
              <a:gd name="connsiteY9" fmla="*/ 7746 h 10000"/>
              <a:gd name="connsiteX10" fmla="*/ 9652 w 9912"/>
              <a:gd name="connsiteY10" fmla="*/ 8383 h 10000"/>
              <a:gd name="connsiteX11" fmla="*/ 9564 w 9912"/>
              <a:gd name="connsiteY11" fmla="*/ 8699 h 10000"/>
              <a:gd name="connsiteX12" fmla="*/ 9327 w 9912"/>
              <a:gd name="connsiteY12" fmla="*/ 8878 h 10000"/>
              <a:gd name="connsiteX13" fmla="*/ 9192 w 9912"/>
              <a:gd name="connsiteY13" fmla="*/ 9034 h 10000"/>
              <a:gd name="connsiteX14" fmla="*/ 9324 w 9912"/>
              <a:gd name="connsiteY14" fmla="*/ 9254 h 10000"/>
              <a:gd name="connsiteX15" fmla="*/ 9631 w 9912"/>
              <a:gd name="connsiteY15" fmla="*/ 9651 h 10000"/>
              <a:gd name="connsiteX16" fmla="*/ 9892 w 9912"/>
              <a:gd name="connsiteY16" fmla="*/ 9995 h 10000"/>
              <a:gd name="connsiteX17" fmla="*/ 9760 w 9912"/>
              <a:gd name="connsiteY17" fmla="*/ 9625 h 10000"/>
              <a:gd name="connsiteX18" fmla="*/ 9533 w 9912"/>
              <a:gd name="connsiteY18" fmla="*/ 8971 h 10000"/>
              <a:gd name="connsiteX19" fmla="*/ 9533 w 9912"/>
              <a:gd name="connsiteY19" fmla="*/ 8699 h 10000"/>
              <a:gd name="connsiteX0" fmla="*/ 0 w 9642"/>
              <a:gd name="connsiteY0" fmla="*/ 4608 h 10000"/>
              <a:gd name="connsiteX1" fmla="*/ 645 w 9642"/>
              <a:gd name="connsiteY1" fmla="*/ 2951 h 10000"/>
              <a:gd name="connsiteX2" fmla="*/ 1696 w 9642"/>
              <a:gd name="connsiteY2" fmla="*/ 1375 h 10000"/>
              <a:gd name="connsiteX3" fmla="*/ 2948 w 9642"/>
              <a:gd name="connsiteY3" fmla="*/ 339 h 10000"/>
              <a:gd name="connsiteX4" fmla="*/ 4558 w 9642"/>
              <a:gd name="connsiteY4" fmla="*/ 57 h 10000"/>
              <a:gd name="connsiteX5" fmla="*/ 6495 w 9642"/>
              <a:gd name="connsiteY5" fmla="*/ 682 h 10000"/>
              <a:gd name="connsiteX6" fmla="*/ 8609 w 9642"/>
              <a:gd name="connsiteY6" fmla="*/ 2934 h 10000"/>
              <a:gd name="connsiteX7" fmla="*/ 9470 w 9642"/>
              <a:gd name="connsiteY7" fmla="*/ 5880 h 10000"/>
              <a:gd name="connsiteX8" fmla="*/ 9457 w 9642"/>
              <a:gd name="connsiteY8" fmla="*/ 7746 h 10000"/>
              <a:gd name="connsiteX9" fmla="*/ 9380 w 9642"/>
              <a:gd name="connsiteY9" fmla="*/ 8383 h 10000"/>
              <a:gd name="connsiteX10" fmla="*/ 9291 w 9642"/>
              <a:gd name="connsiteY10" fmla="*/ 8699 h 10000"/>
              <a:gd name="connsiteX11" fmla="*/ 9052 w 9642"/>
              <a:gd name="connsiteY11" fmla="*/ 8878 h 10000"/>
              <a:gd name="connsiteX12" fmla="*/ 8916 w 9642"/>
              <a:gd name="connsiteY12" fmla="*/ 9034 h 10000"/>
              <a:gd name="connsiteX13" fmla="*/ 9049 w 9642"/>
              <a:gd name="connsiteY13" fmla="*/ 9254 h 10000"/>
              <a:gd name="connsiteX14" fmla="*/ 9359 w 9642"/>
              <a:gd name="connsiteY14" fmla="*/ 9651 h 10000"/>
              <a:gd name="connsiteX15" fmla="*/ 9622 w 9642"/>
              <a:gd name="connsiteY15" fmla="*/ 9995 h 10000"/>
              <a:gd name="connsiteX16" fmla="*/ 9489 w 9642"/>
              <a:gd name="connsiteY16" fmla="*/ 9625 h 10000"/>
              <a:gd name="connsiteX17" fmla="*/ 9260 w 9642"/>
              <a:gd name="connsiteY17" fmla="*/ 8971 h 10000"/>
              <a:gd name="connsiteX18" fmla="*/ 9260 w 9642"/>
              <a:gd name="connsiteY18" fmla="*/ 8699 h 10000"/>
              <a:gd name="connsiteX0" fmla="*/ 0 w 9331"/>
              <a:gd name="connsiteY0" fmla="*/ 2951 h 10000"/>
              <a:gd name="connsiteX1" fmla="*/ 1090 w 9331"/>
              <a:gd name="connsiteY1" fmla="*/ 1375 h 10000"/>
              <a:gd name="connsiteX2" fmla="*/ 2388 w 9331"/>
              <a:gd name="connsiteY2" fmla="*/ 339 h 10000"/>
              <a:gd name="connsiteX3" fmla="*/ 4058 w 9331"/>
              <a:gd name="connsiteY3" fmla="*/ 57 h 10000"/>
              <a:gd name="connsiteX4" fmla="*/ 6067 w 9331"/>
              <a:gd name="connsiteY4" fmla="*/ 682 h 10000"/>
              <a:gd name="connsiteX5" fmla="*/ 8260 w 9331"/>
              <a:gd name="connsiteY5" fmla="*/ 2934 h 10000"/>
              <a:gd name="connsiteX6" fmla="*/ 9153 w 9331"/>
              <a:gd name="connsiteY6" fmla="*/ 5880 h 10000"/>
              <a:gd name="connsiteX7" fmla="*/ 9139 w 9331"/>
              <a:gd name="connsiteY7" fmla="*/ 7746 h 10000"/>
              <a:gd name="connsiteX8" fmla="*/ 9059 w 9331"/>
              <a:gd name="connsiteY8" fmla="*/ 8383 h 10000"/>
              <a:gd name="connsiteX9" fmla="*/ 8967 w 9331"/>
              <a:gd name="connsiteY9" fmla="*/ 8699 h 10000"/>
              <a:gd name="connsiteX10" fmla="*/ 8719 w 9331"/>
              <a:gd name="connsiteY10" fmla="*/ 8878 h 10000"/>
              <a:gd name="connsiteX11" fmla="*/ 8578 w 9331"/>
              <a:gd name="connsiteY11" fmla="*/ 9034 h 10000"/>
              <a:gd name="connsiteX12" fmla="*/ 8716 w 9331"/>
              <a:gd name="connsiteY12" fmla="*/ 9254 h 10000"/>
              <a:gd name="connsiteX13" fmla="*/ 9037 w 9331"/>
              <a:gd name="connsiteY13" fmla="*/ 9651 h 10000"/>
              <a:gd name="connsiteX14" fmla="*/ 9310 w 9331"/>
              <a:gd name="connsiteY14" fmla="*/ 9995 h 10000"/>
              <a:gd name="connsiteX15" fmla="*/ 9172 w 9331"/>
              <a:gd name="connsiteY15" fmla="*/ 9625 h 10000"/>
              <a:gd name="connsiteX16" fmla="*/ 8935 w 9331"/>
              <a:gd name="connsiteY16" fmla="*/ 8971 h 10000"/>
              <a:gd name="connsiteX17" fmla="*/ 8935 w 9331"/>
              <a:gd name="connsiteY17" fmla="*/ 8699 h 10000"/>
              <a:gd name="connsiteX0" fmla="*/ 0 w 8832"/>
              <a:gd name="connsiteY0" fmla="*/ 1375 h 10000"/>
              <a:gd name="connsiteX1" fmla="*/ 1391 w 8832"/>
              <a:gd name="connsiteY1" fmla="*/ 339 h 10000"/>
              <a:gd name="connsiteX2" fmla="*/ 3181 w 8832"/>
              <a:gd name="connsiteY2" fmla="*/ 57 h 10000"/>
              <a:gd name="connsiteX3" fmla="*/ 5334 w 8832"/>
              <a:gd name="connsiteY3" fmla="*/ 682 h 10000"/>
              <a:gd name="connsiteX4" fmla="*/ 7684 w 8832"/>
              <a:gd name="connsiteY4" fmla="*/ 2934 h 10000"/>
              <a:gd name="connsiteX5" fmla="*/ 8641 w 8832"/>
              <a:gd name="connsiteY5" fmla="*/ 5880 h 10000"/>
              <a:gd name="connsiteX6" fmla="*/ 8626 w 8832"/>
              <a:gd name="connsiteY6" fmla="*/ 7746 h 10000"/>
              <a:gd name="connsiteX7" fmla="*/ 8540 w 8832"/>
              <a:gd name="connsiteY7" fmla="*/ 8383 h 10000"/>
              <a:gd name="connsiteX8" fmla="*/ 8442 w 8832"/>
              <a:gd name="connsiteY8" fmla="*/ 8699 h 10000"/>
              <a:gd name="connsiteX9" fmla="*/ 8176 w 8832"/>
              <a:gd name="connsiteY9" fmla="*/ 8878 h 10000"/>
              <a:gd name="connsiteX10" fmla="*/ 8025 w 8832"/>
              <a:gd name="connsiteY10" fmla="*/ 9034 h 10000"/>
              <a:gd name="connsiteX11" fmla="*/ 8173 w 8832"/>
              <a:gd name="connsiteY11" fmla="*/ 9254 h 10000"/>
              <a:gd name="connsiteX12" fmla="*/ 8517 w 8832"/>
              <a:gd name="connsiteY12" fmla="*/ 9651 h 10000"/>
              <a:gd name="connsiteX13" fmla="*/ 8809 w 8832"/>
              <a:gd name="connsiteY13" fmla="*/ 9995 h 10000"/>
              <a:gd name="connsiteX14" fmla="*/ 8662 w 8832"/>
              <a:gd name="connsiteY14" fmla="*/ 9625 h 10000"/>
              <a:gd name="connsiteX15" fmla="*/ 8408 w 8832"/>
              <a:gd name="connsiteY15" fmla="*/ 8971 h 10000"/>
              <a:gd name="connsiteX16" fmla="*/ 8408 w 8832"/>
              <a:gd name="connsiteY16" fmla="*/ 8699 h 10000"/>
              <a:gd name="connsiteX0" fmla="*/ 0 w 8425"/>
              <a:gd name="connsiteY0" fmla="*/ 339 h 10000"/>
              <a:gd name="connsiteX1" fmla="*/ 2027 w 8425"/>
              <a:gd name="connsiteY1" fmla="*/ 57 h 10000"/>
              <a:gd name="connsiteX2" fmla="*/ 4464 w 8425"/>
              <a:gd name="connsiteY2" fmla="*/ 682 h 10000"/>
              <a:gd name="connsiteX3" fmla="*/ 7125 w 8425"/>
              <a:gd name="connsiteY3" fmla="*/ 2934 h 10000"/>
              <a:gd name="connsiteX4" fmla="*/ 8209 w 8425"/>
              <a:gd name="connsiteY4" fmla="*/ 5880 h 10000"/>
              <a:gd name="connsiteX5" fmla="*/ 8192 w 8425"/>
              <a:gd name="connsiteY5" fmla="*/ 7746 h 10000"/>
              <a:gd name="connsiteX6" fmla="*/ 8094 w 8425"/>
              <a:gd name="connsiteY6" fmla="*/ 8383 h 10000"/>
              <a:gd name="connsiteX7" fmla="*/ 7983 w 8425"/>
              <a:gd name="connsiteY7" fmla="*/ 8699 h 10000"/>
              <a:gd name="connsiteX8" fmla="*/ 7682 w 8425"/>
              <a:gd name="connsiteY8" fmla="*/ 8878 h 10000"/>
              <a:gd name="connsiteX9" fmla="*/ 7511 w 8425"/>
              <a:gd name="connsiteY9" fmla="*/ 9034 h 10000"/>
              <a:gd name="connsiteX10" fmla="*/ 7679 w 8425"/>
              <a:gd name="connsiteY10" fmla="*/ 9254 h 10000"/>
              <a:gd name="connsiteX11" fmla="*/ 8068 w 8425"/>
              <a:gd name="connsiteY11" fmla="*/ 9651 h 10000"/>
              <a:gd name="connsiteX12" fmla="*/ 8399 w 8425"/>
              <a:gd name="connsiteY12" fmla="*/ 9995 h 10000"/>
              <a:gd name="connsiteX13" fmla="*/ 8233 w 8425"/>
              <a:gd name="connsiteY13" fmla="*/ 9625 h 10000"/>
              <a:gd name="connsiteX14" fmla="*/ 7945 w 8425"/>
              <a:gd name="connsiteY14" fmla="*/ 8971 h 10000"/>
              <a:gd name="connsiteX15" fmla="*/ 7945 w 8425"/>
              <a:gd name="connsiteY15" fmla="*/ 8699 h 10000"/>
              <a:gd name="connsiteX0" fmla="*/ 0 w 7594"/>
              <a:gd name="connsiteY0" fmla="*/ 0 h 9943"/>
              <a:gd name="connsiteX1" fmla="*/ 2893 w 7594"/>
              <a:gd name="connsiteY1" fmla="*/ 625 h 9943"/>
              <a:gd name="connsiteX2" fmla="*/ 6051 w 7594"/>
              <a:gd name="connsiteY2" fmla="*/ 2877 h 9943"/>
              <a:gd name="connsiteX3" fmla="*/ 7338 w 7594"/>
              <a:gd name="connsiteY3" fmla="*/ 5823 h 9943"/>
              <a:gd name="connsiteX4" fmla="*/ 7317 w 7594"/>
              <a:gd name="connsiteY4" fmla="*/ 7689 h 9943"/>
              <a:gd name="connsiteX5" fmla="*/ 7201 w 7594"/>
              <a:gd name="connsiteY5" fmla="*/ 8326 h 9943"/>
              <a:gd name="connsiteX6" fmla="*/ 7069 w 7594"/>
              <a:gd name="connsiteY6" fmla="*/ 8642 h 9943"/>
              <a:gd name="connsiteX7" fmla="*/ 6712 w 7594"/>
              <a:gd name="connsiteY7" fmla="*/ 8821 h 9943"/>
              <a:gd name="connsiteX8" fmla="*/ 6509 w 7594"/>
              <a:gd name="connsiteY8" fmla="*/ 8977 h 9943"/>
              <a:gd name="connsiteX9" fmla="*/ 6709 w 7594"/>
              <a:gd name="connsiteY9" fmla="*/ 9197 h 9943"/>
              <a:gd name="connsiteX10" fmla="*/ 7170 w 7594"/>
              <a:gd name="connsiteY10" fmla="*/ 9594 h 9943"/>
              <a:gd name="connsiteX11" fmla="*/ 7563 w 7594"/>
              <a:gd name="connsiteY11" fmla="*/ 9938 h 9943"/>
              <a:gd name="connsiteX12" fmla="*/ 7366 w 7594"/>
              <a:gd name="connsiteY12" fmla="*/ 9568 h 9943"/>
              <a:gd name="connsiteX13" fmla="*/ 7024 w 7594"/>
              <a:gd name="connsiteY13" fmla="*/ 8914 h 9943"/>
              <a:gd name="connsiteX14" fmla="*/ 7024 w 7594"/>
              <a:gd name="connsiteY14" fmla="*/ 8642 h 9943"/>
              <a:gd name="connsiteX0" fmla="*/ 0 w 6190"/>
              <a:gd name="connsiteY0" fmla="*/ 0 h 9371"/>
              <a:gd name="connsiteX1" fmla="*/ 4158 w 6190"/>
              <a:gd name="connsiteY1" fmla="*/ 2264 h 9371"/>
              <a:gd name="connsiteX2" fmla="*/ 5853 w 6190"/>
              <a:gd name="connsiteY2" fmla="*/ 5227 h 9371"/>
              <a:gd name="connsiteX3" fmla="*/ 5825 w 6190"/>
              <a:gd name="connsiteY3" fmla="*/ 7104 h 9371"/>
              <a:gd name="connsiteX4" fmla="*/ 5672 w 6190"/>
              <a:gd name="connsiteY4" fmla="*/ 7745 h 9371"/>
              <a:gd name="connsiteX5" fmla="*/ 5499 w 6190"/>
              <a:gd name="connsiteY5" fmla="*/ 8063 h 9371"/>
              <a:gd name="connsiteX6" fmla="*/ 5029 w 6190"/>
              <a:gd name="connsiteY6" fmla="*/ 8243 h 9371"/>
              <a:gd name="connsiteX7" fmla="*/ 4761 w 6190"/>
              <a:gd name="connsiteY7" fmla="*/ 8399 h 9371"/>
              <a:gd name="connsiteX8" fmla="*/ 5025 w 6190"/>
              <a:gd name="connsiteY8" fmla="*/ 8621 h 9371"/>
              <a:gd name="connsiteX9" fmla="*/ 5632 w 6190"/>
              <a:gd name="connsiteY9" fmla="*/ 9020 h 9371"/>
              <a:gd name="connsiteX10" fmla="*/ 6149 w 6190"/>
              <a:gd name="connsiteY10" fmla="*/ 9366 h 9371"/>
              <a:gd name="connsiteX11" fmla="*/ 5890 w 6190"/>
              <a:gd name="connsiteY11" fmla="*/ 8994 h 9371"/>
              <a:gd name="connsiteX12" fmla="*/ 5439 w 6190"/>
              <a:gd name="connsiteY12" fmla="*/ 8336 h 9371"/>
              <a:gd name="connsiteX13" fmla="*/ 5439 w 6190"/>
              <a:gd name="connsiteY13" fmla="*/ 8063 h 9371"/>
              <a:gd name="connsiteX0" fmla="*/ 0 w 3283"/>
              <a:gd name="connsiteY0" fmla="*/ 0 h 7584"/>
              <a:gd name="connsiteX1" fmla="*/ 2739 w 3283"/>
              <a:gd name="connsiteY1" fmla="*/ 3162 h 7584"/>
              <a:gd name="connsiteX2" fmla="*/ 2693 w 3283"/>
              <a:gd name="connsiteY2" fmla="*/ 5165 h 7584"/>
              <a:gd name="connsiteX3" fmla="*/ 2446 w 3283"/>
              <a:gd name="connsiteY3" fmla="*/ 5849 h 7584"/>
              <a:gd name="connsiteX4" fmla="*/ 2167 w 3283"/>
              <a:gd name="connsiteY4" fmla="*/ 6188 h 7584"/>
              <a:gd name="connsiteX5" fmla="*/ 1407 w 3283"/>
              <a:gd name="connsiteY5" fmla="*/ 6380 h 7584"/>
              <a:gd name="connsiteX6" fmla="*/ 974 w 3283"/>
              <a:gd name="connsiteY6" fmla="*/ 6547 h 7584"/>
              <a:gd name="connsiteX7" fmla="*/ 1401 w 3283"/>
              <a:gd name="connsiteY7" fmla="*/ 6784 h 7584"/>
              <a:gd name="connsiteX8" fmla="*/ 2382 w 3283"/>
              <a:gd name="connsiteY8" fmla="*/ 7209 h 7584"/>
              <a:gd name="connsiteX9" fmla="*/ 3217 w 3283"/>
              <a:gd name="connsiteY9" fmla="*/ 7579 h 7584"/>
              <a:gd name="connsiteX10" fmla="*/ 2798 w 3283"/>
              <a:gd name="connsiteY10" fmla="*/ 7182 h 7584"/>
              <a:gd name="connsiteX11" fmla="*/ 2070 w 3283"/>
              <a:gd name="connsiteY11" fmla="*/ 6480 h 7584"/>
              <a:gd name="connsiteX12" fmla="*/ 2070 w 3283"/>
              <a:gd name="connsiteY12" fmla="*/ 6188 h 7584"/>
              <a:gd name="connsiteX0" fmla="*/ 5376 w 7033"/>
              <a:gd name="connsiteY0" fmla="*/ 0 h 5831"/>
              <a:gd name="connsiteX1" fmla="*/ 5236 w 7033"/>
              <a:gd name="connsiteY1" fmla="*/ 2641 h 5831"/>
              <a:gd name="connsiteX2" fmla="*/ 4484 w 7033"/>
              <a:gd name="connsiteY2" fmla="*/ 3543 h 5831"/>
              <a:gd name="connsiteX3" fmla="*/ 3634 w 7033"/>
              <a:gd name="connsiteY3" fmla="*/ 3990 h 5831"/>
              <a:gd name="connsiteX4" fmla="*/ 1319 w 7033"/>
              <a:gd name="connsiteY4" fmla="*/ 4243 h 5831"/>
              <a:gd name="connsiteX5" fmla="*/ 0 w 7033"/>
              <a:gd name="connsiteY5" fmla="*/ 4464 h 5831"/>
              <a:gd name="connsiteX6" fmla="*/ 1300 w 7033"/>
              <a:gd name="connsiteY6" fmla="*/ 4776 h 5831"/>
              <a:gd name="connsiteX7" fmla="*/ 4289 w 7033"/>
              <a:gd name="connsiteY7" fmla="*/ 5337 h 5831"/>
              <a:gd name="connsiteX8" fmla="*/ 6832 w 7033"/>
              <a:gd name="connsiteY8" fmla="*/ 5824 h 5831"/>
              <a:gd name="connsiteX9" fmla="*/ 5556 w 7033"/>
              <a:gd name="connsiteY9" fmla="*/ 5301 h 5831"/>
              <a:gd name="connsiteX10" fmla="*/ 3338 w 7033"/>
              <a:gd name="connsiteY10" fmla="*/ 4375 h 5831"/>
              <a:gd name="connsiteX11" fmla="*/ 3338 w 7033"/>
              <a:gd name="connsiteY11" fmla="*/ 3990 h 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33" h="5831">
                <a:moveTo>
                  <a:pt x="5376" y="0"/>
                </a:moveTo>
                <a:cubicBezTo>
                  <a:pt x="6747" y="1136"/>
                  <a:pt x="5379" y="2057"/>
                  <a:pt x="5236" y="2641"/>
                </a:cubicBezTo>
                <a:cubicBezTo>
                  <a:pt x="5114" y="3224"/>
                  <a:pt x="4761" y="3319"/>
                  <a:pt x="4484" y="3543"/>
                </a:cubicBezTo>
                <a:cubicBezTo>
                  <a:pt x="4219" y="3773"/>
                  <a:pt x="4155" y="3874"/>
                  <a:pt x="3634" y="3990"/>
                </a:cubicBezTo>
                <a:cubicBezTo>
                  <a:pt x="3101" y="4105"/>
                  <a:pt x="1907" y="4162"/>
                  <a:pt x="1319" y="4243"/>
                </a:cubicBezTo>
                <a:cubicBezTo>
                  <a:pt x="731" y="4324"/>
                  <a:pt x="0" y="4375"/>
                  <a:pt x="0" y="4464"/>
                </a:cubicBezTo>
                <a:cubicBezTo>
                  <a:pt x="0" y="4551"/>
                  <a:pt x="557" y="4630"/>
                  <a:pt x="1300" y="4776"/>
                </a:cubicBezTo>
                <a:cubicBezTo>
                  <a:pt x="2010" y="4923"/>
                  <a:pt x="3372" y="5161"/>
                  <a:pt x="4289" y="5337"/>
                </a:cubicBezTo>
                <a:cubicBezTo>
                  <a:pt x="5211" y="5513"/>
                  <a:pt x="6631" y="5831"/>
                  <a:pt x="6832" y="5824"/>
                </a:cubicBezTo>
                <a:cubicBezTo>
                  <a:pt x="7033" y="5815"/>
                  <a:pt x="6153" y="5541"/>
                  <a:pt x="5556" y="5301"/>
                </a:cubicBezTo>
                <a:cubicBezTo>
                  <a:pt x="4946" y="5060"/>
                  <a:pt x="3692" y="4593"/>
                  <a:pt x="3338" y="4375"/>
                </a:cubicBezTo>
                <a:cubicBezTo>
                  <a:pt x="2964" y="4155"/>
                  <a:pt x="3405" y="4105"/>
                  <a:pt x="3338" y="3990"/>
                </a:cubicBezTo>
              </a:path>
            </a:pathLst>
          </a:custGeom>
          <a:noFill/>
          <a:ln w="28575" cap="flat" cmpd="sng">
            <a:solidFill>
              <a:schemeClr val="tx1"/>
            </a:solidFill>
            <a:prstDash val="solid"/>
            <a:round/>
            <a:headEnd type="none" w="sm" len="sm"/>
            <a:tailEnd type="none" w="sm" len="sm"/>
          </a:ln>
        </p:spPr>
        <p:txBody>
          <a:bodyPr/>
          <a:lstStyle/>
          <a:p>
            <a:endParaRPr lang="el-GR"/>
          </a:p>
        </p:txBody>
      </p:sp>
      <p:sp>
        <p:nvSpPr>
          <p:cNvPr id="28" name="Rectangle 27"/>
          <p:cNvSpPr/>
          <p:nvPr/>
        </p:nvSpPr>
        <p:spPr>
          <a:xfrm>
            <a:off x="8448782" y="4561726"/>
            <a:ext cx="102742" cy="1202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Freeform 33"/>
          <p:cNvSpPr/>
          <p:nvPr/>
        </p:nvSpPr>
        <p:spPr>
          <a:xfrm>
            <a:off x="2428126" y="3226085"/>
            <a:ext cx="6678202" cy="2866490"/>
          </a:xfrm>
          <a:custGeom>
            <a:avLst/>
            <a:gdLst>
              <a:gd name="connsiteX0" fmla="*/ 0 w 6647380"/>
              <a:gd name="connsiteY0" fmla="*/ 1633591 h 2866490"/>
              <a:gd name="connsiteX1" fmla="*/ 6647380 w 6647380"/>
              <a:gd name="connsiteY1" fmla="*/ 0 h 2866490"/>
              <a:gd name="connsiteX2" fmla="*/ 6647380 w 6647380"/>
              <a:gd name="connsiteY2" fmla="*/ 2866490 h 2866490"/>
              <a:gd name="connsiteX3" fmla="*/ 0 w 6647380"/>
              <a:gd name="connsiteY3" fmla="*/ 1633591 h 2866490"/>
              <a:gd name="connsiteX0" fmla="*/ 0 w 6678202"/>
              <a:gd name="connsiteY0" fmla="*/ 1910994 h 2866490"/>
              <a:gd name="connsiteX1" fmla="*/ 6678202 w 6678202"/>
              <a:gd name="connsiteY1" fmla="*/ 0 h 2866490"/>
              <a:gd name="connsiteX2" fmla="*/ 6678202 w 6678202"/>
              <a:gd name="connsiteY2" fmla="*/ 2866490 h 2866490"/>
              <a:gd name="connsiteX3" fmla="*/ 0 w 6678202"/>
              <a:gd name="connsiteY3" fmla="*/ 1910994 h 2866490"/>
            </a:gdLst>
            <a:ahLst/>
            <a:cxnLst>
              <a:cxn ang="0">
                <a:pos x="connsiteX0" y="connsiteY0"/>
              </a:cxn>
              <a:cxn ang="0">
                <a:pos x="connsiteX1" y="connsiteY1"/>
              </a:cxn>
              <a:cxn ang="0">
                <a:pos x="connsiteX2" y="connsiteY2"/>
              </a:cxn>
              <a:cxn ang="0">
                <a:pos x="connsiteX3" y="connsiteY3"/>
              </a:cxn>
            </a:cxnLst>
            <a:rect l="l" t="t" r="r" b="b"/>
            <a:pathLst>
              <a:path w="6678202" h="2866490">
                <a:moveTo>
                  <a:pt x="0" y="1910994"/>
                </a:moveTo>
                <a:lnTo>
                  <a:pt x="6678202" y="0"/>
                </a:lnTo>
                <a:lnTo>
                  <a:pt x="6678202" y="2866490"/>
                </a:lnTo>
                <a:lnTo>
                  <a:pt x="0" y="1910994"/>
                </a:lnTo>
                <a:close/>
              </a:path>
            </a:pathLst>
          </a:custGeom>
          <a:solidFill>
            <a:srgbClr val="BFBFBF">
              <a:alpha val="27059"/>
            </a:srgbClr>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3" name="Group 32"/>
          <p:cNvGrpSpPr/>
          <p:nvPr/>
        </p:nvGrpSpPr>
        <p:grpSpPr>
          <a:xfrm rot="21270899">
            <a:off x="2109626" y="4818580"/>
            <a:ext cx="724328" cy="626724"/>
            <a:chOff x="1181528" y="4469258"/>
            <a:chExt cx="724328" cy="626724"/>
          </a:xfrm>
        </p:grpSpPr>
        <p:sp>
          <p:nvSpPr>
            <p:cNvPr id="32" name="Trapezoid 31"/>
            <p:cNvSpPr/>
            <p:nvPr/>
          </p:nvSpPr>
          <p:spPr>
            <a:xfrm rot="16200000">
              <a:off x="1530849" y="4592548"/>
              <a:ext cx="349321" cy="400693"/>
            </a:xfrm>
            <a:prstGeom prst="trapezoid">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Rectangle 30"/>
            <p:cNvSpPr/>
            <p:nvPr/>
          </p:nvSpPr>
          <p:spPr>
            <a:xfrm>
              <a:off x="1181528" y="4469258"/>
              <a:ext cx="318499" cy="626724"/>
            </a:xfrm>
            <a:prstGeom prst="rect">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30" name="Rectangle 29"/>
          <p:cNvSpPr/>
          <p:nvPr/>
        </p:nvSpPr>
        <p:spPr>
          <a:xfrm>
            <a:off x="9075506" y="2969231"/>
            <a:ext cx="154112" cy="3287730"/>
          </a:xfrm>
          <a:prstGeom prst="rect">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stretch>
            <a:fillRect/>
          </a:stretch>
        </p:blipFill>
        <p:spPr>
          <a:xfrm>
            <a:off x="1694016" y="1162280"/>
            <a:ext cx="8803968" cy="4533440"/>
          </a:xfrm>
          <a:prstGeom prst="rect">
            <a:avLst/>
          </a:prstGeom>
        </p:spPr>
      </p:pic>
      <p:pic>
        <p:nvPicPr>
          <p:cNvPr id="3" name="Picture 2"/>
          <p:cNvPicPr>
            <a:picLocks noChangeAspect="1"/>
          </p:cNvPicPr>
          <p:nvPr/>
        </p:nvPicPr>
        <p:blipFill>
          <a:blip r:embed="rId4" cstate="email"/>
          <a:srcRect l="57829" t="57236" r="10651" b="13792"/>
          <a:stretch>
            <a:fillRect/>
          </a:stretch>
        </p:blipFill>
        <p:spPr>
          <a:xfrm>
            <a:off x="1670756" y="158045"/>
            <a:ext cx="2991555" cy="2991555"/>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email"/>
          <a:srcRect/>
          <a:stretch>
            <a:fillRect/>
          </a:stretch>
        </p:blipFill>
        <p:spPr bwMode="auto">
          <a:xfrm>
            <a:off x="1693864" y="2463458"/>
            <a:ext cx="8802687" cy="412115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srcRect/>
          <a:stretch>
            <a:fillRect/>
          </a:stretch>
        </p:blipFill>
        <p:spPr bwMode="auto">
          <a:xfrm>
            <a:off x="1693864" y="2463458"/>
            <a:ext cx="8802687" cy="4121150"/>
          </a:xfrm>
          <a:prstGeom prst="rect">
            <a:avLst/>
          </a:prstGeom>
          <a:noFill/>
          <a:ln w="9525">
            <a:noFill/>
            <a:miter lim="800000"/>
            <a:headEnd/>
            <a:tailEnd/>
          </a:ln>
        </p:spPr>
      </p:pic>
      <p:pic>
        <p:nvPicPr>
          <p:cNvPr id="3" name="Picture 2"/>
          <p:cNvPicPr>
            <a:picLocks noChangeAspect="1"/>
          </p:cNvPicPr>
          <p:nvPr/>
        </p:nvPicPr>
        <p:blipFill>
          <a:blip r:embed="rId4" cstate="email"/>
          <a:srcRect l="6231" t="35226" b="6502"/>
          <a:stretch>
            <a:fillRect/>
          </a:stretch>
        </p:blipFill>
        <p:spPr>
          <a:xfrm>
            <a:off x="1704622" y="203200"/>
            <a:ext cx="4619293" cy="3996267"/>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l-GR" dirty="0"/>
              <a:t>κεφαλομετρική ακτινογραφία</a:t>
            </a:r>
          </a:p>
        </p:txBody>
      </p:sp>
      <p:sp>
        <p:nvSpPr>
          <p:cNvPr id="22531" name="Rectangle 3"/>
          <p:cNvSpPr>
            <a:spLocks noGrp="1" noChangeArrowheads="1"/>
          </p:cNvSpPr>
          <p:nvPr>
            <p:ph type="body" idx="1"/>
          </p:nvPr>
        </p:nvSpPr>
        <p:spPr/>
        <p:txBody>
          <a:bodyPr/>
          <a:lstStyle/>
          <a:p>
            <a:pPr eaLnBrk="1" hangingPunct="1"/>
            <a:r>
              <a:rPr lang="el-GR" dirty="0"/>
              <a:t>σταθερές συνθήκες λήψης</a:t>
            </a:r>
          </a:p>
          <a:p>
            <a:pPr eaLnBrk="1" hangingPunct="1"/>
            <a:r>
              <a:rPr lang="el-GR" dirty="0"/>
              <a:t>συγκρίσιμες</a:t>
            </a:r>
          </a:p>
          <a:p>
            <a:pPr eaLnBrk="1" hangingPunct="1"/>
            <a:r>
              <a:rPr lang="el-GR" dirty="0" err="1"/>
              <a:t>κεφαλοστάτης</a:t>
            </a:r>
            <a:br>
              <a:rPr lang="en-US" dirty="0"/>
            </a:br>
            <a:r>
              <a:rPr lang="el-GR" dirty="0"/>
              <a:t>(</a:t>
            </a:r>
            <a:r>
              <a:rPr lang="en-US" dirty="0" err="1"/>
              <a:t>Hofrath</a:t>
            </a:r>
            <a:r>
              <a:rPr lang="en-US" dirty="0"/>
              <a:t>, Broadbent</a:t>
            </a:r>
            <a:r>
              <a:rPr lang="el-GR" dirty="0"/>
              <a:t>,</a:t>
            </a:r>
            <a:r>
              <a:rPr lang="en-US" dirty="0"/>
              <a:t> 1931)</a:t>
            </a:r>
            <a:endParaRPr lang="el-G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cstate="email"/>
          <a:srcRect/>
          <a:stretch>
            <a:fillRect/>
          </a:stretch>
        </p:blipFill>
        <p:spPr bwMode="auto">
          <a:xfrm>
            <a:off x="2459833" y="825500"/>
            <a:ext cx="7272337" cy="5475288"/>
          </a:xfrm>
          <a:prstGeom prst="rect">
            <a:avLst/>
          </a:prstGeom>
          <a:noFill/>
          <a:ln w="9525">
            <a:noFill/>
            <a:miter lim="800000"/>
            <a:headEnd/>
            <a:tailEnd/>
          </a:ln>
        </p:spPr>
      </p:pic>
      <p:sp>
        <p:nvSpPr>
          <p:cNvPr id="23555" name="Text Box 5"/>
          <p:cNvSpPr txBox="1">
            <a:spLocks noChangeArrowheads="1"/>
          </p:cNvSpPr>
          <p:nvPr/>
        </p:nvSpPr>
        <p:spPr bwMode="auto">
          <a:xfrm>
            <a:off x="5764214" y="6278564"/>
            <a:ext cx="2215671" cy="461665"/>
          </a:xfrm>
          <a:prstGeom prst="rect">
            <a:avLst/>
          </a:prstGeom>
          <a:noFill/>
          <a:ln w="9525">
            <a:noFill/>
            <a:miter lim="800000"/>
            <a:headEnd/>
            <a:tailEnd/>
          </a:ln>
        </p:spPr>
        <p:txBody>
          <a:bodyPr wrap="none">
            <a:spAutoFit/>
          </a:bodyPr>
          <a:lstStyle/>
          <a:p>
            <a:r>
              <a:rPr lang="en-US">
                <a:solidFill>
                  <a:schemeClr val="bg1"/>
                </a:solidFill>
              </a:rPr>
              <a:t>www.angle.org</a:t>
            </a:r>
            <a:endParaRPr lang="el-GR">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3" cstate="email"/>
          <a:srcRect/>
          <a:stretch>
            <a:fillRect/>
          </a:stretch>
        </p:blipFill>
        <p:spPr bwMode="auto">
          <a:xfrm>
            <a:off x="2457450" y="554038"/>
            <a:ext cx="7277100" cy="6115050"/>
          </a:xfrm>
          <a:prstGeom prst="rect">
            <a:avLst/>
          </a:prstGeom>
          <a:noFill/>
          <a:ln w="9525">
            <a:noFill/>
            <a:miter lim="800000"/>
            <a:headEnd/>
            <a:tailEnd/>
          </a:ln>
        </p:spPr>
      </p:pic>
      <p:sp>
        <p:nvSpPr>
          <p:cNvPr id="24579" name="Text Box 5"/>
          <p:cNvSpPr txBox="1">
            <a:spLocks noChangeArrowheads="1"/>
          </p:cNvSpPr>
          <p:nvPr/>
        </p:nvSpPr>
        <p:spPr bwMode="auto">
          <a:xfrm>
            <a:off x="2547257" y="5987144"/>
            <a:ext cx="7097486" cy="584775"/>
          </a:xfrm>
          <a:prstGeom prst="rect">
            <a:avLst/>
          </a:prstGeom>
          <a:noFill/>
          <a:ln w="9525">
            <a:noFill/>
            <a:miter lim="800000"/>
            <a:headEnd/>
            <a:tailEnd/>
          </a:ln>
        </p:spPr>
        <p:txBody>
          <a:bodyPr wrap="square">
            <a:spAutoFit/>
          </a:bodyPr>
          <a:lstStyle/>
          <a:p>
            <a:r>
              <a:rPr lang="en-US" sz="1600" i="1" dirty="0">
                <a:solidFill>
                  <a:schemeClr val="bg1"/>
                </a:solidFill>
              </a:rPr>
              <a:t>Broadbent BH. A new x-ray technique and its application to Orthodontia. Angle </a:t>
            </a:r>
            <a:r>
              <a:rPr lang="en-US" sz="1600" i="1" dirty="0" err="1">
                <a:solidFill>
                  <a:schemeClr val="bg1"/>
                </a:solidFill>
              </a:rPr>
              <a:t>Orthod</a:t>
            </a:r>
            <a:r>
              <a:rPr lang="en-US" sz="1600" i="1" dirty="0">
                <a:solidFill>
                  <a:schemeClr val="bg1"/>
                </a:solidFill>
              </a:rPr>
              <a:t> 1931;1:45-66</a:t>
            </a:r>
            <a:endParaRPr lang="el-GR" sz="1600" i="1"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email"/>
          <a:srcRect/>
          <a:stretch>
            <a:fillRect/>
          </a:stretch>
        </p:blipFill>
        <p:spPr bwMode="auto">
          <a:xfrm>
            <a:off x="1993901" y="585789"/>
            <a:ext cx="5402263" cy="4586287"/>
          </a:xfrm>
          <a:prstGeom prst="rect">
            <a:avLst/>
          </a:prstGeom>
          <a:noFill/>
          <a:ln w="9525">
            <a:noFill/>
            <a:miter lim="800000"/>
            <a:headEnd/>
            <a:tailEnd/>
          </a:ln>
        </p:spPr>
      </p:pic>
      <p:pic>
        <p:nvPicPr>
          <p:cNvPr id="25603" name="Picture 6"/>
          <p:cNvPicPr>
            <a:picLocks noChangeAspect="1" noChangeArrowheads="1"/>
          </p:cNvPicPr>
          <p:nvPr/>
        </p:nvPicPr>
        <p:blipFill>
          <a:blip r:embed="rId4" cstate="email"/>
          <a:srcRect/>
          <a:stretch>
            <a:fillRect/>
          </a:stretch>
        </p:blipFill>
        <p:spPr bwMode="auto">
          <a:xfrm>
            <a:off x="6286501" y="1631951"/>
            <a:ext cx="4257675" cy="511492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36"/>
          <p:cNvSpPr>
            <a:spLocks noChangeArrowheads="1"/>
          </p:cNvSpPr>
          <p:nvPr/>
        </p:nvSpPr>
        <p:spPr bwMode="auto">
          <a:xfrm rot="4653018">
            <a:off x="3630613" y="2335213"/>
            <a:ext cx="4654550" cy="3390900"/>
          </a:xfrm>
          <a:custGeom>
            <a:avLst/>
            <a:gdLst>
              <a:gd name="T0" fmla="*/ 3554051 w 21600"/>
              <a:gd name="T1" fmla="*/ 1695450 h 21600"/>
              <a:gd name="T2" fmla="*/ 2327275 w 21600"/>
              <a:gd name="T3" fmla="*/ 3390900 h 21600"/>
              <a:gd name="T4" fmla="*/ 1100499 w 21600"/>
              <a:gd name="T5" fmla="*/ 1695450 h 21600"/>
              <a:gd name="T6" fmla="*/ 2327275 w 21600"/>
              <a:gd name="T7" fmla="*/ 0 h 21600"/>
              <a:gd name="T8" fmla="*/ 0 60000 65536"/>
              <a:gd name="T9" fmla="*/ 0 60000 65536"/>
              <a:gd name="T10" fmla="*/ 0 60000 65536"/>
              <a:gd name="T11" fmla="*/ 0 60000 65536"/>
              <a:gd name="T12" fmla="*/ 6907 w 21600"/>
              <a:gd name="T13" fmla="*/ 6907 h 21600"/>
              <a:gd name="T14" fmla="*/ 14693 w 21600"/>
              <a:gd name="T15" fmla="*/ 14693 h 21600"/>
            </a:gdLst>
            <a:ahLst/>
            <a:cxnLst>
              <a:cxn ang="T8">
                <a:pos x="T0" y="T1"/>
              </a:cxn>
              <a:cxn ang="T9">
                <a:pos x="T2" y="T3"/>
              </a:cxn>
              <a:cxn ang="T10">
                <a:pos x="T4" y="T5"/>
              </a:cxn>
              <a:cxn ang="T11">
                <a:pos x="T6" y="T7"/>
              </a:cxn>
            </a:cxnLst>
            <a:rect l="T12" t="T13" r="T14" b="T15"/>
            <a:pathLst>
              <a:path w="21600" h="21600">
                <a:moveTo>
                  <a:pt x="0" y="0"/>
                </a:moveTo>
                <a:lnTo>
                  <a:pt x="10214" y="21600"/>
                </a:lnTo>
                <a:lnTo>
                  <a:pt x="11386" y="21600"/>
                </a:lnTo>
                <a:lnTo>
                  <a:pt x="21600" y="0"/>
                </a:lnTo>
                <a:close/>
              </a:path>
            </a:pathLst>
          </a:custGeom>
          <a:solidFill>
            <a:srgbClr val="FFFF66"/>
          </a:solidFill>
          <a:ln w="9525">
            <a:noFill/>
            <a:miter lim="800000"/>
            <a:headEnd/>
            <a:tailEnd/>
          </a:ln>
        </p:spPr>
        <p:txBody>
          <a:bodyPr wrap="none" anchor="ctr"/>
          <a:lstStyle/>
          <a:p>
            <a:endParaRPr lang="el-GR"/>
          </a:p>
        </p:txBody>
      </p:sp>
      <p:sp>
        <p:nvSpPr>
          <p:cNvPr id="26627" name="Oval 22"/>
          <p:cNvSpPr>
            <a:spLocks noChangeArrowheads="1"/>
          </p:cNvSpPr>
          <p:nvPr/>
        </p:nvSpPr>
        <p:spPr bwMode="auto">
          <a:xfrm rot="-684694">
            <a:off x="6270626" y="1077913"/>
            <a:ext cx="3929063" cy="4876800"/>
          </a:xfrm>
          <a:prstGeom prst="ellipse">
            <a:avLst/>
          </a:prstGeom>
          <a:solidFill>
            <a:schemeClr val="bg1">
              <a:lumMod val="75000"/>
            </a:schemeClr>
          </a:solidFill>
          <a:ln w="9525">
            <a:solidFill>
              <a:srgbClr val="FFFF66"/>
            </a:solidFill>
            <a:round/>
            <a:headEnd/>
            <a:tailEnd/>
          </a:ln>
        </p:spPr>
        <p:txBody>
          <a:bodyPr wrap="none" anchor="ctr"/>
          <a:lstStyle/>
          <a:p>
            <a:endParaRPr lang="el-GR"/>
          </a:p>
        </p:txBody>
      </p:sp>
      <p:grpSp>
        <p:nvGrpSpPr>
          <p:cNvPr id="2" name="Group 21"/>
          <p:cNvGrpSpPr>
            <a:grpSpLocks/>
          </p:cNvGrpSpPr>
          <p:nvPr/>
        </p:nvGrpSpPr>
        <p:grpSpPr bwMode="auto">
          <a:xfrm rot="-469815">
            <a:off x="6932613" y="2270126"/>
            <a:ext cx="2500312" cy="2233613"/>
            <a:chOff x="2784" y="2584"/>
            <a:chExt cx="705" cy="591"/>
          </a:xfrm>
        </p:grpSpPr>
        <p:sp>
          <p:nvSpPr>
            <p:cNvPr id="26642" name="Oval 12"/>
            <p:cNvSpPr>
              <a:spLocks noChangeArrowheads="1"/>
            </p:cNvSpPr>
            <p:nvPr/>
          </p:nvSpPr>
          <p:spPr bwMode="auto">
            <a:xfrm>
              <a:off x="3017" y="2674"/>
              <a:ext cx="254" cy="473"/>
            </a:xfrm>
            <a:prstGeom prst="ellipse">
              <a:avLst/>
            </a:prstGeom>
            <a:solidFill>
              <a:schemeClr val="tx1"/>
            </a:solidFill>
            <a:ln w="9525">
              <a:solidFill>
                <a:schemeClr val="tx1"/>
              </a:solidFill>
              <a:round/>
              <a:headEnd/>
              <a:tailEnd/>
            </a:ln>
          </p:spPr>
          <p:txBody>
            <a:bodyPr wrap="none" anchor="ctr"/>
            <a:lstStyle/>
            <a:p>
              <a:endParaRPr lang="el-GR"/>
            </a:p>
          </p:txBody>
        </p:sp>
        <p:grpSp>
          <p:nvGrpSpPr>
            <p:cNvPr id="3" name="Group 20"/>
            <p:cNvGrpSpPr>
              <a:grpSpLocks/>
            </p:cNvGrpSpPr>
            <p:nvPr/>
          </p:nvGrpSpPr>
          <p:grpSpPr bwMode="auto">
            <a:xfrm>
              <a:off x="2784" y="2585"/>
              <a:ext cx="274" cy="590"/>
              <a:chOff x="2784" y="2585"/>
              <a:chExt cx="274" cy="590"/>
            </a:xfrm>
          </p:grpSpPr>
          <p:sp>
            <p:nvSpPr>
              <p:cNvPr id="26648" name="Freeform 13"/>
              <p:cNvSpPr>
                <a:spLocks/>
              </p:cNvSpPr>
              <p:nvPr/>
            </p:nvSpPr>
            <p:spPr bwMode="auto">
              <a:xfrm>
                <a:off x="2887" y="2585"/>
                <a:ext cx="171" cy="192"/>
              </a:xfrm>
              <a:custGeom>
                <a:avLst/>
                <a:gdLst>
                  <a:gd name="T0" fmla="*/ 171 w 171"/>
                  <a:gd name="T1" fmla="*/ 192 h 192"/>
                  <a:gd name="T2" fmla="*/ 62 w 171"/>
                  <a:gd name="T3" fmla="*/ 144 h 192"/>
                  <a:gd name="T4" fmla="*/ 0 w 171"/>
                  <a:gd name="T5" fmla="*/ 0 h 192"/>
                  <a:gd name="T6" fmla="*/ 0 60000 65536"/>
                  <a:gd name="T7" fmla="*/ 0 60000 65536"/>
                  <a:gd name="T8" fmla="*/ 0 60000 65536"/>
                  <a:gd name="T9" fmla="*/ 0 w 171"/>
                  <a:gd name="T10" fmla="*/ 0 h 192"/>
                  <a:gd name="T11" fmla="*/ 171 w 171"/>
                  <a:gd name="T12" fmla="*/ 192 h 192"/>
                </a:gdLst>
                <a:ahLst/>
                <a:cxnLst>
                  <a:cxn ang="T6">
                    <a:pos x="T0" y="T1"/>
                  </a:cxn>
                  <a:cxn ang="T7">
                    <a:pos x="T2" y="T3"/>
                  </a:cxn>
                  <a:cxn ang="T8">
                    <a:pos x="T4" y="T5"/>
                  </a:cxn>
                </a:cxnLst>
                <a:rect l="T9" t="T10" r="T11" b="T12"/>
                <a:pathLst>
                  <a:path w="171" h="192">
                    <a:moveTo>
                      <a:pt x="171" y="192"/>
                    </a:moveTo>
                    <a:lnTo>
                      <a:pt x="62" y="144"/>
                    </a:lnTo>
                    <a:lnTo>
                      <a:pt x="0" y="0"/>
                    </a:lnTo>
                  </a:path>
                </a:pathLst>
              </a:custGeom>
              <a:noFill/>
              <a:ln w="76200" cmpd="sng">
                <a:solidFill>
                  <a:schemeClr val="tx1"/>
                </a:solidFill>
                <a:round/>
                <a:headEnd/>
                <a:tailEnd/>
              </a:ln>
            </p:spPr>
            <p:txBody>
              <a:bodyPr/>
              <a:lstStyle/>
              <a:p>
                <a:endParaRPr lang="el-GR"/>
              </a:p>
            </p:txBody>
          </p:sp>
          <p:sp>
            <p:nvSpPr>
              <p:cNvPr id="26649" name="Freeform 14"/>
              <p:cNvSpPr>
                <a:spLocks/>
              </p:cNvSpPr>
              <p:nvPr/>
            </p:nvSpPr>
            <p:spPr bwMode="auto">
              <a:xfrm>
                <a:off x="2784" y="2846"/>
                <a:ext cx="252" cy="55"/>
              </a:xfrm>
              <a:custGeom>
                <a:avLst/>
                <a:gdLst>
                  <a:gd name="T0" fmla="*/ 252 w 252"/>
                  <a:gd name="T1" fmla="*/ 25 h 55"/>
                  <a:gd name="T2" fmla="*/ 130 w 252"/>
                  <a:gd name="T3" fmla="*/ 0 h 55"/>
                  <a:gd name="T4" fmla="*/ 0 w 252"/>
                  <a:gd name="T5" fmla="*/ 55 h 55"/>
                  <a:gd name="T6" fmla="*/ 0 60000 65536"/>
                  <a:gd name="T7" fmla="*/ 0 60000 65536"/>
                  <a:gd name="T8" fmla="*/ 0 60000 65536"/>
                  <a:gd name="T9" fmla="*/ 0 w 252"/>
                  <a:gd name="T10" fmla="*/ 0 h 55"/>
                  <a:gd name="T11" fmla="*/ 252 w 252"/>
                  <a:gd name="T12" fmla="*/ 55 h 55"/>
                </a:gdLst>
                <a:ahLst/>
                <a:cxnLst>
                  <a:cxn ang="T6">
                    <a:pos x="T0" y="T1"/>
                  </a:cxn>
                  <a:cxn ang="T7">
                    <a:pos x="T2" y="T3"/>
                  </a:cxn>
                  <a:cxn ang="T8">
                    <a:pos x="T4" y="T5"/>
                  </a:cxn>
                </a:cxnLst>
                <a:rect l="T9" t="T10" r="T11" b="T12"/>
                <a:pathLst>
                  <a:path w="252" h="55">
                    <a:moveTo>
                      <a:pt x="252" y="25"/>
                    </a:moveTo>
                    <a:lnTo>
                      <a:pt x="130" y="0"/>
                    </a:lnTo>
                    <a:lnTo>
                      <a:pt x="0" y="55"/>
                    </a:lnTo>
                  </a:path>
                </a:pathLst>
              </a:custGeom>
              <a:noFill/>
              <a:ln w="76200" cmpd="sng">
                <a:solidFill>
                  <a:schemeClr val="tx1"/>
                </a:solidFill>
                <a:round/>
                <a:headEnd/>
                <a:tailEnd/>
              </a:ln>
            </p:spPr>
            <p:txBody>
              <a:bodyPr/>
              <a:lstStyle/>
              <a:p>
                <a:endParaRPr lang="el-GR"/>
              </a:p>
            </p:txBody>
          </p:sp>
          <p:sp>
            <p:nvSpPr>
              <p:cNvPr id="26650" name="Freeform 15"/>
              <p:cNvSpPr>
                <a:spLocks/>
              </p:cNvSpPr>
              <p:nvPr/>
            </p:nvSpPr>
            <p:spPr bwMode="auto">
              <a:xfrm>
                <a:off x="2798" y="3006"/>
                <a:ext cx="243" cy="169"/>
              </a:xfrm>
              <a:custGeom>
                <a:avLst/>
                <a:gdLst>
                  <a:gd name="T0" fmla="*/ 243 w 243"/>
                  <a:gd name="T1" fmla="*/ 0 h 169"/>
                  <a:gd name="T2" fmla="*/ 116 w 243"/>
                  <a:gd name="T3" fmla="*/ 4 h 169"/>
                  <a:gd name="T4" fmla="*/ 0 w 243"/>
                  <a:gd name="T5" fmla="*/ 169 h 169"/>
                  <a:gd name="T6" fmla="*/ 0 60000 65536"/>
                  <a:gd name="T7" fmla="*/ 0 60000 65536"/>
                  <a:gd name="T8" fmla="*/ 0 60000 65536"/>
                  <a:gd name="T9" fmla="*/ 0 w 243"/>
                  <a:gd name="T10" fmla="*/ 0 h 169"/>
                  <a:gd name="T11" fmla="*/ 243 w 243"/>
                  <a:gd name="T12" fmla="*/ 169 h 169"/>
                </a:gdLst>
                <a:ahLst/>
                <a:cxnLst>
                  <a:cxn ang="T6">
                    <a:pos x="T0" y="T1"/>
                  </a:cxn>
                  <a:cxn ang="T7">
                    <a:pos x="T2" y="T3"/>
                  </a:cxn>
                  <a:cxn ang="T8">
                    <a:pos x="T4" y="T5"/>
                  </a:cxn>
                </a:cxnLst>
                <a:rect l="T9" t="T10" r="T11" b="T12"/>
                <a:pathLst>
                  <a:path w="243" h="169">
                    <a:moveTo>
                      <a:pt x="243" y="0"/>
                    </a:moveTo>
                    <a:lnTo>
                      <a:pt x="116" y="4"/>
                    </a:lnTo>
                    <a:lnTo>
                      <a:pt x="0" y="169"/>
                    </a:lnTo>
                  </a:path>
                </a:pathLst>
              </a:custGeom>
              <a:noFill/>
              <a:ln w="76200" cmpd="sng">
                <a:solidFill>
                  <a:schemeClr val="tx1"/>
                </a:solidFill>
                <a:round/>
                <a:headEnd/>
                <a:tailEnd/>
              </a:ln>
            </p:spPr>
            <p:txBody>
              <a:bodyPr/>
              <a:lstStyle/>
              <a:p>
                <a:endParaRPr lang="el-GR"/>
              </a:p>
            </p:txBody>
          </p:sp>
        </p:grpSp>
        <p:grpSp>
          <p:nvGrpSpPr>
            <p:cNvPr id="4" name="Group 19"/>
            <p:cNvGrpSpPr>
              <a:grpSpLocks/>
            </p:cNvGrpSpPr>
            <p:nvPr/>
          </p:nvGrpSpPr>
          <p:grpSpPr bwMode="auto">
            <a:xfrm flipH="1">
              <a:off x="3215" y="2584"/>
              <a:ext cx="274" cy="590"/>
              <a:chOff x="2920" y="2721"/>
              <a:chExt cx="274" cy="590"/>
            </a:xfrm>
          </p:grpSpPr>
          <p:sp>
            <p:nvSpPr>
              <p:cNvPr id="26645" name="Freeform 16"/>
              <p:cNvSpPr>
                <a:spLocks/>
              </p:cNvSpPr>
              <p:nvPr/>
            </p:nvSpPr>
            <p:spPr bwMode="auto">
              <a:xfrm>
                <a:off x="3023" y="2721"/>
                <a:ext cx="171" cy="192"/>
              </a:xfrm>
              <a:custGeom>
                <a:avLst/>
                <a:gdLst>
                  <a:gd name="T0" fmla="*/ 171 w 171"/>
                  <a:gd name="T1" fmla="*/ 192 h 192"/>
                  <a:gd name="T2" fmla="*/ 62 w 171"/>
                  <a:gd name="T3" fmla="*/ 144 h 192"/>
                  <a:gd name="T4" fmla="*/ 0 w 171"/>
                  <a:gd name="T5" fmla="*/ 0 h 192"/>
                  <a:gd name="T6" fmla="*/ 0 60000 65536"/>
                  <a:gd name="T7" fmla="*/ 0 60000 65536"/>
                  <a:gd name="T8" fmla="*/ 0 60000 65536"/>
                  <a:gd name="T9" fmla="*/ 0 w 171"/>
                  <a:gd name="T10" fmla="*/ 0 h 192"/>
                  <a:gd name="T11" fmla="*/ 171 w 171"/>
                  <a:gd name="T12" fmla="*/ 192 h 192"/>
                </a:gdLst>
                <a:ahLst/>
                <a:cxnLst>
                  <a:cxn ang="T6">
                    <a:pos x="T0" y="T1"/>
                  </a:cxn>
                  <a:cxn ang="T7">
                    <a:pos x="T2" y="T3"/>
                  </a:cxn>
                  <a:cxn ang="T8">
                    <a:pos x="T4" y="T5"/>
                  </a:cxn>
                </a:cxnLst>
                <a:rect l="T9" t="T10" r="T11" b="T12"/>
                <a:pathLst>
                  <a:path w="171" h="192">
                    <a:moveTo>
                      <a:pt x="171" y="192"/>
                    </a:moveTo>
                    <a:lnTo>
                      <a:pt x="62" y="144"/>
                    </a:lnTo>
                    <a:lnTo>
                      <a:pt x="0" y="0"/>
                    </a:lnTo>
                  </a:path>
                </a:pathLst>
              </a:custGeom>
              <a:noFill/>
              <a:ln w="76200" cmpd="sng">
                <a:solidFill>
                  <a:schemeClr val="tx1"/>
                </a:solidFill>
                <a:round/>
                <a:headEnd/>
                <a:tailEnd/>
              </a:ln>
            </p:spPr>
            <p:txBody>
              <a:bodyPr/>
              <a:lstStyle/>
              <a:p>
                <a:endParaRPr lang="el-GR"/>
              </a:p>
            </p:txBody>
          </p:sp>
          <p:sp>
            <p:nvSpPr>
              <p:cNvPr id="26646" name="Freeform 17"/>
              <p:cNvSpPr>
                <a:spLocks/>
              </p:cNvSpPr>
              <p:nvPr/>
            </p:nvSpPr>
            <p:spPr bwMode="auto">
              <a:xfrm>
                <a:off x="2920" y="2982"/>
                <a:ext cx="252" cy="55"/>
              </a:xfrm>
              <a:custGeom>
                <a:avLst/>
                <a:gdLst>
                  <a:gd name="T0" fmla="*/ 252 w 252"/>
                  <a:gd name="T1" fmla="*/ 25 h 55"/>
                  <a:gd name="T2" fmla="*/ 130 w 252"/>
                  <a:gd name="T3" fmla="*/ 0 h 55"/>
                  <a:gd name="T4" fmla="*/ 0 w 252"/>
                  <a:gd name="T5" fmla="*/ 55 h 55"/>
                  <a:gd name="T6" fmla="*/ 0 60000 65536"/>
                  <a:gd name="T7" fmla="*/ 0 60000 65536"/>
                  <a:gd name="T8" fmla="*/ 0 60000 65536"/>
                  <a:gd name="T9" fmla="*/ 0 w 252"/>
                  <a:gd name="T10" fmla="*/ 0 h 55"/>
                  <a:gd name="T11" fmla="*/ 252 w 252"/>
                  <a:gd name="T12" fmla="*/ 55 h 55"/>
                </a:gdLst>
                <a:ahLst/>
                <a:cxnLst>
                  <a:cxn ang="T6">
                    <a:pos x="T0" y="T1"/>
                  </a:cxn>
                  <a:cxn ang="T7">
                    <a:pos x="T2" y="T3"/>
                  </a:cxn>
                  <a:cxn ang="T8">
                    <a:pos x="T4" y="T5"/>
                  </a:cxn>
                </a:cxnLst>
                <a:rect l="T9" t="T10" r="T11" b="T12"/>
                <a:pathLst>
                  <a:path w="252" h="55">
                    <a:moveTo>
                      <a:pt x="252" y="25"/>
                    </a:moveTo>
                    <a:lnTo>
                      <a:pt x="130" y="0"/>
                    </a:lnTo>
                    <a:lnTo>
                      <a:pt x="0" y="55"/>
                    </a:lnTo>
                  </a:path>
                </a:pathLst>
              </a:custGeom>
              <a:noFill/>
              <a:ln w="76200" cmpd="sng">
                <a:solidFill>
                  <a:schemeClr val="tx1"/>
                </a:solidFill>
                <a:round/>
                <a:headEnd/>
                <a:tailEnd/>
              </a:ln>
            </p:spPr>
            <p:txBody>
              <a:bodyPr/>
              <a:lstStyle/>
              <a:p>
                <a:endParaRPr lang="el-GR"/>
              </a:p>
            </p:txBody>
          </p:sp>
          <p:sp>
            <p:nvSpPr>
              <p:cNvPr id="26647" name="Freeform 18"/>
              <p:cNvSpPr>
                <a:spLocks/>
              </p:cNvSpPr>
              <p:nvPr/>
            </p:nvSpPr>
            <p:spPr bwMode="auto">
              <a:xfrm>
                <a:off x="2934" y="3142"/>
                <a:ext cx="243" cy="169"/>
              </a:xfrm>
              <a:custGeom>
                <a:avLst/>
                <a:gdLst>
                  <a:gd name="T0" fmla="*/ 243 w 243"/>
                  <a:gd name="T1" fmla="*/ 0 h 169"/>
                  <a:gd name="T2" fmla="*/ 116 w 243"/>
                  <a:gd name="T3" fmla="*/ 4 h 169"/>
                  <a:gd name="T4" fmla="*/ 0 w 243"/>
                  <a:gd name="T5" fmla="*/ 169 h 169"/>
                  <a:gd name="T6" fmla="*/ 0 60000 65536"/>
                  <a:gd name="T7" fmla="*/ 0 60000 65536"/>
                  <a:gd name="T8" fmla="*/ 0 60000 65536"/>
                  <a:gd name="T9" fmla="*/ 0 w 243"/>
                  <a:gd name="T10" fmla="*/ 0 h 169"/>
                  <a:gd name="T11" fmla="*/ 243 w 243"/>
                  <a:gd name="T12" fmla="*/ 169 h 169"/>
                </a:gdLst>
                <a:ahLst/>
                <a:cxnLst>
                  <a:cxn ang="T6">
                    <a:pos x="T0" y="T1"/>
                  </a:cxn>
                  <a:cxn ang="T7">
                    <a:pos x="T2" y="T3"/>
                  </a:cxn>
                  <a:cxn ang="T8">
                    <a:pos x="T4" y="T5"/>
                  </a:cxn>
                </a:cxnLst>
                <a:rect l="T9" t="T10" r="T11" b="T12"/>
                <a:pathLst>
                  <a:path w="243" h="169">
                    <a:moveTo>
                      <a:pt x="243" y="0"/>
                    </a:moveTo>
                    <a:lnTo>
                      <a:pt x="116" y="4"/>
                    </a:lnTo>
                    <a:lnTo>
                      <a:pt x="0" y="169"/>
                    </a:lnTo>
                  </a:path>
                </a:pathLst>
              </a:custGeom>
              <a:noFill/>
              <a:ln w="76200" cmpd="sng">
                <a:solidFill>
                  <a:schemeClr val="tx1"/>
                </a:solidFill>
                <a:round/>
                <a:headEnd/>
                <a:tailEnd/>
              </a:ln>
            </p:spPr>
            <p:txBody>
              <a:bodyPr/>
              <a:lstStyle/>
              <a:p>
                <a:endParaRPr lang="el-GR"/>
              </a:p>
            </p:txBody>
          </p:sp>
        </p:grpSp>
      </p:grpSp>
      <p:sp>
        <p:nvSpPr>
          <p:cNvPr id="26629" name="Rectangle 23"/>
          <p:cNvSpPr>
            <a:spLocks noChangeArrowheads="1"/>
          </p:cNvSpPr>
          <p:nvPr/>
        </p:nvSpPr>
        <p:spPr bwMode="auto">
          <a:xfrm rot="-825647">
            <a:off x="3209926" y="4365626"/>
            <a:ext cx="784225" cy="315913"/>
          </a:xfrm>
          <a:prstGeom prst="rect">
            <a:avLst/>
          </a:prstGeom>
          <a:solidFill>
            <a:schemeClr val="accent1"/>
          </a:solidFill>
          <a:ln w="9525">
            <a:solidFill>
              <a:schemeClr val="tx1"/>
            </a:solidFill>
            <a:miter lim="800000"/>
            <a:headEnd/>
            <a:tailEnd/>
          </a:ln>
        </p:spPr>
        <p:txBody>
          <a:bodyPr wrap="none" anchor="ctr"/>
          <a:lstStyle/>
          <a:p>
            <a:endParaRPr lang="el-GR"/>
          </a:p>
        </p:txBody>
      </p:sp>
      <p:sp>
        <p:nvSpPr>
          <p:cNvPr id="26630" name="AutoShape 24"/>
          <p:cNvSpPr>
            <a:spLocks noChangeArrowheads="1"/>
          </p:cNvSpPr>
          <p:nvPr/>
        </p:nvSpPr>
        <p:spPr bwMode="auto">
          <a:xfrm rot="4630670">
            <a:off x="3796507" y="4214019"/>
            <a:ext cx="631825" cy="369888"/>
          </a:xfrm>
          <a:custGeom>
            <a:avLst/>
            <a:gdLst>
              <a:gd name="T0" fmla="*/ 552847 w 21600"/>
              <a:gd name="T1" fmla="*/ 184944 h 21600"/>
              <a:gd name="T2" fmla="*/ 315913 w 21600"/>
              <a:gd name="T3" fmla="*/ 369888 h 21600"/>
              <a:gd name="T4" fmla="*/ 78978 w 21600"/>
              <a:gd name="T5" fmla="*/ 184944 h 21600"/>
              <a:gd name="T6" fmla="*/ 31591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lstStyle/>
          <a:p>
            <a:endParaRPr lang="el-GR"/>
          </a:p>
        </p:txBody>
      </p:sp>
      <p:grpSp>
        <p:nvGrpSpPr>
          <p:cNvPr id="5" name="Group 25"/>
          <p:cNvGrpSpPr>
            <a:grpSpLocks/>
          </p:cNvGrpSpPr>
          <p:nvPr/>
        </p:nvGrpSpPr>
        <p:grpSpPr bwMode="auto">
          <a:xfrm rot="-469815">
            <a:off x="4383089" y="4192589"/>
            <a:ext cx="300037" cy="268287"/>
            <a:chOff x="2784" y="2584"/>
            <a:chExt cx="705" cy="591"/>
          </a:xfrm>
        </p:grpSpPr>
        <p:sp>
          <p:nvSpPr>
            <p:cNvPr id="26633" name="Oval 26"/>
            <p:cNvSpPr>
              <a:spLocks noChangeArrowheads="1"/>
            </p:cNvSpPr>
            <p:nvPr/>
          </p:nvSpPr>
          <p:spPr bwMode="auto">
            <a:xfrm>
              <a:off x="3017" y="2674"/>
              <a:ext cx="254" cy="473"/>
            </a:xfrm>
            <a:prstGeom prst="ellipse">
              <a:avLst/>
            </a:prstGeom>
            <a:solidFill>
              <a:schemeClr val="tx1"/>
            </a:solidFill>
            <a:ln w="12700">
              <a:solidFill>
                <a:schemeClr val="tx1"/>
              </a:solidFill>
              <a:round/>
              <a:headEnd/>
              <a:tailEnd/>
            </a:ln>
          </p:spPr>
          <p:txBody>
            <a:bodyPr wrap="none" anchor="ctr"/>
            <a:lstStyle/>
            <a:p>
              <a:endParaRPr lang="el-GR"/>
            </a:p>
          </p:txBody>
        </p:sp>
        <p:grpSp>
          <p:nvGrpSpPr>
            <p:cNvPr id="6" name="Group 27"/>
            <p:cNvGrpSpPr>
              <a:grpSpLocks/>
            </p:cNvGrpSpPr>
            <p:nvPr/>
          </p:nvGrpSpPr>
          <p:grpSpPr bwMode="auto">
            <a:xfrm>
              <a:off x="2784" y="2585"/>
              <a:ext cx="274" cy="590"/>
              <a:chOff x="2784" y="2585"/>
              <a:chExt cx="274" cy="590"/>
            </a:xfrm>
          </p:grpSpPr>
          <p:sp>
            <p:nvSpPr>
              <p:cNvPr id="26639" name="Freeform 28"/>
              <p:cNvSpPr>
                <a:spLocks/>
              </p:cNvSpPr>
              <p:nvPr/>
            </p:nvSpPr>
            <p:spPr bwMode="auto">
              <a:xfrm>
                <a:off x="2887" y="2585"/>
                <a:ext cx="171" cy="192"/>
              </a:xfrm>
              <a:custGeom>
                <a:avLst/>
                <a:gdLst>
                  <a:gd name="T0" fmla="*/ 171 w 171"/>
                  <a:gd name="T1" fmla="*/ 192 h 192"/>
                  <a:gd name="T2" fmla="*/ 62 w 171"/>
                  <a:gd name="T3" fmla="*/ 144 h 192"/>
                  <a:gd name="T4" fmla="*/ 0 w 171"/>
                  <a:gd name="T5" fmla="*/ 0 h 192"/>
                  <a:gd name="T6" fmla="*/ 0 60000 65536"/>
                  <a:gd name="T7" fmla="*/ 0 60000 65536"/>
                  <a:gd name="T8" fmla="*/ 0 60000 65536"/>
                  <a:gd name="T9" fmla="*/ 0 w 171"/>
                  <a:gd name="T10" fmla="*/ 0 h 192"/>
                  <a:gd name="T11" fmla="*/ 171 w 171"/>
                  <a:gd name="T12" fmla="*/ 192 h 192"/>
                </a:gdLst>
                <a:ahLst/>
                <a:cxnLst>
                  <a:cxn ang="T6">
                    <a:pos x="T0" y="T1"/>
                  </a:cxn>
                  <a:cxn ang="T7">
                    <a:pos x="T2" y="T3"/>
                  </a:cxn>
                  <a:cxn ang="T8">
                    <a:pos x="T4" y="T5"/>
                  </a:cxn>
                </a:cxnLst>
                <a:rect l="T9" t="T10" r="T11" b="T12"/>
                <a:pathLst>
                  <a:path w="171" h="192">
                    <a:moveTo>
                      <a:pt x="171" y="192"/>
                    </a:moveTo>
                    <a:lnTo>
                      <a:pt x="62" y="144"/>
                    </a:lnTo>
                    <a:lnTo>
                      <a:pt x="0" y="0"/>
                    </a:lnTo>
                  </a:path>
                </a:pathLst>
              </a:custGeom>
              <a:noFill/>
              <a:ln w="12700" cmpd="sng">
                <a:solidFill>
                  <a:schemeClr val="tx1"/>
                </a:solidFill>
                <a:round/>
                <a:headEnd/>
                <a:tailEnd/>
              </a:ln>
            </p:spPr>
            <p:txBody>
              <a:bodyPr/>
              <a:lstStyle/>
              <a:p>
                <a:endParaRPr lang="el-GR"/>
              </a:p>
            </p:txBody>
          </p:sp>
          <p:sp>
            <p:nvSpPr>
              <p:cNvPr id="26640" name="Freeform 29"/>
              <p:cNvSpPr>
                <a:spLocks/>
              </p:cNvSpPr>
              <p:nvPr/>
            </p:nvSpPr>
            <p:spPr bwMode="auto">
              <a:xfrm>
                <a:off x="2784" y="2846"/>
                <a:ext cx="252" cy="55"/>
              </a:xfrm>
              <a:custGeom>
                <a:avLst/>
                <a:gdLst>
                  <a:gd name="T0" fmla="*/ 252 w 252"/>
                  <a:gd name="T1" fmla="*/ 25 h 55"/>
                  <a:gd name="T2" fmla="*/ 130 w 252"/>
                  <a:gd name="T3" fmla="*/ 0 h 55"/>
                  <a:gd name="T4" fmla="*/ 0 w 252"/>
                  <a:gd name="T5" fmla="*/ 55 h 55"/>
                  <a:gd name="T6" fmla="*/ 0 60000 65536"/>
                  <a:gd name="T7" fmla="*/ 0 60000 65536"/>
                  <a:gd name="T8" fmla="*/ 0 60000 65536"/>
                  <a:gd name="T9" fmla="*/ 0 w 252"/>
                  <a:gd name="T10" fmla="*/ 0 h 55"/>
                  <a:gd name="T11" fmla="*/ 252 w 252"/>
                  <a:gd name="T12" fmla="*/ 55 h 55"/>
                </a:gdLst>
                <a:ahLst/>
                <a:cxnLst>
                  <a:cxn ang="T6">
                    <a:pos x="T0" y="T1"/>
                  </a:cxn>
                  <a:cxn ang="T7">
                    <a:pos x="T2" y="T3"/>
                  </a:cxn>
                  <a:cxn ang="T8">
                    <a:pos x="T4" y="T5"/>
                  </a:cxn>
                </a:cxnLst>
                <a:rect l="T9" t="T10" r="T11" b="T12"/>
                <a:pathLst>
                  <a:path w="252" h="55">
                    <a:moveTo>
                      <a:pt x="252" y="25"/>
                    </a:moveTo>
                    <a:lnTo>
                      <a:pt x="130" y="0"/>
                    </a:lnTo>
                    <a:lnTo>
                      <a:pt x="0" y="55"/>
                    </a:lnTo>
                  </a:path>
                </a:pathLst>
              </a:custGeom>
              <a:noFill/>
              <a:ln w="12700" cmpd="sng">
                <a:solidFill>
                  <a:schemeClr val="tx1"/>
                </a:solidFill>
                <a:round/>
                <a:headEnd/>
                <a:tailEnd/>
              </a:ln>
            </p:spPr>
            <p:txBody>
              <a:bodyPr/>
              <a:lstStyle/>
              <a:p>
                <a:endParaRPr lang="el-GR"/>
              </a:p>
            </p:txBody>
          </p:sp>
          <p:sp>
            <p:nvSpPr>
              <p:cNvPr id="26641" name="Freeform 30"/>
              <p:cNvSpPr>
                <a:spLocks/>
              </p:cNvSpPr>
              <p:nvPr/>
            </p:nvSpPr>
            <p:spPr bwMode="auto">
              <a:xfrm>
                <a:off x="2798" y="3006"/>
                <a:ext cx="243" cy="169"/>
              </a:xfrm>
              <a:custGeom>
                <a:avLst/>
                <a:gdLst>
                  <a:gd name="T0" fmla="*/ 243 w 243"/>
                  <a:gd name="T1" fmla="*/ 0 h 169"/>
                  <a:gd name="T2" fmla="*/ 116 w 243"/>
                  <a:gd name="T3" fmla="*/ 4 h 169"/>
                  <a:gd name="T4" fmla="*/ 0 w 243"/>
                  <a:gd name="T5" fmla="*/ 169 h 169"/>
                  <a:gd name="T6" fmla="*/ 0 60000 65536"/>
                  <a:gd name="T7" fmla="*/ 0 60000 65536"/>
                  <a:gd name="T8" fmla="*/ 0 60000 65536"/>
                  <a:gd name="T9" fmla="*/ 0 w 243"/>
                  <a:gd name="T10" fmla="*/ 0 h 169"/>
                  <a:gd name="T11" fmla="*/ 243 w 243"/>
                  <a:gd name="T12" fmla="*/ 169 h 169"/>
                </a:gdLst>
                <a:ahLst/>
                <a:cxnLst>
                  <a:cxn ang="T6">
                    <a:pos x="T0" y="T1"/>
                  </a:cxn>
                  <a:cxn ang="T7">
                    <a:pos x="T2" y="T3"/>
                  </a:cxn>
                  <a:cxn ang="T8">
                    <a:pos x="T4" y="T5"/>
                  </a:cxn>
                </a:cxnLst>
                <a:rect l="T9" t="T10" r="T11" b="T12"/>
                <a:pathLst>
                  <a:path w="243" h="169">
                    <a:moveTo>
                      <a:pt x="243" y="0"/>
                    </a:moveTo>
                    <a:lnTo>
                      <a:pt x="116" y="4"/>
                    </a:lnTo>
                    <a:lnTo>
                      <a:pt x="0" y="169"/>
                    </a:lnTo>
                  </a:path>
                </a:pathLst>
              </a:custGeom>
              <a:noFill/>
              <a:ln w="12700" cmpd="sng">
                <a:solidFill>
                  <a:schemeClr val="tx1"/>
                </a:solidFill>
                <a:round/>
                <a:headEnd/>
                <a:tailEnd/>
              </a:ln>
            </p:spPr>
            <p:txBody>
              <a:bodyPr/>
              <a:lstStyle/>
              <a:p>
                <a:endParaRPr lang="el-GR"/>
              </a:p>
            </p:txBody>
          </p:sp>
        </p:grpSp>
        <p:grpSp>
          <p:nvGrpSpPr>
            <p:cNvPr id="7" name="Group 31"/>
            <p:cNvGrpSpPr>
              <a:grpSpLocks/>
            </p:cNvGrpSpPr>
            <p:nvPr/>
          </p:nvGrpSpPr>
          <p:grpSpPr bwMode="auto">
            <a:xfrm flipH="1">
              <a:off x="3215" y="2584"/>
              <a:ext cx="274" cy="590"/>
              <a:chOff x="2920" y="2721"/>
              <a:chExt cx="274" cy="590"/>
            </a:xfrm>
          </p:grpSpPr>
          <p:sp>
            <p:nvSpPr>
              <p:cNvPr id="26636" name="Freeform 32"/>
              <p:cNvSpPr>
                <a:spLocks/>
              </p:cNvSpPr>
              <p:nvPr/>
            </p:nvSpPr>
            <p:spPr bwMode="auto">
              <a:xfrm>
                <a:off x="3023" y="2721"/>
                <a:ext cx="171" cy="192"/>
              </a:xfrm>
              <a:custGeom>
                <a:avLst/>
                <a:gdLst>
                  <a:gd name="T0" fmla="*/ 171 w 171"/>
                  <a:gd name="T1" fmla="*/ 192 h 192"/>
                  <a:gd name="T2" fmla="*/ 62 w 171"/>
                  <a:gd name="T3" fmla="*/ 144 h 192"/>
                  <a:gd name="T4" fmla="*/ 0 w 171"/>
                  <a:gd name="T5" fmla="*/ 0 h 192"/>
                  <a:gd name="T6" fmla="*/ 0 60000 65536"/>
                  <a:gd name="T7" fmla="*/ 0 60000 65536"/>
                  <a:gd name="T8" fmla="*/ 0 60000 65536"/>
                  <a:gd name="T9" fmla="*/ 0 w 171"/>
                  <a:gd name="T10" fmla="*/ 0 h 192"/>
                  <a:gd name="T11" fmla="*/ 171 w 171"/>
                  <a:gd name="T12" fmla="*/ 192 h 192"/>
                </a:gdLst>
                <a:ahLst/>
                <a:cxnLst>
                  <a:cxn ang="T6">
                    <a:pos x="T0" y="T1"/>
                  </a:cxn>
                  <a:cxn ang="T7">
                    <a:pos x="T2" y="T3"/>
                  </a:cxn>
                  <a:cxn ang="T8">
                    <a:pos x="T4" y="T5"/>
                  </a:cxn>
                </a:cxnLst>
                <a:rect l="T9" t="T10" r="T11" b="T12"/>
                <a:pathLst>
                  <a:path w="171" h="192">
                    <a:moveTo>
                      <a:pt x="171" y="192"/>
                    </a:moveTo>
                    <a:lnTo>
                      <a:pt x="62" y="144"/>
                    </a:lnTo>
                    <a:lnTo>
                      <a:pt x="0" y="0"/>
                    </a:lnTo>
                  </a:path>
                </a:pathLst>
              </a:custGeom>
              <a:noFill/>
              <a:ln w="12700" cmpd="sng">
                <a:solidFill>
                  <a:schemeClr val="tx1"/>
                </a:solidFill>
                <a:round/>
                <a:headEnd/>
                <a:tailEnd/>
              </a:ln>
            </p:spPr>
            <p:txBody>
              <a:bodyPr/>
              <a:lstStyle/>
              <a:p>
                <a:endParaRPr lang="el-GR"/>
              </a:p>
            </p:txBody>
          </p:sp>
          <p:sp>
            <p:nvSpPr>
              <p:cNvPr id="26637" name="Freeform 33"/>
              <p:cNvSpPr>
                <a:spLocks/>
              </p:cNvSpPr>
              <p:nvPr/>
            </p:nvSpPr>
            <p:spPr bwMode="auto">
              <a:xfrm>
                <a:off x="2920" y="2982"/>
                <a:ext cx="252" cy="55"/>
              </a:xfrm>
              <a:custGeom>
                <a:avLst/>
                <a:gdLst>
                  <a:gd name="T0" fmla="*/ 252 w 252"/>
                  <a:gd name="T1" fmla="*/ 25 h 55"/>
                  <a:gd name="T2" fmla="*/ 130 w 252"/>
                  <a:gd name="T3" fmla="*/ 0 h 55"/>
                  <a:gd name="T4" fmla="*/ 0 w 252"/>
                  <a:gd name="T5" fmla="*/ 55 h 55"/>
                  <a:gd name="T6" fmla="*/ 0 60000 65536"/>
                  <a:gd name="T7" fmla="*/ 0 60000 65536"/>
                  <a:gd name="T8" fmla="*/ 0 60000 65536"/>
                  <a:gd name="T9" fmla="*/ 0 w 252"/>
                  <a:gd name="T10" fmla="*/ 0 h 55"/>
                  <a:gd name="T11" fmla="*/ 252 w 252"/>
                  <a:gd name="T12" fmla="*/ 55 h 55"/>
                </a:gdLst>
                <a:ahLst/>
                <a:cxnLst>
                  <a:cxn ang="T6">
                    <a:pos x="T0" y="T1"/>
                  </a:cxn>
                  <a:cxn ang="T7">
                    <a:pos x="T2" y="T3"/>
                  </a:cxn>
                  <a:cxn ang="T8">
                    <a:pos x="T4" y="T5"/>
                  </a:cxn>
                </a:cxnLst>
                <a:rect l="T9" t="T10" r="T11" b="T12"/>
                <a:pathLst>
                  <a:path w="252" h="55">
                    <a:moveTo>
                      <a:pt x="252" y="25"/>
                    </a:moveTo>
                    <a:lnTo>
                      <a:pt x="130" y="0"/>
                    </a:lnTo>
                    <a:lnTo>
                      <a:pt x="0" y="55"/>
                    </a:lnTo>
                  </a:path>
                </a:pathLst>
              </a:custGeom>
              <a:noFill/>
              <a:ln w="12700" cmpd="sng">
                <a:solidFill>
                  <a:schemeClr val="tx1"/>
                </a:solidFill>
                <a:round/>
                <a:headEnd/>
                <a:tailEnd/>
              </a:ln>
            </p:spPr>
            <p:txBody>
              <a:bodyPr/>
              <a:lstStyle/>
              <a:p>
                <a:endParaRPr lang="el-GR"/>
              </a:p>
            </p:txBody>
          </p:sp>
          <p:sp>
            <p:nvSpPr>
              <p:cNvPr id="26638" name="Freeform 34"/>
              <p:cNvSpPr>
                <a:spLocks/>
              </p:cNvSpPr>
              <p:nvPr/>
            </p:nvSpPr>
            <p:spPr bwMode="auto">
              <a:xfrm>
                <a:off x="2934" y="3142"/>
                <a:ext cx="243" cy="169"/>
              </a:xfrm>
              <a:custGeom>
                <a:avLst/>
                <a:gdLst>
                  <a:gd name="T0" fmla="*/ 243 w 243"/>
                  <a:gd name="T1" fmla="*/ 0 h 169"/>
                  <a:gd name="T2" fmla="*/ 116 w 243"/>
                  <a:gd name="T3" fmla="*/ 4 h 169"/>
                  <a:gd name="T4" fmla="*/ 0 w 243"/>
                  <a:gd name="T5" fmla="*/ 169 h 169"/>
                  <a:gd name="T6" fmla="*/ 0 60000 65536"/>
                  <a:gd name="T7" fmla="*/ 0 60000 65536"/>
                  <a:gd name="T8" fmla="*/ 0 60000 65536"/>
                  <a:gd name="T9" fmla="*/ 0 w 243"/>
                  <a:gd name="T10" fmla="*/ 0 h 169"/>
                  <a:gd name="T11" fmla="*/ 243 w 243"/>
                  <a:gd name="T12" fmla="*/ 169 h 169"/>
                </a:gdLst>
                <a:ahLst/>
                <a:cxnLst>
                  <a:cxn ang="T6">
                    <a:pos x="T0" y="T1"/>
                  </a:cxn>
                  <a:cxn ang="T7">
                    <a:pos x="T2" y="T3"/>
                  </a:cxn>
                  <a:cxn ang="T8">
                    <a:pos x="T4" y="T5"/>
                  </a:cxn>
                </a:cxnLst>
                <a:rect l="T9" t="T10" r="T11" b="T12"/>
                <a:pathLst>
                  <a:path w="243" h="169">
                    <a:moveTo>
                      <a:pt x="243" y="0"/>
                    </a:moveTo>
                    <a:lnTo>
                      <a:pt x="116" y="4"/>
                    </a:lnTo>
                    <a:lnTo>
                      <a:pt x="0" y="169"/>
                    </a:lnTo>
                  </a:path>
                </a:pathLst>
              </a:custGeom>
              <a:noFill/>
              <a:ln w="12700" cmpd="sng">
                <a:solidFill>
                  <a:schemeClr val="tx1"/>
                </a:solidFill>
                <a:round/>
                <a:headEnd/>
                <a:tailEnd/>
              </a:ln>
            </p:spPr>
            <p:txBody>
              <a:bodyPr/>
              <a:lstStyle/>
              <a:p>
                <a:endParaRPr lang="el-GR"/>
              </a:p>
            </p:txBody>
          </p:sp>
        </p:grpSp>
      </p:grpSp>
      <p:sp>
        <p:nvSpPr>
          <p:cNvPr id="26632" name="Line 35"/>
          <p:cNvSpPr>
            <a:spLocks noChangeShapeType="1"/>
          </p:cNvSpPr>
          <p:nvPr/>
        </p:nvSpPr>
        <p:spPr bwMode="auto">
          <a:xfrm flipV="1">
            <a:off x="4527550" y="2768601"/>
            <a:ext cx="0" cy="1546225"/>
          </a:xfrm>
          <a:prstGeom prst="line">
            <a:avLst/>
          </a:prstGeom>
          <a:noFill/>
          <a:ln w="9525">
            <a:solidFill>
              <a:schemeClr val="tx1"/>
            </a:solidFill>
            <a:round/>
            <a:headEnd/>
            <a:tailEnd/>
          </a:ln>
        </p:spPr>
        <p:txBody>
          <a:bodyPr/>
          <a:lstStyle/>
          <a:p>
            <a:endParaRPr lang="el-G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3" cstate="email"/>
          <a:srcRect/>
          <a:stretch>
            <a:fillRect/>
          </a:stretch>
        </p:blipFill>
        <p:spPr bwMode="auto">
          <a:xfrm>
            <a:off x="3374835" y="135246"/>
            <a:ext cx="6039041" cy="6527493"/>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email"/>
          <a:srcRect/>
          <a:stretch>
            <a:fillRect/>
          </a:stretch>
        </p:blipFill>
        <p:spPr bwMode="auto">
          <a:xfrm>
            <a:off x="3444875" y="1795463"/>
            <a:ext cx="5302250" cy="4335462"/>
          </a:xfrm>
          <a:prstGeom prst="rect">
            <a:avLst/>
          </a:prstGeom>
          <a:noFill/>
          <a:ln w="9525">
            <a:noFill/>
            <a:miter lim="800000"/>
            <a:headEnd/>
            <a:tailEnd/>
          </a:ln>
        </p:spPr>
      </p:pic>
      <p:grpSp>
        <p:nvGrpSpPr>
          <p:cNvPr id="2" name="Group 3"/>
          <p:cNvGrpSpPr>
            <a:grpSpLocks/>
          </p:cNvGrpSpPr>
          <p:nvPr/>
        </p:nvGrpSpPr>
        <p:grpSpPr bwMode="auto">
          <a:xfrm>
            <a:off x="4367213" y="2651126"/>
            <a:ext cx="514350" cy="1717675"/>
            <a:chOff x="1791" y="1334"/>
            <a:chExt cx="324" cy="1082"/>
          </a:xfrm>
        </p:grpSpPr>
        <p:sp>
          <p:nvSpPr>
            <p:cNvPr id="29718" name="Freeform 4"/>
            <p:cNvSpPr>
              <a:spLocks/>
            </p:cNvSpPr>
            <p:nvPr/>
          </p:nvSpPr>
          <p:spPr bwMode="auto">
            <a:xfrm>
              <a:off x="1879" y="1334"/>
              <a:ext cx="236" cy="1082"/>
            </a:xfrm>
            <a:custGeom>
              <a:avLst/>
              <a:gdLst>
                <a:gd name="T0" fmla="*/ 0 w 236"/>
                <a:gd name="T1" fmla="*/ 0 h 1082"/>
                <a:gd name="T2" fmla="*/ 38 w 236"/>
                <a:gd name="T3" fmla="*/ 141 h 1082"/>
                <a:gd name="T4" fmla="*/ 204 w 236"/>
                <a:gd name="T5" fmla="*/ 493 h 1082"/>
                <a:gd name="T6" fmla="*/ 230 w 236"/>
                <a:gd name="T7" fmla="*/ 800 h 1082"/>
                <a:gd name="T8" fmla="*/ 211 w 236"/>
                <a:gd name="T9" fmla="*/ 1082 h 1082"/>
                <a:gd name="T10" fmla="*/ 0 60000 65536"/>
                <a:gd name="T11" fmla="*/ 0 60000 65536"/>
                <a:gd name="T12" fmla="*/ 0 60000 65536"/>
                <a:gd name="T13" fmla="*/ 0 60000 65536"/>
                <a:gd name="T14" fmla="*/ 0 60000 65536"/>
                <a:gd name="T15" fmla="*/ 0 w 236"/>
                <a:gd name="T16" fmla="*/ 0 h 1082"/>
                <a:gd name="T17" fmla="*/ 236 w 236"/>
                <a:gd name="T18" fmla="*/ 1082 h 1082"/>
              </a:gdLst>
              <a:ahLst/>
              <a:cxnLst>
                <a:cxn ang="T10">
                  <a:pos x="T0" y="T1"/>
                </a:cxn>
                <a:cxn ang="T11">
                  <a:pos x="T2" y="T3"/>
                </a:cxn>
                <a:cxn ang="T12">
                  <a:pos x="T4" y="T5"/>
                </a:cxn>
                <a:cxn ang="T13">
                  <a:pos x="T6" y="T7"/>
                </a:cxn>
                <a:cxn ang="T14">
                  <a:pos x="T8" y="T9"/>
                </a:cxn>
              </a:cxnLst>
              <a:rect l="T15" t="T16" r="T17" b="T18"/>
              <a:pathLst>
                <a:path w="236" h="1082">
                  <a:moveTo>
                    <a:pt x="0" y="0"/>
                  </a:moveTo>
                  <a:cubicBezTo>
                    <a:pt x="6" y="23"/>
                    <a:pt x="4" y="59"/>
                    <a:pt x="38" y="141"/>
                  </a:cubicBezTo>
                  <a:cubicBezTo>
                    <a:pt x="72" y="223"/>
                    <a:pt x="172" y="383"/>
                    <a:pt x="204" y="493"/>
                  </a:cubicBezTo>
                  <a:cubicBezTo>
                    <a:pt x="236" y="603"/>
                    <a:pt x="229" y="702"/>
                    <a:pt x="230" y="800"/>
                  </a:cubicBezTo>
                  <a:cubicBezTo>
                    <a:pt x="231" y="898"/>
                    <a:pt x="215" y="1023"/>
                    <a:pt x="211" y="1082"/>
                  </a:cubicBezTo>
                </a:path>
              </a:pathLst>
            </a:custGeom>
            <a:noFill/>
            <a:ln w="19050" cap="flat" cmpd="sng">
              <a:solidFill>
                <a:srgbClr val="00B0F0"/>
              </a:solidFill>
              <a:prstDash val="solid"/>
              <a:round/>
              <a:headEnd/>
              <a:tailEnd/>
            </a:ln>
          </p:spPr>
          <p:txBody>
            <a:bodyPr wrap="none" anchor="ctr"/>
            <a:lstStyle/>
            <a:p>
              <a:endParaRPr lang="el-GR"/>
            </a:p>
          </p:txBody>
        </p:sp>
        <p:sp>
          <p:nvSpPr>
            <p:cNvPr id="29719" name="Freeform 5"/>
            <p:cNvSpPr>
              <a:spLocks/>
            </p:cNvSpPr>
            <p:nvPr/>
          </p:nvSpPr>
          <p:spPr bwMode="auto">
            <a:xfrm>
              <a:off x="1791" y="1358"/>
              <a:ext cx="222" cy="1048"/>
            </a:xfrm>
            <a:custGeom>
              <a:avLst/>
              <a:gdLst>
                <a:gd name="T0" fmla="*/ 0 w 222"/>
                <a:gd name="T1" fmla="*/ 0 h 1048"/>
                <a:gd name="T2" fmla="*/ 38 w 222"/>
                <a:gd name="T3" fmla="*/ 141 h 1048"/>
                <a:gd name="T4" fmla="*/ 190 w 222"/>
                <a:gd name="T5" fmla="*/ 495 h 1048"/>
                <a:gd name="T6" fmla="*/ 209 w 222"/>
                <a:gd name="T7" fmla="*/ 792 h 1048"/>
                <a:gd name="T8" fmla="*/ 212 w 222"/>
                <a:gd name="T9" fmla="*/ 1048 h 1048"/>
                <a:gd name="T10" fmla="*/ 0 60000 65536"/>
                <a:gd name="T11" fmla="*/ 0 60000 65536"/>
                <a:gd name="T12" fmla="*/ 0 60000 65536"/>
                <a:gd name="T13" fmla="*/ 0 60000 65536"/>
                <a:gd name="T14" fmla="*/ 0 60000 65536"/>
                <a:gd name="T15" fmla="*/ 0 w 222"/>
                <a:gd name="T16" fmla="*/ 0 h 1048"/>
                <a:gd name="T17" fmla="*/ 222 w 222"/>
                <a:gd name="T18" fmla="*/ 1048 h 1048"/>
              </a:gdLst>
              <a:ahLst/>
              <a:cxnLst>
                <a:cxn ang="T10">
                  <a:pos x="T0" y="T1"/>
                </a:cxn>
                <a:cxn ang="T11">
                  <a:pos x="T2" y="T3"/>
                </a:cxn>
                <a:cxn ang="T12">
                  <a:pos x="T4" y="T5"/>
                </a:cxn>
                <a:cxn ang="T13">
                  <a:pos x="T6" y="T7"/>
                </a:cxn>
                <a:cxn ang="T14">
                  <a:pos x="T8" y="T9"/>
                </a:cxn>
              </a:cxnLst>
              <a:rect l="T15" t="T16" r="T17" b="T18"/>
              <a:pathLst>
                <a:path w="222" h="1048">
                  <a:moveTo>
                    <a:pt x="0" y="0"/>
                  </a:moveTo>
                  <a:cubicBezTo>
                    <a:pt x="6" y="23"/>
                    <a:pt x="6" y="58"/>
                    <a:pt x="38" y="141"/>
                  </a:cubicBezTo>
                  <a:cubicBezTo>
                    <a:pt x="72" y="223"/>
                    <a:pt x="158" y="385"/>
                    <a:pt x="190" y="495"/>
                  </a:cubicBezTo>
                  <a:cubicBezTo>
                    <a:pt x="222" y="605"/>
                    <a:pt x="205" y="709"/>
                    <a:pt x="209" y="792"/>
                  </a:cubicBezTo>
                  <a:cubicBezTo>
                    <a:pt x="213" y="875"/>
                    <a:pt x="211" y="995"/>
                    <a:pt x="212" y="1048"/>
                  </a:cubicBezTo>
                </a:path>
              </a:pathLst>
            </a:custGeom>
            <a:noFill/>
            <a:ln w="19050" cap="flat" cmpd="sng">
              <a:solidFill>
                <a:srgbClr val="FF6600"/>
              </a:solidFill>
              <a:prstDash val="solid"/>
              <a:round/>
              <a:headEnd/>
              <a:tailEnd/>
            </a:ln>
          </p:spPr>
          <p:txBody>
            <a:bodyPr wrap="none" anchor="ctr"/>
            <a:lstStyle/>
            <a:p>
              <a:endParaRPr lang="el-GR"/>
            </a:p>
          </p:txBody>
        </p:sp>
      </p:grpSp>
      <p:grpSp>
        <p:nvGrpSpPr>
          <p:cNvPr id="3" name="Group 6"/>
          <p:cNvGrpSpPr>
            <a:grpSpLocks/>
          </p:cNvGrpSpPr>
          <p:nvPr/>
        </p:nvGrpSpPr>
        <p:grpSpPr bwMode="auto">
          <a:xfrm>
            <a:off x="4331449" y="3785062"/>
            <a:ext cx="871538" cy="422275"/>
            <a:chOff x="1762" y="1770"/>
            <a:chExt cx="549" cy="266"/>
          </a:xfrm>
        </p:grpSpPr>
        <p:sp>
          <p:nvSpPr>
            <p:cNvPr id="28688" name="Text Box 7"/>
            <p:cNvSpPr txBox="1">
              <a:spLocks noChangeArrowheads="1"/>
            </p:cNvSpPr>
            <p:nvPr/>
          </p:nvSpPr>
          <p:spPr bwMode="auto">
            <a:xfrm>
              <a:off x="2092" y="1786"/>
              <a:ext cx="219" cy="250"/>
            </a:xfrm>
            <a:prstGeom prst="rect">
              <a:avLst/>
            </a:prstGeom>
            <a:noFill/>
            <a:ln w="19050" algn="ctr">
              <a:noFill/>
              <a:miter lim="800000"/>
              <a:headEnd/>
              <a:tailEnd/>
            </a:ln>
          </p:spPr>
          <p:txBody>
            <a:bodyPr wrap="none">
              <a:spAutoFit/>
            </a:bodyPr>
            <a:lstStyle/>
            <a:p>
              <a:pPr algn="ctr" defTabSz="762000" eaLnBrk="0" hangingPunct="0">
                <a:defRPr/>
              </a:pPr>
              <a:r>
                <a:rPr lang="el-GR" sz="2000" b="1" dirty="0">
                  <a:solidFill>
                    <a:srgbClr val="00B0F0"/>
                  </a:solidFill>
                  <a:effectLst>
                    <a:outerShdw blurRad="38100" dist="38100" dir="2700000" algn="tl">
                      <a:srgbClr val="000000">
                        <a:alpha val="43137"/>
                      </a:srgbClr>
                    </a:outerShdw>
                  </a:effectLst>
                  <a:latin typeface="Times New Roman" pitchFamily="18" charset="0"/>
                </a:rPr>
                <a:t>Δ</a:t>
              </a:r>
            </a:p>
          </p:txBody>
        </p:sp>
        <p:sp>
          <p:nvSpPr>
            <p:cNvPr id="28689" name="Text Box 8"/>
            <p:cNvSpPr txBox="1">
              <a:spLocks noChangeArrowheads="1"/>
            </p:cNvSpPr>
            <p:nvPr/>
          </p:nvSpPr>
          <p:spPr bwMode="auto">
            <a:xfrm>
              <a:off x="1762" y="1770"/>
              <a:ext cx="232" cy="250"/>
            </a:xfrm>
            <a:prstGeom prst="rect">
              <a:avLst/>
            </a:prstGeom>
            <a:noFill/>
            <a:ln w="19050" algn="ctr">
              <a:noFill/>
              <a:miter lim="800000"/>
              <a:headEnd/>
              <a:tailEnd/>
            </a:ln>
          </p:spPr>
          <p:txBody>
            <a:bodyPr wrap="none">
              <a:spAutoFit/>
            </a:bodyPr>
            <a:lstStyle/>
            <a:p>
              <a:pPr algn="ctr" defTabSz="762000" eaLnBrk="0" hangingPunct="0">
                <a:defRPr/>
              </a:pPr>
              <a:r>
                <a:rPr lang="el-GR" sz="2000" b="1" dirty="0">
                  <a:solidFill>
                    <a:srgbClr val="FF6600"/>
                  </a:solidFill>
                  <a:effectLst>
                    <a:outerShdw blurRad="38100" dist="38100" dir="2700000" algn="tl">
                      <a:srgbClr val="000000">
                        <a:alpha val="43137"/>
                      </a:srgbClr>
                    </a:outerShdw>
                  </a:effectLst>
                  <a:latin typeface="Times New Roman" pitchFamily="18" charset="0"/>
                </a:rPr>
                <a:t>Α</a:t>
              </a:r>
            </a:p>
          </p:txBody>
        </p:sp>
      </p:grpSp>
      <p:grpSp>
        <p:nvGrpSpPr>
          <p:cNvPr id="4" name="Group 9"/>
          <p:cNvGrpSpPr>
            <a:grpSpLocks/>
          </p:cNvGrpSpPr>
          <p:nvPr/>
        </p:nvGrpSpPr>
        <p:grpSpPr bwMode="auto">
          <a:xfrm>
            <a:off x="5216525" y="4841876"/>
            <a:ext cx="1849438" cy="893763"/>
            <a:chOff x="2326" y="2714"/>
            <a:chExt cx="1165" cy="563"/>
          </a:xfrm>
        </p:grpSpPr>
        <p:sp>
          <p:nvSpPr>
            <p:cNvPr id="29714" name="Freeform 10"/>
            <p:cNvSpPr>
              <a:spLocks/>
            </p:cNvSpPr>
            <p:nvPr/>
          </p:nvSpPr>
          <p:spPr bwMode="auto">
            <a:xfrm>
              <a:off x="2326" y="2714"/>
              <a:ext cx="1146" cy="476"/>
            </a:xfrm>
            <a:custGeom>
              <a:avLst/>
              <a:gdLst>
                <a:gd name="T0" fmla="*/ 0 w 1146"/>
                <a:gd name="T1" fmla="*/ 0 h 476"/>
                <a:gd name="T2" fmla="*/ 202 w 1146"/>
                <a:gd name="T3" fmla="*/ 22 h 476"/>
                <a:gd name="T4" fmla="*/ 413 w 1146"/>
                <a:gd name="T5" fmla="*/ 108 h 476"/>
                <a:gd name="T6" fmla="*/ 670 w 1146"/>
                <a:gd name="T7" fmla="*/ 263 h 476"/>
                <a:gd name="T8" fmla="*/ 1146 w 1146"/>
                <a:gd name="T9" fmla="*/ 476 h 476"/>
                <a:gd name="T10" fmla="*/ 0 60000 65536"/>
                <a:gd name="T11" fmla="*/ 0 60000 65536"/>
                <a:gd name="T12" fmla="*/ 0 60000 65536"/>
                <a:gd name="T13" fmla="*/ 0 60000 65536"/>
                <a:gd name="T14" fmla="*/ 0 60000 65536"/>
                <a:gd name="T15" fmla="*/ 0 w 1146"/>
                <a:gd name="T16" fmla="*/ 0 h 476"/>
                <a:gd name="T17" fmla="*/ 1146 w 1146"/>
                <a:gd name="T18" fmla="*/ 476 h 476"/>
              </a:gdLst>
              <a:ahLst/>
              <a:cxnLst>
                <a:cxn ang="T10">
                  <a:pos x="T0" y="T1"/>
                </a:cxn>
                <a:cxn ang="T11">
                  <a:pos x="T2" y="T3"/>
                </a:cxn>
                <a:cxn ang="T12">
                  <a:pos x="T4" y="T5"/>
                </a:cxn>
                <a:cxn ang="T13">
                  <a:pos x="T6" y="T7"/>
                </a:cxn>
                <a:cxn ang="T14">
                  <a:pos x="T8" y="T9"/>
                </a:cxn>
              </a:cxnLst>
              <a:rect l="T15" t="T16" r="T17" b="T18"/>
              <a:pathLst>
                <a:path w="1146" h="476">
                  <a:moveTo>
                    <a:pt x="0" y="0"/>
                  </a:moveTo>
                  <a:cubicBezTo>
                    <a:pt x="71" y="0"/>
                    <a:pt x="143" y="7"/>
                    <a:pt x="202" y="22"/>
                  </a:cubicBezTo>
                  <a:cubicBezTo>
                    <a:pt x="261" y="37"/>
                    <a:pt x="328" y="64"/>
                    <a:pt x="413" y="108"/>
                  </a:cubicBezTo>
                  <a:cubicBezTo>
                    <a:pt x="498" y="152"/>
                    <a:pt x="547" y="204"/>
                    <a:pt x="670" y="263"/>
                  </a:cubicBezTo>
                  <a:cubicBezTo>
                    <a:pt x="793" y="322"/>
                    <a:pt x="1012" y="435"/>
                    <a:pt x="1146" y="476"/>
                  </a:cubicBezTo>
                </a:path>
              </a:pathLst>
            </a:custGeom>
            <a:noFill/>
            <a:ln w="19050" cap="flat" cmpd="sng">
              <a:solidFill>
                <a:srgbClr val="FF6600"/>
              </a:solidFill>
              <a:prstDash val="solid"/>
              <a:round/>
              <a:headEnd/>
              <a:tailEnd/>
            </a:ln>
          </p:spPr>
          <p:txBody>
            <a:bodyPr wrap="none" anchor="ctr"/>
            <a:lstStyle/>
            <a:p>
              <a:endParaRPr lang="el-GR"/>
            </a:p>
          </p:txBody>
        </p:sp>
        <p:sp>
          <p:nvSpPr>
            <p:cNvPr id="29715" name="Freeform 11"/>
            <p:cNvSpPr>
              <a:spLocks/>
            </p:cNvSpPr>
            <p:nvPr/>
          </p:nvSpPr>
          <p:spPr bwMode="auto">
            <a:xfrm>
              <a:off x="2326" y="2774"/>
              <a:ext cx="1165" cy="503"/>
            </a:xfrm>
            <a:custGeom>
              <a:avLst/>
              <a:gdLst>
                <a:gd name="T0" fmla="*/ 0 w 1165"/>
                <a:gd name="T1" fmla="*/ 0 h 503"/>
                <a:gd name="T2" fmla="*/ 215 w 1165"/>
                <a:gd name="T3" fmla="*/ 45 h 503"/>
                <a:gd name="T4" fmla="*/ 439 w 1165"/>
                <a:gd name="T5" fmla="*/ 135 h 503"/>
                <a:gd name="T6" fmla="*/ 691 w 1165"/>
                <a:gd name="T7" fmla="*/ 275 h 503"/>
                <a:gd name="T8" fmla="*/ 1165 w 1165"/>
                <a:gd name="T9" fmla="*/ 503 h 503"/>
                <a:gd name="T10" fmla="*/ 0 60000 65536"/>
                <a:gd name="T11" fmla="*/ 0 60000 65536"/>
                <a:gd name="T12" fmla="*/ 0 60000 65536"/>
                <a:gd name="T13" fmla="*/ 0 60000 65536"/>
                <a:gd name="T14" fmla="*/ 0 60000 65536"/>
                <a:gd name="T15" fmla="*/ 0 w 1165"/>
                <a:gd name="T16" fmla="*/ 0 h 503"/>
                <a:gd name="T17" fmla="*/ 1165 w 1165"/>
                <a:gd name="T18" fmla="*/ 503 h 503"/>
              </a:gdLst>
              <a:ahLst/>
              <a:cxnLst>
                <a:cxn ang="T10">
                  <a:pos x="T0" y="T1"/>
                </a:cxn>
                <a:cxn ang="T11">
                  <a:pos x="T2" y="T3"/>
                </a:cxn>
                <a:cxn ang="T12">
                  <a:pos x="T4" y="T5"/>
                </a:cxn>
                <a:cxn ang="T13">
                  <a:pos x="T6" y="T7"/>
                </a:cxn>
                <a:cxn ang="T14">
                  <a:pos x="T8" y="T9"/>
                </a:cxn>
              </a:cxnLst>
              <a:rect l="T15" t="T16" r="T17" b="T18"/>
              <a:pathLst>
                <a:path w="1165" h="503">
                  <a:moveTo>
                    <a:pt x="0" y="0"/>
                  </a:moveTo>
                  <a:cubicBezTo>
                    <a:pt x="69" y="17"/>
                    <a:pt x="156" y="30"/>
                    <a:pt x="215" y="45"/>
                  </a:cubicBezTo>
                  <a:cubicBezTo>
                    <a:pt x="274" y="60"/>
                    <a:pt x="354" y="91"/>
                    <a:pt x="439" y="135"/>
                  </a:cubicBezTo>
                  <a:cubicBezTo>
                    <a:pt x="524" y="179"/>
                    <a:pt x="568" y="216"/>
                    <a:pt x="691" y="275"/>
                  </a:cubicBezTo>
                  <a:cubicBezTo>
                    <a:pt x="814" y="334"/>
                    <a:pt x="1031" y="462"/>
                    <a:pt x="1165" y="503"/>
                  </a:cubicBezTo>
                </a:path>
              </a:pathLst>
            </a:custGeom>
            <a:noFill/>
            <a:ln w="19050" cap="flat" cmpd="sng">
              <a:solidFill>
                <a:srgbClr val="00B0F0"/>
              </a:solidFill>
              <a:prstDash val="solid"/>
              <a:round/>
              <a:headEnd/>
              <a:tailEnd/>
            </a:ln>
          </p:spPr>
          <p:txBody>
            <a:bodyPr wrap="none" anchor="ctr"/>
            <a:lstStyle/>
            <a:p>
              <a:endParaRPr lang="el-GR"/>
            </a:p>
          </p:txBody>
        </p:sp>
      </p:grpSp>
      <p:grpSp>
        <p:nvGrpSpPr>
          <p:cNvPr id="5" name="Group 12"/>
          <p:cNvGrpSpPr>
            <a:grpSpLocks/>
          </p:cNvGrpSpPr>
          <p:nvPr/>
        </p:nvGrpSpPr>
        <p:grpSpPr bwMode="auto">
          <a:xfrm>
            <a:off x="5772150" y="4792663"/>
            <a:ext cx="661988" cy="768350"/>
            <a:chOff x="2676" y="2683"/>
            <a:chExt cx="417" cy="484"/>
          </a:xfrm>
        </p:grpSpPr>
        <p:sp>
          <p:nvSpPr>
            <p:cNvPr id="28684" name="Text Box 13"/>
            <p:cNvSpPr txBox="1">
              <a:spLocks noChangeArrowheads="1"/>
            </p:cNvSpPr>
            <p:nvPr/>
          </p:nvSpPr>
          <p:spPr bwMode="auto">
            <a:xfrm>
              <a:off x="2676" y="2917"/>
              <a:ext cx="219" cy="250"/>
            </a:xfrm>
            <a:prstGeom prst="rect">
              <a:avLst/>
            </a:prstGeom>
            <a:noFill/>
            <a:ln w="19050" algn="ctr">
              <a:noFill/>
              <a:miter lim="800000"/>
              <a:headEnd/>
              <a:tailEnd/>
            </a:ln>
          </p:spPr>
          <p:txBody>
            <a:bodyPr wrap="none">
              <a:spAutoFit/>
            </a:bodyPr>
            <a:lstStyle/>
            <a:p>
              <a:pPr algn="ctr" defTabSz="762000" eaLnBrk="0" hangingPunct="0">
                <a:defRPr/>
              </a:pPr>
              <a:r>
                <a:rPr lang="el-GR" sz="2000" b="1" dirty="0">
                  <a:solidFill>
                    <a:srgbClr val="00B0F0"/>
                  </a:solidFill>
                  <a:effectLst>
                    <a:outerShdw blurRad="38100" dist="38100" dir="2700000" algn="tl">
                      <a:srgbClr val="000000">
                        <a:alpha val="43137"/>
                      </a:srgbClr>
                    </a:outerShdw>
                  </a:effectLst>
                  <a:latin typeface="Times New Roman" pitchFamily="18" charset="0"/>
                </a:rPr>
                <a:t>Δ</a:t>
              </a:r>
            </a:p>
          </p:txBody>
        </p:sp>
        <p:sp>
          <p:nvSpPr>
            <p:cNvPr id="28685" name="Text Box 14"/>
            <p:cNvSpPr txBox="1">
              <a:spLocks noChangeArrowheads="1"/>
            </p:cNvSpPr>
            <p:nvPr/>
          </p:nvSpPr>
          <p:spPr bwMode="auto">
            <a:xfrm>
              <a:off x="2861" y="2683"/>
              <a:ext cx="232" cy="250"/>
            </a:xfrm>
            <a:prstGeom prst="rect">
              <a:avLst/>
            </a:prstGeom>
            <a:noFill/>
            <a:ln w="19050" algn="ctr">
              <a:noFill/>
              <a:miter lim="800000"/>
              <a:headEnd/>
              <a:tailEnd/>
            </a:ln>
          </p:spPr>
          <p:txBody>
            <a:bodyPr wrap="none">
              <a:spAutoFit/>
            </a:bodyPr>
            <a:lstStyle/>
            <a:p>
              <a:pPr algn="ctr" defTabSz="762000" eaLnBrk="0" hangingPunct="0">
                <a:defRPr/>
              </a:pPr>
              <a:r>
                <a:rPr lang="el-GR" sz="2000" b="1">
                  <a:solidFill>
                    <a:srgbClr val="FF6600"/>
                  </a:solidFill>
                  <a:effectLst>
                    <a:outerShdw blurRad="38100" dist="38100" dir="2700000" algn="tl">
                      <a:srgbClr val="000000">
                        <a:alpha val="43137"/>
                      </a:srgbClr>
                    </a:outerShdw>
                  </a:effectLst>
                  <a:latin typeface="Times New Roman" pitchFamily="18" charset="0"/>
                </a:rPr>
                <a:t>Α</a:t>
              </a:r>
            </a:p>
          </p:txBody>
        </p:sp>
      </p:grpSp>
      <p:grpSp>
        <p:nvGrpSpPr>
          <p:cNvPr id="6" name="Group 15"/>
          <p:cNvGrpSpPr>
            <a:grpSpLocks/>
          </p:cNvGrpSpPr>
          <p:nvPr/>
        </p:nvGrpSpPr>
        <p:grpSpPr bwMode="auto">
          <a:xfrm>
            <a:off x="4702176" y="4354513"/>
            <a:ext cx="525463" cy="582612"/>
            <a:chOff x="2002" y="2407"/>
            <a:chExt cx="331" cy="367"/>
          </a:xfrm>
        </p:grpSpPr>
        <p:sp>
          <p:nvSpPr>
            <p:cNvPr id="29710" name="Freeform 16"/>
            <p:cNvSpPr>
              <a:spLocks/>
            </p:cNvSpPr>
            <p:nvPr/>
          </p:nvSpPr>
          <p:spPr bwMode="auto">
            <a:xfrm>
              <a:off x="2002" y="2407"/>
              <a:ext cx="331" cy="310"/>
            </a:xfrm>
            <a:custGeom>
              <a:avLst/>
              <a:gdLst>
                <a:gd name="T0" fmla="*/ 0 w 331"/>
                <a:gd name="T1" fmla="*/ 0 h 310"/>
                <a:gd name="T2" fmla="*/ 49 w 331"/>
                <a:gd name="T3" fmla="*/ 127 h 310"/>
                <a:gd name="T4" fmla="*/ 120 w 331"/>
                <a:gd name="T5" fmla="*/ 220 h 310"/>
                <a:gd name="T6" fmla="*/ 216 w 331"/>
                <a:gd name="T7" fmla="*/ 287 h 310"/>
                <a:gd name="T8" fmla="*/ 331 w 331"/>
                <a:gd name="T9" fmla="*/ 310 h 310"/>
                <a:gd name="T10" fmla="*/ 0 60000 65536"/>
                <a:gd name="T11" fmla="*/ 0 60000 65536"/>
                <a:gd name="T12" fmla="*/ 0 60000 65536"/>
                <a:gd name="T13" fmla="*/ 0 60000 65536"/>
                <a:gd name="T14" fmla="*/ 0 60000 65536"/>
                <a:gd name="T15" fmla="*/ 0 w 331"/>
                <a:gd name="T16" fmla="*/ 0 h 310"/>
                <a:gd name="T17" fmla="*/ 331 w 331"/>
                <a:gd name="T18" fmla="*/ 310 h 310"/>
              </a:gdLst>
              <a:ahLst/>
              <a:cxnLst>
                <a:cxn ang="T10">
                  <a:pos x="T0" y="T1"/>
                </a:cxn>
                <a:cxn ang="T11">
                  <a:pos x="T2" y="T3"/>
                </a:cxn>
                <a:cxn ang="T12">
                  <a:pos x="T4" y="T5"/>
                </a:cxn>
                <a:cxn ang="T13">
                  <a:pos x="T6" y="T7"/>
                </a:cxn>
                <a:cxn ang="T14">
                  <a:pos x="T8" y="T9"/>
                </a:cxn>
              </a:cxnLst>
              <a:rect l="T15" t="T16" r="T17" b="T18"/>
              <a:pathLst>
                <a:path w="331" h="310">
                  <a:moveTo>
                    <a:pt x="0" y="0"/>
                  </a:moveTo>
                  <a:cubicBezTo>
                    <a:pt x="6" y="51"/>
                    <a:pt x="29" y="93"/>
                    <a:pt x="49" y="127"/>
                  </a:cubicBezTo>
                  <a:cubicBezTo>
                    <a:pt x="69" y="161"/>
                    <a:pt x="92" y="191"/>
                    <a:pt x="120" y="220"/>
                  </a:cubicBezTo>
                  <a:cubicBezTo>
                    <a:pt x="148" y="249"/>
                    <a:pt x="165" y="267"/>
                    <a:pt x="216" y="287"/>
                  </a:cubicBezTo>
                  <a:cubicBezTo>
                    <a:pt x="267" y="307"/>
                    <a:pt x="268" y="310"/>
                    <a:pt x="331" y="310"/>
                  </a:cubicBezTo>
                </a:path>
              </a:pathLst>
            </a:custGeom>
            <a:noFill/>
            <a:ln w="19050" cap="flat" cmpd="sng">
              <a:solidFill>
                <a:srgbClr val="FF6600"/>
              </a:solidFill>
              <a:prstDash val="solid"/>
              <a:round/>
              <a:headEnd/>
              <a:tailEnd/>
            </a:ln>
          </p:spPr>
          <p:txBody>
            <a:bodyPr wrap="none" anchor="ctr"/>
            <a:lstStyle/>
            <a:p>
              <a:endParaRPr lang="el-GR"/>
            </a:p>
          </p:txBody>
        </p:sp>
        <p:sp>
          <p:nvSpPr>
            <p:cNvPr id="29711" name="Freeform 17"/>
            <p:cNvSpPr>
              <a:spLocks/>
            </p:cNvSpPr>
            <p:nvPr/>
          </p:nvSpPr>
          <p:spPr bwMode="auto">
            <a:xfrm>
              <a:off x="2088" y="2417"/>
              <a:ext cx="238" cy="357"/>
            </a:xfrm>
            <a:custGeom>
              <a:avLst/>
              <a:gdLst>
                <a:gd name="T0" fmla="*/ 2 w 238"/>
                <a:gd name="T1" fmla="*/ 0 h 357"/>
                <a:gd name="T2" fmla="*/ 19 w 238"/>
                <a:gd name="T3" fmla="*/ 139 h 357"/>
                <a:gd name="T4" fmla="*/ 94 w 238"/>
                <a:gd name="T5" fmla="*/ 271 h 357"/>
                <a:gd name="T6" fmla="*/ 238 w 238"/>
                <a:gd name="T7" fmla="*/ 357 h 357"/>
                <a:gd name="T8" fmla="*/ 0 60000 65536"/>
                <a:gd name="T9" fmla="*/ 0 60000 65536"/>
                <a:gd name="T10" fmla="*/ 0 60000 65536"/>
                <a:gd name="T11" fmla="*/ 0 60000 65536"/>
                <a:gd name="T12" fmla="*/ 0 w 238"/>
                <a:gd name="T13" fmla="*/ 0 h 357"/>
                <a:gd name="T14" fmla="*/ 238 w 238"/>
                <a:gd name="T15" fmla="*/ 357 h 357"/>
              </a:gdLst>
              <a:ahLst/>
              <a:cxnLst>
                <a:cxn ang="T8">
                  <a:pos x="T0" y="T1"/>
                </a:cxn>
                <a:cxn ang="T9">
                  <a:pos x="T2" y="T3"/>
                </a:cxn>
                <a:cxn ang="T10">
                  <a:pos x="T4" y="T5"/>
                </a:cxn>
                <a:cxn ang="T11">
                  <a:pos x="T6" y="T7"/>
                </a:cxn>
              </a:cxnLst>
              <a:rect l="T12" t="T13" r="T14" b="T15"/>
              <a:pathLst>
                <a:path w="238" h="357">
                  <a:moveTo>
                    <a:pt x="2" y="0"/>
                  </a:moveTo>
                  <a:cubicBezTo>
                    <a:pt x="0" y="55"/>
                    <a:pt x="2" y="86"/>
                    <a:pt x="19" y="139"/>
                  </a:cubicBezTo>
                  <a:cubicBezTo>
                    <a:pt x="36" y="192"/>
                    <a:pt x="61" y="237"/>
                    <a:pt x="94" y="271"/>
                  </a:cubicBezTo>
                  <a:cubicBezTo>
                    <a:pt x="127" y="305"/>
                    <a:pt x="166" y="339"/>
                    <a:pt x="238" y="357"/>
                  </a:cubicBezTo>
                </a:path>
              </a:pathLst>
            </a:custGeom>
            <a:noFill/>
            <a:ln w="19050" cap="flat" cmpd="sng">
              <a:solidFill>
                <a:srgbClr val="00B0F0"/>
              </a:solidFill>
              <a:prstDash val="solid"/>
              <a:round/>
              <a:headEnd/>
              <a:tailEnd/>
            </a:ln>
          </p:spPr>
          <p:txBody>
            <a:bodyPr wrap="none" anchor="ctr"/>
            <a:lstStyle/>
            <a:p>
              <a:endParaRPr lang="el-GR"/>
            </a:p>
          </p:txBody>
        </p:sp>
      </p:grpSp>
      <p:sp>
        <p:nvSpPr>
          <p:cNvPr id="29704" name="Oval 18"/>
          <p:cNvSpPr>
            <a:spLocks noChangeArrowheads="1"/>
          </p:cNvSpPr>
          <p:nvPr/>
        </p:nvSpPr>
        <p:spPr bwMode="auto">
          <a:xfrm>
            <a:off x="3987801" y="2365376"/>
            <a:ext cx="187325" cy="188913"/>
          </a:xfrm>
          <a:prstGeom prst="ellipse">
            <a:avLst/>
          </a:prstGeom>
          <a:noFill/>
          <a:ln w="28575" algn="ctr">
            <a:solidFill>
              <a:schemeClr val="tx2"/>
            </a:solidFill>
            <a:round/>
            <a:headEnd/>
            <a:tailEnd/>
          </a:ln>
        </p:spPr>
        <p:txBody>
          <a:bodyPr wrap="none" anchor="ctr"/>
          <a:lstStyle/>
          <a:p>
            <a:endParaRPr lang="el-GR"/>
          </a:p>
        </p:txBody>
      </p:sp>
      <p:sp>
        <p:nvSpPr>
          <p:cNvPr id="29705" name="Rectangle 19"/>
          <p:cNvSpPr>
            <a:spLocks noGrp="1" noChangeArrowheads="1"/>
          </p:cNvSpPr>
          <p:nvPr>
            <p:ph type="title"/>
          </p:nvPr>
        </p:nvSpPr>
        <p:spPr>
          <a:xfrm>
            <a:off x="2209800" y="609600"/>
            <a:ext cx="7772400" cy="849086"/>
          </a:xfrm>
        </p:spPr>
        <p:txBody>
          <a:bodyPr/>
          <a:lstStyle/>
          <a:p>
            <a:pPr eaLnBrk="1" hangingPunct="1"/>
            <a:r>
              <a:rPr lang="el-GR" sz="3600" dirty="0"/>
              <a:t>Συμμετρία – διπλό περίγραμμα</a:t>
            </a:r>
          </a:p>
        </p:txBody>
      </p:sp>
      <p:sp>
        <p:nvSpPr>
          <p:cNvPr id="24" name="23 - TextBox"/>
          <p:cNvSpPr txBox="1"/>
          <p:nvPr/>
        </p:nvSpPr>
        <p:spPr>
          <a:xfrm>
            <a:off x="4457327" y="1853095"/>
            <a:ext cx="407987" cy="461963"/>
          </a:xfrm>
          <a:prstGeom prst="rect">
            <a:avLst/>
          </a:prstGeom>
          <a:noFill/>
        </p:spPr>
        <p:txBody>
          <a:bodyPr wrap="none">
            <a:spAutoFit/>
          </a:bodyPr>
          <a:lstStyle/>
          <a:p>
            <a:pPr>
              <a:defRPr/>
            </a:pPr>
            <a:r>
              <a:rPr lang="el-GR" b="1" dirty="0">
                <a:solidFill>
                  <a:schemeClr val="accent5">
                    <a:lumMod val="75000"/>
                  </a:schemeClr>
                </a:solidFill>
                <a:effectLst>
                  <a:outerShdw blurRad="38100" dist="38100" dir="2700000" algn="tl">
                    <a:srgbClr val="000000">
                      <a:alpha val="43137"/>
                    </a:srgbClr>
                  </a:outerShdw>
                </a:effectLst>
                <a:latin typeface="Times New Roman" pitchFamily="18" charset="0"/>
              </a:rPr>
              <a:t>Α</a:t>
            </a:r>
          </a:p>
        </p:txBody>
      </p:sp>
      <p:sp>
        <p:nvSpPr>
          <p:cNvPr id="25" name="24 - TextBox"/>
          <p:cNvSpPr txBox="1"/>
          <p:nvPr/>
        </p:nvSpPr>
        <p:spPr>
          <a:xfrm>
            <a:off x="5105311" y="1858517"/>
            <a:ext cx="381000" cy="461963"/>
          </a:xfrm>
          <a:prstGeom prst="rect">
            <a:avLst/>
          </a:prstGeom>
          <a:noFill/>
        </p:spPr>
        <p:txBody>
          <a:bodyPr wrap="none">
            <a:spAutoFit/>
          </a:bodyPr>
          <a:lstStyle/>
          <a:p>
            <a:pPr>
              <a:defRPr/>
            </a:pPr>
            <a:r>
              <a:rPr lang="el-GR" b="1" dirty="0">
                <a:solidFill>
                  <a:srgbClr val="00B0F0"/>
                </a:solidFill>
                <a:effectLst>
                  <a:outerShdw blurRad="38100" dist="38100" dir="2700000" algn="tl">
                    <a:srgbClr val="000000">
                      <a:alpha val="43137"/>
                    </a:srgbClr>
                  </a:outerShdw>
                </a:effectLst>
                <a:latin typeface="Times New Roman" pitchFamily="18" charset="0"/>
              </a:rPr>
              <a:t>Δ</a:t>
            </a:r>
          </a:p>
        </p:txBody>
      </p:sp>
      <p:grpSp>
        <p:nvGrpSpPr>
          <p:cNvPr id="7" name="Group 57"/>
          <p:cNvGrpSpPr/>
          <p:nvPr/>
        </p:nvGrpSpPr>
        <p:grpSpPr>
          <a:xfrm>
            <a:off x="3269189" y="1621545"/>
            <a:ext cx="3415863" cy="2427890"/>
            <a:chOff x="6337737" y="2207172"/>
            <a:chExt cx="3415863" cy="2427890"/>
          </a:xfrm>
        </p:grpSpPr>
        <p:sp>
          <p:nvSpPr>
            <p:cNvPr id="57" name="Rectangle 56"/>
            <p:cNvSpPr/>
            <p:nvPr/>
          </p:nvSpPr>
          <p:spPr>
            <a:xfrm>
              <a:off x="6337737" y="2228192"/>
              <a:ext cx="1618593" cy="161859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6" name="Straight Connector 55"/>
            <p:cNvCxnSpPr/>
            <p:nvPr/>
          </p:nvCxnSpPr>
          <p:spPr>
            <a:xfrm>
              <a:off x="7945821" y="3846786"/>
              <a:ext cx="1807779" cy="7882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956331" y="2207172"/>
              <a:ext cx="0" cy="1639614"/>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 name="Group 58"/>
          <p:cNvGrpSpPr/>
          <p:nvPr/>
        </p:nvGrpSpPr>
        <p:grpSpPr>
          <a:xfrm>
            <a:off x="3053726" y="1406083"/>
            <a:ext cx="4310494" cy="3063766"/>
            <a:chOff x="6337737" y="2207172"/>
            <a:chExt cx="3415863" cy="2427890"/>
          </a:xfrm>
        </p:grpSpPr>
        <p:sp>
          <p:nvSpPr>
            <p:cNvPr id="60" name="Rectangle 59"/>
            <p:cNvSpPr/>
            <p:nvPr/>
          </p:nvSpPr>
          <p:spPr>
            <a:xfrm>
              <a:off x="6337737" y="2228192"/>
              <a:ext cx="1618593" cy="161859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1" name="Straight Connector 60"/>
            <p:cNvCxnSpPr/>
            <p:nvPr/>
          </p:nvCxnSpPr>
          <p:spPr>
            <a:xfrm>
              <a:off x="7945821" y="3846786"/>
              <a:ext cx="1807779" cy="78827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956331" y="2207172"/>
              <a:ext cx="0" cy="163961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p:cNvGrpSpPr/>
          <p:nvPr/>
        </p:nvGrpSpPr>
        <p:grpSpPr>
          <a:xfrm rot="5400000">
            <a:off x="5773348" y="551380"/>
            <a:ext cx="713039" cy="626724"/>
            <a:chOff x="1181528" y="4469258"/>
            <a:chExt cx="713039" cy="626724"/>
          </a:xfrm>
        </p:grpSpPr>
        <p:sp>
          <p:nvSpPr>
            <p:cNvPr id="79" name="Trapezoid 78"/>
            <p:cNvSpPr/>
            <p:nvPr/>
          </p:nvSpPr>
          <p:spPr>
            <a:xfrm rot="16200000">
              <a:off x="1519560" y="4592548"/>
              <a:ext cx="349321" cy="400693"/>
            </a:xfrm>
            <a:prstGeom prst="trapezoid">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8" name="Rectangle 77"/>
            <p:cNvSpPr/>
            <p:nvPr/>
          </p:nvSpPr>
          <p:spPr>
            <a:xfrm>
              <a:off x="1181528" y="4469258"/>
              <a:ext cx="318499" cy="626724"/>
            </a:xfrm>
            <a:prstGeom prst="rect">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81" name="Isosceles Triangle 80"/>
          <p:cNvSpPr/>
          <p:nvPr/>
        </p:nvSpPr>
        <p:spPr>
          <a:xfrm>
            <a:off x="5920346" y="3465684"/>
            <a:ext cx="419043" cy="361244"/>
          </a:xfrm>
          <a:prstGeom prst="triangle">
            <a:avLst/>
          </a:prstGeom>
          <a:solidFill>
            <a:srgbClr val="92D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2" name="Rectangle 81"/>
          <p:cNvSpPr/>
          <p:nvPr/>
        </p:nvSpPr>
        <p:spPr>
          <a:xfrm>
            <a:off x="5943601" y="2901240"/>
            <a:ext cx="372533" cy="361244"/>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3" name="Oval 82"/>
          <p:cNvSpPr/>
          <p:nvPr/>
        </p:nvSpPr>
        <p:spPr>
          <a:xfrm>
            <a:off x="5932312" y="4041418"/>
            <a:ext cx="395111" cy="395111"/>
          </a:xfrm>
          <a:prstGeom prst="ellipse">
            <a:avLst/>
          </a:prstGeom>
          <a:solidFill>
            <a:schemeClr val="tx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 name="Group 32"/>
          <p:cNvGrpSpPr/>
          <p:nvPr/>
        </p:nvGrpSpPr>
        <p:grpSpPr>
          <a:xfrm rot="5400000">
            <a:off x="4503356" y="551380"/>
            <a:ext cx="713039" cy="626724"/>
            <a:chOff x="1181528" y="4469258"/>
            <a:chExt cx="713039" cy="626724"/>
          </a:xfrm>
        </p:grpSpPr>
        <p:sp>
          <p:nvSpPr>
            <p:cNvPr id="87" name="Trapezoid 86"/>
            <p:cNvSpPr/>
            <p:nvPr/>
          </p:nvSpPr>
          <p:spPr>
            <a:xfrm rot="16200000">
              <a:off x="1519560" y="4592548"/>
              <a:ext cx="349321" cy="400693"/>
            </a:xfrm>
            <a:prstGeom prst="trapezoid">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6" name="Rectangle 85"/>
            <p:cNvSpPr/>
            <p:nvPr/>
          </p:nvSpPr>
          <p:spPr>
            <a:xfrm>
              <a:off x="1181528" y="4469258"/>
              <a:ext cx="318499" cy="626724"/>
            </a:xfrm>
            <a:prstGeom prst="rect">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4" name="Group 32"/>
          <p:cNvGrpSpPr/>
          <p:nvPr/>
        </p:nvGrpSpPr>
        <p:grpSpPr>
          <a:xfrm rot="5400000">
            <a:off x="7065920" y="551380"/>
            <a:ext cx="713039" cy="626724"/>
            <a:chOff x="1181528" y="4469258"/>
            <a:chExt cx="713039" cy="626724"/>
          </a:xfrm>
        </p:grpSpPr>
        <p:sp>
          <p:nvSpPr>
            <p:cNvPr id="90" name="Trapezoid 89"/>
            <p:cNvSpPr/>
            <p:nvPr/>
          </p:nvSpPr>
          <p:spPr>
            <a:xfrm rot="16200000">
              <a:off x="1519560" y="4592548"/>
              <a:ext cx="349321" cy="400693"/>
            </a:xfrm>
            <a:prstGeom prst="trapezoid">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9" name="Rectangle 88"/>
            <p:cNvSpPr/>
            <p:nvPr/>
          </p:nvSpPr>
          <p:spPr>
            <a:xfrm>
              <a:off x="1181528" y="4469258"/>
              <a:ext cx="318499" cy="626724"/>
            </a:xfrm>
            <a:prstGeom prst="rect">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48" name="Group 47"/>
          <p:cNvGrpSpPr/>
          <p:nvPr/>
        </p:nvGrpSpPr>
        <p:grpSpPr>
          <a:xfrm>
            <a:off x="4849602" y="1221262"/>
            <a:ext cx="3199377" cy="4829582"/>
            <a:chOff x="3325601" y="1221262"/>
            <a:chExt cx="3199377" cy="4829582"/>
          </a:xfrm>
        </p:grpSpPr>
        <p:cxnSp>
          <p:nvCxnSpPr>
            <p:cNvPr id="94" name="Straight Connector 93"/>
            <p:cNvCxnSpPr>
              <a:stCxn id="87" idx="2"/>
            </p:cNvCxnSpPr>
            <p:nvPr/>
          </p:nvCxnSpPr>
          <p:spPr>
            <a:xfrm>
              <a:off x="3325601" y="1221262"/>
              <a:ext cx="3199377" cy="4829582"/>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87" idx="2"/>
            </p:cNvCxnSpPr>
            <p:nvPr/>
          </p:nvCxnSpPr>
          <p:spPr>
            <a:xfrm>
              <a:off x="3325601" y="1221262"/>
              <a:ext cx="2443022" cy="4829582"/>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87" idx="2"/>
            </p:cNvCxnSpPr>
            <p:nvPr/>
          </p:nvCxnSpPr>
          <p:spPr>
            <a:xfrm>
              <a:off x="3325601" y="1221262"/>
              <a:ext cx="2014044" cy="4818294"/>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105"/>
          <p:cNvGrpSpPr/>
          <p:nvPr/>
        </p:nvGrpSpPr>
        <p:grpSpPr>
          <a:xfrm>
            <a:off x="6431085" y="6050844"/>
            <a:ext cx="1715913" cy="101601"/>
            <a:chOff x="4873217" y="6050843"/>
            <a:chExt cx="1715913" cy="101601"/>
          </a:xfrm>
        </p:grpSpPr>
        <p:sp>
          <p:nvSpPr>
            <p:cNvPr id="92" name="Rectangle 91"/>
            <p:cNvSpPr/>
            <p:nvPr/>
          </p:nvSpPr>
          <p:spPr>
            <a:xfrm>
              <a:off x="4873217" y="6050843"/>
              <a:ext cx="1715913" cy="101601"/>
            </a:xfrm>
            <a:prstGeom prst="rect">
              <a:avLst/>
            </a:prstGeom>
            <a:solidFill>
              <a:schemeClr val="bg1">
                <a:lumMod val="65000"/>
              </a:schemeClr>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5" name="Straight Connector 104"/>
            <p:cNvCxnSpPr>
              <a:stCxn id="92" idx="0"/>
              <a:endCxn id="92" idx="2"/>
            </p:cNvCxnSpPr>
            <p:nvPr/>
          </p:nvCxnSpPr>
          <p:spPr>
            <a:xfrm>
              <a:off x="5731174" y="6050843"/>
              <a:ext cx="0" cy="10160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4043485" y="1221262"/>
            <a:ext cx="3368680" cy="4880382"/>
            <a:chOff x="2519485" y="1221262"/>
            <a:chExt cx="3368680" cy="4880382"/>
          </a:xfrm>
        </p:grpSpPr>
        <p:cxnSp>
          <p:nvCxnSpPr>
            <p:cNvPr id="108" name="Straight Connector 107"/>
            <p:cNvCxnSpPr>
              <a:stCxn id="90" idx="2"/>
              <a:endCxn id="114" idx="1"/>
            </p:cNvCxnSpPr>
            <p:nvPr/>
          </p:nvCxnSpPr>
          <p:spPr>
            <a:xfrm flipH="1">
              <a:off x="2519485" y="1221262"/>
              <a:ext cx="3368680" cy="488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90" idx="2"/>
            </p:cNvCxnSpPr>
            <p:nvPr/>
          </p:nvCxnSpPr>
          <p:spPr>
            <a:xfrm flipH="1">
              <a:off x="3386667" y="1221262"/>
              <a:ext cx="2501498" cy="4829582"/>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90" idx="2"/>
            </p:cNvCxnSpPr>
            <p:nvPr/>
          </p:nvCxnSpPr>
          <p:spPr>
            <a:xfrm flipH="1">
              <a:off x="3793067" y="1221262"/>
              <a:ext cx="2095098" cy="4840871"/>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112"/>
          <p:cNvGrpSpPr/>
          <p:nvPr/>
        </p:nvGrpSpPr>
        <p:grpSpPr>
          <a:xfrm>
            <a:off x="4043486" y="6050844"/>
            <a:ext cx="1715913" cy="101601"/>
            <a:chOff x="4873217" y="6050843"/>
            <a:chExt cx="1715913" cy="101601"/>
          </a:xfrm>
        </p:grpSpPr>
        <p:sp>
          <p:nvSpPr>
            <p:cNvPr id="114" name="Rectangle 113"/>
            <p:cNvSpPr/>
            <p:nvPr/>
          </p:nvSpPr>
          <p:spPr>
            <a:xfrm>
              <a:off x="4873217" y="6050843"/>
              <a:ext cx="1715913" cy="101601"/>
            </a:xfrm>
            <a:prstGeom prst="rect">
              <a:avLst/>
            </a:prstGeom>
            <a:solidFill>
              <a:schemeClr val="bg1">
                <a:lumMod val="65000"/>
              </a:schemeClr>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15" name="Straight Connector 114"/>
            <p:cNvCxnSpPr>
              <a:stCxn id="114" idx="0"/>
              <a:endCxn id="114" idx="2"/>
            </p:cNvCxnSpPr>
            <p:nvPr/>
          </p:nvCxnSpPr>
          <p:spPr>
            <a:xfrm>
              <a:off x="5731174" y="6050843"/>
              <a:ext cx="0" cy="10160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7" name="Group 116"/>
          <p:cNvGrpSpPr/>
          <p:nvPr/>
        </p:nvGrpSpPr>
        <p:grpSpPr>
          <a:xfrm>
            <a:off x="5234464" y="6214533"/>
            <a:ext cx="1715913" cy="101601"/>
            <a:chOff x="4873217" y="6050843"/>
            <a:chExt cx="1715913" cy="101601"/>
          </a:xfrm>
        </p:grpSpPr>
        <p:sp>
          <p:nvSpPr>
            <p:cNvPr id="118" name="Rectangle 117"/>
            <p:cNvSpPr/>
            <p:nvPr/>
          </p:nvSpPr>
          <p:spPr>
            <a:xfrm>
              <a:off x="4873217" y="6050843"/>
              <a:ext cx="1715913" cy="101601"/>
            </a:xfrm>
            <a:prstGeom prst="rect">
              <a:avLst/>
            </a:prstGeom>
            <a:solidFill>
              <a:schemeClr val="bg1">
                <a:lumMod val="65000"/>
              </a:schemeClr>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19" name="Straight Connector 118"/>
            <p:cNvCxnSpPr>
              <a:stCxn id="118" idx="0"/>
              <a:endCxn id="118" idx="2"/>
            </p:cNvCxnSpPr>
            <p:nvPr/>
          </p:nvCxnSpPr>
          <p:spPr>
            <a:xfrm>
              <a:off x="5731174" y="6050843"/>
              <a:ext cx="0" cy="10160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121" name="Straight Connector 120"/>
          <p:cNvCxnSpPr>
            <a:stCxn id="79" idx="2"/>
            <a:endCxn id="118" idx="0"/>
          </p:cNvCxnSpPr>
          <p:nvPr/>
        </p:nvCxnSpPr>
        <p:spPr>
          <a:xfrm flipH="1">
            <a:off x="6092421" y="1221262"/>
            <a:ext cx="27173" cy="4993270"/>
          </a:xfrm>
          <a:prstGeom prst="line">
            <a:avLst/>
          </a:prstGeom>
        </p:spPr>
        <p:style>
          <a:lnRef idx="1">
            <a:schemeClr val="accent1"/>
          </a:lnRef>
          <a:fillRef idx="0">
            <a:schemeClr val="accent1"/>
          </a:fillRef>
          <a:effectRef idx="0">
            <a:schemeClr val="accent1"/>
          </a:effectRef>
          <a:fontRef idx="minor">
            <a:schemeClr val="tx1"/>
          </a:fontRef>
        </p:style>
      </p:cxnSp>
      <p:grpSp>
        <p:nvGrpSpPr>
          <p:cNvPr id="8" name="Group 130"/>
          <p:cNvGrpSpPr/>
          <p:nvPr/>
        </p:nvGrpSpPr>
        <p:grpSpPr>
          <a:xfrm>
            <a:off x="7969957" y="4591757"/>
            <a:ext cx="2528711" cy="1207911"/>
            <a:chOff x="6084711" y="2844800"/>
            <a:chExt cx="2528711" cy="1207911"/>
          </a:xfrm>
        </p:grpSpPr>
        <p:sp>
          <p:nvSpPr>
            <p:cNvPr id="122" name="Rectangle 121"/>
            <p:cNvSpPr/>
            <p:nvPr/>
          </p:nvSpPr>
          <p:spPr>
            <a:xfrm>
              <a:off x="6084711" y="2844800"/>
              <a:ext cx="2528711" cy="1207911"/>
            </a:xfrm>
            <a:prstGeom prst="rect">
              <a:avLst/>
            </a:prstGeom>
            <a:solidFill>
              <a:schemeClr val="bg1">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3" name="Isosceles Triangle 122"/>
            <p:cNvSpPr/>
            <p:nvPr/>
          </p:nvSpPr>
          <p:spPr>
            <a:xfrm>
              <a:off x="7133900" y="3268133"/>
              <a:ext cx="419043" cy="361244"/>
            </a:xfrm>
            <a:prstGeom prst="triangle">
              <a:avLst/>
            </a:prstGeom>
            <a:solidFill>
              <a:srgbClr val="92D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4" name="Rectangle 123"/>
            <p:cNvSpPr/>
            <p:nvPr/>
          </p:nvSpPr>
          <p:spPr>
            <a:xfrm>
              <a:off x="8173155" y="3268133"/>
              <a:ext cx="372533" cy="361244"/>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5" name="Oval 124"/>
            <p:cNvSpPr/>
            <p:nvPr/>
          </p:nvSpPr>
          <p:spPr>
            <a:xfrm>
              <a:off x="6524977" y="3251200"/>
              <a:ext cx="395111" cy="395111"/>
            </a:xfrm>
            <a:prstGeom prst="ellipse">
              <a:avLst/>
            </a:prstGeom>
            <a:solidFill>
              <a:schemeClr val="tx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9" name="Group 129"/>
          <p:cNvGrpSpPr/>
          <p:nvPr/>
        </p:nvGrpSpPr>
        <p:grpSpPr>
          <a:xfrm flipH="1">
            <a:off x="1676401" y="4591757"/>
            <a:ext cx="2528711" cy="1207911"/>
            <a:chOff x="445911" y="2850445"/>
            <a:chExt cx="2528711" cy="1207911"/>
          </a:xfrm>
        </p:grpSpPr>
        <p:sp>
          <p:nvSpPr>
            <p:cNvPr id="126" name="Rectangle 125"/>
            <p:cNvSpPr/>
            <p:nvPr/>
          </p:nvSpPr>
          <p:spPr>
            <a:xfrm>
              <a:off x="445911" y="2850445"/>
              <a:ext cx="2528711" cy="1207911"/>
            </a:xfrm>
            <a:prstGeom prst="rect">
              <a:avLst/>
            </a:prstGeom>
            <a:solidFill>
              <a:schemeClr val="bg1">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7" name="Isosceles Triangle 126"/>
            <p:cNvSpPr/>
            <p:nvPr/>
          </p:nvSpPr>
          <p:spPr>
            <a:xfrm>
              <a:off x="1495100" y="3273778"/>
              <a:ext cx="419043" cy="361244"/>
            </a:xfrm>
            <a:prstGeom prst="triangle">
              <a:avLst/>
            </a:prstGeom>
            <a:solidFill>
              <a:srgbClr val="92D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8" name="Rectangle 127"/>
            <p:cNvSpPr/>
            <p:nvPr/>
          </p:nvSpPr>
          <p:spPr>
            <a:xfrm>
              <a:off x="2534355" y="3273778"/>
              <a:ext cx="372533" cy="361244"/>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9" name="Oval 128"/>
            <p:cNvSpPr/>
            <p:nvPr/>
          </p:nvSpPr>
          <p:spPr>
            <a:xfrm>
              <a:off x="886177" y="3256845"/>
              <a:ext cx="395111" cy="395111"/>
            </a:xfrm>
            <a:prstGeom prst="ellipse">
              <a:avLst/>
            </a:prstGeom>
            <a:solidFill>
              <a:schemeClr val="tx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47" name="Group 46"/>
          <p:cNvGrpSpPr/>
          <p:nvPr/>
        </p:nvGrpSpPr>
        <p:grpSpPr>
          <a:xfrm>
            <a:off x="4842934" y="4591757"/>
            <a:ext cx="2528711" cy="1207911"/>
            <a:chOff x="6615289" y="5322711"/>
            <a:chExt cx="2528711" cy="1207911"/>
          </a:xfrm>
        </p:grpSpPr>
        <p:sp>
          <p:nvSpPr>
            <p:cNvPr id="43" name="Rectangle 42"/>
            <p:cNvSpPr/>
            <p:nvPr/>
          </p:nvSpPr>
          <p:spPr>
            <a:xfrm>
              <a:off x="6615289" y="5322711"/>
              <a:ext cx="2528711" cy="1207911"/>
            </a:xfrm>
            <a:prstGeom prst="rect">
              <a:avLst/>
            </a:prstGeom>
            <a:solidFill>
              <a:schemeClr val="bg1">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 name="Isosceles Triangle 43"/>
            <p:cNvSpPr/>
            <p:nvPr/>
          </p:nvSpPr>
          <p:spPr>
            <a:xfrm>
              <a:off x="7670123" y="5746044"/>
              <a:ext cx="419043" cy="361244"/>
            </a:xfrm>
            <a:prstGeom prst="triangle">
              <a:avLst/>
            </a:prstGeom>
            <a:solidFill>
              <a:srgbClr val="92D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 name="Rectangle 44"/>
            <p:cNvSpPr/>
            <p:nvPr/>
          </p:nvSpPr>
          <p:spPr>
            <a:xfrm>
              <a:off x="7693378" y="5746044"/>
              <a:ext cx="372533" cy="361244"/>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6" name="Oval 45"/>
            <p:cNvSpPr/>
            <p:nvPr/>
          </p:nvSpPr>
          <p:spPr>
            <a:xfrm>
              <a:off x="7682089" y="5729111"/>
              <a:ext cx="395111" cy="395111"/>
            </a:xfrm>
            <a:prstGeom prst="ellipse">
              <a:avLst/>
            </a:prstGeom>
            <a:solidFill>
              <a:schemeClr val="tx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 presetClass="entr" presetSubtype="0" fill="hold" nodeType="withEffect">
                                  <p:stCondLst>
                                    <p:cond delay="0"/>
                                  </p:stCondLst>
                                  <p:childTnLst>
                                    <p:set>
                                      <p:cBhvr>
                                        <p:cTn id="22" dur="1" fill="hold">
                                          <p:stCondLst>
                                            <p:cond delay="0"/>
                                          </p:stCondLst>
                                        </p:cTn>
                                        <p:tgtEl>
                                          <p:spTgt spid="1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22" presetClass="entr" presetSubtype="1" fill="hold"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up)">
                                      <p:cBhvr>
                                        <p:cTn id="38" dur="5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5 - Εικόνα"/>
          <p:cNvPicPr>
            <a:picLocks noChangeAspect="1"/>
          </p:cNvPicPr>
          <p:nvPr/>
        </p:nvPicPr>
        <p:blipFill>
          <a:blip r:embed="rId2" cstate="email"/>
          <a:srcRect/>
          <a:stretch>
            <a:fillRect/>
          </a:stretch>
        </p:blipFill>
        <p:spPr bwMode="auto">
          <a:xfrm rot="16200000">
            <a:off x="2668088" y="892088"/>
            <a:ext cx="6855824" cy="5076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6 - Εικόνα"/>
          <p:cNvPicPr>
            <a:picLocks noChangeAspect="1"/>
          </p:cNvPicPr>
          <p:nvPr/>
        </p:nvPicPr>
        <p:blipFill>
          <a:blip r:embed="rId2" cstate="email"/>
          <a:srcRect/>
          <a:stretch>
            <a:fillRect/>
          </a:stretch>
        </p:blipFill>
        <p:spPr bwMode="auto">
          <a:xfrm rot="16200000">
            <a:off x="2669772" y="671120"/>
            <a:ext cx="6852459" cy="5521303"/>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7 - Εικόνα"/>
          <p:cNvPicPr>
            <a:picLocks noChangeAspect="1"/>
          </p:cNvPicPr>
          <p:nvPr/>
        </p:nvPicPr>
        <p:blipFill>
          <a:blip r:embed="rId2" cstate="email"/>
          <a:srcRect/>
          <a:stretch>
            <a:fillRect/>
          </a:stretch>
        </p:blipFill>
        <p:spPr bwMode="auto">
          <a:xfrm rot="16200000">
            <a:off x="2668800" y="803990"/>
            <a:ext cx="6854400" cy="5253621"/>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8 - Εικόνα"/>
          <p:cNvPicPr>
            <a:picLocks noChangeAspect="1"/>
          </p:cNvPicPr>
          <p:nvPr/>
        </p:nvPicPr>
        <p:blipFill>
          <a:blip r:embed="rId2" cstate="email"/>
          <a:srcRect/>
          <a:stretch>
            <a:fillRect/>
          </a:stretch>
        </p:blipFill>
        <p:spPr bwMode="auto">
          <a:xfrm rot="16200000">
            <a:off x="2668800" y="461385"/>
            <a:ext cx="6854400" cy="593883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9 - Εικόνα"/>
          <p:cNvPicPr>
            <a:picLocks noChangeAspect="1"/>
          </p:cNvPicPr>
          <p:nvPr/>
        </p:nvPicPr>
        <p:blipFill>
          <a:blip r:embed="rId2" cstate="email"/>
          <a:srcRect/>
          <a:stretch>
            <a:fillRect/>
          </a:stretch>
        </p:blipFill>
        <p:spPr bwMode="auto">
          <a:xfrm rot="16200000">
            <a:off x="2668800" y="577108"/>
            <a:ext cx="6854400" cy="5707387"/>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l-GR" dirty="0"/>
              <a:t>κεφαλομετρική ακτινογραφία</a:t>
            </a:r>
          </a:p>
        </p:txBody>
      </p:sp>
      <p:sp>
        <p:nvSpPr>
          <p:cNvPr id="22531" name="Rectangle 3"/>
          <p:cNvSpPr>
            <a:spLocks noGrp="1" noChangeArrowheads="1"/>
          </p:cNvSpPr>
          <p:nvPr>
            <p:ph type="body" idx="1"/>
          </p:nvPr>
        </p:nvSpPr>
        <p:spPr/>
        <p:txBody>
          <a:bodyPr/>
          <a:lstStyle/>
          <a:p>
            <a:pPr eaLnBrk="1" hangingPunct="1"/>
            <a:r>
              <a:rPr lang="en-US" dirty="0"/>
              <a:t>2 </a:t>
            </a:r>
            <a:r>
              <a:rPr lang="el-GR" dirty="0"/>
              <a:t>διαστάσεις (απώλεια εγκάρσιας)</a:t>
            </a:r>
          </a:p>
          <a:p>
            <a:pPr eaLnBrk="1" hangingPunct="1"/>
            <a:r>
              <a:rPr lang="el-GR" dirty="0"/>
              <a:t>αλληλεπίθεση δομών</a:t>
            </a:r>
          </a:p>
          <a:p>
            <a:pPr eaLnBrk="1" hangingPunct="1"/>
            <a:r>
              <a:rPr lang="el-GR" dirty="0"/>
              <a:t>μεγέθυνση</a:t>
            </a:r>
          </a:p>
          <a:p>
            <a:pPr eaLnBrk="1" hangingPunct="1"/>
            <a:endParaRPr lang="el-G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l-GR" dirty="0"/>
              <a:t>υπολογιστική τομογραφία</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h">
            <a:hlinkClick r:id="" action="ppaction://media"/>
            <a:extLst>
              <a:ext uri="{FF2B5EF4-FFF2-40B4-BE49-F238E27FC236}">
                <a16:creationId xmlns:a16="http://schemas.microsoft.com/office/drawing/2014/main" id="{78E3C7CB-49BD-5B95-4721-2427555228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95600" y="838200"/>
            <a:ext cx="6400800" cy="5181600"/>
          </a:xfrm>
          <a:prstGeom prst="rect">
            <a:avLst/>
          </a:prstGeom>
        </p:spPr>
      </p:pic>
      <p:sp>
        <p:nvSpPr>
          <p:cNvPr id="5" name="Rectangle 4">
            <a:extLst>
              <a:ext uri="{FF2B5EF4-FFF2-40B4-BE49-F238E27FC236}">
                <a16:creationId xmlns:a16="http://schemas.microsoft.com/office/drawing/2014/main" id="{E3C8945D-CE71-62A5-AC7B-8AC23B2DACF6}"/>
              </a:ext>
            </a:extLst>
          </p:cNvPr>
          <p:cNvSpPr/>
          <p:nvPr/>
        </p:nvSpPr>
        <p:spPr>
          <a:xfrm>
            <a:off x="10088138" y="6344641"/>
            <a:ext cx="579863" cy="546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2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Next" delay="0">
                      <p:tgtEl>
                        <p:sldTgt/>
                      </p:tgtEl>
                    </p:cond>
                  </p:endCondLst>
                </p:cTn>
                <p:tgtEl>
                  <p:spTgt spid="4"/>
                </p:tgtEl>
              </p:cMediaNode>
            </p:video>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ppa">
            <a:hlinkClick r:id="" action="ppaction://media"/>
            <a:extLst>
              <a:ext uri="{FF2B5EF4-FFF2-40B4-BE49-F238E27FC236}">
                <a16:creationId xmlns:a16="http://schemas.microsoft.com/office/drawing/2014/main" id="{024CF655-476A-7ED6-293D-A214F654EA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95600" y="838200"/>
            <a:ext cx="6400800" cy="5181600"/>
          </a:xfrm>
          <a:prstGeom prst="rect">
            <a:avLst/>
          </a:prstGeom>
        </p:spPr>
      </p:pic>
      <p:sp>
        <p:nvSpPr>
          <p:cNvPr id="5" name="Rectangle 4">
            <a:extLst>
              <a:ext uri="{FF2B5EF4-FFF2-40B4-BE49-F238E27FC236}">
                <a16:creationId xmlns:a16="http://schemas.microsoft.com/office/drawing/2014/main" id="{6D93333F-23EE-B61A-2E37-EAE1EAD6D38D}"/>
              </a:ext>
            </a:extLst>
          </p:cNvPr>
          <p:cNvSpPr/>
          <p:nvPr/>
        </p:nvSpPr>
        <p:spPr>
          <a:xfrm>
            <a:off x="10088138" y="6344641"/>
            <a:ext cx="579863" cy="546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2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Next" delay="0">
                      <p:tgtEl>
                        <p:sldTgt/>
                      </p:tgtEl>
                    </p:cond>
                  </p:endCondLst>
                </p:cTn>
                <p:tgtEl>
                  <p:spTgt spid="4"/>
                </p:tgtEl>
              </p:cMediaNode>
            </p:video>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88138" y="6344641"/>
            <a:ext cx="579863" cy="546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mavr">
            <a:hlinkClick r:id="" action="ppaction://media"/>
            <a:extLst>
              <a:ext uri="{FF2B5EF4-FFF2-40B4-BE49-F238E27FC236}">
                <a16:creationId xmlns:a16="http://schemas.microsoft.com/office/drawing/2014/main" id="{7502A464-FBA9-4736-97A4-A8D7E2E503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95600" y="838200"/>
            <a:ext cx="6400800" cy="518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Next" delay="0">
                      <p:tgtEl>
                        <p:sldTgt/>
                      </p:tgtEl>
                    </p:cond>
                  </p:endCondLst>
                </p:cTn>
                <p:tgtEl>
                  <p:spTgt spid="5"/>
                </p:tgtEl>
              </p:cMediaNode>
            </p:vide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2393245" y="3431823"/>
            <a:ext cx="4842934" cy="745067"/>
          </a:xfrm>
          <a:prstGeom prst="rect">
            <a:avLst/>
          </a:prstGeom>
          <a:solidFill>
            <a:srgbClr val="FFCC66"/>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1" name="Isosceles Triangle 80"/>
          <p:cNvSpPr/>
          <p:nvPr/>
        </p:nvSpPr>
        <p:spPr>
          <a:xfrm>
            <a:off x="4022078" y="3623730"/>
            <a:ext cx="419043" cy="361244"/>
          </a:xfrm>
          <a:prstGeom prst="triangle">
            <a:avLst/>
          </a:prstGeom>
          <a:solidFill>
            <a:srgbClr val="92D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2" name="Rectangle 81"/>
          <p:cNvSpPr/>
          <p:nvPr/>
        </p:nvSpPr>
        <p:spPr>
          <a:xfrm>
            <a:off x="4045333" y="3059286"/>
            <a:ext cx="372533" cy="361244"/>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3" name="Oval 82"/>
          <p:cNvSpPr/>
          <p:nvPr/>
        </p:nvSpPr>
        <p:spPr>
          <a:xfrm>
            <a:off x="4034044" y="4199464"/>
            <a:ext cx="395111" cy="395111"/>
          </a:xfrm>
          <a:prstGeom prst="ellipse">
            <a:avLst/>
          </a:prstGeom>
          <a:solidFill>
            <a:schemeClr val="tx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 name="Group 32"/>
          <p:cNvGrpSpPr/>
          <p:nvPr/>
        </p:nvGrpSpPr>
        <p:grpSpPr>
          <a:xfrm rot="5400000">
            <a:off x="2605088" y="709426"/>
            <a:ext cx="713039" cy="626724"/>
            <a:chOff x="1181528" y="4469258"/>
            <a:chExt cx="713039" cy="626724"/>
          </a:xfrm>
        </p:grpSpPr>
        <p:sp>
          <p:nvSpPr>
            <p:cNvPr id="87" name="Trapezoid 86"/>
            <p:cNvSpPr/>
            <p:nvPr/>
          </p:nvSpPr>
          <p:spPr>
            <a:xfrm rot="16200000">
              <a:off x="1519560" y="4592548"/>
              <a:ext cx="349321" cy="400693"/>
            </a:xfrm>
            <a:prstGeom prst="trapezoid">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6" name="Rectangle 85"/>
            <p:cNvSpPr/>
            <p:nvPr/>
          </p:nvSpPr>
          <p:spPr>
            <a:xfrm>
              <a:off x="1181528" y="4469258"/>
              <a:ext cx="318499" cy="626724"/>
            </a:xfrm>
            <a:prstGeom prst="rect">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6" name="Group 105"/>
          <p:cNvGrpSpPr/>
          <p:nvPr/>
        </p:nvGrpSpPr>
        <p:grpSpPr>
          <a:xfrm>
            <a:off x="4636992" y="5904087"/>
            <a:ext cx="1715913" cy="101601"/>
            <a:chOff x="4873217" y="6050843"/>
            <a:chExt cx="1715913" cy="101601"/>
          </a:xfrm>
        </p:grpSpPr>
        <p:sp>
          <p:nvSpPr>
            <p:cNvPr id="92" name="Rectangle 91"/>
            <p:cNvSpPr/>
            <p:nvPr/>
          </p:nvSpPr>
          <p:spPr>
            <a:xfrm>
              <a:off x="4873217" y="6050843"/>
              <a:ext cx="1715913" cy="101601"/>
            </a:xfrm>
            <a:prstGeom prst="rect">
              <a:avLst/>
            </a:prstGeom>
            <a:solidFill>
              <a:schemeClr val="bg1">
                <a:lumMod val="65000"/>
              </a:schemeClr>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5" name="Straight Connector 104"/>
            <p:cNvCxnSpPr>
              <a:stCxn id="92" idx="0"/>
              <a:endCxn id="92" idx="2"/>
            </p:cNvCxnSpPr>
            <p:nvPr/>
          </p:nvCxnSpPr>
          <p:spPr>
            <a:xfrm>
              <a:off x="5731174" y="6050843"/>
              <a:ext cx="0" cy="10160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22" name="Rectangle 121"/>
          <p:cNvSpPr/>
          <p:nvPr/>
        </p:nvSpPr>
        <p:spPr>
          <a:xfrm>
            <a:off x="7601287" y="2341402"/>
            <a:ext cx="2528711" cy="1207911"/>
          </a:xfrm>
          <a:prstGeom prst="rect">
            <a:avLst/>
          </a:prstGeom>
          <a:solidFill>
            <a:schemeClr val="bg1">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3" name="Isosceles Triangle 122"/>
          <p:cNvSpPr/>
          <p:nvPr/>
        </p:nvSpPr>
        <p:spPr>
          <a:xfrm>
            <a:off x="8650476" y="2764734"/>
            <a:ext cx="419043" cy="361244"/>
          </a:xfrm>
          <a:prstGeom prst="triangle">
            <a:avLst/>
          </a:prstGeom>
          <a:solidFill>
            <a:srgbClr val="92D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4" name="Rectangle 123"/>
          <p:cNvSpPr/>
          <p:nvPr/>
        </p:nvSpPr>
        <p:spPr>
          <a:xfrm>
            <a:off x="9689731" y="2764734"/>
            <a:ext cx="372533" cy="361244"/>
          </a:xfrm>
          <a:prstGeom prst="rect">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5" name="Oval 124"/>
          <p:cNvSpPr/>
          <p:nvPr/>
        </p:nvSpPr>
        <p:spPr>
          <a:xfrm>
            <a:off x="8041553" y="2747802"/>
            <a:ext cx="395111" cy="395111"/>
          </a:xfrm>
          <a:prstGeom prst="ellipse">
            <a:avLst/>
          </a:prstGeom>
          <a:solidFill>
            <a:schemeClr val="tx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70" name="Group 69"/>
          <p:cNvGrpSpPr/>
          <p:nvPr/>
        </p:nvGrpSpPr>
        <p:grpSpPr>
          <a:xfrm>
            <a:off x="7595642" y="3871047"/>
            <a:ext cx="2528711" cy="1207911"/>
            <a:chOff x="5326567" y="3769445"/>
            <a:chExt cx="2528711" cy="1207911"/>
          </a:xfrm>
        </p:grpSpPr>
        <p:sp>
          <p:nvSpPr>
            <p:cNvPr id="65" name="Rectangle 64"/>
            <p:cNvSpPr/>
            <p:nvPr/>
          </p:nvSpPr>
          <p:spPr>
            <a:xfrm>
              <a:off x="5326567" y="3769445"/>
              <a:ext cx="2528711" cy="1207911"/>
            </a:xfrm>
            <a:prstGeom prst="rect">
              <a:avLst/>
            </a:prstGeom>
            <a:solidFill>
              <a:schemeClr val="bg1">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7" name="Rectangle 66"/>
            <p:cNvSpPr/>
            <p:nvPr/>
          </p:nvSpPr>
          <p:spPr>
            <a:xfrm>
              <a:off x="5396089" y="4192778"/>
              <a:ext cx="2391455" cy="361244"/>
            </a:xfrm>
            <a:prstGeom prst="rect">
              <a:avLst/>
            </a:prstGeom>
            <a:solidFill>
              <a:srgbClr val="FF9900">
                <a:alpha val="50196"/>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9" name="Rounded Rectangle 68"/>
            <p:cNvSpPr/>
            <p:nvPr/>
          </p:nvSpPr>
          <p:spPr>
            <a:xfrm>
              <a:off x="5779911" y="4176889"/>
              <a:ext cx="1648178" cy="383822"/>
            </a:xfrm>
            <a:prstGeom prst="roundRect">
              <a:avLst/>
            </a:prstGeom>
            <a:solidFill>
              <a:srgbClr val="15B1FF">
                <a:alpha val="50196"/>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6" name="Isosceles Triangle 65"/>
            <p:cNvSpPr/>
            <p:nvPr/>
          </p:nvSpPr>
          <p:spPr>
            <a:xfrm>
              <a:off x="6375756" y="4192778"/>
              <a:ext cx="419043" cy="361244"/>
            </a:xfrm>
            <a:prstGeom prst="triangle">
              <a:avLst/>
            </a:prstGeom>
            <a:solidFill>
              <a:srgbClr val="92D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72" name="TextBox 71"/>
          <p:cNvSpPr txBox="1"/>
          <p:nvPr/>
        </p:nvSpPr>
        <p:spPr>
          <a:xfrm>
            <a:off x="4391378" y="3556001"/>
            <a:ext cx="2797561" cy="461665"/>
          </a:xfrm>
          <a:prstGeom prst="rect">
            <a:avLst/>
          </a:prstGeom>
          <a:noFill/>
        </p:spPr>
        <p:txBody>
          <a:bodyPr wrap="none" rtlCol="0">
            <a:spAutoFit/>
          </a:bodyPr>
          <a:lstStyle/>
          <a:p>
            <a:r>
              <a:rPr lang="el-GR" dirty="0" err="1"/>
              <a:t>τομογραφική</a:t>
            </a:r>
            <a:r>
              <a:rPr lang="el-GR" dirty="0"/>
              <a:t> ζώνη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nodeType="clickEffect">
                                  <p:stCondLst>
                                    <p:cond delay="0"/>
                                  </p:stCondLst>
                                  <p:childTnLst>
                                    <p:animMotion origin="layout" path="M 1.94444E-6 5.64292E-7 L 0.27916 5.64292E-7 " pathEditMode="relative" rAng="0" ptsTypes="AA">
                                      <p:cBhvr>
                                        <p:cTn id="6" dur="2000" fill="hold"/>
                                        <p:tgtEl>
                                          <p:spTgt spid="3"/>
                                        </p:tgtEl>
                                        <p:attrNameLst>
                                          <p:attrName>ppt_x</p:attrName>
                                          <p:attrName>ppt_y</p:attrName>
                                        </p:attrNameLst>
                                      </p:cBhvr>
                                      <p:rCtr x="140" y="0"/>
                                    </p:animMotion>
                                  </p:childTnLst>
                                </p:cTn>
                              </p:par>
                              <p:par>
                                <p:cTn id="7" presetID="35" presetClass="path" presetSubtype="0" fill="hold" nodeType="withEffect">
                                  <p:stCondLst>
                                    <p:cond delay="0"/>
                                  </p:stCondLst>
                                  <p:childTnLst>
                                    <p:animMotion origin="layout" path="M -1.38889E-6 -1.67438E-6 L -0.27899 -1.67438E-6 " pathEditMode="relative" rAng="0" ptsTypes="AA">
                                      <p:cBhvr>
                                        <p:cTn id="8" dur="2000" fill="hold"/>
                                        <p:tgtEl>
                                          <p:spTgt spid="6"/>
                                        </p:tgtEl>
                                        <p:attrNameLst>
                                          <p:attrName>ppt_x</p:attrName>
                                          <p:attrName>ppt_y</p:attrName>
                                        </p:attrNameLst>
                                      </p:cBhvr>
                                      <p:rCtr x="-140" y="0"/>
                                    </p:animMotion>
                                  </p:childTnLst>
                                </p:cTn>
                              </p:par>
                              <p:par>
                                <p:cTn id="9" presetID="35" presetClass="path" presetSubtype="0" accel="50000" decel="50000" fill="hold" grpId="0" nodeType="withEffect">
                                  <p:stCondLst>
                                    <p:cond delay="0"/>
                                  </p:stCondLst>
                                  <p:childTnLst>
                                    <p:animMotion origin="layout" path="M -8.33333E-7 2.43293E-6 L -0.22153 2.43293E-6 " pathEditMode="relative" rAng="0" ptsTypes="AA">
                                      <p:cBhvr>
                                        <p:cTn id="10" dur="2000" fill="hold"/>
                                        <p:tgtEl>
                                          <p:spTgt spid="124"/>
                                        </p:tgtEl>
                                        <p:attrNameLst>
                                          <p:attrName>ppt_x</p:attrName>
                                          <p:attrName>ppt_y</p:attrName>
                                        </p:attrNameLst>
                                      </p:cBhvr>
                                      <p:rCtr x="-111" y="0"/>
                                    </p:animMotion>
                                  </p:childTnLst>
                                </p:cTn>
                              </p:par>
                              <p:par>
                                <p:cTn id="11" presetID="63" presetClass="path" presetSubtype="0" accel="50000" decel="50000" fill="hold" grpId="0" nodeType="withEffect">
                                  <p:stCondLst>
                                    <p:cond delay="0"/>
                                  </p:stCondLst>
                                  <p:childTnLst>
                                    <p:animMotion origin="layout" path="M 2.22222E-6 2.43293E-6 L 0.13142 2.43293E-6 " pathEditMode="relative" rAng="0" ptsTypes="AA">
                                      <p:cBhvr>
                                        <p:cTn id="12" dur="2000" fill="hold"/>
                                        <p:tgtEl>
                                          <p:spTgt spid="125"/>
                                        </p:tgtEl>
                                        <p:attrNameLst>
                                          <p:attrName>ppt_x</p:attrName>
                                          <p:attrName>ppt_y</p:attrName>
                                        </p:attrNameLst>
                                      </p:cBhvr>
                                      <p:rCtr x="66" y="0"/>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24" grpId="0" animBg="1"/>
      <p:bldP spid="125" grpId="0" animBg="1"/>
      <p:bldP spid="7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2135189" y="217489"/>
            <a:ext cx="3376245" cy="660245"/>
          </a:xfrm>
          <a:prstGeom prst="rect">
            <a:avLst/>
          </a:prstGeom>
          <a:noFill/>
          <a:ln w="9525">
            <a:noFill/>
            <a:miter lim="800000"/>
            <a:headEnd/>
            <a:tailEnd/>
          </a:ln>
        </p:spPr>
        <p:txBody>
          <a:bodyPr wrap="none">
            <a:spAutoFit/>
          </a:bodyPr>
          <a:lstStyle/>
          <a:p>
            <a:pPr>
              <a:lnSpc>
                <a:spcPct val="150000"/>
              </a:lnSpc>
            </a:pPr>
            <a:r>
              <a:rPr lang="el-GR" sz="2800" dirty="0"/>
              <a:t>αρχές λειτουργίας</a:t>
            </a:r>
            <a:r>
              <a:rPr lang="en-GB" sz="2800" dirty="0"/>
              <a:t>…</a:t>
            </a:r>
          </a:p>
        </p:txBody>
      </p:sp>
      <p:pic>
        <p:nvPicPr>
          <p:cNvPr id="7171" name="Picture 6"/>
          <p:cNvPicPr>
            <a:picLocks noChangeAspect="1" noChangeArrowheads="1"/>
          </p:cNvPicPr>
          <p:nvPr/>
        </p:nvPicPr>
        <p:blipFill>
          <a:blip r:embed="rId3" cstate="email"/>
          <a:srcRect/>
          <a:stretch>
            <a:fillRect/>
          </a:stretch>
        </p:blipFill>
        <p:spPr bwMode="auto">
          <a:xfrm>
            <a:off x="6240463" y="1300164"/>
            <a:ext cx="3644900" cy="3887787"/>
          </a:xfrm>
          <a:prstGeom prst="rect">
            <a:avLst/>
          </a:prstGeom>
          <a:noFill/>
          <a:ln w="9525">
            <a:noFill/>
            <a:miter lim="800000"/>
            <a:headEnd/>
            <a:tailEnd/>
          </a:ln>
        </p:spPr>
      </p:pic>
      <p:pic>
        <p:nvPicPr>
          <p:cNvPr id="7172" name="Picture 10"/>
          <p:cNvPicPr>
            <a:picLocks noChangeAspect="1" noChangeArrowheads="1"/>
          </p:cNvPicPr>
          <p:nvPr/>
        </p:nvPicPr>
        <p:blipFill>
          <a:blip r:embed="rId4" cstate="email"/>
          <a:srcRect/>
          <a:stretch>
            <a:fillRect/>
          </a:stretch>
        </p:blipFill>
        <p:spPr bwMode="auto">
          <a:xfrm>
            <a:off x="6600825" y="5084763"/>
            <a:ext cx="3644900" cy="1008062"/>
          </a:xfrm>
          <a:prstGeom prst="rect">
            <a:avLst/>
          </a:prstGeom>
          <a:noFill/>
          <a:ln w="9525">
            <a:noFill/>
            <a:miter lim="800000"/>
            <a:headEnd/>
            <a:tailEnd/>
          </a:ln>
        </p:spPr>
      </p:pic>
      <p:sp>
        <p:nvSpPr>
          <p:cNvPr id="7173" name="Rectangle 11"/>
          <p:cNvSpPr>
            <a:spLocks noChangeArrowheads="1"/>
          </p:cNvSpPr>
          <p:nvPr/>
        </p:nvSpPr>
        <p:spPr bwMode="auto">
          <a:xfrm>
            <a:off x="6527801" y="5013326"/>
            <a:ext cx="3889375" cy="1223963"/>
          </a:xfrm>
          <a:prstGeom prst="rect">
            <a:avLst/>
          </a:prstGeom>
          <a:gradFill rotWithShape="1">
            <a:gsLst>
              <a:gs pos="0">
                <a:schemeClr val="bg1">
                  <a:alpha val="70000"/>
                </a:schemeClr>
              </a:gs>
              <a:gs pos="100000">
                <a:schemeClr val="bg1"/>
              </a:gs>
            </a:gsLst>
            <a:lin ang="5400000" scaled="1"/>
          </a:gradFill>
          <a:ln w="9525">
            <a:noFill/>
            <a:miter lim="800000"/>
            <a:headEnd/>
            <a:tailEnd/>
          </a:ln>
        </p:spPr>
        <p:txBody>
          <a:bodyPr wrap="none" anchor="ctr"/>
          <a:lstStyle/>
          <a:p>
            <a:pPr algn="ctr"/>
            <a:endParaRPr lang="el-GR"/>
          </a:p>
        </p:txBody>
      </p:sp>
      <p:sp>
        <p:nvSpPr>
          <p:cNvPr id="7174" name="Rectangle 13"/>
          <p:cNvSpPr>
            <a:spLocks noChangeArrowheads="1"/>
          </p:cNvSpPr>
          <p:nvPr/>
        </p:nvSpPr>
        <p:spPr bwMode="auto">
          <a:xfrm>
            <a:off x="2221296" y="4525867"/>
            <a:ext cx="1770483" cy="894432"/>
          </a:xfrm>
          <a:prstGeom prst="rect">
            <a:avLst/>
          </a:prstGeom>
          <a:noFill/>
          <a:ln w="9525">
            <a:noFill/>
            <a:miter lim="800000"/>
            <a:headEnd/>
            <a:tailEnd/>
          </a:ln>
        </p:spPr>
        <p:txBody>
          <a:bodyPr anchor="t"/>
          <a:lstStyle/>
          <a:p>
            <a:r>
              <a:rPr lang="el-GR" dirty="0" err="1"/>
              <a:t>Godfrey</a:t>
            </a:r>
            <a:br>
              <a:rPr lang="en-US" dirty="0"/>
            </a:br>
            <a:r>
              <a:rPr lang="el-GR" dirty="0" err="1"/>
              <a:t>Hounsfield</a:t>
            </a:r>
            <a:endParaRPr lang="el-GR" dirty="0"/>
          </a:p>
        </p:txBody>
      </p:sp>
      <p:pic>
        <p:nvPicPr>
          <p:cNvPr id="7176" name="Picture 16"/>
          <p:cNvPicPr>
            <a:picLocks noChangeAspect="1" noChangeArrowheads="1"/>
          </p:cNvPicPr>
          <p:nvPr/>
        </p:nvPicPr>
        <p:blipFill>
          <a:blip r:embed="rId5" cstate="email"/>
          <a:srcRect/>
          <a:stretch>
            <a:fillRect/>
          </a:stretch>
        </p:blipFill>
        <p:spPr bwMode="auto">
          <a:xfrm>
            <a:off x="2306638" y="2070101"/>
            <a:ext cx="1731962" cy="2449513"/>
          </a:xfrm>
          <a:prstGeom prst="rect">
            <a:avLst/>
          </a:prstGeom>
          <a:noFill/>
          <a:ln w="9525">
            <a:noFill/>
            <a:miter lim="800000"/>
            <a:headEnd/>
            <a:tailEnd/>
          </a:ln>
        </p:spPr>
      </p:pic>
      <p:sp>
        <p:nvSpPr>
          <p:cNvPr id="7177" name="Rectangle 17"/>
          <p:cNvSpPr>
            <a:spLocks noChangeArrowheads="1"/>
          </p:cNvSpPr>
          <p:nvPr/>
        </p:nvSpPr>
        <p:spPr bwMode="auto">
          <a:xfrm>
            <a:off x="4072130" y="4535851"/>
            <a:ext cx="1825567" cy="895464"/>
          </a:xfrm>
          <a:prstGeom prst="rect">
            <a:avLst/>
          </a:prstGeom>
          <a:noFill/>
          <a:ln w="9525">
            <a:noFill/>
            <a:miter lim="800000"/>
            <a:headEnd/>
            <a:tailEnd/>
          </a:ln>
        </p:spPr>
        <p:txBody>
          <a:bodyPr anchor="t"/>
          <a:lstStyle/>
          <a:p>
            <a:r>
              <a:rPr lang="el-GR" dirty="0" err="1"/>
              <a:t>Allan</a:t>
            </a:r>
            <a:br>
              <a:rPr lang="en-US" dirty="0"/>
            </a:br>
            <a:r>
              <a:rPr lang="el-GR" dirty="0" err="1"/>
              <a:t>Cormack</a:t>
            </a:r>
            <a:endParaRPr lang="el-GR" dirty="0"/>
          </a:p>
        </p:txBody>
      </p:sp>
      <p:pic>
        <p:nvPicPr>
          <p:cNvPr id="7178" name="Picture 18"/>
          <p:cNvPicPr>
            <a:picLocks noChangeAspect="1" noChangeArrowheads="1"/>
          </p:cNvPicPr>
          <p:nvPr/>
        </p:nvPicPr>
        <p:blipFill>
          <a:blip r:embed="rId6" cstate="email"/>
          <a:srcRect l="18124" t="11136" r="21506" b="42290"/>
          <a:stretch>
            <a:fillRect/>
          </a:stretch>
        </p:blipFill>
        <p:spPr bwMode="auto">
          <a:xfrm>
            <a:off x="4114800" y="2071689"/>
            <a:ext cx="1843088" cy="2459037"/>
          </a:xfrm>
          <a:prstGeom prst="rect">
            <a:avLst/>
          </a:prstGeom>
          <a:noFill/>
          <a:ln w="9525">
            <a:noFill/>
            <a:miter lim="800000"/>
            <a:headEnd/>
            <a:tailEnd/>
          </a:ln>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2135189" y="217489"/>
            <a:ext cx="3350597" cy="660245"/>
          </a:xfrm>
          <a:prstGeom prst="rect">
            <a:avLst/>
          </a:prstGeom>
          <a:noFill/>
          <a:ln w="9525">
            <a:noFill/>
            <a:miter lim="800000"/>
            <a:headEnd/>
            <a:tailEnd/>
          </a:ln>
        </p:spPr>
        <p:txBody>
          <a:bodyPr wrap="none">
            <a:spAutoFit/>
          </a:bodyPr>
          <a:lstStyle/>
          <a:p>
            <a:pPr>
              <a:lnSpc>
                <a:spcPct val="150000"/>
              </a:lnSpc>
            </a:pPr>
            <a:r>
              <a:rPr lang="el-GR" sz="2800" dirty="0"/>
              <a:t>αρχές λειτουργίας</a:t>
            </a:r>
            <a:r>
              <a:rPr lang="en-GB" sz="2800" dirty="0"/>
              <a:t>…</a:t>
            </a:r>
          </a:p>
        </p:txBody>
      </p:sp>
      <p:pic>
        <p:nvPicPr>
          <p:cNvPr id="7171" name="Picture 6"/>
          <p:cNvPicPr>
            <a:picLocks noChangeAspect="1" noChangeArrowheads="1"/>
          </p:cNvPicPr>
          <p:nvPr/>
        </p:nvPicPr>
        <p:blipFill>
          <a:blip r:embed="rId3" cstate="email"/>
          <a:srcRect/>
          <a:stretch>
            <a:fillRect/>
          </a:stretch>
        </p:blipFill>
        <p:spPr bwMode="auto">
          <a:xfrm>
            <a:off x="6240463" y="1300164"/>
            <a:ext cx="3644900" cy="3887787"/>
          </a:xfrm>
          <a:prstGeom prst="rect">
            <a:avLst/>
          </a:prstGeom>
          <a:noFill/>
          <a:ln w="9525">
            <a:noFill/>
            <a:miter lim="800000"/>
            <a:headEnd/>
            <a:tailEnd/>
          </a:ln>
        </p:spPr>
      </p:pic>
      <p:pic>
        <p:nvPicPr>
          <p:cNvPr id="7172" name="Picture 10"/>
          <p:cNvPicPr>
            <a:picLocks noChangeAspect="1" noChangeArrowheads="1"/>
          </p:cNvPicPr>
          <p:nvPr/>
        </p:nvPicPr>
        <p:blipFill>
          <a:blip r:embed="rId4" cstate="email"/>
          <a:srcRect/>
          <a:stretch>
            <a:fillRect/>
          </a:stretch>
        </p:blipFill>
        <p:spPr bwMode="auto">
          <a:xfrm>
            <a:off x="6600825" y="5084763"/>
            <a:ext cx="3644900" cy="1008062"/>
          </a:xfrm>
          <a:prstGeom prst="rect">
            <a:avLst/>
          </a:prstGeom>
          <a:noFill/>
          <a:ln w="9525">
            <a:noFill/>
            <a:miter lim="800000"/>
            <a:headEnd/>
            <a:tailEnd/>
          </a:ln>
        </p:spPr>
      </p:pic>
      <p:sp>
        <p:nvSpPr>
          <p:cNvPr id="7173" name="Rectangle 11"/>
          <p:cNvSpPr>
            <a:spLocks noChangeArrowheads="1"/>
          </p:cNvSpPr>
          <p:nvPr/>
        </p:nvSpPr>
        <p:spPr bwMode="auto">
          <a:xfrm>
            <a:off x="6527801" y="5013326"/>
            <a:ext cx="3889375" cy="1223963"/>
          </a:xfrm>
          <a:prstGeom prst="rect">
            <a:avLst/>
          </a:prstGeom>
          <a:gradFill rotWithShape="1">
            <a:gsLst>
              <a:gs pos="0">
                <a:schemeClr val="bg1">
                  <a:alpha val="70000"/>
                </a:schemeClr>
              </a:gs>
              <a:gs pos="100000">
                <a:schemeClr val="bg1"/>
              </a:gs>
            </a:gsLst>
            <a:lin ang="5400000" scaled="1"/>
          </a:gradFill>
          <a:ln w="9525">
            <a:noFill/>
            <a:miter lim="800000"/>
            <a:headEnd/>
            <a:tailEnd/>
          </a:ln>
        </p:spPr>
        <p:txBody>
          <a:bodyPr wrap="none" anchor="ctr"/>
          <a:lstStyle/>
          <a:p>
            <a:pPr algn="ctr"/>
            <a:endParaRPr lang="el-GR"/>
          </a:p>
        </p:txBody>
      </p:sp>
      <p:sp>
        <p:nvSpPr>
          <p:cNvPr id="7174" name="Rectangle 13"/>
          <p:cNvSpPr>
            <a:spLocks noChangeArrowheads="1"/>
          </p:cNvSpPr>
          <p:nvPr/>
        </p:nvSpPr>
        <p:spPr bwMode="auto">
          <a:xfrm>
            <a:off x="2221296" y="4525867"/>
            <a:ext cx="1770483" cy="894432"/>
          </a:xfrm>
          <a:prstGeom prst="rect">
            <a:avLst/>
          </a:prstGeom>
          <a:noFill/>
          <a:ln w="9525">
            <a:noFill/>
            <a:miter lim="800000"/>
            <a:headEnd/>
            <a:tailEnd/>
          </a:ln>
        </p:spPr>
        <p:txBody>
          <a:bodyPr anchor="t"/>
          <a:lstStyle/>
          <a:p>
            <a:r>
              <a:rPr lang="el-GR" dirty="0" err="1"/>
              <a:t>Godfrey</a:t>
            </a:r>
            <a:br>
              <a:rPr lang="en-US" dirty="0"/>
            </a:br>
            <a:r>
              <a:rPr lang="el-GR" dirty="0" err="1"/>
              <a:t>Hounsfield</a:t>
            </a:r>
            <a:endParaRPr lang="el-GR" dirty="0"/>
          </a:p>
        </p:txBody>
      </p:sp>
      <p:sp>
        <p:nvSpPr>
          <p:cNvPr id="7175" name="Rectangle 14"/>
          <p:cNvSpPr>
            <a:spLocks noChangeArrowheads="1"/>
          </p:cNvSpPr>
          <p:nvPr/>
        </p:nvSpPr>
        <p:spPr bwMode="auto">
          <a:xfrm>
            <a:off x="2265364" y="5863689"/>
            <a:ext cx="4242619" cy="492125"/>
          </a:xfrm>
          <a:prstGeom prst="rect">
            <a:avLst/>
          </a:prstGeom>
          <a:noFill/>
          <a:ln w="9525">
            <a:noFill/>
            <a:miter lim="800000"/>
            <a:headEnd/>
            <a:tailEnd/>
          </a:ln>
        </p:spPr>
        <p:txBody>
          <a:bodyPr/>
          <a:lstStyle/>
          <a:p>
            <a:pPr marL="342900" indent="-342900">
              <a:spcBef>
                <a:spcPct val="20000"/>
              </a:spcBef>
            </a:pPr>
            <a:r>
              <a:rPr lang="el-GR" sz="2000" dirty="0"/>
              <a:t>βραβείο </a:t>
            </a:r>
            <a:r>
              <a:rPr lang="en-US" sz="2000" dirty="0"/>
              <a:t>Nobel </a:t>
            </a:r>
            <a:r>
              <a:rPr lang="el-GR" sz="2000" dirty="0"/>
              <a:t>στην ιατρική</a:t>
            </a:r>
            <a:r>
              <a:rPr lang="en-US" sz="2000" dirty="0"/>
              <a:t>, 1979</a:t>
            </a:r>
            <a:endParaRPr lang="el-GR" sz="2000" dirty="0"/>
          </a:p>
        </p:txBody>
      </p:sp>
      <p:pic>
        <p:nvPicPr>
          <p:cNvPr id="7176" name="Picture 16"/>
          <p:cNvPicPr>
            <a:picLocks noChangeAspect="1" noChangeArrowheads="1"/>
          </p:cNvPicPr>
          <p:nvPr/>
        </p:nvPicPr>
        <p:blipFill>
          <a:blip r:embed="rId5" cstate="email"/>
          <a:srcRect/>
          <a:stretch>
            <a:fillRect/>
          </a:stretch>
        </p:blipFill>
        <p:spPr bwMode="auto">
          <a:xfrm>
            <a:off x="2306638" y="2070101"/>
            <a:ext cx="1731962" cy="2449513"/>
          </a:xfrm>
          <a:prstGeom prst="rect">
            <a:avLst/>
          </a:prstGeom>
          <a:noFill/>
          <a:ln w="9525">
            <a:noFill/>
            <a:miter lim="800000"/>
            <a:headEnd/>
            <a:tailEnd/>
          </a:ln>
        </p:spPr>
      </p:pic>
      <p:sp>
        <p:nvSpPr>
          <p:cNvPr id="7177" name="Rectangle 17"/>
          <p:cNvSpPr>
            <a:spLocks noChangeArrowheads="1"/>
          </p:cNvSpPr>
          <p:nvPr/>
        </p:nvSpPr>
        <p:spPr bwMode="auto">
          <a:xfrm>
            <a:off x="4072130" y="4535851"/>
            <a:ext cx="1825567" cy="895464"/>
          </a:xfrm>
          <a:prstGeom prst="rect">
            <a:avLst/>
          </a:prstGeom>
          <a:noFill/>
          <a:ln w="9525">
            <a:noFill/>
            <a:miter lim="800000"/>
            <a:headEnd/>
            <a:tailEnd/>
          </a:ln>
        </p:spPr>
        <p:txBody>
          <a:bodyPr anchor="t"/>
          <a:lstStyle/>
          <a:p>
            <a:r>
              <a:rPr lang="el-GR" dirty="0" err="1"/>
              <a:t>Allan</a:t>
            </a:r>
            <a:br>
              <a:rPr lang="en-US" dirty="0"/>
            </a:br>
            <a:r>
              <a:rPr lang="el-GR" dirty="0" err="1"/>
              <a:t>Cormack</a:t>
            </a:r>
            <a:endParaRPr lang="el-GR" dirty="0"/>
          </a:p>
        </p:txBody>
      </p:sp>
      <p:pic>
        <p:nvPicPr>
          <p:cNvPr id="7178" name="Picture 18"/>
          <p:cNvPicPr>
            <a:picLocks noChangeAspect="1" noChangeArrowheads="1"/>
          </p:cNvPicPr>
          <p:nvPr/>
        </p:nvPicPr>
        <p:blipFill>
          <a:blip r:embed="rId6" cstate="email"/>
          <a:srcRect l="18124" t="11136" r="21506" b="42290"/>
          <a:stretch>
            <a:fillRect/>
          </a:stretch>
        </p:blipFill>
        <p:spPr bwMode="auto">
          <a:xfrm>
            <a:off x="4114800" y="2071689"/>
            <a:ext cx="1843088" cy="2459037"/>
          </a:xfrm>
          <a:prstGeom prst="rect">
            <a:avLst/>
          </a:prstGeom>
          <a:noFill/>
          <a:ln w="9525">
            <a:noFill/>
            <a:miter lim="800000"/>
            <a:headEnd/>
            <a:tailEnd/>
          </a:ln>
        </p:spPr>
      </p:pic>
      <p:sp>
        <p:nvSpPr>
          <p:cNvPr id="7179" name="Text Box 19"/>
          <p:cNvSpPr txBox="1">
            <a:spLocks noChangeArrowheads="1"/>
          </p:cNvSpPr>
          <p:nvPr/>
        </p:nvSpPr>
        <p:spPr bwMode="auto">
          <a:xfrm>
            <a:off x="2265363" y="5403313"/>
            <a:ext cx="4825360" cy="400110"/>
          </a:xfrm>
          <a:prstGeom prst="rect">
            <a:avLst/>
          </a:prstGeom>
          <a:noFill/>
          <a:ln w="9525">
            <a:noFill/>
            <a:miter lim="800000"/>
            <a:headEnd/>
            <a:tailEnd/>
          </a:ln>
        </p:spPr>
        <p:txBody>
          <a:bodyPr wrap="none">
            <a:spAutoFit/>
          </a:bodyPr>
          <a:lstStyle/>
          <a:p>
            <a:r>
              <a:rPr lang="el-GR" sz="2000" dirty="0"/>
              <a:t>ιδέα</a:t>
            </a:r>
            <a:r>
              <a:rPr lang="en-US" sz="2000" dirty="0"/>
              <a:t>: </a:t>
            </a:r>
            <a:r>
              <a:rPr lang="el-GR" sz="2000" dirty="0"/>
              <a:t>τέλος </a:t>
            </a:r>
            <a:r>
              <a:rPr lang="en-US" sz="2000" dirty="0"/>
              <a:t>1960, </a:t>
            </a:r>
            <a:r>
              <a:rPr lang="el-GR" sz="2000" dirty="0"/>
              <a:t>πρώτο μηχάνημα</a:t>
            </a:r>
            <a:r>
              <a:rPr lang="en-US" sz="2000" dirty="0"/>
              <a:t>: 1972</a:t>
            </a:r>
            <a:endParaRPr lang="el-GR" sz="2000" dirty="0"/>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8195" name="Group 6"/>
          <p:cNvGrpSpPr>
            <a:grpSpLocks/>
          </p:cNvGrpSpPr>
          <p:nvPr/>
        </p:nvGrpSpPr>
        <p:grpSpPr bwMode="auto">
          <a:xfrm>
            <a:off x="3359150" y="5373688"/>
            <a:ext cx="5761038" cy="1079500"/>
            <a:chOff x="1156" y="3385"/>
            <a:chExt cx="3629" cy="680"/>
          </a:xfrm>
        </p:grpSpPr>
        <p:pic>
          <p:nvPicPr>
            <p:cNvPr id="8200" name="Picture 5"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8201" name="Rectangle 4"/>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
        <p:nvSpPr>
          <p:cNvPr id="19463" name="Text Box 7"/>
          <p:cNvSpPr txBox="1">
            <a:spLocks noChangeArrowheads="1"/>
          </p:cNvSpPr>
          <p:nvPr/>
        </p:nvSpPr>
        <p:spPr bwMode="auto">
          <a:xfrm>
            <a:off x="7983538" y="4340225"/>
            <a:ext cx="1798890" cy="400110"/>
          </a:xfrm>
          <a:prstGeom prst="rect">
            <a:avLst/>
          </a:prstGeom>
          <a:noFill/>
          <a:ln w="9525">
            <a:noFill/>
            <a:miter lim="800000"/>
            <a:headEnd/>
            <a:tailEnd/>
          </a:ln>
        </p:spPr>
        <p:txBody>
          <a:bodyPr wrap="none">
            <a:spAutoFit/>
          </a:bodyPr>
          <a:lstStyle/>
          <a:p>
            <a:r>
              <a:rPr lang="el-GR" sz="2000" dirty="0"/>
              <a:t>πηγή ακτίνων</a:t>
            </a:r>
            <a:endParaRPr lang="en-GB" sz="2000" dirty="0"/>
          </a:p>
        </p:txBody>
      </p:sp>
      <p:grpSp>
        <p:nvGrpSpPr>
          <p:cNvPr id="3" name="Group 10"/>
          <p:cNvGrpSpPr>
            <a:grpSpLocks/>
          </p:cNvGrpSpPr>
          <p:nvPr/>
        </p:nvGrpSpPr>
        <p:grpSpPr bwMode="auto">
          <a:xfrm>
            <a:off x="2619378" y="1700213"/>
            <a:ext cx="1677989" cy="1600200"/>
            <a:chOff x="690" y="1071"/>
            <a:chExt cx="1057" cy="1008"/>
          </a:xfrm>
        </p:grpSpPr>
        <p:sp>
          <p:nvSpPr>
            <p:cNvPr id="8198" name="Text Box 8"/>
            <p:cNvSpPr txBox="1">
              <a:spLocks noChangeArrowheads="1"/>
            </p:cNvSpPr>
            <p:nvPr/>
          </p:nvSpPr>
          <p:spPr bwMode="auto">
            <a:xfrm>
              <a:off x="690" y="1357"/>
              <a:ext cx="888" cy="252"/>
            </a:xfrm>
            <a:prstGeom prst="rect">
              <a:avLst/>
            </a:prstGeom>
            <a:noFill/>
            <a:ln w="9525">
              <a:noFill/>
              <a:miter lim="800000"/>
              <a:headEnd/>
              <a:tailEnd/>
            </a:ln>
          </p:spPr>
          <p:txBody>
            <a:bodyPr wrap="none">
              <a:spAutoFit/>
            </a:bodyPr>
            <a:lstStyle/>
            <a:p>
              <a:pPr algn="r"/>
              <a:r>
                <a:rPr lang="el-GR" sz="2000" dirty="0"/>
                <a:t>ανιχνευτές</a:t>
              </a:r>
              <a:endParaRPr lang="en-GB" sz="2000" dirty="0"/>
            </a:p>
          </p:txBody>
        </p:sp>
        <p:sp>
          <p:nvSpPr>
            <p:cNvPr id="8199" name="Freeform 9"/>
            <p:cNvSpPr>
              <a:spLocks/>
            </p:cNvSpPr>
            <p:nvPr/>
          </p:nvSpPr>
          <p:spPr bwMode="auto">
            <a:xfrm>
              <a:off x="1526" y="1071"/>
              <a:ext cx="221" cy="1008"/>
            </a:xfrm>
            <a:custGeom>
              <a:avLst/>
              <a:gdLst>
                <a:gd name="T0" fmla="*/ 221 w 221"/>
                <a:gd name="T1" fmla="*/ 0 h 1008"/>
                <a:gd name="T2" fmla="*/ 87 w 221"/>
                <a:gd name="T3" fmla="*/ 1008 h 1008"/>
                <a:gd name="T4" fmla="*/ 0 60000 65536"/>
                <a:gd name="T5" fmla="*/ 0 60000 65536"/>
                <a:gd name="T6" fmla="*/ 0 w 221"/>
                <a:gd name="T7" fmla="*/ 0 h 1008"/>
                <a:gd name="T8" fmla="*/ 221 w 221"/>
                <a:gd name="T9" fmla="*/ 1008 h 1008"/>
              </a:gdLst>
              <a:ahLst/>
              <a:cxnLst>
                <a:cxn ang="T4">
                  <a:pos x="T0" y="T1"/>
                </a:cxn>
                <a:cxn ang="T5">
                  <a:pos x="T2" y="T3"/>
                </a:cxn>
              </a:cxnLst>
              <a:rect l="T6" t="T7" r="T8" b="T9"/>
              <a:pathLst>
                <a:path w="221" h="1008">
                  <a:moveTo>
                    <a:pt x="221" y="0"/>
                  </a:moveTo>
                  <a:cubicBezTo>
                    <a:pt x="29" y="324"/>
                    <a:pt x="0" y="605"/>
                    <a:pt x="87" y="1008"/>
                  </a:cubicBezTo>
                </a:path>
              </a:pathLst>
            </a:custGeom>
            <a:noFill/>
            <a:ln w="38100" cmpd="sng">
              <a:solidFill>
                <a:schemeClr val="tx1"/>
              </a:solidFill>
              <a:round/>
              <a:headEnd type="triangle" w="med" len="med"/>
              <a:tailEnd type="triangle" w="med" len="med"/>
            </a:ln>
          </p:spPr>
          <p:txBody>
            <a:bodyPr/>
            <a:lstStyle/>
            <a:p>
              <a:endParaRPr lang="el-G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Effect transition="in" filter="fade">
                                      <p:cBhvr>
                                        <p:cTn id="7" dur="500"/>
                                        <p:tgtEl>
                                          <p:spTgt spid="194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9219" name="Group 3"/>
          <p:cNvGrpSpPr>
            <a:grpSpLocks/>
          </p:cNvGrpSpPr>
          <p:nvPr/>
        </p:nvGrpSpPr>
        <p:grpSpPr bwMode="auto">
          <a:xfrm>
            <a:off x="3359150" y="5373688"/>
            <a:ext cx="5761038" cy="1079500"/>
            <a:chOff x="1156" y="3385"/>
            <a:chExt cx="3629" cy="680"/>
          </a:xfrm>
        </p:grpSpPr>
        <p:pic>
          <p:nvPicPr>
            <p:cNvPr id="9220"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9221"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10243" name="Group 3"/>
          <p:cNvGrpSpPr>
            <a:grpSpLocks/>
          </p:cNvGrpSpPr>
          <p:nvPr/>
        </p:nvGrpSpPr>
        <p:grpSpPr bwMode="auto">
          <a:xfrm>
            <a:off x="3359150" y="5373688"/>
            <a:ext cx="5761038" cy="1079500"/>
            <a:chOff x="1156" y="3385"/>
            <a:chExt cx="3629" cy="680"/>
          </a:xfrm>
        </p:grpSpPr>
        <p:pic>
          <p:nvPicPr>
            <p:cNvPr id="10244"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10245"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11267" name="Group 3"/>
          <p:cNvGrpSpPr>
            <a:grpSpLocks/>
          </p:cNvGrpSpPr>
          <p:nvPr/>
        </p:nvGrpSpPr>
        <p:grpSpPr bwMode="auto">
          <a:xfrm>
            <a:off x="3359150" y="5373688"/>
            <a:ext cx="5761038" cy="1079500"/>
            <a:chOff x="1156" y="3385"/>
            <a:chExt cx="3629" cy="680"/>
          </a:xfrm>
        </p:grpSpPr>
        <p:pic>
          <p:nvPicPr>
            <p:cNvPr id="11268"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11269"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12291" name="Group 3"/>
          <p:cNvGrpSpPr>
            <a:grpSpLocks/>
          </p:cNvGrpSpPr>
          <p:nvPr/>
        </p:nvGrpSpPr>
        <p:grpSpPr bwMode="auto">
          <a:xfrm>
            <a:off x="3359150" y="5373688"/>
            <a:ext cx="5761038" cy="1079500"/>
            <a:chOff x="1156" y="3385"/>
            <a:chExt cx="3629" cy="680"/>
          </a:xfrm>
        </p:grpSpPr>
        <p:pic>
          <p:nvPicPr>
            <p:cNvPr id="12292"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12293"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13315" name="Group 3"/>
          <p:cNvGrpSpPr>
            <a:grpSpLocks/>
          </p:cNvGrpSpPr>
          <p:nvPr/>
        </p:nvGrpSpPr>
        <p:grpSpPr bwMode="auto">
          <a:xfrm>
            <a:off x="3359150" y="5373688"/>
            <a:ext cx="5761038" cy="1079500"/>
            <a:chOff x="1156" y="3385"/>
            <a:chExt cx="3629" cy="680"/>
          </a:xfrm>
        </p:grpSpPr>
        <p:pic>
          <p:nvPicPr>
            <p:cNvPr id="13316"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13317"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14339" name="Group 3"/>
          <p:cNvGrpSpPr>
            <a:grpSpLocks/>
          </p:cNvGrpSpPr>
          <p:nvPr/>
        </p:nvGrpSpPr>
        <p:grpSpPr bwMode="auto">
          <a:xfrm>
            <a:off x="3359150" y="5373688"/>
            <a:ext cx="5761038" cy="1079500"/>
            <a:chOff x="1156" y="3385"/>
            <a:chExt cx="3629" cy="680"/>
          </a:xfrm>
        </p:grpSpPr>
        <p:pic>
          <p:nvPicPr>
            <p:cNvPr id="14340"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14341"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15363" name="Group 3"/>
          <p:cNvGrpSpPr>
            <a:grpSpLocks/>
          </p:cNvGrpSpPr>
          <p:nvPr/>
        </p:nvGrpSpPr>
        <p:grpSpPr bwMode="auto">
          <a:xfrm>
            <a:off x="3359150" y="5373688"/>
            <a:ext cx="5761038" cy="1079500"/>
            <a:chOff x="1156" y="3385"/>
            <a:chExt cx="3629" cy="680"/>
          </a:xfrm>
        </p:grpSpPr>
        <p:pic>
          <p:nvPicPr>
            <p:cNvPr id="15364"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15365"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5"/>
          <p:cNvSpPr>
            <a:spLocks/>
          </p:cNvSpPr>
          <p:nvPr/>
        </p:nvSpPr>
        <p:spPr bwMode="auto">
          <a:xfrm>
            <a:off x="4224916" y="1339649"/>
            <a:ext cx="3697012" cy="2648277"/>
          </a:xfrm>
          <a:custGeom>
            <a:avLst/>
            <a:gdLst>
              <a:gd name="connsiteX0" fmla="*/ 0 w 9322"/>
              <a:gd name="connsiteY0" fmla="*/ 5951 h 10000"/>
              <a:gd name="connsiteX1" fmla="*/ 488 w 9322"/>
              <a:gd name="connsiteY1" fmla="*/ 3673 h 10000"/>
              <a:gd name="connsiteX2" fmla="*/ 1955 w 9322"/>
              <a:gd name="connsiteY2" fmla="*/ 745 h 10000"/>
              <a:gd name="connsiteX3" fmla="*/ 4357 w 9322"/>
              <a:gd name="connsiteY3" fmla="*/ 0 h 10000"/>
              <a:gd name="connsiteX4" fmla="*/ 6491 w 9322"/>
              <a:gd name="connsiteY4" fmla="*/ 745 h 10000"/>
              <a:gd name="connsiteX5" fmla="*/ 8017 w 9322"/>
              <a:gd name="connsiteY5" fmla="*/ 3722 h 10000"/>
              <a:gd name="connsiteX6" fmla="*/ 9322 w 9322"/>
              <a:gd name="connsiteY6" fmla="*/ 9601 h 10000"/>
              <a:gd name="connsiteX7" fmla="*/ 7488 w 9322"/>
              <a:gd name="connsiteY7" fmla="*/ 10000 h 10000"/>
              <a:gd name="connsiteX8" fmla="*/ 6187 w 9322"/>
              <a:gd name="connsiteY8" fmla="*/ 4087 h 10000"/>
              <a:gd name="connsiteX9" fmla="*/ 5112 w 9322"/>
              <a:gd name="connsiteY9" fmla="*/ 1715 h 10000"/>
              <a:gd name="connsiteX10" fmla="*/ 3491 w 9322"/>
              <a:gd name="connsiteY10" fmla="*/ 1738 h 10000"/>
              <a:gd name="connsiteX11" fmla="*/ 2355 w 9322"/>
              <a:gd name="connsiteY11" fmla="*/ 4137 h 10000"/>
              <a:gd name="connsiteX12" fmla="*/ 1328 w 9322"/>
              <a:gd name="connsiteY12" fmla="*/ 9966 h 10000"/>
              <a:gd name="connsiteX13" fmla="*/ 0 w 9322"/>
              <a:gd name="connsiteY13" fmla="*/ 5951 h 10000"/>
              <a:gd name="connsiteX0" fmla="*/ 0 w 10000"/>
              <a:gd name="connsiteY0" fmla="*/ 5951 h 10000"/>
              <a:gd name="connsiteX1" fmla="*/ 523 w 10000"/>
              <a:gd name="connsiteY1" fmla="*/ 3673 h 10000"/>
              <a:gd name="connsiteX2" fmla="*/ 2097 w 10000"/>
              <a:gd name="connsiteY2" fmla="*/ 745 h 10000"/>
              <a:gd name="connsiteX3" fmla="*/ 4674 w 10000"/>
              <a:gd name="connsiteY3" fmla="*/ 0 h 10000"/>
              <a:gd name="connsiteX4" fmla="*/ 6963 w 10000"/>
              <a:gd name="connsiteY4" fmla="*/ 745 h 10000"/>
              <a:gd name="connsiteX5" fmla="*/ 8600 w 10000"/>
              <a:gd name="connsiteY5" fmla="*/ 3722 h 10000"/>
              <a:gd name="connsiteX6" fmla="*/ 10000 w 10000"/>
              <a:gd name="connsiteY6" fmla="*/ 9601 h 10000"/>
              <a:gd name="connsiteX7" fmla="*/ 8033 w 10000"/>
              <a:gd name="connsiteY7" fmla="*/ 10000 h 10000"/>
              <a:gd name="connsiteX8" fmla="*/ 6637 w 10000"/>
              <a:gd name="connsiteY8" fmla="*/ 4087 h 10000"/>
              <a:gd name="connsiteX9" fmla="*/ 5484 w 10000"/>
              <a:gd name="connsiteY9" fmla="*/ 1715 h 10000"/>
              <a:gd name="connsiteX10" fmla="*/ 3745 w 10000"/>
              <a:gd name="connsiteY10" fmla="*/ 1738 h 10000"/>
              <a:gd name="connsiteX11" fmla="*/ 2526 w 10000"/>
              <a:gd name="connsiteY11" fmla="*/ 4137 h 10000"/>
              <a:gd name="connsiteX12" fmla="*/ 2068 w 10000"/>
              <a:gd name="connsiteY12" fmla="*/ 6343 h 10000"/>
              <a:gd name="connsiteX13" fmla="*/ 0 w 10000"/>
              <a:gd name="connsiteY13" fmla="*/ 5951 h 10000"/>
              <a:gd name="connsiteX0" fmla="*/ 0 w 10000"/>
              <a:gd name="connsiteY0" fmla="*/ 5951 h 10000"/>
              <a:gd name="connsiteX1" fmla="*/ 523 w 10000"/>
              <a:gd name="connsiteY1" fmla="*/ 3673 h 10000"/>
              <a:gd name="connsiteX2" fmla="*/ 2097 w 10000"/>
              <a:gd name="connsiteY2" fmla="*/ 745 h 10000"/>
              <a:gd name="connsiteX3" fmla="*/ 4674 w 10000"/>
              <a:gd name="connsiteY3" fmla="*/ 0 h 10000"/>
              <a:gd name="connsiteX4" fmla="*/ 6963 w 10000"/>
              <a:gd name="connsiteY4" fmla="*/ 745 h 10000"/>
              <a:gd name="connsiteX5" fmla="*/ 8600 w 10000"/>
              <a:gd name="connsiteY5" fmla="*/ 3722 h 10000"/>
              <a:gd name="connsiteX6" fmla="*/ 10000 w 10000"/>
              <a:gd name="connsiteY6" fmla="*/ 9601 h 10000"/>
              <a:gd name="connsiteX7" fmla="*/ 8033 w 10000"/>
              <a:gd name="connsiteY7" fmla="*/ 10000 h 10000"/>
              <a:gd name="connsiteX8" fmla="*/ 6637 w 10000"/>
              <a:gd name="connsiteY8" fmla="*/ 4087 h 10000"/>
              <a:gd name="connsiteX9" fmla="*/ 5484 w 10000"/>
              <a:gd name="connsiteY9" fmla="*/ 1715 h 10000"/>
              <a:gd name="connsiteX10" fmla="*/ 3745 w 10000"/>
              <a:gd name="connsiteY10" fmla="*/ 1738 h 10000"/>
              <a:gd name="connsiteX11" fmla="*/ 2526 w 10000"/>
              <a:gd name="connsiteY11" fmla="*/ 4137 h 10000"/>
              <a:gd name="connsiteX12" fmla="*/ 2068 w 10000"/>
              <a:gd name="connsiteY12" fmla="*/ 6343 h 10000"/>
              <a:gd name="connsiteX13" fmla="*/ 0 w 10000"/>
              <a:gd name="connsiteY13" fmla="*/ 5951 h 10000"/>
              <a:gd name="connsiteX0" fmla="*/ 0 w 10000"/>
              <a:gd name="connsiteY0" fmla="*/ 5951 h 10000"/>
              <a:gd name="connsiteX1" fmla="*/ 523 w 10000"/>
              <a:gd name="connsiteY1" fmla="*/ 3673 h 10000"/>
              <a:gd name="connsiteX2" fmla="*/ 2097 w 10000"/>
              <a:gd name="connsiteY2" fmla="*/ 745 h 10000"/>
              <a:gd name="connsiteX3" fmla="*/ 4674 w 10000"/>
              <a:gd name="connsiteY3" fmla="*/ 0 h 10000"/>
              <a:gd name="connsiteX4" fmla="*/ 6963 w 10000"/>
              <a:gd name="connsiteY4" fmla="*/ 745 h 10000"/>
              <a:gd name="connsiteX5" fmla="*/ 8600 w 10000"/>
              <a:gd name="connsiteY5" fmla="*/ 3722 h 10000"/>
              <a:gd name="connsiteX6" fmla="*/ 10000 w 10000"/>
              <a:gd name="connsiteY6" fmla="*/ 9601 h 10000"/>
              <a:gd name="connsiteX7" fmla="*/ 8033 w 10000"/>
              <a:gd name="connsiteY7" fmla="*/ 10000 h 10000"/>
              <a:gd name="connsiteX8" fmla="*/ 6637 w 10000"/>
              <a:gd name="connsiteY8" fmla="*/ 4087 h 10000"/>
              <a:gd name="connsiteX9" fmla="*/ 5484 w 10000"/>
              <a:gd name="connsiteY9" fmla="*/ 1715 h 10000"/>
              <a:gd name="connsiteX10" fmla="*/ 3745 w 10000"/>
              <a:gd name="connsiteY10" fmla="*/ 1738 h 10000"/>
              <a:gd name="connsiteX11" fmla="*/ 2750 w 10000"/>
              <a:gd name="connsiteY11" fmla="*/ 3596 h 10000"/>
              <a:gd name="connsiteX12" fmla="*/ 2068 w 10000"/>
              <a:gd name="connsiteY12" fmla="*/ 6343 h 10000"/>
              <a:gd name="connsiteX13" fmla="*/ 0 w 10000"/>
              <a:gd name="connsiteY13" fmla="*/ 5951 h 10000"/>
              <a:gd name="connsiteX0" fmla="*/ 0 w 10000"/>
              <a:gd name="connsiteY0" fmla="*/ 5951 h 10000"/>
              <a:gd name="connsiteX1" fmla="*/ 523 w 10000"/>
              <a:gd name="connsiteY1" fmla="*/ 3673 h 10000"/>
              <a:gd name="connsiteX2" fmla="*/ 2097 w 10000"/>
              <a:gd name="connsiteY2" fmla="*/ 745 h 10000"/>
              <a:gd name="connsiteX3" fmla="*/ 4674 w 10000"/>
              <a:gd name="connsiteY3" fmla="*/ 0 h 10000"/>
              <a:gd name="connsiteX4" fmla="*/ 6963 w 10000"/>
              <a:gd name="connsiteY4" fmla="*/ 745 h 10000"/>
              <a:gd name="connsiteX5" fmla="*/ 8600 w 10000"/>
              <a:gd name="connsiteY5" fmla="*/ 3722 h 10000"/>
              <a:gd name="connsiteX6" fmla="*/ 10000 w 10000"/>
              <a:gd name="connsiteY6" fmla="*/ 9601 h 10000"/>
              <a:gd name="connsiteX7" fmla="*/ 8033 w 10000"/>
              <a:gd name="connsiteY7" fmla="*/ 10000 h 10000"/>
              <a:gd name="connsiteX8" fmla="*/ 6637 w 10000"/>
              <a:gd name="connsiteY8" fmla="*/ 4087 h 10000"/>
              <a:gd name="connsiteX9" fmla="*/ 5484 w 10000"/>
              <a:gd name="connsiteY9" fmla="*/ 1715 h 10000"/>
              <a:gd name="connsiteX10" fmla="*/ 3745 w 10000"/>
              <a:gd name="connsiteY10" fmla="*/ 1738 h 10000"/>
              <a:gd name="connsiteX11" fmla="*/ 2750 w 10000"/>
              <a:gd name="connsiteY11" fmla="*/ 3596 h 10000"/>
              <a:gd name="connsiteX12" fmla="*/ 2068 w 10000"/>
              <a:gd name="connsiteY12" fmla="*/ 6343 h 10000"/>
              <a:gd name="connsiteX13" fmla="*/ 0 w 10000"/>
              <a:gd name="connsiteY13" fmla="*/ 5951 h 10000"/>
              <a:gd name="connsiteX0" fmla="*/ 0 w 10000"/>
              <a:gd name="connsiteY0" fmla="*/ 5951 h 10000"/>
              <a:gd name="connsiteX1" fmla="*/ 523 w 10000"/>
              <a:gd name="connsiteY1" fmla="*/ 3673 h 10000"/>
              <a:gd name="connsiteX2" fmla="*/ 2097 w 10000"/>
              <a:gd name="connsiteY2" fmla="*/ 745 h 10000"/>
              <a:gd name="connsiteX3" fmla="*/ 4674 w 10000"/>
              <a:gd name="connsiteY3" fmla="*/ 0 h 10000"/>
              <a:gd name="connsiteX4" fmla="*/ 6963 w 10000"/>
              <a:gd name="connsiteY4" fmla="*/ 745 h 10000"/>
              <a:gd name="connsiteX5" fmla="*/ 8600 w 10000"/>
              <a:gd name="connsiteY5" fmla="*/ 3722 h 10000"/>
              <a:gd name="connsiteX6" fmla="*/ 10000 w 10000"/>
              <a:gd name="connsiteY6" fmla="*/ 9601 h 10000"/>
              <a:gd name="connsiteX7" fmla="*/ 8033 w 10000"/>
              <a:gd name="connsiteY7" fmla="*/ 10000 h 10000"/>
              <a:gd name="connsiteX8" fmla="*/ 6637 w 10000"/>
              <a:gd name="connsiteY8" fmla="*/ 4087 h 10000"/>
              <a:gd name="connsiteX9" fmla="*/ 5484 w 10000"/>
              <a:gd name="connsiteY9" fmla="*/ 1715 h 10000"/>
              <a:gd name="connsiteX10" fmla="*/ 3745 w 10000"/>
              <a:gd name="connsiteY10" fmla="*/ 1738 h 10000"/>
              <a:gd name="connsiteX11" fmla="*/ 2750 w 10000"/>
              <a:gd name="connsiteY11" fmla="*/ 3596 h 10000"/>
              <a:gd name="connsiteX12" fmla="*/ 2068 w 10000"/>
              <a:gd name="connsiteY12" fmla="*/ 6343 h 10000"/>
              <a:gd name="connsiteX13" fmla="*/ 0 w 10000"/>
              <a:gd name="connsiteY13" fmla="*/ 5951 h 10000"/>
              <a:gd name="connsiteX0" fmla="*/ 0 w 10000"/>
              <a:gd name="connsiteY0" fmla="*/ 5951 h 9730"/>
              <a:gd name="connsiteX1" fmla="*/ 523 w 10000"/>
              <a:gd name="connsiteY1" fmla="*/ 3673 h 9730"/>
              <a:gd name="connsiteX2" fmla="*/ 2097 w 10000"/>
              <a:gd name="connsiteY2" fmla="*/ 745 h 9730"/>
              <a:gd name="connsiteX3" fmla="*/ 4674 w 10000"/>
              <a:gd name="connsiteY3" fmla="*/ 0 h 9730"/>
              <a:gd name="connsiteX4" fmla="*/ 6963 w 10000"/>
              <a:gd name="connsiteY4" fmla="*/ 745 h 9730"/>
              <a:gd name="connsiteX5" fmla="*/ 8600 w 10000"/>
              <a:gd name="connsiteY5" fmla="*/ 3722 h 9730"/>
              <a:gd name="connsiteX6" fmla="*/ 10000 w 10000"/>
              <a:gd name="connsiteY6" fmla="*/ 9601 h 9730"/>
              <a:gd name="connsiteX7" fmla="*/ 7110 w 10000"/>
              <a:gd name="connsiteY7" fmla="*/ 6106 h 9730"/>
              <a:gd name="connsiteX8" fmla="*/ 6637 w 10000"/>
              <a:gd name="connsiteY8" fmla="*/ 4087 h 9730"/>
              <a:gd name="connsiteX9" fmla="*/ 5484 w 10000"/>
              <a:gd name="connsiteY9" fmla="*/ 1715 h 9730"/>
              <a:gd name="connsiteX10" fmla="*/ 3745 w 10000"/>
              <a:gd name="connsiteY10" fmla="*/ 1738 h 9730"/>
              <a:gd name="connsiteX11" fmla="*/ 2750 w 10000"/>
              <a:gd name="connsiteY11" fmla="*/ 3596 h 9730"/>
              <a:gd name="connsiteX12" fmla="*/ 2068 w 10000"/>
              <a:gd name="connsiteY12" fmla="*/ 6343 h 9730"/>
              <a:gd name="connsiteX13" fmla="*/ 0 w 10000"/>
              <a:gd name="connsiteY13" fmla="*/ 5951 h 9730"/>
              <a:gd name="connsiteX0" fmla="*/ 0 w 10000"/>
              <a:gd name="connsiteY0" fmla="*/ 6116 h 10000"/>
              <a:gd name="connsiteX1" fmla="*/ 523 w 10000"/>
              <a:gd name="connsiteY1" fmla="*/ 3775 h 10000"/>
              <a:gd name="connsiteX2" fmla="*/ 2097 w 10000"/>
              <a:gd name="connsiteY2" fmla="*/ 766 h 10000"/>
              <a:gd name="connsiteX3" fmla="*/ 4674 w 10000"/>
              <a:gd name="connsiteY3" fmla="*/ 0 h 10000"/>
              <a:gd name="connsiteX4" fmla="*/ 6963 w 10000"/>
              <a:gd name="connsiteY4" fmla="*/ 766 h 10000"/>
              <a:gd name="connsiteX5" fmla="*/ 8600 w 10000"/>
              <a:gd name="connsiteY5" fmla="*/ 3825 h 10000"/>
              <a:gd name="connsiteX6" fmla="*/ 10000 w 10000"/>
              <a:gd name="connsiteY6" fmla="*/ 9867 h 10000"/>
              <a:gd name="connsiteX7" fmla="*/ 7110 w 10000"/>
              <a:gd name="connsiteY7" fmla="*/ 6275 h 10000"/>
              <a:gd name="connsiteX8" fmla="*/ 6637 w 10000"/>
              <a:gd name="connsiteY8" fmla="*/ 4200 h 10000"/>
              <a:gd name="connsiteX9" fmla="*/ 5484 w 10000"/>
              <a:gd name="connsiteY9" fmla="*/ 1763 h 10000"/>
              <a:gd name="connsiteX10" fmla="*/ 3745 w 10000"/>
              <a:gd name="connsiteY10" fmla="*/ 1786 h 10000"/>
              <a:gd name="connsiteX11" fmla="*/ 2750 w 10000"/>
              <a:gd name="connsiteY11" fmla="*/ 3696 h 10000"/>
              <a:gd name="connsiteX12" fmla="*/ 2068 w 10000"/>
              <a:gd name="connsiteY12" fmla="*/ 6519 h 10000"/>
              <a:gd name="connsiteX13" fmla="*/ 0 w 10000"/>
              <a:gd name="connsiteY13" fmla="*/ 6116 h 10000"/>
              <a:gd name="connsiteX0" fmla="*/ 0 w 9161"/>
              <a:gd name="connsiteY0" fmla="*/ 6116 h 6519"/>
              <a:gd name="connsiteX1" fmla="*/ 523 w 9161"/>
              <a:gd name="connsiteY1" fmla="*/ 3775 h 6519"/>
              <a:gd name="connsiteX2" fmla="*/ 2097 w 9161"/>
              <a:gd name="connsiteY2" fmla="*/ 766 h 6519"/>
              <a:gd name="connsiteX3" fmla="*/ 4674 w 9161"/>
              <a:gd name="connsiteY3" fmla="*/ 0 h 6519"/>
              <a:gd name="connsiteX4" fmla="*/ 6963 w 9161"/>
              <a:gd name="connsiteY4" fmla="*/ 766 h 6519"/>
              <a:gd name="connsiteX5" fmla="*/ 8600 w 9161"/>
              <a:gd name="connsiteY5" fmla="*/ 3825 h 6519"/>
              <a:gd name="connsiteX6" fmla="*/ 9161 w 9161"/>
              <a:gd name="connsiteY6" fmla="*/ 5949 h 6519"/>
              <a:gd name="connsiteX7" fmla="*/ 7110 w 9161"/>
              <a:gd name="connsiteY7" fmla="*/ 6275 h 6519"/>
              <a:gd name="connsiteX8" fmla="*/ 6637 w 9161"/>
              <a:gd name="connsiteY8" fmla="*/ 4200 h 6519"/>
              <a:gd name="connsiteX9" fmla="*/ 5484 w 9161"/>
              <a:gd name="connsiteY9" fmla="*/ 1763 h 6519"/>
              <a:gd name="connsiteX10" fmla="*/ 3745 w 9161"/>
              <a:gd name="connsiteY10" fmla="*/ 1786 h 6519"/>
              <a:gd name="connsiteX11" fmla="*/ 2750 w 9161"/>
              <a:gd name="connsiteY11" fmla="*/ 3696 h 6519"/>
              <a:gd name="connsiteX12" fmla="*/ 2068 w 9161"/>
              <a:gd name="connsiteY12" fmla="*/ 6519 h 6519"/>
              <a:gd name="connsiteX13" fmla="*/ 0 w 9161"/>
              <a:gd name="connsiteY13" fmla="*/ 6116 h 6519"/>
              <a:gd name="connsiteX0" fmla="*/ 0 w 10000"/>
              <a:gd name="connsiteY0" fmla="*/ 9382 h 10000"/>
              <a:gd name="connsiteX1" fmla="*/ 571 w 10000"/>
              <a:gd name="connsiteY1" fmla="*/ 5791 h 10000"/>
              <a:gd name="connsiteX2" fmla="*/ 2289 w 10000"/>
              <a:gd name="connsiteY2" fmla="*/ 1175 h 10000"/>
              <a:gd name="connsiteX3" fmla="*/ 5102 w 10000"/>
              <a:gd name="connsiteY3" fmla="*/ 0 h 10000"/>
              <a:gd name="connsiteX4" fmla="*/ 7601 w 10000"/>
              <a:gd name="connsiteY4" fmla="*/ 1175 h 10000"/>
              <a:gd name="connsiteX5" fmla="*/ 9388 w 10000"/>
              <a:gd name="connsiteY5" fmla="*/ 5867 h 10000"/>
              <a:gd name="connsiteX6" fmla="*/ 10000 w 10000"/>
              <a:gd name="connsiteY6" fmla="*/ 9126 h 10000"/>
              <a:gd name="connsiteX7" fmla="*/ 7761 w 10000"/>
              <a:gd name="connsiteY7" fmla="*/ 9626 h 10000"/>
              <a:gd name="connsiteX8" fmla="*/ 7245 w 10000"/>
              <a:gd name="connsiteY8" fmla="*/ 6443 h 10000"/>
              <a:gd name="connsiteX9" fmla="*/ 5986 w 10000"/>
              <a:gd name="connsiteY9" fmla="*/ 2704 h 10000"/>
              <a:gd name="connsiteX10" fmla="*/ 4088 w 10000"/>
              <a:gd name="connsiteY10" fmla="*/ 2740 h 10000"/>
              <a:gd name="connsiteX11" fmla="*/ 3002 w 10000"/>
              <a:gd name="connsiteY11" fmla="*/ 5670 h 10000"/>
              <a:gd name="connsiteX12" fmla="*/ 2257 w 10000"/>
              <a:gd name="connsiteY12" fmla="*/ 10000 h 10000"/>
              <a:gd name="connsiteX13" fmla="*/ 0 w 10000"/>
              <a:gd name="connsiteY13" fmla="*/ 938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000">
                <a:moveTo>
                  <a:pt x="0" y="9382"/>
                </a:moveTo>
                <a:cubicBezTo>
                  <a:pt x="153" y="8445"/>
                  <a:pt x="251" y="7116"/>
                  <a:pt x="571" y="5791"/>
                </a:cubicBezTo>
                <a:cubicBezTo>
                  <a:pt x="891" y="4465"/>
                  <a:pt x="1534" y="2140"/>
                  <a:pt x="2289" y="1175"/>
                </a:cubicBezTo>
                <a:cubicBezTo>
                  <a:pt x="3044" y="210"/>
                  <a:pt x="4217" y="0"/>
                  <a:pt x="5102" y="0"/>
                </a:cubicBezTo>
                <a:cubicBezTo>
                  <a:pt x="5986" y="0"/>
                  <a:pt x="6888" y="196"/>
                  <a:pt x="7601" y="1175"/>
                </a:cubicBezTo>
                <a:cubicBezTo>
                  <a:pt x="8314" y="2152"/>
                  <a:pt x="8988" y="4542"/>
                  <a:pt x="9388" y="5867"/>
                </a:cubicBezTo>
                <a:cubicBezTo>
                  <a:pt x="9787" y="7193"/>
                  <a:pt x="9853" y="8244"/>
                  <a:pt x="10000" y="9126"/>
                </a:cubicBezTo>
                <a:cubicBezTo>
                  <a:pt x="9163" y="9330"/>
                  <a:pt x="8834" y="9308"/>
                  <a:pt x="7761" y="9626"/>
                </a:cubicBezTo>
                <a:cubicBezTo>
                  <a:pt x="7648" y="8696"/>
                  <a:pt x="7541" y="7598"/>
                  <a:pt x="7245" y="6443"/>
                </a:cubicBezTo>
                <a:cubicBezTo>
                  <a:pt x="6949" y="5289"/>
                  <a:pt x="6308" y="3016"/>
                  <a:pt x="5986" y="2704"/>
                </a:cubicBezTo>
                <a:cubicBezTo>
                  <a:pt x="5664" y="2391"/>
                  <a:pt x="4586" y="2247"/>
                  <a:pt x="4088" y="2740"/>
                </a:cubicBezTo>
                <a:cubicBezTo>
                  <a:pt x="3590" y="3234"/>
                  <a:pt x="3154" y="4970"/>
                  <a:pt x="3002" y="5670"/>
                </a:cubicBezTo>
                <a:cubicBezTo>
                  <a:pt x="2850" y="6368"/>
                  <a:pt x="2515" y="8015"/>
                  <a:pt x="2257" y="10000"/>
                </a:cubicBezTo>
                <a:cubicBezTo>
                  <a:pt x="1308" y="9784"/>
                  <a:pt x="919" y="9663"/>
                  <a:pt x="0" y="9382"/>
                </a:cubicBezTo>
                <a:close/>
              </a:path>
            </a:pathLst>
          </a:custGeom>
          <a:solidFill>
            <a:srgbClr val="FFCC66"/>
          </a:solidFill>
          <a:ln w="19050" cmpd="sng">
            <a:noFill/>
            <a:round/>
            <a:headEnd/>
            <a:tailEnd/>
          </a:ln>
          <a:effectLst>
            <a:softEdge rad="63500"/>
          </a:effectLst>
        </p:spPr>
        <p:txBody>
          <a:bodyPr/>
          <a:lstStyle/>
          <a:p>
            <a:endParaRPr lang="el-GR"/>
          </a:p>
        </p:txBody>
      </p:sp>
      <p:grpSp>
        <p:nvGrpSpPr>
          <p:cNvPr id="2" name="Group 7"/>
          <p:cNvGrpSpPr>
            <a:grpSpLocks/>
          </p:cNvGrpSpPr>
          <p:nvPr/>
        </p:nvGrpSpPr>
        <p:grpSpPr bwMode="auto">
          <a:xfrm rot="564631">
            <a:off x="4536241" y="2984299"/>
            <a:ext cx="561975" cy="554037"/>
            <a:chOff x="1135" y="1996"/>
            <a:chExt cx="692" cy="710"/>
          </a:xfrm>
        </p:grpSpPr>
        <p:sp>
          <p:nvSpPr>
            <p:cNvPr id="69" name="Freeform 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mpd="sng">
              <a:solidFill>
                <a:schemeClr val="tx1"/>
              </a:solidFill>
              <a:round/>
              <a:headEnd/>
              <a:tailEnd/>
            </a:ln>
          </p:spPr>
          <p:txBody>
            <a:bodyPr/>
            <a:lstStyle/>
            <a:p>
              <a:endParaRPr lang="el-GR"/>
            </a:p>
          </p:txBody>
        </p:sp>
        <p:sp>
          <p:nvSpPr>
            <p:cNvPr id="70" name="Freeform 9"/>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mpd="sng">
              <a:solidFill>
                <a:schemeClr val="tx1"/>
              </a:solidFill>
              <a:prstDash val="solid"/>
              <a:round/>
              <a:headEnd/>
              <a:tailEnd/>
            </a:ln>
          </p:spPr>
          <p:txBody>
            <a:bodyPr/>
            <a:lstStyle/>
            <a:p>
              <a:endParaRPr lang="el-GR"/>
            </a:p>
          </p:txBody>
        </p:sp>
        <p:sp>
          <p:nvSpPr>
            <p:cNvPr id="71" name="Freeform 10"/>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mpd="sng">
              <a:solidFill>
                <a:schemeClr val="tx1"/>
              </a:solidFill>
              <a:prstDash val="solid"/>
              <a:round/>
              <a:headEnd/>
              <a:tailEnd/>
            </a:ln>
          </p:spPr>
          <p:txBody>
            <a:bodyPr/>
            <a:lstStyle/>
            <a:p>
              <a:endParaRPr lang="el-GR"/>
            </a:p>
          </p:txBody>
        </p:sp>
        <p:sp>
          <p:nvSpPr>
            <p:cNvPr id="72" name="Freeform 11"/>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mpd="sng">
              <a:solidFill>
                <a:schemeClr val="tx1"/>
              </a:solidFill>
              <a:prstDash val="solid"/>
              <a:round/>
              <a:headEnd/>
              <a:tailEnd/>
            </a:ln>
          </p:spPr>
          <p:txBody>
            <a:bodyPr/>
            <a:lstStyle/>
            <a:p>
              <a:endParaRPr lang="el-GR"/>
            </a:p>
          </p:txBody>
        </p:sp>
        <p:sp>
          <p:nvSpPr>
            <p:cNvPr id="73" name="Freeform 12"/>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mpd="sng">
              <a:solidFill>
                <a:schemeClr val="tx1"/>
              </a:solidFill>
              <a:prstDash val="solid"/>
              <a:round/>
              <a:headEnd/>
              <a:tailEnd/>
            </a:ln>
          </p:spPr>
          <p:txBody>
            <a:bodyPr/>
            <a:lstStyle/>
            <a:p>
              <a:endParaRPr lang="el-GR"/>
            </a:p>
          </p:txBody>
        </p:sp>
        <p:sp>
          <p:nvSpPr>
            <p:cNvPr id="74" name="Freeform 13"/>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mpd="sng">
              <a:solidFill>
                <a:schemeClr val="tx1"/>
              </a:solidFill>
              <a:prstDash val="solid"/>
              <a:round/>
              <a:headEnd/>
              <a:tailEnd/>
            </a:ln>
          </p:spPr>
          <p:txBody>
            <a:bodyPr/>
            <a:lstStyle/>
            <a:p>
              <a:endParaRPr lang="el-GR"/>
            </a:p>
          </p:txBody>
        </p:sp>
        <p:sp>
          <p:nvSpPr>
            <p:cNvPr id="75" name="Freeform 14"/>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mpd="sng">
              <a:solidFill>
                <a:schemeClr val="tx1"/>
              </a:solidFill>
              <a:prstDash val="solid"/>
              <a:round/>
              <a:headEnd/>
              <a:tailEnd/>
            </a:ln>
          </p:spPr>
          <p:txBody>
            <a:bodyPr/>
            <a:lstStyle/>
            <a:p>
              <a:endParaRPr lang="el-GR"/>
            </a:p>
          </p:txBody>
        </p:sp>
        <p:sp>
          <p:nvSpPr>
            <p:cNvPr id="76" name="Freeform 15"/>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mpd="sng">
              <a:solidFill>
                <a:schemeClr val="tx1"/>
              </a:solidFill>
              <a:prstDash val="solid"/>
              <a:round/>
              <a:headEnd/>
              <a:tailEnd/>
            </a:ln>
          </p:spPr>
          <p:txBody>
            <a:bodyPr/>
            <a:lstStyle/>
            <a:p>
              <a:endParaRPr lang="el-GR"/>
            </a:p>
          </p:txBody>
        </p:sp>
      </p:grpSp>
      <p:grpSp>
        <p:nvGrpSpPr>
          <p:cNvPr id="3" name="Group 16"/>
          <p:cNvGrpSpPr>
            <a:grpSpLocks/>
          </p:cNvGrpSpPr>
          <p:nvPr/>
        </p:nvGrpSpPr>
        <p:grpSpPr bwMode="auto">
          <a:xfrm rot="21035369" flipH="1">
            <a:off x="7065129" y="2957310"/>
            <a:ext cx="561975" cy="554038"/>
            <a:chOff x="1135" y="1996"/>
            <a:chExt cx="692" cy="710"/>
          </a:xfrm>
        </p:grpSpPr>
        <p:sp>
          <p:nvSpPr>
            <p:cNvPr id="61" name="Freeform 17"/>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mpd="sng">
              <a:solidFill>
                <a:schemeClr val="tx1"/>
              </a:solidFill>
              <a:round/>
              <a:headEnd/>
              <a:tailEnd/>
            </a:ln>
          </p:spPr>
          <p:txBody>
            <a:bodyPr/>
            <a:lstStyle/>
            <a:p>
              <a:endParaRPr lang="el-GR"/>
            </a:p>
          </p:txBody>
        </p:sp>
        <p:sp>
          <p:nvSpPr>
            <p:cNvPr id="62" name="Freeform 1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mpd="sng">
              <a:solidFill>
                <a:schemeClr val="tx1"/>
              </a:solidFill>
              <a:prstDash val="solid"/>
              <a:round/>
              <a:headEnd/>
              <a:tailEnd/>
            </a:ln>
          </p:spPr>
          <p:txBody>
            <a:bodyPr/>
            <a:lstStyle/>
            <a:p>
              <a:endParaRPr lang="el-GR"/>
            </a:p>
          </p:txBody>
        </p:sp>
        <p:sp>
          <p:nvSpPr>
            <p:cNvPr id="63" name="Freeform 19"/>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mpd="sng">
              <a:solidFill>
                <a:schemeClr val="tx1"/>
              </a:solidFill>
              <a:prstDash val="solid"/>
              <a:round/>
              <a:headEnd/>
              <a:tailEnd/>
            </a:ln>
          </p:spPr>
          <p:txBody>
            <a:bodyPr/>
            <a:lstStyle/>
            <a:p>
              <a:endParaRPr lang="el-GR"/>
            </a:p>
          </p:txBody>
        </p:sp>
        <p:sp>
          <p:nvSpPr>
            <p:cNvPr id="64" name="Freeform 20"/>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mpd="sng">
              <a:solidFill>
                <a:schemeClr val="tx1"/>
              </a:solidFill>
              <a:prstDash val="solid"/>
              <a:round/>
              <a:headEnd/>
              <a:tailEnd/>
            </a:ln>
          </p:spPr>
          <p:txBody>
            <a:bodyPr/>
            <a:lstStyle/>
            <a:p>
              <a:endParaRPr lang="el-GR"/>
            </a:p>
          </p:txBody>
        </p:sp>
        <p:sp>
          <p:nvSpPr>
            <p:cNvPr id="65" name="Freeform 21"/>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mpd="sng">
              <a:solidFill>
                <a:schemeClr val="tx1"/>
              </a:solidFill>
              <a:prstDash val="solid"/>
              <a:round/>
              <a:headEnd/>
              <a:tailEnd/>
            </a:ln>
          </p:spPr>
          <p:txBody>
            <a:bodyPr/>
            <a:lstStyle/>
            <a:p>
              <a:endParaRPr lang="el-GR"/>
            </a:p>
          </p:txBody>
        </p:sp>
        <p:sp>
          <p:nvSpPr>
            <p:cNvPr id="66" name="Freeform 22"/>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mpd="sng">
              <a:solidFill>
                <a:schemeClr val="tx1"/>
              </a:solidFill>
              <a:prstDash val="solid"/>
              <a:round/>
              <a:headEnd/>
              <a:tailEnd/>
            </a:ln>
          </p:spPr>
          <p:txBody>
            <a:bodyPr/>
            <a:lstStyle/>
            <a:p>
              <a:endParaRPr lang="el-GR"/>
            </a:p>
          </p:txBody>
        </p:sp>
        <p:sp>
          <p:nvSpPr>
            <p:cNvPr id="67" name="Freeform 23"/>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mpd="sng">
              <a:solidFill>
                <a:schemeClr val="tx1"/>
              </a:solidFill>
              <a:prstDash val="solid"/>
              <a:round/>
              <a:headEnd/>
              <a:tailEnd/>
            </a:ln>
          </p:spPr>
          <p:txBody>
            <a:bodyPr/>
            <a:lstStyle/>
            <a:p>
              <a:endParaRPr lang="el-GR"/>
            </a:p>
          </p:txBody>
        </p:sp>
        <p:sp>
          <p:nvSpPr>
            <p:cNvPr id="68" name="Freeform 24"/>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mpd="sng">
              <a:solidFill>
                <a:schemeClr val="tx1"/>
              </a:solidFill>
              <a:prstDash val="solid"/>
              <a:round/>
              <a:headEnd/>
              <a:tailEnd/>
            </a:ln>
          </p:spPr>
          <p:txBody>
            <a:bodyPr/>
            <a:lstStyle/>
            <a:p>
              <a:endParaRPr lang="el-GR"/>
            </a:p>
          </p:txBody>
        </p:sp>
      </p:grpSp>
      <p:grpSp>
        <p:nvGrpSpPr>
          <p:cNvPr id="5" name="Group 25"/>
          <p:cNvGrpSpPr>
            <a:grpSpLocks/>
          </p:cNvGrpSpPr>
          <p:nvPr/>
        </p:nvGrpSpPr>
        <p:grpSpPr bwMode="auto">
          <a:xfrm>
            <a:off x="4745791" y="2630286"/>
            <a:ext cx="422275" cy="373063"/>
            <a:chOff x="1318" y="1468"/>
            <a:chExt cx="622" cy="572"/>
          </a:xfrm>
        </p:grpSpPr>
        <p:sp>
          <p:nvSpPr>
            <p:cNvPr id="55" name="Freeform 26"/>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56" name="Freeform 2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57" name="Freeform 28"/>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58" name="Freeform 29"/>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59" name="Freeform 30"/>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60" name="Freeform 31"/>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6" name="Group 32"/>
          <p:cNvGrpSpPr>
            <a:grpSpLocks/>
          </p:cNvGrpSpPr>
          <p:nvPr/>
        </p:nvGrpSpPr>
        <p:grpSpPr bwMode="auto">
          <a:xfrm flipH="1">
            <a:off x="6852403" y="2287386"/>
            <a:ext cx="420688" cy="373063"/>
            <a:chOff x="1318" y="1468"/>
            <a:chExt cx="622" cy="572"/>
          </a:xfrm>
        </p:grpSpPr>
        <p:sp>
          <p:nvSpPr>
            <p:cNvPr id="49" name="Freeform 33"/>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50" name="Freeform 34"/>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51" name="Freeform 35"/>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52" name="Freeform 36"/>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53" name="Freeform 37"/>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54" name="Freeform 38"/>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7" name="Group 39"/>
          <p:cNvGrpSpPr>
            <a:grpSpLocks/>
          </p:cNvGrpSpPr>
          <p:nvPr/>
        </p:nvGrpSpPr>
        <p:grpSpPr bwMode="auto">
          <a:xfrm flipH="1">
            <a:off x="6988929" y="2606473"/>
            <a:ext cx="422275" cy="373062"/>
            <a:chOff x="1318" y="1468"/>
            <a:chExt cx="622" cy="572"/>
          </a:xfrm>
        </p:grpSpPr>
        <p:sp>
          <p:nvSpPr>
            <p:cNvPr id="43" name="Freeform 40"/>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44" name="Freeform 41"/>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45" name="Freeform 42"/>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46" name="Freeform 43"/>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47" name="Freeform 44"/>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48" name="Freeform 45"/>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8" name="Group 46"/>
          <p:cNvGrpSpPr>
            <a:grpSpLocks/>
          </p:cNvGrpSpPr>
          <p:nvPr/>
        </p:nvGrpSpPr>
        <p:grpSpPr bwMode="auto">
          <a:xfrm>
            <a:off x="4841042" y="2279448"/>
            <a:ext cx="420687" cy="373062"/>
            <a:chOff x="1318" y="1468"/>
            <a:chExt cx="622" cy="572"/>
          </a:xfrm>
        </p:grpSpPr>
        <p:sp>
          <p:nvSpPr>
            <p:cNvPr id="37" name="Freeform 4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38" name="Freeform 48"/>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39" name="Freeform 49"/>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40" name="Freeform 50"/>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41" name="Freeform 51"/>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42" name="Freeform 52"/>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9" name="Group 53"/>
          <p:cNvGrpSpPr>
            <a:grpSpLocks/>
          </p:cNvGrpSpPr>
          <p:nvPr/>
        </p:nvGrpSpPr>
        <p:grpSpPr bwMode="auto">
          <a:xfrm>
            <a:off x="5626853" y="1465061"/>
            <a:ext cx="447675" cy="434975"/>
            <a:chOff x="2235" y="614"/>
            <a:chExt cx="547" cy="553"/>
          </a:xfrm>
        </p:grpSpPr>
        <p:sp>
          <p:nvSpPr>
            <p:cNvPr id="34" name="Freeform 5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mpd="sng">
              <a:solidFill>
                <a:schemeClr val="tx1"/>
              </a:solidFill>
              <a:round/>
              <a:headEnd/>
              <a:tailEnd/>
            </a:ln>
          </p:spPr>
          <p:txBody>
            <a:bodyPr/>
            <a:lstStyle/>
            <a:p>
              <a:endParaRPr lang="el-GR"/>
            </a:p>
          </p:txBody>
        </p:sp>
        <p:sp>
          <p:nvSpPr>
            <p:cNvPr id="35" name="Freeform 55"/>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mpd="sng">
              <a:solidFill>
                <a:schemeClr val="tx1"/>
              </a:solidFill>
              <a:prstDash val="solid"/>
              <a:round/>
              <a:headEnd/>
              <a:tailEnd/>
            </a:ln>
          </p:spPr>
          <p:txBody>
            <a:bodyPr/>
            <a:lstStyle/>
            <a:p>
              <a:endParaRPr lang="el-GR"/>
            </a:p>
          </p:txBody>
        </p:sp>
        <p:sp>
          <p:nvSpPr>
            <p:cNvPr id="36" name="Freeform 56"/>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mpd="sng">
              <a:solidFill>
                <a:schemeClr val="tx1"/>
              </a:solidFill>
              <a:prstDash val="solid"/>
              <a:round/>
              <a:headEnd/>
              <a:tailEnd/>
            </a:ln>
          </p:spPr>
          <p:txBody>
            <a:bodyPr/>
            <a:lstStyle/>
            <a:p>
              <a:endParaRPr lang="el-GR"/>
            </a:p>
          </p:txBody>
        </p:sp>
      </p:grpSp>
      <p:grpSp>
        <p:nvGrpSpPr>
          <p:cNvPr id="10" name="Group 57"/>
          <p:cNvGrpSpPr>
            <a:grpSpLocks/>
          </p:cNvGrpSpPr>
          <p:nvPr/>
        </p:nvGrpSpPr>
        <p:grpSpPr bwMode="auto">
          <a:xfrm>
            <a:off x="5296654" y="1614285"/>
            <a:ext cx="322263" cy="401638"/>
            <a:chOff x="1833" y="752"/>
            <a:chExt cx="402" cy="522"/>
          </a:xfrm>
        </p:grpSpPr>
        <p:sp>
          <p:nvSpPr>
            <p:cNvPr id="31" name="Freeform 5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mpd="sng">
              <a:solidFill>
                <a:schemeClr val="tx1"/>
              </a:solidFill>
              <a:round/>
              <a:headEnd/>
              <a:tailEnd/>
            </a:ln>
          </p:spPr>
          <p:txBody>
            <a:bodyPr/>
            <a:lstStyle/>
            <a:p>
              <a:endParaRPr lang="el-GR"/>
            </a:p>
          </p:txBody>
        </p:sp>
        <p:sp>
          <p:nvSpPr>
            <p:cNvPr id="32" name="Freeform 59"/>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mpd="sng">
              <a:solidFill>
                <a:schemeClr val="tx1"/>
              </a:solidFill>
              <a:prstDash val="solid"/>
              <a:round/>
              <a:headEnd/>
              <a:tailEnd/>
            </a:ln>
          </p:spPr>
          <p:txBody>
            <a:bodyPr/>
            <a:lstStyle/>
            <a:p>
              <a:endParaRPr lang="el-GR"/>
            </a:p>
          </p:txBody>
        </p:sp>
        <p:sp>
          <p:nvSpPr>
            <p:cNvPr id="33" name="Freeform 60"/>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mpd="sng">
              <a:solidFill>
                <a:schemeClr val="tx1"/>
              </a:solidFill>
              <a:prstDash val="solid"/>
              <a:round/>
              <a:headEnd/>
              <a:tailEnd/>
            </a:ln>
          </p:spPr>
          <p:txBody>
            <a:bodyPr/>
            <a:lstStyle/>
            <a:p>
              <a:endParaRPr lang="el-GR"/>
            </a:p>
          </p:txBody>
        </p:sp>
      </p:grpSp>
      <p:grpSp>
        <p:nvGrpSpPr>
          <p:cNvPr id="11" name="Group 61"/>
          <p:cNvGrpSpPr>
            <a:grpSpLocks/>
          </p:cNvGrpSpPr>
          <p:nvPr/>
        </p:nvGrpSpPr>
        <p:grpSpPr bwMode="auto">
          <a:xfrm flipH="1">
            <a:off x="6080878" y="1465061"/>
            <a:ext cx="776288" cy="550863"/>
            <a:chOff x="2179" y="221"/>
            <a:chExt cx="595" cy="438"/>
          </a:xfrm>
        </p:grpSpPr>
        <p:grpSp>
          <p:nvGrpSpPr>
            <p:cNvPr id="12" name="Group 62"/>
            <p:cNvGrpSpPr>
              <a:grpSpLocks/>
            </p:cNvGrpSpPr>
            <p:nvPr/>
          </p:nvGrpSpPr>
          <p:grpSpPr bwMode="auto">
            <a:xfrm>
              <a:off x="2432" y="221"/>
              <a:ext cx="342" cy="346"/>
              <a:chOff x="2235" y="614"/>
              <a:chExt cx="547" cy="553"/>
            </a:xfrm>
          </p:grpSpPr>
          <p:sp>
            <p:nvSpPr>
              <p:cNvPr id="28" name="Freeform 63"/>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mpd="sng">
                <a:solidFill>
                  <a:schemeClr val="tx1"/>
                </a:solidFill>
                <a:round/>
                <a:headEnd/>
                <a:tailEnd/>
              </a:ln>
            </p:spPr>
            <p:txBody>
              <a:bodyPr/>
              <a:lstStyle/>
              <a:p>
                <a:endParaRPr lang="el-GR"/>
              </a:p>
            </p:txBody>
          </p:sp>
          <p:sp>
            <p:nvSpPr>
              <p:cNvPr id="29" name="Freeform 6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mpd="sng">
                <a:solidFill>
                  <a:schemeClr val="tx1"/>
                </a:solidFill>
                <a:prstDash val="solid"/>
                <a:round/>
                <a:headEnd/>
                <a:tailEnd/>
              </a:ln>
            </p:spPr>
            <p:txBody>
              <a:bodyPr/>
              <a:lstStyle/>
              <a:p>
                <a:endParaRPr lang="el-GR"/>
              </a:p>
            </p:txBody>
          </p:sp>
          <p:sp>
            <p:nvSpPr>
              <p:cNvPr id="30" name="Freeform 65"/>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mpd="sng">
                <a:solidFill>
                  <a:schemeClr val="tx1"/>
                </a:solidFill>
                <a:prstDash val="solid"/>
                <a:round/>
                <a:headEnd/>
                <a:tailEnd/>
              </a:ln>
            </p:spPr>
            <p:txBody>
              <a:bodyPr/>
              <a:lstStyle/>
              <a:p>
                <a:endParaRPr lang="el-GR"/>
              </a:p>
            </p:txBody>
          </p:sp>
        </p:grpSp>
        <p:grpSp>
          <p:nvGrpSpPr>
            <p:cNvPr id="13" name="Group 66"/>
            <p:cNvGrpSpPr>
              <a:grpSpLocks/>
            </p:cNvGrpSpPr>
            <p:nvPr/>
          </p:nvGrpSpPr>
          <p:grpSpPr bwMode="auto">
            <a:xfrm>
              <a:off x="2179" y="340"/>
              <a:ext cx="246" cy="319"/>
              <a:chOff x="1833" y="752"/>
              <a:chExt cx="402" cy="522"/>
            </a:xfrm>
          </p:grpSpPr>
          <p:sp>
            <p:nvSpPr>
              <p:cNvPr id="25" name="Freeform 67"/>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mpd="sng">
                <a:solidFill>
                  <a:schemeClr val="tx1"/>
                </a:solidFill>
                <a:round/>
                <a:headEnd/>
                <a:tailEnd/>
              </a:ln>
            </p:spPr>
            <p:txBody>
              <a:bodyPr/>
              <a:lstStyle/>
              <a:p>
                <a:endParaRPr lang="el-GR"/>
              </a:p>
            </p:txBody>
          </p:sp>
          <p:sp>
            <p:nvSpPr>
              <p:cNvPr id="26" name="Freeform 6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mpd="sng">
                <a:solidFill>
                  <a:schemeClr val="tx1"/>
                </a:solidFill>
                <a:prstDash val="solid"/>
                <a:round/>
                <a:headEnd/>
                <a:tailEnd/>
              </a:ln>
            </p:spPr>
            <p:txBody>
              <a:bodyPr/>
              <a:lstStyle/>
              <a:p>
                <a:endParaRPr lang="el-GR"/>
              </a:p>
            </p:txBody>
          </p:sp>
          <p:sp>
            <p:nvSpPr>
              <p:cNvPr id="27" name="Freeform 69"/>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mpd="sng">
                <a:solidFill>
                  <a:schemeClr val="tx1"/>
                </a:solidFill>
                <a:prstDash val="solid"/>
                <a:round/>
                <a:headEnd/>
                <a:tailEnd/>
              </a:ln>
            </p:spPr>
            <p:txBody>
              <a:bodyPr/>
              <a:lstStyle/>
              <a:p>
                <a:endParaRPr lang="el-GR"/>
              </a:p>
            </p:txBody>
          </p:sp>
        </p:grpSp>
      </p:grpSp>
      <p:grpSp>
        <p:nvGrpSpPr>
          <p:cNvPr id="14" name="Group 70"/>
          <p:cNvGrpSpPr>
            <a:grpSpLocks/>
          </p:cNvGrpSpPr>
          <p:nvPr/>
        </p:nvGrpSpPr>
        <p:grpSpPr bwMode="auto">
          <a:xfrm>
            <a:off x="4995028" y="1920674"/>
            <a:ext cx="439738" cy="401637"/>
            <a:chOff x="1613" y="1154"/>
            <a:chExt cx="377" cy="358"/>
          </a:xfrm>
          <a:noFill/>
        </p:grpSpPr>
        <p:sp>
          <p:nvSpPr>
            <p:cNvPr id="20" name="Freeform 71"/>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9050" cmpd="sng">
              <a:solidFill>
                <a:schemeClr val="tx1"/>
              </a:solidFill>
              <a:round/>
              <a:headEnd/>
              <a:tailEnd/>
            </a:ln>
          </p:spPr>
          <p:txBody>
            <a:bodyPr/>
            <a:lstStyle/>
            <a:p>
              <a:endParaRPr lang="el-GR"/>
            </a:p>
          </p:txBody>
        </p:sp>
        <p:sp>
          <p:nvSpPr>
            <p:cNvPr id="22" name="Freeform 73"/>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9050" cmpd="sng">
              <a:solidFill>
                <a:schemeClr val="tx1"/>
              </a:solidFill>
              <a:prstDash val="solid"/>
              <a:round/>
              <a:headEnd/>
              <a:tailEnd/>
            </a:ln>
          </p:spPr>
          <p:txBody>
            <a:bodyPr/>
            <a:lstStyle/>
            <a:p>
              <a:endParaRPr lang="el-GR"/>
            </a:p>
          </p:txBody>
        </p:sp>
      </p:grpSp>
      <p:grpSp>
        <p:nvGrpSpPr>
          <p:cNvPr id="15" name="Group 74"/>
          <p:cNvGrpSpPr>
            <a:grpSpLocks/>
          </p:cNvGrpSpPr>
          <p:nvPr/>
        </p:nvGrpSpPr>
        <p:grpSpPr bwMode="auto">
          <a:xfrm flipH="1">
            <a:off x="6706353" y="1920674"/>
            <a:ext cx="439738" cy="401637"/>
            <a:chOff x="1613" y="1154"/>
            <a:chExt cx="377" cy="358"/>
          </a:xfrm>
        </p:grpSpPr>
        <p:sp>
          <p:nvSpPr>
            <p:cNvPr id="17" name="Freeform 75"/>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9050" cmpd="sng">
              <a:solidFill>
                <a:schemeClr val="tx1"/>
              </a:solidFill>
              <a:round/>
              <a:headEnd/>
              <a:tailEnd/>
            </a:ln>
          </p:spPr>
          <p:txBody>
            <a:bodyPr/>
            <a:lstStyle/>
            <a:p>
              <a:endParaRPr lang="el-GR"/>
            </a:p>
          </p:txBody>
        </p:sp>
        <p:sp>
          <p:nvSpPr>
            <p:cNvPr id="18" name="Freeform 76"/>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path>
              </a:pathLst>
            </a:custGeom>
            <a:noFill/>
            <a:ln w="19050" cmpd="sng">
              <a:solidFill>
                <a:schemeClr val="tx1"/>
              </a:solidFill>
              <a:prstDash val="solid"/>
              <a:round/>
              <a:headEnd/>
              <a:tailEnd/>
            </a:ln>
          </p:spPr>
          <p:txBody>
            <a:bodyPr/>
            <a:lstStyle/>
            <a:p>
              <a:endParaRPr lang="el-GR"/>
            </a:p>
          </p:txBody>
        </p:sp>
        <p:sp>
          <p:nvSpPr>
            <p:cNvPr id="19" name="Freeform 77"/>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9050" cmpd="sng">
              <a:solidFill>
                <a:schemeClr val="tx1"/>
              </a:solidFill>
              <a:prstDash val="solid"/>
              <a:round/>
              <a:headEnd/>
              <a:tailEnd/>
            </a:ln>
          </p:spPr>
          <p:txBody>
            <a:bodyPr/>
            <a:lstStyle/>
            <a:p>
              <a:endParaRPr lang="el-GR"/>
            </a:p>
          </p:txBody>
        </p:sp>
      </p:grpSp>
      <p:sp>
        <p:nvSpPr>
          <p:cNvPr id="16" name="Freeform 96"/>
          <p:cNvSpPr>
            <a:spLocks/>
          </p:cNvSpPr>
          <p:nvPr/>
        </p:nvSpPr>
        <p:spPr bwMode="auto">
          <a:xfrm>
            <a:off x="4709192" y="1563068"/>
            <a:ext cx="2776985" cy="2088628"/>
          </a:xfrm>
          <a:custGeom>
            <a:avLst/>
            <a:gdLst>
              <a:gd name="connsiteX0" fmla="*/ 0 w 8649"/>
              <a:gd name="connsiteY0" fmla="*/ 3665 h 10000"/>
              <a:gd name="connsiteX1" fmla="*/ 1587 w 8649"/>
              <a:gd name="connsiteY1" fmla="*/ 752 h 10000"/>
              <a:gd name="connsiteX2" fmla="*/ 3578 w 8649"/>
              <a:gd name="connsiteY2" fmla="*/ 13 h 10000"/>
              <a:gd name="connsiteX3" fmla="*/ 5493 w 8649"/>
              <a:gd name="connsiteY3" fmla="*/ 827 h 10000"/>
              <a:gd name="connsiteX4" fmla="*/ 7111 w 8649"/>
              <a:gd name="connsiteY4" fmla="*/ 3794 h 10000"/>
              <a:gd name="connsiteX5" fmla="*/ 8649 w 8649"/>
              <a:gd name="connsiteY5" fmla="*/ 10000 h 10000"/>
              <a:gd name="connsiteX0" fmla="*/ 0 w 10365"/>
              <a:gd name="connsiteY0" fmla="*/ 5498 h 10139"/>
              <a:gd name="connsiteX1" fmla="*/ 2200 w 10365"/>
              <a:gd name="connsiteY1" fmla="*/ 891 h 10139"/>
              <a:gd name="connsiteX2" fmla="*/ 4502 w 10365"/>
              <a:gd name="connsiteY2" fmla="*/ 152 h 10139"/>
              <a:gd name="connsiteX3" fmla="*/ 6716 w 10365"/>
              <a:gd name="connsiteY3" fmla="*/ 966 h 10139"/>
              <a:gd name="connsiteX4" fmla="*/ 8587 w 10365"/>
              <a:gd name="connsiteY4" fmla="*/ 3933 h 10139"/>
              <a:gd name="connsiteX5" fmla="*/ 10365 w 10365"/>
              <a:gd name="connsiteY5" fmla="*/ 10139 h 10139"/>
              <a:gd name="connsiteX0" fmla="*/ 0 w 10365"/>
              <a:gd name="connsiteY0" fmla="*/ 5498 h 10139"/>
              <a:gd name="connsiteX1" fmla="*/ 2200 w 10365"/>
              <a:gd name="connsiteY1" fmla="*/ 891 h 10139"/>
              <a:gd name="connsiteX2" fmla="*/ 4502 w 10365"/>
              <a:gd name="connsiteY2" fmla="*/ 152 h 10139"/>
              <a:gd name="connsiteX3" fmla="*/ 6716 w 10365"/>
              <a:gd name="connsiteY3" fmla="*/ 966 h 10139"/>
              <a:gd name="connsiteX4" fmla="*/ 8587 w 10365"/>
              <a:gd name="connsiteY4" fmla="*/ 3933 h 10139"/>
              <a:gd name="connsiteX5" fmla="*/ 10365 w 10365"/>
              <a:gd name="connsiteY5" fmla="*/ 10139 h 10139"/>
              <a:gd name="connsiteX0" fmla="*/ 0 w 10365"/>
              <a:gd name="connsiteY0" fmla="*/ 5498 h 10139"/>
              <a:gd name="connsiteX1" fmla="*/ 2200 w 10365"/>
              <a:gd name="connsiteY1" fmla="*/ 891 h 10139"/>
              <a:gd name="connsiteX2" fmla="*/ 4502 w 10365"/>
              <a:gd name="connsiteY2" fmla="*/ 152 h 10139"/>
              <a:gd name="connsiteX3" fmla="*/ 6716 w 10365"/>
              <a:gd name="connsiteY3" fmla="*/ 966 h 10139"/>
              <a:gd name="connsiteX4" fmla="*/ 8989 w 10365"/>
              <a:gd name="connsiteY4" fmla="*/ 5270 h 10139"/>
              <a:gd name="connsiteX5" fmla="*/ 10365 w 10365"/>
              <a:gd name="connsiteY5" fmla="*/ 10139 h 10139"/>
              <a:gd name="connsiteX0" fmla="*/ 0 w 10365"/>
              <a:gd name="connsiteY0" fmla="*/ 5498 h 10139"/>
              <a:gd name="connsiteX1" fmla="*/ 2200 w 10365"/>
              <a:gd name="connsiteY1" fmla="*/ 891 h 10139"/>
              <a:gd name="connsiteX2" fmla="*/ 4502 w 10365"/>
              <a:gd name="connsiteY2" fmla="*/ 152 h 10139"/>
              <a:gd name="connsiteX3" fmla="*/ 6716 w 10365"/>
              <a:gd name="connsiteY3" fmla="*/ 966 h 10139"/>
              <a:gd name="connsiteX4" fmla="*/ 8989 w 10365"/>
              <a:gd name="connsiteY4" fmla="*/ 5270 h 10139"/>
              <a:gd name="connsiteX5" fmla="*/ 10365 w 10365"/>
              <a:gd name="connsiteY5" fmla="*/ 10139 h 10139"/>
              <a:gd name="connsiteX0" fmla="*/ 0 w 8989"/>
              <a:gd name="connsiteY0" fmla="*/ 5498 h 5498"/>
              <a:gd name="connsiteX1" fmla="*/ 2200 w 8989"/>
              <a:gd name="connsiteY1" fmla="*/ 891 h 5498"/>
              <a:gd name="connsiteX2" fmla="*/ 4502 w 8989"/>
              <a:gd name="connsiteY2" fmla="*/ 152 h 5498"/>
              <a:gd name="connsiteX3" fmla="*/ 6716 w 8989"/>
              <a:gd name="connsiteY3" fmla="*/ 966 h 5498"/>
              <a:gd name="connsiteX4" fmla="*/ 8989 w 8989"/>
              <a:gd name="connsiteY4" fmla="*/ 5270 h 5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9" h="5498">
                <a:moveTo>
                  <a:pt x="0" y="5498"/>
                </a:moveTo>
                <a:cubicBezTo>
                  <a:pt x="528" y="2946"/>
                  <a:pt x="1450" y="1782"/>
                  <a:pt x="2200" y="891"/>
                </a:cubicBezTo>
                <a:cubicBezTo>
                  <a:pt x="2950" y="0"/>
                  <a:pt x="3752" y="139"/>
                  <a:pt x="4502" y="152"/>
                </a:cubicBezTo>
                <a:cubicBezTo>
                  <a:pt x="5252" y="164"/>
                  <a:pt x="5968" y="113"/>
                  <a:pt x="6716" y="966"/>
                </a:cubicBezTo>
                <a:cubicBezTo>
                  <a:pt x="7464" y="1819"/>
                  <a:pt x="8127" y="2790"/>
                  <a:pt x="8989" y="5270"/>
                </a:cubicBezTo>
              </a:path>
            </a:pathLst>
          </a:custGeom>
          <a:noFill/>
          <a:ln w="38100" cmpd="sng">
            <a:solidFill>
              <a:schemeClr val="tx1"/>
            </a:solidFill>
            <a:round/>
            <a:headEnd/>
            <a:tailEnd/>
          </a:ln>
          <a:effectLst/>
        </p:spPr>
        <p:txBody>
          <a:bodyPr/>
          <a:lstStyle/>
          <a:p>
            <a:endParaRPr lang="el-GR"/>
          </a:p>
        </p:txBody>
      </p:sp>
      <p:grpSp>
        <p:nvGrpSpPr>
          <p:cNvPr id="94" name="Group 93"/>
          <p:cNvGrpSpPr/>
          <p:nvPr/>
        </p:nvGrpSpPr>
        <p:grpSpPr>
          <a:xfrm rot="-3600000">
            <a:off x="4930668" y="-1289305"/>
            <a:ext cx="2291645" cy="7133738"/>
            <a:chOff x="3406667" y="-1289305"/>
            <a:chExt cx="2291645" cy="7133738"/>
          </a:xfrm>
        </p:grpSpPr>
        <p:grpSp>
          <p:nvGrpSpPr>
            <p:cNvPr id="21" name="Group 32"/>
            <p:cNvGrpSpPr/>
            <p:nvPr/>
          </p:nvGrpSpPr>
          <p:grpSpPr>
            <a:xfrm rot="16200000">
              <a:off x="4185824" y="5174552"/>
              <a:ext cx="713039" cy="626724"/>
              <a:chOff x="1181528" y="4469258"/>
              <a:chExt cx="713039" cy="626724"/>
            </a:xfrm>
          </p:grpSpPr>
          <p:sp>
            <p:nvSpPr>
              <p:cNvPr id="79" name="Trapezoid 78"/>
              <p:cNvSpPr/>
              <p:nvPr/>
            </p:nvSpPr>
            <p:spPr>
              <a:xfrm rot="16200000">
                <a:off x="1519560" y="4592548"/>
                <a:ext cx="349321" cy="400693"/>
              </a:xfrm>
              <a:prstGeom prst="trapezoid">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8" name="Rectangle 77"/>
              <p:cNvSpPr/>
              <p:nvPr/>
            </p:nvSpPr>
            <p:spPr>
              <a:xfrm>
                <a:off x="1181528" y="4469258"/>
                <a:ext cx="318499" cy="626724"/>
              </a:xfrm>
              <a:prstGeom prst="rect">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cxnSp>
          <p:nvCxnSpPr>
            <p:cNvPr id="81" name="Straight Connector 80"/>
            <p:cNvCxnSpPr>
              <a:stCxn id="79" idx="2"/>
              <a:endCxn id="82" idx="1"/>
            </p:cNvCxnSpPr>
            <p:nvPr/>
          </p:nvCxnSpPr>
          <p:spPr>
            <a:xfrm rot="3600000" flipH="1" flipV="1">
              <a:off x="2714738" y="1948314"/>
              <a:ext cx="3675632" cy="2121981"/>
            </a:xfrm>
            <a:prstGeom prst="line">
              <a:avLst/>
            </a:prstGeom>
            <a:ln w="5715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rot="16200000">
              <a:off x="4501690" y="-309409"/>
              <a:ext cx="101600" cy="2291645"/>
            </a:xfrm>
            <a:prstGeom prst="rect">
              <a:avLst/>
            </a:prstGeom>
            <a:solidFill>
              <a:schemeClr val="bg1">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9" name="Rectangle 88"/>
            <p:cNvSpPr/>
            <p:nvPr/>
          </p:nvSpPr>
          <p:spPr>
            <a:xfrm rot="16200000" flipH="1">
              <a:off x="4383093" y="-1443417"/>
              <a:ext cx="318499" cy="626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7200000">
                                      <p:cBhvr>
                                        <p:cTn id="6" dur="2000" fill="hold"/>
                                        <p:tgtEl>
                                          <p:spTgt spid="9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16387" name="Group 3"/>
          <p:cNvGrpSpPr>
            <a:grpSpLocks/>
          </p:cNvGrpSpPr>
          <p:nvPr/>
        </p:nvGrpSpPr>
        <p:grpSpPr bwMode="auto">
          <a:xfrm>
            <a:off x="3359150" y="5373688"/>
            <a:ext cx="5761038" cy="1079500"/>
            <a:chOff x="1156" y="3385"/>
            <a:chExt cx="3629" cy="680"/>
          </a:xfrm>
        </p:grpSpPr>
        <p:pic>
          <p:nvPicPr>
            <p:cNvPr id="16388"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16389"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17411" name="Group 3"/>
          <p:cNvGrpSpPr>
            <a:grpSpLocks/>
          </p:cNvGrpSpPr>
          <p:nvPr/>
        </p:nvGrpSpPr>
        <p:grpSpPr bwMode="auto">
          <a:xfrm>
            <a:off x="3359150" y="5373688"/>
            <a:ext cx="5761038" cy="1079500"/>
            <a:chOff x="1156" y="3385"/>
            <a:chExt cx="3629" cy="680"/>
          </a:xfrm>
        </p:grpSpPr>
        <p:pic>
          <p:nvPicPr>
            <p:cNvPr id="17412"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17413"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18435" name="Group 3"/>
          <p:cNvGrpSpPr>
            <a:grpSpLocks/>
          </p:cNvGrpSpPr>
          <p:nvPr/>
        </p:nvGrpSpPr>
        <p:grpSpPr bwMode="auto">
          <a:xfrm>
            <a:off x="3359150" y="5373688"/>
            <a:ext cx="5761038" cy="1079500"/>
            <a:chOff x="1156" y="3385"/>
            <a:chExt cx="3629" cy="680"/>
          </a:xfrm>
        </p:grpSpPr>
        <p:pic>
          <p:nvPicPr>
            <p:cNvPr id="18436"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18437"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19459" name="Group 3"/>
          <p:cNvGrpSpPr>
            <a:grpSpLocks/>
          </p:cNvGrpSpPr>
          <p:nvPr/>
        </p:nvGrpSpPr>
        <p:grpSpPr bwMode="auto">
          <a:xfrm>
            <a:off x="3359150" y="5373688"/>
            <a:ext cx="5761038" cy="1079500"/>
            <a:chOff x="1156" y="3385"/>
            <a:chExt cx="3629" cy="680"/>
          </a:xfrm>
        </p:grpSpPr>
        <p:pic>
          <p:nvPicPr>
            <p:cNvPr id="19460"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19461"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20483" name="Group 3"/>
          <p:cNvGrpSpPr>
            <a:grpSpLocks/>
          </p:cNvGrpSpPr>
          <p:nvPr/>
        </p:nvGrpSpPr>
        <p:grpSpPr bwMode="auto">
          <a:xfrm>
            <a:off x="3359150" y="5373688"/>
            <a:ext cx="5761038" cy="1079500"/>
            <a:chOff x="1156" y="3385"/>
            <a:chExt cx="3629" cy="680"/>
          </a:xfrm>
        </p:grpSpPr>
        <p:pic>
          <p:nvPicPr>
            <p:cNvPr id="20484"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20485"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21507" name="Group 3"/>
          <p:cNvGrpSpPr>
            <a:grpSpLocks/>
          </p:cNvGrpSpPr>
          <p:nvPr/>
        </p:nvGrpSpPr>
        <p:grpSpPr bwMode="auto">
          <a:xfrm>
            <a:off x="3359150" y="5373688"/>
            <a:ext cx="5761038" cy="1079500"/>
            <a:chOff x="1156" y="3385"/>
            <a:chExt cx="3629" cy="680"/>
          </a:xfrm>
        </p:grpSpPr>
        <p:pic>
          <p:nvPicPr>
            <p:cNvPr id="21508"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21509"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22531" name="Group 3"/>
          <p:cNvGrpSpPr>
            <a:grpSpLocks/>
          </p:cNvGrpSpPr>
          <p:nvPr/>
        </p:nvGrpSpPr>
        <p:grpSpPr bwMode="auto">
          <a:xfrm>
            <a:off x="3359150" y="5373688"/>
            <a:ext cx="5761038" cy="1079500"/>
            <a:chOff x="1156" y="3385"/>
            <a:chExt cx="3629" cy="680"/>
          </a:xfrm>
        </p:grpSpPr>
        <p:pic>
          <p:nvPicPr>
            <p:cNvPr id="22532"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22533"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23555" name="Group 3"/>
          <p:cNvGrpSpPr>
            <a:grpSpLocks/>
          </p:cNvGrpSpPr>
          <p:nvPr/>
        </p:nvGrpSpPr>
        <p:grpSpPr bwMode="auto">
          <a:xfrm>
            <a:off x="3359150" y="5373688"/>
            <a:ext cx="5761038" cy="1079500"/>
            <a:chOff x="1156" y="3385"/>
            <a:chExt cx="3629" cy="680"/>
          </a:xfrm>
        </p:grpSpPr>
        <p:pic>
          <p:nvPicPr>
            <p:cNvPr id="23556"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23557"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24579" name="Group 3"/>
          <p:cNvGrpSpPr>
            <a:grpSpLocks/>
          </p:cNvGrpSpPr>
          <p:nvPr/>
        </p:nvGrpSpPr>
        <p:grpSpPr bwMode="auto">
          <a:xfrm>
            <a:off x="3359150" y="5373688"/>
            <a:ext cx="5761038" cy="1079500"/>
            <a:chOff x="1156" y="3385"/>
            <a:chExt cx="3629" cy="680"/>
          </a:xfrm>
        </p:grpSpPr>
        <p:pic>
          <p:nvPicPr>
            <p:cNvPr id="24580"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24581"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25603" name="Group 3"/>
          <p:cNvGrpSpPr>
            <a:grpSpLocks/>
          </p:cNvGrpSpPr>
          <p:nvPr/>
        </p:nvGrpSpPr>
        <p:grpSpPr bwMode="auto">
          <a:xfrm>
            <a:off x="3359150" y="5373688"/>
            <a:ext cx="5761038" cy="1079500"/>
            <a:chOff x="1156" y="3385"/>
            <a:chExt cx="3629" cy="680"/>
          </a:xfrm>
        </p:grpSpPr>
        <p:pic>
          <p:nvPicPr>
            <p:cNvPr id="25604"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25605"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oup 100"/>
          <p:cNvGrpSpPr/>
          <p:nvPr/>
        </p:nvGrpSpPr>
        <p:grpSpPr>
          <a:xfrm>
            <a:off x="3931445" y="1341439"/>
            <a:ext cx="4329113" cy="4175125"/>
            <a:chOff x="2530832" y="1627866"/>
            <a:chExt cx="4329113" cy="4175125"/>
          </a:xfrm>
        </p:grpSpPr>
        <p:sp>
          <p:nvSpPr>
            <p:cNvPr id="101471" name="Freeform 95"/>
            <p:cNvSpPr>
              <a:spLocks/>
            </p:cNvSpPr>
            <p:nvPr/>
          </p:nvSpPr>
          <p:spPr bwMode="auto">
            <a:xfrm>
              <a:off x="2530832" y="1627866"/>
              <a:ext cx="4329113" cy="4175125"/>
            </a:xfrm>
            <a:custGeom>
              <a:avLst/>
              <a:gdLst/>
              <a:ahLst/>
              <a:cxnLst>
                <a:cxn ang="0">
                  <a:pos x="0" y="2525"/>
                </a:cxn>
                <a:cxn ang="0">
                  <a:pos x="318" y="966"/>
                </a:cxn>
                <a:cxn ang="0">
                  <a:pos x="718" y="196"/>
                </a:cxn>
                <a:cxn ang="0">
                  <a:pos x="1373" y="0"/>
                </a:cxn>
                <a:cxn ang="0">
                  <a:pos x="1955" y="196"/>
                </a:cxn>
                <a:cxn ang="0">
                  <a:pos x="2371" y="979"/>
                </a:cxn>
                <a:cxn ang="0">
                  <a:pos x="2727" y="2525"/>
                </a:cxn>
                <a:cxn ang="0">
                  <a:pos x="2227" y="2630"/>
                </a:cxn>
                <a:cxn ang="0">
                  <a:pos x="1872" y="1075"/>
                </a:cxn>
                <a:cxn ang="0">
                  <a:pos x="1579" y="451"/>
                </a:cxn>
                <a:cxn ang="0">
                  <a:pos x="1137" y="457"/>
                </a:cxn>
                <a:cxn ang="0">
                  <a:pos x="827" y="1088"/>
                </a:cxn>
                <a:cxn ang="0">
                  <a:pos x="547" y="2621"/>
                </a:cxn>
                <a:cxn ang="0">
                  <a:pos x="0" y="2525"/>
                </a:cxn>
              </a:cxnLst>
              <a:rect l="0" t="0" r="r" b="b"/>
              <a:pathLst>
                <a:path w="2727" h="2630">
                  <a:moveTo>
                    <a:pt x="0" y="2525"/>
                  </a:moveTo>
                  <a:cubicBezTo>
                    <a:pt x="64" y="2205"/>
                    <a:pt x="254" y="1191"/>
                    <a:pt x="318" y="966"/>
                  </a:cubicBezTo>
                  <a:cubicBezTo>
                    <a:pt x="382" y="741"/>
                    <a:pt x="542" y="357"/>
                    <a:pt x="718" y="196"/>
                  </a:cubicBezTo>
                  <a:cubicBezTo>
                    <a:pt x="894" y="35"/>
                    <a:pt x="1167" y="0"/>
                    <a:pt x="1373" y="0"/>
                  </a:cubicBezTo>
                  <a:cubicBezTo>
                    <a:pt x="1579" y="0"/>
                    <a:pt x="1789" y="33"/>
                    <a:pt x="1955" y="196"/>
                  </a:cubicBezTo>
                  <a:cubicBezTo>
                    <a:pt x="2121" y="359"/>
                    <a:pt x="2242" y="591"/>
                    <a:pt x="2371" y="979"/>
                  </a:cubicBezTo>
                  <a:cubicBezTo>
                    <a:pt x="2500" y="1367"/>
                    <a:pt x="2636" y="2015"/>
                    <a:pt x="2727" y="2525"/>
                  </a:cubicBezTo>
                  <a:cubicBezTo>
                    <a:pt x="2532" y="2559"/>
                    <a:pt x="2477" y="2577"/>
                    <a:pt x="2227" y="2630"/>
                  </a:cubicBezTo>
                  <a:cubicBezTo>
                    <a:pt x="2158" y="2297"/>
                    <a:pt x="1923" y="1263"/>
                    <a:pt x="1872" y="1075"/>
                  </a:cubicBezTo>
                  <a:cubicBezTo>
                    <a:pt x="1821" y="887"/>
                    <a:pt x="1654" y="503"/>
                    <a:pt x="1579" y="451"/>
                  </a:cubicBezTo>
                  <a:cubicBezTo>
                    <a:pt x="1504" y="399"/>
                    <a:pt x="1262" y="351"/>
                    <a:pt x="1137" y="457"/>
                  </a:cubicBezTo>
                  <a:cubicBezTo>
                    <a:pt x="1012" y="563"/>
                    <a:pt x="925" y="727"/>
                    <a:pt x="827" y="1088"/>
                  </a:cubicBezTo>
                  <a:cubicBezTo>
                    <a:pt x="729" y="1449"/>
                    <a:pt x="607" y="2290"/>
                    <a:pt x="547" y="2621"/>
                  </a:cubicBezTo>
                  <a:cubicBezTo>
                    <a:pt x="326" y="2585"/>
                    <a:pt x="214" y="2572"/>
                    <a:pt x="0" y="2525"/>
                  </a:cubicBezTo>
                  <a:close/>
                </a:path>
              </a:pathLst>
            </a:custGeom>
            <a:solidFill>
              <a:srgbClr val="FFCC66"/>
            </a:solidFill>
            <a:ln w="19050" cmpd="sng">
              <a:noFill/>
              <a:round/>
              <a:headEnd/>
              <a:tailEnd/>
            </a:ln>
            <a:effectLst/>
          </p:spPr>
          <p:txBody>
            <a:bodyPr/>
            <a:lstStyle/>
            <a:p>
              <a:endParaRPr lang="el-GR"/>
            </a:p>
          </p:txBody>
        </p:sp>
        <p:grpSp>
          <p:nvGrpSpPr>
            <p:cNvPr id="3" name="Group 7"/>
            <p:cNvGrpSpPr>
              <a:grpSpLocks/>
            </p:cNvGrpSpPr>
            <p:nvPr/>
          </p:nvGrpSpPr>
          <p:grpSpPr bwMode="auto">
            <a:xfrm rot="564631">
              <a:off x="3135670" y="3272516"/>
              <a:ext cx="561975" cy="554037"/>
              <a:chOff x="1135" y="1996"/>
              <a:chExt cx="692" cy="710"/>
            </a:xfrm>
          </p:grpSpPr>
          <p:sp>
            <p:nvSpPr>
              <p:cNvPr id="101384" name="Freeform 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mpd="sng">
                <a:solidFill>
                  <a:schemeClr val="tx1"/>
                </a:solidFill>
                <a:round/>
                <a:headEnd/>
                <a:tailEnd/>
              </a:ln>
            </p:spPr>
            <p:txBody>
              <a:bodyPr/>
              <a:lstStyle/>
              <a:p>
                <a:endParaRPr lang="el-GR"/>
              </a:p>
            </p:txBody>
          </p:sp>
          <p:sp>
            <p:nvSpPr>
              <p:cNvPr id="101385" name="Freeform 9"/>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mpd="sng">
                <a:solidFill>
                  <a:schemeClr val="tx1"/>
                </a:solidFill>
                <a:prstDash val="solid"/>
                <a:round/>
                <a:headEnd/>
                <a:tailEnd/>
              </a:ln>
            </p:spPr>
            <p:txBody>
              <a:bodyPr/>
              <a:lstStyle/>
              <a:p>
                <a:endParaRPr lang="el-GR"/>
              </a:p>
            </p:txBody>
          </p:sp>
          <p:sp>
            <p:nvSpPr>
              <p:cNvPr id="101386" name="Freeform 10"/>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mpd="sng">
                <a:solidFill>
                  <a:schemeClr val="tx1"/>
                </a:solidFill>
                <a:prstDash val="solid"/>
                <a:round/>
                <a:headEnd/>
                <a:tailEnd/>
              </a:ln>
            </p:spPr>
            <p:txBody>
              <a:bodyPr/>
              <a:lstStyle/>
              <a:p>
                <a:endParaRPr lang="el-GR"/>
              </a:p>
            </p:txBody>
          </p:sp>
          <p:sp>
            <p:nvSpPr>
              <p:cNvPr id="101387" name="Freeform 11"/>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mpd="sng">
                <a:solidFill>
                  <a:schemeClr val="tx1"/>
                </a:solidFill>
                <a:prstDash val="solid"/>
                <a:round/>
                <a:headEnd/>
                <a:tailEnd/>
              </a:ln>
            </p:spPr>
            <p:txBody>
              <a:bodyPr/>
              <a:lstStyle/>
              <a:p>
                <a:endParaRPr lang="el-GR"/>
              </a:p>
            </p:txBody>
          </p:sp>
          <p:sp>
            <p:nvSpPr>
              <p:cNvPr id="101388" name="Freeform 12"/>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mpd="sng">
                <a:solidFill>
                  <a:schemeClr val="tx1"/>
                </a:solidFill>
                <a:prstDash val="solid"/>
                <a:round/>
                <a:headEnd/>
                <a:tailEnd/>
              </a:ln>
            </p:spPr>
            <p:txBody>
              <a:bodyPr/>
              <a:lstStyle/>
              <a:p>
                <a:endParaRPr lang="el-GR"/>
              </a:p>
            </p:txBody>
          </p:sp>
          <p:sp>
            <p:nvSpPr>
              <p:cNvPr id="101389" name="Freeform 13"/>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mpd="sng">
                <a:solidFill>
                  <a:schemeClr val="tx1"/>
                </a:solidFill>
                <a:prstDash val="solid"/>
                <a:round/>
                <a:headEnd/>
                <a:tailEnd/>
              </a:ln>
            </p:spPr>
            <p:txBody>
              <a:bodyPr/>
              <a:lstStyle/>
              <a:p>
                <a:endParaRPr lang="el-GR"/>
              </a:p>
            </p:txBody>
          </p:sp>
          <p:sp>
            <p:nvSpPr>
              <p:cNvPr id="101390" name="Freeform 14"/>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mpd="sng">
                <a:solidFill>
                  <a:schemeClr val="tx1"/>
                </a:solidFill>
                <a:prstDash val="solid"/>
                <a:round/>
                <a:headEnd/>
                <a:tailEnd/>
              </a:ln>
            </p:spPr>
            <p:txBody>
              <a:bodyPr/>
              <a:lstStyle/>
              <a:p>
                <a:endParaRPr lang="el-GR"/>
              </a:p>
            </p:txBody>
          </p:sp>
          <p:sp>
            <p:nvSpPr>
              <p:cNvPr id="101391" name="Freeform 15"/>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mpd="sng">
                <a:solidFill>
                  <a:schemeClr val="tx1"/>
                </a:solidFill>
                <a:prstDash val="solid"/>
                <a:round/>
                <a:headEnd/>
                <a:tailEnd/>
              </a:ln>
            </p:spPr>
            <p:txBody>
              <a:bodyPr/>
              <a:lstStyle/>
              <a:p>
                <a:endParaRPr lang="el-GR"/>
              </a:p>
            </p:txBody>
          </p:sp>
        </p:grpSp>
        <p:grpSp>
          <p:nvGrpSpPr>
            <p:cNvPr id="4" name="Group 16"/>
            <p:cNvGrpSpPr>
              <a:grpSpLocks/>
            </p:cNvGrpSpPr>
            <p:nvPr/>
          </p:nvGrpSpPr>
          <p:grpSpPr bwMode="auto">
            <a:xfrm rot="21035369" flipH="1">
              <a:off x="5664557" y="3245528"/>
              <a:ext cx="561975" cy="554038"/>
              <a:chOff x="1135" y="1996"/>
              <a:chExt cx="692" cy="710"/>
            </a:xfrm>
          </p:grpSpPr>
          <p:sp>
            <p:nvSpPr>
              <p:cNvPr id="101393" name="Freeform 17"/>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mpd="sng">
                <a:solidFill>
                  <a:schemeClr val="tx1"/>
                </a:solidFill>
                <a:round/>
                <a:headEnd/>
                <a:tailEnd/>
              </a:ln>
            </p:spPr>
            <p:txBody>
              <a:bodyPr/>
              <a:lstStyle/>
              <a:p>
                <a:endParaRPr lang="el-GR"/>
              </a:p>
            </p:txBody>
          </p:sp>
          <p:sp>
            <p:nvSpPr>
              <p:cNvPr id="101394" name="Freeform 1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mpd="sng">
                <a:solidFill>
                  <a:schemeClr val="tx1"/>
                </a:solidFill>
                <a:prstDash val="solid"/>
                <a:round/>
                <a:headEnd/>
                <a:tailEnd/>
              </a:ln>
            </p:spPr>
            <p:txBody>
              <a:bodyPr/>
              <a:lstStyle/>
              <a:p>
                <a:endParaRPr lang="el-GR"/>
              </a:p>
            </p:txBody>
          </p:sp>
          <p:sp>
            <p:nvSpPr>
              <p:cNvPr id="101395" name="Freeform 19"/>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mpd="sng">
                <a:solidFill>
                  <a:schemeClr val="tx1"/>
                </a:solidFill>
                <a:prstDash val="solid"/>
                <a:round/>
                <a:headEnd/>
                <a:tailEnd/>
              </a:ln>
            </p:spPr>
            <p:txBody>
              <a:bodyPr/>
              <a:lstStyle/>
              <a:p>
                <a:endParaRPr lang="el-GR"/>
              </a:p>
            </p:txBody>
          </p:sp>
          <p:sp>
            <p:nvSpPr>
              <p:cNvPr id="101396" name="Freeform 20"/>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mpd="sng">
                <a:solidFill>
                  <a:schemeClr val="tx1"/>
                </a:solidFill>
                <a:prstDash val="solid"/>
                <a:round/>
                <a:headEnd/>
                <a:tailEnd/>
              </a:ln>
            </p:spPr>
            <p:txBody>
              <a:bodyPr/>
              <a:lstStyle/>
              <a:p>
                <a:endParaRPr lang="el-GR"/>
              </a:p>
            </p:txBody>
          </p:sp>
          <p:sp>
            <p:nvSpPr>
              <p:cNvPr id="101397" name="Freeform 21"/>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mpd="sng">
                <a:solidFill>
                  <a:schemeClr val="tx1"/>
                </a:solidFill>
                <a:prstDash val="solid"/>
                <a:round/>
                <a:headEnd/>
                <a:tailEnd/>
              </a:ln>
            </p:spPr>
            <p:txBody>
              <a:bodyPr/>
              <a:lstStyle/>
              <a:p>
                <a:endParaRPr lang="el-GR"/>
              </a:p>
            </p:txBody>
          </p:sp>
          <p:sp>
            <p:nvSpPr>
              <p:cNvPr id="101398" name="Freeform 22"/>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mpd="sng">
                <a:solidFill>
                  <a:schemeClr val="tx1"/>
                </a:solidFill>
                <a:prstDash val="solid"/>
                <a:round/>
                <a:headEnd/>
                <a:tailEnd/>
              </a:ln>
            </p:spPr>
            <p:txBody>
              <a:bodyPr/>
              <a:lstStyle/>
              <a:p>
                <a:endParaRPr lang="el-GR"/>
              </a:p>
            </p:txBody>
          </p:sp>
          <p:sp>
            <p:nvSpPr>
              <p:cNvPr id="101399" name="Freeform 23"/>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mpd="sng">
                <a:solidFill>
                  <a:schemeClr val="tx1"/>
                </a:solidFill>
                <a:prstDash val="solid"/>
                <a:round/>
                <a:headEnd/>
                <a:tailEnd/>
              </a:ln>
            </p:spPr>
            <p:txBody>
              <a:bodyPr/>
              <a:lstStyle/>
              <a:p>
                <a:endParaRPr lang="el-GR"/>
              </a:p>
            </p:txBody>
          </p:sp>
          <p:sp>
            <p:nvSpPr>
              <p:cNvPr id="101400" name="Freeform 24"/>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mpd="sng">
                <a:solidFill>
                  <a:schemeClr val="tx1"/>
                </a:solidFill>
                <a:prstDash val="solid"/>
                <a:round/>
                <a:headEnd/>
                <a:tailEnd/>
              </a:ln>
            </p:spPr>
            <p:txBody>
              <a:bodyPr/>
              <a:lstStyle/>
              <a:p>
                <a:endParaRPr lang="el-GR"/>
              </a:p>
            </p:txBody>
          </p:sp>
        </p:grpSp>
        <p:grpSp>
          <p:nvGrpSpPr>
            <p:cNvPr id="5" name="Group 25"/>
            <p:cNvGrpSpPr>
              <a:grpSpLocks/>
            </p:cNvGrpSpPr>
            <p:nvPr/>
          </p:nvGrpSpPr>
          <p:grpSpPr bwMode="auto">
            <a:xfrm>
              <a:off x="3345220" y="2918503"/>
              <a:ext cx="422275" cy="373063"/>
              <a:chOff x="1318" y="1468"/>
              <a:chExt cx="622" cy="572"/>
            </a:xfrm>
          </p:grpSpPr>
          <p:sp>
            <p:nvSpPr>
              <p:cNvPr id="101402" name="Freeform 26"/>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03" name="Freeform 2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04" name="Freeform 28"/>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05" name="Freeform 29"/>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06" name="Freeform 30"/>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07" name="Freeform 31"/>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6" name="Group 32"/>
            <p:cNvGrpSpPr>
              <a:grpSpLocks/>
            </p:cNvGrpSpPr>
            <p:nvPr/>
          </p:nvGrpSpPr>
          <p:grpSpPr bwMode="auto">
            <a:xfrm flipH="1">
              <a:off x="5451832" y="2575603"/>
              <a:ext cx="420688" cy="373063"/>
              <a:chOff x="1318" y="1468"/>
              <a:chExt cx="622" cy="572"/>
            </a:xfrm>
          </p:grpSpPr>
          <p:sp>
            <p:nvSpPr>
              <p:cNvPr id="101409" name="Freeform 33"/>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10" name="Freeform 34"/>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11" name="Freeform 35"/>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12" name="Freeform 36"/>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13" name="Freeform 37"/>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14" name="Freeform 38"/>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7" name="Group 39"/>
            <p:cNvGrpSpPr>
              <a:grpSpLocks/>
            </p:cNvGrpSpPr>
            <p:nvPr/>
          </p:nvGrpSpPr>
          <p:grpSpPr bwMode="auto">
            <a:xfrm flipH="1">
              <a:off x="5588357" y="2894691"/>
              <a:ext cx="422275" cy="373062"/>
              <a:chOff x="1318" y="1468"/>
              <a:chExt cx="622" cy="572"/>
            </a:xfrm>
          </p:grpSpPr>
          <p:sp>
            <p:nvSpPr>
              <p:cNvPr id="101416" name="Freeform 40"/>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17" name="Freeform 41"/>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18" name="Freeform 42"/>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19" name="Freeform 43"/>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20" name="Freeform 44"/>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21" name="Freeform 45"/>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8" name="Group 46"/>
            <p:cNvGrpSpPr>
              <a:grpSpLocks/>
            </p:cNvGrpSpPr>
            <p:nvPr/>
          </p:nvGrpSpPr>
          <p:grpSpPr bwMode="auto">
            <a:xfrm>
              <a:off x="3440470" y="2567666"/>
              <a:ext cx="420687" cy="373062"/>
              <a:chOff x="1318" y="1468"/>
              <a:chExt cx="622" cy="572"/>
            </a:xfrm>
          </p:grpSpPr>
          <p:sp>
            <p:nvSpPr>
              <p:cNvPr id="101423" name="Freeform 4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24" name="Freeform 48"/>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25" name="Freeform 49"/>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26" name="Freeform 50"/>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27" name="Freeform 51"/>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28" name="Freeform 52"/>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9" name="Group 53"/>
            <p:cNvGrpSpPr>
              <a:grpSpLocks/>
            </p:cNvGrpSpPr>
            <p:nvPr/>
          </p:nvGrpSpPr>
          <p:grpSpPr bwMode="auto">
            <a:xfrm>
              <a:off x="4226282" y="1753278"/>
              <a:ext cx="447675" cy="434975"/>
              <a:chOff x="2235" y="614"/>
              <a:chExt cx="547" cy="553"/>
            </a:xfrm>
          </p:grpSpPr>
          <p:sp>
            <p:nvSpPr>
              <p:cNvPr id="101430" name="Freeform 5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mpd="sng">
                <a:solidFill>
                  <a:schemeClr val="tx1"/>
                </a:solidFill>
                <a:round/>
                <a:headEnd/>
                <a:tailEnd/>
              </a:ln>
            </p:spPr>
            <p:txBody>
              <a:bodyPr/>
              <a:lstStyle/>
              <a:p>
                <a:endParaRPr lang="el-GR"/>
              </a:p>
            </p:txBody>
          </p:sp>
          <p:sp>
            <p:nvSpPr>
              <p:cNvPr id="101431" name="Freeform 55"/>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mpd="sng">
                <a:solidFill>
                  <a:schemeClr val="tx1"/>
                </a:solidFill>
                <a:prstDash val="solid"/>
                <a:round/>
                <a:headEnd/>
                <a:tailEnd/>
              </a:ln>
            </p:spPr>
            <p:txBody>
              <a:bodyPr/>
              <a:lstStyle/>
              <a:p>
                <a:endParaRPr lang="el-GR"/>
              </a:p>
            </p:txBody>
          </p:sp>
          <p:sp>
            <p:nvSpPr>
              <p:cNvPr id="101432" name="Freeform 56"/>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mpd="sng">
                <a:solidFill>
                  <a:schemeClr val="tx1"/>
                </a:solidFill>
                <a:prstDash val="solid"/>
                <a:round/>
                <a:headEnd/>
                <a:tailEnd/>
              </a:ln>
            </p:spPr>
            <p:txBody>
              <a:bodyPr/>
              <a:lstStyle/>
              <a:p>
                <a:endParaRPr lang="el-GR"/>
              </a:p>
            </p:txBody>
          </p:sp>
        </p:grpSp>
        <p:grpSp>
          <p:nvGrpSpPr>
            <p:cNvPr id="10" name="Group 57"/>
            <p:cNvGrpSpPr>
              <a:grpSpLocks/>
            </p:cNvGrpSpPr>
            <p:nvPr/>
          </p:nvGrpSpPr>
          <p:grpSpPr bwMode="auto">
            <a:xfrm>
              <a:off x="3896082" y="1902503"/>
              <a:ext cx="322263" cy="401638"/>
              <a:chOff x="1833" y="752"/>
              <a:chExt cx="402" cy="522"/>
            </a:xfrm>
          </p:grpSpPr>
          <p:sp>
            <p:nvSpPr>
              <p:cNvPr id="101434" name="Freeform 5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mpd="sng">
                <a:solidFill>
                  <a:schemeClr val="tx1"/>
                </a:solidFill>
                <a:round/>
                <a:headEnd/>
                <a:tailEnd/>
              </a:ln>
            </p:spPr>
            <p:txBody>
              <a:bodyPr/>
              <a:lstStyle/>
              <a:p>
                <a:endParaRPr lang="el-GR"/>
              </a:p>
            </p:txBody>
          </p:sp>
          <p:sp>
            <p:nvSpPr>
              <p:cNvPr id="101435" name="Freeform 59"/>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mpd="sng">
                <a:solidFill>
                  <a:schemeClr val="tx1"/>
                </a:solidFill>
                <a:prstDash val="solid"/>
                <a:round/>
                <a:headEnd/>
                <a:tailEnd/>
              </a:ln>
            </p:spPr>
            <p:txBody>
              <a:bodyPr/>
              <a:lstStyle/>
              <a:p>
                <a:endParaRPr lang="el-GR"/>
              </a:p>
            </p:txBody>
          </p:sp>
          <p:sp>
            <p:nvSpPr>
              <p:cNvPr id="101436" name="Freeform 60"/>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mpd="sng">
                <a:solidFill>
                  <a:schemeClr val="tx1"/>
                </a:solidFill>
                <a:prstDash val="solid"/>
                <a:round/>
                <a:headEnd/>
                <a:tailEnd/>
              </a:ln>
            </p:spPr>
            <p:txBody>
              <a:bodyPr/>
              <a:lstStyle/>
              <a:p>
                <a:endParaRPr lang="el-GR"/>
              </a:p>
            </p:txBody>
          </p:sp>
        </p:grpSp>
        <p:grpSp>
          <p:nvGrpSpPr>
            <p:cNvPr id="11" name="Group 61"/>
            <p:cNvGrpSpPr>
              <a:grpSpLocks/>
            </p:cNvGrpSpPr>
            <p:nvPr/>
          </p:nvGrpSpPr>
          <p:grpSpPr bwMode="auto">
            <a:xfrm flipH="1">
              <a:off x="4680307" y="1753278"/>
              <a:ext cx="776288" cy="550863"/>
              <a:chOff x="2179" y="221"/>
              <a:chExt cx="595" cy="438"/>
            </a:xfrm>
          </p:grpSpPr>
          <p:grpSp>
            <p:nvGrpSpPr>
              <p:cNvPr id="12" name="Group 62"/>
              <p:cNvGrpSpPr>
                <a:grpSpLocks/>
              </p:cNvGrpSpPr>
              <p:nvPr/>
            </p:nvGrpSpPr>
            <p:grpSpPr bwMode="auto">
              <a:xfrm>
                <a:off x="2432" y="221"/>
                <a:ext cx="342" cy="346"/>
                <a:chOff x="2235" y="614"/>
                <a:chExt cx="547" cy="553"/>
              </a:xfrm>
            </p:grpSpPr>
            <p:sp>
              <p:nvSpPr>
                <p:cNvPr id="101439" name="Freeform 63"/>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mpd="sng">
                  <a:solidFill>
                    <a:schemeClr val="tx1"/>
                  </a:solidFill>
                  <a:round/>
                  <a:headEnd/>
                  <a:tailEnd/>
                </a:ln>
              </p:spPr>
              <p:txBody>
                <a:bodyPr/>
                <a:lstStyle/>
                <a:p>
                  <a:endParaRPr lang="el-GR"/>
                </a:p>
              </p:txBody>
            </p:sp>
            <p:sp>
              <p:nvSpPr>
                <p:cNvPr id="101440" name="Freeform 6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mpd="sng">
                  <a:solidFill>
                    <a:schemeClr val="tx1"/>
                  </a:solidFill>
                  <a:prstDash val="solid"/>
                  <a:round/>
                  <a:headEnd/>
                  <a:tailEnd/>
                </a:ln>
              </p:spPr>
              <p:txBody>
                <a:bodyPr/>
                <a:lstStyle/>
                <a:p>
                  <a:endParaRPr lang="el-GR"/>
                </a:p>
              </p:txBody>
            </p:sp>
            <p:sp>
              <p:nvSpPr>
                <p:cNvPr id="101441" name="Freeform 65"/>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mpd="sng">
                  <a:solidFill>
                    <a:schemeClr val="tx1"/>
                  </a:solidFill>
                  <a:prstDash val="solid"/>
                  <a:round/>
                  <a:headEnd/>
                  <a:tailEnd/>
                </a:ln>
              </p:spPr>
              <p:txBody>
                <a:bodyPr/>
                <a:lstStyle/>
                <a:p>
                  <a:endParaRPr lang="el-GR"/>
                </a:p>
              </p:txBody>
            </p:sp>
          </p:grpSp>
          <p:grpSp>
            <p:nvGrpSpPr>
              <p:cNvPr id="13" name="Group 66"/>
              <p:cNvGrpSpPr>
                <a:grpSpLocks/>
              </p:cNvGrpSpPr>
              <p:nvPr/>
            </p:nvGrpSpPr>
            <p:grpSpPr bwMode="auto">
              <a:xfrm>
                <a:off x="2179" y="340"/>
                <a:ext cx="246" cy="319"/>
                <a:chOff x="1833" y="752"/>
                <a:chExt cx="402" cy="522"/>
              </a:xfrm>
            </p:grpSpPr>
            <p:sp>
              <p:nvSpPr>
                <p:cNvPr id="101443" name="Freeform 67"/>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mpd="sng">
                  <a:solidFill>
                    <a:schemeClr val="tx1"/>
                  </a:solidFill>
                  <a:round/>
                  <a:headEnd/>
                  <a:tailEnd/>
                </a:ln>
              </p:spPr>
              <p:txBody>
                <a:bodyPr/>
                <a:lstStyle/>
                <a:p>
                  <a:endParaRPr lang="el-GR"/>
                </a:p>
              </p:txBody>
            </p:sp>
            <p:sp>
              <p:nvSpPr>
                <p:cNvPr id="101444" name="Freeform 6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mpd="sng">
                  <a:solidFill>
                    <a:schemeClr val="tx1"/>
                  </a:solidFill>
                  <a:prstDash val="solid"/>
                  <a:round/>
                  <a:headEnd/>
                  <a:tailEnd/>
                </a:ln>
              </p:spPr>
              <p:txBody>
                <a:bodyPr/>
                <a:lstStyle/>
                <a:p>
                  <a:endParaRPr lang="el-GR"/>
                </a:p>
              </p:txBody>
            </p:sp>
            <p:sp>
              <p:nvSpPr>
                <p:cNvPr id="101445" name="Freeform 69"/>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mpd="sng">
                  <a:solidFill>
                    <a:schemeClr val="tx1"/>
                  </a:solidFill>
                  <a:prstDash val="solid"/>
                  <a:round/>
                  <a:headEnd/>
                  <a:tailEnd/>
                </a:ln>
              </p:spPr>
              <p:txBody>
                <a:bodyPr/>
                <a:lstStyle/>
                <a:p>
                  <a:endParaRPr lang="el-GR"/>
                </a:p>
              </p:txBody>
            </p:sp>
          </p:grpSp>
        </p:grpSp>
        <p:grpSp>
          <p:nvGrpSpPr>
            <p:cNvPr id="14" name="Group 70"/>
            <p:cNvGrpSpPr>
              <a:grpSpLocks/>
            </p:cNvGrpSpPr>
            <p:nvPr/>
          </p:nvGrpSpPr>
          <p:grpSpPr bwMode="auto">
            <a:xfrm>
              <a:off x="3594457" y="2208891"/>
              <a:ext cx="439738" cy="401637"/>
              <a:chOff x="1613" y="1154"/>
              <a:chExt cx="377" cy="358"/>
            </a:xfrm>
            <a:noFill/>
          </p:grpSpPr>
          <p:sp>
            <p:nvSpPr>
              <p:cNvPr id="101447" name="Freeform 71"/>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grpFill/>
              <a:ln w="19050" cmpd="sng">
                <a:solidFill>
                  <a:schemeClr val="tx1"/>
                </a:solidFill>
                <a:round/>
                <a:headEnd/>
                <a:tailEnd/>
              </a:ln>
            </p:spPr>
            <p:txBody>
              <a:bodyPr/>
              <a:lstStyle/>
              <a:p>
                <a:endParaRPr lang="el-GR"/>
              </a:p>
            </p:txBody>
          </p:sp>
          <p:sp>
            <p:nvSpPr>
              <p:cNvPr id="101448" name="Freeform 72"/>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path>
                </a:pathLst>
              </a:custGeom>
              <a:grpFill/>
              <a:ln w="19050" cmpd="sng">
                <a:solidFill>
                  <a:schemeClr val="tx1"/>
                </a:solidFill>
                <a:prstDash val="solid"/>
                <a:round/>
                <a:headEnd/>
                <a:tailEnd/>
              </a:ln>
            </p:spPr>
            <p:txBody>
              <a:bodyPr/>
              <a:lstStyle/>
              <a:p>
                <a:endParaRPr lang="el-GR"/>
              </a:p>
            </p:txBody>
          </p:sp>
          <p:sp>
            <p:nvSpPr>
              <p:cNvPr id="101449" name="Freeform 73"/>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grpFill/>
              <a:ln w="19050" cmpd="sng">
                <a:solidFill>
                  <a:schemeClr val="tx1"/>
                </a:solidFill>
                <a:prstDash val="solid"/>
                <a:round/>
                <a:headEnd/>
                <a:tailEnd/>
              </a:ln>
            </p:spPr>
            <p:txBody>
              <a:bodyPr/>
              <a:lstStyle/>
              <a:p>
                <a:endParaRPr lang="el-GR"/>
              </a:p>
            </p:txBody>
          </p:sp>
        </p:grpSp>
        <p:grpSp>
          <p:nvGrpSpPr>
            <p:cNvPr id="15" name="Group 74"/>
            <p:cNvGrpSpPr>
              <a:grpSpLocks/>
            </p:cNvGrpSpPr>
            <p:nvPr/>
          </p:nvGrpSpPr>
          <p:grpSpPr bwMode="auto">
            <a:xfrm flipH="1">
              <a:off x="5305782" y="2208891"/>
              <a:ext cx="439738" cy="401637"/>
              <a:chOff x="1613" y="1154"/>
              <a:chExt cx="377" cy="358"/>
            </a:xfrm>
          </p:grpSpPr>
          <p:sp>
            <p:nvSpPr>
              <p:cNvPr id="101451" name="Freeform 75"/>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9050" cmpd="sng">
                <a:solidFill>
                  <a:schemeClr val="tx1"/>
                </a:solidFill>
                <a:round/>
                <a:headEnd/>
                <a:tailEnd/>
              </a:ln>
            </p:spPr>
            <p:txBody>
              <a:bodyPr/>
              <a:lstStyle/>
              <a:p>
                <a:endParaRPr lang="el-GR"/>
              </a:p>
            </p:txBody>
          </p:sp>
          <p:sp>
            <p:nvSpPr>
              <p:cNvPr id="101452" name="Freeform 76"/>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path>
                </a:pathLst>
              </a:custGeom>
              <a:noFill/>
              <a:ln w="19050" cmpd="sng">
                <a:solidFill>
                  <a:schemeClr val="tx1"/>
                </a:solidFill>
                <a:prstDash val="solid"/>
                <a:round/>
                <a:headEnd/>
                <a:tailEnd/>
              </a:ln>
            </p:spPr>
            <p:txBody>
              <a:bodyPr/>
              <a:lstStyle/>
              <a:p>
                <a:endParaRPr lang="el-GR"/>
              </a:p>
            </p:txBody>
          </p:sp>
          <p:sp>
            <p:nvSpPr>
              <p:cNvPr id="101453" name="Freeform 77"/>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9050" cmpd="sng">
                <a:solidFill>
                  <a:schemeClr val="tx1"/>
                </a:solidFill>
                <a:prstDash val="solid"/>
                <a:round/>
                <a:headEnd/>
                <a:tailEnd/>
              </a:ln>
            </p:spPr>
            <p:txBody>
              <a:bodyPr/>
              <a:lstStyle/>
              <a:p>
                <a:endParaRPr lang="el-GR"/>
              </a:p>
            </p:txBody>
          </p:sp>
        </p:grpSp>
        <p:sp>
          <p:nvSpPr>
            <p:cNvPr id="101472" name="Freeform 96"/>
            <p:cNvSpPr>
              <a:spLocks/>
            </p:cNvSpPr>
            <p:nvPr/>
          </p:nvSpPr>
          <p:spPr bwMode="auto">
            <a:xfrm>
              <a:off x="2938820" y="1904091"/>
              <a:ext cx="3571875" cy="3798887"/>
            </a:xfrm>
            <a:custGeom>
              <a:avLst/>
              <a:gdLst/>
              <a:ahLst/>
              <a:cxnLst>
                <a:cxn ang="0">
                  <a:pos x="0" y="2393"/>
                </a:cxn>
                <a:cxn ang="0">
                  <a:pos x="304" y="877"/>
                </a:cxn>
                <a:cxn ang="0">
                  <a:pos x="661" y="180"/>
                </a:cxn>
                <a:cxn ang="0">
                  <a:pos x="1109" y="3"/>
                </a:cxn>
                <a:cxn ang="0">
                  <a:pos x="1540" y="198"/>
                </a:cxn>
                <a:cxn ang="0">
                  <a:pos x="1904" y="908"/>
                </a:cxn>
                <a:cxn ang="0">
                  <a:pos x="2250" y="2393"/>
                </a:cxn>
              </a:cxnLst>
              <a:rect l="0" t="0" r="r" b="b"/>
              <a:pathLst>
                <a:path w="2250" h="2393">
                  <a:moveTo>
                    <a:pt x="0" y="2393"/>
                  </a:moveTo>
                  <a:cubicBezTo>
                    <a:pt x="51" y="2140"/>
                    <a:pt x="194" y="1246"/>
                    <a:pt x="304" y="877"/>
                  </a:cubicBezTo>
                  <a:cubicBezTo>
                    <a:pt x="414" y="508"/>
                    <a:pt x="531" y="316"/>
                    <a:pt x="661" y="180"/>
                  </a:cubicBezTo>
                  <a:cubicBezTo>
                    <a:pt x="791" y="44"/>
                    <a:pt x="963" y="0"/>
                    <a:pt x="1109" y="3"/>
                  </a:cubicBezTo>
                  <a:cubicBezTo>
                    <a:pt x="1255" y="6"/>
                    <a:pt x="1404" y="57"/>
                    <a:pt x="1540" y="198"/>
                  </a:cubicBezTo>
                  <a:cubicBezTo>
                    <a:pt x="1676" y="339"/>
                    <a:pt x="1786" y="542"/>
                    <a:pt x="1904" y="908"/>
                  </a:cubicBezTo>
                  <a:cubicBezTo>
                    <a:pt x="2022" y="1274"/>
                    <a:pt x="2178" y="2084"/>
                    <a:pt x="2250" y="2393"/>
                  </a:cubicBezTo>
                </a:path>
              </a:pathLst>
            </a:custGeom>
            <a:noFill/>
            <a:ln w="38100" cmpd="sng">
              <a:solidFill>
                <a:schemeClr val="tx1"/>
              </a:solidFill>
              <a:round/>
              <a:headEnd/>
              <a:tailEnd/>
            </a:ln>
            <a:effectLst/>
          </p:spPr>
          <p:txBody>
            <a:bodyPr/>
            <a:lstStyle/>
            <a:p>
              <a:endParaRPr lang="el-GR"/>
            </a:p>
          </p:txBody>
        </p:sp>
      </p:grpSp>
      <p:grpSp>
        <p:nvGrpSpPr>
          <p:cNvPr id="102" name="Group 101"/>
          <p:cNvGrpSpPr/>
          <p:nvPr/>
        </p:nvGrpSpPr>
        <p:grpSpPr>
          <a:xfrm rot="21292224">
            <a:off x="2995297" y="2265448"/>
            <a:ext cx="5015069" cy="3353571"/>
            <a:chOff x="258945" y="2039420"/>
            <a:chExt cx="5015069" cy="3353571"/>
          </a:xfrm>
        </p:grpSpPr>
        <p:sp>
          <p:nvSpPr>
            <p:cNvPr id="101378" name="Line 2"/>
            <p:cNvSpPr>
              <a:spLocks noChangeShapeType="1"/>
            </p:cNvSpPr>
            <p:nvPr/>
          </p:nvSpPr>
          <p:spPr bwMode="auto">
            <a:xfrm rot="20739754" flipH="1">
              <a:off x="258945" y="2039420"/>
              <a:ext cx="1377950" cy="2076450"/>
            </a:xfrm>
            <a:prstGeom prst="line">
              <a:avLst/>
            </a:prstGeom>
            <a:noFill/>
            <a:ln w="76200">
              <a:solidFill>
                <a:schemeClr val="tx1"/>
              </a:solidFill>
              <a:round/>
              <a:headEnd/>
              <a:tailEnd/>
            </a:ln>
            <a:effectLst/>
          </p:spPr>
          <p:txBody>
            <a:bodyPr/>
            <a:lstStyle/>
            <a:p>
              <a:endParaRPr lang="el-GR"/>
            </a:p>
          </p:txBody>
        </p:sp>
        <p:sp>
          <p:nvSpPr>
            <p:cNvPr id="101381" name="Line 5"/>
            <p:cNvSpPr>
              <a:spLocks noChangeShapeType="1"/>
            </p:cNvSpPr>
            <p:nvPr/>
          </p:nvSpPr>
          <p:spPr bwMode="auto">
            <a:xfrm rot="20739754" flipH="1" flipV="1">
              <a:off x="1304995" y="2480946"/>
              <a:ext cx="3969019" cy="2912045"/>
            </a:xfrm>
            <a:prstGeom prst="line">
              <a:avLst/>
            </a:prstGeom>
            <a:noFill/>
            <a:ln w="57150">
              <a:solidFill>
                <a:srgbClr val="33CC33"/>
              </a:solidFill>
              <a:round/>
              <a:headEnd/>
              <a:tailEnd type="triangle" w="lg" len="lg"/>
            </a:ln>
            <a:effectLst/>
          </p:spPr>
          <p:txBody>
            <a:bodyPr/>
            <a:lstStyle/>
            <a:p>
              <a:endParaRPr lang="el-GR"/>
            </a:p>
          </p:txBody>
        </p:sp>
      </p:grpSp>
      <p:grpSp>
        <p:nvGrpSpPr>
          <p:cNvPr id="103" name="Group 102"/>
          <p:cNvGrpSpPr/>
          <p:nvPr/>
        </p:nvGrpSpPr>
        <p:grpSpPr>
          <a:xfrm rot="21292224">
            <a:off x="3116872" y="1708934"/>
            <a:ext cx="5015069" cy="3353571"/>
            <a:chOff x="258945" y="2039420"/>
            <a:chExt cx="5015069" cy="3353571"/>
          </a:xfrm>
        </p:grpSpPr>
        <p:sp>
          <p:nvSpPr>
            <p:cNvPr id="104" name="Line 2"/>
            <p:cNvSpPr>
              <a:spLocks noChangeShapeType="1"/>
            </p:cNvSpPr>
            <p:nvPr/>
          </p:nvSpPr>
          <p:spPr bwMode="auto">
            <a:xfrm rot="20739754" flipH="1">
              <a:off x="258945" y="2039420"/>
              <a:ext cx="1377950" cy="2076450"/>
            </a:xfrm>
            <a:prstGeom prst="line">
              <a:avLst/>
            </a:prstGeom>
            <a:noFill/>
            <a:ln w="76200">
              <a:solidFill>
                <a:schemeClr val="tx1"/>
              </a:solidFill>
              <a:round/>
              <a:headEnd/>
              <a:tailEnd/>
            </a:ln>
            <a:effectLst/>
          </p:spPr>
          <p:txBody>
            <a:bodyPr/>
            <a:lstStyle/>
            <a:p>
              <a:endParaRPr lang="el-GR"/>
            </a:p>
          </p:txBody>
        </p:sp>
        <p:sp>
          <p:nvSpPr>
            <p:cNvPr id="105" name="Line 5"/>
            <p:cNvSpPr>
              <a:spLocks noChangeShapeType="1"/>
            </p:cNvSpPr>
            <p:nvPr/>
          </p:nvSpPr>
          <p:spPr bwMode="auto">
            <a:xfrm rot="20739754" flipH="1" flipV="1">
              <a:off x="1304995" y="2480946"/>
              <a:ext cx="3969019" cy="2912045"/>
            </a:xfrm>
            <a:prstGeom prst="line">
              <a:avLst/>
            </a:prstGeom>
            <a:noFill/>
            <a:ln w="57150">
              <a:solidFill>
                <a:srgbClr val="33CC33"/>
              </a:solidFill>
              <a:round/>
              <a:headEnd/>
              <a:tailEnd type="triangle" w="lg" len="lg"/>
            </a:ln>
            <a:effectLst/>
          </p:spPr>
          <p:txBody>
            <a:bodyPr/>
            <a:lstStyle/>
            <a:p>
              <a:endParaRPr lang="el-GR"/>
            </a:p>
          </p:txBody>
        </p:sp>
      </p:grpSp>
      <p:grpSp>
        <p:nvGrpSpPr>
          <p:cNvPr id="106" name="Group 105"/>
          <p:cNvGrpSpPr/>
          <p:nvPr/>
        </p:nvGrpSpPr>
        <p:grpSpPr>
          <a:xfrm rot="21414267">
            <a:off x="3217899" y="1285982"/>
            <a:ext cx="5015069" cy="3353571"/>
            <a:chOff x="258945" y="2039420"/>
            <a:chExt cx="5015069" cy="3353571"/>
          </a:xfrm>
        </p:grpSpPr>
        <p:sp>
          <p:nvSpPr>
            <p:cNvPr id="107" name="Line 2"/>
            <p:cNvSpPr>
              <a:spLocks noChangeShapeType="1"/>
            </p:cNvSpPr>
            <p:nvPr/>
          </p:nvSpPr>
          <p:spPr bwMode="auto">
            <a:xfrm rot="20739754" flipH="1">
              <a:off x="258945" y="2039420"/>
              <a:ext cx="1377950" cy="2076450"/>
            </a:xfrm>
            <a:prstGeom prst="line">
              <a:avLst/>
            </a:prstGeom>
            <a:noFill/>
            <a:ln w="76200">
              <a:solidFill>
                <a:schemeClr val="tx1"/>
              </a:solidFill>
              <a:round/>
              <a:headEnd/>
              <a:tailEnd/>
            </a:ln>
            <a:effectLst/>
          </p:spPr>
          <p:txBody>
            <a:bodyPr/>
            <a:lstStyle/>
            <a:p>
              <a:endParaRPr lang="el-GR"/>
            </a:p>
          </p:txBody>
        </p:sp>
        <p:sp>
          <p:nvSpPr>
            <p:cNvPr id="108" name="Line 5"/>
            <p:cNvSpPr>
              <a:spLocks noChangeShapeType="1"/>
            </p:cNvSpPr>
            <p:nvPr/>
          </p:nvSpPr>
          <p:spPr bwMode="auto">
            <a:xfrm rot="20739754" flipH="1" flipV="1">
              <a:off x="1304995" y="2480946"/>
              <a:ext cx="3969019" cy="2912045"/>
            </a:xfrm>
            <a:prstGeom prst="line">
              <a:avLst/>
            </a:prstGeom>
            <a:noFill/>
            <a:ln w="57150">
              <a:solidFill>
                <a:srgbClr val="33CC33"/>
              </a:solidFill>
              <a:round/>
              <a:headEnd/>
              <a:tailEnd type="triangle" w="lg" len="lg"/>
            </a:ln>
            <a:effectLst/>
          </p:spPr>
          <p:txBody>
            <a:bodyPr/>
            <a:lstStyle/>
            <a:p>
              <a:endParaRPr lang="el-GR"/>
            </a:p>
          </p:txBody>
        </p:sp>
      </p:grpSp>
      <p:grpSp>
        <p:nvGrpSpPr>
          <p:cNvPr id="109" name="Group 108"/>
          <p:cNvGrpSpPr/>
          <p:nvPr/>
        </p:nvGrpSpPr>
        <p:grpSpPr>
          <a:xfrm rot="215309">
            <a:off x="3339474" y="986318"/>
            <a:ext cx="5015069" cy="3353571"/>
            <a:chOff x="258945" y="2039420"/>
            <a:chExt cx="5015069" cy="3353571"/>
          </a:xfrm>
        </p:grpSpPr>
        <p:sp>
          <p:nvSpPr>
            <p:cNvPr id="110" name="Line 2"/>
            <p:cNvSpPr>
              <a:spLocks noChangeShapeType="1"/>
            </p:cNvSpPr>
            <p:nvPr/>
          </p:nvSpPr>
          <p:spPr bwMode="auto">
            <a:xfrm rot="20739754" flipH="1">
              <a:off x="258945" y="2039420"/>
              <a:ext cx="1377950" cy="2076450"/>
            </a:xfrm>
            <a:prstGeom prst="line">
              <a:avLst/>
            </a:prstGeom>
            <a:noFill/>
            <a:ln w="76200">
              <a:solidFill>
                <a:schemeClr val="tx1"/>
              </a:solidFill>
              <a:round/>
              <a:headEnd/>
              <a:tailEnd/>
            </a:ln>
            <a:effectLst/>
          </p:spPr>
          <p:txBody>
            <a:bodyPr/>
            <a:lstStyle/>
            <a:p>
              <a:endParaRPr lang="el-GR"/>
            </a:p>
          </p:txBody>
        </p:sp>
        <p:sp>
          <p:nvSpPr>
            <p:cNvPr id="111" name="Line 5"/>
            <p:cNvSpPr>
              <a:spLocks noChangeShapeType="1"/>
            </p:cNvSpPr>
            <p:nvPr/>
          </p:nvSpPr>
          <p:spPr bwMode="auto">
            <a:xfrm rot="20739754" flipH="1" flipV="1">
              <a:off x="1304995" y="2480946"/>
              <a:ext cx="3969019" cy="2912045"/>
            </a:xfrm>
            <a:prstGeom prst="line">
              <a:avLst/>
            </a:prstGeom>
            <a:noFill/>
            <a:ln w="57150">
              <a:solidFill>
                <a:srgbClr val="33CC33"/>
              </a:solidFill>
              <a:round/>
              <a:headEnd/>
              <a:tailEnd type="triangle" w="lg" len="lg"/>
            </a:ln>
            <a:effectLst/>
          </p:spPr>
          <p:txBody>
            <a:bodyPr/>
            <a:lstStyle/>
            <a:p>
              <a:endParaRPr lang="el-GR"/>
            </a:p>
          </p:txBody>
        </p:sp>
      </p:grpSp>
      <p:grpSp>
        <p:nvGrpSpPr>
          <p:cNvPr id="112" name="Group 111"/>
          <p:cNvGrpSpPr/>
          <p:nvPr/>
        </p:nvGrpSpPr>
        <p:grpSpPr>
          <a:xfrm rot="1432032">
            <a:off x="3491870" y="932850"/>
            <a:ext cx="5015069" cy="3353571"/>
            <a:chOff x="258945" y="2039420"/>
            <a:chExt cx="5015069" cy="3353571"/>
          </a:xfrm>
        </p:grpSpPr>
        <p:sp>
          <p:nvSpPr>
            <p:cNvPr id="113" name="Line 2"/>
            <p:cNvSpPr>
              <a:spLocks noChangeShapeType="1"/>
            </p:cNvSpPr>
            <p:nvPr/>
          </p:nvSpPr>
          <p:spPr bwMode="auto">
            <a:xfrm rot="20739754" flipH="1">
              <a:off x="258945" y="2039420"/>
              <a:ext cx="1377950" cy="2076450"/>
            </a:xfrm>
            <a:prstGeom prst="line">
              <a:avLst/>
            </a:prstGeom>
            <a:noFill/>
            <a:ln w="76200">
              <a:solidFill>
                <a:schemeClr val="tx1"/>
              </a:solidFill>
              <a:round/>
              <a:headEnd/>
              <a:tailEnd/>
            </a:ln>
            <a:effectLst/>
          </p:spPr>
          <p:txBody>
            <a:bodyPr/>
            <a:lstStyle/>
            <a:p>
              <a:endParaRPr lang="el-GR"/>
            </a:p>
          </p:txBody>
        </p:sp>
        <p:sp>
          <p:nvSpPr>
            <p:cNvPr id="114" name="Line 5"/>
            <p:cNvSpPr>
              <a:spLocks noChangeShapeType="1"/>
            </p:cNvSpPr>
            <p:nvPr/>
          </p:nvSpPr>
          <p:spPr bwMode="auto">
            <a:xfrm rot="20739754" flipH="1" flipV="1">
              <a:off x="1304995" y="2480946"/>
              <a:ext cx="3969019" cy="2912045"/>
            </a:xfrm>
            <a:prstGeom prst="line">
              <a:avLst/>
            </a:prstGeom>
            <a:noFill/>
            <a:ln w="57150">
              <a:solidFill>
                <a:srgbClr val="33CC33"/>
              </a:solidFill>
              <a:round/>
              <a:headEnd/>
              <a:tailEnd type="triangle" w="lg" len="lg"/>
            </a:ln>
            <a:effectLst/>
          </p:spPr>
          <p:txBody>
            <a:bodyPr/>
            <a:lstStyle/>
            <a:p>
              <a:endParaRPr lang="el-GR"/>
            </a:p>
          </p:txBody>
        </p:sp>
      </p:grpSp>
      <p:grpSp>
        <p:nvGrpSpPr>
          <p:cNvPr id="115" name="Group 114"/>
          <p:cNvGrpSpPr/>
          <p:nvPr/>
        </p:nvGrpSpPr>
        <p:grpSpPr>
          <a:xfrm rot="2592827">
            <a:off x="3551800" y="930752"/>
            <a:ext cx="5015069" cy="3353571"/>
            <a:chOff x="258945" y="2039420"/>
            <a:chExt cx="5015069" cy="3353571"/>
          </a:xfrm>
        </p:grpSpPr>
        <p:sp>
          <p:nvSpPr>
            <p:cNvPr id="116" name="Line 2"/>
            <p:cNvSpPr>
              <a:spLocks noChangeShapeType="1"/>
            </p:cNvSpPr>
            <p:nvPr/>
          </p:nvSpPr>
          <p:spPr bwMode="auto">
            <a:xfrm rot="20739754" flipH="1">
              <a:off x="258945" y="2039420"/>
              <a:ext cx="1377950" cy="2076450"/>
            </a:xfrm>
            <a:prstGeom prst="line">
              <a:avLst/>
            </a:prstGeom>
            <a:noFill/>
            <a:ln w="76200">
              <a:solidFill>
                <a:schemeClr val="tx1"/>
              </a:solidFill>
              <a:round/>
              <a:headEnd/>
              <a:tailEnd/>
            </a:ln>
            <a:effectLst/>
          </p:spPr>
          <p:txBody>
            <a:bodyPr/>
            <a:lstStyle/>
            <a:p>
              <a:endParaRPr lang="el-GR"/>
            </a:p>
          </p:txBody>
        </p:sp>
        <p:sp>
          <p:nvSpPr>
            <p:cNvPr id="117" name="Line 5"/>
            <p:cNvSpPr>
              <a:spLocks noChangeShapeType="1"/>
            </p:cNvSpPr>
            <p:nvPr/>
          </p:nvSpPr>
          <p:spPr bwMode="auto">
            <a:xfrm rot="20739754" flipH="1" flipV="1">
              <a:off x="1304995" y="2480946"/>
              <a:ext cx="3969019" cy="2912045"/>
            </a:xfrm>
            <a:prstGeom prst="line">
              <a:avLst/>
            </a:prstGeom>
            <a:noFill/>
            <a:ln w="57150">
              <a:solidFill>
                <a:srgbClr val="33CC33"/>
              </a:solidFill>
              <a:round/>
              <a:headEnd/>
              <a:tailEnd type="triangle" w="lg" len="lg"/>
            </a:ln>
            <a:effectLst/>
          </p:spPr>
          <p:txBody>
            <a:bodyPr/>
            <a:lstStyle/>
            <a:p>
              <a:endParaRPr lang="el-GR"/>
            </a:p>
          </p:txBody>
        </p:sp>
      </p:grpSp>
      <p:grpSp>
        <p:nvGrpSpPr>
          <p:cNvPr id="118" name="Group 117"/>
          <p:cNvGrpSpPr/>
          <p:nvPr/>
        </p:nvGrpSpPr>
        <p:grpSpPr>
          <a:xfrm rot="4081017">
            <a:off x="3580908" y="1021120"/>
            <a:ext cx="5015069" cy="3353571"/>
            <a:chOff x="258945" y="2039420"/>
            <a:chExt cx="5015069" cy="3353571"/>
          </a:xfrm>
        </p:grpSpPr>
        <p:sp>
          <p:nvSpPr>
            <p:cNvPr id="119" name="Line 2"/>
            <p:cNvSpPr>
              <a:spLocks noChangeShapeType="1"/>
            </p:cNvSpPr>
            <p:nvPr/>
          </p:nvSpPr>
          <p:spPr bwMode="auto">
            <a:xfrm rot="20739754" flipH="1">
              <a:off x="258945" y="2039420"/>
              <a:ext cx="1377950" cy="2076450"/>
            </a:xfrm>
            <a:prstGeom prst="line">
              <a:avLst/>
            </a:prstGeom>
            <a:noFill/>
            <a:ln w="76200">
              <a:solidFill>
                <a:schemeClr val="tx1"/>
              </a:solidFill>
              <a:round/>
              <a:headEnd/>
              <a:tailEnd/>
            </a:ln>
            <a:effectLst/>
          </p:spPr>
          <p:txBody>
            <a:bodyPr/>
            <a:lstStyle/>
            <a:p>
              <a:endParaRPr lang="el-GR"/>
            </a:p>
          </p:txBody>
        </p:sp>
        <p:sp>
          <p:nvSpPr>
            <p:cNvPr id="120" name="Line 5"/>
            <p:cNvSpPr>
              <a:spLocks noChangeShapeType="1"/>
            </p:cNvSpPr>
            <p:nvPr/>
          </p:nvSpPr>
          <p:spPr bwMode="auto">
            <a:xfrm rot="20739754" flipH="1" flipV="1">
              <a:off x="1304995" y="2480946"/>
              <a:ext cx="3969019" cy="2912045"/>
            </a:xfrm>
            <a:prstGeom prst="line">
              <a:avLst/>
            </a:prstGeom>
            <a:noFill/>
            <a:ln w="57150">
              <a:solidFill>
                <a:srgbClr val="33CC33"/>
              </a:solidFill>
              <a:round/>
              <a:headEnd/>
              <a:tailEnd type="triangle" w="lg" len="lg"/>
            </a:ln>
            <a:effectLst/>
          </p:spPr>
          <p:txBody>
            <a:bodyPr/>
            <a:lstStyle/>
            <a:p>
              <a:endParaRPr lang="el-GR"/>
            </a:p>
          </p:txBody>
        </p:sp>
      </p:grpSp>
      <p:grpSp>
        <p:nvGrpSpPr>
          <p:cNvPr id="121" name="Group 120"/>
          <p:cNvGrpSpPr/>
          <p:nvPr/>
        </p:nvGrpSpPr>
        <p:grpSpPr>
          <a:xfrm rot="19007173" flipH="1">
            <a:off x="3591186" y="929042"/>
            <a:ext cx="5015069" cy="3353571"/>
            <a:chOff x="258945" y="2039420"/>
            <a:chExt cx="5015069" cy="3353571"/>
          </a:xfrm>
        </p:grpSpPr>
        <p:sp>
          <p:nvSpPr>
            <p:cNvPr id="122" name="Line 2"/>
            <p:cNvSpPr>
              <a:spLocks noChangeShapeType="1"/>
            </p:cNvSpPr>
            <p:nvPr/>
          </p:nvSpPr>
          <p:spPr bwMode="auto">
            <a:xfrm rot="20739754" flipH="1">
              <a:off x="258945" y="2039420"/>
              <a:ext cx="1377950" cy="2076450"/>
            </a:xfrm>
            <a:prstGeom prst="line">
              <a:avLst/>
            </a:prstGeom>
            <a:noFill/>
            <a:ln w="76200">
              <a:solidFill>
                <a:schemeClr val="tx1"/>
              </a:solidFill>
              <a:round/>
              <a:headEnd/>
              <a:tailEnd/>
            </a:ln>
            <a:effectLst/>
          </p:spPr>
          <p:txBody>
            <a:bodyPr/>
            <a:lstStyle/>
            <a:p>
              <a:endParaRPr lang="el-GR"/>
            </a:p>
          </p:txBody>
        </p:sp>
        <p:sp>
          <p:nvSpPr>
            <p:cNvPr id="123" name="Line 5"/>
            <p:cNvSpPr>
              <a:spLocks noChangeShapeType="1"/>
            </p:cNvSpPr>
            <p:nvPr/>
          </p:nvSpPr>
          <p:spPr bwMode="auto">
            <a:xfrm rot="20739754" flipH="1" flipV="1">
              <a:off x="1304995" y="2480946"/>
              <a:ext cx="3969019" cy="2912045"/>
            </a:xfrm>
            <a:prstGeom prst="line">
              <a:avLst/>
            </a:prstGeom>
            <a:noFill/>
            <a:ln w="57150">
              <a:solidFill>
                <a:srgbClr val="33CC33"/>
              </a:solidFill>
              <a:round/>
              <a:headEnd/>
              <a:tailEnd type="triangle" w="lg" len="lg"/>
            </a:ln>
            <a:effectLst/>
          </p:spPr>
          <p:txBody>
            <a:bodyPr/>
            <a:lstStyle/>
            <a:p>
              <a:endParaRPr lang="el-GR"/>
            </a:p>
          </p:txBody>
        </p:sp>
      </p:grpSp>
      <p:grpSp>
        <p:nvGrpSpPr>
          <p:cNvPr id="124" name="Group 123"/>
          <p:cNvGrpSpPr/>
          <p:nvPr/>
        </p:nvGrpSpPr>
        <p:grpSpPr>
          <a:xfrm rot="20167968" flipH="1">
            <a:off x="3654544" y="900318"/>
            <a:ext cx="5015069" cy="3353571"/>
            <a:chOff x="258945" y="2039420"/>
            <a:chExt cx="5015069" cy="3353571"/>
          </a:xfrm>
        </p:grpSpPr>
        <p:sp>
          <p:nvSpPr>
            <p:cNvPr id="125" name="Line 2"/>
            <p:cNvSpPr>
              <a:spLocks noChangeShapeType="1"/>
            </p:cNvSpPr>
            <p:nvPr/>
          </p:nvSpPr>
          <p:spPr bwMode="auto">
            <a:xfrm rot="20739754" flipH="1">
              <a:off x="258945" y="2039420"/>
              <a:ext cx="1377950" cy="2076450"/>
            </a:xfrm>
            <a:prstGeom prst="line">
              <a:avLst/>
            </a:prstGeom>
            <a:noFill/>
            <a:ln w="76200">
              <a:solidFill>
                <a:schemeClr val="tx1"/>
              </a:solidFill>
              <a:round/>
              <a:headEnd/>
              <a:tailEnd/>
            </a:ln>
            <a:effectLst/>
          </p:spPr>
          <p:txBody>
            <a:bodyPr/>
            <a:lstStyle/>
            <a:p>
              <a:endParaRPr lang="el-GR"/>
            </a:p>
          </p:txBody>
        </p:sp>
        <p:sp>
          <p:nvSpPr>
            <p:cNvPr id="126" name="Line 5"/>
            <p:cNvSpPr>
              <a:spLocks noChangeShapeType="1"/>
            </p:cNvSpPr>
            <p:nvPr/>
          </p:nvSpPr>
          <p:spPr bwMode="auto">
            <a:xfrm rot="20739754" flipH="1" flipV="1">
              <a:off x="1304995" y="2480946"/>
              <a:ext cx="3969019" cy="2912045"/>
            </a:xfrm>
            <a:prstGeom prst="line">
              <a:avLst/>
            </a:prstGeom>
            <a:noFill/>
            <a:ln w="57150">
              <a:solidFill>
                <a:srgbClr val="33CC33"/>
              </a:solidFill>
              <a:round/>
              <a:headEnd/>
              <a:tailEnd type="triangle" w="lg" len="lg"/>
            </a:ln>
            <a:effectLst/>
          </p:spPr>
          <p:txBody>
            <a:bodyPr/>
            <a:lstStyle/>
            <a:p>
              <a:endParaRPr lang="el-GR"/>
            </a:p>
          </p:txBody>
        </p:sp>
      </p:grpSp>
      <p:grpSp>
        <p:nvGrpSpPr>
          <p:cNvPr id="127" name="Group 126"/>
          <p:cNvGrpSpPr/>
          <p:nvPr/>
        </p:nvGrpSpPr>
        <p:grpSpPr>
          <a:xfrm rot="21384691" flipH="1">
            <a:off x="3779546" y="1005156"/>
            <a:ext cx="5015069" cy="3353571"/>
            <a:chOff x="258945" y="2039420"/>
            <a:chExt cx="5015069" cy="3353571"/>
          </a:xfrm>
        </p:grpSpPr>
        <p:sp>
          <p:nvSpPr>
            <p:cNvPr id="128" name="Line 2"/>
            <p:cNvSpPr>
              <a:spLocks noChangeShapeType="1"/>
            </p:cNvSpPr>
            <p:nvPr/>
          </p:nvSpPr>
          <p:spPr bwMode="auto">
            <a:xfrm rot="20739754" flipH="1">
              <a:off x="258945" y="2039420"/>
              <a:ext cx="1377950" cy="2076450"/>
            </a:xfrm>
            <a:prstGeom prst="line">
              <a:avLst/>
            </a:prstGeom>
            <a:noFill/>
            <a:ln w="76200">
              <a:solidFill>
                <a:schemeClr val="tx1"/>
              </a:solidFill>
              <a:round/>
              <a:headEnd/>
              <a:tailEnd/>
            </a:ln>
            <a:effectLst/>
          </p:spPr>
          <p:txBody>
            <a:bodyPr/>
            <a:lstStyle/>
            <a:p>
              <a:endParaRPr lang="el-GR"/>
            </a:p>
          </p:txBody>
        </p:sp>
        <p:sp>
          <p:nvSpPr>
            <p:cNvPr id="129" name="Line 5"/>
            <p:cNvSpPr>
              <a:spLocks noChangeShapeType="1"/>
            </p:cNvSpPr>
            <p:nvPr/>
          </p:nvSpPr>
          <p:spPr bwMode="auto">
            <a:xfrm rot="20739754" flipH="1" flipV="1">
              <a:off x="1304995" y="2480946"/>
              <a:ext cx="3969019" cy="2912045"/>
            </a:xfrm>
            <a:prstGeom prst="line">
              <a:avLst/>
            </a:prstGeom>
            <a:noFill/>
            <a:ln w="57150">
              <a:solidFill>
                <a:srgbClr val="33CC33"/>
              </a:solidFill>
              <a:round/>
              <a:headEnd/>
              <a:tailEnd type="triangle" w="lg" len="lg"/>
            </a:ln>
            <a:effectLst/>
          </p:spPr>
          <p:txBody>
            <a:bodyPr/>
            <a:lstStyle/>
            <a:p>
              <a:endParaRPr lang="el-GR"/>
            </a:p>
          </p:txBody>
        </p:sp>
      </p:grpSp>
      <p:grpSp>
        <p:nvGrpSpPr>
          <p:cNvPr id="130" name="Group 129"/>
          <p:cNvGrpSpPr/>
          <p:nvPr/>
        </p:nvGrpSpPr>
        <p:grpSpPr>
          <a:xfrm rot="307776" flipH="1">
            <a:off x="4175097" y="2202094"/>
            <a:ext cx="5015069" cy="3353571"/>
            <a:chOff x="258945" y="2039420"/>
            <a:chExt cx="5015069" cy="3353571"/>
          </a:xfrm>
        </p:grpSpPr>
        <p:sp>
          <p:nvSpPr>
            <p:cNvPr id="131" name="Line 2"/>
            <p:cNvSpPr>
              <a:spLocks noChangeShapeType="1"/>
            </p:cNvSpPr>
            <p:nvPr/>
          </p:nvSpPr>
          <p:spPr bwMode="auto">
            <a:xfrm rot="20739754" flipH="1">
              <a:off x="258945" y="2039420"/>
              <a:ext cx="1377950" cy="2076450"/>
            </a:xfrm>
            <a:prstGeom prst="line">
              <a:avLst/>
            </a:prstGeom>
            <a:noFill/>
            <a:ln w="76200">
              <a:solidFill>
                <a:schemeClr val="tx1"/>
              </a:solidFill>
              <a:round/>
              <a:headEnd/>
              <a:tailEnd/>
            </a:ln>
            <a:effectLst/>
          </p:spPr>
          <p:txBody>
            <a:bodyPr/>
            <a:lstStyle/>
            <a:p>
              <a:endParaRPr lang="el-GR"/>
            </a:p>
          </p:txBody>
        </p:sp>
        <p:sp>
          <p:nvSpPr>
            <p:cNvPr id="132" name="Line 5"/>
            <p:cNvSpPr>
              <a:spLocks noChangeShapeType="1"/>
            </p:cNvSpPr>
            <p:nvPr/>
          </p:nvSpPr>
          <p:spPr bwMode="auto">
            <a:xfrm rot="20739754" flipH="1" flipV="1">
              <a:off x="1304995" y="2480946"/>
              <a:ext cx="3969019" cy="2912045"/>
            </a:xfrm>
            <a:prstGeom prst="line">
              <a:avLst/>
            </a:prstGeom>
            <a:noFill/>
            <a:ln w="57150">
              <a:solidFill>
                <a:srgbClr val="33CC33"/>
              </a:solidFill>
              <a:round/>
              <a:headEnd/>
              <a:tailEnd type="triangle" w="lg" len="lg"/>
            </a:ln>
            <a:effectLst/>
          </p:spPr>
          <p:txBody>
            <a:bodyPr/>
            <a:lstStyle/>
            <a:p>
              <a:endParaRPr lang="el-GR"/>
            </a:p>
          </p:txBody>
        </p:sp>
      </p:grpSp>
      <p:grpSp>
        <p:nvGrpSpPr>
          <p:cNvPr id="133" name="Group 132"/>
          <p:cNvGrpSpPr/>
          <p:nvPr/>
        </p:nvGrpSpPr>
        <p:grpSpPr>
          <a:xfrm rot="307776" flipH="1">
            <a:off x="4009000" y="1686676"/>
            <a:ext cx="5015069" cy="3353571"/>
            <a:chOff x="258945" y="2039420"/>
            <a:chExt cx="5015069" cy="3353571"/>
          </a:xfrm>
        </p:grpSpPr>
        <p:sp>
          <p:nvSpPr>
            <p:cNvPr id="134" name="Line 2"/>
            <p:cNvSpPr>
              <a:spLocks noChangeShapeType="1"/>
            </p:cNvSpPr>
            <p:nvPr/>
          </p:nvSpPr>
          <p:spPr bwMode="auto">
            <a:xfrm rot="20739754" flipH="1">
              <a:off x="258945" y="2039420"/>
              <a:ext cx="1377950" cy="2076450"/>
            </a:xfrm>
            <a:prstGeom prst="line">
              <a:avLst/>
            </a:prstGeom>
            <a:noFill/>
            <a:ln w="76200">
              <a:solidFill>
                <a:schemeClr val="tx1"/>
              </a:solidFill>
              <a:round/>
              <a:headEnd/>
              <a:tailEnd/>
            </a:ln>
            <a:effectLst/>
          </p:spPr>
          <p:txBody>
            <a:bodyPr/>
            <a:lstStyle/>
            <a:p>
              <a:endParaRPr lang="el-GR"/>
            </a:p>
          </p:txBody>
        </p:sp>
        <p:sp>
          <p:nvSpPr>
            <p:cNvPr id="135" name="Line 5"/>
            <p:cNvSpPr>
              <a:spLocks noChangeShapeType="1"/>
            </p:cNvSpPr>
            <p:nvPr/>
          </p:nvSpPr>
          <p:spPr bwMode="auto">
            <a:xfrm rot="20739754" flipH="1" flipV="1">
              <a:off x="1304995" y="2480946"/>
              <a:ext cx="3969019" cy="2912045"/>
            </a:xfrm>
            <a:prstGeom prst="line">
              <a:avLst/>
            </a:prstGeom>
            <a:noFill/>
            <a:ln w="57150">
              <a:solidFill>
                <a:srgbClr val="33CC33"/>
              </a:solidFill>
              <a:round/>
              <a:headEnd/>
              <a:tailEnd type="triangle" w="lg" len="lg"/>
            </a:ln>
            <a:effectLst/>
          </p:spPr>
          <p:txBody>
            <a:bodyPr/>
            <a:lstStyle/>
            <a:p>
              <a:endParaRPr lang="el-GR"/>
            </a:p>
          </p:txBody>
        </p:sp>
      </p:grpSp>
      <p:grpSp>
        <p:nvGrpSpPr>
          <p:cNvPr id="136" name="Group 135"/>
          <p:cNvGrpSpPr/>
          <p:nvPr/>
        </p:nvGrpSpPr>
        <p:grpSpPr>
          <a:xfrm rot="185733" flipH="1">
            <a:off x="3935369" y="1263724"/>
            <a:ext cx="5015069" cy="3353571"/>
            <a:chOff x="258945" y="2039420"/>
            <a:chExt cx="5015069" cy="3353571"/>
          </a:xfrm>
        </p:grpSpPr>
        <p:sp>
          <p:nvSpPr>
            <p:cNvPr id="137" name="Line 2"/>
            <p:cNvSpPr>
              <a:spLocks noChangeShapeType="1"/>
            </p:cNvSpPr>
            <p:nvPr/>
          </p:nvSpPr>
          <p:spPr bwMode="auto">
            <a:xfrm rot="20739754" flipH="1">
              <a:off x="258945" y="2039420"/>
              <a:ext cx="1377950" cy="2076450"/>
            </a:xfrm>
            <a:prstGeom prst="line">
              <a:avLst/>
            </a:prstGeom>
            <a:noFill/>
            <a:ln w="76200">
              <a:solidFill>
                <a:schemeClr val="tx1"/>
              </a:solidFill>
              <a:round/>
              <a:headEnd/>
              <a:tailEnd/>
            </a:ln>
            <a:effectLst/>
          </p:spPr>
          <p:txBody>
            <a:bodyPr/>
            <a:lstStyle/>
            <a:p>
              <a:endParaRPr lang="el-GR"/>
            </a:p>
          </p:txBody>
        </p:sp>
        <p:sp>
          <p:nvSpPr>
            <p:cNvPr id="138" name="Line 5"/>
            <p:cNvSpPr>
              <a:spLocks noChangeShapeType="1"/>
            </p:cNvSpPr>
            <p:nvPr/>
          </p:nvSpPr>
          <p:spPr bwMode="auto">
            <a:xfrm rot="20739754" flipH="1" flipV="1">
              <a:off x="1304995" y="2480946"/>
              <a:ext cx="3969019" cy="2912045"/>
            </a:xfrm>
            <a:prstGeom prst="line">
              <a:avLst/>
            </a:prstGeom>
            <a:noFill/>
            <a:ln w="57150">
              <a:solidFill>
                <a:srgbClr val="33CC33"/>
              </a:solidFill>
              <a:round/>
              <a:headEnd/>
              <a:tailEnd type="triangle" w="lg" len="lg"/>
            </a:ln>
            <a:effectLst/>
          </p:spPr>
          <p:txBody>
            <a:bodyPr/>
            <a:lstStyle/>
            <a:p>
              <a:endParaRPr lang="el-G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00"/>
                                  </p:stCondLst>
                                  <p:childTnLst>
                                    <p:set>
                                      <p:cBhvr>
                                        <p:cTn id="13" dur="1" fill="hold">
                                          <p:stCondLst>
                                            <p:cond delay="0"/>
                                          </p:stCondLst>
                                        </p:cTn>
                                        <p:tgtEl>
                                          <p:spTgt spid="106"/>
                                        </p:tgtEl>
                                        <p:attrNameLst>
                                          <p:attrName>style.visibility</p:attrName>
                                        </p:attrNameLst>
                                      </p:cBhvr>
                                      <p:to>
                                        <p:strVal val="visible"/>
                                      </p:to>
                                    </p:set>
                                  </p:childTnLst>
                                </p:cTn>
                              </p:par>
                            </p:childTnLst>
                          </p:cTn>
                        </p:par>
                        <p:par>
                          <p:cTn id="14" fill="hold">
                            <p:stCondLst>
                              <p:cond delay="200"/>
                            </p:stCondLst>
                            <p:childTnLst>
                              <p:par>
                                <p:cTn id="15" presetID="1" presetClass="entr" presetSubtype="0" fill="hold" nodeType="afterEffect">
                                  <p:stCondLst>
                                    <p:cond delay="200"/>
                                  </p:stCondLst>
                                  <p:childTnLst>
                                    <p:set>
                                      <p:cBhvr>
                                        <p:cTn id="16" dur="1" fill="hold">
                                          <p:stCondLst>
                                            <p:cond delay="0"/>
                                          </p:stCondLst>
                                        </p:cTn>
                                        <p:tgtEl>
                                          <p:spTgt spid="109"/>
                                        </p:tgtEl>
                                        <p:attrNameLst>
                                          <p:attrName>style.visibility</p:attrName>
                                        </p:attrNameLst>
                                      </p:cBhvr>
                                      <p:to>
                                        <p:strVal val="visible"/>
                                      </p:to>
                                    </p:set>
                                  </p:childTnLst>
                                </p:cTn>
                              </p:par>
                            </p:childTnLst>
                          </p:cTn>
                        </p:par>
                        <p:par>
                          <p:cTn id="17" fill="hold">
                            <p:stCondLst>
                              <p:cond delay="400"/>
                            </p:stCondLst>
                            <p:childTnLst>
                              <p:par>
                                <p:cTn id="18" presetID="1" presetClass="entr" presetSubtype="0" fill="hold" nodeType="afterEffect">
                                  <p:stCondLst>
                                    <p:cond delay="200"/>
                                  </p:stCondLst>
                                  <p:childTnLst>
                                    <p:set>
                                      <p:cBhvr>
                                        <p:cTn id="19" dur="1" fill="hold">
                                          <p:stCondLst>
                                            <p:cond delay="0"/>
                                          </p:stCondLst>
                                        </p:cTn>
                                        <p:tgtEl>
                                          <p:spTgt spid="112"/>
                                        </p:tgtEl>
                                        <p:attrNameLst>
                                          <p:attrName>style.visibility</p:attrName>
                                        </p:attrNameLst>
                                      </p:cBhvr>
                                      <p:to>
                                        <p:strVal val="visible"/>
                                      </p:to>
                                    </p:set>
                                  </p:childTnLst>
                                </p:cTn>
                              </p:par>
                            </p:childTnLst>
                          </p:cTn>
                        </p:par>
                        <p:par>
                          <p:cTn id="20" fill="hold">
                            <p:stCondLst>
                              <p:cond delay="600"/>
                            </p:stCondLst>
                            <p:childTnLst>
                              <p:par>
                                <p:cTn id="21" presetID="1" presetClass="entr" presetSubtype="0" fill="hold" nodeType="afterEffect">
                                  <p:stCondLst>
                                    <p:cond delay="200"/>
                                  </p:stCondLst>
                                  <p:childTnLst>
                                    <p:set>
                                      <p:cBhvr>
                                        <p:cTn id="22" dur="1" fill="hold">
                                          <p:stCondLst>
                                            <p:cond delay="0"/>
                                          </p:stCondLst>
                                        </p:cTn>
                                        <p:tgtEl>
                                          <p:spTgt spid="115"/>
                                        </p:tgtEl>
                                        <p:attrNameLst>
                                          <p:attrName>style.visibility</p:attrName>
                                        </p:attrNameLst>
                                      </p:cBhvr>
                                      <p:to>
                                        <p:strVal val="visible"/>
                                      </p:to>
                                    </p:set>
                                  </p:childTnLst>
                                </p:cTn>
                              </p:par>
                            </p:childTnLst>
                          </p:cTn>
                        </p:par>
                        <p:par>
                          <p:cTn id="23" fill="hold">
                            <p:stCondLst>
                              <p:cond delay="800"/>
                            </p:stCondLst>
                            <p:childTnLst>
                              <p:par>
                                <p:cTn id="24" presetID="1" presetClass="entr" presetSubtype="0" fill="hold" nodeType="afterEffect">
                                  <p:stCondLst>
                                    <p:cond delay="200"/>
                                  </p:stCondLst>
                                  <p:childTnLst>
                                    <p:set>
                                      <p:cBhvr>
                                        <p:cTn id="25" dur="1" fill="hold">
                                          <p:stCondLst>
                                            <p:cond delay="0"/>
                                          </p:stCondLst>
                                        </p:cTn>
                                        <p:tgtEl>
                                          <p:spTgt spid="118"/>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nodeType="afterEffect">
                                  <p:stCondLst>
                                    <p:cond delay="200"/>
                                  </p:stCondLst>
                                  <p:childTnLst>
                                    <p:set>
                                      <p:cBhvr>
                                        <p:cTn id="28" dur="1" fill="hold">
                                          <p:stCondLst>
                                            <p:cond delay="0"/>
                                          </p:stCondLst>
                                        </p:cTn>
                                        <p:tgtEl>
                                          <p:spTgt spid="121"/>
                                        </p:tgtEl>
                                        <p:attrNameLst>
                                          <p:attrName>style.visibility</p:attrName>
                                        </p:attrNameLst>
                                      </p:cBhvr>
                                      <p:to>
                                        <p:strVal val="visible"/>
                                      </p:to>
                                    </p:set>
                                  </p:childTnLst>
                                </p:cTn>
                              </p:par>
                            </p:childTnLst>
                          </p:cTn>
                        </p:par>
                        <p:par>
                          <p:cTn id="29" fill="hold">
                            <p:stCondLst>
                              <p:cond delay="1200"/>
                            </p:stCondLst>
                            <p:childTnLst>
                              <p:par>
                                <p:cTn id="30" presetID="1" presetClass="entr" presetSubtype="0" fill="hold" nodeType="afterEffect">
                                  <p:stCondLst>
                                    <p:cond delay="200"/>
                                  </p:stCondLst>
                                  <p:childTnLst>
                                    <p:set>
                                      <p:cBhvr>
                                        <p:cTn id="31" dur="1" fill="hold">
                                          <p:stCondLst>
                                            <p:cond delay="0"/>
                                          </p:stCondLst>
                                        </p:cTn>
                                        <p:tgtEl>
                                          <p:spTgt spid="124"/>
                                        </p:tgtEl>
                                        <p:attrNameLst>
                                          <p:attrName>style.visibility</p:attrName>
                                        </p:attrNameLst>
                                      </p:cBhvr>
                                      <p:to>
                                        <p:strVal val="visible"/>
                                      </p:to>
                                    </p:set>
                                  </p:childTnLst>
                                </p:cTn>
                              </p:par>
                            </p:childTnLst>
                          </p:cTn>
                        </p:par>
                        <p:par>
                          <p:cTn id="32" fill="hold">
                            <p:stCondLst>
                              <p:cond delay="1400"/>
                            </p:stCondLst>
                            <p:childTnLst>
                              <p:par>
                                <p:cTn id="33" presetID="1" presetClass="entr" presetSubtype="0" fill="hold" nodeType="afterEffect">
                                  <p:stCondLst>
                                    <p:cond delay="200"/>
                                  </p:stCondLst>
                                  <p:childTnLst>
                                    <p:set>
                                      <p:cBhvr>
                                        <p:cTn id="34" dur="1" fill="hold">
                                          <p:stCondLst>
                                            <p:cond delay="0"/>
                                          </p:stCondLst>
                                        </p:cTn>
                                        <p:tgtEl>
                                          <p:spTgt spid="127"/>
                                        </p:tgtEl>
                                        <p:attrNameLst>
                                          <p:attrName>style.visibility</p:attrName>
                                        </p:attrNameLst>
                                      </p:cBhvr>
                                      <p:to>
                                        <p:strVal val="visible"/>
                                      </p:to>
                                    </p:set>
                                  </p:childTnLst>
                                </p:cTn>
                              </p:par>
                            </p:childTnLst>
                          </p:cTn>
                        </p:par>
                        <p:par>
                          <p:cTn id="35" fill="hold">
                            <p:stCondLst>
                              <p:cond delay="1600"/>
                            </p:stCondLst>
                            <p:childTnLst>
                              <p:par>
                                <p:cTn id="36" presetID="1" presetClass="entr" presetSubtype="0" fill="hold" nodeType="afterEffect">
                                  <p:stCondLst>
                                    <p:cond delay="200"/>
                                  </p:stCondLst>
                                  <p:childTnLst>
                                    <p:set>
                                      <p:cBhvr>
                                        <p:cTn id="37" dur="1" fill="hold">
                                          <p:stCondLst>
                                            <p:cond delay="0"/>
                                          </p:stCondLst>
                                        </p:cTn>
                                        <p:tgtEl>
                                          <p:spTgt spid="136"/>
                                        </p:tgtEl>
                                        <p:attrNameLst>
                                          <p:attrName>style.visibility</p:attrName>
                                        </p:attrNameLst>
                                      </p:cBhvr>
                                      <p:to>
                                        <p:strVal val="visible"/>
                                      </p:to>
                                    </p:set>
                                  </p:childTnLst>
                                </p:cTn>
                              </p:par>
                            </p:childTnLst>
                          </p:cTn>
                        </p:par>
                        <p:par>
                          <p:cTn id="38" fill="hold">
                            <p:stCondLst>
                              <p:cond delay="1800"/>
                            </p:stCondLst>
                            <p:childTnLst>
                              <p:par>
                                <p:cTn id="39" presetID="1" presetClass="entr" presetSubtype="0" fill="hold" nodeType="afterEffect">
                                  <p:stCondLst>
                                    <p:cond delay="200"/>
                                  </p:stCondLst>
                                  <p:childTnLst>
                                    <p:set>
                                      <p:cBhvr>
                                        <p:cTn id="40" dur="1" fill="hold">
                                          <p:stCondLst>
                                            <p:cond delay="0"/>
                                          </p:stCondLst>
                                        </p:cTn>
                                        <p:tgtEl>
                                          <p:spTgt spid="133"/>
                                        </p:tgtEl>
                                        <p:attrNameLst>
                                          <p:attrName>style.visibility</p:attrName>
                                        </p:attrNameLst>
                                      </p:cBhvr>
                                      <p:to>
                                        <p:strVal val="visible"/>
                                      </p:to>
                                    </p:set>
                                  </p:childTnLst>
                                </p:cTn>
                              </p:par>
                            </p:childTnLst>
                          </p:cTn>
                        </p:par>
                        <p:par>
                          <p:cTn id="41" fill="hold">
                            <p:stCondLst>
                              <p:cond delay="2000"/>
                            </p:stCondLst>
                            <p:childTnLst>
                              <p:par>
                                <p:cTn id="42" presetID="1" presetClass="entr" presetSubtype="0" fill="hold" nodeType="afterEffect">
                                  <p:stCondLst>
                                    <p:cond delay="200"/>
                                  </p:stCondLst>
                                  <p:childTnLst>
                                    <p:set>
                                      <p:cBhvr>
                                        <p:cTn id="43"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26627" name="Group 3"/>
          <p:cNvGrpSpPr>
            <a:grpSpLocks/>
          </p:cNvGrpSpPr>
          <p:nvPr/>
        </p:nvGrpSpPr>
        <p:grpSpPr bwMode="auto">
          <a:xfrm>
            <a:off x="3359150" y="5373688"/>
            <a:ext cx="5761038" cy="1079500"/>
            <a:chOff x="1156" y="3385"/>
            <a:chExt cx="3629" cy="680"/>
          </a:xfrm>
        </p:grpSpPr>
        <p:pic>
          <p:nvPicPr>
            <p:cNvPr id="26628"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26629"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27651" name="Group 3"/>
          <p:cNvGrpSpPr>
            <a:grpSpLocks/>
          </p:cNvGrpSpPr>
          <p:nvPr/>
        </p:nvGrpSpPr>
        <p:grpSpPr bwMode="auto">
          <a:xfrm>
            <a:off x="3359150" y="5373688"/>
            <a:ext cx="5761038" cy="1079500"/>
            <a:chOff x="1156" y="3385"/>
            <a:chExt cx="3629" cy="680"/>
          </a:xfrm>
        </p:grpSpPr>
        <p:pic>
          <p:nvPicPr>
            <p:cNvPr id="27652"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27653"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28675" name="Group 3"/>
          <p:cNvGrpSpPr>
            <a:grpSpLocks/>
          </p:cNvGrpSpPr>
          <p:nvPr/>
        </p:nvGrpSpPr>
        <p:grpSpPr bwMode="auto">
          <a:xfrm>
            <a:off x="3359150" y="5373688"/>
            <a:ext cx="5761038" cy="1079500"/>
            <a:chOff x="1156" y="3385"/>
            <a:chExt cx="3629" cy="680"/>
          </a:xfrm>
        </p:grpSpPr>
        <p:pic>
          <p:nvPicPr>
            <p:cNvPr id="28676"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28677"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29699" name="Group 3"/>
          <p:cNvGrpSpPr>
            <a:grpSpLocks/>
          </p:cNvGrpSpPr>
          <p:nvPr/>
        </p:nvGrpSpPr>
        <p:grpSpPr bwMode="auto">
          <a:xfrm>
            <a:off x="3359150" y="5373688"/>
            <a:ext cx="5761038" cy="1079500"/>
            <a:chOff x="1156" y="3385"/>
            <a:chExt cx="3629" cy="680"/>
          </a:xfrm>
        </p:grpSpPr>
        <p:pic>
          <p:nvPicPr>
            <p:cNvPr id="29700"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29701"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30723" name="Group 3"/>
          <p:cNvGrpSpPr>
            <a:grpSpLocks/>
          </p:cNvGrpSpPr>
          <p:nvPr/>
        </p:nvGrpSpPr>
        <p:grpSpPr bwMode="auto">
          <a:xfrm>
            <a:off x="3359150" y="5373688"/>
            <a:ext cx="5761038" cy="1079500"/>
            <a:chOff x="1156" y="3385"/>
            <a:chExt cx="3629" cy="680"/>
          </a:xfrm>
        </p:grpSpPr>
        <p:pic>
          <p:nvPicPr>
            <p:cNvPr id="30724"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30725"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31747" name="Group 3"/>
          <p:cNvGrpSpPr>
            <a:grpSpLocks/>
          </p:cNvGrpSpPr>
          <p:nvPr/>
        </p:nvGrpSpPr>
        <p:grpSpPr bwMode="auto">
          <a:xfrm>
            <a:off x="3359150" y="5373688"/>
            <a:ext cx="5761038" cy="1079500"/>
            <a:chOff x="1156" y="3385"/>
            <a:chExt cx="3629" cy="680"/>
          </a:xfrm>
        </p:grpSpPr>
        <p:pic>
          <p:nvPicPr>
            <p:cNvPr id="31748"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31749"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32771" name="Group 3"/>
          <p:cNvGrpSpPr>
            <a:grpSpLocks/>
          </p:cNvGrpSpPr>
          <p:nvPr/>
        </p:nvGrpSpPr>
        <p:grpSpPr bwMode="auto">
          <a:xfrm>
            <a:off x="3359150" y="5373688"/>
            <a:ext cx="5761038" cy="1079500"/>
            <a:chOff x="1156" y="3385"/>
            <a:chExt cx="3629" cy="680"/>
          </a:xfrm>
        </p:grpSpPr>
        <p:pic>
          <p:nvPicPr>
            <p:cNvPr id="32772"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32773"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33795" name="Group 3"/>
          <p:cNvGrpSpPr>
            <a:grpSpLocks/>
          </p:cNvGrpSpPr>
          <p:nvPr/>
        </p:nvGrpSpPr>
        <p:grpSpPr bwMode="auto">
          <a:xfrm>
            <a:off x="3359150" y="5373688"/>
            <a:ext cx="5761038" cy="1079500"/>
            <a:chOff x="1156" y="3385"/>
            <a:chExt cx="3629" cy="680"/>
          </a:xfrm>
        </p:grpSpPr>
        <p:pic>
          <p:nvPicPr>
            <p:cNvPr id="33796"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33797"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34819" name="Group 3"/>
          <p:cNvGrpSpPr>
            <a:grpSpLocks/>
          </p:cNvGrpSpPr>
          <p:nvPr/>
        </p:nvGrpSpPr>
        <p:grpSpPr bwMode="auto">
          <a:xfrm>
            <a:off x="3359150" y="5373688"/>
            <a:ext cx="5761038" cy="1079500"/>
            <a:chOff x="1156" y="3385"/>
            <a:chExt cx="3629" cy="680"/>
          </a:xfrm>
        </p:grpSpPr>
        <p:pic>
          <p:nvPicPr>
            <p:cNvPr id="34820"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34821"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35843" name="Group 3"/>
          <p:cNvGrpSpPr>
            <a:grpSpLocks/>
          </p:cNvGrpSpPr>
          <p:nvPr/>
        </p:nvGrpSpPr>
        <p:grpSpPr bwMode="auto">
          <a:xfrm>
            <a:off x="3359150" y="5373688"/>
            <a:ext cx="5761038" cy="1079500"/>
            <a:chOff x="1156" y="3385"/>
            <a:chExt cx="3629" cy="680"/>
          </a:xfrm>
        </p:grpSpPr>
        <p:pic>
          <p:nvPicPr>
            <p:cNvPr id="35844"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35845"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0"/>
          <p:cNvGrpSpPr/>
          <p:nvPr/>
        </p:nvGrpSpPr>
        <p:grpSpPr>
          <a:xfrm>
            <a:off x="3931445" y="1341439"/>
            <a:ext cx="4329113" cy="4175125"/>
            <a:chOff x="2530832" y="1627866"/>
            <a:chExt cx="4329113" cy="4175125"/>
          </a:xfrm>
        </p:grpSpPr>
        <p:sp>
          <p:nvSpPr>
            <p:cNvPr id="101471" name="Freeform 95"/>
            <p:cNvSpPr>
              <a:spLocks/>
            </p:cNvSpPr>
            <p:nvPr/>
          </p:nvSpPr>
          <p:spPr bwMode="auto">
            <a:xfrm>
              <a:off x="2530832" y="1627866"/>
              <a:ext cx="4329113" cy="4175125"/>
            </a:xfrm>
            <a:custGeom>
              <a:avLst/>
              <a:gdLst/>
              <a:ahLst/>
              <a:cxnLst>
                <a:cxn ang="0">
                  <a:pos x="0" y="2525"/>
                </a:cxn>
                <a:cxn ang="0">
                  <a:pos x="318" y="966"/>
                </a:cxn>
                <a:cxn ang="0">
                  <a:pos x="718" y="196"/>
                </a:cxn>
                <a:cxn ang="0">
                  <a:pos x="1373" y="0"/>
                </a:cxn>
                <a:cxn ang="0">
                  <a:pos x="1955" y="196"/>
                </a:cxn>
                <a:cxn ang="0">
                  <a:pos x="2371" y="979"/>
                </a:cxn>
                <a:cxn ang="0">
                  <a:pos x="2727" y="2525"/>
                </a:cxn>
                <a:cxn ang="0">
                  <a:pos x="2227" y="2630"/>
                </a:cxn>
                <a:cxn ang="0">
                  <a:pos x="1872" y="1075"/>
                </a:cxn>
                <a:cxn ang="0">
                  <a:pos x="1579" y="451"/>
                </a:cxn>
                <a:cxn ang="0">
                  <a:pos x="1137" y="457"/>
                </a:cxn>
                <a:cxn ang="0">
                  <a:pos x="827" y="1088"/>
                </a:cxn>
                <a:cxn ang="0">
                  <a:pos x="547" y="2621"/>
                </a:cxn>
                <a:cxn ang="0">
                  <a:pos x="0" y="2525"/>
                </a:cxn>
              </a:cxnLst>
              <a:rect l="0" t="0" r="r" b="b"/>
              <a:pathLst>
                <a:path w="2727" h="2630">
                  <a:moveTo>
                    <a:pt x="0" y="2525"/>
                  </a:moveTo>
                  <a:cubicBezTo>
                    <a:pt x="64" y="2205"/>
                    <a:pt x="254" y="1191"/>
                    <a:pt x="318" y="966"/>
                  </a:cubicBezTo>
                  <a:cubicBezTo>
                    <a:pt x="382" y="741"/>
                    <a:pt x="542" y="357"/>
                    <a:pt x="718" y="196"/>
                  </a:cubicBezTo>
                  <a:cubicBezTo>
                    <a:pt x="894" y="35"/>
                    <a:pt x="1167" y="0"/>
                    <a:pt x="1373" y="0"/>
                  </a:cubicBezTo>
                  <a:cubicBezTo>
                    <a:pt x="1579" y="0"/>
                    <a:pt x="1789" y="33"/>
                    <a:pt x="1955" y="196"/>
                  </a:cubicBezTo>
                  <a:cubicBezTo>
                    <a:pt x="2121" y="359"/>
                    <a:pt x="2242" y="591"/>
                    <a:pt x="2371" y="979"/>
                  </a:cubicBezTo>
                  <a:cubicBezTo>
                    <a:pt x="2500" y="1367"/>
                    <a:pt x="2636" y="2015"/>
                    <a:pt x="2727" y="2525"/>
                  </a:cubicBezTo>
                  <a:cubicBezTo>
                    <a:pt x="2532" y="2559"/>
                    <a:pt x="2477" y="2577"/>
                    <a:pt x="2227" y="2630"/>
                  </a:cubicBezTo>
                  <a:cubicBezTo>
                    <a:pt x="2158" y="2297"/>
                    <a:pt x="1923" y="1263"/>
                    <a:pt x="1872" y="1075"/>
                  </a:cubicBezTo>
                  <a:cubicBezTo>
                    <a:pt x="1821" y="887"/>
                    <a:pt x="1654" y="503"/>
                    <a:pt x="1579" y="451"/>
                  </a:cubicBezTo>
                  <a:cubicBezTo>
                    <a:pt x="1504" y="399"/>
                    <a:pt x="1262" y="351"/>
                    <a:pt x="1137" y="457"/>
                  </a:cubicBezTo>
                  <a:cubicBezTo>
                    <a:pt x="1012" y="563"/>
                    <a:pt x="925" y="727"/>
                    <a:pt x="827" y="1088"/>
                  </a:cubicBezTo>
                  <a:cubicBezTo>
                    <a:pt x="729" y="1449"/>
                    <a:pt x="607" y="2290"/>
                    <a:pt x="547" y="2621"/>
                  </a:cubicBezTo>
                  <a:cubicBezTo>
                    <a:pt x="326" y="2585"/>
                    <a:pt x="214" y="2572"/>
                    <a:pt x="0" y="2525"/>
                  </a:cubicBezTo>
                  <a:close/>
                </a:path>
              </a:pathLst>
            </a:custGeom>
            <a:solidFill>
              <a:srgbClr val="FFCC66"/>
            </a:solidFill>
            <a:ln w="19050" cmpd="sng">
              <a:noFill/>
              <a:round/>
              <a:headEnd/>
              <a:tailEnd/>
            </a:ln>
            <a:effectLst/>
          </p:spPr>
          <p:txBody>
            <a:bodyPr/>
            <a:lstStyle/>
            <a:p>
              <a:endParaRPr lang="el-GR"/>
            </a:p>
          </p:txBody>
        </p:sp>
        <p:grpSp>
          <p:nvGrpSpPr>
            <p:cNvPr id="3" name="Group 7"/>
            <p:cNvGrpSpPr>
              <a:grpSpLocks/>
            </p:cNvGrpSpPr>
            <p:nvPr/>
          </p:nvGrpSpPr>
          <p:grpSpPr bwMode="auto">
            <a:xfrm rot="564631">
              <a:off x="3135670" y="3272516"/>
              <a:ext cx="561975" cy="554037"/>
              <a:chOff x="1135" y="1996"/>
              <a:chExt cx="692" cy="710"/>
            </a:xfrm>
          </p:grpSpPr>
          <p:sp>
            <p:nvSpPr>
              <p:cNvPr id="101384" name="Freeform 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mpd="sng">
                <a:solidFill>
                  <a:schemeClr val="tx1"/>
                </a:solidFill>
                <a:round/>
                <a:headEnd/>
                <a:tailEnd/>
              </a:ln>
            </p:spPr>
            <p:txBody>
              <a:bodyPr/>
              <a:lstStyle/>
              <a:p>
                <a:endParaRPr lang="el-GR"/>
              </a:p>
            </p:txBody>
          </p:sp>
          <p:sp>
            <p:nvSpPr>
              <p:cNvPr id="101385" name="Freeform 9"/>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mpd="sng">
                <a:solidFill>
                  <a:schemeClr val="tx1"/>
                </a:solidFill>
                <a:prstDash val="solid"/>
                <a:round/>
                <a:headEnd/>
                <a:tailEnd/>
              </a:ln>
            </p:spPr>
            <p:txBody>
              <a:bodyPr/>
              <a:lstStyle/>
              <a:p>
                <a:endParaRPr lang="el-GR"/>
              </a:p>
            </p:txBody>
          </p:sp>
          <p:sp>
            <p:nvSpPr>
              <p:cNvPr id="101386" name="Freeform 10"/>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mpd="sng">
                <a:solidFill>
                  <a:schemeClr val="tx1"/>
                </a:solidFill>
                <a:prstDash val="solid"/>
                <a:round/>
                <a:headEnd/>
                <a:tailEnd/>
              </a:ln>
            </p:spPr>
            <p:txBody>
              <a:bodyPr/>
              <a:lstStyle/>
              <a:p>
                <a:endParaRPr lang="el-GR"/>
              </a:p>
            </p:txBody>
          </p:sp>
          <p:sp>
            <p:nvSpPr>
              <p:cNvPr id="101387" name="Freeform 11"/>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mpd="sng">
                <a:solidFill>
                  <a:schemeClr val="tx1"/>
                </a:solidFill>
                <a:prstDash val="solid"/>
                <a:round/>
                <a:headEnd/>
                <a:tailEnd/>
              </a:ln>
            </p:spPr>
            <p:txBody>
              <a:bodyPr/>
              <a:lstStyle/>
              <a:p>
                <a:endParaRPr lang="el-GR"/>
              </a:p>
            </p:txBody>
          </p:sp>
          <p:sp>
            <p:nvSpPr>
              <p:cNvPr id="101388" name="Freeform 12"/>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mpd="sng">
                <a:solidFill>
                  <a:schemeClr val="tx1"/>
                </a:solidFill>
                <a:prstDash val="solid"/>
                <a:round/>
                <a:headEnd/>
                <a:tailEnd/>
              </a:ln>
            </p:spPr>
            <p:txBody>
              <a:bodyPr/>
              <a:lstStyle/>
              <a:p>
                <a:endParaRPr lang="el-GR"/>
              </a:p>
            </p:txBody>
          </p:sp>
          <p:sp>
            <p:nvSpPr>
              <p:cNvPr id="101389" name="Freeform 13"/>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mpd="sng">
                <a:solidFill>
                  <a:schemeClr val="tx1"/>
                </a:solidFill>
                <a:prstDash val="solid"/>
                <a:round/>
                <a:headEnd/>
                <a:tailEnd/>
              </a:ln>
            </p:spPr>
            <p:txBody>
              <a:bodyPr/>
              <a:lstStyle/>
              <a:p>
                <a:endParaRPr lang="el-GR"/>
              </a:p>
            </p:txBody>
          </p:sp>
          <p:sp>
            <p:nvSpPr>
              <p:cNvPr id="101390" name="Freeform 14"/>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mpd="sng">
                <a:solidFill>
                  <a:schemeClr val="tx1"/>
                </a:solidFill>
                <a:prstDash val="solid"/>
                <a:round/>
                <a:headEnd/>
                <a:tailEnd/>
              </a:ln>
            </p:spPr>
            <p:txBody>
              <a:bodyPr/>
              <a:lstStyle/>
              <a:p>
                <a:endParaRPr lang="el-GR"/>
              </a:p>
            </p:txBody>
          </p:sp>
          <p:sp>
            <p:nvSpPr>
              <p:cNvPr id="101391" name="Freeform 15"/>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mpd="sng">
                <a:solidFill>
                  <a:schemeClr val="tx1"/>
                </a:solidFill>
                <a:prstDash val="solid"/>
                <a:round/>
                <a:headEnd/>
                <a:tailEnd/>
              </a:ln>
            </p:spPr>
            <p:txBody>
              <a:bodyPr/>
              <a:lstStyle/>
              <a:p>
                <a:endParaRPr lang="el-GR"/>
              </a:p>
            </p:txBody>
          </p:sp>
        </p:grpSp>
        <p:grpSp>
          <p:nvGrpSpPr>
            <p:cNvPr id="4" name="Group 16"/>
            <p:cNvGrpSpPr>
              <a:grpSpLocks/>
            </p:cNvGrpSpPr>
            <p:nvPr/>
          </p:nvGrpSpPr>
          <p:grpSpPr bwMode="auto">
            <a:xfrm rot="21035369" flipH="1">
              <a:off x="5664557" y="3245528"/>
              <a:ext cx="561975" cy="554038"/>
              <a:chOff x="1135" y="1996"/>
              <a:chExt cx="692" cy="710"/>
            </a:xfrm>
          </p:grpSpPr>
          <p:sp>
            <p:nvSpPr>
              <p:cNvPr id="101393" name="Freeform 17"/>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mpd="sng">
                <a:solidFill>
                  <a:schemeClr val="tx1"/>
                </a:solidFill>
                <a:round/>
                <a:headEnd/>
                <a:tailEnd/>
              </a:ln>
            </p:spPr>
            <p:txBody>
              <a:bodyPr/>
              <a:lstStyle/>
              <a:p>
                <a:endParaRPr lang="el-GR"/>
              </a:p>
            </p:txBody>
          </p:sp>
          <p:sp>
            <p:nvSpPr>
              <p:cNvPr id="101394" name="Freeform 1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mpd="sng">
                <a:solidFill>
                  <a:schemeClr val="tx1"/>
                </a:solidFill>
                <a:prstDash val="solid"/>
                <a:round/>
                <a:headEnd/>
                <a:tailEnd/>
              </a:ln>
            </p:spPr>
            <p:txBody>
              <a:bodyPr/>
              <a:lstStyle/>
              <a:p>
                <a:endParaRPr lang="el-GR"/>
              </a:p>
            </p:txBody>
          </p:sp>
          <p:sp>
            <p:nvSpPr>
              <p:cNvPr id="101395" name="Freeform 19"/>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mpd="sng">
                <a:solidFill>
                  <a:schemeClr val="tx1"/>
                </a:solidFill>
                <a:prstDash val="solid"/>
                <a:round/>
                <a:headEnd/>
                <a:tailEnd/>
              </a:ln>
            </p:spPr>
            <p:txBody>
              <a:bodyPr/>
              <a:lstStyle/>
              <a:p>
                <a:endParaRPr lang="el-GR"/>
              </a:p>
            </p:txBody>
          </p:sp>
          <p:sp>
            <p:nvSpPr>
              <p:cNvPr id="101396" name="Freeform 20"/>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mpd="sng">
                <a:solidFill>
                  <a:schemeClr val="tx1"/>
                </a:solidFill>
                <a:prstDash val="solid"/>
                <a:round/>
                <a:headEnd/>
                <a:tailEnd/>
              </a:ln>
            </p:spPr>
            <p:txBody>
              <a:bodyPr/>
              <a:lstStyle/>
              <a:p>
                <a:endParaRPr lang="el-GR"/>
              </a:p>
            </p:txBody>
          </p:sp>
          <p:sp>
            <p:nvSpPr>
              <p:cNvPr id="101397" name="Freeform 21"/>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mpd="sng">
                <a:solidFill>
                  <a:schemeClr val="tx1"/>
                </a:solidFill>
                <a:prstDash val="solid"/>
                <a:round/>
                <a:headEnd/>
                <a:tailEnd/>
              </a:ln>
            </p:spPr>
            <p:txBody>
              <a:bodyPr/>
              <a:lstStyle/>
              <a:p>
                <a:endParaRPr lang="el-GR"/>
              </a:p>
            </p:txBody>
          </p:sp>
          <p:sp>
            <p:nvSpPr>
              <p:cNvPr id="101398" name="Freeform 22"/>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mpd="sng">
                <a:solidFill>
                  <a:schemeClr val="tx1"/>
                </a:solidFill>
                <a:prstDash val="solid"/>
                <a:round/>
                <a:headEnd/>
                <a:tailEnd/>
              </a:ln>
            </p:spPr>
            <p:txBody>
              <a:bodyPr/>
              <a:lstStyle/>
              <a:p>
                <a:endParaRPr lang="el-GR"/>
              </a:p>
            </p:txBody>
          </p:sp>
          <p:sp>
            <p:nvSpPr>
              <p:cNvPr id="101399" name="Freeform 23"/>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mpd="sng">
                <a:solidFill>
                  <a:schemeClr val="tx1"/>
                </a:solidFill>
                <a:prstDash val="solid"/>
                <a:round/>
                <a:headEnd/>
                <a:tailEnd/>
              </a:ln>
            </p:spPr>
            <p:txBody>
              <a:bodyPr/>
              <a:lstStyle/>
              <a:p>
                <a:endParaRPr lang="el-GR"/>
              </a:p>
            </p:txBody>
          </p:sp>
          <p:sp>
            <p:nvSpPr>
              <p:cNvPr id="101400" name="Freeform 24"/>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mpd="sng">
                <a:solidFill>
                  <a:schemeClr val="tx1"/>
                </a:solidFill>
                <a:prstDash val="solid"/>
                <a:round/>
                <a:headEnd/>
                <a:tailEnd/>
              </a:ln>
            </p:spPr>
            <p:txBody>
              <a:bodyPr/>
              <a:lstStyle/>
              <a:p>
                <a:endParaRPr lang="el-GR"/>
              </a:p>
            </p:txBody>
          </p:sp>
        </p:grpSp>
        <p:grpSp>
          <p:nvGrpSpPr>
            <p:cNvPr id="5" name="Group 25"/>
            <p:cNvGrpSpPr>
              <a:grpSpLocks/>
            </p:cNvGrpSpPr>
            <p:nvPr/>
          </p:nvGrpSpPr>
          <p:grpSpPr bwMode="auto">
            <a:xfrm>
              <a:off x="3345220" y="2918503"/>
              <a:ext cx="422275" cy="373063"/>
              <a:chOff x="1318" y="1468"/>
              <a:chExt cx="622" cy="572"/>
            </a:xfrm>
          </p:grpSpPr>
          <p:sp>
            <p:nvSpPr>
              <p:cNvPr id="101402" name="Freeform 26"/>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03" name="Freeform 2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04" name="Freeform 28"/>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05" name="Freeform 29"/>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06" name="Freeform 30"/>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07" name="Freeform 31"/>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6" name="Group 32"/>
            <p:cNvGrpSpPr>
              <a:grpSpLocks/>
            </p:cNvGrpSpPr>
            <p:nvPr/>
          </p:nvGrpSpPr>
          <p:grpSpPr bwMode="auto">
            <a:xfrm flipH="1">
              <a:off x="5451832" y="2575603"/>
              <a:ext cx="420688" cy="373063"/>
              <a:chOff x="1318" y="1468"/>
              <a:chExt cx="622" cy="572"/>
            </a:xfrm>
          </p:grpSpPr>
          <p:sp>
            <p:nvSpPr>
              <p:cNvPr id="101409" name="Freeform 33"/>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10" name="Freeform 34"/>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11" name="Freeform 35"/>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12" name="Freeform 36"/>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13" name="Freeform 37"/>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14" name="Freeform 38"/>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7" name="Group 39"/>
            <p:cNvGrpSpPr>
              <a:grpSpLocks/>
            </p:cNvGrpSpPr>
            <p:nvPr/>
          </p:nvGrpSpPr>
          <p:grpSpPr bwMode="auto">
            <a:xfrm flipH="1">
              <a:off x="5588357" y="2894691"/>
              <a:ext cx="422275" cy="373062"/>
              <a:chOff x="1318" y="1468"/>
              <a:chExt cx="622" cy="572"/>
            </a:xfrm>
          </p:grpSpPr>
          <p:sp>
            <p:nvSpPr>
              <p:cNvPr id="101416" name="Freeform 40"/>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17" name="Freeform 41"/>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18" name="Freeform 42"/>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19" name="Freeform 43"/>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20" name="Freeform 44"/>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21" name="Freeform 45"/>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8" name="Group 46"/>
            <p:cNvGrpSpPr>
              <a:grpSpLocks/>
            </p:cNvGrpSpPr>
            <p:nvPr/>
          </p:nvGrpSpPr>
          <p:grpSpPr bwMode="auto">
            <a:xfrm>
              <a:off x="3440470" y="2567666"/>
              <a:ext cx="420687" cy="373062"/>
              <a:chOff x="1318" y="1468"/>
              <a:chExt cx="622" cy="572"/>
            </a:xfrm>
          </p:grpSpPr>
          <p:sp>
            <p:nvSpPr>
              <p:cNvPr id="101423" name="Freeform 4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24" name="Freeform 48"/>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25" name="Freeform 49"/>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26" name="Freeform 50"/>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27" name="Freeform 51"/>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28" name="Freeform 52"/>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9" name="Group 53"/>
            <p:cNvGrpSpPr>
              <a:grpSpLocks/>
            </p:cNvGrpSpPr>
            <p:nvPr/>
          </p:nvGrpSpPr>
          <p:grpSpPr bwMode="auto">
            <a:xfrm>
              <a:off x="4226282" y="1753278"/>
              <a:ext cx="447675" cy="434975"/>
              <a:chOff x="2235" y="614"/>
              <a:chExt cx="547" cy="553"/>
            </a:xfrm>
          </p:grpSpPr>
          <p:sp>
            <p:nvSpPr>
              <p:cNvPr id="101430" name="Freeform 5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mpd="sng">
                <a:solidFill>
                  <a:schemeClr val="tx1"/>
                </a:solidFill>
                <a:round/>
                <a:headEnd/>
                <a:tailEnd/>
              </a:ln>
            </p:spPr>
            <p:txBody>
              <a:bodyPr/>
              <a:lstStyle/>
              <a:p>
                <a:endParaRPr lang="el-GR"/>
              </a:p>
            </p:txBody>
          </p:sp>
          <p:sp>
            <p:nvSpPr>
              <p:cNvPr id="101431" name="Freeform 55"/>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mpd="sng">
                <a:solidFill>
                  <a:schemeClr val="tx1"/>
                </a:solidFill>
                <a:prstDash val="solid"/>
                <a:round/>
                <a:headEnd/>
                <a:tailEnd/>
              </a:ln>
            </p:spPr>
            <p:txBody>
              <a:bodyPr/>
              <a:lstStyle/>
              <a:p>
                <a:endParaRPr lang="el-GR"/>
              </a:p>
            </p:txBody>
          </p:sp>
          <p:sp>
            <p:nvSpPr>
              <p:cNvPr id="101432" name="Freeform 56"/>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mpd="sng">
                <a:solidFill>
                  <a:schemeClr val="tx1"/>
                </a:solidFill>
                <a:prstDash val="solid"/>
                <a:round/>
                <a:headEnd/>
                <a:tailEnd/>
              </a:ln>
            </p:spPr>
            <p:txBody>
              <a:bodyPr/>
              <a:lstStyle/>
              <a:p>
                <a:endParaRPr lang="el-GR"/>
              </a:p>
            </p:txBody>
          </p:sp>
        </p:grpSp>
        <p:grpSp>
          <p:nvGrpSpPr>
            <p:cNvPr id="10" name="Group 57"/>
            <p:cNvGrpSpPr>
              <a:grpSpLocks/>
            </p:cNvGrpSpPr>
            <p:nvPr/>
          </p:nvGrpSpPr>
          <p:grpSpPr bwMode="auto">
            <a:xfrm>
              <a:off x="3896082" y="1902503"/>
              <a:ext cx="322263" cy="401638"/>
              <a:chOff x="1833" y="752"/>
              <a:chExt cx="402" cy="522"/>
            </a:xfrm>
          </p:grpSpPr>
          <p:sp>
            <p:nvSpPr>
              <p:cNvPr id="101434" name="Freeform 5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mpd="sng">
                <a:solidFill>
                  <a:schemeClr val="tx1"/>
                </a:solidFill>
                <a:round/>
                <a:headEnd/>
                <a:tailEnd/>
              </a:ln>
            </p:spPr>
            <p:txBody>
              <a:bodyPr/>
              <a:lstStyle/>
              <a:p>
                <a:endParaRPr lang="el-GR"/>
              </a:p>
            </p:txBody>
          </p:sp>
          <p:sp>
            <p:nvSpPr>
              <p:cNvPr id="101435" name="Freeform 59"/>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mpd="sng">
                <a:solidFill>
                  <a:schemeClr val="tx1"/>
                </a:solidFill>
                <a:prstDash val="solid"/>
                <a:round/>
                <a:headEnd/>
                <a:tailEnd/>
              </a:ln>
            </p:spPr>
            <p:txBody>
              <a:bodyPr/>
              <a:lstStyle/>
              <a:p>
                <a:endParaRPr lang="el-GR"/>
              </a:p>
            </p:txBody>
          </p:sp>
          <p:sp>
            <p:nvSpPr>
              <p:cNvPr id="101436" name="Freeform 60"/>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mpd="sng">
                <a:solidFill>
                  <a:schemeClr val="tx1"/>
                </a:solidFill>
                <a:prstDash val="solid"/>
                <a:round/>
                <a:headEnd/>
                <a:tailEnd/>
              </a:ln>
            </p:spPr>
            <p:txBody>
              <a:bodyPr/>
              <a:lstStyle/>
              <a:p>
                <a:endParaRPr lang="el-GR"/>
              </a:p>
            </p:txBody>
          </p:sp>
        </p:grpSp>
        <p:grpSp>
          <p:nvGrpSpPr>
            <p:cNvPr id="11" name="Group 61"/>
            <p:cNvGrpSpPr>
              <a:grpSpLocks/>
            </p:cNvGrpSpPr>
            <p:nvPr/>
          </p:nvGrpSpPr>
          <p:grpSpPr bwMode="auto">
            <a:xfrm flipH="1">
              <a:off x="4680307" y="1753278"/>
              <a:ext cx="776288" cy="550863"/>
              <a:chOff x="2179" y="221"/>
              <a:chExt cx="595" cy="438"/>
            </a:xfrm>
          </p:grpSpPr>
          <p:grpSp>
            <p:nvGrpSpPr>
              <p:cNvPr id="12" name="Group 62"/>
              <p:cNvGrpSpPr>
                <a:grpSpLocks/>
              </p:cNvGrpSpPr>
              <p:nvPr/>
            </p:nvGrpSpPr>
            <p:grpSpPr bwMode="auto">
              <a:xfrm>
                <a:off x="2432" y="221"/>
                <a:ext cx="342" cy="346"/>
                <a:chOff x="2235" y="614"/>
                <a:chExt cx="547" cy="553"/>
              </a:xfrm>
            </p:grpSpPr>
            <p:sp>
              <p:nvSpPr>
                <p:cNvPr id="101439" name="Freeform 63"/>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mpd="sng">
                  <a:solidFill>
                    <a:schemeClr val="tx1"/>
                  </a:solidFill>
                  <a:round/>
                  <a:headEnd/>
                  <a:tailEnd/>
                </a:ln>
              </p:spPr>
              <p:txBody>
                <a:bodyPr/>
                <a:lstStyle/>
                <a:p>
                  <a:endParaRPr lang="el-GR"/>
                </a:p>
              </p:txBody>
            </p:sp>
            <p:sp>
              <p:nvSpPr>
                <p:cNvPr id="101440" name="Freeform 6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mpd="sng">
                  <a:solidFill>
                    <a:schemeClr val="tx1"/>
                  </a:solidFill>
                  <a:prstDash val="solid"/>
                  <a:round/>
                  <a:headEnd/>
                  <a:tailEnd/>
                </a:ln>
              </p:spPr>
              <p:txBody>
                <a:bodyPr/>
                <a:lstStyle/>
                <a:p>
                  <a:endParaRPr lang="el-GR"/>
                </a:p>
              </p:txBody>
            </p:sp>
            <p:sp>
              <p:nvSpPr>
                <p:cNvPr id="101441" name="Freeform 65"/>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mpd="sng">
                  <a:solidFill>
                    <a:schemeClr val="tx1"/>
                  </a:solidFill>
                  <a:prstDash val="solid"/>
                  <a:round/>
                  <a:headEnd/>
                  <a:tailEnd/>
                </a:ln>
              </p:spPr>
              <p:txBody>
                <a:bodyPr/>
                <a:lstStyle/>
                <a:p>
                  <a:endParaRPr lang="el-GR"/>
                </a:p>
              </p:txBody>
            </p:sp>
          </p:grpSp>
          <p:grpSp>
            <p:nvGrpSpPr>
              <p:cNvPr id="13" name="Group 66"/>
              <p:cNvGrpSpPr>
                <a:grpSpLocks/>
              </p:cNvGrpSpPr>
              <p:nvPr/>
            </p:nvGrpSpPr>
            <p:grpSpPr bwMode="auto">
              <a:xfrm>
                <a:off x="2179" y="340"/>
                <a:ext cx="246" cy="319"/>
                <a:chOff x="1833" y="752"/>
                <a:chExt cx="402" cy="522"/>
              </a:xfrm>
            </p:grpSpPr>
            <p:sp>
              <p:nvSpPr>
                <p:cNvPr id="101443" name="Freeform 67"/>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mpd="sng">
                  <a:solidFill>
                    <a:schemeClr val="tx1"/>
                  </a:solidFill>
                  <a:round/>
                  <a:headEnd/>
                  <a:tailEnd/>
                </a:ln>
              </p:spPr>
              <p:txBody>
                <a:bodyPr/>
                <a:lstStyle/>
                <a:p>
                  <a:endParaRPr lang="el-GR"/>
                </a:p>
              </p:txBody>
            </p:sp>
            <p:sp>
              <p:nvSpPr>
                <p:cNvPr id="101444" name="Freeform 6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mpd="sng">
                  <a:solidFill>
                    <a:schemeClr val="tx1"/>
                  </a:solidFill>
                  <a:prstDash val="solid"/>
                  <a:round/>
                  <a:headEnd/>
                  <a:tailEnd/>
                </a:ln>
              </p:spPr>
              <p:txBody>
                <a:bodyPr/>
                <a:lstStyle/>
                <a:p>
                  <a:endParaRPr lang="el-GR"/>
                </a:p>
              </p:txBody>
            </p:sp>
            <p:sp>
              <p:nvSpPr>
                <p:cNvPr id="101445" name="Freeform 69"/>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mpd="sng">
                  <a:solidFill>
                    <a:schemeClr val="tx1"/>
                  </a:solidFill>
                  <a:prstDash val="solid"/>
                  <a:round/>
                  <a:headEnd/>
                  <a:tailEnd/>
                </a:ln>
              </p:spPr>
              <p:txBody>
                <a:bodyPr/>
                <a:lstStyle/>
                <a:p>
                  <a:endParaRPr lang="el-GR"/>
                </a:p>
              </p:txBody>
            </p:sp>
          </p:grpSp>
        </p:grpSp>
        <p:grpSp>
          <p:nvGrpSpPr>
            <p:cNvPr id="15" name="Group 74"/>
            <p:cNvGrpSpPr>
              <a:grpSpLocks/>
            </p:cNvGrpSpPr>
            <p:nvPr/>
          </p:nvGrpSpPr>
          <p:grpSpPr bwMode="auto">
            <a:xfrm flipH="1">
              <a:off x="5305782" y="2208891"/>
              <a:ext cx="439738" cy="401637"/>
              <a:chOff x="1613" y="1154"/>
              <a:chExt cx="377" cy="358"/>
            </a:xfrm>
          </p:grpSpPr>
          <p:sp>
            <p:nvSpPr>
              <p:cNvPr id="101451" name="Freeform 75"/>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9050" cmpd="sng">
                <a:solidFill>
                  <a:schemeClr val="tx1"/>
                </a:solidFill>
                <a:round/>
                <a:headEnd/>
                <a:tailEnd/>
              </a:ln>
            </p:spPr>
            <p:txBody>
              <a:bodyPr/>
              <a:lstStyle/>
              <a:p>
                <a:endParaRPr lang="el-GR"/>
              </a:p>
            </p:txBody>
          </p:sp>
          <p:sp>
            <p:nvSpPr>
              <p:cNvPr id="101452" name="Freeform 76"/>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path>
                </a:pathLst>
              </a:custGeom>
              <a:noFill/>
              <a:ln w="19050" cmpd="sng">
                <a:solidFill>
                  <a:schemeClr val="tx1"/>
                </a:solidFill>
                <a:prstDash val="solid"/>
                <a:round/>
                <a:headEnd/>
                <a:tailEnd/>
              </a:ln>
            </p:spPr>
            <p:txBody>
              <a:bodyPr/>
              <a:lstStyle/>
              <a:p>
                <a:endParaRPr lang="el-GR"/>
              </a:p>
            </p:txBody>
          </p:sp>
          <p:sp>
            <p:nvSpPr>
              <p:cNvPr id="101453" name="Freeform 77"/>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9050" cmpd="sng">
                <a:solidFill>
                  <a:schemeClr val="tx1"/>
                </a:solidFill>
                <a:prstDash val="solid"/>
                <a:round/>
                <a:headEnd/>
                <a:tailEnd/>
              </a:ln>
            </p:spPr>
            <p:txBody>
              <a:bodyPr/>
              <a:lstStyle/>
              <a:p>
                <a:endParaRPr lang="el-GR"/>
              </a:p>
            </p:txBody>
          </p:sp>
        </p:grpSp>
        <p:sp>
          <p:nvSpPr>
            <p:cNvPr id="101472" name="Freeform 96"/>
            <p:cNvSpPr>
              <a:spLocks/>
            </p:cNvSpPr>
            <p:nvPr/>
          </p:nvSpPr>
          <p:spPr bwMode="auto">
            <a:xfrm>
              <a:off x="2938820" y="1904091"/>
              <a:ext cx="3571875" cy="3798887"/>
            </a:xfrm>
            <a:custGeom>
              <a:avLst/>
              <a:gdLst/>
              <a:ahLst/>
              <a:cxnLst>
                <a:cxn ang="0">
                  <a:pos x="0" y="2393"/>
                </a:cxn>
                <a:cxn ang="0">
                  <a:pos x="304" y="877"/>
                </a:cxn>
                <a:cxn ang="0">
                  <a:pos x="661" y="180"/>
                </a:cxn>
                <a:cxn ang="0">
                  <a:pos x="1109" y="3"/>
                </a:cxn>
                <a:cxn ang="0">
                  <a:pos x="1540" y="198"/>
                </a:cxn>
                <a:cxn ang="0">
                  <a:pos x="1904" y="908"/>
                </a:cxn>
                <a:cxn ang="0">
                  <a:pos x="2250" y="2393"/>
                </a:cxn>
              </a:cxnLst>
              <a:rect l="0" t="0" r="r" b="b"/>
              <a:pathLst>
                <a:path w="2250" h="2393">
                  <a:moveTo>
                    <a:pt x="0" y="2393"/>
                  </a:moveTo>
                  <a:cubicBezTo>
                    <a:pt x="51" y="2140"/>
                    <a:pt x="194" y="1246"/>
                    <a:pt x="304" y="877"/>
                  </a:cubicBezTo>
                  <a:cubicBezTo>
                    <a:pt x="414" y="508"/>
                    <a:pt x="531" y="316"/>
                    <a:pt x="661" y="180"/>
                  </a:cubicBezTo>
                  <a:cubicBezTo>
                    <a:pt x="791" y="44"/>
                    <a:pt x="963" y="0"/>
                    <a:pt x="1109" y="3"/>
                  </a:cubicBezTo>
                  <a:cubicBezTo>
                    <a:pt x="1255" y="6"/>
                    <a:pt x="1404" y="57"/>
                    <a:pt x="1540" y="198"/>
                  </a:cubicBezTo>
                  <a:cubicBezTo>
                    <a:pt x="1676" y="339"/>
                    <a:pt x="1786" y="542"/>
                    <a:pt x="1904" y="908"/>
                  </a:cubicBezTo>
                  <a:cubicBezTo>
                    <a:pt x="2022" y="1274"/>
                    <a:pt x="2178" y="2084"/>
                    <a:pt x="2250" y="2393"/>
                  </a:cubicBezTo>
                </a:path>
              </a:pathLst>
            </a:custGeom>
            <a:noFill/>
            <a:ln w="38100" cmpd="sng">
              <a:solidFill>
                <a:schemeClr val="tx1"/>
              </a:solidFill>
              <a:round/>
              <a:headEnd/>
              <a:tailEnd/>
            </a:ln>
            <a:effectLst/>
          </p:spPr>
          <p:txBody>
            <a:bodyPr/>
            <a:lstStyle/>
            <a:p>
              <a:endParaRPr lang="el-GR"/>
            </a:p>
          </p:txBody>
        </p:sp>
      </p:grpSp>
      <p:grpSp>
        <p:nvGrpSpPr>
          <p:cNvPr id="20" name="Group 111"/>
          <p:cNvGrpSpPr/>
          <p:nvPr/>
        </p:nvGrpSpPr>
        <p:grpSpPr>
          <a:xfrm rot="1432032">
            <a:off x="3491870" y="932850"/>
            <a:ext cx="5015069" cy="3353571"/>
            <a:chOff x="258945" y="2039420"/>
            <a:chExt cx="5015069" cy="3353571"/>
          </a:xfrm>
        </p:grpSpPr>
        <p:sp>
          <p:nvSpPr>
            <p:cNvPr id="113" name="Line 2"/>
            <p:cNvSpPr>
              <a:spLocks noChangeShapeType="1"/>
            </p:cNvSpPr>
            <p:nvPr/>
          </p:nvSpPr>
          <p:spPr bwMode="auto">
            <a:xfrm rot="20739754" flipH="1">
              <a:off x="258945" y="2039420"/>
              <a:ext cx="1377950" cy="2076450"/>
            </a:xfrm>
            <a:prstGeom prst="line">
              <a:avLst/>
            </a:prstGeom>
            <a:noFill/>
            <a:ln w="76200">
              <a:solidFill>
                <a:schemeClr val="tx1"/>
              </a:solidFill>
              <a:round/>
              <a:headEnd/>
              <a:tailEnd/>
            </a:ln>
            <a:effectLst/>
          </p:spPr>
          <p:txBody>
            <a:bodyPr/>
            <a:lstStyle/>
            <a:p>
              <a:endParaRPr lang="el-GR"/>
            </a:p>
          </p:txBody>
        </p:sp>
        <p:sp>
          <p:nvSpPr>
            <p:cNvPr id="114" name="Line 5"/>
            <p:cNvSpPr>
              <a:spLocks noChangeShapeType="1"/>
            </p:cNvSpPr>
            <p:nvPr/>
          </p:nvSpPr>
          <p:spPr bwMode="auto">
            <a:xfrm rot="20739754" flipH="1" flipV="1">
              <a:off x="1304995" y="2480946"/>
              <a:ext cx="3969019" cy="2912045"/>
            </a:xfrm>
            <a:prstGeom prst="line">
              <a:avLst/>
            </a:prstGeom>
            <a:noFill/>
            <a:ln w="57150">
              <a:solidFill>
                <a:srgbClr val="33CC33"/>
              </a:solidFill>
              <a:round/>
              <a:headEnd/>
              <a:tailEnd type="triangle" w="lg" len="lg"/>
            </a:ln>
            <a:effectLst/>
          </p:spPr>
          <p:txBody>
            <a:bodyPr/>
            <a:lstStyle/>
            <a:p>
              <a:endParaRPr lang="el-GR"/>
            </a:p>
          </p:txBody>
        </p:sp>
      </p:grpSp>
      <p:grpSp>
        <p:nvGrpSpPr>
          <p:cNvPr id="115" name="Group 88"/>
          <p:cNvGrpSpPr>
            <a:grpSpLocks/>
          </p:cNvGrpSpPr>
          <p:nvPr/>
        </p:nvGrpSpPr>
        <p:grpSpPr bwMode="auto">
          <a:xfrm rot="13101003">
            <a:off x="5350869" y="2045028"/>
            <a:ext cx="476040" cy="1249741"/>
            <a:chOff x="1798" y="1085"/>
            <a:chExt cx="676" cy="2187"/>
          </a:xfrm>
        </p:grpSpPr>
        <p:sp>
          <p:nvSpPr>
            <p:cNvPr id="118" name="Freeform 89"/>
            <p:cNvSpPr>
              <a:spLocks noChangeAspect="1"/>
            </p:cNvSpPr>
            <p:nvPr/>
          </p:nvSpPr>
          <p:spPr bwMode="auto">
            <a:xfrm>
              <a:off x="1798" y="1085"/>
              <a:ext cx="545" cy="1503"/>
            </a:xfrm>
            <a:custGeom>
              <a:avLst/>
              <a:gdLst/>
              <a:ahLst/>
              <a:cxnLst>
                <a:cxn ang="0">
                  <a:pos x="66" y="1503"/>
                </a:cxn>
                <a:cxn ang="0">
                  <a:pos x="143" y="1396"/>
                </a:cxn>
                <a:cxn ang="0">
                  <a:pos x="429" y="1388"/>
                </a:cxn>
                <a:cxn ang="0">
                  <a:pos x="545" y="1481"/>
                </a:cxn>
                <a:cxn ang="0">
                  <a:pos x="516" y="1233"/>
                </a:cxn>
                <a:cxn ang="0">
                  <a:pos x="485" y="1107"/>
                </a:cxn>
                <a:cxn ang="0">
                  <a:pos x="460" y="968"/>
                </a:cxn>
                <a:cxn ang="0">
                  <a:pos x="430" y="780"/>
                </a:cxn>
                <a:cxn ang="0">
                  <a:pos x="360" y="493"/>
                </a:cxn>
                <a:cxn ang="0">
                  <a:pos x="320" y="375"/>
                </a:cxn>
                <a:cxn ang="0">
                  <a:pos x="291" y="206"/>
                </a:cxn>
                <a:cxn ang="0">
                  <a:pos x="250" y="79"/>
                </a:cxn>
                <a:cxn ang="0">
                  <a:pos x="228" y="17"/>
                </a:cxn>
                <a:cxn ang="0">
                  <a:pos x="201" y="0"/>
                </a:cxn>
                <a:cxn ang="0">
                  <a:pos x="144" y="16"/>
                </a:cxn>
                <a:cxn ang="0">
                  <a:pos x="124" y="86"/>
                </a:cxn>
                <a:cxn ang="0">
                  <a:pos x="98" y="193"/>
                </a:cxn>
                <a:cxn ang="0">
                  <a:pos x="62" y="458"/>
                </a:cxn>
                <a:cxn ang="0">
                  <a:pos x="41" y="565"/>
                </a:cxn>
                <a:cxn ang="0">
                  <a:pos x="18" y="787"/>
                </a:cxn>
                <a:cxn ang="0">
                  <a:pos x="0" y="999"/>
                </a:cxn>
                <a:cxn ang="0">
                  <a:pos x="21" y="1146"/>
                </a:cxn>
                <a:cxn ang="0">
                  <a:pos x="38" y="1246"/>
                </a:cxn>
                <a:cxn ang="0">
                  <a:pos x="59" y="1382"/>
                </a:cxn>
                <a:cxn ang="0">
                  <a:pos x="66" y="1503"/>
                </a:cxn>
              </a:cxnLst>
              <a:rect l="0" t="0" r="r" b="b"/>
              <a:pathLst>
                <a:path w="545" h="1503">
                  <a:moveTo>
                    <a:pt x="66" y="1503"/>
                  </a:moveTo>
                  <a:lnTo>
                    <a:pt x="143" y="1396"/>
                  </a:lnTo>
                  <a:lnTo>
                    <a:pt x="429" y="1388"/>
                  </a:lnTo>
                  <a:lnTo>
                    <a:pt x="545" y="1481"/>
                  </a:lnTo>
                  <a:lnTo>
                    <a:pt x="516" y="1233"/>
                  </a:lnTo>
                  <a:lnTo>
                    <a:pt x="485" y="1107"/>
                  </a:lnTo>
                  <a:lnTo>
                    <a:pt x="460" y="968"/>
                  </a:lnTo>
                  <a:lnTo>
                    <a:pt x="430" y="780"/>
                  </a:lnTo>
                  <a:lnTo>
                    <a:pt x="360" y="493"/>
                  </a:lnTo>
                  <a:lnTo>
                    <a:pt x="320" y="375"/>
                  </a:lnTo>
                  <a:lnTo>
                    <a:pt x="291" y="206"/>
                  </a:lnTo>
                  <a:lnTo>
                    <a:pt x="250" y="79"/>
                  </a:lnTo>
                  <a:lnTo>
                    <a:pt x="228" y="17"/>
                  </a:lnTo>
                  <a:lnTo>
                    <a:pt x="201" y="0"/>
                  </a:lnTo>
                  <a:lnTo>
                    <a:pt x="144" y="16"/>
                  </a:lnTo>
                  <a:lnTo>
                    <a:pt x="124" y="86"/>
                  </a:lnTo>
                  <a:lnTo>
                    <a:pt x="98" y="193"/>
                  </a:lnTo>
                  <a:lnTo>
                    <a:pt x="62" y="458"/>
                  </a:lnTo>
                  <a:lnTo>
                    <a:pt x="41" y="565"/>
                  </a:lnTo>
                  <a:cubicBezTo>
                    <a:pt x="41" y="565"/>
                    <a:pt x="25" y="715"/>
                    <a:pt x="18" y="787"/>
                  </a:cubicBezTo>
                  <a:cubicBezTo>
                    <a:pt x="11" y="859"/>
                    <a:pt x="0" y="939"/>
                    <a:pt x="0" y="999"/>
                  </a:cubicBezTo>
                  <a:cubicBezTo>
                    <a:pt x="0" y="1059"/>
                    <a:pt x="15" y="1105"/>
                    <a:pt x="21" y="1146"/>
                  </a:cubicBezTo>
                  <a:lnTo>
                    <a:pt x="38" y="1246"/>
                  </a:lnTo>
                  <a:lnTo>
                    <a:pt x="59" y="1382"/>
                  </a:lnTo>
                  <a:lnTo>
                    <a:pt x="66" y="1503"/>
                  </a:lnTo>
                  <a:close/>
                </a:path>
              </a:pathLst>
            </a:custGeom>
            <a:solidFill>
              <a:srgbClr val="FFFF99"/>
            </a:solidFill>
            <a:ln w="19050" cmpd="sng">
              <a:solidFill>
                <a:schemeClr val="tx1"/>
              </a:solidFill>
              <a:prstDash val="solid"/>
              <a:round/>
              <a:headEnd/>
              <a:tailEnd/>
            </a:ln>
          </p:spPr>
          <p:txBody>
            <a:bodyPr/>
            <a:lstStyle/>
            <a:p>
              <a:endParaRPr lang="el-GR"/>
            </a:p>
          </p:txBody>
        </p:sp>
        <p:sp>
          <p:nvSpPr>
            <p:cNvPr id="121" name="Freeform 90"/>
            <p:cNvSpPr>
              <a:spLocks noChangeAspect="1"/>
            </p:cNvSpPr>
            <p:nvPr/>
          </p:nvSpPr>
          <p:spPr bwMode="auto">
            <a:xfrm>
              <a:off x="1807" y="2450"/>
              <a:ext cx="667" cy="822"/>
            </a:xfrm>
            <a:custGeom>
              <a:avLst/>
              <a:gdLst/>
              <a:ahLst/>
              <a:cxnLst>
                <a:cxn ang="0">
                  <a:pos x="410" y="820"/>
                </a:cxn>
                <a:cxn ang="0">
                  <a:pos x="344" y="796"/>
                </a:cxn>
                <a:cxn ang="0">
                  <a:pos x="299" y="787"/>
                </a:cxn>
                <a:cxn ang="0">
                  <a:pos x="206" y="732"/>
                </a:cxn>
                <a:cxn ang="0">
                  <a:pos x="131" y="700"/>
                </a:cxn>
                <a:cxn ang="0">
                  <a:pos x="48" y="590"/>
                </a:cxn>
                <a:cxn ang="0">
                  <a:pos x="7" y="460"/>
                </a:cxn>
                <a:cxn ang="0">
                  <a:pos x="0" y="382"/>
                </a:cxn>
                <a:cxn ang="0">
                  <a:pos x="30" y="257"/>
                </a:cxn>
                <a:cxn ang="0">
                  <a:pos x="56" y="141"/>
                </a:cxn>
                <a:cxn ang="0">
                  <a:pos x="76" y="71"/>
                </a:cxn>
                <a:cxn ang="0">
                  <a:pos x="133" y="33"/>
                </a:cxn>
                <a:cxn ang="0">
                  <a:pos x="228" y="5"/>
                </a:cxn>
                <a:cxn ang="0">
                  <a:pos x="336" y="6"/>
                </a:cxn>
                <a:cxn ang="0">
                  <a:pos x="421" y="25"/>
                </a:cxn>
                <a:cxn ang="0">
                  <a:pos x="487" y="48"/>
                </a:cxn>
                <a:cxn ang="0">
                  <a:pos x="537" y="118"/>
                </a:cxn>
                <a:cxn ang="0">
                  <a:pos x="611" y="275"/>
                </a:cxn>
                <a:cxn ang="0">
                  <a:pos x="641" y="373"/>
                </a:cxn>
                <a:cxn ang="0">
                  <a:pos x="660" y="454"/>
                </a:cxn>
                <a:cxn ang="0">
                  <a:pos x="667" y="532"/>
                </a:cxn>
                <a:cxn ang="0">
                  <a:pos x="637" y="640"/>
                </a:cxn>
                <a:cxn ang="0">
                  <a:pos x="518" y="738"/>
                </a:cxn>
                <a:cxn ang="0">
                  <a:pos x="470" y="784"/>
                </a:cxn>
                <a:cxn ang="0">
                  <a:pos x="410" y="820"/>
                </a:cxn>
              </a:cxnLst>
              <a:rect l="0" t="0" r="r" b="b"/>
              <a:pathLst>
                <a:path w="667" h="822">
                  <a:moveTo>
                    <a:pt x="410" y="820"/>
                  </a:moveTo>
                  <a:cubicBezTo>
                    <a:pt x="389" y="822"/>
                    <a:pt x="362" y="801"/>
                    <a:pt x="344" y="796"/>
                  </a:cubicBezTo>
                  <a:lnTo>
                    <a:pt x="299" y="787"/>
                  </a:lnTo>
                  <a:lnTo>
                    <a:pt x="206" y="732"/>
                  </a:lnTo>
                  <a:lnTo>
                    <a:pt x="131" y="700"/>
                  </a:lnTo>
                  <a:lnTo>
                    <a:pt x="48" y="590"/>
                  </a:lnTo>
                  <a:lnTo>
                    <a:pt x="7" y="460"/>
                  </a:lnTo>
                  <a:lnTo>
                    <a:pt x="0" y="382"/>
                  </a:lnTo>
                  <a:lnTo>
                    <a:pt x="30" y="257"/>
                  </a:lnTo>
                  <a:lnTo>
                    <a:pt x="56" y="141"/>
                  </a:lnTo>
                  <a:cubicBezTo>
                    <a:pt x="56" y="141"/>
                    <a:pt x="63" y="89"/>
                    <a:pt x="76" y="71"/>
                  </a:cubicBezTo>
                  <a:cubicBezTo>
                    <a:pt x="89" y="53"/>
                    <a:pt x="108" y="44"/>
                    <a:pt x="133" y="33"/>
                  </a:cubicBezTo>
                  <a:cubicBezTo>
                    <a:pt x="158" y="22"/>
                    <a:pt x="194" y="10"/>
                    <a:pt x="228" y="5"/>
                  </a:cubicBezTo>
                  <a:cubicBezTo>
                    <a:pt x="262" y="0"/>
                    <a:pt x="304" y="3"/>
                    <a:pt x="336" y="6"/>
                  </a:cubicBezTo>
                  <a:lnTo>
                    <a:pt x="421" y="25"/>
                  </a:lnTo>
                  <a:cubicBezTo>
                    <a:pt x="446" y="32"/>
                    <a:pt x="468" y="33"/>
                    <a:pt x="487" y="48"/>
                  </a:cubicBezTo>
                  <a:cubicBezTo>
                    <a:pt x="506" y="63"/>
                    <a:pt x="516" y="80"/>
                    <a:pt x="537" y="118"/>
                  </a:cubicBezTo>
                  <a:lnTo>
                    <a:pt x="611" y="275"/>
                  </a:lnTo>
                  <a:lnTo>
                    <a:pt x="641" y="373"/>
                  </a:lnTo>
                  <a:lnTo>
                    <a:pt x="660" y="454"/>
                  </a:lnTo>
                  <a:lnTo>
                    <a:pt x="667" y="532"/>
                  </a:lnTo>
                  <a:lnTo>
                    <a:pt x="637" y="640"/>
                  </a:lnTo>
                  <a:lnTo>
                    <a:pt x="518" y="738"/>
                  </a:lnTo>
                  <a:lnTo>
                    <a:pt x="470" y="784"/>
                  </a:lnTo>
                  <a:cubicBezTo>
                    <a:pt x="452" y="798"/>
                    <a:pt x="431" y="818"/>
                    <a:pt x="410" y="820"/>
                  </a:cubicBezTo>
                  <a:close/>
                </a:path>
              </a:pathLst>
            </a:custGeom>
            <a:solidFill>
              <a:schemeClr val="bg1"/>
            </a:solidFill>
            <a:ln w="19050" cmpd="sng">
              <a:solidFill>
                <a:schemeClr val="tx1"/>
              </a:solidFill>
              <a:prstDash val="solid"/>
              <a:round/>
              <a:headEnd/>
              <a:tailEnd/>
            </a:ln>
          </p:spPr>
          <p:txBody>
            <a:bodyPr/>
            <a:lstStyle/>
            <a:p>
              <a:endParaRPr lang="el-GR"/>
            </a:p>
          </p:txBody>
        </p:sp>
      </p:grpSp>
      <p:grpSp>
        <p:nvGrpSpPr>
          <p:cNvPr id="133" name="Group 88"/>
          <p:cNvGrpSpPr>
            <a:grpSpLocks/>
          </p:cNvGrpSpPr>
          <p:nvPr/>
        </p:nvGrpSpPr>
        <p:grpSpPr bwMode="auto">
          <a:xfrm rot="21268173" flipH="1">
            <a:off x="3018273" y="318159"/>
            <a:ext cx="1021785" cy="3302632"/>
            <a:chOff x="1798" y="1085"/>
            <a:chExt cx="676" cy="2187"/>
          </a:xfrm>
        </p:grpSpPr>
        <p:sp>
          <p:nvSpPr>
            <p:cNvPr id="136" name="Freeform 89"/>
            <p:cNvSpPr>
              <a:spLocks noChangeAspect="1"/>
            </p:cNvSpPr>
            <p:nvPr/>
          </p:nvSpPr>
          <p:spPr bwMode="auto">
            <a:xfrm>
              <a:off x="1798" y="1085"/>
              <a:ext cx="545" cy="1503"/>
            </a:xfrm>
            <a:custGeom>
              <a:avLst/>
              <a:gdLst/>
              <a:ahLst/>
              <a:cxnLst>
                <a:cxn ang="0">
                  <a:pos x="66" y="1503"/>
                </a:cxn>
                <a:cxn ang="0">
                  <a:pos x="143" y="1396"/>
                </a:cxn>
                <a:cxn ang="0">
                  <a:pos x="429" y="1388"/>
                </a:cxn>
                <a:cxn ang="0">
                  <a:pos x="545" y="1481"/>
                </a:cxn>
                <a:cxn ang="0">
                  <a:pos x="516" y="1233"/>
                </a:cxn>
                <a:cxn ang="0">
                  <a:pos x="485" y="1107"/>
                </a:cxn>
                <a:cxn ang="0">
                  <a:pos x="460" y="968"/>
                </a:cxn>
                <a:cxn ang="0">
                  <a:pos x="430" y="780"/>
                </a:cxn>
                <a:cxn ang="0">
                  <a:pos x="360" y="493"/>
                </a:cxn>
                <a:cxn ang="0">
                  <a:pos x="320" y="375"/>
                </a:cxn>
                <a:cxn ang="0">
                  <a:pos x="291" y="206"/>
                </a:cxn>
                <a:cxn ang="0">
                  <a:pos x="250" y="79"/>
                </a:cxn>
                <a:cxn ang="0">
                  <a:pos x="228" y="17"/>
                </a:cxn>
                <a:cxn ang="0">
                  <a:pos x="201" y="0"/>
                </a:cxn>
                <a:cxn ang="0">
                  <a:pos x="144" y="16"/>
                </a:cxn>
                <a:cxn ang="0">
                  <a:pos x="124" y="86"/>
                </a:cxn>
                <a:cxn ang="0">
                  <a:pos x="98" y="193"/>
                </a:cxn>
                <a:cxn ang="0">
                  <a:pos x="62" y="458"/>
                </a:cxn>
                <a:cxn ang="0">
                  <a:pos x="41" y="565"/>
                </a:cxn>
                <a:cxn ang="0">
                  <a:pos x="18" y="787"/>
                </a:cxn>
                <a:cxn ang="0">
                  <a:pos x="0" y="999"/>
                </a:cxn>
                <a:cxn ang="0">
                  <a:pos x="21" y="1146"/>
                </a:cxn>
                <a:cxn ang="0">
                  <a:pos x="38" y="1246"/>
                </a:cxn>
                <a:cxn ang="0">
                  <a:pos x="59" y="1382"/>
                </a:cxn>
                <a:cxn ang="0">
                  <a:pos x="66" y="1503"/>
                </a:cxn>
              </a:cxnLst>
              <a:rect l="0" t="0" r="r" b="b"/>
              <a:pathLst>
                <a:path w="545" h="1503">
                  <a:moveTo>
                    <a:pt x="66" y="1503"/>
                  </a:moveTo>
                  <a:lnTo>
                    <a:pt x="143" y="1396"/>
                  </a:lnTo>
                  <a:lnTo>
                    <a:pt x="429" y="1388"/>
                  </a:lnTo>
                  <a:lnTo>
                    <a:pt x="545" y="1481"/>
                  </a:lnTo>
                  <a:lnTo>
                    <a:pt x="516" y="1233"/>
                  </a:lnTo>
                  <a:lnTo>
                    <a:pt x="485" y="1107"/>
                  </a:lnTo>
                  <a:lnTo>
                    <a:pt x="460" y="968"/>
                  </a:lnTo>
                  <a:lnTo>
                    <a:pt x="430" y="780"/>
                  </a:lnTo>
                  <a:lnTo>
                    <a:pt x="360" y="493"/>
                  </a:lnTo>
                  <a:lnTo>
                    <a:pt x="320" y="375"/>
                  </a:lnTo>
                  <a:lnTo>
                    <a:pt x="291" y="206"/>
                  </a:lnTo>
                  <a:lnTo>
                    <a:pt x="250" y="79"/>
                  </a:lnTo>
                  <a:lnTo>
                    <a:pt x="228" y="17"/>
                  </a:lnTo>
                  <a:lnTo>
                    <a:pt x="201" y="0"/>
                  </a:lnTo>
                  <a:lnTo>
                    <a:pt x="144" y="16"/>
                  </a:lnTo>
                  <a:lnTo>
                    <a:pt x="124" y="86"/>
                  </a:lnTo>
                  <a:lnTo>
                    <a:pt x="98" y="193"/>
                  </a:lnTo>
                  <a:lnTo>
                    <a:pt x="62" y="458"/>
                  </a:lnTo>
                  <a:lnTo>
                    <a:pt x="41" y="565"/>
                  </a:lnTo>
                  <a:cubicBezTo>
                    <a:pt x="41" y="565"/>
                    <a:pt x="25" y="715"/>
                    <a:pt x="18" y="787"/>
                  </a:cubicBezTo>
                  <a:cubicBezTo>
                    <a:pt x="11" y="859"/>
                    <a:pt x="0" y="939"/>
                    <a:pt x="0" y="999"/>
                  </a:cubicBezTo>
                  <a:cubicBezTo>
                    <a:pt x="0" y="1059"/>
                    <a:pt x="15" y="1105"/>
                    <a:pt x="21" y="1146"/>
                  </a:cubicBezTo>
                  <a:lnTo>
                    <a:pt x="38" y="1246"/>
                  </a:lnTo>
                  <a:lnTo>
                    <a:pt x="59" y="1382"/>
                  </a:lnTo>
                  <a:lnTo>
                    <a:pt x="66" y="1503"/>
                  </a:lnTo>
                  <a:close/>
                </a:path>
              </a:pathLst>
            </a:custGeom>
            <a:solidFill>
              <a:srgbClr val="FFFF99"/>
            </a:solidFill>
            <a:ln w="19050" cmpd="sng">
              <a:solidFill>
                <a:schemeClr val="tx1"/>
              </a:solidFill>
              <a:prstDash val="solid"/>
              <a:round/>
              <a:headEnd/>
              <a:tailEnd/>
            </a:ln>
          </p:spPr>
          <p:txBody>
            <a:bodyPr/>
            <a:lstStyle/>
            <a:p>
              <a:endParaRPr lang="el-GR"/>
            </a:p>
          </p:txBody>
        </p:sp>
        <p:sp>
          <p:nvSpPr>
            <p:cNvPr id="139" name="Freeform 90"/>
            <p:cNvSpPr>
              <a:spLocks noChangeAspect="1"/>
            </p:cNvSpPr>
            <p:nvPr/>
          </p:nvSpPr>
          <p:spPr bwMode="auto">
            <a:xfrm>
              <a:off x="1807" y="2450"/>
              <a:ext cx="667" cy="822"/>
            </a:xfrm>
            <a:custGeom>
              <a:avLst/>
              <a:gdLst/>
              <a:ahLst/>
              <a:cxnLst>
                <a:cxn ang="0">
                  <a:pos x="410" y="820"/>
                </a:cxn>
                <a:cxn ang="0">
                  <a:pos x="344" y="796"/>
                </a:cxn>
                <a:cxn ang="0">
                  <a:pos x="299" y="787"/>
                </a:cxn>
                <a:cxn ang="0">
                  <a:pos x="206" y="732"/>
                </a:cxn>
                <a:cxn ang="0">
                  <a:pos x="131" y="700"/>
                </a:cxn>
                <a:cxn ang="0">
                  <a:pos x="48" y="590"/>
                </a:cxn>
                <a:cxn ang="0">
                  <a:pos x="7" y="460"/>
                </a:cxn>
                <a:cxn ang="0">
                  <a:pos x="0" y="382"/>
                </a:cxn>
                <a:cxn ang="0">
                  <a:pos x="30" y="257"/>
                </a:cxn>
                <a:cxn ang="0">
                  <a:pos x="56" y="141"/>
                </a:cxn>
                <a:cxn ang="0">
                  <a:pos x="76" y="71"/>
                </a:cxn>
                <a:cxn ang="0">
                  <a:pos x="133" y="33"/>
                </a:cxn>
                <a:cxn ang="0">
                  <a:pos x="228" y="5"/>
                </a:cxn>
                <a:cxn ang="0">
                  <a:pos x="336" y="6"/>
                </a:cxn>
                <a:cxn ang="0">
                  <a:pos x="421" y="25"/>
                </a:cxn>
                <a:cxn ang="0">
                  <a:pos x="487" y="48"/>
                </a:cxn>
                <a:cxn ang="0">
                  <a:pos x="537" y="118"/>
                </a:cxn>
                <a:cxn ang="0">
                  <a:pos x="611" y="275"/>
                </a:cxn>
                <a:cxn ang="0">
                  <a:pos x="641" y="373"/>
                </a:cxn>
                <a:cxn ang="0">
                  <a:pos x="660" y="454"/>
                </a:cxn>
                <a:cxn ang="0">
                  <a:pos x="667" y="532"/>
                </a:cxn>
                <a:cxn ang="0">
                  <a:pos x="637" y="640"/>
                </a:cxn>
                <a:cxn ang="0">
                  <a:pos x="518" y="738"/>
                </a:cxn>
                <a:cxn ang="0">
                  <a:pos x="470" y="784"/>
                </a:cxn>
                <a:cxn ang="0">
                  <a:pos x="410" y="820"/>
                </a:cxn>
              </a:cxnLst>
              <a:rect l="0" t="0" r="r" b="b"/>
              <a:pathLst>
                <a:path w="667" h="822">
                  <a:moveTo>
                    <a:pt x="410" y="820"/>
                  </a:moveTo>
                  <a:cubicBezTo>
                    <a:pt x="389" y="822"/>
                    <a:pt x="362" y="801"/>
                    <a:pt x="344" y="796"/>
                  </a:cubicBezTo>
                  <a:lnTo>
                    <a:pt x="299" y="787"/>
                  </a:lnTo>
                  <a:lnTo>
                    <a:pt x="206" y="732"/>
                  </a:lnTo>
                  <a:lnTo>
                    <a:pt x="131" y="700"/>
                  </a:lnTo>
                  <a:lnTo>
                    <a:pt x="48" y="590"/>
                  </a:lnTo>
                  <a:lnTo>
                    <a:pt x="7" y="460"/>
                  </a:lnTo>
                  <a:lnTo>
                    <a:pt x="0" y="382"/>
                  </a:lnTo>
                  <a:lnTo>
                    <a:pt x="30" y="257"/>
                  </a:lnTo>
                  <a:lnTo>
                    <a:pt x="56" y="141"/>
                  </a:lnTo>
                  <a:cubicBezTo>
                    <a:pt x="56" y="141"/>
                    <a:pt x="63" y="89"/>
                    <a:pt x="76" y="71"/>
                  </a:cubicBezTo>
                  <a:cubicBezTo>
                    <a:pt x="89" y="53"/>
                    <a:pt x="108" y="44"/>
                    <a:pt x="133" y="33"/>
                  </a:cubicBezTo>
                  <a:cubicBezTo>
                    <a:pt x="158" y="22"/>
                    <a:pt x="194" y="10"/>
                    <a:pt x="228" y="5"/>
                  </a:cubicBezTo>
                  <a:cubicBezTo>
                    <a:pt x="262" y="0"/>
                    <a:pt x="304" y="3"/>
                    <a:pt x="336" y="6"/>
                  </a:cubicBezTo>
                  <a:lnTo>
                    <a:pt x="421" y="25"/>
                  </a:lnTo>
                  <a:cubicBezTo>
                    <a:pt x="446" y="32"/>
                    <a:pt x="468" y="33"/>
                    <a:pt x="487" y="48"/>
                  </a:cubicBezTo>
                  <a:cubicBezTo>
                    <a:pt x="506" y="63"/>
                    <a:pt x="516" y="80"/>
                    <a:pt x="537" y="118"/>
                  </a:cubicBezTo>
                  <a:lnTo>
                    <a:pt x="611" y="275"/>
                  </a:lnTo>
                  <a:lnTo>
                    <a:pt x="641" y="373"/>
                  </a:lnTo>
                  <a:lnTo>
                    <a:pt x="660" y="454"/>
                  </a:lnTo>
                  <a:lnTo>
                    <a:pt x="667" y="532"/>
                  </a:lnTo>
                  <a:lnTo>
                    <a:pt x="637" y="640"/>
                  </a:lnTo>
                  <a:lnTo>
                    <a:pt x="518" y="738"/>
                  </a:lnTo>
                  <a:lnTo>
                    <a:pt x="470" y="784"/>
                  </a:lnTo>
                  <a:cubicBezTo>
                    <a:pt x="452" y="798"/>
                    <a:pt x="431" y="818"/>
                    <a:pt x="410" y="820"/>
                  </a:cubicBezTo>
                  <a:close/>
                </a:path>
              </a:pathLst>
            </a:custGeom>
            <a:solidFill>
              <a:schemeClr val="bg1"/>
            </a:solidFill>
            <a:ln w="19050" cmpd="sng">
              <a:solidFill>
                <a:schemeClr val="tx1"/>
              </a:solidFill>
              <a:prstDash val="solid"/>
              <a:round/>
              <a:headEnd/>
              <a:tailEnd/>
            </a:ln>
          </p:spPr>
          <p:txBody>
            <a:bodyPr/>
            <a:lstStyle/>
            <a:p>
              <a:endParaRPr lang="el-GR"/>
            </a:p>
          </p:txBody>
        </p:sp>
      </p:grpSp>
      <p:grpSp>
        <p:nvGrpSpPr>
          <p:cNvPr id="87" name="Group 111"/>
          <p:cNvGrpSpPr/>
          <p:nvPr/>
        </p:nvGrpSpPr>
        <p:grpSpPr>
          <a:xfrm rot="20167968" flipH="1">
            <a:off x="3745871" y="1085250"/>
            <a:ext cx="5015069" cy="3353571"/>
            <a:chOff x="258945" y="2039420"/>
            <a:chExt cx="5015069" cy="3353571"/>
          </a:xfrm>
        </p:grpSpPr>
        <p:sp>
          <p:nvSpPr>
            <p:cNvPr id="88" name="Line 2"/>
            <p:cNvSpPr>
              <a:spLocks noChangeShapeType="1"/>
            </p:cNvSpPr>
            <p:nvPr/>
          </p:nvSpPr>
          <p:spPr bwMode="auto">
            <a:xfrm rot="20739754" flipH="1">
              <a:off x="258945" y="2039420"/>
              <a:ext cx="1377950" cy="2076450"/>
            </a:xfrm>
            <a:prstGeom prst="line">
              <a:avLst/>
            </a:prstGeom>
            <a:noFill/>
            <a:ln w="76200">
              <a:solidFill>
                <a:schemeClr val="tx1"/>
              </a:solidFill>
              <a:round/>
              <a:headEnd/>
              <a:tailEnd/>
            </a:ln>
            <a:effectLst/>
          </p:spPr>
          <p:txBody>
            <a:bodyPr/>
            <a:lstStyle/>
            <a:p>
              <a:endParaRPr lang="el-GR"/>
            </a:p>
          </p:txBody>
        </p:sp>
        <p:sp>
          <p:nvSpPr>
            <p:cNvPr id="89" name="Line 5"/>
            <p:cNvSpPr>
              <a:spLocks noChangeShapeType="1"/>
            </p:cNvSpPr>
            <p:nvPr/>
          </p:nvSpPr>
          <p:spPr bwMode="auto">
            <a:xfrm rot="20739754" flipH="1" flipV="1">
              <a:off x="1304995" y="2480946"/>
              <a:ext cx="3969019" cy="2912045"/>
            </a:xfrm>
            <a:prstGeom prst="line">
              <a:avLst/>
            </a:prstGeom>
            <a:noFill/>
            <a:ln w="57150">
              <a:solidFill>
                <a:srgbClr val="33CC33"/>
              </a:solidFill>
              <a:round/>
              <a:headEnd/>
              <a:tailEnd type="triangle" w="lg" len="lg"/>
            </a:ln>
            <a:effectLst/>
          </p:spPr>
          <p:txBody>
            <a:bodyPr/>
            <a:lstStyle/>
            <a:p>
              <a:endParaRPr lang="el-GR"/>
            </a:p>
          </p:txBody>
        </p:sp>
      </p:grpSp>
      <p:grpSp>
        <p:nvGrpSpPr>
          <p:cNvPr id="124" name="Group 88"/>
          <p:cNvGrpSpPr>
            <a:grpSpLocks/>
          </p:cNvGrpSpPr>
          <p:nvPr/>
        </p:nvGrpSpPr>
        <p:grpSpPr bwMode="auto">
          <a:xfrm rot="331827">
            <a:off x="8091457" y="644058"/>
            <a:ext cx="758825" cy="2452688"/>
            <a:chOff x="1798" y="1085"/>
            <a:chExt cx="676" cy="2187"/>
          </a:xfrm>
        </p:grpSpPr>
        <p:sp>
          <p:nvSpPr>
            <p:cNvPr id="127" name="Freeform 89"/>
            <p:cNvSpPr>
              <a:spLocks noChangeAspect="1"/>
            </p:cNvSpPr>
            <p:nvPr/>
          </p:nvSpPr>
          <p:spPr bwMode="auto">
            <a:xfrm>
              <a:off x="1798" y="1085"/>
              <a:ext cx="545" cy="1503"/>
            </a:xfrm>
            <a:custGeom>
              <a:avLst/>
              <a:gdLst/>
              <a:ahLst/>
              <a:cxnLst>
                <a:cxn ang="0">
                  <a:pos x="66" y="1503"/>
                </a:cxn>
                <a:cxn ang="0">
                  <a:pos x="143" y="1396"/>
                </a:cxn>
                <a:cxn ang="0">
                  <a:pos x="429" y="1388"/>
                </a:cxn>
                <a:cxn ang="0">
                  <a:pos x="545" y="1481"/>
                </a:cxn>
                <a:cxn ang="0">
                  <a:pos x="516" y="1233"/>
                </a:cxn>
                <a:cxn ang="0">
                  <a:pos x="485" y="1107"/>
                </a:cxn>
                <a:cxn ang="0">
                  <a:pos x="460" y="968"/>
                </a:cxn>
                <a:cxn ang="0">
                  <a:pos x="430" y="780"/>
                </a:cxn>
                <a:cxn ang="0">
                  <a:pos x="360" y="493"/>
                </a:cxn>
                <a:cxn ang="0">
                  <a:pos x="320" y="375"/>
                </a:cxn>
                <a:cxn ang="0">
                  <a:pos x="291" y="206"/>
                </a:cxn>
                <a:cxn ang="0">
                  <a:pos x="250" y="79"/>
                </a:cxn>
                <a:cxn ang="0">
                  <a:pos x="228" y="17"/>
                </a:cxn>
                <a:cxn ang="0">
                  <a:pos x="201" y="0"/>
                </a:cxn>
                <a:cxn ang="0">
                  <a:pos x="144" y="16"/>
                </a:cxn>
                <a:cxn ang="0">
                  <a:pos x="124" y="86"/>
                </a:cxn>
                <a:cxn ang="0">
                  <a:pos x="98" y="193"/>
                </a:cxn>
                <a:cxn ang="0">
                  <a:pos x="62" y="458"/>
                </a:cxn>
                <a:cxn ang="0">
                  <a:pos x="41" y="565"/>
                </a:cxn>
                <a:cxn ang="0">
                  <a:pos x="18" y="787"/>
                </a:cxn>
                <a:cxn ang="0">
                  <a:pos x="0" y="999"/>
                </a:cxn>
                <a:cxn ang="0">
                  <a:pos x="21" y="1146"/>
                </a:cxn>
                <a:cxn ang="0">
                  <a:pos x="38" y="1246"/>
                </a:cxn>
                <a:cxn ang="0">
                  <a:pos x="59" y="1382"/>
                </a:cxn>
                <a:cxn ang="0">
                  <a:pos x="66" y="1503"/>
                </a:cxn>
              </a:cxnLst>
              <a:rect l="0" t="0" r="r" b="b"/>
              <a:pathLst>
                <a:path w="545" h="1503">
                  <a:moveTo>
                    <a:pt x="66" y="1503"/>
                  </a:moveTo>
                  <a:lnTo>
                    <a:pt x="143" y="1396"/>
                  </a:lnTo>
                  <a:lnTo>
                    <a:pt x="429" y="1388"/>
                  </a:lnTo>
                  <a:lnTo>
                    <a:pt x="545" y="1481"/>
                  </a:lnTo>
                  <a:lnTo>
                    <a:pt x="516" y="1233"/>
                  </a:lnTo>
                  <a:lnTo>
                    <a:pt x="485" y="1107"/>
                  </a:lnTo>
                  <a:lnTo>
                    <a:pt x="460" y="968"/>
                  </a:lnTo>
                  <a:lnTo>
                    <a:pt x="430" y="780"/>
                  </a:lnTo>
                  <a:lnTo>
                    <a:pt x="360" y="493"/>
                  </a:lnTo>
                  <a:lnTo>
                    <a:pt x="320" y="375"/>
                  </a:lnTo>
                  <a:lnTo>
                    <a:pt x="291" y="206"/>
                  </a:lnTo>
                  <a:lnTo>
                    <a:pt x="250" y="79"/>
                  </a:lnTo>
                  <a:lnTo>
                    <a:pt x="228" y="17"/>
                  </a:lnTo>
                  <a:lnTo>
                    <a:pt x="201" y="0"/>
                  </a:lnTo>
                  <a:lnTo>
                    <a:pt x="144" y="16"/>
                  </a:lnTo>
                  <a:lnTo>
                    <a:pt x="124" y="86"/>
                  </a:lnTo>
                  <a:lnTo>
                    <a:pt x="98" y="193"/>
                  </a:lnTo>
                  <a:lnTo>
                    <a:pt x="62" y="458"/>
                  </a:lnTo>
                  <a:lnTo>
                    <a:pt x="41" y="565"/>
                  </a:lnTo>
                  <a:cubicBezTo>
                    <a:pt x="41" y="565"/>
                    <a:pt x="25" y="715"/>
                    <a:pt x="18" y="787"/>
                  </a:cubicBezTo>
                  <a:cubicBezTo>
                    <a:pt x="11" y="859"/>
                    <a:pt x="0" y="939"/>
                    <a:pt x="0" y="999"/>
                  </a:cubicBezTo>
                  <a:cubicBezTo>
                    <a:pt x="0" y="1059"/>
                    <a:pt x="15" y="1105"/>
                    <a:pt x="21" y="1146"/>
                  </a:cubicBezTo>
                  <a:lnTo>
                    <a:pt x="38" y="1246"/>
                  </a:lnTo>
                  <a:lnTo>
                    <a:pt x="59" y="1382"/>
                  </a:lnTo>
                  <a:lnTo>
                    <a:pt x="66" y="1503"/>
                  </a:lnTo>
                  <a:close/>
                </a:path>
              </a:pathLst>
            </a:custGeom>
            <a:solidFill>
              <a:srgbClr val="FFFF99"/>
            </a:solidFill>
            <a:ln w="19050" cmpd="sng">
              <a:solidFill>
                <a:schemeClr val="tx1"/>
              </a:solidFill>
              <a:prstDash val="solid"/>
              <a:round/>
              <a:headEnd/>
              <a:tailEnd/>
            </a:ln>
          </p:spPr>
          <p:txBody>
            <a:bodyPr/>
            <a:lstStyle/>
            <a:p>
              <a:endParaRPr lang="el-GR"/>
            </a:p>
          </p:txBody>
        </p:sp>
        <p:sp>
          <p:nvSpPr>
            <p:cNvPr id="130" name="Freeform 90"/>
            <p:cNvSpPr>
              <a:spLocks noChangeAspect="1"/>
            </p:cNvSpPr>
            <p:nvPr/>
          </p:nvSpPr>
          <p:spPr bwMode="auto">
            <a:xfrm>
              <a:off x="1807" y="2450"/>
              <a:ext cx="667" cy="822"/>
            </a:xfrm>
            <a:custGeom>
              <a:avLst/>
              <a:gdLst/>
              <a:ahLst/>
              <a:cxnLst>
                <a:cxn ang="0">
                  <a:pos x="410" y="820"/>
                </a:cxn>
                <a:cxn ang="0">
                  <a:pos x="344" y="796"/>
                </a:cxn>
                <a:cxn ang="0">
                  <a:pos x="299" y="787"/>
                </a:cxn>
                <a:cxn ang="0">
                  <a:pos x="206" y="732"/>
                </a:cxn>
                <a:cxn ang="0">
                  <a:pos x="131" y="700"/>
                </a:cxn>
                <a:cxn ang="0">
                  <a:pos x="48" y="590"/>
                </a:cxn>
                <a:cxn ang="0">
                  <a:pos x="7" y="460"/>
                </a:cxn>
                <a:cxn ang="0">
                  <a:pos x="0" y="382"/>
                </a:cxn>
                <a:cxn ang="0">
                  <a:pos x="30" y="257"/>
                </a:cxn>
                <a:cxn ang="0">
                  <a:pos x="56" y="141"/>
                </a:cxn>
                <a:cxn ang="0">
                  <a:pos x="76" y="71"/>
                </a:cxn>
                <a:cxn ang="0">
                  <a:pos x="133" y="33"/>
                </a:cxn>
                <a:cxn ang="0">
                  <a:pos x="228" y="5"/>
                </a:cxn>
                <a:cxn ang="0">
                  <a:pos x="336" y="6"/>
                </a:cxn>
                <a:cxn ang="0">
                  <a:pos x="421" y="25"/>
                </a:cxn>
                <a:cxn ang="0">
                  <a:pos x="487" y="48"/>
                </a:cxn>
                <a:cxn ang="0">
                  <a:pos x="537" y="118"/>
                </a:cxn>
                <a:cxn ang="0">
                  <a:pos x="611" y="275"/>
                </a:cxn>
                <a:cxn ang="0">
                  <a:pos x="641" y="373"/>
                </a:cxn>
                <a:cxn ang="0">
                  <a:pos x="660" y="454"/>
                </a:cxn>
                <a:cxn ang="0">
                  <a:pos x="667" y="532"/>
                </a:cxn>
                <a:cxn ang="0">
                  <a:pos x="637" y="640"/>
                </a:cxn>
                <a:cxn ang="0">
                  <a:pos x="518" y="738"/>
                </a:cxn>
                <a:cxn ang="0">
                  <a:pos x="470" y="784"/>
                </a:cxn>
                <a:cxn ang="0">
                  <a:pos x="410" y="820"/>
                </a:cxn>
              </a:cxnLst>
              <a:rect l="0" t="0" r="r" b="b"/>
              <a:pathLst>
                <a:path w="667" h="822">
                  <a:moveTo>
                    <a:pt x="410" y="820"/>
                  </a:moveTo>
                  <a:cubicBezTo>
                    <a:pt x="389" y="822"/>
                    <a:pt x="362" y="801"/>
                    <a:pt x="344" y="796"/>
                  </a:cubicBezTo>
                  <a:lnTo>
                    <a:pt x="299" y="787"/>
                  </a:lnTo>
                  <a:lnTo>
                    <a:pt x="206" y="732"/>
                  </a:lnTo>
                  <a:lnTo>
                    <a:pt x="131" y="700"/>
                  </a:lnTo>
                  <a:lnTo>
                    <a:pt x="48" y="590"/>
                  </a:lnTo>
                  <a:lnTo>
                    <a:pt x="7" y="460"/>
                  </a:lnTo>
                  <a:lnTo>
                    <a:pt x="0" y="382"/>
                  </a:lnTo>
                  <a:lnTo>
                    <a:pt x="30" y="257"/>
                  </a:lnTo>
                  <a:lnTo>
                    <a:pt x="56" y="141"/>
                  </a:lnTo>
                  <a:cubicBezTo>
                    <a:pt x="56" y="141"/>
                    <a:pt x="63" y="89"/>
                    <a:pt x="76" y="71"/>
                  </a:cubicBezTo>
                  <a:cubicBezTo>
                    <a:pt x="89" y="53"/>
                    <a:pt x="108" y="44"/>
                    <a:pt x="133" y="33"/>
                  </a:cubicBezTo>
                  <a:cubicBezTo>
                    <a:pt x="158" y="22"/>
                    <a:pt x="194" y="10"/>
                    <a:pt x="228" y="5"/>
                  </a:cubicBezTo>
                  <a:cubicBezTo>
                    <a:pt x="262" y="0"/>
                    <a:pt x="304" y="3"/>
                    <a:pt x="336" y="6"/>
                  </a:cubicBezTo>
                  <a:lnTo>
                    <a:pt x="421" y="25"/>
                  </a:lnTo>
                  <a:cubicBezTo>
                    <a:pt x="446" y="32"/>
                    <a:pt x="468" y="33"/>
                    <a:pt x="487" y="48"/>
                  </a:cubicBezTo>
                  <a:cubicBezTo>
                    <a:pt x="506" y="63"/>
                    <a:pt x="516" y="80"/>
                    <a:pt x="537" y="118"/>
                  </a:cubicBezTo>
                  <a:lnTo>
                    <a:pt x="611" y="275"/>
                  </a:lnTo>
                  <a:lnTo>
                    <a:pt x="641" y="373"/>
                  </a:lnTo>
                  <a:lnTo>
                    <a:pt x="660" y="454"/>
                  </a:lnTo>
                  <a:lnTo>
                    <a:pt x="667" y="532"/>
                  </a:lnTo>
                  <a:lnTo>
                    <a:pt x="637" y="640"/>
                  </a:lnTo>
                  <a:lnTo>
                    <a:pt x="518" y="738"/>
                  </a:lnTo>
                  <a:lnTo>
                    <a:pt x="470" y="784"/>
                  </a:lnTo>
                  <a:cubicBezTo>
                    <a:pt x="452" y="798"/>
                    <a:pt x="431" y="818"/>
                    <a:pt x="410" y="820"/>
                  </a:cubicBezTo>
                  <a:close/>
                </a:path>
              </a:pathLst>
            </a:custGeom>
            <a:solidFill>
              <a:schemeClr val="bg1"/>
            </a:solidFill>
            <a:ln w="19050" cmpd="sng">
              <a:solidFill>
                <a:schemeClr val="tx1"/>
              </a:solidFill>
              <a:prstDash val="solid"/>
              <a:round/>
              <a:headEnd/>
              <a:tailEnd/>
            </a:ln>
          </p:spPr>
          <p:txBody>
            <a:bodyPr/>
            <a:lstStyle/>
            <a:p>
              <a:endParaRPr lang="el-GR"/>
            </a:p>
          </p:txBody>
        </p:sp>
      </p:gr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36867" name="Group 3"/>
          <p:cNvGrpSpPr>
            <a:grpSpLocks/>
          </p:cNvGrpSpPr>
          <p:nvPr/>
        </p:nvGrpSpPr>
        <p:grpSpPr bwMode="auto">
          <a:xfrm>
            <a:off x="3359150" y="5373688"/>
            <a:ext cx="5761038" cy="1079500"/>
            <a:chOff x="1156" y="3385"/>
            <a:chExt cx="3629" cy="680"/>
          </a:xfrm>
        </p:grpSpPr>
        <p:pic>
          <p:nvPicPr>
            <p:cNvPr id="36868"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36869"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37891" name="Group 3"/>
          <p:cNvGrpSpPr>
            <a:grpSpLocks/>
          </p:cNvGrpSpPr>
          <p:nvPr/>
        </p:nvGrpSpPr>
        <p:grpSpPr bwMode="auto">
          <a:xfrm>
            <a:off x="3359150" y="5373688"/>
            <a:ext cx="5761038" cy="1079500"/>
            <a:chOff x="1156" y="3385"/>
            <a:chExt cx="3629" cy="680"/>
          </a:xfrm>
        </p:grpSpPr>
        <p:pic>
          <p:nvPicPr>
            <p:cNvPr id="37892"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37893"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grpSp>
        <p:nvGrpSpPr>
          <p:cNvPr id="38915" name="Group 3"/>
          <p:cNvGrpSpPr>
            <a:grpSpLocks/>
          </p:cNvGrpSpPr>
          <p:nvPr/>
        </p:nvGrpSpPr>
        <p:grpSpPr bwMode="auto">
          <a:xfrm>
            <a:off x="3359150" y="5373688"/>
            <a:ext cx="5761038" cy="1079500"/>
            <a:chOff x="1156" y="3385"/>
            <a:chExt cx="3629" cy="680"/>
          </a:xfrm>
        </p:grpSpPr>
        <p:pic>
          <p:nvPicPr>
            <p:cNvPr id="38916" name="Picture 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38917" name="Rectangle 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Tree>
  </p:cSld>
  <p:clrMapOvr>
    <a:masterClrMapping/>
  </p:clrMapOvr>
  <p:transition advTm="1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email"/>
          <a:srcRect/>
          <a:stretch>
            <a:fillRect/>
          </a:stretch>
        </p:blipFill>
        <p:spPr bwMode="auto">
          <a:xfrm>
            <a:off x="3952875" y="908050"/>
            <a:ext cx="4286250" cy="4572000"/>
          </a:xfrm>
          <a:prstGeom prst="rect">
            <a:avLst/>
          </a:prstGeom>
          <a:noFill/>
          <a:ln w="9525">
            <a:noFill/>
            <a:miter lim="800000"/>
            <a:headEnd/>
            <a:tailEnd/>
          </a:ln>
        </p:spPr>
      </p:pic>
      <p:pic>
        <p:nvPicPr>
          <p:cNvPr id="39939" name="Picture 4"/>
          <p:cNvPicPr>
            <a:picLocks noChangeAspect="1" noChangeArrowheads="1"/>
          </p:cNvPicPr>
          <p:nvPr/>
        </p:nvPicPr>
        <p:blipFill>
          <a:blip r:embed="rId4" cstate="email"/>
          <a:srcRect/>
          <a:stretch>
            <a:fillRect/>
          </a:stretch>
        </p:blipFill>
        <p:spPr bwMode="auto">
          <a:xfrm>
            <a:off x="3952875" y="5373688"/>
            <a:ext cx="4286250" cy="971550"/>
          </a:xfrm>
          <a:prstGeom prst="rect">
            <a:avLst/>
          </a:prstGeom>
          <a:noFill/>
          <a:ln w="9525">
            <a:noFill/>
            <a:miter lim="800000"/>
            <a:headEnd/>
            <a:tailEnd/>
          </a:ln>
        </p:spPr>
      </p:pic>
      <p:sp>
        <p:nvSpPr>
          <p:cNvPr id="39940" name="Rectangle 5"/>
          <p:cNvSpPr>
            <a:spLocks noChangeArrowheads="1"/>
          </p:cNvSpPr>
          <p:nvPr/>
        </p:nvSpPr>
        <p:spPr bwMode="auto">
          <a:xfrm>
            <a:off x="3359150" y="5445126"/>
            <a:ext cx="5761038" cy="1008063"/>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pPr algn="ctr"/>
            <a:endParaRPr lang="el-G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8549413" y="6172393"/>
            <a:ext cx="1136650" cy="366713"/>
          </a:xfrm>
          <a:prstGeom prst="rect">
            <a:avLst/>
          </a:prstGeom>
          <a:noFill/>
          <a:ln w="9525">
            <a:noFill/>
            <a:miter lim="800000"/>
            <a:headEnd/>
            <a:tailEnd/>
          </a:ln>
        </p:spPr>
        <p:txBody>
          <a:bodyPr wrap="none">
            <a:spAutoFit/>
          </a:bodyPr>
          <a:lstStyle/>
          <a:p>
            <a:r>
              <a:rPr lang="en-US" sz="1800" dirty="0">
                <a:latin typeface="Times New Roman" pitchFamily="18" charset="0"/>
              </a:rPr>
              <a:t>Wikipedia</a:t>
            </a:r>
            <a:endParaRPr lang="el-GR" sz="1800" dirty="0">
              <a:latin typeface="Times New Roman" pitchFamily="18" charset="0"/>
            </a:endParaRPr>
          </a:p>
        </p:txBody>
      </p:sp>
      <p:pic>
        <p:nvPicPr>
          <p:cNvPr id="4" name="Picture 3"/>
          <p:cNvPicPr>
            <a:picLocks noChangeAspect="1"/>
          </p:cNvPicPr>
          <p:nvPr/>
        </p:nvPicPr>
        <p:blipFill>
          <a:blip r:embed="rId2" cstate="email"/>
          <a:stretch>
            <a:fillRect/>
          </a:stretch>
        </p:blipFill>
        <p:spPr>
          <a:xfrm>
            <a:off x="2477152" y="440674"/>
            <a:ext cx="6105511" cy="6042752"/>
          </a:xfrm>
          <a:prstGeom prst="rect">
            <a:avLst/>
          </a:prstGeom>
        </p:spPr>
      </p:pic>
      <p:sp>
        <p:nvSpPr>
          <p:cNvPr id="5" name="TextBox 4"/>
          <p:cNvSpPr txBox="1"/>
          <p:nvPr/>
        </p:nvSpPr>
        <p:spPr>
          <a:xfrm>
            <a:off x="8389789" y="2278069"/>
            <a:ext cx="2032929" cy="369332"/>
          </a:xfrm>
          <a:prstGeom prst="rect">
            <a:avLst/>
          </a:prstGeom>
          <a:solidFill>
            <a:schemeClr val="bg1"/>
          </a:solidFill>
        </p:spPr>
        <p:txBody>
          <a:bodyPr wrap="none" rtlCol="0">
            <a:spAutoFit/>
          </a:bodyPr>
          <a:lstStyle/>
          <a:p>
            <a:r>
              <a:rPr lang="el-GR" sz="1800" dirty="0"/>
              <a:t>πηγή των </a:t>
            </a:r>
            <a:r>
              <a:rPr lang="el-GR" sz="1800" dirty="0" err="1"/>
              <a:t>ακτίνων</a:t>
            </a:r>
            <a:endParaRPr lang="el-GR" sz="1800" dirty="0"/>
          </a:p>
        </p:txBody>
      </p:sp>
      <p:sp>
        <p:nvSpPr>
          <p:cNvPr id="6" name="TextBox 5"/>
          <p:cNvSpPr txBox="1"/>
          <p:nvPr/>
        </p:nvSpPr>
        <p:spPr>
          <a:xfrm>
            <a:off x="2595375" y="646825"/>
            <a:ext cx="1285929" cy="369332"/>
          </a:xfrm>
          <a:prstGeom prst="rect">
            <a:avLst/>
          </a:prstGeom>
          <a:solidFill>
            <a:schemeClr val="bg1"/>
          </a:solidFill>
        </p:spPr>
        <p:txBody>
          <a:bodyPr wrap="none" rtlCol="0">
            <a:spAutoFit/>
          </a:bodyPr>
          <a:lstStyle/>
          <a:p>
            <a:r>
              <a:rPr lang="el-GR" sz="1800" dirty="0"/>
              <a:t>ανιχνευτές</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44"/>
          <p:cNvGrpSpPr>
            <a:grpSpLocks/>
          </p:cNvGrpSpPr>
          <p:nvPr/>
        </p:nvGrpSpPr>
        <p:grpSpPr bwMode="auto">
          <a:xfrm>
            <a:off x="265113" y="549276"/>
            <a:ext cx="8120063" cy="8120063"/>
            <a:chOff x="-793" y="612"/>
            <a:chExt cx="5115" cy="5115"/>
          </a:xfrm>
        </p:grpSpPr>
        <p:sp>
          <p:nvSpPr>
            <p:cNvPr id="41988" name="Freeform 34"/>
            <p:cNvSpPr>
              <a:spLocks/>
            </p:cNvSpPr>
            <p:nvPr/>
          </p:nvSpPr>
          <p:spPr bwMode="auto">
            <a:xfrm>
              <a:off x="1836" y="1356"/>
              <a:ext cx="2376" cy="1762"/>
            </a:xfrm>
            <a:custGeom>
              <a:avLst/>
              <a:gdLst>
                <a:gd name="T0" fmla="*/ 0 w 2376"/>
                <a:gd name="T1" fmla="*/ 1762 h 1762"/>
                <a:gd name="T2" fmla="*/ 2376 w 2376"/>
                <a:gd name="T3" fmla="*/ 1216 h 1762"/>
                <a:gd name="T4" fmla="*/ 2104 w 2376"/>
                <a:gd name="T5" fmla="*/ 548 h 1762"/>
                <a:gd name="T6" fmla="*/ 1676 w 2376"/>
                <a:gd name="T7" fmla="*/ 0 h 1762"/>
                <a:gd name="T8" fmla="*/ 0 w 2376"/>
                <a:gd name="T9" fmla="*/ 1762 h 1762"/>
                <a:gd name="T10" fmla="*/ 0 60000 65536"/>
                <a:gd name="T11" fmla="*/ 0 60000 65536"/>
                <a:gd name="T12" fmla="*/ 0 60000 65536"/>
                <a:gd name="T13" fmla="*/ 0 60000 65536"/>
                <a:gd name="T14" fmla="*/ 0 60000 65536"/>
                <a:gd name="T15" fmla="*/ 0 w 2376"/>
                <a:gd name="T16" fmla="*/ 0 h 1762"/>
                <a:gd name="T17" fmla="*/ 2376 w 2376"/>
                <a:gd name="T18" fmla="*/ 1762 h 1762"/>
              </a:gdLst>
              <a:ahLst/>
              <a:cxnLst>
                <a:cxn ang="T10">
                  <a:pos x="T0" y="T1"/>
                </a:cxn>
                <a:cxn ang="T11">
                  <a:pos x="T2" y="T3"/>
                </a:cxn>
                <a:cxn ang="T12">
                  <a:pos x="T4" y="T5"/>
                </a:cxn>
                <a:cxn ang="T13">
                  <a:pos x="T6" y="T7"/>
                </a:cxn>
                <a:cxn ang="T14">
                  <a:pos x="T8" y="T9"/>
                </a:cxn>
              </a:cxnLst>
              <a:rect l="T15" t="T16" r="T17" b="T18"/>
              <a:pathLst>
                <a:path w="2376" h="1762">
                  <a:moveTo>
                    <a:pt x="0" y="1762"/>
                  </a:moveTo>
                  <a:lnTo>
                    <a:pt x="2376" y="1216"/>
                  </a:lnTo>
                  <a:lnTo>
                    <a:pt x="2104" y="548"/>
                  </a:lnTo>
                  <a:lnTo>
                    <a:pt x="1676" y="0"/>
                  </a:lnTo>
                  <a:lnTo>
                    <a:pt x="0" y="1762"/>
                  </a:lnTo>
                  <a:close/>
                </a:path>
              </a:pathLst>
            </a:custGeom>
            <a:solidFill>
              <a:srgbClr val="969696"/>
            </a:solidFill>
            <a:ln w="9525">
              <a:noFill/>
              <a:round/>
              <a:headEnd/>
              <a:tailEnd/>
            </a:ln>
          </p:spPr>
          <p:txBody>
            <a:bodyPr/>
            <a:lstStyle/>
            <a:p>
              <a:endParaRPr lang="el-GR"/>
            </a:p>
          </p:txBody>
        </p:sp>
        <p:sp>
          <p:nvSpPr>
            <p:cNvPr id="41989" name="Freeform 33"/>
            <p:cNvSpPr>
              <a:spLocks/>
            </p:cNvSpPr>
            <p:nvPr/>
          </p:nvSpPr>
          <p:spPr bwMode="auto">
            <a:xfrm>
              <a:off x="3031" y="1793"/>
              <a:ext cx="1030" cy="756"/>
            </a:xfrm>
            <a:custGeom>
              <a:avLst/>
              <a:gdLst>
                <a:gd name="T0" fmla="*/ 0 w 1030"/>
                <a:gd name="T1" fmla="*/ 533 h 756"/>
                <a:gd name="T2" fmla="*/ 101 w 1030"/>
                <a:gd name="T3" fmla="*/ 756 h 756"/>
                <a:gd name="T4" fmla="*/ 1030 w 1030"/>
                <a:gd name="T5" fmla="*/ 353 h 756"/>
                <a:gd name="T6" fmla="*/ 850 w 1030"/>
                <a:gd name="T7" fmla="*/ 0 h 756"/>
                <a:gd name="T8" fmla="*/ 0 w 1030"/>
                <a:gd name="T9" fmla="*/ 533 h 756"/>
                <a:gd name="T10" fmla="*/ 0 60000 65536"/>
                <a:gd name="T11" fmla="*/ 0 60000 65536"/>
                <a:gd name="T12" fmla="*/ 0 60000 65536"/>
                <a:gd name="T13" fmla="*/ 0 60000 65536"/>
                <a:gd name="T14" fmla="*/ 0 60000 65536"/>
                <a:gd name="T15" fmla="*/ 0 w 1030"/>
                <a:gd name="T16" fmla="*/ 0 h 756"/>
                <a:gd name="T17" fmla="*/ 1030 w 1030"/>
                <a:gd name="T18" fmla="*/ 756 h 756"/>
              </a:gdLst>
              <a:ahLst/>
              <a:cxnLst>
                <a:cxn ang="T10">
                  <a:pos x="T0" y="T1"/>
                </a:cxn>
                <a:cxn ang="T11">
                  <a:pos x="T2" y="T3"/>
                </a:cxn>
                <a:cxn ang="T12">
                  <a:pos x="T4" y="T5"/>
                </a:cxn>
                <a:cxn ang="T13">
                  <a:pos x="T6" y="T7"/>
                </a:cxn>
                <a:cxn ang="T14">
                  <a:pos x="T8" y="T9"/>
                </a:cxn>
              </a:cxnLst>
              <a:rect l="T15" t="T16" r="T17" b="T18"/>
              <a:pathLst>
                <a:path w="1030" h="756">
                  <a:moveTo>
                    <a:pt x="0" y="533"/>
                  </a:moveTo>
                  <a:lnTo>
                    <a:pt x="101" y="756"/>
                  </a:lnTo>
                  <a:lnTo>
                    <a:pt x="1030" y="353"/>
                  </a:lnTo>
                  <a:lnTo>
                    <a:pt x="850" y="0"/>
                  </a:lnTo>
                  <a:lnTo>
                    <a:pt x="0" y="533"/>
                  </a:lnTo>
                  <a:close/>
                </a:path>
              </a:pathLst>
            </a:custGeom>
            <a:solidFill>
              <a:schemeClr val="bg1">
                <a:alpha val="59999"/>
              </a:schemeClr>
            </a:solidFill>
            <a:ln w="9525">
              <a:noFill/>
              <a:round/>
              <a:headEnd/>
              <a:tailEnd/>
            </a:ln>
          </p:spPr>
          <p:txBody>
            <a:bodyPr/>
            <a:lstStyle/>
            <a:p>
              <a:endParaRPr lang="el-GR"/>
            </a:p>
          </p:txBody>
        </p:sp>
        <p:sp>
          <p:nvSpPr>
            <p:cNvPr id="41990" name="AutoShape 29"/>
            <p:cNvSpPr>
              <a:spLocks noChangeArrowheads="1"/>
            </p:cNvSpPr>
            <p:nvPr/>
          </p:nvSpPr>
          <p:spPr bwMode="auto">
            <a:xfrm rot="3600000">
              <a:off x="1594" y="3030"/>
              <a:ext cx="172" cy="356"/>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l-GR"/>
            </a:p>
          </p:txBody>
        </p:sp>
        <p:sp>
          <p:nvSpPr>
            <p:cNvPr id="41991" name="Oval 7"/>
            <p:cNvSpPr>
              <a:spLocks noChangeArrowheads="1"/>
            </p:cNvSpPr>
            <p:nvPr/>
          </p:nvSpPr>
          <p:spPr bwMode="auto">
            <a:xfrm>
              <a:off x="2989" y="2295"/>
              <a:ext cx="258" cy="258"/>
            </a:xfrm>
            <a:prstGeom prst="ellipse">
              <a:avLst/>
            </a:prstGeom>
            <a:solidFill>
              <a:srgbClr val="66CCFF"/>
            </a:solidFill>
            <a:ln w="9525">
              <a:solidFill>
                <a:schemeClr val="tx1"/>
              </a:solidFill>
              <a:round/>
              <a:headEnd/>
              <a:tailEnd/>
            </a:ln>
          </p:spPr>
          <p:txBody>
            <a:bodyPr wrap="none" anchor="ctr"/>
            <a:lstStyle/>
            <a:p>
              <a:endParaRPr lang="el-GR"/>
            </a:p>
          </p:txBody>
        </p:sp>
        <p:sp>
          <p:nvSpPr>
            <p:cNvPr id="41992" name="Oval 39"/>
            <p:cNvSpPr>
              <a:spLocks noChangeArrowheads="1"/>
            </p:cNvSpPr>
            <p:nvPr/>
          </p:nvSpPr>
          <p:spPr bwMode="auto">
            <a:xfrm>
              <a:off x="1598" y="1197"/>
              <a:ext cx="2643" cy="2643"/>
            </a:xfrm>
            <a:prstGeom prst="ellipse">
              <a:avLst/>
            </a:prstGeom>
            <a:noFill/>
            <a:ln w="9525">
              <a:solidFill>
                <a:schemeClr val="tx1"/>
              </a:solidFill>
              <a:round/>
              <a:headEnd/>
              <a:tailEnd/>
            </a:ln>
          </p:spPr>
          <p:txBody>
            <a:bodyPr wrap="none" anchor="ctr"/>
            <a:lstStyle/>
            <a:p>
              <a:endParaRPr lang="el-GR"/>
            </a:p>
          </p:txBody>
        </p:sp>
        <p:grpSp>
          <p:nvGrpSpPr>
            <p:cNvPr id="41993" name="Group 43"/>
            <p:cNvGrpSpPr>
              <a:grpSpLocks/>
            </p:cNvGrpSpPr>
            <p:nvPr/>
          </p:nvGrpSpPr>
          <p:grpSpPr bwMode="auto">
            <a:xfrm>
              <a:off x="-793" y="612"/>
              <a:ext cx="5115" cy="5115"/>
              <a:chOff x="-793" y="612"/>
              <a:chExt cx="5115" cy="5115"/>
            </a:xfrm>
          </p:grpSpPr>
          <p:sp>
            <p:nvSpPr>
              <p:cNvPr id="41994" name="AutoShape 26"/>
              <p:cNvSpPr>
                <a:spLocks noChangeArrowheads="1"/>
              </p:cNvSpPr>
              <p:nvPr/>
            </p:nvSpPr>
            <p:spPr bwMode="auto">
              <a:xfrm rot="3600000">
                <a:off x="-793" y="612"/>
                <a:ext cx="5115" cy="5115"/>
              </a:xfrm>
              <a:custGeom>
                <a:avLst/>
                <a:gdLst>
                  <a:gd name="T0" fmla="*/ 8 w 21600"/>
                  <a:gd name="T1" fmla="*/ 0 h 21600"/>
                  <a:gd name="T2" fmla="*/ 6 w 21600"/>
                  <a:gd name="T3" fmla="*/ 0 h 21600"/>
                  <a:gd name="T4" fmla="*/ 8 w 21600"/>
                  <a:gd name="T5" fmla="*/ 0 h 21600"/>
                  <a:gd name="T6" fmla="*/ 10 w 21600"/>
                  <a:gd name="T7" fmla="*/ 0 h 21600"/>
                  <a:gd name="T8" fmla="*/ 0 60000 65536"/>
                  <a:gd name="T9" fmla="*/ 0 60000 65536"/>
                  <a:gd name="T10" fmla="*/ 0 60000 65536"/>
                  <a:gd name="T11" fmla="*/ 0 60000 65536"/>
                  <a:gd name="T12" fmla="*/ 5975 w 21600"/>
                  <a:gd name="T13" fmla="*/ 0 h 21600"/>
                  <a:gd name="T14" fmla="*/ 15625 w 21600"/>
                  <a:gd name="T15" fmla="*/ 1474 h 21600"/>
                </a:gdLst>
                <a:ahLst/>
                <a:cxnLst>
                  <a:cxn ang="T8">
                    <a:pos x="T0" y="T1"/>
                  </a:cxn>
                  <a:cxn ang="T9">
                    <a:pos x="T2" y="T3"/>
                  </a:cxn>
                  <a:cxn ang="T10">
                    <a:pos x="T4" y="T5"/>
                  </a:cxn>
                  <a:cxn ang="T11">
                    <a:pos x="T6" y="T7"/>
                  </a:cxn>
                </a:cxnLst>
                <a:rect l="T12" t="T13" r="T14" b="T15"/>
                <a:pathLst>
                  <a:path w="21600" h="21600">
                    <a:moveTo>
                      <a:pt x="7805" y="813"/>
                    </a:moveTo>
                    <a:cubicBezTo>
                      <a:pt x="8776" y="522"/>
                      <a:pt x="9785" y="373"/>
                      <a:pt x="10800" y="374"/>
                    </a:cubicBezTo>
                    <a:cubicBezTo>
                      <a:pt x="11814" y="374"/>
                      <a:pt x="12823" y="522"/>
                      <a:pt x="13794" y="813"/>
                    </a:cubicBezTo>
                    <a:lnTo>
                      <a:pt x="13902" y="455"/>
                    </a:lnTo>
                    <a:cubicBezTo>
                      <a:pt x="12895" y="153"/>
                      <a:pt x="11850" y="-1"/>
                      <a:pt x="10799" y="0"/>
                    </a:cubicBezTo>
                    <a:cubicBezTo>
                      <a:pt x="9749" y="0"/>
                      <a:pt x="8704" y="153"/>
                      <a:pt x="7697" y="455"/>
                    </a:cubicBezTo>
                    <a:close/>
                  </a:path>
                </a:pathLst>
              </a:custGeom>
              <a:solidFill>
                <a:schemeClr val="accent1"/>
              </a:solidFill>
              <a:ln w="9525">
                <a:solidFill>
                  <a:schemeClr val="tx1"/>
                </a:solidFill>
                <a:miter lim="800000"/>
                <a:headEnd/>
                <a:tailEnd/>
              </a:ln>
            </p:spPr>
            <p:txBody>
              <a:bodyPr wrap="none" anchor="ctr"/>
              <a:lstStyle/>
              <a:p>
                <a:endParaRPr lang="el-GR"/>
              </a:p>
            </p:txBody>
          </p:sp>
          <p:sp>
            <p:nvSpPr>
              <p:cNvPr id="41995" name="Freeform 38"/>
              <p:cNvSpPr>
                <a:spLocks/>
              </p:cNvSpPr>
              <p:nvPr/>
            </p:nvSpPr>
            <p:spPr bwMode="auto">
              <a:xfrm>
                <a:off x="3504" y="1340"/>
                <a:ext cx="708" cy="1244"/>
              </a:xfrm>
              <a:custGeom>
                <a:avLst/>
                <a:gdLst>
                  <a:gd name="T0" fmla="*/ 0 w 708"/>
                  <a:gd name="T1" fmla="*/ 0 h 1244"/>
                  <a:gd name="T2" fmla="*/ 420 w 708"/>
                  <a:gd name="T3" fmla="*/ 543 h 1244"/>
                  <a:gd name="T4" fmla="*/ 708 w 708"/>
                  <a:gd name="T5" fmla="*/ 1244 h 1244"/>
                  <a:gd name="T6" fmla="*/ 0 60000 65536"/>
                  <a:gd name="T7" fmla="*/ 0 60000 65536"/>
                  <a:gd name="T8" fmla="*/ 0 60000 65536"/>
                  <a:gd name="T9" fmla="*/ 0 w 708"/>
                  <a:gd name="T10" fmla="*/ 0 h 1244"/>
                  <a:gd name="T11" fmla="*/ 708 w 708"/>
                  <a:gd name="T12" fmla="*/ 1244 h 1244"/>
                </a:gdLst>
                <a:ahLst/>
                <a:cxnLst>
                  <a:cxn ang="T6">
                    <a:pos x="T0" y="T1"/>
                  </a:cxn>
                  <a:cxn ang="T7">
                    <a:pos x="T2" y="T3"/>
                  </a:cxn>
                  <a:cxn ang="T8">
                    <a:pos x="T4" y="T5"/>
                  </a:cxn>
                </a:cxnLst>
                <a:rect l="T9" t="T10" r="T11" b="T12"/>
                <a:pathLst>
                  <a:path w="708" h="1244">
                    <a:moveTo>
                      <a:pt x="0" y="0"/>
                    </a:moveTo>
                    <a:cubicBezTo>
                      <a:pt x="115" y="128"/>
                      <a:pt x="249" y="246"/>
                      <a:pt x="420" y="543"/>
                    </a:cubicBezTo>
                    <a:cubicBezTo>
                      <a:pt x="591" y="840"/>
                      <a:pt x="652" y="1076"/>
                      <a:pt x="708" y="1244"/>
                    </a:cubicBezTo>
                  </a:path>
                </a:pathLst>
              </a:custGeom>
              <a:noFill/>
              <a:ln w="76200" cap="flat" cmpd="sng">
                <a:solidFill>
                  <a:schemeClr val="tx1"/>
                </a:solidFill>
                <a:prstDash val="sysDot"/>
                <a:round/>
                <a:headEnd/>
                <a:tailEnd/>
              </a:ln>
            </p:spPr>
            <p:txBody>
              <a:bodyPr/>
              <a:lstStyle/>
              <a:p>
                <a:endParaRPr lang="el-GR"/>
              </a:p>
            </p:txBody>
          </p:sp>
        </p:grpSp>
      </p:grpSp>
      <p:sp>
        <p:nvSpPr>
          <p:cNvPr id="41987" name="Text Box 45"/>
          <p:cNvSpPr txBox="1">
            <a:spLocks noChangeArrowheads="1"/>
          </p:cNvSpPr>
          <p:nvPr/>
        </p:nvSpPr>
        <p:spPr bwMode="auto">
          <a:xfrm>
            <a:off x="2135189" y="495301"/>
            <a:ext cx="1032655" cy="660245"/>
          </a:xfrm>
          <a:prstGeom prst="rect">
            <a:avLst/>
          </a:prstGeom>
          <a:noFill/>
          <a:ln w="9525">
            <a:noFill/>
            <a:miter lim="800000"/>
            <a:headEnd/>
            <a:tailEnd/>
          </a:ln>
        </p:spPr>
        <p:txBody>
          <a:bodyPr wrap="none">
            <a:spAutoFit/>
          </a:bodyPr>
          <a:lstStyle/>
          <a:p>
            <a:pPr>
              <a:lnSpc>
                <a:spcPct val="150000"/>
              </a:lnSpc>
            </a:pPr>
            <a:r>
              <a:rPr lang="el-GR" sz="2800" dirty="0"/>
              <a:t>λήψη</a:t>
            </a:r>
            <a:endParaRPr lang="en-GB" sz="28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val 19"/>
          <p:cNvSpPr>
            <a:spLocks noChangeArrowheads="1"/>
          </p:cNvSpPr>
          <p:nvPr/>
        </p:nvSpPr>
        <p:spPr bwMode="auto">
          <a:xfrm>
            <a:off x="4060826" y="1477963"/>
            <a:ext cx="4195763" cy="4195762"/>
          </a:xfrm>
          <a:prstGeom prst="ellipse">
            <a:avLst/>
          </a:prstGeom>
          <a:noFill/>
          <a:ln w="9525">
            <a:solidFill>
              <a:schemeClr val="tx1"/>
            </a:solidFill>
            <a:round/>
            <a:headEnd/>
            <a:tailEnd/>
          </a:ln>
        </p:spPr>
        <p:txBody>
          <a:bodyPr wrap="none" anchor="ctr"/>
          <a:lstStyle/>
          <a:p>
            <a:pPr algn="ctr"/>
            <a:endParaRPr lang="el-GR"/>
          </a:p>
        </p:txBody>
      </p:sp>
      <p:grpSp>
        <p:nvGrpSpPr>
          <p:cNvPr id="43011" name="Group 24"/>
          <p:cNvGrpSpPr>
            <a:grpSpLocks/>
          </p:cNvGrpSpPr>
          <p:nvPr/>
        </p:nvGrpSpPr>
        <p:grpSpPr bwMode="auto">
          <a:xfrm>
            <a:off x="265113" y="549276"/>
            <a:ext cx="8120063" cy="8120063"/>
            <a:chOff x="-793" y="612"/>
            <a:chExt cx="5115" cy="5115"/>
          </a:xfrm>
        </p:grpSpPr>
        <p:sp>
          <p:nvSpPr>
            <p:cNvPr id="43021" name="Freeform 15"/>
            <p:cNvSpPr>
              <a:spLocks/>
            </p:cNvSpPr>
            <p:nvPr/>
          </p:nvSpPr>
          <p:spPr bwMode="auto">
            <a:xfrm>
              <a:off x="1836" y="1356"/>
              <a:ext cx="2376" cy="1762"/>
            </a:xfrm>
            <a:custGeom>
              <a:avLst/>
              <a:gdLst>
                <a:gd name="T0" fmla="*/ 0 w 2376"/>
                <a:gd name="T1" fmla="*/ 1762 h 1762"/>
                <a:gd name="T2" fmla="*/ 2376 w 2376"/>
                <a:gd name="T3" fmla="*/ 1216 h 1762"/>
                <a:gd name="T4" fmla="*/ 2104 w 2376"/>
                <a:gd name="T5" fmla="*/ 548 h 1762"/>
                <a:gd name="T6" fmla="*/ 1676 w 2376"/>
                <a:gd name="T7" fmla="*/ 0 h 1762"/>
                <a:gd name="T8" fmla="*/ 0 w 2376"/>
                <a:gd name="T9" fmla="*/ 1762 h 1762"/>
                <a:gd name="T10" fmla="*/ 0 60000 65536"/>
                <a:gd name="T11" fmla="*/ 0 60000 65536"/>
                <a:gd name="T12" fmla="*/ 0 60000 65536"/>
                <a:gd name="T13" fmla="*/ 0 60000 65536"/>
                <a:gd name="T14" fmla="*/ 0 60000 65536"/>
                <a:gd name="T15" fmla="*/ 0 w 2376"/>
                <a:gd name="T16" fmla="*/ 0 h 1762"/>
                <a:gd name="T17" fmla="*/ 2376 w 2376"/>
                <a:gd name="T18" fmla="*/ 1762 h 1762"/>
              </a:gdLst>
              <a:ahLst/>
              <a:cxnLst>
                <a:cxn ang="T10">
                  <a:pos x="T0" y="T1"/>
                </a:cxn>
                <a:cxn ang="T11">
                  <a:pos x="T2" y="T3"/>
                </a:cxn>
                <a:cxn ang="T12">
                  <a:pos x="T4" y="T5"/>
                </a:cxn>
                <a:cxn ang="T13">
                  <a:pos x="T6" y="T7"/>
                </a:cxn>
                <a:cxn ang="T14">
                  <a:pos x="T8" y="T9"/>
                </a:cxn>
              </a:cxnLst>
              <a:rect l="T15" t="T16" r="T17" b="T18"/>
              <a:pathLst>
                <a:path w="2376" h="1762">
                  <a:moveTo>
                    <a:pt x="0" y="1762"/>
                  </a:moveTo>
                  <a:lnTo>
                    <a:pt x="2376" y="1216"/>
                  </a:lnTo>
                  <a:lnTo>
                    <a:pt x="2104" y="548"/>
                  </a:lnTo>
                  <a:lnTo>
                    <a:pt x="1676" y="0"/>
                  </a:lnTo>
                  <a:lnTo>
                    <a:pt x="0" y="1762"/>
                  </a:lnTo>
                  <a:close/>
                </a:path>
              </a:pathLst>
            </a:custGeom>
            <a:solidFill>
              <a:srgbClr val="969696">
                <a:alpha val="34901"/>
              </a:srgbClr>
            </a:solidFill>
            <a:ln w="9525">
              <a:noFill/>
              <a:round/>
              <a:headEnd/>
              <a:tailEnd/>
            </a:ln>
          </p:spPr>
          <p:txBody>
            <a:bodyPr/>
            <a:lstStyle/>
            <a:p>
              <a:endParaRPr lang="el-GR"/>
            </a:p>
          </p:txBody>
        </p:sp>
        <p:sp>
          <p:nvSpPr>
            <p:cNvPr id="43022" name="Freeform 16"/>
            <p:cNvSpPr>
              <a:spLocks/>
            </p:cNvSpPr>
            <p:nvPr/>
          </p:nvSpPr>
          <p:spPr bwMode="auto">
            <a:xfrm>
              <a:off x="3031" y="1793"/>
              <a:ext cx="1030" cy="756"/>
            </a:xfrm>
            <a:custGeom>
              <a:avLst/>
              <a:gdLst>
                <a:gd name="T0" fmla="*/ 0 w 1030"/>
                <a:gd name="T1" fmla="*/ 533 h 756"/>
                <a:gd name="T2" fmla="*/ 101 w 1030"/>
                <a:gd name="T3" fmla="*/ 756 h 756"/>
                <a:gd name="T4" fmla="*/ 1030 w 1030"/>
                <a:gd name="T5" fmla="*/ 353 h 756"/>
                <a:gd name="T6" fmla="*/ 850 w 1030"/>
                <a:gd name="T7" fmla="*/ 0 h 756"/>
                <a:gd name="T8" fmla="*/ 0 w 1030"/>
                <a:gd name="T9" fmla="*/ 533 h 756"/>
                <a:gd name="T10" fmla="*/ 0 60000 65536"/>
                <a:gd name="T11" fmla="*/ 0 60000 65536"/>
                <a:gd name="T12" fmla="*/ 0 60000 65536"/>
                <a:gd name="T13" fmla="*/ 0 60000 65536"/>
                <a:gd name="T14" fmla="*/ 0 60000 65536"/>
                <a:gd name="T15" fmla="*/ 0 w 1030"/>
                <a:gd name="T16" fmla="*/ 0 h 756"/>
                <a:gd name="T17" fmla="*/ 1030 w 1030"/>
                <a:gd name="T18" fmla="*/ 756 h 756"/>
              </a:gdLst>
              <a:ahLst/>
              <a:cxnLst>
                <a:cxn ang="T10">
                  <a:pos x="T0" y="T1"/>
                </a:cxn>
                <a:cxn ang="T11">
                  <a:pos x="T2" y="T3"/>
                </a:cxn>
                <a:cxn ang="T12">
                  <a:pos x="T4" y="T5"/>
                </a:cxn>
                <a:cxn ang="T13">
                  <a:pos x="T6" y="T7"/>
                </a:cxn>
                <a:cxn ang="T14">
                  <a:pos x="T8" y="T9"/>
                </a:cxn>
              </a:cxnLst>
              <a:rect l="T15" t="T16" r="T17" b="T18"/>
              <a:pathLst>
                <a:path w="1030" h="756">
                  <a:moveTo>
                    <a:pt x="0" y="533"/>
                  </a:moveTo>
                  <a:lnTo>
                    <a:pt x="101" y="756"/>
                  </a:lnTo>
                  <a:lnTo>
                    <a:pt x="1030" y="353"/>
                  </a:lnTo>
                  <a:lnTo>
                    <a:pt x="850" y="0"/>
                  </a:lnTo>
                  <a:lnTo>
                    <a:pt x="0" y="533"/>
                  </a:lnTo>
                  <a:close/>
                </a:path>
              </a:pathLst>
            </a:custGeom>
            <a:solidFill>
              <a:schemeClr val="bg1">
                <a:alpha val="34901"/>
              </a:schemeClr>
            </a:solidFill>
            <a:ln w="9525">
              <a:noFill/>
              <a:round/>
              <a:headEnd/>
              <a:tailEnd/>
            </a:ln>
          </p:spPr>
          <p:txBody>
            <a:bodyPr/>
            <a:lstStyle/>
            <a:p>
              <a:endParaRPr lang="el-GR"/>
            </a:p>
          </p:txBody>
        </p:sp>
        <p:sp>
          <p:nvSpPr>
            <p:cNvPr id="43023" name="AutoShape 17"/>
            <p:cNvSpPr>
              <a:spLocks noChangeArrowheads="1"/>
            </p:cNvSpPr>
            <p:nvPr/>
          </p:nvSpPr>
          <p:spPr bwMode="auto">
            <a:xfrm rot="3600000">
              <a:off x="1594" y="3030"/>
              <a:ext cx="172" cy="356"/>
            </a:xfrm>
            <a:prstGeom prst="triangle">
              <a:avLst>
                <a:gd name="adj" fmla="val 50000"/>
              </a:avLst>
            </a:prstGeom>
            <a:solidFill>
              <a:schemeClr val="accent1">
                <a:alpha val="34901"/>
              </a:schemeClr>
            </a:solidFill>
            <a:ln w="9525">
              <a:solidFill>
                <a:schemeClr val="tx1"/>
              </a:solidFill>
              <a:miter lim="800000"/>
              <a:headEnd/>
              <a:tailEnd/>
            </a:ln>
          </p:spPr>
          <p:txBody>
            <a:bodyPr wrap="none" anchor="ctr"/>
            <a:lstStyle/>
            <a:p>
              <a:endParaRPr lang="el-GR"/>
            </a:p>
          </p:txBody>
        </p:sp>
        <p:sp>
          <p:nvSpPr>
            <p:cNvPr id="43024" name="Oval 18"/>
            <p:cNvSpPr>
              <a:spLocks noChangeArrowheads="1"/>
            </p:cNvSpPr>
            <p:nvPr/>
          </p:nvSpPr>
          <p:spPr bwMode="auto">
            <a:xfrm>
              <a:off x="2989" y="2295"/>
              <a:ext cx="258" cy="258"/>
            </a:xfrm>
            <a:prstGeom prst="ellipse">
              <a:avLst/>
            </a:prstGeom>
            <a:solidFill>
              <a:srgbClr val="66CCFF">
                <a:alpha val="34901"/>
              </a:srgbClr>
            </a:solidFill>
            <a:ln w="9525">
              <a:solidFill>
                <a:schemeClr val="tx1"/>
              </a:solidFill>
              <a:round/>
              <a:headEnd/>
              <a:tailEnd/>
            </a:ln>
          </p:spPr>
          <p:txBody>
            <a:bodyPr wrap="none" anchor="ctr"/>
            <a:lstStyle/>
            <a:p>
              <a:endParaRPr lang="el-GR"/>
            </a:p>
          </p:txBody>
        </p:sp>
        <p:grpSp>
          <p:nvGrpSpPr>
            <p:cNvPr id="43025" name="Group 20"/>
            <p:cNvGrpSpPr>
              <a:grpSpLocks/>
            </p:cNvGrpSpPr>
            <p:nvPr/>
          </p:nvGrpSpPr>
          <p:grpSpPr bwMode="auto">
            <a:xfrm>
              <a:off x="-793" y="612"/>
              <a:ext cx="5115" cy="5115"/>
              <a:chOff x="-793" y="612"/>
              <a:chExt cx="5115" cy="5115"/>
            </a:xfrm>
          </p:grpSpPr>
          <p:sp>
            <p:nvSpPr>
              <p:cNvPr id="43026" name="AutoShape 21"/>
              <p:cNvSpPr>
                <a:spLocks noChangeArrowheads="1"/>
              </p:cNvSpPr>
              <p:nvPr/>
            </p:nvSpPr>
            <p:spPr bwMode="auto">
              <a:xfrm rot="3600000">
                <a:off x="-793" y="612"/>
                <a:ext cx="5115" cy="5115"/>
              </a:xfrm>
              <a:custGeom>
                <a:avLst/>
                <a:gdLst>
                  <a:gd name="T0" fmla="*/ 8 w 21600"/>
                  <a:gd name="T1" fmla="*/ 0 h 21600"/>
                  <a:gd name="T2" fmla="*/ 6 w 21600"/>
                  <a:gd name="T3" fmla="*/ 0 h 21600"/>
                  <a:gd name="T4" fmla="*/ 8 w 21600"/>
                  <a:gd name="T5" fmla="*/ 0 h 21600"/>
                  <a:gd name="T6" fmla="*/ 10 w 21600"/>
                  <a:gd name="T7" fmla="*/ 0 h 21600"/>
                  <a:gd name="T8" fmla="*/ 0 60000 65536"/>
                  <a:gd name="T9" fmla="*/ 0 60000 65536"/>
                  <a:gd name="T10" fmla="*/ 0 60000 65536"/>
                  <a:gd name="T11" fmla="*/ 0 60000 65536"/>
                  <a:gd name="T12" fmla="*/ 5975 w 21600"/>
                  <a:gd name="T13" fmla="*/ 0 h 21600"/>
                  <a:gd name="T14" fmla="*/ 15625 w 21600"/>
                  <a:gd name="T15" fmla="*/ 1474 h 21600"/>
                </a:gdLst>
                <a:ahLst/>
                <a:cxnLst>
                  <a:cxn ang="T8">
                    <a:pos x="T0" y="T1"/>
                  </a:cxn>
                  <a:cxn ang="T9">
                    <a:pos x="T2" y="T3"/>
                  </a:cxn>
                  <a:cxn ang="T10">
                    <a:pos x="T4" y="T5"/>
                  </a:cxn>
                  <a:cxn ang="T11">
                    <a:pos x="T6" y="T7"/>
                  </a:cxn>
                </a:cxnLst>
                <a:rect l="T12" t="T13" r="T14" b="T15"/>
                <a:pathLst>
                  <a:path w="21600" h="21600">
                    <a:moveTo>
                      <a:pt x="7805" y="813"/>
                    </a:moveTo>
                    <a:cubicBezTo>
                      <a:pt x="8776" y="522"/>
                      <a:pt x="9785" y="373"/>
                      <a:pt x="10800" y="374"/>
                    </a:cubicBezTo>
                    <a:cubicBezTo>
                      <a:pt x="11814" y="374"/>
                      <a:pt x="12823" y="522"/>
                      <a:pt x="13794" y="813"/>
                    </a:cubicBezTo>
                    <a:lnTo>
                      <a:pt x="13902" y="455"/>
                    </a:lnTo>
                    <a:cubicBezTo>
                      <a:pt x="12895" y="153"/>
                      <a:pt x="11850" y="-1"/>
                      <a:pt x="10799" y="0"/>
                    </a:cubicBezTo>
                    <a:cubicBezTo>
                      <a:pt x="9749" y="0"/>
                      <a:pt x="8704" y="153"/>
                      <a:pt x="7697" y="455"/>
                    </a:cubicBezTo>
                    <a:close/>
                  </a:path>
                </a:pathLst>
              </a:custGeom>
              <a:solidFill>
                <a:schemeClr val="accent1">
                  <a:alpha val="34901"/>
                </a:schemeClr>
              </a:solidFill>
              <a:ln w="9525">
                <a:solidFill>
                  <a:schemeClr val="tx1"/>
                </a:solidFill>
                <a:miter lim="800000"/>
                <a:headEnd/>
                <a:tailEnd/>
              </a:ln>
            </p:spPr>
            <p:txBody>
              <a:bodyPr wrap="none" anchor="ctr"/>
              <a:lstStyle/>
              <a:p>
                <a:endParaRPr lang="el-GR"/>
              </a:p>
            </p:txBody>
          </p:sp>
          <p:sp>
            <p:nvSpPr>
              <p:cNvPr id="43027" name="Freeform 22"/>
              <p:cNvSpPr>
                <a:spLocks/>
              </p:cNvSpPr>
              <p:nvPr/>
            </p:nvSpPr>
            <p:spPr bwMode="auto">
              <a:xfrm>
                <a:off x="3504" y="1340"/>
                <a:ext cx="708" cy="1244"/>
              </a:xfrm>
              <a:custGeom>
                <a:avLst/>
                <a:gdLst>
                  <a:gd name="T0" fmla="*/ 0 w 708"/>
                  <a:gd name="T1" fmla="*/ 0 h 1244"/>
                  <a:gd name="T2" fmla="*/ 420 w 708"/>
                  <a:gd name="T3" fmla="*/ 543 h 1244"/>
                  <a:gd name="T4" fmla="*/ 708 w 708"/>
                  <a:gd name="T5" fmla="*/ 1244 h 1244"/>
                  <a:gd name="T6" fmla="*/ 0 60000 65536"/>
                  <a:gd name="T7" fmla="*/ 0 60000 65536"/>
                  <a:gd name="T8" fmla="*/ 0 60000 65536"/>
                  <a:gd name="T9" fmla="*/ 0 w 708"/>
                  <a:gd name="T10" fmla="*/ 0 h 1244"/>
                  <a:gd name="T11" fmla="*/ 708 w 708"/>
                  <a:gd name="T12" fmla="*/ 1244 h 1244"/>
                </a:gdLst>
                <a:ahLst/>
                <a:cxnLst>
                  <a:cxn ang="T6">
                    <a:pos x="T0" y="T1"/>
                  </a:cxn>
                  <a:cxn ang="T7">
                    <a:pos x="T2" y="T3"/>
                  </a:cxn>
                  <a:cxn ang="T8">
                    <a:pos x="T4" y="T5"/>
                  </a:cxn>
                </a:cxnLst>
                <a:rect l="T9" t="T10" r="T11" b="T12"/>
                <a:pathLst>
                  <a:path w="708" h="1244">
                    <a:moveTo>
                      <a:pt x="0" y="0"/>
                    </a:moveTo>
                    <a:cubicBezTo>
                      <a:pt x="115" y="128"/>
                      <a:pt x="249" y="246"/>
                      <a:pt x="420" y="543"/>
                    </a:cubicBezTo>
                    <a:cubicBezTo>
                      <a:pt x="591" y="840"/>
                      <a:pt x="652" y="1076"/>
                      <a:pt x="708" y="1244"/>
                    </a:cubicBezTo>
                  </a:path>
                </a:pathLst>
              </a:custGeom>
              <a:noFill/>
              <a:ln w="76200" cap="flat" cmpd="sng">
                <a:solidFill>
                  <a:schemeClr val="tx1"/>
                </a:solidFill>
                <a:prstDash val="sysDot"/>
                <a:round/>
                <a:headEnd/>
                <a:tailEnd/>
              </a:ln>
            </p:spPr>
            <p:txBody>
              <a:bodyPr/>
              <a:lstStyle/>
              <a:p>
                <a:endParaRPr lang="el-GR"/>
              </a:p>
            </p:txBody>
          </p:sp>
        </p:grpSp>
      </p:grpSp>
      <p:grpSp>
        <p:nvGrpSpPr>
          <p:cNvPr id="43012" name="Group 23"/>
          <p:cNvGrpSpPr>
            <a:grpSpLocks/>
          </p:cNvGrpSpPr>
          <p:nvPr/>
        </p:nvGrpSpPr>
        <p:grpSpPr bwMode="auto">
          <a:xfrm>
            <a:off x="2106613" y="1249363"/>
            <a:ext cx="8120062" cy="8458200"/>
            <a:chOff x="367" y="1053"/>
            <a:chExt cx="5115" cy="5328"/>
          </a:xfrm>
        </p:grpSpPr>
        <p:sp>
          <p:nvSpPr>
            <p:cNvPr id="43014" name="Freeform 2"/>
            <p:cNvSpPr>
              <a:spLocks/>
            </p:cNvSpPr>
            <p:nvPr/>
          </p:nvSpPr>
          <p:spPr bwMode="auto">
            <a:xfrm rot="-3628628">
              <a:off x="1545" y="1387"/>
              <a:ext cx="2376" cy="1762"/>
            </a:xfrm>
            <a:custGeom>
              <a:avLst/>
              <a:gdLst>
                <a:gd name="T0" fmla="*/ 0 w 2376"/>
                <a:gd name="T1" fmla="*/ 1762 h 1762"/>
                <a:gd name="T2" fmla="*/ 2376 w 2376"/>
                <a:gd name="T3" fmla="*/ 1216 h 1762"/>
                <a:gd name="T4" fmla="*/ 2104 w 2376"/>
                <a:gd name="T5" fmla="*/ 548 h 1762"/>
                <a:gd name="T6" fmla="*/ 1676 w 2376"/>
                <a:gd name="T7" fmla="*/ 0 h 1762"/>
                <a:gd name="T8" fmla="*/ 0 w 2376"/>
                <a:gd name="T9" fmla="*/ 1762 h 1762"/>
                <a:gd name="T10" fmla="*/ 0 60000 65536"/>
                <a:gd name="T11" fmla="*/ 0 60000 65536"/>
                <a:gd name="T12" fmla="*/ 0 60000 65536"/>
                <a:gd name="T13" fmla="*/ 0 60000 65536"/>
                <a:gd name="T14" fmla="*/ 0 60000 65536"/>
                <a:gd name="T15" fmla="*/ 0 w 2376"/>
                <a:gd name="T16" fmla="*/ 0 h 1762"/>
                <a:gd name="T17" fmla="*/ 2376 w 2376"/>
                <a:gd name="T18" fmla="*/ 1762 h 1762"/>
              </a:gdLst>
              <a:ahLst/>
              <a:cxnLst>
                <a:cxn ang="T10">
                  <a:pos x="T0" y="T1"/>
                </a:cxn>
                <a:cxn ang="T11">
                  <a:pos x="T2" y="T3"/>
                </a:cxn>
                <a:cxn ang="T12">
                  <a:pos x="T4" y="T5"/>
                </a:cxn>
                <a:cxn ang="T13">
                  <a:pos x="T6" y="T7"/>
                </a:cxn>
                <a:cxn ang="T14">
                  <a:pos x="T8" y="T9"/>
                </a:cxn>
              </a:cxnLst>
              <a:rect l="T15" t="T16" r="T17" b="T18"/>
              <a:pathLst>
                <a:path w="2376" h="1762">
                  <a:moveTo>
                    <a:pt x="0" y="1762"/>
                  </a:moveTo>
                  <a:lnTo>
                    <a:pt x="2376" y="1216"/>
                  </a:lnTo>
                  <a:lnTo>
                    <a:pt x="2104" y="548"/>
                  </a:lnTo>
                  <a:lnTo>
                    <a:pt x="1676" y="0"/>
                  </a:lnTo>
                  <a:lnTo>
                    <a:pt x="0" y="1762"/>
                  </a:lnTo>
                  <a:close/>
                </a:path>
              </a:pathLst>
            </a:custGeom>
            <a:solidFill>
              <a:srgbClr val="969696"/>
            </a:solidFill>
            <a:ln w="9525">
              <a:noFill/>
              <a:round/>
              <a:headEnd/>
              <a:tailEnd/>
            </a:ln>
          </p:spPr>
          <p:txBody>
            <a:bodyPr/>
            <a:lstStyle/>
            <a:p>
              <a:endParaRPr lang="el-GR"/>
            </a:p>
          </p:txBody>
        </p:sp>
        <p:sp>
          <p:nvSpPr>
            <p:cNvPr id="43015" name="Freeform 3"/>
            <p:cNvSpPr>
              <a:spLocks/>
            </p:cNvSpPr>
            <p:nvPr/>
          </p:nvSpPr>
          <p:spPr bwMode="auto">
            <a:xfrm>
              <a:off x="2988" y="1310"/>
              <a:ext cx="526" cy="1160"/>
            </a:xfrm>
            <a:custGeom>
              <a:avLst/>
              <a:gdLst>
                <a:gd name="T0" fmla="*/ 0 w 526"/>
                <a:gd name="T1" fmla="*/ 1145 h 1160"/>
                <a:gd name="T2" fmla="*/ 245 w 526"/>
                <a:gd name="T3" fmla="*/ 1160 h 1160"/>
                <a:gd name="T4" fmla="*/ 526 w 526"/>
                <a:gd name="T5" fmla="*/ 58 h 1160"/>
                <a:gd name="T6" fmla="*/ 58 w 526"/>
                <a:gd name="T7" fmla="*/ 0 h 1160"/>
                <a:gd name="T8" fmla="*/ 0 w 526"/>
                <a:gd name="T9" fmla="*/ 1145 h 1160"/>
                <a:gd name="T10" fmla="*/ 0 60000 65536"/>
                <a:gd name="T11" fmla="*/ 0 60000 65536"/>
                <a:gd name="T12" fmla="*/ 0 60000 65536"/>
                <a:gd name="T13" fmla="*/ 0 60000 65536"/>
                <a:gd name="T14" fmla="*/ 0 60000 65536"/>
                <a:gd name="T15" fmla="*/ 0 w 526"/>
                <a:gd name="T16" fmla="*/ 0 h 1160"/>
                <a:gd name="T17" fmla="*/ 526 w 526"/>
                <a:gd name="T18" fmla="*/ 1160 h 1160"/>
              </a:gdLst>
              <a:ahLst/>
              <a:cxnLst>
                <a:cxn ang="T10">
                  <a:pos x="T0" y="T1"/>
                </a:cxn>
                <a:cxn ang="T11">
                  <a:pos x="T2" y="T3"/>
                </a:cxn>
                <a:cxn ang="T12">
                  <a:pos x="T4" y="T5"/>
                </a:cxn>
                <a:cxn ang="T13">
                  <a:pos x="T6" y="T7"/>
                </a:cxn>
                <a:cxn ang="T14">
                  <a:pos x="T8" y="T9"/>
                </a:cxn>
              </a:cxnLst>
              <a:rect l="T15" t="T16" r="T17" b="T18"/>
              <a:pathLst>
                <a:path w="526" h="1160">
                  <a:moveTo>
                    <a:pt x="0" y="1145"/>
                  </a:moveTo>
                  <a:lnTo>
                    <a:pt x="245" y="1160"/>
                  </a:lnTo>
                  <a:lnTo>
                    <a:pt x="526" y="58"/>
                  </a:lnTo>
                  <a:lnTo>
                    <a:pt x="58" y="0"/>
                  </a:lnTo>
                  <a:lnTo>
                    <a:pt x="0" y="1145"/>
                  </a:lnTo>
                  <a:close/>
                </a:path>
              </a:pathLst>
            </a:custGeom>
            <a:solidFill>
              <a:schemeClr val="bg1">
                <a:alpha val="59999"/>
              </a:schemeClr>
            </a:solidFill>
            <a:ln w="9525">
              <a:noFill/>
              <a:round/>
              <a:headEnd/>
              <a:tailEnd/>
            </a:ln>
          </p:spPr>
          <p:txBody>
            <a:bodyPr/>
            <a:lstStyle/>
            <a:p>
              <a:endParaRPr lang="el-GR"/>
            </a:p>
          </p:txBody>
        </p:sp>
        <p:sp>
          <p:nvSpPr>
            <p:cNvPr id="43016" name="AutoShape 4"/>
            <p:cNvSpPr>
              <a:spLocks noChangeArrowheads="1"/>
            </p:cNvSpPr>
            <p:nvPr/>
          </p:nvSpPr>
          <p:spPr bwMode="auto">
            <a:xfrm rot="-28628">
              <a:off x="2830" y="3738"/>
              <a:ext cx="172" cy="356"/>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l-GR"/>
            </a:p>
          </p:txBody>
        </p:sp>
        <p:grpSp>
          <p:nvGrpSpPr>
            <p:cNvPr id="43017" name="Group 13"/>
            <p:cNvGrpSpPr>
              <a:grpSpLocks/>
            </p:cNvGrpSpPr>
            <p:nvPr/>
          </p:nvGrpSpPr>
          <p:grpSpPr bwMode="auto">
            <a:xfrm>
              <a:off x="367" y="1053"/>
              <a:ext cx="5115" cy="5328"/>
              <a:chOff x="367" y="1053"/>
              <a:chExt cx="5115" cy="5328"/>
            </a:xfrm>
          </p:grpSpPr>
          <p:sp>
            <p:nvSpPr>
              <p:cNvPr id="43019" name="AutoShape 10"/>
              <p:cNvSpPr>
                <a:spLocks noChangeArrowheads="1"/>
              </p:cNvSpPr>
              <p:nvPr/>
            </p:nvSpPr>
            <p:spPr bwMode="auto">
              <a:xfrm rot="-28628">
                <a:off x="367" y="1266"/>
                <a:ext cx="5115" cy="5115"/>
              </a:xfrm>
              <a:custGeom>
                <a:avLst/>
                <a:gdLst>
                  <a:gd name="T0" fmla="*/ 8 w 21600"/>
                  <a:gd name="T1" fmla="*/ 0 h 21600"/>
                  <a:gd name="T2" fmla="*/ 6 w 21600"/>
                  <a:gd name="T3" fmla="*/ 0 h 21600"/>
                  <a:gd name="T4" fmla="*/ 8 w 21600"/>
                  <a:gd name="T5" fmla="*/ 0 h 21600"/>
                  <a:gd name="T6" fmla="*/ 10 w 21600"/>
                  <a:gd name="T7" fmla="*/ 0 h 21600"/>
                  <a:gd name="T8" fmla="*/ 0 60000 65536"/>
                  <a:gd name="T9" fmla="*/ 0 60000 65536"/>
                  <a:gd name="T10" fmla="*/ 0 60000 65536"/>
                  <a:gd name="T11" fmla="*/ 0 60000 65536"/>
                  <a:gd name="T12" fmla="*/ 5975 w 21600"/>
                  <a:gd name="T13" fmla="*/ 0 h 21600"/>
                  <a:gd name="T14" fmla="*/ 15625 w 21600"/>
                  <a:gd name="T15" fmla="*/ 1474 h 21600"/>
                </a:gdLst>
                <a:ahLst/>
                <a:cxnLst>
                  <a:cxn ang="T8">
                    <a:pos x="T0" y="T1"/>
                  </a:cxn>
                  <a:cxn ang="T9">
                    <a:pos x="T2" y="T3"/>
                  </a:cxn>
                  <a:cxn ang="T10">
                    <a:pos x="T4" y="T5"/>
                  </a:cxn>
                  <a:cxn ang="T11">
                    <a:pos x="T6" y="T7"/>
                  </a:cxn>
                </a:cxnLst>
                <a:rect l="T12" t="T13" r="T14" b="T15"/>
                <a:pathLst>
                  <a:path w="21600" h="21600">
                    <a:moveTo>
                      <a:pt x="7805" y="813"/>
                    </a:moveTo>
                    <a:cubicBezTo>
                      <a:pt x="8776" y="522"/>
                      <a:pt x="9785" y="373"/>
                      <a:pt x="10800" y="374"/>
                    </a:cubicBezTo>
                    <a:cubicBezTo>
                      <a:pt x="11814" y="374"/>
                      <a:pt x="12823" y="522"/>
                      <a:pt x="13794" y="813"/>
                    </a:cubicBezTo>
                    <a:lnTo>
                      <a:pt x="13902" y="455"/>
                    </a:lnTo>
                    <a:cubicBezTo>
                      <a:pt x="12895" y="153"/>
                      <a:pt x="11850" y="-1"/>
                      <a:pt x="10799" y="0"/>
                    </a:cubicBezTo>
                    <a:cubicBezTo>
                      <a:pt x="9749" y="0"/>
                      <a:pt x="8704" y="153"/>
                      <a:pt x="7697" y="455"/>
                    </a:cubicBezTo>
                    <a:close/>
                  </a:path>
                </a:pathLst>
              </a:custGeom>
              <a:solidFill>
                <a:schemeClr val="accent1"/>
              </a:solidFill>
              <a:ln w="9525">
                <a:solidFill>
                  <a:schemeClr val="tx1"/>
                </a:solidFill>
                <a:miter lim="800000"/>
                <a:headEnd/>
                <a:tailEnd/>
              </a:ln>
            </p:spPr>
            <p:txBody>
              <a:bodyPr wrap="none" anchor="ctr"/>
              <a:lstStyle/>
              <a:p>
                <a:endParaRPr lang="el-GR"/>
              </a:p>
            </p:txBody>
          </p:sp>
          <p:sp>
            <p:nvSpPr>
              <p:cNvPr id="43020" name="Freeform 11"/>
              <p:cNvSpPr>
                <a:spLocks/>
              </p:cNvSpPr>
              <p:nvPr/>
            </p:nvSpPr>
            <p:spPr bwMode="auto">
              <a:xfrm rot="-3628628">
                <a:off x="2551" y="785"/>
                <a:ext cx="708" cy="1244"/>
              </a:xfrm>
              <a:custGeom>
                <a:avLst/>
                <a:gdLst>
                  <a:gd name="T0" fmla="*/ 0 w 708"/>
                  <a:gd name="T1" fmla="*/ 0 h 1244"/>
                  <a:gd name="T2" fmla="*/ 420 w 708"/>
                  <a:gd name="T3" fmla="*/ 543 h 1244"/>
                  <a:gd name="T4" fmla="*/ 708 w 708"/>
                  <a:gd name="T5" fmla="*/ 1244 h 1244"/>
                  <a:gd name="T6" fmla="*/ 0 60000 65536"/>
                  <a:gd name="T7" fmla="*/ 0 60000 65536"/>
                  <a:gd name="T8" fmla="*/ 0 60000 65536"/>
                  <a:gd name="T9" fmla="*/ 0 w 708"/>
                  <a:gd name="T10" fmla="*/ 0 h 1244"/>
                  <a:gd name="T11" fmla="*/ 708 w 708"/>
                  <a:gd name="T12" fmla="*/ 1244 h 1244"/>
                </a:gdLst>
                <a:ahLst/>
                <a:cxnLst>
                  <a:cxn ang="T6">
                    <a:pos x="T0" y="T1"/>
                  </a:cxn>
                  <a:cxn ang="T7">
                    <a:pos x="T2" y="T3"/>
                  </a:cxn>
                  <a:cxn ang="T8">
                    <a:pos x="T4" y="T5"/>
                  </a:cxn>
                </a:cxnLst>
                <a:rect l="T9" t="T10" r="T11" b="T12"/>
                <a:pathLst>
                  <a:path w="708" h="1244">
                    <a:moveTo>
                      <a:pt x="0" y="0"/>
                    </a:moveTo>
                    <a:cubicBezTo>
                      <a:pt x="115" y="128"/>
                      <a:pt x="249" y="246"/>
                      <a:pt x="420" y="543"/>
                    </a:cubicBezTo>
                    <a:cubicBezTo>
                      <a:pt x="591" y="840"/>
                      <a:pt x="652" y="1076"/>
                      <a:pt x="708" y="1244"/>
                    </a:cubicBezTo>
                  </a:path>
                </a:pathLst>
              </a:custGeom>
              <a:noFill/>
              <a:ln w="76200" cap="flat" cmpd="sng">
                <a:solidFill>
                  <a:schemeClr val="tx1"/>
                </a:solidFill>
                <a:prstDash val="sysDot"/>
                <a:round/>
                <a:headEnd/>
                <a:tailEnd/>
              </a:ln>
            </p:spPr>
            <p:txBody>
              <a:bodyPr/>
              <a:lstStyle/>
              <a:p>
                <a:endParaRPr lang="el-GR"/>
              </a:p>
            </p:txBody>
          </p:sp>
        </p:grpSp>
        <p:sp>
          <p:nvSpPr>
            <p:cNvPr id="43018" name="Oval 7"/>
            <p:cNvSpPr>
              <a:spLocks noChangeArrowheads="1"/>
            </p:cNvSpPr>
            <p:nvPr/>
          </p:nvSpPr>
          <p:spPr bwMode="auto">
            <a:xfrm>
              <a:off x="2989" y="2295"/>
              <a:ext cx="258" cy="258"/>
            </a:xfrm>
            <a:prstGeom prst="ellipse">
              <a:avLst/>
            </a:prstGeom>
            <a:solidFill>
              <a:srgbClr val="66CCFF"/>
            </a:solidFill>
            <a:ln w="9525">
              <a:solidFill>
                <a:schemeClr val="tx1"/>
              </a:solidFill>
              <a:round/>
              <a:headEnd/>
              <a:tailEnd/>
            </a:ln>
          </p:spPr>
          <p:txBody>
            <a:bodyPr wrap="none" anchor="ctr"/>
            <a:lstStyle/>
            <a:p>
              <a:endParaRPr lang="el-GR"/>
            </a:p>
          </p:txBody>
        </p:sp>
      </p:grpSp>
      <p:sp>
        <p:nvSpPr>
          <p:cNvPr id="43013" name="Text Box 26"/>
          <p:cNvSpPr txBox="1">
            <a:spLocks noChangeArrowheads="1"/>
          </p:cNvSpPr>
          <p:nvPr/>
        </p:nvSpPr>
        <p:spPr bwMode="auto">
          <a:xfrm>
            <a:off x="2135189" y="495301"/>
            <a:ext cx="1032655" cy="660245"/>
          </a:xfrm>
          <a:prstGeom prst="rect">
            <a:avLst/>
          </a:prstGeom>
          <a:noFill/>
          <a:ln w="9525">
            <a:noFill/>
            <a:miter lim="800000"/>
            <a:headEnd/>
            <a:tailEnd/>
          </a:ln>
        </p:spPr>
        <p:txBody>
          <a:bodyPr wrap="none">
            <a:spAutoFit/>
          </a:bodyPr>
          <a:lstStyle/>
          <a:p>
            <a:pPr>
              <a:lnSpc>
                <a:spcPct val="150000"/>
              </a:lnSpc>
            </a:pPr>
            <a:r>
              <a:rPr lang="el-GR" sz="2800" dirty="0"/>
              <a:t>λήψη</a:t>
            </a:r>
            <a:endParaRPr lang="en-GB" sz="28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23"/>
          <p:cNvGrpSpPr>
            <a:grpSpLocks/>
          </p:cNvGrpSpPr>
          <p:nvPr/>
        </p:nvGrpSpPr>
        <p:grpSpPr bwMode="auto">
          <a:xfrm>
            <a:off x="265113" y="549276"/>
            <a:ext cx="8120063" cy="8120063"/>
            <a:chOff x="-793" y="612"/>
            <a:chExt cx="5115" cy="5115"/>
          </a:xfrm>
        </p:grpSpPr>
        <p:sp>
          <p:nvSpPr>
            <p:cNvPr id="44053" name="Freeform 24"/>
            <p:cNvSpPr>
              <a:spLocks/>
            </p:cNvSpPr>
            <p:nvPr/>
          </p:nvSpPr>
          <p:spPr bwMode="auto">
            <a:xfrm>
              <a:off x="1836" y="1356"/>
              <a:ext cx="2376" cy="1762"/>
            </a:xfrm>
            <a:custGeom>
              <a:avLst/>
              <a:gdLst>
                <a:gd name="T0" fmla="*/ 0 w 2376"/>
                <a:gd name="T1" fmla="*/ 1762 h 1762"/>
                <a:gd name="T2" fmla="*/ 2376 w 2376"/>
                <a:gd name="T3" fmla="*/ 1216 h 1762"/>
                <a:gd name="T4" fmla="*/ 2104 w 2376"/>
                <a:gd name="T5" fmla="*/ 548 h 1762"/>
                <a:gd name="T6" fmla="*/ 1676 w 2376"/>
                <a:gd name="T7" fmla="*/ 0 h 1762"/>
                <a:gd name="T8" fmla="*/ 0 w 2376"/>
                <a:gd name="T9" fmla="*/ 1762 h 1762"/>
                <a:gd name="T10" fmla="*/ 0 60000 65536"/>
                <a:gd name="T11" fmla="*/ 0 60000 65536"/>
                <a:gd name="T12" fmla="*/ 0 60000 65536"/>
                <a:gd name="T13" fmla="*/ 0 60000 65536"/>
                <a:gd name="T14" fmla="*/ 0 60000 65536"/>
                <a:gd name="T15" fmla="*/ 0 w 2376"/>
                <a:gd name="T16" fmla="*/ 0 h 1762"/>
                <a:gd name="T17" fmla="*/ 2376 w 2376"/>
                <a:gd name="T18" fmla="*/ 1762 h 1762"/>
              </a:gdLst>
              <a:ahLst/>
              <a:cxnLst>
                <a:cxn ang="T10">
                  <a:pos x="T0" y="T1"/>
                </a:cxn>
                <a:cxn ang="T11">
                  <a:pos x="T2" y="T3"/>
                </a:cxn>
                <a:cxn ang="T12">
                  <a:pos x="T4" y="T5"/>
                </a:cxn>
                <a:cxn ang="T13">
                  <a:pos x="T6" y="T7"/>
                </a:cxn>
                <a:cxn ang="T14">
                  <a:pos x="T8" y="T9"/>
                </a:cxn>
              </a:cxnLst>
              <a:rect l="T15" t="T16" r="T17" b="T18"/>
              <a:pathLst>
                <a:path w="2376" h="1762">
                  <a:moveTo>
                    <a:pt x="0" y="1762"/>
                  </a:moveTo>
                  <a:lnTo>
                    <a:pt x="2376" y="1216"/>
                  </a:lnTo>
                  <a:lnTo>
                    <a:pt x="2104" y="548"/>
                  </a:lnTo>
                  <a:lnTo>
                    <a:pt x="1676" y="0"/>
                  </a:lnTo>
                  <a:lnTo>
                    <a:pt x="0" y="1762"/>
                  </a:lnTo>
                  <a:close/>
                </a:path>
              </a:pathLst>
            </a:custGeom>
            <a:solidFill>
              <a:srgbClr val="969696">
                <a:alpha val="34901"/>
              </a:srgbClr>
            </a:solidFill>
            <a:ln w="9525">
              <a:noFill/>
              <a:round/>
              <a:headEnd/>
              <a:tailEnd/>
            </a:ln>
          </p:spPr>
          <p:txBody>
            <a:bodyPr/>
            <a:lstStyle/>
            <a:p>
              <a:endParaRPr lang="el-GR"/>
            </a:p>
          </p:txBody>
        </p:sp>
        <p:sp>
          <p:nvSpPr>
            <p:cNvPr id="44054" name="Freeform 25"/>
            <p:cNvSpPr>
              <a:spLocks/>
            </p:cNvSpPr>
            <p:nvPr/>
          </p:nvSpPr>
          <p:spPr bwMode="auto">
            <a:xfrm>
              <a:off x="3031" y="1793"/>
              <a:ext cx="1030" cy="756"/>
            </a:xfrm>
            <a:custGeom>
              <a:avLst/>
              <a:gdLst>
                <a:gd name="T0" fmla="*/ 0 w 1030"/>
                <a:gd name="T1" fmla="*/ 533 h 756"/>
                <a:gd name="T2" fmla="*/ 101 w 1030"/>
                <a:gd name="T3" fmla="*/ 756 h 756"/>
                <a:gd name="T4" fmla="*/ 1030 w 1030"/>
                <a:gd name="T5" fmla="*/ 353 h 756"/>
                <a:gd name="T6" fmla="*/ 850 w 1030"/>
                <a:gd name="T7" fmla="*/ 0 h 756"/>
                <a:gd name="T8" fmla="*/ 0 w 1030"/>
                <a:gd name="T9" fmla="*/ 533 h 756"/>
                <a:gd name="T10" fmla="*/ 0 60000 65536"/>
                <a:gd name="T11" fmla="*/ 0 60000 65536"/>
                <a:gd name="T12" fmla="*/ 0 60000 65536"/>
                <a:gd name="T13" fmla="*/ 0 60000 65536"/>
                <a:gd name="T14" fmla="*/ 0 60000 65536"/>
                <a:gd name="T15" fmla="*/ 0 w 1030"/>
                <a:gd name="T16" fmla="*/ 0 h 756"/>
                <a:gd name="T17" fmla="*/ 1030 w 1030"/>
                <a:gd name="T18" fmla="*/ 756 h 756"/>
              </a:gdLst>
              <a:ahLst/>
              <a:cxnLst>
                <a:cxn ang="T10">
                  <a:pos x="T0" y="T1"/>
                </a:cxn>
                <a:cxn ang="T11">
                  <a:pos x="T2" y="T3"/>
                </a:cxn>
                <a:cxn ang="T12">
                  <a:pos x="T4" y="T5"/>
                </a:cxn>
                <a:cxn ang="T13">
                  <a:pos x="T6" y="T7"/>
                </a:cxn>
                <a:cxn ang="T14">
                  <a:pos x="T8" y="T9"/>
                </a:cxn>
              </a:cxnLst>
              <a:rect l="T15" t="T16" r="T17" b="T18"/>
              <a:pathLst>
                <a:path w="1030" h="756">
                  <a:moveTo>
                    <a:pt x="0" y="533"/>
                  </a:moveTo>
                  <a:lnTo>
                    <a:pt x="101" y="756"/>
                  </a:lnTo>
                  <a:lnTo>
                    <a:pt x="1030" y="353"/>
                  </a:lnTo>
                  <a:lnTo>
                    <a:pt x="850" y="0"/>
                  </a:lnTo>
                  <a:lnTo>
                    <a:pt x="0" y="533"/>
                  </a:lnTo>
                  <a:close/>
                </a:path>
              </a:pathLst>
            </a:custGeom>
            <a:solidFill>
              <a:schemeClr val="bg1">
                <a:alpha val="34901"/>
              </a:schemeClr>
            </a:solidFill>
            <a:ln w="9525">
              <a:noFill/>
              <a:round/>
              <a:headEnd/>
              <a:tailEnd/>
            </a:ln>
          </p:spPr>
          <p:txBody>
            <a:bodyPr/>
            <a:lstStyle/>
            <a:p>
              <a:endParaRPr lang="el-GR"/>
            </a:p>
          </p:txBody>
        </p:sp>
        <p:sp>
          <p:nvSpPr>
            <p:cNvPr id="44055" name="AutoShape 26"/>
            <p:cNvSpPr>
              <a:spLocks noChangeArrowheads="1"/>
            </p:cNvSpPr>
            <p:nvPr/>
          </p:nvSpPr>
          <p:spPr bwMode="auto">
            <a:xfrm rot="3600000">
              <a:off x="1594" y="3030"/>
              <a:ext cx="172" cy="356"/>
            </a:xfrm>
            <a:prstGeom prst="triangle">
              <a:avLst>
                <a:gd name="adj" fmla="val 50000"/>
              </a:avLst>
            </a:prstGeom>
            <a:solidFill>
              <a:schemeClr val="accent1">
                <a:alpha val="34901"/>
              </a:schemeClr>
            </a:solidFill>
            <a:ln w="9525">
              <a:solidFill>
                <a:schemeClr val="tx1"/>
              </a:solidFill>
              <a:miter lim="800000"/>
              <a:headEnd/>
              <a:tailEnd/>
            </a:ln>
          </p:spPr>
          <p:txBody>
            <a:bodyPr wrap="none" anchor="ctr"/>
            <a:lstStyle/>
            <a:p>
              <a:endParaRPr lang="el-GR"/>
            </a:p>
          </p:txBody>
        </p:sp>
        <p:sp>
          <p:nvSpPr>
            <p:cNvPr id="44056" name="Oval 27"/>
            <p:cNvSpPr>
              <a:spLocks noChangeArrowheads="1"/>
            </p:cNvSpPr>
            <p:nvPr/>
          </p:nvSpPr>
          <p:spPr bwMode="auto">
            <a:xfrm>
              <a:off x="2989" y="2295"/>
              <a:ext cx="258" cy="258"/>
            </a:xfrm>
            <a:prstGeom prst="ellipse">
              <a:avLst/>
            </a:prstGeom>
            <a:solidFill>
              <a:srgbClr val="66CCFF">
                <a:alpha val="34901"/>
              </a:srgbClr>
            </a:solidFill>
            <a:ln w="9525">
              <a:solidFill>
                <a:schemeClr val="tx1"/>
              </a:solidFill>
              <a:round/>
              <a:headEnd/>
              <a:tailEnd/>
            </a:ln>
          </p:spPr>
          <p:txBody>
            <a:bodyPr wrap="none" anchor="ctr"/>
            <a:lstStyle/>
            <a:p>
              <a:endParaRPr lang="el-GR"/>
            </a:p>
          </p:txBody>
        </p:sp>
        <p:grpSp>
          <p:nvGrpSpPr>
            <p:cNvPr id="44057" name="Group 28"/>
            <p:cNvGrpSpPr>
              <a:grpSpLocks/>
            </p:cNvGrpSpPr>
            <p:nvPr/>
          </p:nvGrpSpPr>
          <p:grpSpPr bwMode="auto">
            <a:xfrm>
              <a:off x="-793" y="612"/>
              <a:ext cx="5115" cy="5115"/>
              <a:chOff x="-793" y="612"/>
              <a:chExt cx="5115" cy="5115"/>
            </a:xfrm>
          </p:grpSpPr>
          <p:sp>
            <p:nvSpPr>
              <p:cNvPr id="44058" name="AutoShape 29"/>
              <p:cNvSpPr>
                <a:spLocks noChangeArrowheads="1"/>
              </p:cNvSpPr>
              <p:nvPr/>
            </p:nvSpPr>
            <p:spPr bwMode="auto">
              <a:xfrm rot="3600000">
                <a:off x="-793" y="612"/>
                <a:ext cx="5115" cy="5115"/>
              </a:xfrm>
              <a:custGeom>
                <a:avLst/>
                <a:gdLst>
                  <a:gd name="T0" fmla="*/ 8 w 21600"/>
                  <a:gd name="T1" fmla="*/ 0 h 21600"/>
                  <a:gd name="T2" fmla="*/ 6 w 21600"/>
                  <a:gd name="T3" fmla="*/ 0 h 21600"/>
                  <a:gd name="T4" fmla="*/ 8 w 21600"/>
                  <a:gd name="T5" fmla="*/ 0 h 21600"/>
                  <a:gd name="T6" fmla="*/ 10 w 21600"/>
                  <a:gd name="T7" fmla="*/ 0 h 21600"/>
                  <a:gd name="T8" fmla="*/ 0 60000 65536"/>
                  <a:gd name="T9" fmla="*/ 0 60000 65536"/>
                  <a:gd name="T10" fmla="*/ 0 60000 65536"/>
                  <a:gd name="T11" fmla="*/ 0 60000 65536"/>
                  <a:gd name="T12" fmla="*/ 5975 w 21600"/>
                  <a:gd name="T13" fmla="*/ 0 h 21600"/>
                  <a:gd name="T14" fmla="*/ 15625 w 21600"/>
                  <a:gd name="T15" fmla="*/ 1474 h 21600"/>
                </a:gdLst>
                <a:ahLst/>
                <a:cxnLst>
                  <a:cxn ang="T8">
                    <a:pos x="T0" y="T1"/>
                  </a:cxn>
                  <a:cxn ang="T9">
                    <a:pos x="T2" y="T3"/>
                  </a:cxn>
                  <a:cxn ang="T10">
                    <a:pos x="T4" y="T5"/>
                  </a:cxn>
                  <a:cxn ang="T11">
                    <a:pos x="T6" y="T7"/>
                  </a:cxn>
                </a:cxnLst>
                <a:rect l="T12" t="T13" r="T14" b="T15"/>
                <a:pathLst>
                  <a:path w="21600" h="21600">
                    <a:moveTo>
                      <a:pt x="7805" y="813"/>
                    </a:moveTo>
                    <a:cubicBezTo>
                      <a:pt x="8776" y="522"/>
                      <a:pt x="9785" y="373"/>
                      <a:pt x="10800" y="374"/>
                    </a:cubicBezTo>
                    <a:cubicBezTo>
                      <a:pt x="11814" y="374"/>
                      <a:pt x="12823" y="522"/>
                      <a:pt x="13794" y="813"/>
                    </a:cubicBezTo>
                    <a:lnTo>
                      <a:pt x="13902" y="455"/>
                    </a:lnTo>
                    <a:cubicBezTo>
                      <a:pt x="12895" y="153"/>
                      <a:pt x="11850" y="-1"/>
                      <a:pt x="10799" y="0"/>
                    </a:cubicBezTo>
                    <a:cubicBezTo>
                      <a:pt x="9749" y="0"/>
                      <a:pt x="8704" y="153"/>
                      <a:pt x="7697" y="455"/>
                    </a:cubicBezTo>
                    <a:close/>
                  </a:path>
                </a:pathLst>
              </a:custGeom>
              <a:solidFill>
                <a:schemeClr val="accent1">
                  <a:alpha val="34901"/>
                </a:schemeClr>
              </a:solidFill>
              <a:ln w="9525">
                <a:solidFill>
                  <a:schemeClr val="tx1"/>
                </a:solidFill>
                <a:miter lim="800000"/>
                <a:headEnd/>
                <a:tailEnd/>
              </a:ln>
            </p:spPr>
            <p:txBody>
              <a:bodyPr wrap="none" anchor="ctr"/>
              <a:lstStyle/>
              <a:p>
                <a:endParaRPr lang="el-GR"/>
              </a:p>
            </p:txBody>
          </p:sp>
          <p:sp>
            <p:nvSpPr>
              <p:cNvPr id="44059" name="Freeform 30"/>
              <p:cNvSpPr>
                <a:spLocks/>
              </p:cNvSpPr>
              <p:nvPr/>
            </p:nvSpPr>
            <p:spPr bwMode="auto">
              <a:xfrm>
                <a:off x="3504" y="1340"/>
                <a:ext cx="708" cy="1244"/>
              </a:xfrm>
              <a:custGeom>
                <a:avLst/>
                <a:gdLst>
                  <a:gd name="T0" fmla="*/ 0 w 708"/>
                  <a:gd name="T1" fmla="*/ 0 h 1244"/>
                  <a:gd name="T2" fmla="*/ 420 w 708"/>
                  <a:gd name="T3" fmla="*/ 543 h 1244"/>
                  <a:gd name="T4" fmla="*/ 708 w 708"/>
                  <a:gd name="T5" fmla="*/ 1244 h 1244"/>
                  <a:gd name="T6" fmla="*/ 0 60000 65536"/>
                  <a:gd name="T7" fmla="*/ 0 60000 65536"/>
                  <a:gd name="T8" fmla="*/ 0 60000 65536"/>
                  <a:gd name="T9" fmla="*/ 0 w 708"/>
                  <a:gd name="T10" fmla="*/ 0 h 1244"/>
                  <a:gd name="T11" fmla="*/ 708 w 708"/>
                  <a:gd name="T12" fmla="*/ 1244 h 1244"/>
                </a:gdLst>
                <a:ahLst/>
                <a:cxnLst>
                  <a:cxn ang="T6">
                    <a:pos x="T0" y="T1"/>
                  </a:cxn>
                  <a:cxn ang="T7">
                    <a:pos x="T2" y="T3"/>
                  </a:cxn>
                  <a:cxn ang="T8">
                    <a:pos x="T4" y="T5"/>
                  </a:cxn>
                </a:cxnLst>
                <a:rect l="T9" t="T10" r="T11" b="T12"/>
                <a:pathLst>
                  <a:path w="708" h="1244">
                    <a:moveTo>
                      <a:pt x="0" y="0"/>
                    </a:moveTo>
                    <a:cubicBezTo>
                      <a:pt x="115" y="128"/>
                      <a:pt x="249" y="246"/>
                      <a:pt x="420" y="543"/>
                    </a:cubicBezTo>
                    <a:cubicBezTo>
                      <a:pt x="591" y="840"/>
                      <a:pt x="652" y="1076"/>
                      <a:pt x="708" y="1244"/>
                    </a:cubicBezTo>
                  </a:path>
                </a:pathLst>
              </a:custGeom>
              <a:noFill/>
              <a:ln w="76200" cap="flat" cmpd="sng">
                <a:solidFill>
                  <a:schemeClr val="tx1"/>
                </a:solidFill>
                <a:prstDash val="sysDot"/>
                <a:round/>
                <a:headEnd/>
                <a:tailEnd/>
              </a:ln>
            </p:spPr>
            <p:txBody>
              <a:bodyPr/>
              <a:lstStyle/>
              <a:p>
                <a:endParaRPr lang="el-GR"/>
              </a:p>
            </p:txBody>
          </p:sp>
        </p:grpSp>
      </p:grpSp>
      <p:grpSp>
        <p:nvGrpSpPr>
          <p:cNvPr id="44035" name="Group 15"/>
          <p:cNvGrpSpPr>
            <a:grpSpLocks/>
          </p:cNvGrpSpPr>
          <p:nvPr/>
        </p:nvGrpSpPr>
        <p:grpSpPr bwMode="auto">
          <a:xfrm>
            <a:off x="2106613" y="1249363"/>
            <a:ext cx="8120062" cy="8458200"/>
            <a:chOff x="367" y="1053"/>
            <a:chExt cx="5115" cy="5328"/>
          </a:xfrm>
        </p:grpSpPr>
        <p:sp>
          <p:nvSpPr>
            <p:cNvPr id="44046" name="Freeform 16"/>
            <p:cNvSpPr>
              <a:spLocks/>
            </p:cNvSpPr>
            <p:nvPr/>
          </p:nvSpPr>
          <p:spPr bwMode="auto">
            <a:xfrm rot="-3628628">
              <a:off x="1545" y="1387"/>
              <a:ext cx="2376" cy="1762"/>
            </a:xfrm>
            <a:custGeom>
              <a:avLst/>
              <a:gdLst>
                <a:gd name="T0" fmla="*/ 0 w 2376"/>
                <a:gd name="T1" fmla="*/ 1762 h 1762"/>
                <a:gd name="T2" fmla="*/ 2376 w 2376"/>
                <a:gd name="T3" fmla="*/ 1216 h 1762"/>
                <a:gd name="T4" fmla="*/ 2104 w 2376"/>
                <a:gd name="T5" fmla="*/ 548 h 1762"/>
                <a:gd name="T6" fmla="*/ 1676 w 2376"/>
                <a:gd name="T7" fmla="*/ 0 h 1762"/>
                <a:gd name="T8" fmla="*/ 0 w 2376"/>
                <a:gd name="T9" fmla="*/ 1762 h 1762"/>
                <a:gd name="T10" fmla="*/ 0 60000 65536"/>
                <a:gd name="T11" fmla="*/ 0 60000 65536"/>
                <a:gd name="T12" fmla="*/ 0 60000 65536"/>
                <a:gd name="T13" fmla="*/ 0 60000 65536"/>
                <a:gd name="T14" fmla="*/ 0 60000 65536"/>
                <a:gd name="T15" fmla="*/ 0 w 2376"/>
                <a:gd name="T16" fmla="*/ 0 h 1762"/>
                <a:gd name="T17" fmla="*/ 2376 w 2376"/>
                <a:gd name="T18" fmla="*/ 1762 h 1762"/>
              </a:gdLst>
              <a:ahLst/>
              <a:cxnLst>
                <a:cxn ang="T10">
                  <a:pos x="T0" y="T1"/>
                </a:cxn>
                <a:cxn ang="T11">
                  <a:pos x="T2" y="T3"/>
                </a:cxn>
                <a:cxn ang="T12">
                  <a:pos x="T4" y="T5"/>
                </a:cxn>
                <a:cxn ang="T13">
                  <a:pos x="T6" y="T7"/>
                </a:cxn>
                <a:cxn ang="T14">
                  <a:pos x="T8" y="T9"/>
                </a:cxn>
              </a:cxnLst>
              <a:rect l="T15" t="T16" r="T17" b="T18"/>
              <a:pathLst>
                <a:path w="2376" h="1762">
                  <a:moveTo>
                    <a:pt x="0" y="1762"/>
                  </a:moveTo>
                  <a:lnTo>
                    <a:pt x="2376" y="1216"/>
                  </a:lnTo>
                  <a:lnTo>
                    <a:pt x="2104" y="548"/>
                  </a:lnTo>
                  <a:lnTo>
                    <a:pt x="1676" y="0"/>
                  </a:lnTo>
                  <a:lnTo>
                    <a:pt x="0" y="1762"/>
                  </a:lnTo>
                  <a:close/>
                </a:path>
              </a:pathLst>
            </a:custGeom>
            <a:solidFill>
              <a:srgbClr val="969696">
                <a:alpha val="34901"/>
              </a:srgbClr>
            </a:solidFill>
            <a:ln w="9525">
              <a:noFill/>
              <a:round/>
              <a:headEnd/>
              <a:tailEnd/>
            </a:ln>
          </p:spPr>
          <p:txBody>
            <a:bodyPr/>
            <a:lstStyle/>
            <a:p>
              <a:endParaRPr lang="el-GR"/>
            </a:p>
          </p:txBody>
        </p:sp>
        <p:sp>
          <p:nvSpPr>
            <p:cNvPr id="44047" name="Freeform 17"/>
            <p:cNvSpPr>
              <a:spLocks/>
            </p:cNvSpPr>
            <p:nvPr/>
          </p:nvSpPr>
          <p:spPr bwMode="auto">
            <a:xfrm>
              <a:off x="2988" y="1310"/>
              <a:ext cx="526" cy="1160"/>
            </a:xfrm>
            <a:custGeom>
              <a:avLst/>
              <a:gdLst>
                <a:gd name="T0" fmla="*/ 0 w 526"/>
                <a:gd name="T1" fmla="*/ 1145 h 1160"/>
                <a:gd name="T2" fmla="*/ 245 w 526"/>
                <a:gd name="T3" fmla="*/ 1160 h 1160"/>
                <a:gd name="T4" fmla="*/ 526 w 526"/>
                <a:gd name="T5" fmla="*/ 58 h 1160"/>
                <a:gd name="T6" fmla="*/ 58 w 526"/>
                <a:gd name="T7" fmla="*/ 0 h 1160"/>
                <a:gd name="T8" fmla="*/ 0 w 526"/>
                <a:gd name="T9" fmla="*/ 1145 h 1160"/>
                <a:gd name="T10" fmla="*/ 0 60000 65536"/>
                <a:gd name="T11" fmla="*/ 0 60000 65536"/>
                <a:gd name="T12" fmla="*/ 0 60000 65536"/>
                <a:gd name="T13" fmla="*/ 0 60000 65536"/>
                <a:gd name="T14" fmla="*/ 0 60000 65536"/>
                <a:gd name="T15" fmla="*/ 0 w 526"/>
                <a:gd name="T16" fmla="*/ 0 h 1160"/>
                <a:gd name="T17" fmla="*/ 526 w 526"/>
                <a:gd name="T18" fmla="*/ 1160 h 1160"/>
              </a:gdLst>
              <a:ahLst/>
              <a:cxnLst>
                <a:cxn ang="T10">
                  <a:pos x="T0" y="T1"/>
                </a:cxn>
                <a:cxn ang="T11">
                  <a:pos x="T2" y="T3"/>
                </a:cxn>
                <a:cxn ang="T12">
                  <a:pos x="T4" y="T5"/>
                </a:cxn>
                <a:cxn ang="T13">
                  <a:pos x="T6" y="T7"/>
                </a:cxn>
                <a:cxn ang="T14">
                  <a:pos x="T8" y="T9"/>
                </a:cxn>
              </a:cxnLst>
              <a:rect l="T15" t="T16" r="T17" b="T18"/>
              <a:pathLst>
                <a:path w="526" h="1160">
                  <a:moveTo>
                    <a:pt x="0" y="1145"/>
                  </a:moveTo>
                  <a:lnTo>
                    <a:pt x="245" y="1160"/>
                  </a:lnTo>
                  <a:lnTo>
                    <a:pt x="526" y="58"/>
                  </a:lnTo>
                  <a:lnTo>
                    <a:pt x="58" y="0"/>
                  </a:lnTo>
                  <a:lnTo>
                    <a:pt x="0" y="1145"/>
                  </a:lnTo>
                  <a:close/>
                </a:path>
              </a:pathLst>
            </a:custGeom>
            <a:solidFill>
              <a:schemeClr val="bg1">
                <a:alpha val="34901"/>
              </a:schemeClr>
            </a:solidFill>
            <a:ln w="9525">
              <a:noFill/>
              <a:round/>
              <a:headEnd/>
              <a:tailEnd/>
            </a:ln>
          </p:spPr>
          <p:txBody>
            <a:bodyPr/>
            <a:lstStyle/>
            <a:p>
              <a:endParaRPr lang="el-GR"/>
            </a:p>
          </p:txBody>
        </p:sp>
        <p:sp>
          <p:nvSpPr>
            <p:cNvPr id="44048" name="AutoShape 18"/>
            <p:cNvSpPr>
              <a:spLocks noChangeArrowheads="1"/>
            </p:cNvSpPr>
            <p:nvPr/>
          </p:nvSpPr>
          <p:spPr bwMode="auto">
            <a:xfrm rot="-28628">
              <a:off x="2830" y="3738"/>
              <a:ext cx="172" cy="356"/>
            </a:xfrm>
            <a:prstGeom prst="triangle">
              <a:avLst>
                <a:gd name="adj" fmla="val 50000"/>
              </a:avLst>
            </a:prstGeom>
            <a:solidFill>
              <a:schemeClr val="accent1">
                <a:alpha val="34901"/>
              </a:schemeClr>
            </a:solidFill>
            <a:ln w="9525">
              <a:solidFill>
                <a:schemeClr val="tx1"/>
              </a:solidFill>
              <a:miter lim="800000"/>
              <a:headEnd/>
              <a:tailEnd/>
            </a:ln>
          </p:spPr>
          <p:txBody>
            <a:bodyPr wrap="none" anchor="ctr"/>
            <a:lstStyle/>
            <a:p>
              <a:endParaRPr lang="el-GR"/>
            </a:p>
          </p:txBody>
        </p:sp>
        <p:grpSp>
          <p:nvGrpSpPr>
            <p:cNvPr id="44049" name="Group 19"/>
            <p:cNvGrpSpPr>
              <a:grpSpLocks/>
            </p:cNvGrpSpPr>
            <p:nvPr/>
          </p:nvGrpSpPr>
          <p:grpSpPr bwMode="auto">
            <a:xfrm>
              <a:off x="367" y="1053"/>
              <a:ext cx="5115" cy="5328"/>
              <a:chOff x="367" y="1053"/>
              <a:chExt cx="5115" cy="5328"/>
            </a:xfrm>
          </p:grpSpPr>
          <p:sp>
            <p:nvSpPr>
              <p:cNvPr id="44051" name="AutoShape 20"/>
              <p:cNvSpPr>
                <a:spLocks noChangeArrowheads="1"/>
              </p:cNvSpPr>
              <p:nvPr/>
            </p:nvSpPr>
            <p:spPr bwMode="auto">
              <a:xfrm rot="-28628">
                <a:off x="367" y="1266"/>
                <a:ext cx="5115" cy="5115"/>
              </a:xfrm>
              <a:custGeom>
                <a:avLst/>
                <a:gdLst>
                  <a:gd name="T0" fmla="*/ 8 w 21600"/>
                  <a:gd name="T1" fmla="*/ 0 h 21600"/>
                  <a:gd name="T2" fmla="*/ 6 w 21600"/>
                  <a:gd name="T3" fmla="*/ 0 h 21600"/>
                  <a:gd name="T4" fmla="*/ 8 w 21600"/>
                  <a:gd name="T5" fmla="*/ 0 h 21600"/>
                  <a:gd name="T6" fmla="*/ 10 w 21600"/>
                  <a:gd name="T7" fmla="*/ 0 h 21600"/>
                  <a:gd name="T8" fmla="*/ 0 60000 65536"/>
                  <a:gd name="T9" fmla="*/ 0 60000 65536"/>
                  <a:gd name="T10" fmla="*/ 0 60000 65536"/>
                  <a:gd name="T11" fmla="*/ 0 60000 65536"/>
                  <a:gd name="T12" fmla="*/ 5975 w 21600"/>
                  <a:gd name="T13" fmla="*/ 0 h 21600"/>
                  <a:gd name="T14" fmla="*/ 15625 w 21600"/>
                  <a:gd name="T15" fmla="*/ 1474 h 21600"/>
                </a:gdLst>
                <a:ahLst/>
                <a:cxnLst>
                  <a:cxn ang="T8">
                    <a:pos x="T0" y="T1"/>
                  </a:cxn>
                  <a:cxn ang="T9">
                    <a:pos x="T2" y="T3"/>
                  </a:cxn>
                  <a:cxn ang="T10">
                    <a:pos x="T4" y="T5"/>
                  </a:cxn>
                  <a:cxn ang="T11">
                    <a:pos x="T6" y="T7"/>
                  </a:cxn>
                </a:cxnLst>
                <a:rect l="T12" t="T13" r="T14" b="T15"/>
                <a:pathLst>
                  <a:path w="21600" h="21600">
                    <a:moveTo>
                      <a:pt x="7805" y="813"/>
                    </a:moveTo>
                    <a:cubicBezTo>
                      <a:pt x="8776" y="522"/>
                      <a:pt x="9785" y="373"/>
                      <a:pt x="10800" y="374"/>
                    </a:cubicBezTo>
                    <a:cubicBezTo>
                      <a:pt x="11814" y="374"/>
                      <a:pt x="12823" y="522"/>
                      <a:pt x="13794" y="813"/>
                    </a:cubicBezTo>
                    <a:lnTo>
                      <a:pt x="13902" y="455"/>
                    </a:lnTo>
                    <a:cubicBezTo>
                      <a:pt x="12895" y="153"/>
                      <a:pt x="11850" y="-1"/>
                      <a:pt x="10799" y="0"/>
                    </a:cubicBezTo>
                    <a:cubicBezTo>
                      <a:pt x="9749" y="0"/>
                      <a:pt x="8704" y="153"/>
                      <a:pt x="7697" y="455"/>
                    </a:cubicBezTo>
                    <a:close/>
                  </a:path>
                </a:pathLst>
              </a:custGeom>
              <a:solidFill>
                <a:schemeClr val="accent1">
                  <a:alpha val="34901"/>
                </a:schemeClr>
              </a:solidFill>
              <a:ln w="9525">
                <a:solidFill>
                  <a:schemeClr val="tx1"/>
                </a:solidFill>
                <a:miter lim="800000"/>
                <a:headEnd/>
                <a:tailEnd/>
              </a:ln>
            </p:spPr>
            <p:txBody>
              <a:bodyPr wrap="none" anchor="ctr"/>
              <a:lstStyle/>
              <a:p>
                <a:endParaRPr lang="el-GR"/>
              </a:p>
            </p:txBody>
          </p:sp>
          <p:sp>
            <p:nvSpPr>
              <p:cNvPr id="44052" name="Freeform 21"/>
              <p:cNvSpPr>
                <a:spLocks/>
              </p:cNvSpPr>
              <p:nvPr/>
            </p:nvSpPr>
            <p:spPr bwMode="auto">
              <a:xfrm rot="-3628628">
                <a:off x="2551" y="785"/>
                <a:ext cx="708" cy="1244"/>
              </a:xfrm>
              <a:custGeom>
                <a:avLst/>
                <a:gdLst>
                  <a:gd name="T0" fmla="*/ 0 w 708"/>
                  <a:gd name="T1" fmla="*/ 0 h 1244"/>
                  <a:gd name="T2" fmla="*/ 420 w 708"/>
                  <a:gd name="T3" fmla="*/ 543 h 1244"/>
                  <a:gd name="T4" fmla="*/ 708 w 708"/>
                  <a:gd name="T5" fmla="*/ 1244 h 1244"/>
                  <a:gd name="T6" fmla="*/ 0 60000 65536"/>
                  <a:gd name="T7" fmla="*/ 0 60000 65536"/>
                  <a:gd name="T8" fmla="*/ 0 60000 65536"/>
                  <a:gd name="T9" fmla="*/ 0 w 708"/>
                  <a:gd name="T10" fmla="*/ 0 h 1244"/>
                  <a:gd name="T11" fmla="*/ 708 w 708"/>
                  <a:gd name="T12" fmla="*/ 1244 h 1244"/>
                </a:gdLst>
                <a:ahLst/>
                <a:cxnLst>
                  <a:cxn ang="T6">
                    <a:pos x="T0" y="T1"/>
                  </a:cxn>
                  <a:cxn ang="T7">
                    <a:pos x="T2" y="T3"/>
                  </a:cxn>
                  <a:cxn ang="T8">
                    <a:pos x="T4" y="T5"/>
                  </a:cxn>
                </a:cxnLst>
                <a:rect l="T9" t="T10" r="T11" b="T12"/>
                <a:pathLst>
                  <a:path w="708" h="1244">
                    <a:moveTo>
                      <a:pt x="0" y="0"/>
                    </a:moveTo>
                    <a:cubicBezTo>
                      <a:pt x="115" y="128"/>
                      <a:pt x="249" y="246"/>
                      <a:pt x="420" y="543"/>
                    </a:cubicBezTo>
                    <a:cubicBezTo>
                      <a:pt x="591" y="840"/>
                      <a:pt x="652" y="1076"/>
                      <a:pt x="708" y="1244"/>
                    </a:cubicBezTo>
                  </a:path>
                </a:pathLst>
              </a:custGeom>
              <a:noFill/>
              <a:ln w="76200" cap="flat" cmpd="sng">
                <a:solidFill>
                  <a:schemeClr val="tx1"/>
                </a:solidFill>
                <a:prstDash val="sysDot"/>
                <a:round/>
                <a:headEnd/>
                <a:tailEnd/>
              </a:ln>
            </p:spPr>
            <p:txBody>
              <a:bodyPr/>
              <a:lstStyle/>
              <a:p>
                <a:endParaRPr lang="el-GR"/>
              </a:p>
            </p:txBody>
          </p:sp>
        </p:grpSp>
        <p:sp>
          <p:nvSpPr>
            <p:cNvPr id="44050" name="Oval 22"/>
            <p:cNvSpPr>
              <a:spLocks noChangeArrowheads="1"/>
            </p:cNvSpPr>
            <p:nvPr/>
          </p:nvSpPr>
          <p:spPr bwMode="auto">
            <a:xfrm>
              <a:off x="2989" y="2295"/>
              <a:ext cx="258" cy="258"/>
            </a:xfrm>
            <a:prstGeom prst="ellipse">
              <a:avLst/>
            </a:prstGeom>
            <a:solidFill>
              <a:srgbClr val="66CCFF">
                <a:alpha val="34901"/>
              </a:srgbClr>
            </a:solidFill>
            <a:ln w="9525">
              <a:solidFill>
                <a:schemeClr val="tx1"/>
              </a:solidFill>
              <a:round/>
              <a:headEnd/>
              <a:tailEnd/>
            </a:ln>
          </p:spPr>
          <p:txBody>
            <a:bodyPr wrap="none" anchor="ctr"/>
            <a:lstStyle/>
            <a:p>
              <a:endParaRPr lang="el-GR"/>
            </a:p>
          </p:txBody>
        </p:sp>
      </p:grpSp>
      <p:sp>
        <p:nvSpPr>
          <p:cNvPr id="44036" name="Oval 5"/>
          <p:cNvSpPr>
            <a:spLocks noChangeArrowheads="1"/>
          </p:cNvSpPr>
          <p:nvPr/>
        </p:nvSpPr>
        <p:spPr bwMode="auto">
          <a:xfrm>
            <a:off x="4060826" y="1477963"/>
            <a:ext cx="4195763" cy="4195762"/>
          </a:xfrm>
          <a:prstGeom prst="ellipse">
            <a:avLst/>
          </a:prstGeom>
          <a:noFill/>
          <a:ln w="9525">
            <a:solidFill>
              <a:schemeClr val="tx1"/>
            </a:solidFill>
            <a:round/>
            <a:headEnd/>
            <a:tailEnd/>
          </a:ln>
        </p:spPr>
        <p:txBody>
          <a:bodyPr wrap="none" anchor="ctr"/>
          <a:lstStyle/>
          <a:p>
            <a:pPr algn="ctr"/>
            <a:endParaRPr lang="el-GR"/>
          </a:p>
        </p:txBody>
      </p:sp>
      <p:grpSp>
        <p:nvGrpSpPr>
          <p:cNvPr id="44037" name="Group 14"/>
          <p:cNvGrpSpPr>
            <a:grpSpLocks/>
          </p:cNvGrpSpPr>
          <p:nvPr/>
        </p:nvGrpSpPr>
        <p:grpSpPr bwMode="auto">
          <a:xfrm>
            <a:off x="3663950" y="558801"/>
            <a:ext cx="8369300" cy="8120063"/>
            <a:chOff x="1348" y="618"/>
            <a:chExt cx="5272" cy="5115"/>
          </a:xfrm>
        </p:grpSpPr>
        <p:sp>
          <p:nvSpPr>
            <p:cNvPr id="44039" name="Freeform 7"/>
            <p:cNvSpPr>
              <a:spLocks/>
            </p:cNvSpPr>
            <p:nvPr/>
          </p:nvSpPr>
          <p:spPr bwMode="auto">
            <a:xfrm rot="-7200000">
              <a:off x="1437" y="1671"/>
              <a:ext cx="2376" cy="1762"/>
            </a:xfrm>
            <a:custGeom>
              <a:avLst/>
              <a:gdLst>
                <a:gd name="T0" fmla="*/ 0 w 2376"/>
                <a:gd name="T1" fmla="*/ 1762 h 1762"/>
                <a:gd name="T2" fmla="*/ 2376 w 2376"/>
                <a:gd name="T3" fmla="*/ 1216 h 1762"/>
                <a:gd name="T4" fmla="*/ 2104 w 2376"/>
                <a:gd name="T5" fmla="*/ 548 h 1762"/>
                <a:gd name="T6" fmla="*/ 1676 w 2376"/>
                <a:gd name="T7" fmla="*/ 0 h 1762"/>
                <a:gd name="T8" fmla="*/ 0 w 2376"/>
                <a:gd name="T9" fmla="*/ 1762 h 1762"/>
                <a:gd name="T10" fmla="*/ 0 60000 65536"/>
                <a:gd name="T11" fmla="*/ 0 60000 65536"/>
                <a:gd name="T12" fmla="*/ 0 60000 65536"/>
                <a:gd name="T13" fmla="*/ 0 60000 65536"/>
                <a:gd name="T14" fmla="*/ 0 60000 65536"/>
                <a:gd name="T15" fmla="*/ 0 w 2376"/>
                <a:gd name="T16" fmla="*/ 0 h 1762"/>
                <a:gd name="T17" fmla="*/ 2376 w 2376"/>
                <a:gd name="T18" fmla="*/ 1762 h 1762"/>
              </a:gdLst>
              <a:ahLst/>
              <a:cxnLst>
                <a:cxn ang="T10">
                  <a:pos x="T0" y="T1"/>
                </a:cxn>
                <a:cxn ang="T11">
                  <a:pos x="T2" y="T3"/>
                </a:cxn>
                <a:cxn ang="T12">
                  <a:pos x="T4" y="T5"/>
                </a:cxn>
                <a:cxn ang="T13">
                  <a:pos x="T6" y="T7"/>
                </a:cxn>
                <a:cxn ang="T14">
                  <a:pos x="T8" y="T9"/>
                </a:cxn>
              </a:cxnLst>
              <a:rect l="T15" t="T16" r="T17" b="T18"/>
              <a:pathLst>
                <a:path w="2376" h="1762">
                  <a:moveTo>
                    <a:pt x="0" y="1762"/>
                  </a:moveTo>
                  <a:lnTo>
                    <a:pt x="2376" y="1216"/>
                  </a:lnTo>
                  <a:lnTo>
                    <a:pt x="2104" y="548"/>
                  </a:lnTo>
                  <a:lnTo>
                    <a:pt x="1676" y="0"/>
                  </a:lnTo>
                  <a:lnTo>
                    <a:pt x="0" y="1762"/>
                  </a:lnTo>
                  <a:close/>
                </a:path>
              </a:pathLst>
            </a:custGeom>
            <a:solidFill>
              <a:srgbClr val="969696"/>
            </a:solidFill>
            <a:ln w="9525">
              <a:noFill/>
              <a:round/>
              <a:headEnd/>
              <a:tailEnd/>
            </a:ln>
          </p:spPr>
          <p:txBody>
            <a:bodyPr/>
            <a:lstStyle/>
            <a:p>
              <a:endParaRPr lang="el-GR"/>
            </a:p>
          </p:txBody>
        </p:sp>
        <p:sp>
          <p:nvSpPr>
            <p:cNvPr id="44040" name="Freeform 8"/>
            <p:cNvSpPr>
              <a:spLocks/>
            </p:cNvSpPr>
            <p:nvPr/>
          </p:nvSpPr>
          <p:spPr bwMode="auto">
            <a:xfrm>
              <a:off x="1930" y="1375"/>
              <a:ext cx="1288" cy="1174"/>
            </a:xfrm>
            <a:custGeom>
              <a:avLst/>
              <a:gdLst>
                <a:gd name="T0" fmla="*/ 1144 w 1288"/>
                <a:gd name="T1" fmla="*/ 1174 h 1174"/>
                <a:gd name="T2" fmla="*/ 1288 w 1288"/>
                <a:gd name="T3" fmla="*/ 972 h 1174"/>
                <a:gd name="T4" fmla="*/ 345 w 1288"/>
                <a:gd name="T5" fmla="*/ 0 h 1174"/>
                <a:gd name="T6" fmla="*/ 0 w 1288"/>
                <a:gd name="T7" fmla="*/ 418 h 1174"/>
                <a:gd name="T8" fmla="*/ 1144 w 1288"/>
                <a:gd name="T9" fmla="*/ 1174 h 1174"/>
                <a:gd name="T10" fmla="*/ 0 60000 65536"/>
                <a:gd name="T11" fmla="*/ 0 60000 65536"/>
                <a:gd name="T12" fmla="*/ 0 60000 65536"/>
                <a:gd name="T13" fmla="*/ 0 60000 65536"/>
                <a:gd name="T14" fmla="*/ 0 60000 65536"/>
                <a:gd name="T15" fmla="*/ 0 w 1288"/>
                <a:gd name="T16" fmla="*/ 0 h 1174"/>
                <a:gd name="T17" fmla="*/ 1288 w 1288"/>
                <a:gd name="T18" fmla="*/ 1174 h 1174"/>
              </a:gdLst>
              <a:ahLst/>
              <a:cxnLst>
                <a:cxn ang="T10">
                  <a:pos x="T0" y="T1"/>
                </a:cxn>
                <a:cxn ang="T11">
                  <a:pos x="T2" y="T3"/>
                </a:cxn>
                <a:cxn ang="T12">
                  <a:pos x="T4" y="T5"/>
                </a:cxn>
                <a:cxn ang="T13">
                  <a:pos x="T6" y="T7"/>
                </a:cxn>
                <a:cxn ang="T14">
                  <a:pos x="T8" y="T9"/>
                </a:cxn>
              </a:cxnLst>
              <a:rect l="T15" t="T16" r="T17" b="T18"/>
              <a:pathLst>
                <a:path w="1288" h="1174">
                  <a:moveTo>
                    <a:pt x="1144" y="1174"/>
                  </a:moveTo>
                  <a:lnTo>
                    <a:pt x="1288" y="972"/>
                  </a:lnTo>
                  <a:lnTo>
                    <a:pt x="345" y="0"/>
                  </a:lnTo>
                  <a:lnTo>
                    <a:pt x="0" y="418"/>
                  </a:lnTo>
                  <a:lnTo>
                    <a:pt x="1144" y="1174"/>
                  </a:lnTo>
                  <a:close/>
                </a:path>
              </a:pathLst>
            </a:custGeom>
            <a:solidFill>
              <a:schemeClr val="bg1">
                <a:alpha val="59999"/>
              </a:schemeClr>
            </a:solidFill>
            <a:ln w="9525">
              <a:noFill/>
              <a:round/>
              <a:headEnd/>
              <a:tailEnd/>
            </a:ln>
          </p:spPr>
          <p:txBody>
            <a:bodyPr/>
            <a:lstStyle/>
            <a:p>
              <a:endParaRPr lang="el-GR"/>
            </a:p>
          </p:txBody>
        </p:sp>
        <p:sp>
          <p:nvSpPr>
            <p:cNvPr id="44041" name="AutoShape 9"/>
            <p:cNvSpPr>
              <a:spLocks noChangeArrowheads="1"/>
            </p:cNvSpPr>
            <p:nvPr/>
          </p:nvSpPr>
          <p:spPr bwMode="auto">
            <a:xfrm rot="-3600000">
              <a:off x="4052" y="3052"/>
              <a:ext cx="172" cy="356"/>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l-GR"/>
            </a:p>
          </p:txBody>
        </p:sp>
        <p:grpSp>
          <p:nvGrpSpPr>
            <p:cNvPr id="44042" name="Group 13"/>
            <p:cNvGrpSpPr>
              <a:grpSpLocks/>
            </p:cNvGrpSpPr>
            <p:nvPr/>
          </p:nvGrpSpPr>
          <p:grpSpPr bwMode="auto">
            <a:xfrm>
              <a:off x="1348" y="618"/>
              <a:ext cx="5272" cy="5115"/>
              <a:chOff x="1348" y="618"/>
              <a:chExt cx="5272" cy="5115"/>
            </a:xfrm>
          </p:grpSpPr>
          <p:sp>
            <p:nvSpPr>
              <p:cNvPr id="44044" name="AutoShape 10"/>
              <p:cNvSpPr>
                <a:spLocks noChangeArrowheads="1"/>
              </p:cNvSpPr>
              <p:nvPr/>
            </p:nvSpPr>
            <p:spPr bwMode="auto">
              <a:xfrm rot="-3600000">
                <a:off x="1505" y="618"/>
                <a:ext cx="5115" cy="5115"/>
              </a:xfrm>
              <a:custGeom>
                <a:avLst/>
                <a:gdLst>
                  <a:gd name="T0" fmla="*/ 8 w 21600"/>
                  <a:gd name="T1" fmla="*/ 0 h 21600"/>
                  <a:gd name="T2" fmla="*/ 6 w 21600"/>
                  <a:gd name="T3" fmla="*/ 0 h 21600"/>
                  <a:gd name="T4" fmla="*/ 8 w 21600"/>
                  <a:gd name="T5" fmla="*/ 0 h 21600"/>
                  <a:gd name="T6" fmla="*/ 10 w 21600"/>
                  <a:gd name="T7" fmla="*/ 0 h 21600"/>
                  <a:gd name="T8" fmla="*/ 0 60000 65536"/>
                  <a:gd name="T9" fmla="*/ 0 60000 65536"/>
                  <a:gd name="T10" fmla="*/ 0 60000 65536"/>
                  <a:gd name="T11" fmla="*/ 0 60000 65536"/>
                  <a:gd name="T12" fmla="*/ 5975 w 21600"/>
                  <a:gd name="T13" fmla="*/ 0 h 21600"/>
                  <a:gd name="T14" fmla="*/ 15625 w 21600"/>
                  <a:gd name="T15" fmla="*/ 1474 h 21600"/>
                </a:gdLst>
                <a:ahLst/>
                <a:cxnLst>
                  <a:cxn ang="T8">
                    <a:pos x="T0" y="T1"/>
                  </a:cxn>
                  <a:cxn ang="T9">
                    <a:pos x="T2" y="T3"/>
                  </a:cxn>
                  <a:cxn ang="T10">
                    <a:pos x="T4" y="T5"/>
                  </a:cxn>
                  <a:cxn ang="T11">
                    <a:pos x="T6" y="T7"/>
                  </a:cxn>
                </a:cxnLst>
                <a:rect l="T12" t="T13" r="T14" b="T15"/>
                <a:pathLst>
                  <a:path w="21600" h="21600">
                    <a:moveTo>
                      <a:pt x="7805" y="813"/>
                    </a:moveTo>
                    <a:cubicBezTo>
                      <a:pt x="8776" y="522"/>
                      <a:pt x="9785" y="373"/>
                      <a:pt x="10800" y="374"/>
                    </a:cubicBezTo>
                    <a:cubicBezTo>
                      <a:pt x="11814" y="374"/>
                      <a:pt x="12823" y="522"/>
                      <a:pt x="13794" y="813"/>
                    </a:cubicBezTo>
                    <a:lnTo>
                      <a:pt x="13902" y="455"/>
                    </a:lnTo>
                    <a:cubicBezTo>
                      <a:pt x="12895" y="153"/>
                      <a:pt x="11850" y="-1"/>
                      <a:pt x="10799" y="0"/>
                    </a:cubicBezTo>
                    <a:cubicBezTo>
                      <a:pt x="9749" y="0"/>
                      <a:pt x="8704" y="153"/>
                      <a:pt x="7697" y="455"/>
                    </a:cubicBezTo>
                    <a:close/>
                  </a:path>
                </a:pathLst>
              </a:custGeom>
              <a:solidFill>
                <a:schemeClr val="accent1"/>
              </a:solidFill>
              <a:ln w="9525">
                <a:solidFill>
                  <a:schemeClr val="tx1"/>
                </a:solidFill>
                <a:miter lim="800000"/>
                <a:headEnd/>
                <a:tailEnd/>
              </a:ln>
            </p:spPr>
            <p:txBody>
              <a:bodyPr wrap="none" anchor="ctr"/>
              <a:lstStyle/>
              <a:p>
                <a:endParaRPr lang="el-GR"/>
              </a:p>
            </p:txBody>
          </p:sp>
          <p:sp>
            <p:nvSpPr>
              <p:cNvPr id="44045" name="Freeform 11"/>
              <p:cNvSpPr>
                <a:spLocks/>
              </p:cNvSpPr>
              <p:nvPr/>
            </p:nvSpPr>
            <p:spPr bwMode="auto">
              <a:xfrm rot="-7200000">
                <a:off x="1616" y="1345"/>
                <a:ext cx="708" cy="1244"/>
              </a:xfrm>
              <a:custGeom>
                <a:avLst/>
                <a:gdLst>
                  <a:gd name="T0" fmla="*/ 0 w 708"/>
                  <a:gd name="T1" fmla="*/ 0 h 1244"/>
                  <a:gd name="T2" fmla="*/ 420 w 708"/>
                  <a:gd name="T3" fmla="*/ 543 h 1244"/>
                  <a:gd name="T4" fmla="*/ 708 w 708"/>
                  <a:gd name="T5" fmla="*/ 1244 h 1244"/>
                  <a:gd name="T6" fmla="*/ 0 60000 65536"/>
                  <a:gd name="T7" fmla="*/ 0 60000 65536"/>
                  <a:gd name="T8" fmla="*/ 0 60000 65536"/>
                  <a:gd name="T9" fmla="*/ 0 w 708"/>
                  <a:gd name="T10" fmla="*/ 0 h 1244"/>
                  <a:gd name="T11" fmla="*/ 708 w 708"/>
                  <a:gd name="T12" fmla="*/ 1244 h 1244"/>
                </a:gdLst>
                <a:ahLst/>
                <a:cxnLst>
                  <a:cxn ang="T6">
                    <a:pos x="T0" y="T1"/>
                  </a:cxn>
                  <a:cxn ang="T7">
                    <a:pos x="T2" y="T3"/>
                  </a:cxn>
                  <a:cxn ang="T8">
                    <a:pos x="T4" y="T5"/>
                  </a:cxn>
                </a:cxnLst>
                <a:rect l="T9" t="T10" r="T11" b="T12"/>
                <a:pathLst>
                  <a:path w="708" h="1244">
                    <a:moveTo>
                      <a:pt x="0" y="0"/>
                    </a:moveTo>
                    <a:cubicBezTo>
                      <a:pt x="115" y="128"/>
                      <a:pt x="249" y="246"/>
                      <a:pt x="420" y="543"/>
                    </a:cubicBezTo>
                    <a:cubicBezTo>
                      <a:pt x="591" y="840"/>
                      <a:pt x="652" y="1076"/>
                      <a:pt x="708" y="1244"/>
                    </a:cubicBezTo>
                  </a:path>
                </a:pathLst>
              </a:custGeom>
              <a:noFill/>
              <a:ln w="76200" cap="flat" cmpd="sng">
                <a:solidFill>
                  <a:schemeClr val="tx1"/>
                </a:solidFill>
                <a:prstDash val="sysDot"/>
                <a:round/>
                <a:headEnd/>
                <a:tailEnd/>
              </a:ln>
            </p:spPr>
            <p:txBody>
              <a:bodyPr/>
              <a:lstStyle/>
              <a:p>
                <a:endParaRPr lang="el-GR"/>
              </a:p>
            </p:txBody>
          </p:sp>
        </p:grpSp>
        <p:sp>
          <p:nvSpPr>
            <p:cNvPr id="44043" name="Oval 12"/>
            <p:cNvSpPr>
              <a:spLocks noChangeArrowheads="1"/>
            </p:cNvSpPr>
            <p:nvPr/>
          </p:nvSpPr>
          <p:spPr bwMode="auto">
            <a:xfrm>
              <a:off x="2989" y="2295"/>
              <a:ext cx="258" cy="258"/>
            </a:xfrm>
            <a:prstGeom prst="ellipse">
              <a:avLst/>
            </a:prstGeom>
            <a:solidFill>
              <a:srgbClr val="66CCFF"/>
            </a:solidFill>
            <a:ln w="9525">
              <a:solidFill>
                <a:schemeClr val="tx1"/>
              </a:solidFill>
              <a:round/>
              <a:headEnd/>
              <a:tailEnd/>
            </a:ln>
          </p:spPr>
          <p:txBody>
            <a:bodyPr wrap="none" anchor="ctr"/>
            <a:lstStyle/>
            <a:p>
              <a:endParaRPr lang="el-GR"/>
            </a:p>
          </p:txBody>
        </p:sp>
      </p:grpSp>
      <p:sp>
        <p:nvSpPr>
          <p:cNvPr id="44038" name="Text Box 32"/>
          <p:cNvSpPr txBox="1">
            <a:spLocks noChangeArrowheads="1"/>
          </p:cNvSpPr>
          <p:nvPr/>
        </p:nvSpPr>
        <p:spPr bwMode="auto">
          <a:xfrm>
            <a:off x="2135189" y="495301"/>
            <a:ext cx="1032655" cy="660245"/>
          </a:xfrm>
          <a:prstGeom prst="rect">
            <a:avLst/>
          </a:prstGeom>
          <a:noFill/>
          <a:ln w="9525">
            <a:noFill/>
            <a:miter lim="800000"/>
            <a:headEnd/>
            <a:tailEnd/>
          </a:ln>
        </p:spPr>
        <p:txBody>
          <a:bodyPr wrap="none">
            <a:spAutoFit/>
          </a:bodyPr>
          <a:lstStyle/>
          <a:p>
            <a:pPr>
              <a:lnSpc>
                <a:spcPct val="150000"/>
              </a:lnSpc>
            </a:pPr>
            <a:r>
              <a:rPr lang="el-GR" sz="2800" dirty="0"/>
              <a:t>λήψη</a:t>
            </a:r>
            <a:endParaRPr lang="en-GB" sz="28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2"/>
          <p:cNvSpPr>
            <a:spLocks noChangeArrowheads="1"/>
          </p:cNvSpPr>
          <p:nvPr/>
        </p:nvSpPr>
        <p:spPr bwMode="auto">
          <a:xfrm>
            <a:off x="4184651" y="1603375"/>
            <a:ext cx="3946525" cy="3943350"/>
          </a:xfrm>
          <a:prstGeom prst="ellipse">
            <a:avLst/>
          </a:prstGeom>
          <a:solidFill>
            <a:schemeClr val="folHlink"/>
          </a:solidFill>
          <a:ln w="9525">
            <a:solidFill>
              <a:schemeClr val="tx1"/>
            </a:solidFill>
            <a:round/>
            <a:headEnd/>
            <a:tailEnd/>
          </a:ln>
        </p:spPr>
        <p:txBody>
          <a:bodyPr wrap="none" anchor="ctr"/>
          <a:lstStyle/>
          <a:p>
            <a:pPr algn="ctr"/>
            <a:endParaRPr lang="el-GR"/>
          </a:p>
        </p:txBody>
      </p:sp>
      <p:sp>
        <p:nvSpPr>
          <p:cNvPr id="335875" name="Freeform 3"/>
          <p:cNvSpPr>
            <a:spLocks/>
          </p:cNvSpPr>
          <p:nvPr/>
        </p:nvSpPr>
        <p:spPr bwMode="auto">
          <a:xfrm>
            <a:off x="4449763" y="1760538"/>
            <a:ext cx="3452812" cy="2824162"/>
          </a:xfrm>
          <a:custGeom>
            <a:avLst/>
            <a:gdLst>
              <a:gd name="T0" fmla="*/ 2147483647 w 2175"/>
              <a:gd name="T1" fmla="*/ 2147483647 h 1779"/>
              <a:gd name="T2" fmla="*/ 2147483647 w 2175"/>
              <a:gd name="T3" fmla="*/ 0 h 1779"/>
              <a:gd name="T4" fmla="*/ 2147483647 w 2175"/>
              <a:gd name="T5" fmla="*/ 2147483647 h 1779"/>
              <a:gd name="T6" fmla="*/ 0 w 2175"/>
              <a:gd name="T7" fmla="*/ 2147483647 h 1779"/>
              <a:gd name="T8" fmla="*/ 2147483647 w 2175"/>
              <a:gd name="T9" fmla="*/ 2147483647 h 1779"/>
              <a:gd name="T10" fmla="*/ 0 60000 65536"/>
              <a:gd name="T11" fmla="*/ 0 60000 65536"/>
              <a:gd name="T12" fmla="*/ 0 60000 65536"/>
              <a:gd name="T13" fmla="*/ 0 60000 65536"/>
              <a:gd name="T14" fmla="*/ 0 60000 65536"/>
              <a:gd name="T15" fmla="*/ 0 w 2175"/>
              <a:gd name="T16" fmla="*/ 0 h 1779"/>
              <a:gd name="T17" fmla="*/ 2175 w 2175"/>
              <a:gd name="T18" fmla="*/ 1779 h 1779"/>
            </a:gdLst>
            <a:ahLst/>
            <a:cxnLst>
              <a:cxn ang="T10">
                <a:pos x="T0" y="T1"/>
              </a:cxn>
              <a:cxn ang="T11">
                <a:pos x="T2" y="T3"/>
              </a:cxn>
              <a:cxn ang="T12">
                <a:pos x="T4" y="T5"/>
              </a:cxn>
              <a:cxn ang="T13">
                <a:pos x="T6" y="T7"/>
              </a:cxn>
              <a:cxn ang="T14">
                <a:pos x="T8" y="T9"/>
              </a:cxn>
            </a:cxnLst>
            <a:rect l="T15" t="T16" r="T17" b="T18"/>
            <a:pathLst>
              <a:path w="2175" h="1779">
                <a:moveTo>
                  <a:pt x="2175" y="1779"/>
                </a:moveTo>
                <a:lnTo>
                  <a:pt x="432" y="0"/>
                </a:lnTo>
                <a:lnTo>
                  <a:pt x="187" y="151"/>
                </a:lnTo>
                <a:lnTo>
                  <a:pt x="0" y="367"/>
                </a:lnTo>
                <a:lnTo>
                  <a:pt x="2175" y="1779"/>
                </a:lnTo>
                <a:close/>
              </a:path>
            </a:pathLst>
          </a:custGeom>
          <a:solidFill>
            <a:schemeClr val="bg1">
              <a:alpha val="59999"/>
            </a:schemeClr>
          </a:solidFill>
          <a:ln w="9525">
            <a:noFill/>
            <a:round/>
            <a:headEnd/>
            <a:tailEnd/>
          </a:ln>
        </p:spPr>
        <p:txBody>
          <a:bodyPr/>
          <a:lstStyle/>
          <a:p>
            <a:endParaRPr lang="el-GR"/>
          </a:p>
        </p:txBody>
      </p:sp>
      <p:sp>
        <p:nvSpPr>
          <p:cNvPr id="45060" name="AutoShape 4"/>
          <p:cNvSpPr>
            <a:spLocks noChangeArrowheads="1"/>
          </p:cNvSpPr>
          <p:nvPr/>
        </p:nvSpPr>
        <p:spPr bwMode="auto">
          <a:xfrm rot="-3600000">
            <a:off x="7956550" y="4422775"/>
            <a:ext cx="273050" cy="565150"/>
          </a:xfrm>
          <a:prstGeom prst="triangle">
            <a:avLst>
              <a:gd name="adj" fmla="val 50000"/>
            </a:avLst>
          </a:prstGeom>
          <a:solidFill>
            <a:schemeClr val="accent1"/>
          </a:solidFill>
          <a:ln w="9525">
            <a:solidFill>
              <a:schemeClr val="tx1"/>
            </a:solidFill>
            <a:miter lim="800000"/>
            <a:headEnd/>
            <a:tailEnd/>
          </a:ln>
        </p:spPr>
        <p:txBody>
          <a:bodyPr wrap="none" anchor="ctr"/>
          <a:lstStyle/>
          <a:p>
            <a:pPr algn="ctr"/>
            <a:endParaRPr lang="el-GR"/>
          </a:p>
        </p:txBody>
      </p:sp>
      <p:sp>
        <p:nvSpPr>
          <p:cNvPr id="335877" name="Freeform 5"/>
          <p:cNvSpPr>
            <a:spLocks/>
          </p:cNvSpPr>
          <p:nvPr/>
        </p:nvSpPr>
        <p:spPr bwMode="auto">
          <a:xfrm>
            <a:off x="6142038" y="1485900"/>
            <a:ext cx="971550" cy="4103688"/>
          </a:xfrm>
          <a:custGeom>
            <a:avLst/>
            <a:gdLst>
              <a:gd name="T0" fmla="*/ 0 w 612"/>
              <a:gd name="T1" fmla="*/ 2147483647 h 2585"/>
              <a:gd name="T2" fmla="*/ 2147483647 w 612"/>
              <a:gd name="T3" fmla="*/ 2147483647 h 2585"/>
              <a:gd name="T4" fmla="*/ 2147483647 w 612"/>
              <a:gd name="T5" fmla="*/ 0 h 2585"/>
              <a:gd name="T6" fmla="*/ 0 w 612"/>
              <a:gd name="T7" fmla="*/ 2147483647 h 2585"/>
              <a:gd name="T8" fmla="*/ 0 60000 65536"/>
              <a:gd name="T9" fmla="*/ 0 60000 65536"/>
              <a:gd name="T10" fmla="*/ 0 60000 65536"/>
              <a:gd name="T11" fmla="*/ 0 60000 65536"/>
              <a:gd name="T12" fmla="*/ 0 w 612"/>
              <a:gd name="T13" fmla="*/ 0 h 2585"/>
              <a:gd name="T14" fmla="*/ 612 w 612"/>
              <a:gd name="T15" fmla="*/ 2585 h 2585"/>
            </a:gdLst>
            <a:ahLst/>
            <a:cxnLst>
              <a:cxn ang="T8">
                <a:pos x="T0" y="T1"/>
              </a:cxn>
              <a:cxn ang="T9">
                <a:pos x="T2" y="T3"/>
              </a:cxn>
              <a:cxn ang="T10">
                <a:pos x="T4" y="T5"/>
              </a:cxn>
              <a:cxn ang="T11">
                <a:pos x="T6" y="T7"/>
              </a:cxn>
            </a:cxnLst>
            <a:rect l="T12" t="T13" r="T14" b="T15"/>
            <a:pathLst>
              <a:path w="612" h="2585">
                <a:moveTo>
                  <a:pt x="0" y="2585"/>
                </a:moveTo>
                <a:lnTo>
                  <a:pt x="612" y="130"/>
                </a:lnTo>
                <a:lnTo>
                  <a:pt x="144" y="0"/>
                </a:lnTo>
                <a:lnTo>
                  <a:pt x="0" y="2585"/>
                </a:lnTo>
                <a:close/>
              </a:path>
            </a:pathLst>
          </a:custGeom>
          <a:solidFill>
            <a:schemeClr val="bg1">
              <a:alpha val="59999"/>
            </a:schemeClr>
          </a:solidFill>
          <a:ln w="9525">
            <a:noFill/>
            <a:round/>
            <a:headEnd/>
            <a:tailEnd/>
          </a:ln>
        </p:spPr>
        <p:txBody>
          <a:bodyPr/>
          <a:lstStyle/>
          <a:p>
            <a:endParaRPr lang="el-GR"/>
          </a:p>
        </p:txBody>
      </p:sp>
      <p:sp>
        <p:nvSpPr>
          <p:cNvPr id="45062" name="AutoShape 6"/>
          <p:cNvSpPr>
            <a:spLocks noChangeArrowheads="1"/>
          </p:cNvSpPr>
          <p:nvPr/>
        </p:nvSpPr>
        <p:spPr bwMode="auto">
          <a:xfrm rot="-28628">
            <a:off x="6016625" y="5511800"/>
            <a:ext cx="273050" cy="565150"/>
          </a:xfrm>
          <a:prstGeom prst="triangle">
            <a:avLst>
              <a:gd name="adj" fmla="val 50000"/>
            </a:avLst>
          </a:prstGeom>
          <a:solidFill>
            <a:schemeClr val="accent1"/>
          </a:solidFill>
          <a:ln w="9525">
            <a:solidFill>
              <a:schemeClr val="tx1"/>
            </a:solidFill>
            <a:miter lim="800000"/>
            <a:headEnd/>
            <a:tailEnd/>
          </a:ln>
        </p:spPr>
        <p:txBody>
          <a:bodyPr wrap="none" anchor="ctr"/>
          <a:lstStyle/>
          <a:p>
            <a:pPr algn="ctr"/>
            <a:endParaRPr lang="el-GR"/>
          </a:p>
        </p:txBody>
      </p:sp>
      <p:sp>
        <p:nvSpPr>
          <p:cNvPr id="335879" name="Freeform 7"/>
          <p:cNvSpPr>
            <a:spLocks/>
          </p:cNvSpPr>
          <p:nvPr/>
        </p:nvSpPr>
        <p:spPr bwMode="auto">
          <a:xfrm>
            <a:off x="4335464" y="2309814"/>
            <a:ext cx="3806825" cy="2262187"/>
          </a:xfrm>
          <a:custGeom>
            <a:avLst/>
            <a:gdLst>
              <a:gd name="T0" fmla="*/ 0 w 2398"/>
              <a:gd name="T1" fmla="*/ 2147483647 h 1425"/>
              <a:gd name="T2" fmla="*/ 2147483647 w 2398"/>
              <a:gd name="T3" fmla="*/ 2147483647 h 1425"/>
              <a:gd name="T4" fmla="*/ 2147483647 w 2398"/>
              <a:gd name="T5" fmla="*/ 0 h 1425"/>
              <a:gd name="T6" fmla="*/ 0 w 2398"/>
              <a:gd name="T7" fmla="*/ 2147483647 h 1425"/>
              <a:gd name="T8" fmla="*/ 0 60000 65536"/>
              <a:gd name="T9" fmla="*/ 0 60000 65536"/>
              <a:gd name="T10" fmla="*/ 0 60000 65536"/>
              <a:gd name="T11" fmla="*/ 0 60000 65536"/>
              <a:gd name="T12" fmla="*/ 0 w 2398"/>
              <a:gd name="T13" fmla="*/ 0 h 1425"/>
              <a:gd name="T14" fmla="*/ 2398 w 2398"/>
              <a:gd name="T15" fmla="*/ 1425 h 1425"/>
            </a:gdLst>
            <a:ahLst/>
            <a:cxnLst>
              <a:cxn ang="T8">
                <a:pos x="T0" y="T1"/>
              </a:cxn>
              <a:cxn ang="T9">
                <a:pos x="T2" y="T3"/>
              </a:cxn>
              <a:cxn ang="T10">
                <a:pos x="T4" y="T5"/>
              </a:cxn>
              <a:cxn ang="T11">
                <a:pos x="T6" y="T7"/>
              </a:cxn>
            </a:cxnLst>
            <a:rect l="T12" t="T13" r="T14" b="T15"/>
            <a:pathLst>
              <a:path w="2398" h="1425">
                <a:moveTo>
                  <a:pt x="0" y="1425"/>
                </a:moveTo>
                <a:lnTo>
                  <a:pt x="2398" y="381"/>
                </a:lnTo>
                <a:lnTo>
                  <a:pt x="2196" y="0"/>
                </a:lnTo>
                <a:lnTo>
                  <a:pt x="0" y="1425"/>
                </a:lnTo>
                <a:close/>
              </a:path>
            </a:pathLst>
          </a:custGeom>
          <a:solidFill>
            <a:schemeClr val="bg1">
              <a:alpha val="59999"/>
            </a:schemeClr>
          </a:solidFill>
          <a:ln w="9525">
            <a:noFill/>
            <a:round/>
            <a:headEnd/>
            <a:tailEnd/>
          </a:ln>
        </p:spPr>
        <p:txBody>
          <a:bodyPr/>
          <a:lstStyle/>
          <a:p>
            <a:endParaRPr lang="el-GR"/>
          </a:p>
        </p:txBody>
      </p:sp>
      <p:sp>
        <p:nvSpPr>
          <p:cNvPr id="45064" name="AutoShape 8"/>
          <p:cNvSpPr>
            <a:spLocks noChangeArrowheads="1"/>
          </p:cNvSpPr>
          <p:nvPr/>
        </p:nvSpPr>
        <p:spPr bwMode="auto">
          <a:xfrm rot="3600000">
            <a:off x="4054475" y="4387850"/>
            <a:ext cx="273050" cy="565150"/>
          </a:xfrm>
          <a:prstGeom prst="triangle">
            <a:avLst>
              <a:gd name="adj" fmla="val 50000"/>
            </a:avLst>
          </a:prstGeom>
          <a:solidFill>
            <a:schemeClr val="accent1"/>
          </a:solidFill>
          <a:ln w="9525">
            <a:solidFill>
              <a:schemeClr val="tx1"/>
            </a:solidFill>
            <a:miter lim="800000"/>
            <a:headEnd/>
            <a:tailEnd/>
          </a:ln>
        </p:spPr>
        <p:txBody>
          <a:bodyPr wrap="none" anchor="ctr"/>
          <a:lstStyle/>
          <a:p>
            <a:pPr algn="ctr"/>
            <a:endParaRPr lang="el-GR"/>
          </a:p>
        </p:txBody>
      </p:sp>
      <p:sp>
        <p:nvSpPr>
          <p:cNvPr id="335881" name="Oval 9"/>
          <p:cNvSpPr>
            <a:spLocks noChangeArrowheads="1"/>
          </p:cNvSpPr>
          <p:nvPr/>
        </p:nvSpPr>
        <p:spPr bwMode="auto">
          <a:xfrm>
            <a:off x="6269039" y="3221039"/>
            <a:ext cx="409575" cy="409575"/>
          </a:xfrm>
          <a:prstGeom prst="ellipse">
            <a:avLst/>
          </a:prstGeom>
          <a:solidFill>
            <a:schemeClr val="bg1"/>
          </a:solidFill>
          <a:ln w="9525">
            <a:solidFill>
              <a:schemeClr val="folHlink"/>
            </a:solidFill>
            <a:round/>
            <a:headEnd/>
            <a:tailEnd/>
          </a:ln>
        </p:spPr>
        <p:txBody>
          <a:bodyPr wrap="none" anchor="ctr"/>
          <a:lstStyle/>
          <a:p>
            <a:pPr algn="ctr"/>
            <a:endParaRPr lang="el-GR"/>
          </a:p>
        </p:txBody>
      </p:sp>
      <p:grpSp>
        <p:nvGrpSpPr>
          <p:cNvPr id="45066" name="Group 10"/>
          <p:cNvGrpSpPr>
            <a:grpSpLocks/>
          </p:cNvGrpSpPr>
          <p:nvPr/>
        </p:nvGrpSpPr>
        <p:grpSpPr bwMode="auto">
          <a:xfrm>
            <a:off x="287338" y="549276"/>
            <a:ext cx="8120063" cy="8120063"/>
            <a:chOff x="-793" y="612"/>
            <a:chExt cx="5115" cy="5115"/>
          </a:xfrm>
        </p:grpSpPr>
        <p:sp>
          <p:nvSpPr>
            <p:cNvPr id="45090" name="AutoShape 11"/>
            <p:cNvSpPr>
              <a:spLocks noChangeArrowheads="1"/>
            </p:cNvSpPr>
            <p:nvPr/>
          </p:nvSpPr>
          <p:spPr bwMode="auto">
            <a:xfrm rot="3600000">
              <a:off x="-793" y="612"/>
              <a:ext cx="5115" cy="5115"/>
            </a:xfrm>
            <a:custGeom>
              <a:avLst/>
              <a:gdLst>
                <a:gd name="T0" fmla="*/ 8 w 21600"/>
                <a:gd name="T1" fmla="*/ 0 h 21600"/>
                <a:gd name="T2" fmla="*/ 6 w 21600"/>
                <a:gd name="T3" fmla="*/ 0 h 21600"/>
                <a:gd name="T4" fmla="*/ 8 w 21600"/>
                <a:gd name="T5" fmla="*/ 0 h 21600"/>
                <a:gd name="T6" fmla="*/ 10 w 21600"/>
                <a:gd name="T7" fmla="*/ 0 h 21600"/>
                <a:gd name="T8" fmla="*/ 0 60000 65536"/>
                <a:gd name="T9" fmla="*/ 0 60000 65536"/>
                <a:gd name="T10" fmla="*/ 0 60000 65536"/>
                <a:gd name="T11" fmla="*/ 0 60000 65536"/>
                <a:gd name="T12" fmla="*/ 5975 w 21600"/>
                <a:gd name="T13" fmla="*/ 0 h 21600"/>
                <a:gd name="T14" fmla="*/ 15625 w 21600"/>
                <a:gd name="T15" fmla="*/ 1474 h 21600"/>
              </a:gdLst>
              <a:ahLst/>
              <a:cxnLst>
                <a:cxn ang="T8">
                  <a:pos x="T0" y="T1"/>
                </a:cxn>
                <a:cxn ang="T9">
                  <a:pos x="T2" y="T3"/>
                </a:cxn>
                <a:cxn ang="T10">
                  <a:pos x="T4" y="T5"/>
                </a:cxn>
                <a:cxn ang="T11">
                  <a:pos x="T6" y="T7"/>
                </a:cxn>
              </a:cxnLst>
              <a:rect l="T12" t="T13" r="T14" b="T15"/>
              <a:pathLst>
                <a:path w="21600" h="21600">
                  <a:moveTo>
                    <a:pt x="7805" y="813"/>
                  </a:moveTo>
                  <a:cubicBezTo>
                    <a:pt x="8776" y="522"/>
                    <a:pt x="9785" y="373"/>
                    <a:pt x="10800" y="374"/>
                  </a:cubicBezTo>
                  <a:cubicBezTo>
                    <a:pt x="11814" y="374"/>
                    <a:pt x="12823" y="522"/>
                    <a:pt x="13794" y="813"/>
                  </a:cubicBezTo>
                  <a:lnTo>
                    <a:pt x="13902" y="455"/>
                  </a:lnTo>
                  <a:cubicBezTo>
                    <a:pt x="12895" y="153"/>
                    <a:pt x="11850" y="-1"/>
                    <a:pt x="10799" y="0"/>
                  </a:cubicBezTo>
                  <a:cubicBezTo>
                    <a:pt x="9749" y="0"/>
                    <a:pt x="8704" y="153"/>
                    <a:pt x="7697" y="455"/>
                  </a:cubicBezTo>
                  <a:close/>
                </a:path>
              </a:pathLst>
            </a:custGeom>
            <a:solidFill>
              <a:schemeClr val="accent1"/>
            </a:solidFill>
            <a:ln w="9525">
              <a:solidFill>
                <a:schemeClr val="tx1"/>
              </a:solidFill>
              <a:miter lim="800000"/>
              <a:headEnd/>
              <a:tailEnd/>
            </a:ln>
          </p:spPr>
          <p:txBody>
            <a:bodyPr wrap="none" anchor="ctr"/>
            <a:lstStyle/>
            <a:p>
              <a:endParaRPr lang="el-GR"/>
            </a:p>
          </p:txBody>
        </p:sp>
        <p:sp>
          <p:nvSpPr>
            <p:cNvPr id="45091" name="Freeform 12"/>
            <p:cNvSpPr>
              <a:spLocks/>
            </p:cNvSpPr>
            <p:nvPr/>
          </p:nvSpPr>
          <p:spPr bwMode="auto">
            <a:xfrm>
              <a:off x="3504" y="1340"/>
              <a:ext cx="708" cy="1244"/>
            </a:xfrm>
            <a:custGeom>
              <a:avLst/>
              <a:gdLst>
                <a:gd name="T0" fmla="*/ 0 w 708"/>
                <a:gd name="T1" fmla="*/ 0 h 1244"/>
                <a:gd name="T2" fmla="*/ 420 w 708"/>
                <a:gd name="T3" fmla="*/ 543 h 1244"/>
                <a:gd name="T4" fmla="*/ 708 w 708"/>
                <a:gd name="T5" fmla="*/ 1244 h 1244"/>
                <a:gd name="T6" fmla="*/ 0 60000 65536"/>
                <a:gd name="T7" fmla="*/ 0 60000 65536"/>
                <a:gd name="T8" fmla="*/ 0 60000 65536"/>
                <a:gd name="T9" fmla="*/ 0 w 708"/>
                <a:gd name="T10" fmla="*/ 0 h 1244"/>
                <a:gd name="T11" fmla="*/ 708 w 708"/>
                <a:gd name="T12" fmla="*/ 1244 h 1244"/>
              </a:gdLst>
              <a:ahLst/>
              <a:cxnLst>
                <a:cxn ang="T6">
                  <a:pos x="T0" y="T1"/>
                </a:cxn>
                <a:cxn ang="T7">
                  <a:pos x="T2" y="T3"/>
                </a:cxn>
                <a:cxn ang="T8">
                  <a:pos x="T4" y="T5"/>
                </a:cxn>
              </a:cxnLst>
              <a:rect l="T9" t="T10" r="T11" b="T12"/>
              <a:pathLst>
                <a:path w="708" h="1244">
                  <a:moveTo>
                    <a:pt x="0" y="0"/>
                  </a:moveTo>
                  <a:cubicBezTo>
                    <a:pt x="115" y="128"/>
                    <a:pt x="249" y="246"/>
                    <a:pt x="420" y="543"/>
                  </a:cubicBezTo>
                  <a:cubicBezTo>
                    <a:pt x="591" y="840"/>
                    <a:pt x="652" y="1076"/>
                    <a:pt x="708" y="1244"/>
                  </a:cubicBezTo>
                </a:path>
              </a:pathLst>
            </a:custGeom>
            <a:noFill/>
            <a:ln w="76200" cap="flat" cmpd="sng">
              <a:solidFill>
                <a:schemeClr val="tx1"/>
              </a:solidFill>
              <a:prstDash val="sysDot"/>
              <a:round/>
              <a:headEnd/>
              <a:tailEnd/>
            </a:ln>
          </p:spPr>
          <p:txBody>
            <a:bodyPr/>
            <a:lstStyle/>
            <a:p>
              <a:endParaRPr lang="el-GR"/>
            </a:p>
          </p:txBody>
        </p:sp>
      </p:grpSp>
      <p:grpSp>
        <p:nvGrpSpPr>
          <p:cNvPr id="45067" name="Group 13"/>
          <p:cNvGrpSpPr>
            <a:grpSpLocks/>
          </p:cNvGrpSpPr>
          <p:nvPr/>
        </p:nvGrpSpPr>
        <p:grpSpPr bwMode="auto">
          <a:xfrm>
            <a:off x="3663950" y="558801"/>
            <a:ext cx="8369300" cy="8120063"/>
            <a:chOff x="1348" y="618"/>
            <a:chExt cx="5272" cy="5115"/>
          </a:xfrm>
        </p:grpSpPr>
        <p:sp>
          <p:nvSpPr>
            <p:cNvPr id="45088" name="AutoShape 14"/>
            <p:cNvSpPr>
              <a:spLocks noChangeArrowheads="1"/>
            </p:cNvSpPr>
            <p:nvPr/>
          </p:nvSpPr>
          <p:spPr bwMode="auto">
            <a:xfrm rot="-3600000">
              <a:off x="1505" y="618"/>
              <a:ext cx="5115" cy="5115"/>
            </a:xfrm>
            <a:custGeom>
              <a:avLst/>
              <a:gdLst>
                <a:gd name="T0" fmla="*/ 8 w 21600"/>
                <a:gd name="T1" fmla="*/ 0 h 21600"/>
                <a:gd name="T2" fmla="*/ 6 w 21600"/>
                <a:gd name="T3" fmla="*/ 0 h 21600"/>
                <a:gd name="T4" fmla="*/ 8 w 21600"/>
                <a:gd name="T5" fmla="*/ 0 h 21600"/>
                <a:gd name="T6" fmla="*/ 10 w 21600"/>
                <a:gd name="T7" fmla="*/ 0 h 21600"/>
                <a:gd name="T8" fmla="*/ 0 60000 65536"/>
                <a:gd name="T9" fmla="*/ 0 60000 65536"/>
                <a:gd name="T10" fmla="*/ 0 60000 65536"/>
                <a:gd name="T11" fmla="*/ 0 60000 65536"/>
                <a:gd name="T12" fmla="*/ 5975 w 21600"/>
                <a:gd name="T13" fmla="*/ 0 h 21600"/>
                <a:gd name="T14" fmla="*/ 15625 w 21600"/>
                <a:gd name="T15" fmla="*/ 1474 h 21600"/>
              </a:gdLst>
              <a:ahLst/>
              <a:cxnLst>
                <a:cxn ang="T8">
                  <a:pos x="T0" y="T1"/>
                </a:cxn>
                <a:cxn ang="T9">
                  <a:pos x="T2" y="T3"/>
                </a:cxn>
                <a:cxn ang="T10">
                  <a:pos x="T4" y="T5"/>
                </a:cxn>
                <a:cxn ang="T11">
                  <a:pos x="T6" y="T7"/>
                </a:cxn>
              </a:cxnLst>
              <a:rect l="T12" t="T13" r="T14" b="T15"/>
              <a:pathLst>
                <a:path w="21600" h="21600">
                  <a:moveTo>
                    <a:pt x="7805" y="813"/>
                  </a:moveTo>
                  <a:cubicBezTo>
                    <a:pt x="8776" y="522"/>
                    <a:pt x="9785" y="373"/>
                    <a:pt x="10800" y="374"/>
                  </a:cubicBezTo>
                  <a:cubicBezTo>
                    <a:pt x="11814" y="374"/>
                    <a:pt x="12823" y="522"/>
                    <a:pt x="13794" y="813"/>
                  </a:cubicBezTo>
                  <a:lnTo>
                    <a:pt x="13902" y="455"/>
                  </a:lnTo>
                  <a:cubicBezTo>
                    <a:pt x="12895" y="153"/>
                    <a:pt x="11850" y="-1"/>
                    <a:pt x="10799" y="0"/>
                  </a:cubicBezTo>
                  <a:cubicBezTo>
                    <a:pt x="9749" y="0"/>
                    <a:pt x="8704" y="153"/>
                    <a:pt x="7697" y="455"/>
                  </a:cubicBezTo>
                  <a:close/>
                </a:path>
              </a:pathLst>
            </a:custGeom>
            <a:solidFill>
              <a:schemeClr val="accent1"/>
            </a:solidFill>
            <a:ln w="9525">
              <a:solidFill>
                <a:schemeClr val="tx1"/>
              </a:solidFill>
              <a:miter lim="800000"/>
              <a:headEnd/>
              <a:tailEnd/>
            </a:ln>
          </p:spPr>
          <p:txBody>
            <a:bodyPr wrap="none" anchor="ctr"/>
            <a:lstStyle/>
            <a:p>
              <a:endParaRPr lang="el-GR"/>
            </a:p>
          </p:txBody>
        </p:sp>
        <p:sp>
          <p:nvSpPr>
            <p:cNvPr id="45089" name="Freeform 15"/>
            <p:cNvSpPr>
              <a:spLocks/>
            </p:cNvSpPr>
            <p:nvPr/>
          </p:nvSpPr>
          <p:spPr bwMode="auto">
            <a:xfrm rot="-7200000">
              <a:off x="1616" y="1345"/>
              <a:ext cx="708" cy="1244"/>
            </a:xfrm>
            <a:custGeom>
              <a:avLst/>
              <a:gdLst>
                <a:gd name="T0" fmla="*/ 0 w 708"/>
                <a:gd name="T1" fmla="*/ 0 h 1244"/>
                <a:gd name="T2" fmla="*/ 420 w 708"/>
                <a:gd name="T3" fmla="*/ 543 h 1244"/>
                <a:gd name="T4" fmla="*/ 708 w 708"/>
                <a:gd name="T5" fmla="*/ 1244 h 1244"/>
                <a:gd name="T6" fmla="*/ 0 60000 65536"/>
                <a:gd name="T7" fmla="*/ 0 60000 65536"/>
                <a:gd name="T8" fmla="*/ 0 60000 65536"/>
                <a:gd name="T9" fmla="*/ 0 w 708"/>
                <a:gd name="T10" fmla="*/ 0 h 1244"/>
                <a:gd name="T11" fmla="*/ 708 w 708"/>
                <a:gd name="T12" fmla="*/ 1244 h 1244"/>
              </a:gdLst>
              <a:ahLst/>
              <a:cxnLst>
                <a:cxn ang="T6">
                  <a:pos x="T0" y="T1"/>
                </a:cxn>
                <a:cxn ang="T7">
                  <a:pos x="T2" y="T3"/>
                </a:cxn>
                <a:cxn ang="T8">
                  <a:pos x="T4" y="T5"/>
                </a:cxn>
              </a:cxnLst>
              <a:rect l="T9" t="T10" r="T11" b="T12"/>
              <a:pathLst>
                <a:path w="708" h="1244">
                  <a:moveTo>
                    <a:pt x="0" y="0"/>
                  </a:moveTo>
                  <a:cubicBezTo>
                    <a:pt x="115" y="128"/>
                    <a:pt x="249" y="246"/>
                    <a:pt x="420" y="543"/>
                  </a:cubicBezTo>
                  <a:cubicBezTo>
                    <a:pt x="591" y="840"/>
                    <a:pt x="652" y="1076"/>
                    <a:pt x="708" y="1244"/>
                  </a:cubicBezTo>
                </a:path>
              </a:pathLst>
            </a:custGeom>
            <a:noFill/>
            <a:ln w="76200" cap="flat" cmpd="sng">
              <a:solidFill>
                <a:schemeClr val="tx1"/>
              </a:solidFill>
              <a:prstDash val="sysDot"/>
              <a:round/>
              <a:headEnd/>
              <a:tailEnd/>
            </a:ln>
          </p:spPr>
          <p:txBody>
            <a:bodyPr/>
            <a:lstStyle/>
            <a:p>
              <a:endParaRPr lang="el-GR"/>
            </a:p>
          </p:txBody>
        </p:sp>
      </p:grpSp>
      <p:sp>
        <p:nvSpPr>
          <p:cNvPr id="45068" name="AutoShape 16"/>
          <p:cNvSpPr>
            <a:spLocks noChangeArrowheads="1"/>
          </p:cNvSpPr>
          <p:nvPr/>
        </p:nvSpPr>
        <p:spPr bwMode="auto">
          <a:xfrm rot="-28628">
            <a:off x="2106613" y="1587501"/>
            <a:ext cx="8120062" cy="8120063"/>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975 w 21600"/>
              <a:gd name="T13" fmla="*/ 0 h 21600"/>
              <a:gd name="T14" fmla="*/ 15625 w 21600"/>
              <a:gd name="T15" fmla="*/ 1472 h 21600"/>
            </a:gdLst>
            <a:ahLst/>
            <a:cxnLst>
              <a:cxn ang="T8">
                <a:pos x="T0" y="T1"/>
              </a:cxn>
              <a:cxn ang="T9">
                <a:pos x="T2" y="T3"/>
              </a:cxn>
              <a:cxn ang="T10">
                <a:pos x="T4" y="T5"/>
              </a:cxn>
              <a:cxn ang="T11">
                <a:pos x="T6" y="T7"/>
              </a:cxn>
            </a:cxnLst>
            <a:rect l="T12" t="T13" r="T14" b="T15"/>
            <a:pathLst>
              <a:path w="21600" h="21600">
                <a:moveTo>
                  <a:pt x="7805" y="813"/>
                </a:moveTo>
                <a:cubicBezTo>
                  <a:pt x="8776" y="522"/>
                  <a:pt x="9785" y="373"/>
                  <a:pt x="10800" y="374"/>
                </a:cubicBezTo>
                <a:cubicBezTo>
                  <a:pt x="11814" y="374"/>
                  <a:pt x="12823" y="522"/>
                  <a:pt x="13794" y="813"/>
                </a:cubicBezTo>
                <a:lnTo>
                  <a:pt x="13902" y="455"/>
                </a:lnTo>
                <a:cubicBezTo>
                  <a:pt x="12895" y="153"/>
                  <a:pt x="11850" y="-1"/>
                  <a:pt x="10799" y="0"/>
                </a:cubicBezTo>
                <a:cubicBezTo>
                  <a:pt x="9749" y="0"/>
                  <a:pt x="8704" y="153"/>
                  <a:pt x="7697" y="455"/>
                </a:cubicBezTo>
                <a:close/>
              </a:path>
            </a:pathLst>
          </a:custGeom>
          <a:solidFill>
            <a:schemeClr val="accent1"/>
          </a:solidFill>
          <a:ln w="9525">
            <a:solidFill>
              <a:schemeClr val="tx1"/>
            </a:solidFill>
            <a:miter lim="800000"/>
            <a:headEnd/>
            <a:tailEnd/>
          </a:ln>
        </p:spPr>
        <p:txBody>
          <a:bodyPr wrap="none" anchor="ctr"/>
          <a:lstStyle/>
          <a:p>
            <a:endParaRPr lang="el-GR"/>
          </a:p>
        </p:txBody>
      </p:sp>
      <p:sp>
        <p:nvSpPr>
          <p:cNvPr id="45069" name="Freeform 17"/>
          <p:cNvSpPr>
            <a:spLocks/>
          </p:cNvSpPr>
          <p:nvPr/>
        </p:nvSpPr>
        <p:spPr bwMode="auto">
          <a:xfrm rot="-3628628">
            <a:off x="5573713" y="823913"/>
            <a:ext cx="1123950" cy="1974850"/>
          </a:xfrm>
          <a:custGeom>
            <a:avLst/>
            <a:gdLst>
              <a:gd name="T0" fmla="*/ 0 w 708"/>
              <a:gd name="T1" fmla="*/ 0 h 1244"/>
              <a:gd name="T2" fmla="*/ 2147483647 w 708"/>
              <a:gd name="T3" fmla="*/ 2147483647 h 1244"/>
              <a:gd name="T4" fmla="*/ 2147483647 w 708"/>
              <a:gd name="T5" fmla="*/ 2147483647 h 1244"/>
              <a:gd name="T6" fmla="*/ 0 60000 65536"/>
              <a:gd name="T7" fmla="*/ 0 60000 65536"/>
              <a:gd name="T8" fmla="*/ 0 60000 65536"/>
              <a:gd name="T9" fmla="*/ 0 w 708"/>
              <a:gd name="T10" fmla="*/ 0 h 1244"/>
              <a:gd name="T11" fmla="*/ 708 w 708"/>
              <a:gd name="T12" fmla="*/ 1244 h 1244"/>
            </a:gdLst>
            <a:ahLst/>
            <a:cxnLst>
              <a:cxn ang="T6">
                <a:pos x="T0" y="T1"/>
              </a:cxn>
              <a:cxn ang="T7">
                <a:pos x="T2" y="T3"/>
              </a:cxn>
              <a:cxn ang="T8">
                <a:pos x="T4" y="T5"/>
              </a:cxn>
            </a:cxnLst>
            <a:rect l="T9" t="T10" r="T11" b="T12"/>
            <a:pathLst>
              <a:path w="708" h="1244">
                <a:moveTo>
                  <a:pt x="0" y="0"/>
                </a:moveTo>
                <a:cubicBezTo>
                  <a:pt x="115" y="128"/>
                  <a:pt x="249" y="246"/>
                  <a:pt x="420" y="543"/>
                </a:cubicBezTo>
                <a:cubicBezTo>
                  <a:pt x="591" y="840"/>
                  <a:pt x="652" y="1076"/>
                  <a:pt x="708" y="1244"/>
                </a:cubicBezTo>
              </a:path>
            </a:pathLst>
          </a:custGeom>
          <a:noFill/>
          <a:ln w="76200" cap="flat" cmpd="sng">
            <a:solidFill>
              <a:schemeClr val="tx1"/>
            </a:solidFill>
            <a:prstDash val="sysDot"/>
            <a:round/>
            <a:headEnd/>
            <a:tailEnd/>
          </a:ln>
        </p:spPr>
        <p:txBody>
          <a:bodyPr/>
          <a:lstStyle/>
          <a:p>
            <a:endParaRPr lang="el-GR"/>
          </a:p>
        </p:txBody>
      </p:sp>
      <p:sp>
        <p:nvSpPr>
          <p:cNvPr id="45070" name="Text Box 18"/>
          <p:cNvSpPr txBox="1">
            <a:spLocks noChangeArrowheads="1"/>
          </p:cNvSpPr>
          <p:nvPr/>
        </p:nvSpPr>
        <p:spPr bwMode="auto">
          <a:xfrm>
            <a:off x="2135189" y="495301"/>
            <a:ext cx="2151551" cy="660245"/>
          </a:xfrm>
          <a:prstGeom prst="rect">
            <a:avLst/>
          </a:prstGeom>
          <a:noFill/>
          <a:ln w="9525">
            <a:noFill/>
            <a:miter lim="800000"/>
            <a:headEnd/>
            <a:tailEnd/>
          </a:ln>
        </p:spPr>
        <p:txBody>
          <a:bodyPr wrap="none">
            <a:spAutoFit/>
          </a:bodyPr>
          <a:lstStyle/>
          <a:p>
            <a:pPr>
              <a:lnSpc>
                <a:spcPct val="150000"/>
              </a:lnSpc>
            </a:pPr>
            <a:r>
              <a:rPr lang="el-GR" sz="2800" dirty="0"/>
              <a:t>ανασύνθεση</a:t>
            </a:r>
            <a:endParaRPr lang="en-GB" sz="2800" dirty="0"/>
          </a:p>
        </p:txBody>
      </p:sp>
      <p:sp>
        <p:nvSpPr>
          <p:cNvPr id="45071" name="Oval 19"/>
          <p:cNvSpPr>
            <a:spLocks noChangeArrowheads="1"/>
          </p:cNvSpPr>
          <p:nvPr/>
        </p:nvSpPr>
        <p:spPr bwMode="auto">
          <a:xfrm>
            <a:off x="6346825" y="1622425"/>
            <a:ext cx="88900" cy="88900"/>
          </a:xfrm>
          <a:prstGeom prst="ellipse">
            <a:avLst/>
          </a:prstGeom>
          <a:solidFill>
            <a:srgbClr val="66FF33"/>
          </a:solidFill>
          <a:ln w="9525">
            <a:solidFill>
              <a:schemeClr val="tx1"/>
            </a:solidFill>
            <a:round/>
            <a:headEnd/>
            <a:tailEnd/>
          </a:ln>
        </p:spPr>
        <p:txBody>
          <a:bodyPr wrap="none" anchor="ctr"/>
          <a:lstStyle/>
          <a:p>
            <a:endParaRPr lang="el-GR"/>
          </a:p>
        </p:txBody>
      </p:sp>
      <p:sp>
        <p:nvSpPr>
          <p:cNvPr id="45072" name="Oval 20"/>
          <p:cNvSpPr>
            <a:spLocks noChangeArrowheads="1"/>
          </p:cNvSpPr>
          <p:nvPr/>
        </p:nvSpPr>
        <p:spPr bwMode="auto">
          <a:xfrm>
            <a:off x="6502400" y="1635125"/>
            <a:ext cx="88900" cy="88900"/>
          </a:xfrm>
          <a:prstGeom prst="ellipse">
            <a:avLst/>
          </a:prstGeom>
          <a:solidFill>
            <a:srgbClr val="66FF33"/>
          </a:solidFill>
          <a:ln w="9525">
            <a:solidFill>
              <a:schemeClr val="tx1"/>
            </a:solidFill>
            <a:round/>
            <a:headEnd/>
            <a:tailEnd/>
          </a:ln>
        </p:spPr>
        <p:txBody>
          <a:bodyPr wrap="none" anchor="ctr"/>
          <a:lstStyle/>
          <a:p>
            <a:endParaRPr lang="el-GR"/>
          </a:p>
        </p:txBody>
      </p:sp>
      <p:sp>
        <p:nvSpPr>
          <p:cNvPr id="45073" name="Oval 21"/>
          <p:cNvSpPr>
            <a:spLocks noChangeArrowheads="1"/>
          </p:cNvSpPr>
          <p:nvPr/>
        </p:nvSpPr>
        <p:spPr bwMode="auto">
          <a:xfrm>
            <a:off x="6653213" y="1652588"/>
            <a:ext cx="88900" cy="88900"/>
          </a:xfrm>
          <a:prstGeom prst="ellipse">
            <a:avLst/>
          </a:prstGeom>
          <a:solidFill>
            <a:srgbClr val="66FF33"/>
          </a:solidFill>
          <a:ln w="9525">
            <a:solidFill>
              <a:schemeClr val="tx1"/>
            </a:solidFill>
            <a:round/>
            <a:headEnd/>
            <a:tailEnd/>
          </a:ln>
        </p:spPr>
        <p:txBody>
          <a:bodyPr wrap="none" anchor="ctr"/>
          <a:lstStyle/>
          <a:p>
            <a:endParaRPr lang="el-GR"/>
          </a:p>
        </p:txBody>
      </p:sp>
      <p:sp>
        <p:nvSpPr>
          <p:cNvPr id="45074" name="Oval 22"/>
          <p:cNvSpPr>
            <a:spLocks noChangeArrowheads="1"/>
          </p:cNvSpPr>
          <p:nvPr/>
        </p:nvSpPr>
        <p:spPr bwMode="auto">
          <a:xfrm>
            <a:off x="6804025" y="1674813"/>
            <a:ext cx="88900" cy="88900"/>
          </a:xfrm>
          <a:prstGeom prst="ellipse">
            <a:avLst/>
          </a:prstGeom>
          <a:solidFill>
            <a:srgbClr val="66FF33"/>
          </a:solidFill>
          <a:ln w="9525">
            <a:solidFill>
              <a:schemeClr val="tx1"/>
            </a:solidFill>
            <a:round/>
            <a:headEnd/>
            <a:tailEnd/>
          </a:ln>
        </p:spPr>
        <p:txBody>
          <a:bodyPr wrap="none" anchor="ctr"/>
          <a:lstStyle/>
          <a:p>
            <a:endParaRPr lang="el-GR"/>
          </a:p>
        </p:txBody>
      </p:sp>
      <p:sp>
        <p:nvSpPr>
          <p:cNvPr id="45075" name="Oval 23"/>
          <p:cNvSpPr>
            <a:spLocks noChangeArrowheads="1"/>
          </p:cNvSpPr>
          <p:nvPr/>
        </p:nvSpPr>
        <p:spPr bwMode="auto">
          <a:xfrm>
            <a:off x="6954838" y="1706563"/>
            <a:ext cx="88900" cy="88900"/>
          </a:xfrm>
          <a:prstGeom prst="ellipse">
            <a:avLst/>
          </a:prstGeom>
          <a:solidFill>
            <a:srgbClr val="66FF33"/>
          </a:solidFill>
          <a:ln w="9525">
            <a:solidFill>
              <a:schemeClr val="tx1"/>
            </a:solidFill>
            <a:round/>
            <a:headEnd/>
            <a:tailEnd/>
          </a:ln>
        </p:spPr>
        <p:txBody>
          <a:bodyPr wrap="none" anchor="ctr"/>
          <a:lstStyle/>
          <a:p>
            <a:endParaRPr lang="el-GR"/>
          </a:p>
        </p:txBody>
      </p:sp>
      <p:grpSp>
        <p:nvGrpSpPr>
          <p:cNvPr id="45076" name="Group 29"/>
          <p:cNvGrpSpPr>
            <a:grpSpLocks/>
          </p:cNvGrpSpPr>
          <p:nvPr/>
        </p:nvGrpSpPr>
        <p:grpSpPr bwMode="auto">
          <a:xfrm rot="-3522116">
            <a:off x="4497388" y="2082800"/>
            <a:ext cx="696912" cy="173038"/>
            <a:chOff x="3151" y="1135"/>
            <a:chExt cx="439" cy="109"/>
          </a:xfrm>
        </p:grpSpPr>
        <p:sp>
          <p:nvSpPr>
            <p:cNvPr id="45083" name="Oval 24"/>
            <p:cNvSpPr>
              <a:spLocks noChangeArrowheads="1"/>
            </p:cNvSpPr>
            <p:nvPr/>
          </p:nvSpPr>
          <p:spPr bwMode="auto">
            <a:xfrm>
              <a:off x="3151" y="1135"/>
              <a:ext cx="56" cy="56"/>
            </a:xfrm>
            <a:prstGeom prst="ellipse">
              <a:avLst/>
            </a:prstGeom>
            <a:solidFill>
              <a:srgbClr val="66FF33"/>
            </a:solidFill>
            <a:ln w="9525">
              <a:solidFill>
                <a:schemeClr val="tx1"/>
              </a:solidFill>
              <a:round/>
              <a:headEnd/>
              <a:tailEnd/>
            </a:ln>
          </p:spPr>
          <p:txBody>
            <a:bodyPr wrap="none" anchor="ctr"/>
            <a:lstStyle/>
            <a:p>
              <a:endParaRPr lang="el-GR"/>
            </a:p>
          </p:txBody>
        </p:sp>
        <p:sp>
          <p:nvSpPr>
            <p:cNvPr id="45084" name="Oval 25"/>
            <p:cNvSpPr>
              <a:spLocks noChangeArrowheads="1"/>
            </p:cNvSpPr>
            <p:nvPr/>
          </p:nvSpPr>
          <p:spPr bwMode="auto">
            <a:xfrm>
              <a:off x="3249" y="1143"/>
              <a:ext cx="56" cy="56"/>
            </a:xfrm>
            <a:prstGeom prst="ellipse">
              <a:avLst/>
            </a:prstGeom>
            <a:solidFill>
              <a:srgbClr val="66FF33"/>
            </a:solidFill>
            <a:ln w="9525">
              <a:solidFill>
                <a:schemeClr val="tx1"/>
              </a:solidFill>
              <a:round/>
              <a:headEnd/>
              <a:tailEnd/>
            </a:ln>
          </p:spPr>
          <p:txBody>
            <a:bodyPr wrap="none" anchor="ctr"/>
            <a:lstStyle/>
            <a:p>
              <a:endParaRPr lang="el-GR"/>
            </a:p>
          </p:txBody>
        </p:sp>
        <p:sp>
          <p:nvSpPr>
            <p:cNvPr id="45085" name="Oval 26"/>
            <p:cNvSpPr>
              <a:spLocks noChangeArrowheads="1"/>
            </p:cNvSpPr>
            <p:nvPr/>
          </p:nvSpPr>
          <p:spPr bwMode="auto">
            <a:xfrm>
              <a:off x="3344" y="1154"/>
              <a:ext cx="56" cy="56"/>
            </a:xfrm>
            <a:prstGeom prst="ellipse">
              <a:avLst/>
            </a:prstGeom>
            <a:solidFill>
              <a:srgbClr val="66FF33"/>
            </a:solidFill>
            <a:ln w="9525">
              <a:solidFill>
                <a:schemeClr val="tx1"/>
              </a:solidFill>
              <a:round/>
              <a:headEnd/>
              <a:tailEnd/>
            </a:ln>
          </p:spPr>
          <p:txBody>
            <a:bodyPr wrap="none" anchor="ctr"/>
            <a:lstStyle/>
            <a:p>
              <a:endParaRPr lang="el-GR"/>
            </a:p>
          </p:txBody>
        </p:sp>
        <p:sp>
          <p:nvSpPr>
            <p:cNvPr id="45086" name="Oval 27"/>
            <p:cNvSpPr>
              <a:spLocks noChangeArrowheads="1"/>
            </p:cNvSpPr>
            <p:nvPr/>
          </p:nvSpPr>
          <p:spPr bwMode="auto">
            <a:xfrm>
              <a:off x="3439" y="1168"/>
              <a:ext cx="56" cy="56"/>
            </a:xfrm>
            <a:prstGeom prst="ellipse">
              <a:avLst/>
            </a:prstGeom>
            <a:solidFill>
              <a:srgbClr val="66FF33"/>
            </a:solidFill>
            <a:ln w="9525">
              <a:solidFill>
                <a:schemeClr val="tx1"/>
              </a:solidFill>
              <a:round/>
              <a:headEnd/>
              <a:tailEnd/>
            </a:ln>
          </p:spPr>
          <p:txBody>
            <a:bodyPr wrap="none" anchor="ctr"/>
            <a:lstStyle/>
            <a:p>
              <a:endParaRPr lang="el-GR"/>
            </a:p>
          </p:txBody>
        </p:sp>
        <p:sp>
          <p:nvSpPr>
            <p:cNvPr id="45087" name="Oval 28"/>
            <p:cNvSpPr>
              <a:spLocks noChangeArrowheads="1"/>
            </p:cNvSpPr>
            <p:nvPr/>
          </p:nvSpPr>
          <p:spPr bwMode="auto">
            <a:xfrm>
              <a:off x="3534" y="1188"/>
              <a:ext cx="56" cy="56"/>
            </a:xfrm>
            <a:prstGeom prst="ellipse">
              <a:avLst/>
            </a:prstGeom>
            <a:solidFill>
              <a:srgbClr val="66FF33"/>
            </a:solidFill>
            <a:ln w="9525">
              <a:solidFill>
                <a:schemeClr val="tx1"/>
              </a:solidFill>
              <a:round/>
              <a:headEnd/>
              <a:tailEnd/>
            </a:ln>
          </p:spPr>
          <p:txBody>
            <a:bodyPr wrap="none" anchor="ctr"/>
            <a:lstStyle/>
            <a:p>
              <a:endParaRPr lang="el-GR"/>
            </a:p>
          </p:txBody>
        </p:sp>
      </p:grpSp>
      <p:grpSp>
        <p:nvGrpSpPr>
          <p:cNvPr id="45077" name="Group 36"/>
          <p:cNvGrpSpPr>
            <a:grpSpLocks/>
          </p:cNvGrpSpPr>
          <p:nvPr/>
        </p:nvGrpSpPr>
        <p:grpSpPr bwMode="auto">
          <a:xfrm>
            <a:off x="7651751" y="2398713"/>
            <a:ext cx="377825" cy="627062"/>
            <a:chOff x="3846" y="1511"/>
            <a:chExt cx="238" cy="395"/>
          </a:xfrm>
        </p:grpSpPr>
        <p:sp>
          <p:nvSpPr>
            <p:cNvPr id="45078" name="Oval 31"/>
            <p:cNvSpPr>
              <a:spLocks noChangeArrowheads="1"/>
            </p:cNvSpPr>
            <p:nvPr/>
          </p:nvSpPr>
          <p:spPr bwMode="auto">
            <a:xfrm rot="3154316">
              <a:off x="3846" y="1511"/>
              <a:ext cx="56" cy="56"/>
            </a:xfrm>
            <a:prstGeom prst="ellipse">
              <a:avLst/>
            </a:prstGeom>
            <a:solidFill>
              <a:srgbClr val="66FF33"/>
            </a:solidFill>
            <a:ln w="9525">
              <a:solidFill>
                <a:schemeClr val="tx1"/>
              </a:solidFill>
              <a:round/>
              <a:headEnd/>
              <a:tailEnd/>
            </a:ln>
          </p:spPr>
          <p:txBody>
            <a:bodyPr wrap="none" anchor="ctr"/>
            <a:lstStyle/>
            <a:p>
              <a:endParaRPr lang="el-GR"/>
            </a:p>
          </p:txBody>
        </p:sp>
        <p:sp>
          <p:nvSpPr>
            <p:cNvPr id="45079" name="Oval 32"/>
            <p:cNvSpPr>
              <a:spLocks noChangeArrowheads="1"/>
            </p:cNvSpPr>
            <p:nvPr/>
          </p:nvSpPr>
          <p:spPr bwMode="auto">
            <a:xfrm rot="3154316">
              <a:off x="3899" y="1596"/>
              <a:ext cx="56" cy="56"/>
            </a:xfrm>
            <a:prstGeom prst="ellipse">
              <a:avLst/>
            </a:prstGeom>
            <a:solidFill>
              <a:srgbClr val="66FF33"/>
            </a:solidFill>
            <a:ln w="9525">
              <a:solidFill>
                <a:schemeClr val="tx1"/>
              </a:solidFill>
              <a:round/>
              <a:headEnd/>
              <a:tailEnd/>
            </a:ln>
          </p:spPr>
          <p:txBody>
            <a:bodyPr wrap="none" anchor="ctr"/>
            <a:lstStyle/>
            <a:p>
              <a:endParaRPr lang="el-GR"/>
            </a:p>
          </p:txBody>
        </p:sp>
        <p:sp>
          <p:nvSpPr>
            <p:cNvPr id="45080" name="Oval 33"/>
            <p:cNvSpPr>
              <a:spLocks noChangeArrowheads="1"/>
            </p:cNvSpPr>
            <p:nvPr/>
          </p:nvSpPr>
          <p:spPr bwMode="auto">
            <a:xfrm rot="3154316">
              <a:off x="3945" y="1678"/>
              <a:ext cx="56" cy="56"/>
            </a:xfrm>
            <a:prstGeom prst="ellipse">
              <a:avLst/>
            </a:prstGeom>
            <a:solidFill>
              <a:srgbClr val="66FF33"/>
            </a:solidFill>
            <a:ln w="9525">
              <a:solidFill>
                <a:schemeClr val="tx1"/>
              </a:solidFill>
              <a:round/>
              <a:headEnd/>
              <a:tailEnd/>
            </a:ln>
          </p:spPr>
          <p:txBody>
            <a:bodyPr wrap="none" anchor="ctr"/>
            <a:lstStyle/>
            <a:p>
              <a:endParaRPr lang="el-GR"/>
            </a:p>
          </p:txBody>
        </p:sp>
        <p:sp>
          <p:nvSpPr>
            <p:cNvPr id="45081" name="Oval 34"/>
            <p:cNvSpPr>
              <a:spLocks noChangeArrowheads="1"/>
            </p:cNvSpPr>
            <p:nvPr/>
          </p:nvSpPr>
          <p:spPr bwMode="auto">
            <a:xfrm rot="3154316">
              <a:off x="3992" y="1765"/>
              <a:ext cx="56" cy="56"/>
            </a:xfrm>
            <a:prstGeom prst="ellipse">
              <a:avLst/>
            </a:prstGeom>
            <a:solidFill>
              <a:srgbClr val="66FF33"/>
            </a:solidFill>
            <a:ln w="9525">
              <a:solidFill>
                <a:schemeClr val="tx1"/>
              </a:solidFill>
              <a:round/>
              <a:headEnd/>
              <a:tailEnd/>
            </a:ln>
          </p:spPr>
          <p:txBody>
            <a:bodyPr wrap="none" anchor="ctr"/>
            <a:lstStyle/>
            <a:p>
              <a:endParaRPr lang="el-GR"/>
            </a:p>
          </p:txBody>
        </p:sp>
        <p:sp>
          <p:nvSpPr>
            <p:cNvPr id="45082" name="Oval 35"/>
            <p:cNvSpPr>
              <a:spLocks noChangeArrowheads="1"/>
            </p:cNvSpPr>
            <p:nvPr/>
          </p:nvSpPr>
          <p:spPr bwMode="auto">
            <a:xfrm rot="3154316">
              <a:off x="4028" y="1850"/>
              <a:ext cx="56" cy="56"/>
            </a:xfrm>
            <a:prstGeom prst="ellipse">
              <a:avLst/>
            </a:prstGeom>
            <a:solidFill>
              <a:srgbClr val="66FF33"/>
            </a:solidFill>
            <a:ln w="9525">
              <a:solidFill>
                <a:schemeClr val="tx1"/>
              </a:solidFill>
              <a:round/>
              <a:headEnd/>
              <a:tailEnd/>
            </a:ln>
          </p:spPr>
          <p:txBody>
            <a:bodyPr wrap="none" anchor="ctr"/>
            <a:lstStyle/>
            <a:p>
              <a:endParaRPr lang="el-G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35879"/>
                                        </p:tgtEl>
                                        <p:attrNameLst>
                                          <p:attrName>style.visibility</p:attrName>
                                        </p:attrNameLst>
                                      </p:cBhvr>
                                      <p:to>
                                        <p:strVal val="visible"/>
                                      </p:to>
                                    </p:set>
                                    <p:animEffect transition="in" filter="wipe(right)">
                                      <p:cBhvr>
                                        <p:cTn id="7" dur="2000"/>
                                        <p:tgtEl>
                                          <p:spTgt spid="335879"/>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35877"/>
                                        </p:tgtEl>
                                        <p:attrNameLst>
                                          <p:attrName>style.visibility</p:attrName>
                                        </p:attrNameLst>
                                      </p:cBhvr>
                                      <p:to>
                                        <p:strVal val="visible"/>
                                      </p:to>
                                    </p:set>
                                    <p:animEffect transition="in" filter="wipe(up)">
                                      <p:cBhvr>
                                        <p:cTn id="11" dur="2000"/>
                                        <p:tgtEl>
                                          <p:spTgt spid="335877"/>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335875"/>
                                        </p:tgtEl>
                                        <p:attrNameLst>
                                          <p:attrName>style.visibility</p:attrName>
                                        </p:attrNameLst>
                                      </p:cBhvr>
                                      <p:to>
                                        <p:strVal val="visible"/>
                                      </p:to>
                                    </p:set>
                                    <p:animEffect transition="in" filter="wipe(left)">
                                      <p:cBhvr>
                                        <p:cTn id="15" dur="2000"/>
                                        <p:tgtEl>
                                          <p:spTgt spid="335875"/>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35881"/>
                                        </p:tgtEl>
                                        <p:attrNameLst>
                                          <p:attrName>style.visibility</p:attrName>
                                        </p:attrNameLst>
                                      </p:cBhvr>
                                      <p:to>
                                        <p:strVal val="visible"/>
                                      </p:to>
                                    </p:set>
                                    <p:animEffect transition="in" filter="fade">
                                      <p:cBhvr>
                                        <p:cTn id="19" dur="3000"/>
                                        <p:tgtEl>
                                          <p:spTgt spid="335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5" grpId="0" animBg="1"/>
      <p:bldP spid="335877" grpId="0" animBg="1"/>
      <p:bldP spid="335879" grpId="0" animBg="1"/>
      <p:bldP spid="33588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noChangeArrowheads="1"/>
          </p:cNvPicPr>
          <p:nvPr/>
        </p:nvPicPr>
        <p:blipFill>
          <a:blip r:embed="rId3" cstate="email"/>
          <a:srcRect/>
          <a:stretch>
            <a:fillRect/>
          </a:stretch>
        </p:blipFill>
        <p:spPr bwMode="auto">
          <a:xfrm>
            <a:off x="7896225" y="188913"/>
            <a:ext cx="2592388" cy="2087562"/>
          </a:xfrm>
          <a:prstGeom prst="rect">
            <a:avLst/>
          </a:prstGeom>
          <a:noFill/>
          <a:ln w="12700">
            <a:noFill/>
            <a:miter lim="800000"/>
            <a:headEnd/>
            <a:tailEnd/>
          </a:ln>
        </p:spPr>
      </p:pic>
      <p:pic>
        <p:nvPicPr>
          <p:cNvPr id="68612" name="Picture 4"/>
          <p:cNvPicPr>
            <a:picLocks noChangeAspect="1" noChangeArrowheads="1"/>
          </p:cNvPicPr>
          <p:nvPr/>
        </p:nvPicPr>
        <p:blipFill>
          <a:blip r:embed="rId4" cstate="email">
            <a:lum bright="12000"/>
          </a:blip>
          <a:srcRect/>
          <a:stretch>
            <a:fillRect/>
          </a:stretch>
        </p:blipFill>
        <p:spPr bwMode="auto">
          <a:xfrm>
            <a:off x="7000875" y="646113"/>
            <a:ext cx="2814638" cy="2265362"/>
          </a:xfrm>
          <a:prstGeom prst="rect">
            <a:avLst/>
          </a:prstGeom>
          <a:noFill/>
          <a:ln w="19050">
            <a:noFill/>
            <a:miter lim="800000"/>
            <a:headEnd/>
            <a:tailEnd/>
          </a:ln>
        </p:spPr>
      </p:pic>
      <p:pic>
        <p:nvPicPr>
          <p:cNvPr id="68613" name="Picture 5"/>
          <p:cNvPicPr>
            <a:picLocks noChangeAspect="1" noChangeArrowheads="1"/>
          </p:cNvPicPr>
          <p:nvPr/>
        </p:nvPicPr>
        <p:blipFill>
          <a:blip r:embed="rId5" cstate="email">
            <a:lum bright="12000"/>
          </a:blip>
          <a:srcRect/>
          <a:stretch>
            <a:fillRect/>
          </a:stretch>
        </p:blipFill>
        <p:spPr bwMode="auto">
          <a:xfrm>
            <a:off x="5827714" y="1265238"/>
            <a:ext cx="3051175" cy="2455862"/>
          </a:xfrm>
          <a:prstGeom prst="rect">
            <a:avLst/>
          </a:prstGeom>
          <a:noFill/>
          <a:ln w="19050">
            <a:noFill/>
            <a:miter lim="800000"/>
            <a:headEnd/>
            <a:tailEnd/>
          </a:ln>
        </p:spPr>
      </p:pic>
      <p:pic>
        <p:nvPicPr>
          <p:cNvPr id="68614" name="Picture 6"/>
          <p:cNvPicPr>
            <a:picLocks noChangeAspect="1" noChangeArrowheads="1"/>
          </p:cNvPicPr>
          <p:nvPr/>
        </p:nvPicPr>
        <p:blipFill>
          <a:blip r:embed="rId6" cstate="email">
            <a:lum bright="12000"/>
          </a:blip>
          <a:srcRect/>
          <a:stretch>
            <a:fillRect/>
          </a:stretch>
        </p:blipFill>
        <p:spPr bwMode="auto">
          <a:xfrm>
            <a:off x="4243388" y="2070101"/>
            <a:ext cx="3395662" cy="2733675"/>
          </a:xfrm>
          <a:prstGeom prst="rect">
            <a:avLst/>
          </a:prstGeom>
          <a:noFill/>
          <a:ln w="19050">
            <a:noFill/>
            <a:miter lim="800000"/>
            <a:headEnd/>
            <a:tailEnd/>
          </a:ln>
        </p:spPr>
      </p:pic>
      <p:pic>
        <p:nvPicPr>
          <p:cNvPr id="68615" name="Picture 7"/>
          <p:cNvPicPr>
            <a:picLocks noChangeAspect="1" noChangeArrowheads="1"/>
          </p:cNvPicPr>
          <p:nvPr/>
        </p:nvPicPr>
        <p:blipFill>
          <a:blip r:embed="rId7" cstate="email">
            <a:lum bright="12000"/>
          </a:blip>
          <a:srcRect/>
          <a:stretch>
            <a:fillRect/>
          </a:stretch>
        </p:blipFill>
        <p:spPr bwMode="auto">
          <a:xfrm>
            <a:off x="2219326" y="3105150"/>
            <a:ext cx="3795713" cy="3054350"/>
          </a:xfrm>
          <a:prstGeom prst="rect">
            <a:avLst/>
          </a:prstGeom>
          <a:noFill/>
          <a:ln w="19050">
            <a:noFill/>
            <a:miter lim="800000"/>
            <a:headEnd/>
            <a:tailEnd/>
          </a:ln>
        </p:spPr>
      </p:pic>
      <p:sp>
        <p:nvSpPr>
          <p:cNvPr id="46087" name="Text Box 11"/>
          <p:cNvSpPr txBox="1">
            <a:spLocks noChangeArrowheads="1"/>
          </p:cNvSpPr>
          <p:nvPr/>
        </p:nvSpPr>
        <p:spPr bwMode="auto">
          <a:xfrm>
            <a:off x="2135189" y="495301"/>
            <a:ext cx="2151551" cy="660245"/>
          </a:xfrm>
          <a:prstGeom prst="rect">
            <a:avLst/>
          </a:prstGeom>
          <a:noFill/>
          <a:ln w="9525">
            <a:noFill/>
            <a:miter lim="800000"/>
            <a:headEnd/>
            <a:tailEnd/>
          </a:ln>
        </p:spPr>
        <p:txBody>
          <a:bodyPr wrap="none">
            <a:spAutoFit/>
          </a:bodyPr>
          <a:lstStyle/>
          <a:p>
            <a:pPr>
              <a:lnSpc>
                <a:spcPct val="150000"/>
              </a:lnSpc>
            </a:pPr>
            <a:r>
              <a:rPr lang="el-GR" sz="2800" dirty="0"/>
              <a:t>ανασύνθεση</a:t>
            </a:r>
            <a:endParaRPr lang="en-GB"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612"/>
                                        </p:tgtEl>
                                        <p:attrNameLst>
                                          <p:attrName>style.visibility</p:attrName>
                                        </p:attrNameLst>
                                      </p:cBhvr>
                                      <p:to>
                                        <p:strVal val="visible"/>
                                      </p:to>
                                    </p:set>
                                    <p:animEffect transition="in" filter="fade">
                                      <p:cBhvr>
                                        <p:cTn id="7" dur="1000"/>
                                        <p:tgtEl>
                                          <p:spTgt spid="68612"/>
                                        </p:tgtEl>
                                      </p:cBhvr>
                                    </p:animEffect>
                                  </p:childTnLst>
                                </p:cTn>
                              </p:par>
                              <p:par>
                                <p:cTn id="8" presetID="10" presetClass="entr" presetSubtype="0" fill="hold" nodeType="withEffect">
                                  <p:stCondLst>
                                    <p:cond delay="1000"/>
                                  </p:stCondLst>
                                  <p:childTnLst>
                                    <p:set>
                                      <p:cBhvr>
                                        <p:cTn id="9" dur="1" fill="hold">
                                          <p:stCondLst>
                                            <p:cond delay="0"/>
                                          </p:stCondLst>
                                        </p:cTn>
                                        <p:tgtEl>
                                          <p:spTgt spid="68613"/>
                                        </p:tgtEl>
                                        <p:attrNameLst>
                                          <p:attrName>style.visibility</p:attrName>
                                        </p:attrNameLst>
                                      </p:cBhvr>
                                      <p:to>
                                        <p:strVal val="visible"/>
                                      </p:to>
                                    </p:set>
                                    <p:animEffect transition="in" filter="fade">
                                      <p:cBhvr>
                                        <p:cTn id="10" dur="1000"/>
                                        <p:tgtEl>
                                          <p:spTgt spid="68613"/>
                                        </p:tgtEl>
                                      </p:cBhvr>
                                    </p:animEffect>
                                  </p:childTnLst>
                                </p:cTn>
                              </p:par>
                              <p:par>
                                <p:cTn id="11" presetID="10" presetClass="entr" presetSubtype="0" fill="hold" nodeType="withEffect">
                                  <p:stCondLst>
                                    <p:cond delay="2000"/>
                                  </p:stCondLst>
                                  <p:childTnLst>
                                    <p:set>
                                      <p:cBhvr>
                                        <p:cTn id="12" dur="1" fill="hold">
                                          <p:stCondLst>
                                            <p:cond delay="0"/>
                                          </p:stCondLst>
                                        </p:cTn>
                                        <p:tgtEl>
                                          <p:spTgt spid="68614"/>
                                        </p:tgtEl>
                                        <p:attrNameLst>
                                          <p:attrName>style.visibility</p:attrName>
                                        </p:attrNameLst>
                                      </p:cBhvr>
                                      <p:to>
                                        <p:strVal val="visible"/>
                                      </p:to>
                                    </p:set>
                                    <p:animEffect transition="in" filter="fade">
                                      <p:cBhvr>
                                        <p:cTn id="13" dur="1000"/>
                                        <p:tgtEl>
                                          <p:spTgt spid="68614"/>
                                        </p:tgtEl>
                                      </p:cBhvr>
                                    </p:animEffect>
                                  </p:childTnLst>
                                </p:cTn>
                              </p:par>
                              <p:par>
                                <p:cTn id="14" presetID="10" presetClass="entr" presetSubtype="0" fill="hold" nodeType="withEffect">
                                  <p:stCondLst>
                                    <p:cond delay="3000"/>
                                  </p:stCondLst>
                                  <p:childTnLst>
                                    <p:set>
                                      <p:cBhvr>
                                        <p:cTn id="15" dur="1" fill="hold">
                                          <p:stCondLst>
                                            <p:cond delay="0"/>
                                          </p:stCondLst>
                                        </p:cTn>
                                        <p:tgtEl>
                                          <p:spTgt spid="68615"/>
                                        </p:tgtEl>
                                        <p:attrNameLst>
                                          <p:attrName>style.visibility</p:attrName>
                                        </p:attrNameLst>
                                      </p:cBhvr>
                                      <p:to>
                                        <p:strVal val="visible"/>
                                      </p:to>
                                    </p:set>
                                    <p:animEffect transition="in" filter="fade">
                                      <p:cBhvr>
                                        <p:cTn id="16" dur="1000"/>
                                        <p:tgtEl>
                                          <p:spTgt spid="68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1" name="Freeform 95"/>
          <p:cNvSpPr>
            <a:spLocks/>
          </p:cNvSpPr>
          <p:nvPr/>
        </p:nvSpPr>
        <p:spPr bwMode="auto">
          <a:xfrm>
            <a:off x="3931445" y="1341439"/>
            <a:ext cx="4329113" cy="4175125"/>
          </a:xfrm>
          <a:custGeom>
            <a:avLst/>
            <a:gdLst/>
            <a:ahLst/>
            <a:cxnLst>
              <a:cxn ang="0">
                <a:pos x="0" y="2525"/>
              </a:cxn>
              <a:cxn ang="0">
                <a:pos x="318" y="966"/>
              </a:cxn>
              <a:cxn ang="0">
                <a:pos x="718" y="196"/>
              </a:cxn>
              <a:cxn ang="0">
                <a:pos x="1373" y="0"/>
              </a:cxn>
              <a:cxn ang="0">
                <a:pos x="1955" y="196"/>
              </a:cxn>
              <a:cxn ang="0">
                <a:pos x="2371" y="979"/>
              </a:cxn>
              <a:cxn ang="0">
                <a:pos x="2727" y="2525"/>
              </a:cxn>
              <a:cxn ang="0">
                <a:pos x="2227" y="2630"/>
              </a:cxn>
              <a:cxn ang="0">
                <a:pos x="1872" y="1075"/>
              </a:cxn>
              <a:cxn ang="0">
                <a:pos x="1579" y="451"/>
              </a:cxn>
              <a:cxn ang="0">
                <a:pos x="1137" y="457"/>
              </a:cxn>
              <a:cxn ang="0">
                <a:pos x="827" y="1088"/>
              </a:cxn>
              <a:cxn ang="0">
                <a:pos x="547" y="2621"/>
              </a:cxn>
              <a:cxn ang="0">
                <a:pos x="0" y="2525"/>
              </a:cxn>
            </a:cxnLst>
            <a:rect l="0" t="0" r="r" b="b"/>
            <a:pathLst>
              <a:path w="2727" h="2630">
                <a:moveTo>
                  <a:pt x="0" y="2525"/>
                </a:moveTo>
                <a:cubicBezTo>
                  <a:pt x="64" y="2205"/>
                  <a:pt x="254" y="1191"/>
                  <a:pt x="318" y="966"/>
                </a:cubicBezTo>
                <a:cubicBezTo>
                  <a:pt x="382" y="741"/>
                  <a:pt x="542" y="357"/>
                  <a:pt x="718" y="196"/>
                </a:cubicBezTo>
                <a:cubicBezTo>
                  <a:pt x="894" y="35"/>
                  <a:pt x="1167" y="0"/>
                  <a:pt x="1373" y="0"/>
                </a:cubicBezTo>
                <a:cubicBezTo>
                  <a:pt x="1579" y="0"/>
                  <a:pt x="1789" y="33"/>
                  <a:pt x="1955" y="196"/>
                </a:cubicBezTo>
                <a:cubicBezTo>
                  <a:pt x="2121" y="359"/>
                  <a:pt x="2242" y="591"/>
                  <a:pt x="2371" y="979"/>
                </a:cubicBezTo>
                <a:cubicBezTo>
                  <a:pt x="2500" y="1367"/>
                  <a:pt x="2636" y="2015"/>
                  <a:pt x="2727" y="2525"/>
                </a:cubicBezTo>
                <a:cubicBezTo>
                  <a:pt x="2532" y="2559"/>
                  <a:pt x="2477" y="2577"/>
                  <a:pt x="2227" y="2630"/>
                </a:cubicBezTo>
                <a:cubicBezTo>
                  <a:pt x="2158" y="2297"/>
                  <a:pt x="1923" y="1263"/>
                  <a:pt x="1872" y="1075"/>
                </a:cubicBezTo>
                <a:cubicBezTo>
                  <a:pt x="1821" y="887"/>
                  <a:pt x="1654" y="503"/>
                  <a:pt x="1579" y="451"/>
                </a:cubicBezTo>
                <a:cubicBezTo>
                  <a:pt x="1504" y="399"/>
                  <a:pt x="1262" y="351"/>
                  <a:pt x="1137" y="457"/>
                </a:cubicBezTo>
                <a:cubicBezTo>
                  <a:pt x="1012" y="563"/>
                  <a:pt x="925" y="727"/>
                  <a:pt x="827" y="1088"/>
                </a:cubicBezTo>
                <a:cubicBezTo>
                  <a:pt x="729" y="1449"/>
                  <a:pt x="607" y="2290"/>
                  <a:pt x="547" y="2621"/>
                </a:cubicBezTo>
                <a:cubicBezTo>
                  <a:pt x="326" y="2585"/>
                  <a:pt x="214" y="2572"/>
                  <a:pt x="0" y="2525"/>
                </a:cubicBezTo>
                <a:close/>
              </a:path>
            </a:pathLst>
          </a:custGeom>
          <a:solidFill>
            <a:srgbClr val="FFCC66"/>
          </a:solidFill>
          <a:ln w="19050" cmpd="sng">
            <a:noFill/>
            <a:round/>
            <a:headEnd/>
            <a:tailEnd/>
          </a:ln>
          <a:effectLst/>
        </p:spPr>
        <p:txBody>
          <a:bodyPr/>
          <a:lstStyle/>
          <a:p>
            <a:endParaRPr lang="el-GR"/>
          </a:p>
        </p:txBody>
      </p:sp>
      <p:sp>
        <p:nvSpPr>
          <p:cNvPr id="101472" name="Freeform 96"/>
          <p:cNvSpPr>
            <a:spLocks/>
          </p:cNvSpPr>
          <p:nvPr/>
        </p:nvSpPr>
        <p:spPr bwMode="auto">
          <a:xfrm>
            <a:off x="4339433" y="1617664"/>
            <a:ext cx="3571875" cy="3798887"/>
          </a:xfrm>
          <a:custGeom>
            <a:avLst/>
            <a:gdLst/>
            <a:ahLst/>
            <a:cxnLst>
              <a:cxn ang="0">
                <a:pos x="0" y="2393"/>
              </a:cxn>
              <a:cxn ang="0">
                <a:pos x="304" y="877"/>
              </a:cxn>
              <a:cxn ang="0">
                <a:pos x="661" y="180"/>
              </a:cxn>
              <a:cxn ang="0">
                <a:pos x="1109" y="3"/>
              </a:cxn>
              <a:cxn ang="0">
                <a:pos x="1540" y="198"/>
              </a:cxn>
              <a:cxn ang="0">
                <a:pos x="1904" y="908"/>
              </a:cxn>
              <a:cxn ang="0">
                <a:pos x="2250" y="2393"/>
              </a:cxn>
            </a:cxnLst>
            <a:rect l="0" t="0" r="r" b="b"/>
            <a:pathLst>
              <a:path w="2250" h="2393">
                <a:moveTo>
                  <a:pt x="0" y="2393"/>
                </a:moveTo>
                <a:cubicBezTo>
                  <a:pt x="51" y="2140"/>
                  <a:pt x="194" y="1246"/>
                  <a:pt x="304" y="877"/>
                </a:cubicBezTo>
                <a:cubicBezTo>
                  <a:pt x="414" y="508"/>
                  <a:pt x="531" y="316"/>
                  <a:pt x="661" y="180"/>
                </a:cubicBezTo>
                <a:cubicBezTo>
                  <a:pt x="791" y="44"/>
                  <a:pt x="963" y="0"/>
                  <a:pt x="1109" y="3"/>
                </a:cubicBezTo>
                <a:cubicBezTo>
                  <a:pt x="1255" y="6"/>
                  <a:pt x="1404" y="57"/>
                  <a:pt x="1540" y="198"/>
                </a:cubicBezTo>
                <a:cubicBezTo>
                  <a:pt x="1676" y="339"/>
                  <a:pt x="1786" y="542"/>
                  <a:pt x="1904" y="908"/>
                </a:cubicBezTo>
                <a:cubicBezTo>
                  <a:pt x="2022" y="1274"/>
                  <a:pt x="2178" y="2084"/>
                  <a:pt x="2250" y="2393"/>
                </a:cubicBezTo>
              </a:path>
            </a:pathLst>
          </a:custGeom>
          <a:noFill/>
          <a:ln w="38100" cmpd="sng">
            <a:solidFill>
              <a:schemeClr val="tx1"/>
            </a:solidFill>
            <a:round/>
            <a:headEnd/>
            <a:tailEnd/>
          </a:ln>
          <a:effectLst/>
        </p:spPr>
        <p:txBody>
          <a:bodyPr/>
          <a:lstStyle/>
          <a:p>
            <a:endParaRPr lang="el-GR"/>
          </a:p>
        </p:txBody>
      </p:sp>
      <p:grpSp>
        <p:nvGrpSpPr>
          <p:cNvPr id="124" name="Group 120"/>
          <p:cNvGrpSpPr/>
          <p:nvPr/>
        </p:nvGrpSpPr>
        <p:grpSpPr>
          <a:xfrm>
            <a:off x="4536282" y="1466851"/>
            <a:ext cx="3090862" cy="2073275"/>
            <a:chOff x="3012282" y="1466850"/>
            <a:chExt cx="3090862" cy="2073275"/>
          </a:xfrm>
        </p:grpSpPr>
        <p:grpSp>
          <p:nvGrpSpPr>
            <p:cNvPr id="127" name="Group 7"/>
            <p:cNvGrpSpPr>
              <a:grpSpLocks/>
            </p:cNvGrpSpPr>
            <p:nvPr/>
          </p:nvGrpSpPr>
          <p:grpSpPr bwMode="auto">
            <a:xfrm rot="564631">
              <a:off x="3012282" y="2986088"/>
              <a:ext cx="561975" cy="554037"/>
              <a:chOff x="1135" y="1996"/>
              <a:chExt cx="692" cy="710"/>
            </a:xfrm>
          </p:grpSpPr>
          <p:sp>
            <p:nvSpPr>
              <p:cNvPr id="197" name="Freeform 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2700" cmpd="sng">
                <a:solidFill>
                  <a:schemeClr val="tx2"/>
                </a:solidFill>
                <a:prstDash val="sysDot"/>
                <a:round/>
                <a:headEnd/>
                <a:tailEnd/>
              </a:ln>
            </p:spPr>
            <p:txBody>
              <a:bodyPr/>
              <a:lstStyle/>
              <a:p>
                <a:endParaRPr lang="el-GR"/>
              </a:p>
            </p:txBody>
          </p:sp>
          <p:sp>
            <p:nvSpPr>
              <p:cNvPr id="198" name="Freeform 9"/>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2700" cmpd="sng">
                <a:solidFill>
                  <a:schemeClr val="tx2"/>
                </a:solidFill>
                <a:prstDash val="sysDot"/>
                <a:round/>
                <a:headEnd/>
                <a:tailEnd/>
              </a:ln>
            </p:spPr>
            <p:txBody>
              <a:bodyPr/>
              <a:lstStyle/>
              <a:p>
                <a:endParaRPr lang="el-GR"/>
              </a:p>
            </p:txBody>
          </p:sp>
          <p:sp>
            <p:nvSpPr>
              <p:cNvPr id="199" name="Freeform 10"/>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2700" cmpd="sng">
                <a:solidFill>
                  <a:schemeClr val="tx2"/>
                </a:solidFill>
                <a:prstDash val="sysDot"/>
                <a:round/>
                <a:headEnd/>
                <a:tailEnd/>
              </a:ln>
            </p:spPr>
            <p:txBody>
              <a:bodyPr/>
              <a:lstStyle/>
              <a:p>
                <a:endParaRPr lang="el-GR"/>
              </a:p>
            </p:txBody>
          </p:sp>
          <p:sp>
            <p:nvSpPr>
              <p:cNvPr id="200" name="Freeform 11"/>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2700" cmpd="sng">
                <a:solidFill>
                  <a:schemeClr val="tx2"/>
                </a:solidFill>
                <a:prstDash val="sysDot"/>
                <a:round/>
                <a:headEnd/>
                <a:tailEnd/>
              </a:ln>
            </p:spPr>
            <p:txBody>
              <a:bodyPr/>
              <a:lstStyle/>
              <a:p>
                <a:endParaRPr lang="el-GR"/>
              </a:p>
            </p:txBody>
          </p:sp>
          <p:sp>
            <p:nvSpPr>
              <p:cNvPr id="201" name="Freeform 12"/>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2700" cmpd="sng">
                <a:solidFill>
                  <a:schemeClr val="tx2"/>
                </a:solidFill>
                <a:prstDash val="sysDot"/>
                <a:round/>
                <a:headEnd/>
                <a:tailEnd/>
              </a:ln>
            </p:spPr>
            <p:txBody>
              <a:bodyPr/>
              <a:lstStyle/>
              <a:p>
                <a:endParaRPr lang="el-GR"/>
              </a:p>
            </p:txBody>
          </p:sp>
          <p:sp>
            <p:nvSpPr>
              <p:cNvPr id="202" name="Freeform 13"/>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2700" cmpd="sng">
                <a:solidFill>
                  <a:schemeClr val="tx2"/>
                </a:solidFill>
                <a:prstDash val="sysDot"/>
                <a:round/>
                <a:headEnd/>
                <a:tailEnd/>
              </a:ln>
            </p:spPr>
            <p:txBody>
              <a:bodyPr/>
              <a:lstStyle/>
              <a:p>
                <a:endParaRPr lang="el-GR"/>
              </a:p>
            </p:txBody>
          </p:sp>
          <p:sp>
            <p:nvSpPr>
              <p:cNvPr id="203" name="Freeform 14"/>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2700" cmpd="sng">
                <a:solidFill>
                  <a:schemeClr val="tx2"/>
                </a:solidFill>
                <a:prstDash val="sysDot"/>
                <a:round/>
                <a:headEnd/>
                <a:tailEnd/>
              </a:ln>
            </p:spPr>
            <p:txBody>
              <a:bodyPr/>
              <a:lstStyle/>
              <a:p>
                <a:endParaRPr lang="el-GR"/>
              </a:p>
            </p:txBody>
          </p:sp>
          <p:sp>
            <p:nvSpPr>
              <p:cNvPr id="204" name="Freeform 15"/>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2700" cmpd="sng">
                <a:solidFill>
                  <a:schemeClr val="tx2"/>
                </a:solidFill>
                <a:prstDash val="sysDot"/>
                <a:round/>
                <a:headEnd/>
                <a:tailEnd/>
              </a:ln>
            </p:spPr>
            <p:txBody>
              <a:bodyPr/>
              <a:lstStyle/>
              <a:p>
                <a:endParaRPr lang="el-GR"/>
              </a:p>
            </p:txBody>
          </p:sp>
        </p:grpSp>
        <p:grpSp>
          <p:nvGrpSpPr>
            <p:cNvPr id="130" name="Group 16"/>
            <p:cNvGrpSpPr>
              <a:grpSpLocks/>
            </p:cNvGrpSpPr>
            <p:nvPr/>
          </p:nvGrpSpPr>
          <p:grpSpPr bwMode="auto">
            <a:xfrm rot="21035369" flipH="1">
              <a:off x="5541169" y="2959100"/>
              <a:ext cx="561975" cy="554038"/>
              <a:chOff x="1135" y="1996"/>
              <a:chExt cx="692" cy="710"/>
            </a:xfrm>
          </p:grpSpPr>
          <p:sp>
            <p:nvSpPr>
              <p:cNvPr id="189" name="Freeform 17"/>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2700" cmpd="sng">
                <a:solidFill>
                  <a:schemeClr val="tx2"/>
                </a:solidFill>
                <a:prstDash val="sysDot"/>
                <a:round/>
                <a:headEnd/>
                <a:tailEnd/>
              </a:ln>
            </p:spPr>
            <p:txBody>
              <a:bodyPr/>
              <a:lstStyle/>
              <a:p>
                <a:endParaRPr lang="el-GR"/>
              </a:p>
            </p:txBody>
          </p:sp>
          <p:sp>
            <p:nvSpPr>
              <p:cNvPr id="190" name="Freeform 1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2700" cmpd="sng">
                <a:solidFill>
                  <a:schemeClr val="tx2"/>
                </a:solidFill>
                <a:prstDash val="sysDot"/>
                <a:round/>
                <a:headEnd/>
                <a:tailEnd/>
              </a:ln>
            </p:spPr>
            <p:txBody>
              <a:bodyPr/>
              <a:lstStyle/>
              <a:p>
                <a:endParaRPr lang="el-GR"/>
              </a:p>
            </p:txBody>
          </p:sp>
          <p:sp>
            <p:nvSpPr>
              <p:cNvPr id="191" name="Freeform 19"/>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2700" cmpd="sng">
                <a:solidFill>
                  <a:schemeClr val="tx2"/>
                </a:solidFill>
                <a:prstDash val="sysDot"/>
                <a:round/>
                <a:headEnd/>
                <a:tailEnd/>
              </a:ln>
            </p:spPr>
            <p:txBody>
              <a:bodyPr/>
              <a:lstStyle/>
              <a:p>
                <a:endParaRPr lang="el-GR"/>
              </a:p>
            </p:txBody>
          </p:sp>
          <p:sp>
            <p:nvSpPr>
              <p:cNvPr id="192" name="Freeform 20"/>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2700" cmpd="sng">
                <a:solidFill>
                  <a:schemeClr val="tx2"/>
                </a:solidFill>
                <a:prstDash val="sysDot"/>
                <a:round/>
                <a:headEnd/>
                <a:tailEnd/>
              </a:ln>
            </p:spPr>
            <p:txBody>
              <a:bodyPr/>
              <a:lstStyle/>
              <a:p>
                <a:endParaRPr lang="el-GR"/>
              </a:p>
            </p:txBody>
          </p:sp>
          <p:sp>
            <p:nvSpPr>
              <p:cNvPr id="193" name="Freeform 21"/>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2700" cmpd="sng">
                <a:solidFill>
                  <a:schemeClr val="tx2"/>
                </a:solidFill>
                <a:prstDash val="sysDot"/>
                <a:round/>
                <a:headEnd/>
                <a:tailEnd/>
              </a:ln>
            </p:spPr>
            <p:txBody>
              <a:bodyPr/>
              <a:lstStyle/>
              <a:p>
                <a:endParaRPr lang="el-GR"/>
              </a:p>
            </p:txBody>
          </p:sp>
          <p:sp>
            <p:nvSpPr>
              <p:cNvPr id="194" name="Freeform 22"/>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2700" cmpd="sng">
                <a:solidFill>
                  <a:schemeClr val="tx2"/>
                </a:solidFill>
                <a:prstDash val="sysDot"/>
                <a:round/>
                <a:headEnd/>
                <a:tailEnd/>
              </a:ln>
            </p:spPr>
            <p:txBody>
              <a:bodyPr/>
              <a:lstStyle/>
              <a:p>
                <a:endParaRPr lang="el-GR"/>
              </a:p>
            </p:txBody>
          </p:sp>
          <p:sp>
            <p:nvSpPr>
              <p:cNvPr id="195" name="Freeform 23"/>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2700" cmpd="sng">
                <a:solidFill>
                  <a:schemeClr val="tx2"/>
                </a:solidFill>
                <a:prstDash val="sysDot"/>
                <a:round/>
                <a:headEnd/>
                <a:tailEnd/>
              </a:ln>
            </p:spPr>
            <p:txBody>
              <a:bodyPr/>
              <a:lstStyle/>
              <a:p>
                <a:endParaRPr lang="el-GR"/>
              </a:p>
            </p:txBody>
          </p:sp>
          <p:sp>
            <p:nvSpPr>
              <p:cNvPr id="196" name="Freeform 24"/>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2700" cmpd="sng">
                <a:solidFill>
                  <a:schemeClr val="tx2"/>
                </a:solidFill>
                <a:prstDash val="sysDot"/>
                <a:round/>
                <a:headEnd/>
                <a:tailEnd/>
              </a:ln>
            </p:spPr>
            <p:txBody>
              <a:bodyPr/>
              <a:lstStyle/>
              <a:p>
                <a:endParaRPr lang="el-GR"/>
              </a:p>
            </p:txBody>
          </p:sp>
        </p:grpSp>
        <p:grpSp>
          <p:nvGrpSpPr>
            <p:cNvPr id="133" name="Group 25"/>
            <p:cNvGrpSpPr>
              <a:grpSpLocks/>
            </p:cNvGrpSpPr>
            <p:nvPr/>
          </p:nvGrpSpPr>
          <p:grpSpPr bwMode="auto">
            <a:xfrm>
              <a:off x="3221832" y="2632075"/>
              <a:ext cx="422275" cy="373063"/>
              <a:chOff x="1318" y="1468"/>
              <a:chExt cx="622" cy="572"/>
            </a:xfrm>
          </p:grpSpPr>
          <p:sp>
            <p:nvSpPr>
              <p:cNvPr id="183" name="Freeform 26"/>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2700" cmpd="sng">
                <a:solidFill>
                  <a:schemeClr val="tx2"/>
                </a:solidFill>
                <a:prstDash val="sysDot"/>
                <a:round/>
                <a:headEnd/>
                <a:tailEnd/>
              </a:ln>
            </p:spPr>
            <p:txBody>
              <a:bodyPr/>
              <a:lstStyle/>
              <a:p>
                <a:endParaRPr lang="el-GR"/>
              </a:p>
            </p:txBody>
          </p:sp>
          <p:sp>
            <p:nvSpPr>
              <p:cNvPr id="184" name="Freeform 2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2700" cmpd="sng">
                <a:solidFill>
                  <a:schemeClr val="tx2"/>
                </a:solidFill>
                <a:prstDash val="sysDot"/>
                <a:round/>
                <a:headEnd/>
                <a:tailEnd/>
              </a:ln>
            </p:spPr>
            <p:txBody>
              <a:bodyPr/>
              <a:lstStyle/>
              <a:p>
                <a:endParaRPr lang="el-GR"/>
              </a:p>
            </p:txBody>
          </p:sp>
          <p:sp>
            <p:nvSpPr>
              <p:cNvPr id="185" name="Freeform 28"/>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2700" cmpd="sng">
                <a:solidFill>
                  <a:schemeClr val="tx2"/>
                </a:solidFill>
                <a:prstDash val="sysDot"/>
                <a:round/>
                <a:headEnd/>
                <a:tailEnd/>
              </a:ln>
            </p:spPr>
            <p:txBody>
              <a:bodyPr/>
              <a:lstStyle/>
              <a:p>
                <a:endParaRPr lang="el-GR"/>
              </a:p>
            </p:txBody>
          </p:sp>
          <p:sp>
            <p:nvSpPr>
              <p:cNvPr id="186" name="Freeform 29"/>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2700" cmpd="sng">
                <a:solidFill>
                  <a:schemeClr val="tx2"/>
                </a:solidFill>
                <a:prstDash val="sysDot"/>
                <a:round/>
                <a:headEnd/>
                <a:tailEnd/>
              </a:ln>
            </p:spPr>
            <p:txBody>
              <a:bodyPr/>
              <a:lstStyle/>
              <a:p>
                <a:endParaRPr lang="el-GR"/>
              </a:p>
            </p:txBody>
          </p:sp>
          <p:sp>
            <p:nvSpPr>
              <p:cNvPr id="187" name="Freeform 30"/>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2700" cmpd="sng">
                <a:solidFill>
                  <a:schemeClr val="tx2"/>
                </a:solidFill>
                <a:prstDash val="sysDot"/>
                <a:round/>
                <a:headEnd/>
                <a:tailEnd/>
              </a:ln>
            </p:spPr>
            <p:txBody>
              <a:bodyPr/>
              <a:lstStyle/>
              <a:p>
                <a:endParaRPr lang="el-GR"/>
              </a:p>
            </p:txBody>
          </p:sp>
          <p:sp>
            <p:nvSpPr>
              <p:cNvPr id="188" name="Freeform 31"/>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2700" cmpd="sng">
                <a:solidFill>
                  <a:schemeClr val="tx2"/>
                </a:solidFill>
                <a:prstDash val="sysDot"/>
                <a:round/>
                <a:headEnd/>
                <a:tailEnd/>
              </a:ln>
            </p:spPr>
            <p:txBody>
              <a:bodyPr/>
              <a:lstStyle/>
              <a:p>
                <a:endParaRPr lang="el-GR"/>
              </a:p>
            </p:txBody>
          </p:sp>
        </p:grpSp>
        <p:grpSp>
          <p:nvGrpSpPr>
            <p:cNvPr id="136" name="Group 32"/>
            <p:cNvGrpSpPr>
              <a:grpSpLocks/>
            </p:cNvGrpSpPr>
            <p:nvPr/>
          </p:nvGrpSpPr>
          <p:grpSpPr bwMode="auto">
            <a:xfrm flipH="1">
              <a:off x="5328444" y="2289175"/>
              <a:ext cx="420688" cy="373063"/>
              <a:chOff x="1318" y="1468"/>
              <a:chExt cx="622" cy="572"/>
            </a:xfrm>
          </p:grpSpPr>
          <p:sp>
            <p:nvSpPr>
              <p:cNvPr id="177" name="Freeform 33"/>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2700" cmpd="sng">
                <a:solidFill>
                  <a:schemeClr val="tx2"/>
                </a:solidFill>
                <a:prstDash val="sysDot"/>
                <a:round/>
                <a:headEnd/>
                <a:tailEnd/>
              </a:ln>
            </p:spPr>
            <p:txBody>
              <a:bodyPr/>
              <a:lstStyle/>
              <a:p>
                <a:endParaRPr lang="el-GR"/>
              </a:p>
            </p:txBody>
          </p:sp>
          <p:sp>
            <p:nvSpPr>
              <p:cNvPr id="178" name="Freeform 34"/>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2700" cmpd="sng">
                <a:solidFill>
                  <a:schemeClr val="tx2"/>
                </a:solidFill>
                <a:prstDash val="sysDot"/>
                <a:round/>
                <a:headEnd/>
                <a:tailEnd/>
              </a:ln>
            </p:spPr>
            <p:txBody>
              <a:bodyPr/>
              <a:lstStyle/>
              <a:p>
                <a:endParaRPr lang="el-GR"/>
              </a:p>
            </p:txBody>
          </p:sp>
          <p:sp>
            <p:nvSpPr>
              <p:cNvPr id="179" name="Freeform 35"/>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2700" cmpd="sng">
                <a:solidFill>
                  <a:schemeClr val="tx2"/>
                </a:solidFill>
                <a:prstDash val="sysDot"/>
                <a:round/>
                <a:headEnd/>
                <a:tailEnd/>
              </a:ln>
            </p:spPr>
            <p:txBody>
              <a:bodyPr/>
              <a:lstStyle/>
              <a:p>
                <a:endParaRPr lang="el-GR"/>
              </a:p>
            </p:txBody>
          </p:sp>
          <p:sp>
            <p:nvSpPr>
              <p:cNvPr id="180" name="Freeform 36"/>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2700" cmpd="sng">
                <a:solidFill>
                  <a:schemeClr val="tx2"/>
                </a:solidFill>
                <a:prstDash val="sysDot"/>
                <a:round/>
                <a:headEnd/>
                <a:tailEnd/>
              </a:ln>
            </p:spPr>
            <p:txBody>
              <a:bodyPr/>
              <a:lstStyle/>
              <a:p>
                <a:endParaRPr lang="el-GR"/>
              </a:p>
            </p:txBody>
          </p:sp>
          <p:sp>
            <p:nvSpPr>
              <p:cNvPr id="181" name="Freeform 37"/>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2700" cmpd="sng">
                <a:solidFill>
                  <a:schemeClr val="tx2"/>
                </a:solidFill>
                <a:prstDash val="sysDot"/>
                <a:round/>
                <a:headEnd/>
                <a:tailEnd/>
              </a:ln>
            </p:spPr>
            <p:txBody>
              <a:bodyPr/>
              <a:lstStyle/>
              <a:p>
                <a:endParaRPr lang="el-GR"/>
              </a:p>
            </p:txBody>
          </p:sp>
          <p:sp>
            <p:nvSpPr>
              <p:cNvPr id="182" name="Freeform 38"/>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2700" cmpd="sng">
                <a:solidFill>
                  <a:schemeClr val="tx2"/>
                </a:solidFill>
                <a:prstDash val="sysDot"/>
                <a:round/>
                <a:headEnd/>
                <a:tailEnd/>
              </a:ln>
            </p:spPr>
            <p:txBody>
              <a:bodyPr/>
              <a:lstStyle/>
              <a:p>
                <a:endParaRPr lang="el-GR"/>
              </a:p>
            </p:txBody>
          </p:sp>
        </p:grpSp>
        <p:grpSp>
          <p:nvGrpSpPr>
            <p:cNvPr id="139" name="Group 39"/>
            <p:cNvGrpSpPr>
              <a:grpSpLocks/>
            </p:cNvGrpSpPr>
            <p:nvPr/>
          </p:nvGrpSpPr>
          <p:grpSpPr bwMode="auto">
            <a:xfrm flipH="1">
              <a:off x="5464969" y="2608263"/>
              <a:ext cx="422275" cy="373062"/>
              <a:chOff x="1318" y="1468"/>
              <a:chExt cx="622" cy="572"/>
            </a:xfrm>
          </p:grpSpPr>
          <p:sp>
            <p:nvSpPr>
              <p:cNvPr id="171" name="Freeform 40"/>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2700" cmpd="sng">
                <a:solidFill>
                  <a:schemeClr val="tx2"/>
                </a:solidFill>
                <a:prstDash val="sysDot"/>
                <a:round/>
                <a:headEnd/>
                <a:tailEnd/>
              </a:ln>
            </p:spPr>
            <p:txBody>
              <a:bodyPr/>
              <a:lstStyle/>
              <a:p>
                <a:endParaRPr lang="el-GR"/>
              </a:p>
            </p:txBody>
          </p:sp>
          <p:sp>
            <p:nvSpPr>
              <p:cNvPr id="172" name="Freeform 41"/>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2700" cmpd="sng">
                <a:solidFill>
                  <a:schemeClr val="tx2"/>
                </a:solidFill>
                <a:prstDash val="sysDot"/>
                <a:round/>
                <a:headEnd/>
                <a:tailEnd/>
              </a:ln>
            </p:spPr>
            <p:txBody>
              <a:bodyPr/>
              <a:lstStyle/>
              <a:p>
                <a:endParaRPr lang="el-GR"/>
              </a:p>
            </p:txBody>
          </p:sp>
          <p:sp>
            <p:nvSpPr>
              <p:cNvPr id="173" name="Freeform 42"/>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2700" cmpd="sng">
                <a:solidFill>
                  <a:schemeClr val="tx2"/>
                </a:solidFill>
                <a:prstDash val="sysDot"/>
                <a:round/>
                <a:headEnd/>
                <a:tailEnd/>
              </a:ln>
            </p:spPr>
            <p:txBody>
              <a:bodyPr/>
              <a:lstStyle/>
              <a:p>
                <a:endParaRPr lang="el-GR"/>
              </a:p>
            </p:txBody>
          </p:sp>
          <p:sp>
            <p:nvSpPr>
              <p:cNvPr id="174" name="Freeform 43"/>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2700" cmpd="sng">
                <a:solidFill>
                  <a:schemeClr val="tx2"/>
                </a:solidFill>
                <a:prstDash val="sysDot"/>
                <a:round/>
                <a:headEnd/>
                <a:tailEnd/>
              </a:ln>
            </p:spPr>
            <p:txBody>
              <a:bodyPr/>
              <a:lstStyle/>
              <a:p>
                <a:endParaRPr lang="el-GR"/>
              </a:p>
            </p:txBody>
          </p:sp>
          <p:sp>
            <p:nvSpPr>
              <p:cNvPr id="175" name="Freeform 44"/>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2700" cmpd="sng">
                <a:solidFill>
                  <a:schemeClr val="tx2"/>
                </a:solidFill>
                <a:prstDash val="sysDot"/>
                <a:round/>
                <a:headEnd/>
                <a:tailEnd/>
              </a:ln>
            </p:spPr>
            <p:txBody>
              <a:bodyPr/>
              <a:lstStyle/>
              <a:p>
                <a:endParaRPr lang="el-GR"/>
              </a:p>
            </p:txBody>
          </p:sp>
          <p:sp>
            <p:nvSpPr>
              <p:cNvPr id="176" name="Freeform 45"/>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2700" cmpd="sng">
                <a:solidFill>
                  <a:schemeClr val="tx2"/>
                </a:solidFill>
                <a:prstDash val="sysDot"/>
                <a:round/>
                <a:headEnd/>
                <a:tailEnd/>
              </a:ln>
            </p:spPr>
            <p:txBody>
              <a:bodyPr/>
              <a:lstStyle/>
              <a:p>
                <a:endParaRPr lang="el-GR"/>
              </a:p>
            </p:txBody>
          </p:sp>
        </p:grpSp>
        <p:grpSp>
          <p:nvGrpSpPr>
            <p:cNvPr id="140" name="Group 46"/>
            <p:cNvGrpSpPr>
              <a:grpSpLocks/>
            </p:cNvGrpSpPr>
            <p:nvPr/>
          </p:nvGrpSpPr>
          <p:grpSpPr bwMode="auto">
            <a:xfrm>
              <a:off x="3317082" y="2281238"/>
              <a:ext cx="420687" cy="373062"/>
              <a:chOff x="1318" y="1468"/>
              <a:chExt cx="622" cy="572"/>
            </a:xfrm>
          </p:grpSpPr>
          <p:sp>
            <p:nvSpPr>
              <p:cNvPr id="165" name="Freeform 4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2700" cmpd="sng">
                <a:solidFill>
                  <a:schemeClr val="tx2"/>
                </a:solidFill>
                <a:prstDash val="sysDot"/>
                <a:round/>
                <a:headEnd/>
                <a:tailEnd/>
              </a:ln>
            </p:spPr>
            <p:txBody>
              <a:bodyPr/>
              <a:lstStyle/>
              <a:p>
                <a:endParaRPr lang="el-GR"/>
              </a:p>
            </p:txBody>
          </p:sp>
          <p:sp>
            <p:nvSpPr>
              <p:cNvPr id="166" name="Freeform 48"/>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2700" cmpd="sng">
                <a:solidFill>
                  <a:schemeClr val="tx2"/>
                </a:solidFill>
                <a:prstDash val="sysDot"/>
                <a:round/>
                <a:headEnd/>
                <a:tailEnd/>
              </a:ln>
            </p:spPr>
            <p:txBody>
              <a:bodyPr/>
              <a:lstStyle/>
              <a:p>
                <a:endParaRPr lang="el-GR"/>
              </a:p>
            </p:txBody>
          </p:sp>
          <p:sp>
            <p:nvSpPr>
              <p:cNvPr id="167" name="Freeform 49"/>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2700" cmpd="sng">
                <a:solidFill>
                  <a:schemeClr val="tx2"/>
                </a:solidFill>
                <a:prstDash val="sysDot"/>
                <a:round/>
                <a:headEnd/>
                <a:tailEnd/>
              </a:ln>
            </p:spPr>
            <p:txBody>
              <a:bodyPr/>
              <a:lstStyle/>
              <a:p>
                <a:endParaRPr lang="el-GR"/>
              </a:p>
            </p:txBody>
          </p:sp>
          <p:sp>
            <p:nvSpPr>
              <p:cNvPr id="168" name="Freeform 50"/>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2700" cmpd="sng">
                <a:solidFill>
                  <a:schemeClr val="tx2"/>
                </a:solidFill>
                <a:prstDash val="sysDot"/>
                <a:round/>
                <a:headEnd/>
                <a:tailEnd/>
              </a:ln>
            </p:spPr>
            <p:txBody>
              <a:bodyPr/>
              <a:lstStyle/>
              <a:p>
                <a:endParaRPr lang="el-GR"/>
              </a:p>
            </p:txBody>
          </p:sp>
          <p:sp>
            <p:nvSpPr>
              <p:cNvPr id="169" name="Freeform 51"/>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2700" cmpd="sng">
                <a:solidFill>
                  <a:schemeClr val="tx2"/>
                </a:solidFill>
                <a:prstDash val="sysDot"/>
                <a:round/>
                <a:headEnd/>
                <a:tailEnd/>
              </a:ln>
            </p:spPr>
            <p:txBody>
              <a:bodyPr/>
              <a:lstStyle/>
              <a:p>
                <a:endParaRPr lang="el-GR"/>
              </a:p>
            </p:txBody>
          </p:sp>
          <p:sp>
            <p:nvSpPr>
              <p:cNvPr id="170" name="Freeform 52"/>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2700" cmpd="sng">
                <a:solidFill>
                  <a:schemeClr val="tx2"/>
                </a:solidFill>
                <a:prstDash val="sysDot"/>
                <a:round/>
                <a:headEnd/>
                <a:tailEnd/>
              </a:ln>
            </p:spPr>
            <p:txBody>
              <a:bodyPr/>
              <a:lstStyle/>
              <a:p>
                <a:endParaRPr lang="el-GR"/>
              </a:p>
            </p:txBody>
          </p:sp>
        </p:grpSp>
        <p:grpSp>
          <p:nvGrpSpPr>
            <p:cNvPr id="141" name="Group 53"/>
            <p:cNvGrpSpPr>
              <a:grpSpLocks/>
            </p:cNvGrpSpPr>
            <p:nvPr/>
          </p:nvGrpSpPr>
          <p:grpSpPr bwMode="auto">
            <a:xfrm>
              <a:off x="4102894" y="1466850"/>
              <a:ext cx="447675" cy="434975"/>
              <a:chOff x="2235" y="614"/>
              <a:chExt cx="547" cy="553"/>
            </a:xfrm>
          </p:grpSpPr>
          <p:sp>
            <p:nvSpPr>
              <p:cNvPr id="162" name="Freeform 5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2700" cmpd="sng">
                <a:solidFill>
                  <a:schemeClr val="tx2"/>
                </a:solidFill>
                <a:prstDash val="sysDot"/>
                <a:round/>
                <a:headEnd/>
                <a:tailEnd/>
              </a:ln>
            </p:spPr>
            <p:txBody>
              <a:bodyPr/>
              <a:lstStyle/>
              <a:p>
                <a:endParaRPr lang="el-GR"/>
              </a:p>
            </p:txBody>
          </p:sp>
          <p:sp>
            <p:nvSpPr>
              <p:cNvPr id="163" name="Freeform 55"/>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2700" cmpd="sng">
                <a:solidFill>
                  <a:schemeClr val="tx2"/>
                </a:solidFill>
                <a:prstDash val="sysDot"/>
                <a:round/>
                <a:headEnd/>
                <a:tailEnd/>
              </a:ln>
            </p:spPr>
            <p:txBody>
              <a:bodyPr/>
              <a:lstStyle/>
              <a:p>
                <a:endParaRPr lang="el-GR"/>
              </a:p>
            </p:txBody>
          </p:sp>
          <p:sp>
            <p:nvSpPr>
              <p:cNvPr id="164" name="Freeform 56"/>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2700" cmpd="sng">
                <a:solidFill>
                  <a:schemeClr val="tx2"/>
                </a:solidFill>
                <a:prstDash val="sysDot"/>
                <a:round/>
                <a:headEnd/>
                <a:tailEnd/>
              </a:ln>
            </p:spPr>
            <p:txBody>
              <a:bodyPr/>
              <a:lstStyle/>
              <a:p>
                <a:endParaRPr lang="el-GR"/>
              </a:p>
            </p:txBody>
          </p:sp>
        </p:grpSp>
        <p:grpSp>
          <p:nvGrpSpPr>
            <p:cNvPr id="142" name="Group 57"/>
            <p:cNvGrpSpPr>
              <a:grpSpLocks/>
            </p:cNvGrpSpPr>
            <p:nvPr/>
          </p:nvGrpSpPr>
          <p:grpSpPr bwMode="auto">
            <a:xfrm>
              <a:off x="3772694" y="1616075"/>
              <a:ext cx="322263" cy="401638"/>
              <a:chOff x="1833" y="752"/>
              <a:chExt cx="402" cy="522"/>
            </a:xfrm>
          </p:grpSpPr>
          <p:sp>
            <p:nvSpPr>
              <p:cNvPr id="159" name="Freeform 5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2700" cmpd="sng">
                <a:solidFill>
                  <a:schemeClr val="tx2"/>
                </a:solidFill>
                <a:prstDash val="sysDot"/>
                <a:round/>
                <a:headEnd/>
                <a:tailEnd/>
              </a:ln>
            </p:spPr>
            <p:txBody>
              <a:bodyPr/>
              <a:lstStyle/>
              <a:p>
                <a:endParaRPr lang="el-GR"/>
              </a:p>
            </p:txBody>
          </p:sp>
          <p:sp>
            <p:nvSpPr>
              <p:cNvPr id="160" name="Freeform 59"/>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2700" cmpd="sng">
                <a:solidFill>
                  <a:schemeClr val="tx2"/>
                </a:solidFill>
                <a:prstDash val="sysDot"/>
                <a:round/>
                <a:headEnd/>
                <a:tailEnd/>
              </a:ln>
            </p:spPr>
            <p:txBody>
              <a:bodyPr/>
              <a:lstStyle/>
              <a:p>
                <a:endParaRPr lang="el-GR"/>
              </a:p>
            </p:txBody>
          </p:sp>
          <p:sp>
            <p:nvSpPr>
              <p:cNvPr id="161" name="Freeform 60"/>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2700" cmpd="sng">
                <a:solidFill>
                  <a:schemeClr val="tx2"/>
                </a:solidFill>
                <a:prstDash val="sysDot"/>
                <a:round/>
                <a:headEnd/>
                <a:tailEnd/>
              </a:ln>
            </p:spPr>
            <p:txBody>
              <a:bodyPr/>
              <a:lstStyle/>
              <a:p>
                <a:endParaRPr lang="el-GR"/>
              </a:p>
            </p:txBody>
          </p:sp>
        </p:grpSp>
        <p:grpSp>
          <p:nvGrpSpPr>
            <p:cNvPr id="143" name="Group 61"/>
            <p:cNvGrpSpPr>
              <a:grpSpLocks/>
            </p:cNvGrpSpPr>
            <p:nvPr/>
          </p:nvGrpSpPr>
          <p:grpSpPr bwMode="auto">
            <a:xfrm flipH="1">
              <a:off x="4556919" y="1466850"/>
              <a:ext cx="776288" cy="550863"/>
              <a:chOff x="2179" y="221"/>
              <a:chExt cx="595" cy="438"/>
            </a:xfrm>
          </p:grpSpPr>
          <p:grpSp>
            <p:nvGrpSpPr>
              <p:cNvPr id="151" name="Group 62"/>
              <p:cNvGrpSpPr>
                <a:grpSpLocks/>
              </p:cNvGrpSpPr>
              <p:nvPr/>
            </p:nvGrpSpPr>
            <p:grpSpPr bwMode="auto">
              <a:xfrm>
                <a:off x="2432" y="221"/>
                <a:ext cx="342" cy="346"/>
                <a:chOff x="2235" y="614"/>
                <a:chExt cx="547" cy="553"/>
              </a:xfrm>
            </p:grpSpPr>
            <p:sp>
              <p:nvSpPr>
                <p:cNvPr id="156" name="Freeform 63"/>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2700" cmpd="sng">
                  <a:solidFill>
                    <a:schemeClr val="tx2"/>
                  </a:solidFill>
                  <a:prstDash val="sysDot"/>
                  <a:round/>
                  <a:headEnd/>
                  <a:tailEnd/>
                </a:ln>
              </p:spPr>
              <p:txBody>
                <a:bodyPr/>
                <a:lstStyle/>
                <a:p>
                  <a:endParaRPr lang="el-GR"/>
                </a:p>
              </p:txBody>
            </p:sp>
            <p:sp>
              <p:nvSpPr>
                <p:cNvPr id="157" name="Freeform 6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2700" cmpd="sng">
                  <a:solidFill>
                    <a:schemeClr val="tx2"/>
                  </a:solidFill>
                  <a:prstDash val="sysDot"/>
                  <a:round/>
                  <a:headEnd/>
                  <a:tailEnd/>
                </a:ln>
              </p:spPr>
              <p:txBody>
                <a:bodyPr/>
                <a:lstStyle/>
                <a:p>
                  <a:endParaRPr lang="el-GR"/>
                </a:p>
              </p:txBody>
            </p:sp>
            <p:sp>
              <p:nvSpPr>
                <p:cNvPr id="158" name="Freeform 65"/>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2700" cmpd="sng">
                  <a:solidFill>
                    <a:schemeClr val="tx2"/>
                  </a:solidFill>
                  <a:prstDash val="sysDot"/>
                  <a:round/>
                  <a:headEnd/>
                  <a:tailEnd/>
                </a:ln>
              </p:spPr>
              <p:txBody>
                <a:bodyPr/>
                <a:lstStyle/>
                <a:p>
                  <a:endParaRPr lang="el-GR"/>
                </a:p>
              </p:txBody>
            </p:sp>
          </p:grpSp>
          <p:grpSp>
            <p:nvGrpSpPr>
              <p:cNvPr id="152" name="Group 66"/>
              <p:cNvGrpSpPr>
                <a:grpSpLocks/>
              </p:cNvGrpSpPr>
              <p:nvPr/>
            </p:nvGrpSpPr>
            <p:grpSpPr bwMode="auto">
              <a:xfrm>
                <a:off x="2179" y="340"/>
                <a:ext cx="246" cy="319"/>
                <a:chOff x="1833" y="752"/>
                <a:chExt cx="402" cy="522"/>
              </a:xfrm>
            </p:grpSpPr>
            <p:sp>
              <p:nvSpPr>
                <p:cNvPr id="153" name="Freeform 67"/>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2700" cmpd="sng">
                  <a:solidFill>
                    <a:schemeClr val="tx2"/>
                  </a:solidFill>
                  <a:prstDash val="sysDot"/>
                  <a:round/>
                  <a:headEnd/>
                  <a:tailEnd/>
                </a:ln>
              </p:spPr>
              <p:txBody>
                <a:bodyPr/>
                <a:lstStyle/>
                <a:p>
                  <a:endParaRPr lang="el-GR"/>
                </a:p>
              </p:txBody>
            </p:sp>
            <p:sp>
              <p:nvSpPr>
                <p:cNvPr id="154" name="Freeform 6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2700" cmpd="sng">
                  <a:solidFill>
                    <a:schemeClr val="tx2"/>
                  </a:solidFill>
                  <a:prstDash val="sysDot"/>
                  <a:round/>
                  <a:headEnd/>
                  <a:tailEnd/>
                </a:ln>
              </p:spPr>
              <p:txBody>
                <a:bodyPr/>
                <a:lstStyle/>
                <a:p>
                  <a:endParaRPr lang="el-GR"/>
                </a:p>
              </p:txBody>
            </p:sp>
            <p:sp>
              <p:nvSpPr>
                <p:cNvPr id="155" name="Freeform 69"/>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2700" cmpd="sng">
                  <a:solidFill>
                    <a:schemeClr val="tx2"/>
                  </a:solidFill>
                  <a:prstDash val="sysDot"/>
                  <a:round/>
                  <a:headEnd/>
                  <a:tailEnd/>
                </a:ln>
              </p:spPr>
              <p:txBody>
                <a:bodyPr/>
                <a:lstStyle/>
                <a:p>
                  <a:endParaRPr lang="el-GR"/>
                </a:p>
              </p:txBody>
            </p:sp>
          </p:grpSp>
        </p:grpSp>
        <p:grpSp>
          <p:nvGrpSpPr>
            <p:cNvPr id="144" name="Group 117"/>
            <p:cNvGrpSpPr/>
            <p:nvPr/>
          </p:nvGrpSpPr>
          <p:grpSpPr>
            <a:xfrm>
              <a:off x="3477010" y="1928403"/>
              <a:ext cx="439738" cy="401637"/>
              <a:chOff x="4108067" y="2651928"/>
              <a:chExt cx="439738" cy="401637"/>
            </a:xfrm>
          </p:grpSpPr>
          <p:sp>
            <p:nvSpPr>
              <p:cNvPr id="149" name="Freeform 71"/>
              <p:cNvSpPr>
                <a:spLocks/>
              </p:cNvSpPr>
              <p:nvPr/>
            </p:nvSpPr>
            <p:spPr bwMode="auto">
              <a:xfrm>
                <a:off x="4108067" y="2651928"/>
                <a:ext cx="439738" cy="401637"/>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2700" cmpd="sng">
                <a:solidFill>
                  <a:schemeClr val="tx2"/>
                </a:solidFill>
                <a:prstDash val="sysDot"/>
                <a:round/>
                <a:headEnd/>
                <a:tailEnd/>
              </a:ln>
            </p:spPr>
            <p:txBody>
              <a:bodyPr/>
              <a:lstStyle/>
              <a:p>
                <a:endParaRPr lang="el-GR"/>
              </a:p>
            </p:txBody>
          </p:sp>
          <p:sp>
            <p:nvSpPr>
              <p:cNvPr id="150" name="Freeform 73"/>
              <p:cNvSpPr>
                <a:spLocks/>
              </p:cNvSpPr>
              <p:nvPr/>
            </p:nvSpPr>
            <p:spPr bwMode="auto">
              <a:xfrm>
                <a:off x="4246870" y="2750654"/>
                <a:ext cx="227451" cy="261401"/>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2700" cmpd="sng">
                <a:solidFill>
                  <a:schemeClr val="tx2"/>
                </a:solidFill>
                <a:prstDash val="sysDot"/>
                <a:round/>
                <a:headEnd/>
                <a:tailEnd/>
              </a:ln>
            </p:spPr>
            <p:txBody>
              <a:bodyPr/>
              <a:lstStyle/>
              <a:p>
                <a:endParaRPr lang="el-GR"/>
              </a:p>
            </p:txBody>
          </p:sp>
        </p:grpSp>
        <p:grpSp>
          <p:nvGrpSpPr>
            <p:cNvPr id="145" name="Group 74"/>
            <p:cNvGrpSpPr>
              <a:grpSpLocks/>
            </p:cNvGrpSpPr>
            <p:nvPr/>
          </p:nvGrpSpPr>
          <p:grpSpPr bwMode="auto">
            <a:xfrm flipH="1">
              <a:off x="5182394" y="1922463"/>
              <a:ext cx="439738" cy="401637"/>
              <a:chOff x="1613" y="1154"/>
              <a:chExt cx="377" cy="358"/>
            </a:xfrm>
          </p:grpSpPr>
          <p:sp>
            <p:nvSpPr>
              <p:cNvPr id="146" name="Freeform 75"/>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2700" cmpd="sng">
                <a:solidFill>
                  <a:schemeClr val="tx2"/>
                </a:solidFill>
                <a:prstDash val="sysDot"/>
                <a:round/>
                <a:headEnd/>
                <a:tailEnd/>
              </a:ln>
            </p:spPr>
            <p:txBody>
              <a:bodyPr/>
              <a:lstStyle/>
              <a:p>
                <a:endParaRPr lang="el-GR"/>
              </a:p>
            </p:txBody>
          </p:sp>
          <p:sp>
            <p:nvSpPr>
              <p:cNvPr id="147" name="Freeform 76"/>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path>
                </a:pathLst>
              </a:custGeom>
              <a:noFill/>
              <a:ln w="12700" cmpd="sng">
                <a:solidFill>
                  <a:schemeClr val="tx2"/>
                </a:solidFill>
                <a:prstDash val="sysDot"/>
                <a:round/>
                <a:headEnd/>
                <a:tailEnd/>
              </a:ln>
            </p:spPr>
            <p:txBody>
              <a:bodyPr/>
              <a:lstStyle/>
              <a:p>
                <a:endParaRPr lang="el-GR"/>
              </a:p>
            </p:txBody>
          </p:sp>
          <p:sp>
            <p:nvSpPr>
              <p:cNvPr id="148" name="Freeform 77"/>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2700" cmpd="sng">
                <a:solidFill>
                  <a:schemeClr val="tx2"/>
                </a:solidFill>
                <a:prstDash val="sysDot"/>
                <a:round/>
                <a:headEnd/>
                <a:tailEnd/>
              </a:ln>
            </p:spPr>
            <p:txBody>
              <a:bodyPr/>
              <a:lstStyle/>
              <a:p>
                <a:endParaRPr lang="el-GR"/>
              </a:p>
            </p:txBody>
          </p:sp>
        </p:grpSp>
      </p:grpSp>
      <p:grpSp>
        <p:nvGrpSpPr>
          <p:cNvPr id="121" name="Group 120"/>
          <p:cNvGrpSpPr/>
          <p:nvPr/>
        </p:nvGrpSpPr>
        <p:grpSpPr>
          <a:xfrm>
            <a:off x="4279432" y="1466851"/>
            <a:ext cx="3090862" cy="2073275"/>
            <a:chOff x="3012282" y="1466850"/>
            <a:chExt cx="3090862" cy="2073275"/>
          </a:xfrm>
        </p:grpSpPr>
        <p:grpSp>
          <p:nvGrpSpPr>
            <p:cNvPr id="3" name="Group 7"/>
            <p:cNvGrpSpPr>
              <a:grpSpLocks/>
            </p:cNvGrpSpPr>
            <p:nvPr/>
          </p:nvGrpSpPr>
          <p:grpSpPr bwMode="auto">
            <a:xfrm rot="564631">
              <a:off x="3012282" y="2986088"/>
              <a:ext cx="561975" cy="554037"/>
              <a:chOff x="1135" y="1996"/>
              <a:chExt cx="692" cy="710"/>
            </a:xfrm>
          </p:grpSpPr>
          <p:sp>
            <p:nvSpPr>
              <p:cNvPr id="101384" name="Freeform 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mpd="sng">
                <a:solidFill>
                  <a:schemeClr val="tx1"/>
                </a:solidFill>
                <a:round/>
                <a:headEnd/>
                <a:tailEnd/>
              </a:ln>
            </p:spPr>
            <p:txBody>
              <a:bodyPr/>
              <a:lstStyle/>
              <a:p>
                <a:endParaRPr lang="el-GR"/>
              </a:p>
            </p:txBody>
          </p:sp>
          <p:sp>
            <p:nvSpPr>
              <p:cNvPr id="101385" name="Freeform 9"/>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mpd="sng">
                <a:solidFill>
                  <a:schemeClr val="tx1"/>
                </a:solidFill>
                <a:prstDash val="solid"/>
                <a:round/>
                <a:headEnd/>
                <a:tailEnd/>
              </a:ln>
            </p:spPr>
            <p:txBody>
              <a:bodyPr/>
              <a:lstStyle/>
              <a:p>
                <a:endParaRPr lang="el-GR"/>
              </a:p>
            </p:txBody>
          </p:sp>
          <p:sp>
            <p:nvSpPr>
              <p:cNvPr id="101386" name="Freeform 10"/>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mpd="sng">
                <a:solidFill>
                  <a:schemeClr val="tx1"/>
                </a:solidFill>
                <a:prstDash val="solid"/>
                <a:round/>
                <a:headEnd/>
                <a:tailEnd/>
              </a:ln>
            </p:spPr>
            <p:txBody>
              <a:bodyPr/>
              <a:lstStyle/>
              <a:p>
                <a:endParaRPr lang="el-GR"/>
              </a:p>
            </p:txBody>
          </p:sp>
          <p:sp>
            <p:nvSpPr>
              <p:cNvPr id="101387" name="Freeform 11"/>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mpd="sng">
                <a:solidFill>
                  <a:schemeClr val="tx1"/>
                </a:solidFill>
                <a:prstDash val="solid"/>
                <a:round/>
                <a:headEnd/>
                <a:tailEnd/>
              </a:ln>
            </p:spPr>
            <p:txBody>
              <a:bodyPr/>
              <a:lstStyle/>
              <a:p>
                <a:endParaRPr lang="el-GR"/>
              </a:p>
            </p:txBody>
          </p:sp>
          <p:sp>
            <p:nvSpPr>
              <p:cNvPr id="101388" name="Freeform 12"/>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mpd="sng">
                <a:solidFill>
                  <a:schemeClr val="tx1"/>
                </a:solidFill>
                <a:prstDash val="solid"/>
                <a:round/>
                <a:headEnd/>
                <a:tailEnd/>
              </a:ln>
            </p:spPr>
            <p:txBody>
              <a:bodyPr/>
              <a:lstStyle/>
              <a:p>
                <a:endParaRPr lang="el-GR"/>
              </a:p>
            </p:txBody>
          </p:sp>
          <p:sp>
            <p:nvSpPr>
              <p:cNvPr id="101389" name="Freeform 13"/>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mpd="sng">
                <a:solidFill>
                  <a:schemeClr val="tx1"/>
                </a:solidFill>
                <a:prstDash val="solid"/>
                <a:round/>
                <a:headEnd/>
                <a:tailEnd/>
              </a:ln>
            </p:spPr>
            <p:txBody>
              <a:bodyPr/>
              <a:lstStyle/>
              <a:p>
                <a:endParaRPr lang="el-GR"/>
              </a:p>
            </p:txBody>
          </p:sp>
          <p:sp>
            <p:nvSpPr>
              <p:cNvPr id="101390" name="Freeform 14"/>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mpd="sng">
                <a:solidFill>
                  <a:schemeClr val="tx1"/>
                </a:solidFill>
                <a:prstDash val="solid"/>
                <a:round/>
                <a:headEnd/>
                <a:tailEnd/>
              </a:ln>
            </p:spPr>
            <p:txBody>
              <a:bodyPr/>
              <a:lstStyle/>
              <a:p>
                <a:endParaRPr lang="el-GR"/>
              </a:p>
            </p:txBody>
          </p:sp>
          <p:sp>
            <p:nvSpPr>
              <p:cNvPr id="101391" name="Freeform 15"/>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mpd="sng">
                <a:solidFill>
                  <a:schemeClr val="tx1"/>
                </a:solidFill>
                <a:prstDash val="solid"/>
                <a:round/>
                <a:headEnd/>
                <a:tailEnd/>
              </a:ln>
            </p:spPr>
            <p:txBody>
              <a:bodyPr/>
              <a:lstStyle/>
              <a:p>
                <a:endParaRPr lang="el-GR"/>
              </a:p>
            </p:txBody>
          </p:sp>
        </p:grpSp>
        <p:grpSp>
          <p:nvGrpSpPr>
            <p:cNvPr id="4" name="Group 16"/>
            <p:cNvGrpSpPr>
              <a:grpSpLocks/>
            </p:cNvGrpSpPr>
            <p:nvPr/>
          </p:nvGrpSpPr>
          <p:grpSpPr bwMode="auto">
            <a:xfrm rot="21035369" flipH="1">
              <a:off x="5541169" y="2959100"/>
              <a:ext cx="561975" cy="554038"/>
              <a:chOff x="1135" y="1996"/>
              <a:chExt cx="692" cy="710"/>
            </a:xfrm>
          </p:grpSpPr>
          <p:sp>
            <p:nvSpPr>
              <p:cNvPr id="101393" name="Freeform 17"/>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mpd="sng">
                <a:solidFill>
                  <a:schemeClr val="tx1"/>
                </a:solidFill>
                <a:round/>
                <a:headEnd/>
                <a:tailEnd/>
              </a:ln>
            </p:spPr>
            <p:txBody>
              <a:bodyPr/>
              <a:lstStyle/>
              <a:p>
                <a:endParaRPr lang="el-GR"/>
              </a:p>
            </p:txBody>
          </p:sp>
          <p:sp>
            <p:nvSpPr>
              <p:cNvPr id="101394" name="Freeform 1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mpd="sng">
                <a:solidFill>
                  <a:schemeClr val="tx1"/>
                </a:solidFill>
                <a:prstDash val="solid"/>
                <a:round/>
                <a:headEnd/>
                <a:tailEnd/>
              </a:ln>
            </p:spPr>
            <p:txBody>
              <a:bodyPr/>
              <a:lstStyle/>
              <a:p>
                <a:endParaRPr lang="el-GR"/>
              </a:p>
            </p:txBody>
          </p:sp>
          <p:sp>
            <p:nvSpPr>
              <p:cNvPr id="101395" name="Freeform 19"/>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mpd="sng">
                <a:solidFill>
                  <a:schemeClr val="tx1"/>
                </a:solidFill>
                <a:prstDash val="solid"/>
                <a:round/>
                <a:headEnd/>
                <a:tailEnd/>
              </a:ln>
            </p:spPr>
            <p:txBody>
              <a:bodyPr/>
              <a:lstStyle/>
              <a:p>
                <a:endParaRPr lang="el-GR"/>
              </a:p>
            </p:txBody>
          </p:sp>
          <p:sp>
            <p:nvSpPr>
              <p:cNvPr id="101396" name="Freeform 20"/>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mpd="sng">
                <a:solidFill>
                  <a:schemeClr val="tx1"/>
                </a:solidFill>
                <a:prstDash val="solid"/>
                <a:round/>
                <a:headEnd/>
                <a:tailEnd/>
              </a:ln>
            </p:spPr>
            <p:txBody>
              <a:bodyPr/>
              <a:lstStyle/>
              <a:p>
                <a:endParaRPr lang="el-GR"/>
              </a:p>
            </p:txBody>
          </p:sp>
          <p:sp>
            <p:nvSpPr>
              <p:cNvPr id="101397" name="Freeform 21"/>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mpd="sng">
                <a:solidFill>
                  <a:schemeClr val="tx1"/>
                </a:solidFill>
                <a:prstDash val="solid"/>
                <a:round/>
                <a:headEnd/>
                <a:tailEnd/>
              </a:ln>
            </p:spPr>
            <p:txBody>
              <a:bodyPr/>
              <a:lstStyle/>
              <a:p>
                <a:endParaRPr lang="el-GR"/>
              </a:p>
            </p:txBody>
          </p:sp>
          <p:sp>
            <p:nvSpPr>
              <p:cNvPr id="101398" name="Freeform 22"/>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mpd="sng">
                <a:solidFill>
                  <a:schemeClr val="tx1"/>
                </a:solidFill>
                <a:prstDash val="solid"/>
                <a:round/>
                <a:headEnd/>
                <a:tailEnd/>
              </a:ln>
            </p:spPr>
            <p:txBody>
              <a:bodyPr/>
              <a:lstStyle/>
              <a:p>
                <a:endParaRPr lang="el-GR"/>
              </a:p>
            </p:txBody>
          </p:sp>
          <p:sp>
            <p:nvSpPr>
              <p:cNvPr id="101399" name="Freeform 23"/>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mpd="sng">
                <a:solidFill>
                  <a:schemeClr val="tx1"/>
                </a:solidFill>
                <a:prstDash val="solid"/>
                <a:round/>
                <a:headEnd/>
                <a:tailEnd/>
              </a:ln>
            </p:spPr>
            <p:txBody>
              <a:bodyPr/>
              <a:lstStyle/>
              <a:p>
                <a:endParaRPr lang="el-GR"/>
              </a:p>
            </p:txBody>
          </p:sp>
          <p:sp>
            <p:nvSpPr>
              <p:cNvPr id="101400" name="Freeform 24"/>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mpd="sng">
                <a:solidFill>
                  <a:schemeClr val="tx1"/>
                </a:solidFill>
                <a:prstDash val="solid"/>
                <a:round/>
                <a:headEnd/>
                <a:tailEnd/>
              </a:ln>
            </p:spPr>
            <p:txBody>
              <a:bodyPr/>
              <a:lstStyle/>
              <a:p>
                <a:endParaRPr lang="el-GR"/>
              </a:p>
            </p:txBody>
          </p:sp>
        </p:grpSp>
        <p:grpSp>
          <p:nvGrpSpPr>
            <p:cNvPr id="5" name="Group 25"/>
            <p:cNvGrpSpPr>
              <a:grpSpLocks/>
            </p:cNvGrpSpPr>
            <p:nvPr/>
          </p:nvGrpSpPr>
          <p:grpSpPr bwMode="auto">
            <a:xfrm>
              <a:off x="3221832" y="2632075"/>
              <a:ext cx="422275" cy="373063"/>
              <a:chOff x="1318" y="1468"/>
              <a:chExt cx="622" cy="572"/>
            </a:xfrm>
          </p:grpSpPr>
          <p:sp>
            <p:nvSpPr>
              <p:cNvPr id="101402" name="Freeform 26"/>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03" name="Freeform 2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04" name="Freeform 28"/>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05" name="Freeform 29"/>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06" name="Freeform 30"/>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07" name="Freeform 31"/>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6" name="Group 32"/>
            <p:cNvGrpSpPr>
              <a:grpSpLocks/>
            </p:cNvGrpSpPr>
            <p:nvPr/>
          </p:nvGrpSpPr>
          <p:grpSpPr bwMode="auto">
            <a:xfrm flipH="1">
              <a:off x="5328444" y="2289175"/>
              <a:ext cx="420688" cy="373063"/>
              <a:chOff x="1318" y="1468"/>
              <a:chExt cx="622" cy="572"/>
            </a:xfrm>
          </p:grpSpPr>
          <p:sp>
            <p:nvSpPr>
              <p:cNvPr id="101409" name="Freeform 33"/>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10" name="Freeform 34"/>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11" name="Freeform 35"/>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12" name="Freeform 36"/>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13" name="Freeform 37"/>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14" name="Freeform 38"/>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7" name="Group 39"/>
            <p:cNvGrpSpPr>
              <a:grpSpLocks/>
            </p:cNvGrpSpPr>
            <p:nvPr/>
          </p:nvGrpSpPr>
          <p:grpSpPr bwMode="auto">
            <a:xfrm flipH="1">
              <a:off x="5464969" y="2608263"/>
              <a:ext cx="422275" cy="373062"/>
              <a:chOff x="1318" y="1468"/>
              <a:chExt cx="622" cy="572"/>
            </a:xfrm>
          </p:grpSpPr>
          <p:sp>
            <p:nvSpPr>
              <p:cNvPr id="101416" name="Freeform 40"/>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17" name="Freeform 41"/>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18" name="Freeform 42"/>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19" name="Freeform 43"/>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20" name="Freeform 44"/>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21" name="Freeform 45"/>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8" name="Group 46"/>
            <p:cNvGrpSpPr>
              <a:grpSpLocks/>
            </p:cNvGrpSpPr>
            <p:nvPr/>
          </p:nvGrpSpPr>
          <p:grpSpPr bwMode="auto">
            <a:xfrm>
              <a:off x="3317082" y="2281238"/>
              <a:ext cx="420687" cy="373062"/>
              <a:chOff x="1318" y="1468"/>
              <a:chExt cx="622" cy="572"/>
            </a:xfrm>
          </p:grpSpPr>
          <p:sp>
            <p:nvSpPr>
              <p:cNvPr id="101423" name="Freeform 4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24" name="Freeform 48"/>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25" name="Freeform 49"/>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26" name="Freeform 50"/>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27" name="Freeform 51"/>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28" name="Freeform 52"/>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9" name="Group 53"/>
            <p:cNvGrpSpPr>
              <a:grpSpLocks/>
            </p:cNvGrpSpPr>
            <p:nvPr/>
          </p:nvGrpSpPr>
          <p:grpSpPr bwMode="auto">
            <a:xfrm>
              <a:off x="4102894" y="1466850"/>
              <a:ext cx="447675" cy="434975"/>
              <a:chOff x="2235" y="614"/>
              <a:chExt cx="547" cy="553"/>
            </a:xfrm>
          </p:grpSpPr>
          <p:sp>
            <p:nvSpPr>
              <p:cNvPr id="101430" name="Freeform 5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mpd="sng">
                <a:solidFill>
                  <a:schemeClr val="tx1"/>
                </a:solidFill>
                <a:round/>
                <a:headEnd/>
                <a:tailEnd/>
              </a:ln>
            </p:spPr>
            <p:txBody>
              <a:bodyPr/>
              <a:lstStyle/>
              <a:p>
                <a:endParaRPr lang="el-GR"/>
              </a:p>
            </p:txBody>
          </p:sp>
          <p:sp>
            <p:nvSpPr>
              <p:cNvPr id="101431" name="Freeform 55"/>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mpd="sng">
                <a:solidFill>
                  <a:schemeClr val="tx1"/>
                </a:solidFill>
                <a:prstDash val="solid"/>
                <a:round/>
                <a:headEnd/>
                <a:tailEnd/>
              </a:ln>
            </p:spPr>
            <p:txBody>
              <a:bodyPr/>
              <a:lstStyle/>
              <a:p>
                <a:endParaRPr lang="el-GR"/>
              </a:p>
            </p:txBody>
          </p:sp>
          <p:sp>
            <p:nvSpPr>
              <p:cNvPr id="101432" name="Freeform 56"/>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mpd="sng">
                <a:solidFill>
                  <a:schemeClr val="tx1"/>
                </a:solidFill>
                <a:prstDash val="solid"/>
                <a:round/>
                <a:headEnd/>
                <a:tailEnd/>
              </a:ln>
            </p:spPr>
            <p:txBody>
              <a:bodyPr/>
              <a:lstStyle/>
              <a:p>
                <a:endParaRPr lang="el-GR"/>
              </a:p>
            </p:txBody>
          </p:sp>
        </p:grpSp>
        <p:grpSp>
          <p:nvGrpSpPr>
            <p:cNvPr id="10" name="Group 57"/>
            <p:cNvGrpSpPr>
              <a:grpSpLocks/>
            </p:cNvGrpSpPr>
            <p:nvPr/>
          </p:nvGrpSpPr>
          <p:grpSpPr bwMode="auto">
            <a:xfrm>
              <a:off x="3772694" y="1616075"/>
              <a:ext cx="322263" cy="401638"/>
              <a:chOff x="1833" y="752"/>
              <a:chExt cx="402" cy="522"/>
            </a:xfrm>
          </p:grpSpPr>
          <p:sp>
            <p:nvSpPr>
              <p:cNvPr id="101434" name="Freeform 5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mpd="sng">
                <a:solidFill>
                  <a:schemeClr val="tx1"/>
                </a:solidFill>
                <a:round/>
                <a:headEnd/>
                <a:tailEnd/>
              </a:ln>
            </p:spPr>
            <p:txBody>
              <a:bodyPr/>
              <a:lstStyle/>
              <a:p>
                <a:endParaRPr lang="el-GR"/>
              </a:p>
            </p:txBody>
          </p:sp>
          <p:sp>
            <p:nvSpPr>
              <p:cNvPr id="101435" name="Freeform 59"/>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mpd="sng">
                <a:solidFill>
                  <a:schemeClr val="tx1"/>
                </a:solidFill>
                <a:prstDash val="solid"/>
                <a:round/>
                <a:headEnd/>
                <a:tailEnd/>
              </a:ln>
            </p:spPr>
            <p:txBody>
              <a:bodyPr/>
              <a:lstStyle/>
              <a:p>
                <a:endParaRPr lang="el-GR"/>
              </a:p>
            </p:txBody>
          </p:sp>
          <p:sp>
            <p:nvSpPr>
              <p:cNvPr id="101436" name="Freeform 60"/>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mpd="sng">
                <a:solidFill>
                  <a:schemeClr val="tx1"/>
                </a:solidFill>
                <a:prstDash val="solid"/>
                <a:round/>
                <a:headEnd/>
                <a:tailEnd/>
              </a:ln>
            </p:spPr>
            <p:txBody>
              <a:bodyPr/>
              <a:lstStyle/>
              <a:p>
                <a:endParaRPr lang="el-GR"/>
              </a:p>
            </p:txBody>
          </p:sp>
        </p:grpSp>
        <p:grpSp>
          <p:nvGrpSpPr>
            <p:cNvPr id="11" name="Group 61"/>
            <p:cNvGrpSpPr>
              <a:grpSpLocks/>
            </p:cNvGrpSpPr>
            <p:nvPr/>
          </p:nvGrpSpPr>
          <p:grpSpPr bwMode="auto">
            <a:xfrm flipH="1">
              <a:off x="4556919" y="1466850"/>
              <a:ext cx="776288" cy="550863"/>
              <a:chOff x="2179" y="221"/>
              <a:chExt cx="595" cy="438"/>
            </a:xfrm>
          </p:grpSpPr>
          <p:grpSp>
            <p:nvGrpSpPr>
              <p:cNvPr id="12" name="Group 62"/>
              <p:cNvGrpSpPr>
                <a:grpSpLocks/>
              </p:cNvGrpSpPr>
              <p:nvPr/>
            </p:nvGrpSpPr>
            <p:grpSpPr bwMode="auto">
              <a:xfrm>
                <a:off x="2432" y="221"/>
                <a:ext cx="342" cy="346"/>
                <a:chOff x="2235" y="614"/>
                <a:chExt cx="547" cy="553"/>
              </a:xfrm>
            </p:grpSpPr>
            <p:sp>
              <p:nvSpPr>
                <p:cNvPr id="101439" name="Freeform 63"/>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mpd="sng">
                  <a:solidFill>
                    <a:schemeClr val="tx1"/>
                  </a:solidFill>
                  <a:round/>
                  <a:headEnd/>
                  <a:tailEnd/>
                </a:ln>
              </p:spPr>
              <p:txBody>
                <a:bodyPr/>
                <a:lstStyle/>
                <a:p>
                  <a:endParaRPr lang="el-GR"/>
                </a:p>
              </p:txBody>
            </p:sp>
            <p:sp>
              <p:nvSpPr>
                <p:cNvPr id="101440" name="Freeform 6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mpd="sng">
                  <a:solidFill>
                    <a:schemeClr val="tx1"/>
                  </a:solidFill>
                  <a:prstDash val="solid"/>
                  <a:round/>
                  <a:headEnd/>
                  <a:tailEnd/>
                </a:ln>
              </p:spPr>
              <p:txBody>
                <a:bodyPr/>
                <a:lstStyle/>
                <a:p>
                  <a:endParaRPr lang="el-GR"/>
                </a:p>
              </p:txBody>
            </p:sp>
            <p:sp>
              <p:nvSpPr>
                <p:cNvPr id="101441" name="Freeform 65"/>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mpd="sng">
                  <a:solidFill>
                    <a:schemeClr val="tx1"/>
                  </a:solidFill>
                  <a:prstDash val="solid"/>
                  <a:round/>
                  <a:headEnd/>
                  <a:tailEnd/>
                </a:ln>
              </p:spPr>
              <p:txBody>
                <a:bodyPr/>
                <a:lstStyle/>
                <a:p>
                  <a:endParaRPr lang="el-GR"/>
                </a:p>
              </p:txBody>
            </p:sp>
          </p:grpSp>
          <p:grpSp>
            <p:nvGrpSpPr>
              <p:cNvPr id="13" name="Group 66"/>
              <p:cNvGrpSpPr>
                <a:grpSpLocks/>
              </p:cNvGrpSpPr>
              <p:nvPr/>
            </p:nvGrpSpPr>
            <p:grpSpPr bwMode="auto">
              <a:xfrm>
                <a:off x="2179" y="340"/>
                <a:ext cx="246" cy="319"/>
                <a:chOff x="1833" y="752"/>
                <a:chExt cx="402" cy="522"/>
              </a:xfrm>
            </p:grpSpPr>
            <p:sp>
              <p:nvSpPr>
                <p:cNvPr id="101443" name="Freeform 67"/>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mpd="sng">
                  <a:solidFill>
                    <a:schemeClr val="tx1"/>
                  </a:solidFill>
                  <a:round/>
                  <a:headEnd/>
                  <a:tailEnd/>
                </a:ln>
              </p:spPr>
              <p:txBody>
                <a:bodyPr/>
                <a:lstStyle/>
                <a:p>
                  <a:endParaRPr lang="el-GR"/>
                </a:p>
              </p:txBody>
            </p:sp>
            <p:sp>
              <p:nvSpPr>
                <p:cNvPr id="101444" name="Freeform 6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mpd="sng">
                  <a:solidFill>
                    <a:schemeClr val="tx1"/>
                  </a:solidFill>
                  <a:prstDash val="solid"/>
                  <a:round/>
                  <a:headEnd/>
                  <a:tailEnd/>
                </a:ln>
              </p:spPr>
              <p:txBody>
                <a:bodyPr/>
                <a:lstStyle/>
                <a:p>
                  <a:endParaRPr lang="el-GR"/>
                </a:p>
              </p:txBody>
            </p:sp>
            <p:sp>
              <p:nvSpPr>
                <p:cNvPr id="101445" name="Freeform 69"/>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mpd="sng">
                  <a:solidFill>
                    <a:schemeClr val="tx1"/>
                  </a:solidFill>
                  <a:prstDash val="solid"/>
                  <a:round/>
                  <a:headEnd/>
                  <a:tailEnd/>
                </a:ln>
              </p:spPr>
              <p:txBody>
                <a:bodyPr/>
                <a:lstStyle/>
                <a:p>
                  <a:endParaRPr lang="el-GR"/>
                </a:p>
              </p:txBody>
            </p:sp>
          </p:grpSp>
        </p:grpSp>
        <p:grpSp>
          <p:nvGrpSpPr>
            <p:cNvPr id="118" name="Group 117"/>
            <p:cNvGrpSpPr/>
            <p:nvPr/>
          </p:nvGrpSpPr>
          <p:grpSpPr>
            <a:xfrm>
              <a:off x="3477010" y="1928403"/>
              <a:ext cx="439738" cy="401637"/>
              <a:chOff x="4108067" y="2651928"/>
              <a:chExt cx="439738" cy="401637"/>
            </a:xfrm>
          </p:grpSpPr>
          <p:sp>
            <p:nvSpPr>
              <p:cNvPr id="101447" name="Freeform 71"/>
              <p:cNvSpPr>
                <a:spLocks/>
              </p:cNvSpPr>
              <p:nvPr/>
            </p:nvSpPr>
            <p:spPr bwMode="auto">
              <a:xfrm>
                <a:off x="4108067" y="2651928"/>
                <a:ext cx="439738" cy="401637"/>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9050" cmpd="sng">
                <a:solidFill>
                  <a:schemeClr val="tx1"/>
                </a:solidFill>
                <a:round/>
                <a:headEnd/>
                <a:tailEnd/>
              </a:ln>
            </p:spPr>
            <p:txBody>
              <a:bodyPr/>
              <a:lstStyle/>
              <a:p>
                <a:endParaRPr lang="el-GR"/>
              </a:p>
            </p:txBody>
          </p:sp>
          <p:sp>
            <p:nvSpPr>
              <p:cNvPr id="101449" name="Freeform 73"/>
              <p:cNvSpPr>
                <a:spLocks/>
              </p:cNvSpPr>
              <p:nvPr/>
            </p:nvSpPr>
            <p:spPr bwMode="auto">
              <a:xfrm>
                <a:off x="4246870" y="2750654"/>
                <a:ext cx="227451" cy="261401"/>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9050" cmpd="sng">
                <a:solidFill>
                  <a:schemeClr val="tx1"/>
                </a:solidFill>
                <a:prstDash val="solid"/>
                <a:round/>
                <a:headEnd/>
                <a:tailEnd/>
              </a:ln>
            </p:spPr>
            <p:txBody>
              <a:bodyPr/>
              <a:lstStyle/>
              <a:p>
                <a:endParaRPr lang="el-GR"/>
              </a:p>
            </p:txBody>
          </p:sp>
        </p:grpSp>
        <p:grpSp>
          <p:nvGrpSpPr>
            <p:cNvPr id="15" name="Group 74"/>
            <p:cNvGrpSpPr>
              <a:grpSpLocks/>
            </p:cNvGrpSpPr>
            <p:nvPr/>
          </p:nvGrpSpPr>
          <p:grpSpPr bwMode="auto">
            <a:xfrm flipH="1">
              <a:off x="5182394" y="1922463"/>
              <a:ext cx="439738" cy="401637"/>
              <a:chOff x="1613" y="1154"/>
              <a:chExt cx="377" cy="358"/>
            </a:xfrm>
          </p:grpSpPr>
          <p:sp>
            <p:nvSpPr>
              <p:cNvPr id="101451" name="Freeform 75"/>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9050" cmpd="sng">
                <a:solidFill>
                  <a:schemeClr val="tx1"/>
                </a:solidFill>
                <a:round/>
                <a:headEnd/>
                <a:tailEnd/>
              </a:ln>
            </p:spPr>
            <p:txBody>
              <a:bodyPr/>
              <a:lstStyle/>
              <a:p>
                <a:endParaRPr lang="el-GR"/>
              </a:p>
            </p:txBody>
          </p:sp>
          <p:sp>
            <p:nvSpPr>
              <p:cNvPr id="101452" name="Freeform 76"/>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path>
                </a:pathLst>
              </a:custGeom>
              <a:noFill/>
              <a:ln w="19050" cmpd="sng">
                <a:solidFill>
                  <a:schemeClr val="tx1"/>
                </a:solidFill>
                <a:prstDash val="solid"/>
                <a:round/>
                <a:headEnd/>
                <a:tailEnd/>
              </a:ln>
            </p:spPr>
            <p:txBody>
              <a:bodyPr/>
              <a:lstStyle/>
              <a:p>
                <a:endParaRPr lang="el-GR"/>
              </a:p>
            </p:txBody>
          </p:sp>
          <p:sp>
            <p:nvSpPr>
              <p:cNvPr id="101453" name="Freeform 77"/>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9050" cmpd="sng">
                <a:solidFill>
                  <a:schemeClr val="tx1"/>
                </a:solidFill>
                <a:prstDash val="solid"/>
                <a:round/>
                <a:headEnd/>
                <a:tailEnd/>
              </a:ln>
            </p:spPr>
            <p:txBody>
              <a:bodyPr/>
              <a:lstStyle/>
              <a:p>
                <a:endParaRPr lang="el-GR"/>
              </a:p>
            </p:txBody>
          </p:sp>
        </p:grpSp>
      </p:gr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email"/>
          <a:srcRect/>
          <a:stretch>
            <a:fillRect/>
          </a:stretch>
        </p:blipFill>
        <p:spPr bwMode="auto">
          <a:xfrm>
            <a:off x="7896225" y="188913"/>
            <a:ext cx="2592388" cy="2087562"/>
          </a:xfrm>
          <a:prstGeom prst="rect">
            <a:avLst/>
          </a:prstGeom>
          <a:noFill/>
          <a:ln w="12700">
            <a:noFill/>
            <a:miter lim="800000"/>
            <a:headEnd/>
            <a:tailEnd/>
          </a:ln>
        </p:spPr>
      </p:pic>
      <p:pic>
        <p:nvPicPr>
          <p:cNvPr id="70659" name="Picture 3"/>
          <p:cNvPicPr>
            <a:picLocks noChangeAspect="1" noChangeArrowheads="1"/>
          </p:cNvPicPr>
          <p:nvPr/>
        </p:nvPicPr>
        <p:blipFill>
          <a:blip r:embed="rId4" cstate="email">
            <a:lum bright="12000"/>
          </a:blip>
          <a:srcRect/>
          <a:stretch>
            <a:fillRect/>
          </a:stretch>
        </p:blipFill>
        <p:spPr bwMode="auto">
          <a:xfrm>
            <a:off x="7000875" y="646113"/>
            <a:ext cx="2814638" cy="2265362"/>
          </a:xfrm>
          <a:prstGeom prst="rect">
            <a:avLst/>
          </a:prstGeom>
          <a:noFill/>
          <a:ln w="19050">
            <a:noFill/>
            <a:miter lim="800000"/>
            <a:headEnd/>
            <a:tailEnd/>
          </a:ln>
        </p:spPr>
      </p:pic>
      <p:pic>
        <p:nvPicPr>
          <p:cNvPr id="70660" name="Picture 4"/>
          <p:cNvPicPr>
            <a:picLocks noChangeAspect="1" noChangeArrowheads="1"/>
          </p:cNvPicPr>
          <p:nvPr/>
        </p:nvPicPr>
        <p:blipFill>
          <a:blip r:embed="rId5" cstate="email">
            <a:lum bright="12000"/>
          </a:blip>
          <a:srcRect/>
          <a:stretch>
            <a:fillRect/>
          </a:stretch>
        </p:blipFill>
        <p:spPr bwMode="auto">
          <a:xfrm>
            <a:off x="5827714" y="1265238"/>
            <a:ext cx="3051175" cy="2455862"/>
          </a:xfrm>
          <a:prstGeom prst="rect">
            <a:avLst/>
          </a:prstGeom>
          <a:noFill/>
          <a:ln w="19050">
            <a:noFill/>
            <a:miter lim="800000"/>
            <a:headEnd/>
            <a:tailEnd/>
          </a:ln>
        </p:spPr>
      </p:pic>
      <p:pic>
        <p:nvPicPr>
          <p:cNvPr id="70661" name="Picture 5"/>
          <p:cNvPicPr>
            <a:picLocks noChangeAspect="1" noChangeArrowheads="1"/>
          </p:cNvPicPr>
          <p:nvPr/>
        </p:nvPicPr>
        <p:blipFill>
          <a:blip r:embed="rId6" cstate="email">
            <a:lum bright="12000"/>
          </a:blip>
          <a:srcRect/>
          <a:stretch>
            <a:fillRect/>
          </a:stretch>
        </p:blipFill>
        <p:spPr bwMode="auto">
          <a:xfrm>
            <a:off x="4243388" y="2070101"/>
            <a:ext cx="3395662" cy="2733675"/>
          </a:xfrm>
          <a:prstGeom prst="rect">
            <a:avLst/>
          </a:prstGeom>
          <a:noFill/>
          <a:ln w="19050">
            <a:noFill/>
            <a:miter lim="800000"/>
            <a:headEnd/>
            <a:tailEnd/>
          </a:ln>
        </p:spPr>
      </p:pic>
      <p:sp>
        <p:nvSpPr>
          <p:cNvPr id="70662" name="Rectangle 6"/>
          <p:cNvSpPr>
            <a:spLocks noChangeArrowheads="1"/>
          </p:cNvSpPr>
          <p:nvPr/>
        </p:nvSpPr>
        <p:spPr bwMode="auto">
          <a:xfrm>
            <a:off x="4211639" y="1892300"/>
            <a:ext cx="3792537" cy="3049588"/>
          </a:xfrm>
          <a:prstGeom prst="rect">
            <a:avLst/>
          </a:prstGeom>
          <a:solidFill>
            <a:srgbClr val="969696"/>
          </a:solidFill>
          <a:ln w="9525">
            <a:miter lim="800000"/>
            <a:headEnd/>
            <a:tailEnd/>
          </a:ln>
          <a:scene3d>
            <a:camera prst="legacyPerspectiveTopRight"/>
            <a:lightRig rig="legacyFlat3" dir="b"/>
          </a:scene3d>
          <a:sp3d extrusionH="4418000" prstMaterial="legacyMatte">
            <a:bevelT w="13500" h="13500" prst="angle"/>
            <a:bevelB w="13500" h="13500" prst="angle"/>
            <a:extrusionClr>
              <a:srgbClr val="969696"/>
            </a:extrusionClr>
          </a:sp3d>
        </p:spPr>
        <p:txBody>
          <a:bodyPr wrap="none" anchor="ctr">
            <a:flatTx/>
          </a:bodyPr>
          <a:lstStyle/>
          <a:p>
            <a:pPr algn="ctr"/>
            <a:endParaRPr lang="el-GR"/>
          </a:p>
        </p:txBody>
      </p:sp>
      <p:pic>
        <p:nvPicPr>
          <p:cNvPr id="70663" name="Picture 7"/>
          <p:cNvPicPr>
            <a:picLocks noChangeAspect="1" noChangeArrowheads="1"/>
          </p:cNvPicPr>
          <p:nvPr/>
        </p:nvPicPr>
        <p:blipFill>
          <a:blip r:embed="rId7" cstate="email">
            <a:lum bright="12000"/>
          </a:blip>
          <a:srcRect/>
          <a:stretch>
            <a:fillRect/>
          </a:stretch>
        </p:blipFill>
        <p:spPr bwMode="auto">
          <a:xfrm>
            <a:off x="2219326" y="3105150"/>
            <a:ext cx="3795713" cy="3054350"/>
          </a:xfrm>
          <a:prstGeom prst="rect">
            <a:avLst/>
          </a:prstGeom>
          <a:noFill/>
          <a:ln w="19050">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3.05556E-6 1.11111E-6 L 0.21823 -0.17523 " pathEditMode="relative" rAng="0" ptsTypes="AA">
                                      <p:cBhvr>
                                        <p:cTn id="6" dur="2000" fill="hold"/>
                                        <p:tgtEl>
                                          <p:spTgt spid="70663"/>
                                        </p:tgtEl>
                                        <p:attrNameLst>
                                          <p:attrName>ppt_x</p:attrName>
                                          <p:attrName>ppt_y</p:attrName>
                                        </p:attrNameLst>
                                      </p:cBhvr>
                                      <p:rCtr x="10900" y="-8800"/>
                                    </p:animMotion>
                                  </p:childTnLst>
                                </p:cTn>
                              </p:par>
                              <p:par>
                                <p:cTn id="7" presetID="56" presetClass="path" presetSubtype="0" accel="50000" decel="50000" fill="hold" nodeType="withEffect">
                                  <p:stCondLst>
                                    <p:cond delay="0"/>
                                  </p:stCondLst>
                                  <p:childTnLst>
                                    <p:animMotion origin="layout" path="M 3.88889E-6 -1.48148E-6 L 0.05 -0.03518 " pathEditMode="relative" rAng="0" ptsTypes="AA">
                                      <p:cBhvr>
                                        <p:cTn id="8" dur="2000" fill="hold"/>
                                        <p:tgtEl>
                                          <p:spTgt spid="70661"/>
                                        </p:tgtEl>
                                        <p:attrNameLst>
                                          <p:attrName>ppt_x</p:attrName>
                                          <p:attrName>ppt_y</p:attrName>
                                        </p:attrNameLst>
                                      </p:cBhvr>
                                      <p:rCtr x="2500" y="-1800"/>
                                    </p:animMotion>
                                  </p:childTnLst>
                                </p:cTn>
                              </p:par>
                              <p:par>
                                <p:cTn id="9" presetID="49" presetClass="path" presetSubtype="0" accel="50000" decel="50000" fill="hold" nodeType="withEffect">
                                  <p:stCondLst>
                                    <p:cond delay="0"/>
                                  </p:stCondLst>
                                  <p:childTnLst>
                                    <p:animMotion origin="layout" path="M 0.0 2.59259E-6 L -0.08385 0.0699 " pathEditMode="relative" rAng="0" ptsTypes="AA">
                                      <p:cBhvr>
                                        <p:cTn id="10" dur="2000" fill="hold"/>
                                        <p:tgtEl>
                                          <p:spTgt spid="70660"/>
                                        </p:tgtEl>
                                        <p:attrNameLst>
                                          <p:attrName>ppt_x</p:attrName>
                                          <p:attrName>ppt_y</p:attrName>
                                        </p:attrNameLst>
                                      </p:cBhvr>
                                      <p:rCtr x="-4200" y="3500"/>
                                    </p:animMotion>
                                  </p:childTnLst>
                                </p:cTn>
                              </p:par>
                              <p:par>
                                <p:cTn id="11" presetID="35" presetClass="path" presetSubtype="0" accel="50000" decel="50000" fill="hold" nodeType="withEffect">
                                  <p:stCondLst>
                                    <p:cond delay="0"/>
                                  </p:stCondLst>
                                  <p:childTnLst>
                                    <p:animMotion origin="layout" path="M 2.22222E-6 7.40741E-7 L -0.17309 0.14514 " pathEditMode="relative" rAng="0" ptsTypes="AA">
                                      <p:cBhvr>
                                        <p:cTn id="12" dur="2000" fill="hold"/>
                                        <p:tgtEl>
                                          <p:spTgt spid="70659"/>
                                        </p:tgtEl>
                                        <p:attrNameLst>
                                          <p:attrName>ppt_x</p:attrName>
                                          <p:attrName>ppt_y</p:attrName>
                                        </p:attrNameLst>
                                      </p:cBhvr>
                                      <p:rCtr x="-8700" y="7200"/>
                                    </p:animMotion>
                                  </p:childTnLst>
                                </p:cTn>
                              </p:par>
                              <p:par>
                                <p:cTn id="13" presetID="35" presetClass="path" presetSubtype="0" accel="50000" decel="50000" fill="hold" nodeType="withEffect">
                                  <p:stCondLst>
                                    <p:cond delay="0"/>
                                  </p:stCondLst>
                                  <p:childTnLst>
                                    <p:animMotion origin="layout" path="M -1.66667E-6 -2.22222E-6 L -0.22604 0.19028 " pathEditMode="relative" rAng="0" ptsTypes="AA">
                                      <p:cBhvr>
                                        <p:cTn id="14" dur="2000" fill="hold"/>
                                        <p:tgtEl>
                                          <p:spTgt spid="70658"/>
                                        </p:tgtEl>
                                        <p:attrNameLst>
                                          <p:attrName>ppt_x</p:attrName>
                                          <p:attrName>ppt_y</p:attrName>
                                        </p:attrNameLst>
                                      </p:cBhvr>
                                      <p:rCtr x="-11300" y="9500"/>
                                    </p:animMotion>
                                  </p:childTnLst>
                                </p:cTn>
                              </p:par>
                              <p:par>
                                <p:cTn id="15" presetID="10" presetClass="entr" presetSubtype="0" fill="hold" grpId="0" nodeType="withEffect">
                                  <p:stCondLst>
                                    <p:cond delay="0"/>
                                  </p:stCondLst>
                                  <p:childTnLst>
                                    <p:set>
                                      <p:cBhvr>
                                        <p:cTn id="16" dur="1" fill="hold">
                                          <p:stCondLst>
                                            <p:cond delay="0"/>
                                          </p:stCondLst>
                                        </p:cTn>
                                        <p:tgtEl>
                                          <p:spTgt spid="70662"/>
                                        </p:tgtEl>
                                        <p:attrNameLst>
                                          <p:attrName>style.visibility</p:attrName>
                                        </p:attrNameLst>
                                      </p:cBhvr>
                                      <p:to>
                                        <p:strVal val="visible"/>
                                      </p:to>
                                    </p:set>
                                    <p:animEffect transition="in" filter="fade">
                                      <p:cBhvr>
                                        <p:cTn id="17" dur="2000"/>
                                        <p:tgtEl>
                                          <p:spTgt spid="70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4213226" y="1892301"/>
            <a:ext cx="3802063" cy="3044825"/>
          </a:xfrm>
          <a:prstGeom prst="rect">
            <a:avLst/>
          </a:prstGeom>
          <a:solidFill>
            <a:srgbClr val="969696"/>
          </a:solidFill>
          <a:ln w="9525">
            <a:miter lim="800000"/>
            <a:headEnd/>
            <a:tailEnd/>
          </a:ln>
          <a:scene3d>
            <a:camera prst="legacyPerspectiveTopRight"/>
            <a:lightRig rig="legacyFlat3" dir="b"/>
          </a:scene3d>
          <a:sp3d extrusionH="4418000" prstMaterial="legacyMatte">
            <a:bevelT w="13500" h="13500" prst="angle"/>
            <a:bevelB w="13500" h="13500" prst="angle"/>
            <a:extrusionClr>
              <a:srgbClr val="969696"/>
            </a:extrusionClr>
          </a:sp3d>
        </p:spPr>
        <p:txBody>
          <a:bodyPr wrap="none" anchor="ctr">
            <a:flatTx/>
          </a:bodyPr>
          <a:lstStyle/>
          <a:p>
            <a:pPr algn="ctr"/>
            <a:endParaRPr lang="el-GR"/>
          </a:p>
        </p:txBody>
      </p:sp>
      <p:pic>
        <p:nvPicPr>
          <p:cNvPr id="48131" name="Picture 3"/>
          <p:cNvPicPr>
            <a:picLocks noChangeAspect="1" noChangeArrowheads="1"/>
          </p:cNvPicPr>
          <p:nvPr/>
        </p:nvPicPr>
        <p:blipFill>
          <a:blip r:embed="rId3" cstate="email">
            <a:lum bright="12000"/>
          </a:blip>
          <a:srcRect/>
          <a:stretch>
            <a:fillRect/>
          </a:stretch>
        </p:blipFill>
        <p:spPr bwMode="auto">
          <a:xfrm>
            <a:off x="4208463" y="1895475"/>
            <a:ext cx="3795712" cy="3054350"/>
          </a:xfrm>
          <a:prstGeom prst="rect">
            <a:avLst/>
          </a:prstGeom>
          <a:noFill/>
          <a:ln w="19050">
            <a:noFill/>
            <a:miter lim="800000"/>
            <a:headEnd/>
            <a:tailEnd/>
          </a:ln>
        </p:spPr>
      </p:pic>
      <p:pic>
        <p:nvPicPr>
          <p:cNvPr id="72708" name="Picture 4"/>
          <p:cNvPicPr>
            <a:picLocks noChangeAspect="1" noChangeArrowheads="1"/>
          </p:cNvPicPr>
          <p:nvPr/>
        </p:nvPicPr>
        <p:blipFill>
          <a:blip r:embed="rId4" cstate="email"/>
          <a:srcRect/>
          <a:stretch>
            <a:fillRect/>
          </a:stretch>
        </p:blipFill>
        <p:spPr bwMode="auto">
          <a:xfrm>
            <a:off x="3721100" y="1373188"/>
            <a:ext cx="4749800" cy="3822700"/>
          </a:xfrm>
          <a:prstGeom prst="rect">
            <a:avLst/>
          </a:prstGeom>
          <a:noFill/>
          <a:ln w="9525">
            <a:noFill/>
            <a:miter lim="800000"/>
            <a:headEnd/>
            <a:tailEnd/>
          </a:ln>
        </p:spPr>
      </p:pic>
      <p:pic>
        <p:nvPicPr>
          <p:cNvPr id="72709" name="Picture 5"/>
          <p:cNvPicPr>
            <a:picLocks noChangeAspect="1" noChangeArrowheads="1"/>
          </p:cNvPicPr>
          <p:nvPr/>
        </p:nvPicPr>
        <p:blipFill>
          <a:blip r:embed="rId5" cstate="email"/>
          <a:srcRect/>
          <a:stretch>
            <a:fillRect/>
          </a:stretch>
        </p:blipFill>
        <p:spPr bwMode="auto">
          <a:xfrm>
            <a:off x="3721100" y="1373188"/>
            <a:ext cx="4749800" cy="3822700"/>
          </a:xfrm>
          <a:prstGeom prst="rect">
            <a:avLst/>
          </a:prstGeom>
          <a:noFill/>
          <a:ln w="9525">
            <a:noFill/>
            <a:miter lim="800000"/>
            <a:headEnd/>
            <a:tailEnd/>
          </a:ln>
        </p:spPr>
      </p:pic>
      <p:sp>
        <p:nvSpPr>
          <p:cNvPr id="72710" name="Rectangle 6"/>
          <p:cNvSpPr>
            <a:spLocks noChangeArrowheads="1"/>
          </p:cNvSpPr>
          <p:nvPr/>
        </p:nvSpPr>
        <p:spPr bwMode="auto">
          <a:xfrm>
            <a:off x="5741989" y="3805238"/>
            <a:ext cx="788987" cy="639762"/>
          </a:xfrm>
          <a:prstGeom prst="rect">
            <a:avLst/>
          </a:prstGeom>
          <a:noFill/>
          <a:ln w="28575">
            <a:solidFill>
              <a:srgbClr val="66FF33"/>
            </a:solidFill>
            <a:miter lim="800000"/>
            <a:headEnd/>
            <a:tailEnd/>
          </a:ln>
        </p:spPr>
        <p:txBody>
          <a:bodyPr wrap="none" anchor="ctr"/>
          <a:lstStyle/>
          <a:p>
            <a:pPr algn="ctr"/>
            <a:endParaRPr lang="el-GR"/>
          </a:p>
        </p:txBody>
      </p:sp>
      <p:sp>
        <p:nvSpPr>
          <p:cNvPr id="72711" name="Rectangle 7"/>
          <p:cNvSpPr>
            <a:spLocks noChangeArrowheads="1"/>
          </p:cNvSpPr>
          <p:nvPr/>
        </p:nvSpPr>
        <p:spPr bwMode="auto">
          <a:xfrm>
            <a:off x="5810250" y="3025776"/>
            <a:ext cx="788988" cy="639763"/>
          </a:xfrm>
          <a:prstGeom prst="rect">
            <a:avLst/>
          </a:prstGeom>
          <a:noFill/>
          <a:ln w="28575">
            <a:solidFill>
              <a:srgbClr val="66FF33"/>
            </a:solidFill>
            <a:miter lim="800000"/>
            <a:headEnd/>
            <a:tailEnd/>
          </a:ln>
        </p:spPr>
        <p:txBody>
          <a:bodyPr wrap="none" anchor="ctr"/>
          <a:lstStyle/>
          <a:p>
            <a:pPr algn="ctr"/>
            <a:endParaRPr lang="el-GR"/>
          </a:p>
        </p:txBody>
      </p:sp>
      <p:sp>
        <p:nvSpPr>
          <p:cNvPr id="72712" name="Rectangle 8"/>
          <p:cNvSpPr>
            <a:spLocks noChangeArrowheads="1"/>
          </p:cNvSpPr>
          <p:nvPr/>
        </p:nvSpPr>
        <p:spPr bwMode="auto">
          <a:xfrm>
            <a:off x="5889625" y="3059113"/>
            <a:ext cx="788988" cy="639762"/>
          </a:xfrm>
          <a:prstGeom prst="rect">
            <a:avLst/>
          </a:prstGeom>
          <a:noFill/>
          <a:ln w="28575">
            <a:solidFill>
              <a:srgbClr val="66FF33"/>
            </a:solidFill>
            <a:miter lim="800000"/>
            <a:headEnd/>
            <a:tailEnd/>
          </a:ln>
        </p:spPr>
        <p:txBody>
          <a:bodyPr wrap="none" anchor="ctr"/>
          <a:lstStyle/>
          <a:p>
            <a:pPr algn="ctr"/>
            <a:endParaRPr lang="el-GR"/>
          </a:p>
        </p:txBody>
      </p:sp>
      <p:pic>
        <p:nvPicPr>
          <p:cNvPr id="72713" name="Picture 9"/>
          <p:cNvPicPr>
            <a:picLocks noChangeAspect="1" noChangeArrowheads="1"/>
          </p:cNvPicPr>
          <p:nvPr/>
        </p:nvPicPr>
        <p:blipFill>
          <a:blip r:embed="rId6" cstate="email"/>
          <a:srcRect/>
          <a:stretch>
            <a:fillRect/>
          </a:stretch>
        </p:blipFill>
        <p:spPr bwMode="auto">
          <a:xfrm>
            <a:off x="3721100" y="1373188"/>
            <a:ext cx="4724400" cy="3810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2710"/>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grpId="1" nodeType="afterEffect">
                                  <p:stCondLst>
                                    <p:cond delay="0"/>
                                  </p:stCondLst>
                                  <p:childTnLst>
                                    <p:animScale>
                                      <p:cBhvr>
                                        <p:cTn id="9" dur="1000" fill="hold"/>
                                        <p:tgtEl>
                                          <p:spTgt spid="72710"/>
                                        </p:tgtEl>
                                      </p:cBhvr>
                                      <p:by x="400000" y="400000"/>
                                    </p:animScale>
                                  </p:childTnLst>
                                </p:cTn>
                              </p:par>
                              <p:par>
                                <p:cTn id="10" presetID="10" presetClass="exit" presetSubtype="0" fill="hold" grpId="2" nodeType="withEffect">
                                  <p:stCondLst>
                                    <p:cond delay="0"/>
                                  </p:stCondLst>
                                  <p:childTnLst>
                                    <p:animEffect transition="out" filter="fade">
                                      <p:cBhvr>
                                        <p:cTn id="11" dur="1000"/>
                                        <p:tgtEl>
                                          <p:spTgt spid="72710"/>
                                        </p:tgtEl>
                                      </p:cBhvr>
                                    </p:animEffect>
                                    <p:set>
                                      <p:cBhvr>
                                        <p:cTn id="12" dur="1" fill="hold">
                                          <p:stCondLst>
                                            <p:cond delay="999"/>
                                          </p:stCondLst>
                                        </p:cTn>
                                        <p:tgtEl>
                                          <p:spTgt spid="7271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2708"/>
                                        </p:tgtEl>
                                        <p:attrNameLst>
                                          <p:attrName>style.visibility</p:attrName>
                                        </p:attrNameLst>
                                      </p:cBhvr>
                                      <p:to>
                                        <p:strVal val="visible"/>
                                      </p:to>
                                    </p:set>
                                    <p:animEffect transition="in" filter="fade">
                                      <p:cBhvr>
                                        <p:cTn id="15" dur="1000"/>
                                        <p:tgtEl>
                                          <p:spTgt spid="7270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2711"/>
                                        </p:tgtEl>
                                        <p:attrNameLst>
                                          <p:attrName>style.visibility</p:attrName>
                                        </p:attrNameLst>
                                      </p:cBhvr>
                                      <p:to>
                                        <p:strVal val="visible"/>
                                      </p:to>
                                    </p:set>
                                  </p:childTnLst>
                                </p:cTn>
                              </p:par>
                            </p:childTnLst>
                          </p:cTn>
                        </p:par>
                        <p:par>
                          <p:cTn id="20" fill="hold">
                            <p:stCondLst>
                              <p:cond delay="0"/>
                            </p:stCondLst>
                            <p:childTnLst>
                              <p:par>
                                <p:cTn id="21" presetID="6" presetClass="emph" presetSubtype="0" fill="hold" grpId="1" nodeType="afterEffect">
                                  <p:stCondLst>
                                    <p:cond delay="0"/>
                                  </p:stCondLst>
                                  <p:childTnLst>
                                    <p:animScale>
                                      <p:cBhvr>
                                        <p:cTn id="22" dur="1000" fill="hold"/>
                                        <p:tgtEl>
                                          <p:spTgt spid="72711"/>
                                        </p:tgtEl>
                                      </p:cBhvr>
                                      <p:by x="400000" y="400000"/>
                                    </p:animScale>
                                  </p:childTnLst>
                                </p:cTn>
                              </p:par>
                              <p:par>
                                <p:cTn id="23" presetID="10" presetClass="exit" presetSubtype="0" fill="hold" grpId="2" nodeType="withEffect">
                                  <p:stCondLst>
                                    <p:cond delay="0"/>
                                  </p:stCondLst>
                                  <p:childTnLst>
                                    <p:animEffect transition="out" filter="fade">
                                      <p:cBhvr>
                                        <p:cTn id="24" dur="1000"/>
                                        <p:tgtEl>
                                          <p:spTgt spid="72711"/>
                                        </p:tgtEl>
                                      </p:cBhvr>
                                    </p:animEffect>
                                    <p:set>
                                      <p:cBhvr>
                                        <p:cTn id="25" dur="1" fill="hold">
                                          <p:stCondLst>
                                            <p:cond delay="999"/>
                                          </p:stCondLst>
                                        </p:cTn>
                                        <p:tgtEl>
                                          <p:spTgt spid="72711"/>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72709"/>
                                        </p:tgtEl>
                                        <p:attrNameLst>
                                          <p:attrName>style.visibility</p:attrName>
                                        </p:attrNameLst>
                                      </p:cBhvr>
                                      <p:to>
                                        <p:strVal val="visible"/>
                                      </p:to>
                                    </p:set>
                                    <p:animEffect transition="in" filter="fade">
                                      <p:cBhvr>
                                        <p:cTn id="28" dur="1000"/>
                                        <p:tgtEl>
                                          <p:spTgt spid="7270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2712"/>
                                        </p:tgtEl>
                                        <p:attrNameLst>
                                          <p:attrName>style.visibility</p:attrName>
                                        </p:attrNameLst>
                                      </p:cBhvr>
                                      <p:to>
                                        <p:strVal val="visible"/>
                                      </p:to>
                                    </p:set>
                                  </p:childTnLst>
                                </p:cTn>
                              </p:par>
                            </p:childTnLst>
                          </p:cTn>
                        </p:par>
                        <p:par>
                          <p:cTn id="33" fill="hold">
                            <p:stCondLst>
                              <p:cond delay="0"/>
                            </p:stCondLst>
                            <p:childTnLst>
                              <p:par>
                                <p:cTn id="34" presetID="6" presetClass="emph" presetSubtype="0" fill="hold" grpId="1" nodeType="afterEffect">
                                  <p:stCondLst>
                                    <p:cond delay="0"/>
                                  </p:stCondLst>
                                  <p:childTnLst>
                                    <p:animScale>
                                      <p:cBhvr>
                                        <p:cTn id="35" dur="1000" fill="hold"/>
                                        <p:tgtEl>
                                          <p:spTgt spid="72712"/>
                                        </p:tgtEl>
                                      </p:cBhvr>
                                      <p:by x="400000" y="400000"/>
                                    </p:animScale>
                                  </p:childTnLst>
                                </p:cTn>
                              </p:par>
                              <p:par>
                                <p:cTn id="36" presetID="10" presetClass="exit" presetSubtype="0" fill="hold" grpId="2" nodeType="withEffect">
                                  <p:stCondLst>
                                    <p:cond delay="0"/>
                                  </p:stCondLst>
                                  <p:childTnLst>
                                    <p:animEffect transition="out" filter="fade">
                                      <p:cBhvr>
                                        <p:cTn id="37" dur="1000"/>
                                        <p:tgtEl>
                                          <p:spTgt spid="72712"/>
                                        </p:tgtEl>
                                      </p:cBhvr>
                                    </p:animEffect>
                                    <p:set>
                                      <p:cBhvr>
                                        <p:cTn id="38" dur="1" fill="hold">
                                          <p:stCondLst>
                                            <p:cond delay="999"/>
                                          </p:stCondLst>
                                        </p:cTn>
                                        <p:tgtEl>
                                          <p:spTgt spid="72712"/>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72713"/>
                                        </p:tgtEl>
                                        <p:attrNameLst>
                                          <p:attrName>style.visibility</p:attrName>
                                        </p:attrNameLst>
                                      </p:cBhvr>
                                      <p:to>
                                        <p:strVal val="visible"/>
                                      </p:to>
                                    </p:set>
                                    <p:animEffect transition="in" filter="fade">
                                      <p:cBhvr>
                                        <p:cTn id="41" dur="1000"/>
                                        <p:tgtEl>
                                          <p:spTgt spid="72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animBg="1"/>
      <p:bldP spid="72710" grpId="1" animBg="1"/>
      <p:bldP spid="72710" grpId="2" animBg="1"/>
      <p:bldP spid="72711" grpId="0" animBg="1"/>
      <p:bldP spid="72711" grpId="1" animBg="1"/>
      <p:bldP spid="72711" grpId="2" animBg="1"/>
      <p:bldP spid="72712" grpId="0" animBg="1"/>
      <p:bldP spid="72712" grpId="1" animBg="1"/>
      <p:bldP spid="72712" grpId="2"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email"/>
          <a:srcRect/>
          <a:stretch>
            <a:fillRect/>
          </a:stretch>
        </p:blipFill>
        <p:spPr bwMode="auto">
          <a:xfrm>
            <a:off x="3721100" y="1373188"/>
            <a:ext cx="4724400" cy="3810000"/>
          </a:xfrm>
          <a:prstGeom prst="rect">
            <a:avLst/>
          </a:prstGeom>
          <a:noFill/>
          <a:ln w="9525">
            <a:noFill/>
            <a:miter lim="800000"/>
            <a:headEnd/>
            <a:tailEnd/>
          </a:ln>
        </p:spPr>
      </p:pic>
      <p:sp>
        <p:nvSpPr>
          <p:cNvPr id="74755" name="Rectangle 3"/>
          <p:cNvSpPr>
            <a:spLocks noChangeArrowheads="1"/>
          </p:cNvSpPr>
          <p:nvPr/>
        </p:nvSpPr>
        <p:spPr bwMode="auto">
          <a:xfrm>
            <a:off x="4565650" y="3170238"/>
            <a:ext cx="800100" cy="811212"/>
          </a:xfrm>
          <a:prstGeom prst="rect">
            <a:avLst/>
          </a:prstGeom>
          <a:solidFill>
            <a:schemeClr val="folHlink"/>
          </a:solidFill>
          <a:ln w="9525">
            <a:miter lim="800000"/>
            <a:headEnd/>
            <a:tailEnd/>
          </a:ln>
          <a:scene3d>
            <a:camera prst="legacyObliqueTopRight"/>
            <a:lightRig rig="legacyFlat2" dir="b"/>
          </a:scene3d>
          <a:sp3d extrusionH="887400" prstMaterial="legacyMatte">
            <a:bevelT w="13500" h="13500" prst="angle"/>
            <a:bevelB w="13500" h="13500" prst="angle"/>
            <a:extrusionClr>
              <a:schemeClr val="folHlink"/>
            </a:extrusionClr>
          </a:sp3d>
        </p:spPr>
        <p:txBody>
          <a:bodyPr wrap="none" anchor="ctr">
            <a:flatTx/>
          </a:bodyPr>
          <a:lstStyle/>
          <a:p>
            <a:pPr algn="ctr"/>
            <a:endParaRPr lang="el-GR"/>
          </a:p>
        </p:txBody>
      </p:sp>
      <p:sp>
        <p:nvSpPr>
          <p:cNvPr id="74756" name="Rectangle 4"/>
          <p:cNvSpPr>
            <a:spLocks noChangeArrowheads="1"/>
          </p:cNvSpPr>
          <p:nvPr/>
        </p:nvSpPr>
        <p:spPr bwMode="auto">
          <a:xfrm>
            <a:off x="5378450" y="3168651"/>
            <a:ext cx="800100" cy="811213"/>
          </a:xfrm>
          <a:prstGeom prst="rect">
            <a:avLst/>
          </a:prstGeom>
          <a:solidFill>
            <a:srgbClr val="C0C0C0"/>
          </a:solidFill>
          <a:ln w="9525">
            <a:miter lim="800000"/>
            <a:headEnd/>
            <a:tailEnd/>
          </a:ln>
          <a:scene3d>
            <a:camera prst="legacyObliqueTopRight"/>
            <a:lightRig rig="legacyFlat2" dir="b"/>
          </a:scene3d>
          <a:sp3d extrusionH="887400" prstMaterial="legacyMatte">
            <a:bevelT w="13500" h="13500" prst="angle"/>
            <a:bevelB w="13500" h="13500" prst="angle"/>
            <a:extrusionClr>
              <a:srgbClr val="C0C0C0"/>
            </a:extrusionClr>
          </a:sp3d>
        </p:spPr>
        <p:txBody>
          <a:bodyPr wrap="none" anchor="ctr">
            <a:flatTx/>
          </a:bodyPr>
          <a:lstStyle/>
          <a:p>
            <a:pPr algn="ctr"/>
            <a:endParaRPr lang="el-GR"/>
          </a:p>
        </p:txBody>
      </p:sp>
      <p:sp>
        <p:nvSpPr>
          <p:cNvPr id="74757" name="Rectangle 5"/>
          <p:cNvSpPr>
            <a:spLocks noChangeArrowheads="1"/>
          </p:cNvSpPr>
          <p:nvPr/>
        </p:nvSpPr>
        <p:spPr bwMode="auto">
          <a:xfrm>
            <a:off x="5033963" y="3521076"/>
            <a:ext cx="800100" cy="811213"/>
          </a:xfrm>
          <a:prstGeom prst="rect">
            <a:avLst/>
          </a:prstGeom>
          <a:solidFill>
            <a:srgbClr val="C0C0C0"/>
          </a:solidFill>
          <a:ln w="9525">
            <a:miter lim="800000"/>
            <a:headEnd/>
            <a:tailEnd/>
          </a:ln>
          <a:scene3d>
            <a:camera prst="legacyObliqueTopRight"/>
            <a:lightRig rig="legacyFlat2" dir="b"/>
          </a:scene3d>
          <a:sp3d extrusionH="887400" prstMaterial="legacyMatte">
            <a:bevelT w="13500" h="13500" prst="angle"/>
            <a:bevelB w="13500" h="13500" prst="angle"/>
            <a:extrusionClr>
              <a:srgbClr val="C0C0C0"/>
            </a:extrusionClr>
          </a:sp3d>
        </p:spPr>
        <p:txBody>
          <a:bodyPr wrap="none" anchor="ctr">
            <a:flatTx/>
          </a:bodyPr>
          <a:lstStyle/>
          <a:p>
            <a:pPr algn="ctr"/>
            <a:endParaRPr lang="el-GR"/>
          </a:p>
        </p:txBody>
      </p:sp>
      <p:sp>
        <p:nvSpPr>
          <p:cNvPr id="74758" name="Rectangle 6"/>
          <p:cNvSpPr>
            <a:spLocks noChangeArrowheads="1"/>
          </p:cNvSpPr>
          <p:nvPr/>
        </p:nvSpPr>
        <p:spPr bwMode="auto">
          <a:xfrm>
            <a:off x="5375275" y="2328863"/>
            <a:ext cx="800100" cy="811212"/>
          </a:xfrm>
          <a:prstGeom prst="rect">
            <a:avLst/>
          </a:prstGeom>
          <a:solidFill>
            <a:srgbClr val="C0C0C0"/>
          </a:solidFill>
          <a:ln w="9525">
            <a:miter lim="800000"/>
            <a:headEnd/>
            <a:tailEnd/>
          </a:ln>
          <a:scene3d>
            <a:camera prst="legacyObliqueTopRight"/>
            <a:lightRig rig="legacyFlat2" dir="b"/>
          </a:scene3d>
          <a:sp3d extrusionH="887400" prstMaterial="legacyMatte">
            <a:bevelT w="13500" h="13500" prst="angle"/>
            <a:bevelB w="13500" h="13500" prst="angle"/>
            <a:extrusionClr>
              <a:srgbClr val="C0C0C0"/>
            </a:extrusionClr>
          </a:sp3d>
        </p:spPr>
        <p:txBody>
          <a:bodyPr wrap="none" anchor="ctr">
            <a:flatTx/>
          </a:bodyPr>
          <a:lstStyle/>
          <a:p>
            <a:pPr algn="ctr"/>
            <a:endParaRPr lang="el-GR"/>
          </a:p>
        </p:txBody>
      </p:sp>
      <p:sp>
        <p:nvSpPr>
          <p:cNvPr id="74759" name="Rectangle 7"/>
          <p:cNvSpPr>
            <a:spLocks noChangeArrowheads="1"/>
          </p:cNvSpPr>
          <p:nvPr/>
        </p:nvSpPr>
        <p:spPr bwMode="auto">
          <a:xfrm>
            <a:off x="6221413" y="3155951"/>
            <a:ext cx="800100" cy="811213"/>
          </a:xfrm>
          <a:prstGeom prst="rect">
            <a:avLst/>
          </a:prstGeom>
          <a:solidFill>
            <a:srgbClr val="DDDDDD"/>
          </a:solidFill>
          <a:ln w="9525">
            <a:miter lim="800000"/>
            <a:headEnd/>
            <a:tailEnd/>
          </a:ln>
          <a:scene3d>
            <a:camera prst="legacyObliqueTopRight"/>
            <a:lightRig rig="legacyFlat2" dir="b"/>
          </a:scene3d>
          <a:sp3d extrusionH="887400" prstMaterial="legacyMatte">
            <a:bevelT w="13500" h="13500" prst="angle"/>
            <a:bevelB w="13500" h="13500" prst="angle"/>
            <a:extrusionClr>
              <a:srgbClr val="DDDDDD"/>
            </a:extrusionClr>
          </a:sp3d>
        </p:spPr>
        <p:txBody>
          <a:bodyPr wrap="none" anchor="ctr">
            <a:flatTx/>
          </a:bodyPr>
          <a:lstStyle/>
          <a:p>
            <a:pPr algn="ctr"/>
            <a:endParaRPr lang="el-G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fade">
                                      <p:cBhvr>
                                        <p:cTn id="7" dur="500"/>
                                        <p:tgtEl>
                                          <p:spTgt spid="7475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4755"/>
                                        </p:tgtEl>
                                        <p:attrNameLst>
                                          <p:attrName>style.visibility</p:attrName>
                                        </p:attrNameLst>
                                      </p:cBhvr>
                                      <p:to>
                                        <p:strVal val="visible"/>
                                      </p:to>
                                    </p:set>
                                    <p:animEffect transition="in" filter="fade">
                                      <p:cBhvr>
                                        <p:cTn id="11" dur="500"/>
                                        <p:tgtEl>
                                          <p:spTgt spid="7475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4758"/>
                                        </p:tgtEl>
                                        <p:attrNameLst>
                                          <p:attrName>style.visibility</p:attrName>
                                        </p:attrNameLst>
                                      </p:cBhvr>
                                      <p:to>
                                        <p:strVal val="visible"/>
                                      </p:to>
                                    </p:set>
                                    <p:animEffect transition="in" filter="fade">
                                      <p:cBhvr>
                                        <p:cTn id="15" dur="500"/>
                                        <p:tgtEl>
                                          <p:spTgt spid="7475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4759"/>
                                        </p:tgtEl>
                                        <p:attrNameLst>
                                          <p:attrName>style.visibility</p:attrName>
                                        </p:attrNameLst>
                                      </p:cBhvr>
                                      <p:to>
                                        <p:strVal val="visible"/>
                                      </p:to>
                                    </p:set>
                                    <p:animEffect transition="in" filter="fade">
                                      <p:cBhvr>
                                        <p:cTn id="19" dur="500"/>
                                        <p:tgtEl>
                                          <p:spTgt spid="747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4757"/>
                                        </p:tgtEl>
                                        <p:attrNameLst>
                                          <p:attrName>style.visibility</p:attrName>
                                        </p:attrNameLst>
                                      </p:cBhvr>
                                      <p:to>
                                        <p:strVal val="visible"/>
                                      </p:to>
                                    </p:set>
                                    <p:animEffect transition="in" filter="fade">
                                      <p:cBhvr>
                                        <p:cTn id="22" dur="500"/>
                                        <p:tgtEl>
                                          <p:spTgt spid="74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p:bldP spid="74756" grpId="0" animBg="1"/>
      <p:bldP spid="74757" grpId="0" animBg="1"/>
      <p:bldP spid="74758" grpId="0" animBg="1"/>
      <p:bldP spid="7475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email"/>
          <a:srcRect/>
          <a:stretch>
            <a:fillRect/>
          </a:stretch>
        </p:blipFill>
        <p:spPr bwMode="auto">
          <a:xfrm>
            <a:off x="3721100" y="1373188"/>
            <a:ext cx="4724400" cy="3810000"/>
          </a:xfrm>
          <a:prstGeom prst="rect">
            <a:avLst/>
          </a:prstGeom>
          <a:noFill/>
          <a:ln w="9525">
            <a:noFill/>
            <a:miter lim="800000"/>
            <a:headEnd/>
            <a:tailEnd/>
          </a:ln>
        </p:spPr>
      </p:pic>
      <p:sp>
        <p:nvSpPr>
          <p:cNvPr id="50179" name="Rectangle 3"/>
          <p:cNvSpPr>
            <a:spLocks noChangeArrowheads="1"/>
          </p:cNvSpPr>
          <p:nvPr/>
        </p:nvSpPr>
        <p:spPr bwMode="auto">
          <a:xfrm>
            <a:off x="4565650" y="3170238"/>
            <a:ext cx="800100" cy="811212"/>
          </a:xfrm>
          <a:prstGeom prst="rect">
            <a:avLst/>
          </a:prstGeom>
          <a:solidFill>
            <a:schemeClr val="folHlink"/>
          </a:solidFill>
          <a:ln w="9525">
            <a:miter lim="800000"/>
            <a:headEnd/>
            <a:tailEnd/>
          </a:ln>
          <a:scene3d>
            <a:camera prst="legacyObliqueTopRight"/>
            <a:lightRig rig="legacyFlat2" dir="b"/>
          </a:scene3d>
          <a:sp3d extrusionH="887400" prstMaterial="legacyMatte">
            <a:bevelT w="13500" h="13500" prst="angle"/>
            <a:bevelB w="13500" h="13500" prst="angle"/>
            <a:extrusionClr>
              <a:schemeClr val="folHlink"/>
            </a:extrusionClr>
          </a:sp3d>
        </p:spPr>
        <p:txBody>
          <a:bodyPr wrap="none" anchor="ctr">
            <a:flatTx/>
          </a:bodyPr>
          <a:lstStyle/>
          <a:p>
            <a:pPr algn="ctr"/>
            <a:endParaRPr lang="el-GR"/>
          </a:p>
        </p:txBody>
      </p:sp>
      <p:sp>
        <p:nvSpPr>
          <p:cNvPr id="50180" name="Rectangle 4"/>
          <p:cNvSpPr>
            <a:spLocks noChangeArrowheads="1"/>
          </p:cNvSpPr>
          <p:nvPr/>
        </p:nvSpPr>
        <p:spPr bwMode="auto">
          <a:xfrm>
            <a:off x="5378450" y="3168651"/>
            <a:ext cx="800100" cy="811213"/>
          </a:xfrm>
          <a:prstGeom prst="rect">
            <a:avLst/>
          </a:prstGeom>
          <a:solidFill>
            <a:srgbClr val="C0C0C0"/>
          </a:solidFill>
          <a:ln w="9525">
            <a:miter lim="800000"/>
            <a:headEnd/>
            <a:tailEnd/>
          </a:ln>
          <a:scene3d>
            <a:camera prst="legacyObliqueTopRight"/>
            <a:lightRig rig="legacyFlat2" dir="b"/>
          </a:scene3d>
          <a:sp3d extrusionH="887400" prstMaterial="legacyMatte">
            <a:bevelT w="13500" h="13500" prst="angle"/>
            <a:bevelB w="13500" h="13500" prst="angle"/>
            <a:extrusionClr>
              <a:srgbClr val="C0C0C0"/>
            </a:extrusionClr>
          </a:sp3d>
        </p:spPr>
        <p:txBody>
          <a:bodyPr wrap="none" anchor="ctr">
            <a:flatTx/>
          </a:bodyPr>
          <a:lstStyle/>
          <a:p>
            <a:pPr algn="ctr"/>
            <a:endParaRPr lang="el-GR"/>
          </a:p>
        </p:txBody>
      </p:sp>
      <p:sp>
        <p:nvSpPr>
          <p:cNvPr id="50181" name="Rectangle 5"/>
          <p:cNvSpPr>
            <a:spLocks noChangeArrowheads="1"/>
          </p:cNvSpPr>
          <p:nvPr/>
        </p:nvSpPr>
        <p:spPr bwMode="auto">
          <a:xfrm>
            <a:off x="5033963" y="3521076"/>
            <a:ext cx="800100" cy="811213"/>
          </a:xfrm>
          <a:prstGeom prst="rect">
            <a:avLst/>
          </a:prstGeom>
          <a:solidFill>
            <a:srgbClr val="C0C0C0"/>
          </a:solidFill>
          <a:ln w="9525">
            <a:miter lim="800000"/>
            <a:headEnd/>
            <a:tailEnd/>
          </a:ln>
          <a:scene3d>
            <a:camera prst="legacyObliqueTopRight"/>
            <a:lightRig rig="legacyFlat2" dir="b"/>
          </a:scene3d>
          <a:sp3d extrusionH="887400" prstMaterial="legacyMatte">
            <a:bevelT w="13500" h="13500" prst="angle"/>
            <a:bevelB w="13500" h="13500" prst="angle"/>
            <a:extrusionClr>
              <a:srgbClr val="C0C0C0"/>
            </a:extrusionClr>
          </a:sp3d>
        </p:spPr>
        <p:txBody>
          <a:bodyPr wrap="none" anchor="ctr">
            <a:flatTx/>
          </a:bodyPr>
          <a:lstStyle/>
          <a:p>
            <a:pPr algn="ctr"/>
            <a:endParaRPr lang="el-GR"/>
          </a:p>
        </p:txBody>
      </p:sp>
      <p:sp>
        <p:nvSpPr>
          <p:cNvPr id="50182" name="Rectangle 6"/>
          <p:cNvSpPr>
            <a:spLocks noChangeArrowheads="1"/>
          </p:cNvSpPr>
          <p:nvPr/>
        </p:nvSpPr>
        <p:spPr bwMode="auto">
          <a:xfrm>
            <a:off x="5375275" y="2328863"/>
            <a:ext cx="800100" cy="811212"/>
          </a:xfrm>
          <a:prstGeom prst="rect">
            <a:avLst/>
          </a:prstGeom>
          <a:solidFill>
            <a:srgbClr val="C0C0C0"/>
          </a:solidFill>
          <a:ln w="9525">
            <a:miter lim="800000"/>
            <a:headEnd/>
            <a:tailEnd/>
          </a:ln>
          <a:scene3d>
            <a:camera prst="legacyObliqueTopRight"/>
            <a:lightRig rig="legacyFlat2" dir="b"/>
          </a:scene3d>
          <a:sp3d extrusionH="887400" prstMaterial="legacyMatte">
            <a:bevelT w="13500" h="13500" prst="angle"/>
            <a:bevelB w="13500" h="13500" prst="angle"/>
            <a:extrusionClr>
              <a:srgbClr val="C0C0C0"/>
            </a:extrusionClr>
          </a:sp3d>
        </p:spPr>
        <p:txBody>
          <a:bodyPr wrap="none" anchor="ctr">
            <a:flatTx/>
          </a:bodyPr>
          <a:lstStyle/>
          <a:p>
            <a:pPr algn="ctr"/>
            <a:endParaRPr lang="el-GR"/>
          </a:p>
        </p:txBody>
      </p:sp>
      <p:sp>
        <p:nvSpPr>
          <p:cNvPr id="50183" name="Rectangle 7"/>
          <p:cNvSpPr>
            <a:spLocks noChangeArrowheads="1"/>
          </p:cNvSpPr>
          <p:nvPr/>
        </p:nvSpPr>
        <p:spPr bwMode="auto">
          <a:xfrm>
            <a:off x="6221413" y="3155951"/>
            <a:ext cx="800100" cy="811213"/>
          </a:xfrm>
          <a:prstGeom prst="rect">
            <a:avLst/>
          </a:prstGeom>
          <a:solidFill>
            <a:srgbClr val="DDDDDD"/>
          </a:solidFill>
          <a:ln w="9525">
            <a:miter lim="800000"/>
            <a:headEnd/>
            <a:tailEnd/>
          </a:ln>
          <a:scene3d>
            <a:camera prst="legacyObliqueTopRight"/>
            <a:lightRig rig="legacyFlat2" dir="b"/>
          </a:scene3d>
          <a:sp3d extrusionH="887400" prstMaterial="legacyMatte">
            <a:bevelT w="13500" h="13500" prst="angle"/>
            <a:bevelB w="13500" h="13500" prst="angle"/>
            <a:extrusionClr>
              <a:srgbClr val="DDDDDD"/>
            </a:extrusionClr>
          </a:sp3d>
        </p:spPr>
        <p:txBody>
          <a:bodyPr wrap="none" anchor="ctr">
            <a:flatTx/>
          </a:bodyPr>
          <a:lstStyle/>
          <a:p>
            <a:pPr algn="ctr"/>
            <a:endParaRPr lang="el-GR"/>
          </a:p>
        </p:txBody>
      </p:sp>
      <p:sp>
        <p:nvSpPr>
          <p:cNvPr id="50184" name="Text Box 8"/>
          <p:cNvSpPr txBox="1">
            <a:spLocks noChangeArrowheads="1"/>
          </p:cNvSpPr>
          <p:nvPr/>
        </p:nvSpPr>
        <p:spPr bwMode="auto">
          <a:xfrm>
            <a:off x="3932239" y="731839"/>
            <a:ext cx="4130675" cy="579437"/>
          </a:xfrm>
          <a:prstGeom prst="rect">
            <a:avLst/>
          </a:prstGeom>
          <a:noFill/>
          <a:ln w="9525">
            <a:noFill/>
            <a:miter lim="800000"/>
            <a:headEnd/>
            <a:tailEnd/>
          </a:ln>
        </p:spPr>
        <p:txBody>
          <a:bodyPr wrap="none">
            <a:spAutoFit/>
          </a:bodyPr>
          <a:lstStyle/>
          <a:p>
            <a:r>
              <a:rPr lang="en-GB" sz="3200" dirty="0" err="1">
                <a:solidFill>
                  <a:srgbClr val="003C5A"/>
                </a:solidFill>
              </a:rPr>
              <a:t>Voxels</a:t>
            </a:r>
            <a:r>
              <a:rPr lang="en-GB" sz="3200" dirty="0">
                <a:solidFill>
                  <a:srgbClr val="003C5A"/>
                </a:solidFill>
              </a:rPr>
              <a:t> </a:t>
            </a:r>
            <a:r>
              <a:rPr lang="en-GB" dirty="0">
                <a:solidFill>
                  <a:srgbClr val="003C5A"/>
                </a:solidFill>
              </a:rPr>
              <a:t>(</a:t>
            </a:r>
            <a:r>
              <a:rPr lang="en-GB" b="1" dirty="0">
                <a:solidFill>
                  <a:srgbClr val="003C5A"/>
                </a:solidFill>
              </a:rPr>
              <a:t>Vo</a:t>
            </a:r>
            <a:r>
              <a:rPr lang="en-GB" dirty="0">
                <a:solidFill>
                  <a:srgbClr val="003C5A"/>
                </a:solidFill>
              </a:rPr>
              <a:t>lume </a:t>
            </a:r>
            <a:r>
              <a:rPr lang="en-GB" b="1" dirty="0">
                <a:solidFill>
                  <a:srgbClr val="003C5A"/>
                </a:solidFill>
              </a:rPr>
              <a:t>el</a:t>
            </a:r>
            <a:r>
              <a:rPr lang="en-GB" dirty="0">
                <a:solidFill>
                  <a:srgbClr val="003C5A"/>
                </a:solidFill>
              </a:rPr>
              <a:t>ements)</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email"/>
          <a:srcRect/>
          <a:stretch>
            <a:fillRect/>
          </a:stretch>
        </p:blipFill>
        <p:spPr bwMode="auto">
          <a:xfrm>
            <a:off x="3721100" y="1373188"/>
            <a:ext cx="4724400" cy="3810000"/>
          </a:xfrm>
          <a:prstGeom prst="rect">
            <a:avLst/>
          </a:prstGeom>
          <a:noFill/>
          <a:ln w="9525">
            <a:noFill/>
            <a:miter lim="800000"/>
            <a:headEnd/>
            <a:tailEnd/>
          </a:ln>
        </p:spPr>
      </p:pic>
      <p:sp>
        <p:nvSpPr>
          <p:cNvPr id="51203" name="Rectangle 3"/>
          <p:cNvSpPr>
            <a:spLocks noChangeArrowheads="1"/>
          </p:cNvSpPr>
          <p:nvPr/>
        </p:nvSpPr>
        <p:spPr bwMode="auto">
          <a:xfrm>
            <a:off x="4565650" y="3170238"/>
            <a:ext cx="800100" cy="811212"/>
          </a:xfrm>
          <a:prstGeom prst="rect">
            <a:avLst/>
          </a:prstGeom>
          <a:solidFill>
            <a:schemeClr val="folHlink"/>
          </a:solidFill>
          <a:ln w="9525">
            <a:miter lim="800000"/>
            <a:headEnd/>
            <a:tailEnd/>
          </a:ln>
          <a:scene3d>
            <a:camera prst="legacyObliqueTopRight"/>
            <a:lightRig rig="legacyFlat2" dir="b"/>
          </a:scene3d>
          <a:sp3d extrusionH="887400" prstMaterial="legacyMatte">
            <a:bevelT w="13500" h="13500" prst="angle"/>
            <a:bevelB w="13500" h="13500" prst="angle"/>
            <a:extrusionClr>
              <a:schemeClr val="folHlink"/>
            </a:extrusionClr>
          </a:sp3d>
        </p:spPr>
        <p:txBody>
          <a:bodyPr wrap="none" anchor="ctr">
            <a:flatTx/>
          </a:bodyPr>
          <a:lstStyle/>
          <a:p>
            <a:pPr algn="ctr"/>
            <a:endParaRPr lang="el-GR"/>
          </a:p>
        </p:txBody>
      </p:sp>
      <p:sp>
        <p:nvSpPr>
          <p:cNvPr id="51204" name="Rectangle 4"/>
          <p:cNvSpPr>
            <a:spLocks noChangeArrowheads="1"/>
          </p:cNvSpPr>
          <p:nvPr/>
        </p:nvSpPr>
        <p:spPr bwMode="auto">
          <a:xfrm>
            <a:off x="5378450" y="3168651"/>
            <a:ext cx="800100" cy="811213"/>
          </a:xfrm>
          <a:prstGeom prst="rect">
            <a:avLst/>
          </a:prstGeom>
          <a:solidFill>
            <a:srgbClr val="C0C0C0"/>
          </a:solidFill>
          <a:ln w="9525">
            <a:miter lim="800000"/>
            <a:headEnd/>
            <a:tailEnd/>
          </a:ln>
          <a:scene3d>
            <a:camera prst="legacyObliqueTopRight"/>
            <a:lightRig rig="legacyFlat2" dir="b"/>
          </a:scene3d>
          <a:sp3d extrusionH="887400" prstMaterial="legacyMatte">
            <a:bevelT w="13500" h="13500" prst="angle"/>
            <a:bevelB w="13500" h="13500" prst="angle"/>
            <a:extrusionClr>
              <a:srgbClr val="C0C0C0"/>
            </a:extrusionClr>
          </a:sp3d>
        </p:spPr>
        <p:txBody>
          <a:bodyPr wrap="none" anchor="ctr">
            <a:flatTx/>
          </a:bodyPr>
          <a:lstStyle/>
          <a:p>
            <a:pPr algn="ctr"/>
            <a:endParaRPr lang="el-GR"/>
          </a:p>
        </p:txBody>
      </p:sp>
      <p:sp>
        <p:nvSpPr>
          <p:cNvPr id="51205" name="Rectangle 5"/>
          <p:cNvSpPr>
            <a:spLocks noChangeArrowheads="1"/>
          </p:cNvSpPr>
          <p:nvPr/>
        </p:nvSpPr>
        <p:spPr bwMode="auto">
          <a:xfrm>
            <a:off x="5033963" y="3521076"/>
            <a:ext cx="800100" cy="811213"/>
          </a:xfrm>
          <a:prstGeom prst="rect">
            <a:avLst/>
          </a:prstGeom>
          <a:solidFill>
            <a:srgbClr val="C0C0C0"/>
          </a:solidFill>
          <a:ln w="9525">
            <a:miter lim="800000"/>
            <a:headEnd/>
            <a:tailEnd/>
          </a:ln>
          <a:scene3d>
            <a:camera prst="legacyObliqueTopRight"/>
            <a:lightRig rig="legacyFlat2" dir="b"/>
          </a:scene3d>
          <a:sp3d extrusionH="887400" prstMaterial="legacyMatte">
            <a:bevelT w="13500" h="13500" prst="angle"/>
            <a:bevelB w="13500" h="13500" prst="angle"/>
            <a:extrusionClr>
              <a:srgbClr val="C0C0C0"/>
            </a:extrusionClr>
          </a:sp3d>
        </p:spPr>
        <p:txBody>
          <a:bodyPr wrap="none" anchor="ctr">
            <a:flatTx/>
          </a:bodyPr>
          <a:lstStyle/>
          <a:p>
            <a:pPr algn="ctr"/>
            <a:endParaRPr lang="el-GR"/>
          </a:p>
        </p:txBody>
      </p:sp>
      <p:sp>
        <p:nvSpPr>
          <p:cNvPr id="51206" name="Rectangle 6"/>
          <p:cNvSpPr>
            <a:spLocks noChangeArrowheads="1"/>
          </p:cNvSpPr>
          <p:nvPr/>
        </p:nvSpPr>
        <p:spPr bwMode="auto">
          <a:xfrm>
            <a:off x="5375275" y="2328863"/>
            <a:ext cx="800100" cy="811212"/>
          </a:xfrm>
          <a:prstGeom prst="rect">
            <a:avLst/>
          </a:prstGeom>
          <a:solidFill>
            <a:srgbClr val="C0C0C0"/>
          </a:solidFill>
          <a:ln w="9525">
            <a:miter lim="800000"/>
            <a:headEnd/>
            <a:tailEnd/>
          </a:ln>
          <a:scene3d>
            <a:camera prst="legacyObliqueTopRight"/>
            <a:lightRig rig="legacyFlat2" dir="b"/>
          </a:scene3d>
          <a:sp3d extrusionH="887400" prstMaterial="legacyMatte">
            <a:bevelT w="13500" h="13500" prst="angle"/>
            <a:bevelB w="13500" h="13500" prst="angle"/>
            <a:extrusionClr>
              <a:srgbClr val="C0C0C0"/>
            </a:extrusionClr>
          </a:sp3d>
        </p:spPr>
        <p:txBody>
          <a:bodyPr wrap="none" anchor="ctr">
            <a:flatTx/>
          </a:bodyPr>
          <a:lstStyle/>
          <a:p>
            <a:pPr algn="ctr"/>
            <a:endParaRPr lang="el-GR"/>
          </a:p>
        </p:txBody>
      </p:sp>
      <p:sp>
        <p:nvSpPr>
          <p:cNvPr id="51207" name="Rectangle 7"/>
          <p:cNvSpPr>
            <a:spLocks noChangeArrowheads="1"/>
          </p:cNvSpPr>
          <p:nvPr/>
        </p:nvSpPr>
        <p:spPr bwMode="auto">
          <a:xfrm>
            <a:off x="6221413" y="3155951"/>
            <a:ext cx="800100" cy="811213"/>
          </a:xfrm>
          <a:prstGeom prst="rect">
            <a:avLst/>
          </a:prstGeom>
          <a:solidFill>
            <a:srgbClr val="DDDDDD"/>
          </a:solidFill>
          <a:ln w="9525">
            <a:miter lim="800000"/>
            <a:headEnd/>
            <a:tailEnd/>
          </a:ln>
          <a:scene3d>
            <a:camera prst="legacyObliqueTopRight"/>
            <a:lightRig rig="legacyFlat2" dir="b"/>
          </a:scene3d>
          <a:sp3d extrusionH="887400" prstMaterial="legacyMatte">
            <a:bevelT w="13500" h="13500" prst="angle"/>
            <a:bevelB w="13500" h="13500" prst="angle"/>
            <a:extrusionClr>
              <a:srgbClr val="DDDDDD"/>
            </a:extrusionClr>
          </a:sp3d>
        </p:spPr>
        <p:txBody>
          <a:bodyPr wrap="none" anchor="ctr">
            <a:flatTx/>
          </a:bodyPr>
          <a:lstStyle/>
          <a:p>
            <a:pPr algn="ctr"/>
            <a:endParaRPr lang="el-GR"/>
          </a:p>
        </p:txBody>
      </p:sp>
      <p:sp>
        <p:nvSpPr>
          <p:cNvPr id="51208" name="Text Box 8"/>
          <p:cNvSpPr txBox="1">
            <a:spLocks noChangeArrowheads="1"/>
          </p:cNvSpPr>
          <p:nvPr/>
        </p:nvSpPr>
        <p:spPr bwMode="auto">
          <a:xfrm>
            <a:off x="3932239" y="731839"/>
            <a:ext cx="4130675" cy="579437"/>
          </a:xfrm>
          <a:prstGeom prst="rect">
            <a:avLst/>
          </a:prstGeom>
          <a:noFill/>
          <a:ln w="9525">
            <a:noFill/>
            <a:miter lim="800000"/>
            <a:headEnd/>
            <a:tailEnd/>
          </a:ln>
        </p:spPr>
        <p:txBody>
          <a:bodyPr wrap="none">
            <a:spAutoFit/>
          </a:bodyPr>
          <a:lstStyle/>
          <a:p>
            <a:r>
              <a:rPr lang="en-GB" sz="3200"/>
              <a:t>Voxels </a:t>
            </a:r>
            <a:r>
              <a:rPr lang="en-GB"/>
              <a:t>(</a:t>
            </a:r>
            <a:r>
              <a:rPr lang="en-GB" b="1"/>
              <a:t>Vo</a:t>
            </a:r>
            <a:r>
              <a:rPr lang="en-GB"/>
              <a:t>lume </a:t>
            </a:r>
            <a:r>
              <a:rPr lang="en-GB" b="1"/>
              <a:t>el</a:t>
            </a:r>
            <a:r>
              <a:rPr lang="en-GB"/>
              <a:t>ements)</a:t>
            </a:r>
          </a:p>
        </p:txBody>
      </p:sp>
      <p:grpSp>
        <p:nvGrpSpPr>
          <p:cNvPr id="51209" name="Group 13"/>
          <p:cNvGrpSpPr>
            <a:grpSpLocks/>
          </p:cNvGrpSpPr>
          <p:nvPr/>
        </p:nvGrpSpPr>
        <p:grpSpPr bwMode="auto">
          <a:xfrm>
            <a:off x="2749550" y="5199067"/>
            <a:ext cx="5464176" cy="830263"/>
            <a:chOff x="1223" y="3275"/>
            <a:chExt cx="3442" cy="523"/>
          </a:xfrm>
        </p:grpSpPr>
        <p:sp>
          <p:nvSpPr>
            <p:cNvPr id="51211" name="Text Box 9"/>
            <p:cNvSpPr txBox="1">
              <a:spLocks noChangeArrowheads="1"/>
            </p:cNvSpPr>
            <p:nvPr/>
          </p:nvSpPr>
          <p:spPr bwMode="auto">
            <a:xfrm>
              <a:off x="2762" y="3390"/>
              <a:ext cx="1903" cy="291"/>
            </a:xfrm>
            <a:prstGeom prst="rect">
              <a:avLst/>
            </a:prstGeom>
            <a:noFill/>
            <a:ln w="9525">
              <a:noFill/>
              <a:miter lim="800000"/>
              <a:headEnd/>
              <a:tailEnd/>
            </a:ln>
          </p:spPr>
          <p:txBody>
            <a:bodyPr wrap="none">
              <a:spAutoFit/>
            </a:bodyPr>
            <a:lstStyle/>
            <a:p>
              <a:r>
                <a:rPr lang="en-GB" dirty="0">
                  <a:cs typeface="Times New Roman" pitchFamily="18" charset="0"/>
                </a:rPr>
                <a:t>≈ 100 </a:t>
              </a:r>
              <a:r>
                <a:rPr lang="el-GR" dirty="0">
                  <a:cs typeface="Times New Roman" pitchFamily="18" charset="0"/>
                </a:rPr>
                <a:t>εκατομ.</a:t>
              </a:r>
              <a:r>
                <a:rPr lang="en-GB" dirty="0">
                  <a:cs typeface="Times New Roman" pitchFamily="18" charset="0"/>
                </a:rPr>
                <a:t> </a:t>
              </a:r>
              <a:r>
                <a:rPr lang="en-GB" dirty="0" err="1">
                  <a:cs typeface="Times New Roman" pitchFamily="18" charset="0"/>
                </a:rPr>
                <a:t>voxels</a:t>
              </a:r>
              <a:endParaRPr lang="en-GB" dirty="0">
                <a:cs typeface="Times New Roman" pitchFamily="18" charset="0"/>
              </a:endParaRPr>
            </a:p>
          </p:txBody>
        </p:sp>
        <p:sp>
          <p:nvSpPr>
            <p:cNvPr id="51212" name="Text Box 10"/>
            <p:cNvSpPr txBox="1">
              <a:spLocks noChangeArrowheads="1"/>
            </p:cNvSpPr>
            <p:nvPr/>
          </p:nvSpPr>
          <p:spPr bwMode="auto">
            <a:xfrm>
              <a:off x="2221" y="3275"/>
              <a:ext cx="599" cy="523"/>
            </a:xfrm>
            <a:prstGeom prst="rect">
              <a:avLst/>
            </a:prstGeom>
            <a:noFill/>
            <a:ln w="9525">
              <a:noFill/>
              <a:miter lim="800000"/>
              <a:headEnd/>
              <a:tailEnd/>
            </a:ln>
          </p:spPr>
          <p:txBody>
            <a:bodyPr wrap="none">
              <a:spAutoFit/>
            </a:bodyPr>
            <a:lstStyle/>
            <a:p>
              <a:pPr algn="ctr"/>
              <a:r>
                <a:rPr lang="en-US" dirty="0"/>
                <a:t>400</a:t>
              </a:r>
              <a:br>
                <a:rPr lang="en-US" dirty="0"/>
              </a:br>
              <a:r>
                <a:rPr lang="el-GR" dirty="0"/>
                <a:t>τομές</a:t>
              </a:r>
            </a:p>
          </p:txBody>
        </p:sp>
        <p:sp>
          <p:nvSpPr>
            <p:cNvPr id="51213" name="Text Box 11"/>
            <p:cNvSpPr txBox="1">
              <a:spLocks noChangeArrowheads="1"/>
            </p:cNvSpPr>
            <p:nvPr/>
          </p:nvSpPr>
          <p:spPr bwMode="auto">
            <a:xfrm>
              <a:off x="1223" y="3390"/>
              <a:ext cx="1030" cy="288"/>
            </a:xfrm>
            <a:prstGeom prst="rect">
              <a:avLst/>
            </a:prstGeom>
            <a:noFill/>
            <a:ln w="9525">
              <a:noFill/>
              <a:miter lim="800000"/>
              <a:headEnd/>
              <a:tailEnd/>
            </a:ln>
          </p:spPr>
          <p:txBody>
            <a:bodyPr wrap="none">
              <a:spAutoFit/>
            </a:bodyPr>
            <a:lstStyle/>
            <a:p>
              <a:r>
                <a:rPr lang="en-GB"/>
                <a:t>512 x 512 x</a:t>
              </a:r>
              <a:endParaRPr lang="en-GB">
                <a:cs typeface="Times New Roman" pitchFamily="18" charset="0"/>
              </a:endParaRPr>
            </a:p>
          </p:txBody>
        </p:sp>
      </p:grpSp>
      <p:sp>
        <p:nvSpPr>
          <p:cNvPr id="78860" name="Text Box 12"/>
          <p:cNvSpPr txBox="1">
            <a:spLocks noChangeArrowheads="1"/>
          </p:cNvSpPr>
          <p:nvPr/>
        </p:nvSpPr>
        <p:spPr bwMode="auto">
          <a:xfrm>
            <a:off x="8551864" y="2782889"/>
            <a:ext cx="2061783" cy="1200329"/>
          </a:xfrm>
          <a:prstGeom prst="rect">
            <a:avLst/>
          </a:prstGeom>
          <a:noFill/>
          <a:ln w="9525">
            <a:noFill/>
            <a:miter lim="800000"/>
            <a:headEnd/>
            <a:tailEnd/>
          </a:ln>
        </p:spPr>
        <p:txBody>
          <a:bodyPr wrap="none">
            <a:spAutoFit/>
          </a:bodyPr>
          <a:lstStyle/>
          <a:p>
            <a:r>
              <a:rPr lang="el-GR" dirty="0"/>
              <a:t>τιμή</a:t>
            </a:r>
            <a:br>
              <a:rPr lang="el-GR" dirty="0"/>
            </a:br>
            <a:r>
              <a:rPr lang="en-US" dirty="0"/>
              <a:t>(</a:t>
            </a:r>
            <a:r>
              <a:rPr lang="el-GR" dirty="0"/>
              <a:t>πυκνότητα)</a:t>
            </a:r>
            <a:r>
              <a:rPr lang="en-US" dirty="0"/>
              <a:t>:</a:t>
            </a:r>
            <a:br>
              <a:rPr lang="en-US" dirty="0"/>
            </a:br>
            <a:r>
              <a:rPr lang="en-US" dirty="0"/>
              <a:t>0 - 4095</a:t>
            </a:r>
            <a:endParaRPr lang="el-G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860"/>
                                        </p:tgtEl>
                                        <p:attrNameLst>
                                          <p:attrName>style.visibility</p:attrName>
                                        </p:attrNameLst>
                                      </p:cBhvr>
                                      <p:to>
                                        <p:strVal val="visible"/>
                                      </p:to>
                                    </p:set>
                                    <p:animEffect transition="in" filter="fade">
                                      <p:cBhvr>
                                        <p:cTn id="7" dur="500"/>
                                        <p:tgtEl>
                                          <p:spTgt spid="78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3" cstate="email"/>
          <a:srcRect/>
          <a:stretch>
            <a:fillRect/>
          </a:stretch>
        </p:blipFill>
        <p:spPr bwMode="auto">
          <a:xfrm>
            <a:off x="4889500" y="908050"/>
            <a:ext cx="4286250" cy="4572000"/>
          </a:xfrm>
          <a:prstGeom prst="rect">
            <a:avLst/>
          </a:prstGeom>
          <a:noFill/>
          <a:ln w="9525">
            <a:noFill/>
            <a:miter lim="800000"/>
            <a:headEnd/>
            <a:tailEnd/>
          </a:ln>
        </p:spPr>
      </p:pic>
      <p:grpSp>
        <p:nvGrpSpPr>
          <p:cNvPr id="56323" name="Group 5"/>
          <p:cNvGrpSpPr>
            <a:grpSpLocks/>
          </p:cNvGrpSpPr>
          <p:nvPr/>
        </p:nvGrpSpPr>
        <p:grpSpPr bwMode="auto">
          <a:xfrm>
            <a:off x="4295775" y="5373688"/>
            <a:ext cx="5761038" cy="1079500"/>
            <a:chOff x="1156" y="3385"/>
            <a:chExt cx="3629" cy="680"/>
          </a:xfrm>
        </p:grpSpPr>
        <p:pic>
          <p:nvPicPr>
            <p:cNvPr id="56325" name="Picture 6"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56326" name="Rectangle 7"/>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
        <p:nvSpPr>
          <p:cNvPr id="56324" name="Text Box 9"/>
          <p:cNvSpPr txBox="1">
            <a:spLocks noChangeArrowheads="1"/>
          </p:cNvSpPr>
          <p:nvPr/>
        </p:nvSpPr>
        <p:spPr bwMode="auto">
          <a:xfrm>
            <a:off x="2135189" y="568326"/>
            <a:ext cx="2704587" cy="1384995"/>
          </a:xfrm>
          <a:prstGeom prst="rect">
            <a:avLst/>
          </a:prstGeom>
          <a:noFill/>
          <a:ln w="9525">
            <a:noFill/>
            <a:miter lim="800000"/>
            <a:headEnd/>
            <a:tailEnd/>
          </a:ln>
        </p:spPr>
        <p:txBody>
          <a:bodyPr wrap="none">
            <a:spAutoFit/>
          </a:bodyPr>
          <a:lstStyle/>
          <a:p>
            <a:pPr>
              <a:spcAft>
                <a:spcPct val="40000"/>
              </a:spcAft>
            </a:pPr>
            <a:r>
              <a:rPr lang="en-GB" sz="2800" dirty="0"/>
              <a:t>cone-beam CT</a:t>
            </a:r>
            <a:br>
              <a:rPr lang="el-GR" sz="2800" dirty="0"/>
            </a:br>
            <a:r>
              <a:rPr lang="en-GB" sz="2800" dirty="0"/>
              <a:t>(CBCT)</a:t>
            </a:r>
            <a:br>
              <a:rPr lang="el-GR" sz="2800" dirty="0"/>
            </a:br>
            <a:r>
              <a:rPr lang="el-GR" sz="2800" dirty="0"/>
              <a:t>κωνικής δέσμης</a:t>
            </a:r>
            <a:endParaRPr lang="en-GB" sz="2800" dirty="0"/>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Grp="1" noChangeAspect="1" noChangeArrowheads="1"/>
          </p:cNvPicPr>
          <p:nvPr>
            <p:ph idx="4294967295"/>
          </p:nvPr>
        </p:nvPicPr>
        <p:blipFill>
          <a:blip r:embed="rId3" cstate="email"/>
          <a:srcRect/>
          <a:stretch>
            <a:fillRect/>
          </a:stretch>
        </p:blipFill>
        <p:spPr>
          <a:xfrm>
            <a:off x="4889500" y="908050"/>
            <a:ext cx="4286250" cy="4572000"/>
          </a:xfrm>
          <a:noFill/>
        </p:spPr>
      </p:pic>
      <p:grpSp>
        <p:nvGrpSpPr>
          <p:cNvPr id="57347" name="Group 14"/>
          <p:cNvGrpSpPr>
            <a:grpSpLocks/>
          </p:cNvGrpSpPr>
          <p:nvPr/>
        </p:nvGrpSpPr>
        <p:grpSpPr bwMode="auto">
          <a:xfrm>
            <a:off x="4295775" y="5373688"/>
            <a:ext cx="5761038" cy="1079500"/>
            <a:chOff x="1156" y="3385"/>
            <a:chExt cx="3629" cy="680"/>
          </a:xfrm>
        </p:grpSpPr>
        <p:pic>
          <p:nvPicPr>
            <p:cNvPr id="57349" name="Picture 15"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57350" name="Rectangle 16"/>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
        <p:nvSpPr>
          <p:cNvPr id="57348" name="Text Box 18"/>
          <p:cNvSpPr txBox="1">
            <a:spLocks noChangeArrowheads="1"/>
          </p:cNvSpPr>
          <p:nvPr/>
        </p:nvSpPr>
        <p:spPr bwMode="auto">
          <a:xfrm>
            <a:off x="2135189" y="568326"/>
            <a:ext cx="2704587" cy="1384995"/>
          </a:xfrm>
          <a:prstGeom prst="rect">
            <a:avLst/>
          </a:prstGeom>
          <a:noFill/>
          <a:ln w="9525">
            <a:noFill/>
            <a:miter lim="800000"/>
            <a:headEnd/>
            <a:tailEnd/>
          </a:ln>
        </p:spPr>
        <p:txBody>
          <a:bodyPr wrap="none">
            <a:spAutoFit/>
          </a:bodyPr>
          <a:lstStyle/>
          <a:p>
            <a:pPr>
              <a:spcAft>
                <a:spcPct val="40000"/>
              </a:spcAft>
            </a:pPr>
            <a:r>
              <a:rPr lang="en-GB" sz="2800" dirty="0"/>
              <a:t>cone-beam CT</a:t>
            </a:r>
            <a:br>
              <a:rPr lang="el-GR" sz="2800" dirty="0"/>
            </a:br>
            <a:r>
              <a:rPr lang="en-GB" sz="2800" dirty="0"/>
              <a:t>(CBCT)</a:t>
            </a:r>
            <a:r>
              <a:rPr lang="el-GR" sz="2800" dirty="0"/>
              <a:t> </a:t>
            </a:r>
            <a:br>
              <a:rPr lang="el-GR" sz="2800" dirty="0"/>
            </a:br>
            <a:r>
              <a:rPr lang="el-GR" sz="2800" dirty="0"/>
              <a:t>κωνικής δέσμης</a:t>
            </a:r>
            <a:endParaRPr lang="en-GB" sz="2800" dirty="0"/>
          </a:p>
        </p:txBody>
      </p:sp>
    </p:spTree>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p:cNvPicPr>
            <a:picLocks noGrp="1" noChangeAspect="1" noChangeArrowheads="1"/>
          </p:cNvPicPr>
          <p:nvPr>
            <p:ph idx="4294967295"/>
          </p:nvPr>
        </p:nvPicPr>
        <p:blipFill>
          <a:blip r:embed="rId3" cstate="email"/>
          <a:srcRect/>
          <a:stretch>
            <a:fillRect/>
          </a:stretch>
        </p:blipFill>
        <p:spPr>
          <a:xfrm>
            <a:off x="4889500" y="908050"/>
            <a:ext cx="4286250" cy="4572000"/>
          </a:xfrm>
          <a:noFill/>
        </p:spPr>
      </p:pic>
      <p:grpSp>
        <p:nvGrpSpPr>
          <p:cNvPr id="58371" name="Group 13"/>
          <p:cNvGrpSpPr>
            <a:grpSpLocks/>
          </p:cNvGrpSpPr>
          <p:nvPr/>
        </p:nvGrpSpPr>
        <p:grpSpPr bwMode="auto">
          <a:xfrm>
            <a:off x="4295775" y="5373688"/>
            <a:ext cx="5761038" cy="1079500"/>
            <a:chOff x="1156" y="3385"/>
            <a:chExt cx="3629" cy="680"/>
          </a:xfrm>
        </p:grpSpPr>
        <p:pic>
          <p:nvPicPr>
            <p:cNvPr id="58373" name="Picture 1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58374" name="Rectangle 1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
        <p:nvSpPr>
          <p:cNvPr id="58372" name="Text Box 17"/>
          <p:cNvSpPr txBox="1">
            <a:spLocks noChangeArrowheads="1"/>
          </p:cNvSpPr>
          <p:nvPr/>
        </p:nvSpPr>
        <p:spPr bwMode="auto">
          <a:xfrm>
            <a:off x="2135189" y="568326"/>
            <a:ext cx="2704587" cy="1384995"/>
          </a:xfrm>
          <a:prstGeom prst="rect">
            <a:avLst/>
          </a:prstGeom>
          <a:noFill/>
          <a:ln w="9525">
            <a:noFill/>
            <a:miter lim="800000"/>
            <a:headEnd/>
            <a:tailEnd/>
          </a:ln>
        </p:spPr>
        <p:txBody>
          <a:bodyPr wrap="none">
            <a:spAutoFit/>
          </a:bodyPr>
          <a:lstStyle/>
          <a:p>
            <a:pPr>
              <a:spcAft>
                <a:spcPct val="40000"/>
              </a:spcAft>
            </a:pPr>
            <a:r>
              <a:rPr lang="en-GB" sz="2800" dirty="0"/>
              <a:t>cone-beam CT</a:t>
            </a:r>
            <a:br>
              <a:rPr lang="el-GR" sz="2800" dirty="0"/>
            </a:br>
            <a:r>
              <a:rPr lang="en-GB" sz="2800" dirty="0"/>
              <a:t>(CBCT)</a:t>
            </a:r>
            <a:r>
              <a:rPr lang="el-GR" sz="2800" dirty="0"/>
              <a:t> </a:t>
            </a:r>
            <a:br>
              <a:rPr lang="el-GR" sz="2800" dirty="0"/>
            </a:br>
            <a:r>
              <a:rPr lang="el-GR" sz="2800" dirty="0"/>
              <a:t>κωνικής δέσμης</a:t>
            </a:r>
            <a:endParaRPr lang="en-GB" sz="2800" dirty="0"/>
          </a:p>
        </p:txBody>
      </p:sp>
    </p:spTree>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Grp="1" noChangeAspect="1" noChangeArrowheads="1"/>
          </p:cNvPicPr>
          <p:nvPr>
            <p:ph idx="4294967295"/>
          </p:nvPr>
        </p:nvPicPr>
        <p:blipFill>
          <a:blip r:embed="rId3" cstate="email"/>
          <a:srcRect/>
          <a:stretch>
            <a:fillRect/>
          </a:stretch>
        </p:blipFill>
        <p:spPr>
          <a:xfrm>
            <a:off x="4889500" y="908050"/>
            <a:ext cx="4286250" cy="4572000"/>
          </a:xfrm>
          <a:noFill/>
        </p:spPr>
      </p:pic>
      <p:grpSp>
        <p:nvGrpSpPr>
          <p:cNvPr id="59395" name="Group 13"/>
          <p:cNvGrpSpPr>
            <a:grpSpLocks/>
          </p:cNvGrpSpPr>
          <p:nvPr/>
        </p:nvGrpSpPr>
        <p:grpSpPr bwMode="auto">
          <a:xfrm>
            <a:off x="4295775" y="5373688"/>
            <a:ext cx="5761038" cy="1079500"/>
            <a:chOff x="1156" y="3385"/>
            <a:chExt cx="3629" cy="680"/>
          </a:xfrm>
        </p:grpSpPr>
        <p:pic>
          <p:nvPicPr>
            <p:cNvPr id="59397" name="Picture 14" descr="CT0000"/>
            <p:cNvPicPr>
              <a:picLocks noChangeAspect="1" noChangeArrowheads="1"/>
            </p:cNvPicPr>
            <p:nvPr/>
          </p:nvPicPr>
          <p:blipFill>
            <a:blip r:embed="rId4" cstate="email"/>
            <a:srcRect/>
            <a:stretch>
              <a:fillRect/>
            </a:stretch>
          </p:blipFill>
          <p:spPr bwMode="auto">
            <a:xfrm>
              <a:off x="1530" y="3385"/>
              <a:ext cx="2700" cy="612"/>
            </a:xfrm>
            <a:prstGeom prst="rect">
              <a:avLst/>
            </a:prstGeom>
            <a:noFill/>
            <a:ln w="9525">
              <a:noFill/>
              <a:miter lim="800000"/>
              <a:headEnd/>
              <a:tailEnd/>
            </a:ln>
          </p:spPr>
        </p:pic>
        <p:sp>
          <p:nvSpPr>
            <p:cNvPr id="59398" name="Rectangle 15"/>
            <p:cNvSpPr>
              <a:spLocks noChangeArrowheads="1"/>
            </p:cNvSpPr>
            <p:nvPr/>
          </p:nvSpPr>
          <p:spPr bwMode="auto">
            <a:xfrm>
              <a:off x="1156" y="3430"/>
              <a:ext cx="3629" cy="635"/>
            </a:xfrm>
            <a:prstGeom prst="rect">
              <a:avLst/>
            </a:prstGeom>
            <a:gradFill rotWithShape="1">
              <a:gsLst>
                <a:gs pos="0">
                  <a:schemeClr val="bg1">
                    <a:alpha val="70000"/>
                  </a:schemeClr>
                </a:gs>
                <a:gs pos="100000">
                  <a:srgbClr val="FFFFFF"/>
                </a:gs>
              </a:gsLst>
              <a:lin ang="5400000" scaled="1"/>
            </a:gradFill>
            <a:ln w="9525">
              <a:noFill/>
              <a:miter lim="800000"/>
              <a:headEnd/>
              <a:tailEnd/>
            </a:ln>
          </p:spPr>
          <p:txBody>
            <a:bodyPr wrap="none" anchor="ctr"/>
            <a:lstStyle/>
            <a:p>
              <a:endParaRPr lang="el-GR"/>
            </a:p>
          </p:txBody>
        </p:sp>
      </p:grpSp>
      <p:sp>
        <p:nvSpPr>
          <p:cNvPr id="59396" name="Text Box 17"/>
          <p:cNvSpPr txBox="1">
            <a:spLocks noChangeArrowheads="1"/>
          </p:cNvSpPr>
          <p:nvPr/>
        </p:nvSpPr>
        <p:spPr bwMode="auto">
          <a:xfrm>
            <a:off x="2135189" y="568326"/>
            <a:ext cx="2704587" cy="1384995"/>
          </a:xfrm>
          <a:prstGeom prst="rect">
            <a:avLst/>
          </a:prstGeom>
          <a:noFill/>
          <a:ln w="9525">
            <a:noFill/>
            <a:miter lim="800000"/>
            <a:headEnd/>
            <a:tailEnd/>
          </a:ln>
        </p:spPr>
        <p:txBody>
          <a:bodyPr wrap="none">
            <a:spAutoFit/>
          </a:bodyPr>
          <a:lstStyle/>
          <a:p>
            <a:pPr>
              <a:spcAft>
                <a:spcPct val="40000"/>
              </a:spcAft>
            </a:pPr>
            <a:r>
              <a:rPr lang="en-GB" sz="2800" dirty="0"/>
              <a:t>cone-beam CT</a:t>
            </a:r>
            <a:br>
              <a:rPr lang="el-GR" sz="2800" dirty="0"/>
            </a:br>
            <a:r>
              <a:rPr lang="en-GB" sz="2800" dirty="0"/>
              <a:t>(CBCT)</a:t>
            </a:r>
            <a:r>
              <a:rPr lang="el-GR" sz="2800" dirty="0"/>
              <a:t> </a:t>
            </a:r>
            <a:br>
              <a:rPr lang="el-GR" sz="2800" dirty="0"/>
            </a:br>
            <a:r>
              <a:rPr lang="el-GR" sz="2800" dirty="0"/>
              <a:t>κωνικής δέσμης</a:t>
            </a:r>
            <a:endParaRPr lang="en-GB" sz="2800" dirty="0"/>
          </a:p>
        </p:txBody>
      </p:sp>
    </p:spTree>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 Box 4"/>
          <p:cNvSpPr txBox="1">
            <a:spLocks noChangeArrowheads="1"/>
          </p:cNvSpPr>
          <p:nvPr/>
        </p:nvSpPr>
        <p:spPr bwMode="auto">
          <a:xfrm>
            <a:off x="2170113" y="1322389"/>
            <a:ext cx="3530600" cy="396875"/>
          </a:xfrm>
          <a:prstGeom prst="rect">
            <a:avLst/>
          </a:prstGeom>
          <a:noFill/>
          <a:ln w="9525">
            <a:noFill/>
            <a:miter lim="800000"/>
            <a:headEnd/>
            <a:tailEnd/>
          </a:ln>
        </p:spPr>
        <p:txBody>
          <a:bodyPr wrap="none">
            <a:spAutoFit/>
          </a:bodyPr>
          <a:lstStyle/>
          <a:p>
            <a:r>
              <a:rPr lang="en-GB" sz="2000"/>
              <a:t>NewTom 9000 / NewTom 3G</a:t>
            </a:r>
          </a:p>
        </p:txBody>
      </p:sp>
      <p:sp>
        <p:nvSpPr>
          <p:cNvPr id="60420" name="Text Box 5"/>
          <p:cNvSpPr txBox="1">
            <a:spLocks noChangeArrowheads="1"/>
          </p:cNvSpPr>
          <p:nvPr/>
        </p:nvSpPr>
        <p:spPr bwMode="auto">
          <a:xfrm>
            <a:off x="8284873" y="947738"/>
            <a:ext cx="851515" cy="400110"/>
          </a:xfrm>
          <a:prstGeom prst="rect">
            <a:avLst/>
          </a:prstGeom>
          <a:noFill/>
          <a:ln w="9525">
            <a:noFill/>
            <a:miter lim="800000"/>
            <a:headEnd/>
            <a:tailEnd/>
          </a:ln>
        </p:spPr>
        <p:txBody>
          <a:bodyPr wrap="none">
            <a:spAutoFit/>
          </a:bodyPr>
          <a:lstStyle/>
          <a:p>
            <a:r>
              <a:rPr lang="en-GB" sz="2000" dirty="0" err="1"/>
              <a:t>i</a:t>
            </a:r>
            <a:r>
              <a:rPr lang="en-GB" sz="2000" dirty="0"/>
              <a:t>-CAT</a:t>
            </a:r>
          </a:p>
        </p:txBody>
      </p:sp>
      <p:pic>
        <p:nvPicPr>
          <p:cNvPr id="60421" name="Picture 2">
            <a:hlinkClick r:id="" action="ppaction://noaction"/>
          </p:cNvPr>
          <p:cNvPicPr>
            <a:picLocks noChangeAspect="1" noChangeArrowheads="1"/>
          </p:cNvPicPr>
          <p:nvPr/>
        </p:nvPicPr>
        <p:blipFill>
          <a:blip r:embed="rId3" cstate="email"/>
          <a:srcRect/>
          <a:stretch>
            <a:fillRect/>
          </a:stretch>
        </p:blipFill>
        <p:spPr bwMode="auto">
          <a:xfrm>
            <a:off x="1914380" y="1905000"/>
            <a:ext cx="4640262" cy="4173538"/>
          </a:xfrm>
          <a:prstGeom prst="rect">
            <a:avLst/>
          </a:prstGeom>
          <a:noFill/>
          <a:ln w="9525">
            <a:noFill/>
            <a:miter lim="800000"/>
            <a:headEnd/>
            <a:tailEnd/>
          </a:ln>
        </p:spPr>
      </p:pic>
      <p:pic>
        <p:nvPicPr>
          <p:cNvPr id="6" name="Picture 5"/>
          <p:cNvPicPr>
            <a:picLocks noChangeAspect="1"/>
          </p:cNvPicPr>
          <p:nvPr/>
        </p:nvPicPr>
        <p:blipFill>
          <a:blip r:embed="rId4" cstate="email"/>
          <a:stretch>
            <a:fillRect/>
          </a:stretch>
        </p:blipFill>
        <p:spPr>
          <a:xfrm>
            <a:off x="6973842" y="1423552"/>
            <a:ext cx="3324220" cy="4738255"/>
          </a:xfrm>
          <a:prstGeom prst="rect">
            <a:avLst/>
          </a:prstGeom>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1" name="Freeform 95"/>
          <p:cNvSpPr>
            <a:spLocks/>
          </p:cNvSpPr>
          <p:nvPr/>
        </p:nvSpPr>
        <p:spPr bwMode="auto">
          <a:xfrm>
            <a:off x="3931445" y="1341439"/>
            <a:ext cx="4329113" cy="4175125"/>
          </a:xfrm>
          <a:custGeom>
            <a:avLst/>
            <a:gdLst/>
            <a:ahLst/>
            <a:cxnLst>
              <a:cxn ang="0">
                <a:pos x="0" y="2525"/>
              </a:cxn>
              <a:cxn ang="0">
                <a:pos x="318" y="966"/>
              </a:cxn>
              <a:cxn ang="0">
                <a:pos x="718" y="196"/>
              </a:cxn>
              <a:cxn ang="0">
                <a:pos x="1373" y="0"/>
              </a:cxn>
              <a:cxn ang="0">
                <a:pos x="1955" y="196"/>
              </a:cxn>
              <a:cxn ang="0">
                <a:pos x="2371" y="979"/>
              </a:cxn>
              <a:cxn ang="0">
                <a:pos x="2727" y="2525"/>
              </a:cxn>
              <a:cxn ang="0">
                <a:pos x="2227" y="2630"/>
              </a:cxn>
              <a:cxn ang="0">
                <a:pos x="1872" y="1075"/>
              </a:cxn>
              <a:cxn ang="0">
                <a:pos x="1579" y="451"/>
              </a:cxn>
              <a:cxn ang="0">
                <a:pos x="1137" y="457"/>
              </a:cxn>
              <a:cxn ang="0">
                <a:pos x="827" y="1088"/>
              </a:cxn>
              <a:cxn ang="0">
                <a:pos x="547" y="2621"/>
              </a:cxn>
              <a:cxn ang="0">
                <a:pos x="0" y="2525"/>
              </a:cxn>
            </a:cxnLst>
            <a:rect l="0" t="0" r="r" b="b"/>
            <a:pathLst>
              <a:path w="2727" h="2630">
                <a:moveTo>
                  <a:pt x="0" y="2525"/>
                </a:moveTo>
                <a:cubicBezTo>
                  <a:pt x="64" y="2205"/>
                  <a:pt x="254" y="1191"/>
                  <a:pt x="318" y="966"/>
                </a:cubicBezTo>
                <a:cubicBezTo>
                  <a:pt x="382" y="741"/>
                  <a:pt x="542" y="357"/>
                  <a:pt x="718" y="196"/>
                </a:cubicBezTo>
                <a:cubicBezTo>
                  <a:pt x="894" y="35"/>
                  <a:pt x="1167" y="0"/>
                  <a:pt x="1373" y="0"/>
                </a:cubicBezTo>
                <a:cubicBezTo>
                  <a:pt x="1579" y="0"/>
                  <a:pt x="1789" y="33"/>
                  <a:pt x="1955" y="196"/>
                </a:cubicBezTo>
                <a:cubicBezTo>
                  <a:pt x="2121" y="359"/>
                  <a:pt x="2242" y="591"/>
                  <a:pt x="2371" y="979"/>
                </a:cubicBezTo>
                <a:cubicBezTo>
                  <a:pt x="2500" y="1367"/>
                  <a:pt x="2636" y="2015"/>
                  <a:pt x="2727" y="2525"/>
                </a:cubicBezTo>
                <a:cubicBezTo>
                  <a:pt x="2532" y="2559"/>
                  <a:pt x="2477" y="2577"/>
                  <a:pt x="2227" y="2630"/>
                </a:cubicBezTo>
                <a:cubicBezTo>
                  <a:pt x="2158" y="2297"/>
                  <a:pt x="1923" y="1263"/>
                  <a:pt x="1872" y="1075"/>
                </a:cubicBezTo>
                <a:cubicBezTo>
                  <a:pt x="1821" y="887"/>
                  <a:pt x="1654" y="503"/>
                  <a:pt x="1579" y="451"/>
                </a:cubicBezTo>
                <a:cubicBezTo>
                  <a:pt x="1504" y="399"/>
                  <a:pt x="1262" y="351"/>
                  <a:pt x="1137" y="457"/>
                </a:cubicBezTo>
                <a:cubicBezTo>
                  <a:pt x="1012" y="563"/>
                  <a:pt x="925" y="727"/>
                  <a:pt x="827" y="1088"/>
                </a:cubicBezTo>
                <a:cubicBezTo>
                  <a:pt x="729" y="1449"/>
                  <a:pt x="607" y="2290"/>
                  <a:pt x="547" y="2621"/>
                </a:cubicBezTo>
                <a:cubicBezTo>
                  <a:pt x="326" y="2585"/>
                  <a:pt x="214" y="2572"/>
                  <a:pt x="0" y="2525"/>
                </a:cubicBezTo>
                <a:close/>
              </a:path>
            </a:pathLst>
          </a:custGeom>
          <a:solidFill>
            <a:srgbClr val="FFCC66"/>
          </a:solidFill>
          <a:ln w="19050" cmpd="sng">
            <a:noFill/>
            <a:round/>
            <a:headEnd/>
            <a:tailEnd/>
          </a:ln>
          <a:effectLst/>
        </p:spPr>
        <p:txBody>
          <a:bodyPr/>
          <a:lstStyle/>
          <a:p>
            <a:endParaRPr lang="el-GR"/>
          </a:p>
        </p:txBody>
      </p:sp>
      <p:sp>
        <p:nvSpPr>
          <p:cNvPr id="101472" name="Freeform 96"/>
          <p:cNvSpPr>
            <a:spLocks/>
          </p:cNvSpPr>
          <p:nvPr/>
        </p:nvSpPr>
        <p:spPr bwMode="auto">
          <a:xfrm>
            <a:off x="4339433" y="1617664"/>
            <a:ext cx="3571875" cy="3798887"/>
          </a:xfrm>
          <a:custGeom>
            <a:avLst/>
            <a:gdLst/>
            <a:ahLst/>
            <a:cxnLst>
              <a:cxn ang="0">
                <a:pos x="0" y="2393"/>
              </a:cxn>
              <a:cxn ang="0">
                <a:pos x="304" y="877"/>
              </a:cxn>
              <a:cxn ang="0">
                <a:pos x="661" y="180"/>
              </a:cxn>
              <a:cxn ang="0">
                <a:pos x="1109" y="3"/>
              </a:cxn>
              <a:cxn ang="0">
                <a:pos x="1540" y="198"/>
              </a:cxn>
              <a:cxn ang="0">
                <a:pos x="1904" y="908"/>
              </a:cxn>
              <a:cxn ang="0">
                <a:pos x="2250" y="2393"/>
              </a:cxn>
            </a:cxnLst>
            <a:rect l="0" t="0" r="r" b="b"/>
            <a:pathLst>
              <a:path w="2250" h="2393">
                <a:moveTo>
                  <a:pt x="0" y="2393"/>
                </a:moveTo>
                <a:cubicBezTo>
                  <a:pt x="51" y="2140"/>
                  <a:pt x="194" y="1246"/>
                  <a:pt x="304" y="877"/>
                </a:cubicBezTo>
                <a:cubicBezTo>
                  <a:pt x="414" y="508"/>
                  <a:pt x="531" y="316"/>
                  <a:pt x="661" y="180"/>
                </a:cubicBezTo>
                <a:cubicBezTo>
                  <a:pt x="791" y="44"/>
                  <a:pt x="963" y="0"/>
                  <a:pt x="1109" y="3"/>
                </a:cubicBezTo>
                <a:cubicBezTo>
                  <a:pt x="1255" y="6"/>
                  <a:pt x="1404" y="57"/>
                  <a:pt x="1540" y="198"/>
                </a:cubicBezTo>
                <a:cubicBezTo>
                  <a:pt x="1676" y="339"/>
                  <a:pt x="1786" y="542"/>
                  <a:pt x="1904" y="908"/>
                </a:cubicBezTo>
                <a:cubicBezTo>
                  <a:pt x="2022" y="1274"/>
                  <a:pt x="2178" y="2084"/>
                  <a:pt x="2250" y="2393"/>
                </a:cubicBezTo>
              </a:path>
            </a:pathLst>
          </a:custGeom>
          <a:noFill/>
          <a:ln w="38100" cmpd="sng">
            <a:solidFill>
              <a:schemeClr val="tx1"/>
            </a:solidFill>
            <a:round/>
            <a:headEnd/>
            <a:tailEnd/>
          </a:ln>
          <a:effectLst/>
        </p:spPr>
        <p:txBody>
          <a:bodyPr/>
          <a:lstStyle/>
          <a:p>
            <a:endParaRPr lang="el-GR"/>
          </a:p>
        </p:txBody>
      </p:sp>
      <p:grpSp>
        <p:nvGrpSpPr>
          <p:cNvPr id="75" name="Group 120"/>
          <p:cNvGrpSpPr/>
          <p:nvPr/>
        </p:nvGrpSpPr>
        <p:grpSpPr>
          <a:xfrm>
            <a:off x="4536282" y="1466851"/>
            <a:ext cx="3090862" cy="2073275"/>
            <a:chOff x="3012282" y="1466850"/>
            <a:chExt cx="3090862" cy="2073275"/>
          </a:xfrm>
        </p:grpSpPr>
        <p:grpSp>
          <p:nvGrpSpPr>
            <p:cNvPr id="76" name="Group 7"/>
            <p:cNvGrpSpPr>
              <a:grpSpLocks/>
            </p:cNvGrpSpPr>
            <p:nvPr/>
          </p:nvGrpSpPr>
          <p:grpSpPr bwMode="auto">
            <a:xfrm rot="564631">
              <a:off x="3012282" y="2986088"/>
              <a:ext cx="561975" cy="554037"/>
              <a:chOff x="1135" y="1996"/>
              <a:chExt cx="692" cy="710"/>
            </a:xfrm>
          </p:grpSpPr>
          <p:sp>
            <p:nvSpPr>
              <p:cNvPr id="138" name="Freeform 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2700" cmpd="sng">
                <a:solidFill>
                  <a:schemeClr val="tx2"/>
                </a:solidFill>
                <a:prstDash val="sysDot"/>
                <a:round/>
                <a:headEnd/>
                <a:tailEnd/>
              </a:ln>
            </p:spPr>
            <p:txBody>
              <a:bodyPr/>
              <a:lstStyle/>
              <a:p>
                <a:endParaRPr lang="el-GR"/>
              </a:p>
            </p:txBody>
          </p:sp>
          <p:sp>
            <p:nvSpPr>
              <p:cNvPr id="139" name="Freeform 9"/>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2700" cmpd="sng">
                <a:solidFill>
                  <a:schemeClr val="tx2"/>
                </a:solidFill>
                <a:prstDash val="sysDot"/>
                <a:round/>
                <a:headEnd/>
                <a:tailEnd/>
              </a:ln>
            </p:spPr>
            <p:txBody>
              <a:bodyPr/>
              <a:lstStyle/>
              <a:p>
                <a:endParaRPr lang="el-GR"/>
              </a:p>
            </p:txBody>
          </p:sp>
          <p:sp>
            <p:nvSpPr>
              <p:cNvPr id="140" name="Freeform 10"/>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2700" cmpd="sng">
                <a:solidFill>
                  <a:schemeClr val="tx2"/>
                </a:solidFill>
                <a:prstDash val="sysDot"/>
                <a:round/>
                <a:headEnd/>
                <a:tailEnd/>
              </a:ln>
            </p:spPr>
            <p:txBody>
              <a:bodyPr/>
              <a:lstStyle/>
              <a:p>
                <a:endParaRPr lang="el-GR"/>
              </a:p>
            </p:txBody>
          </p:sp>
          <p:sp>
            <p:nvSpPr>
              <p:cNvPr id="141" name="Freeform 11"/>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2700" cmpd="sng">
                <a:solidFill>
                  <a:schemeClr val="tx2"/>
                </a:solidFill>
                <a:prstDash val="sysDot"/>
                <a:round/>
                <a:headEnd/>
                <a:tailEnd/>
              </a:ln>
            </p:spPr>
            <p:txBody>
              <a:bodyPr/>
              <a:lstStyle/>
              <a:p>
                <a:endParaRPr lang="el-GR"/>
              </a:p>
            </p:txBody>
          </p:sp>
          <p:sp>
            <p:nvSpPr>
              <p:cNvPr id="142" name="Freeform 12"/>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2700" cmpd="sng">
                <a:solidFill>
                  <a:schemeClr val="tx2"/>
                </a:solidFill>
                <a:prstDash val="sysDot"/>
                <a:round/>
                <a:headEnd/>
                <a:tailEnd/>
              </a:ln>
            </p:spPr>
            <p:txBody>
              <a:bodyPr/>
              <a:lstStyle/>
              <a:p>
                <a:endParaRPr lang="el-GR"/>
              </a:p>
            </p:txBody>
          </p:sp>
          <p:sp>
            <p:nvSpPr>
              <p:cNvPr id="143" name="Freeform 13"/>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2700" cmpd="sng">
                <a:solidFill>
                  <a:schemeClr val="tx2"/>
                </a:solidFill>
                <a:prstDash val="sysDot"/>
                <a:round/>
                <a:headEnd/>
                <a:tailEnd/>
              </a:ln>
            </p:spPr>
            <p:txBody>
              <a:bodyPr/>
              <a:lstStyle/>
              <a:p>
                <a:endParaRPr lang="el-GR"/>
              </a:p>
            </p:txBody>
          </p:sp>
          <p:sp>
            <p:nvSpPr>
              <p:cNvPr id="144" name="Freeform 14"/>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2700" cmpd="sng">
                <a:solidFill>
                  <a:schemeClr val="tx2"/>
                </a:solidFill>
                <a:prstDash val="sysDot"/>
                <a:round/>
                <a:headEnd/>
                <a:tailEnd/>
              </a:ln>
            </p:spPr>
            <p:txBody>
              <a:bodyPr/>
              <a:lstStyle/>
              <a:p>
                <a:endParaRPr lang="el-GR"/>
              </a:p>
            </p:txBody>
          </p:sp>
          <p:sp>
            <p:nvSpPr>
              <p:cNvPr id="145" name="Freeform 15"/>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2700" cmpd="sng">
                <a:solidFill>
                  <a:schemeClr val="tx2"/>
                </a:solidFill>
                <a:prstDash val="sysDot"/>
                <a:round/>
                <a:headEnd/>
                <a:tailEnd/>
              </a:ln>
            </p:spPr>
            <p:txBody>
              <a:bodyPr/>
              <a:lstStyle/>
              <a:p>
                <a:endParaRPr lang="el-GR"/>
              </a:p>
            </p:txBody>
          </p:sp>
        </p:grpSp>
        <p:grpSp>
          <p:nvGrpSpPr>
            <p:cNvPr id="77" name="Group 16"/>
            <p:cNvGrpSpPr>
              <a:grpSpLocks/>
            </p:cNvGrpSpPr>
            <p:nvPr/>
          </p:nvGrpSpPr>
          <p:grpSpPr bwMode="auto">
            <a:xfrm rot="21035369" flipH="1">
              <a:off x="5541169" y="2959100"/>
              <a:ext cx="561975" cy="554038"/>
              <a:chOff x="1135" y="1996"/>
              <a:chExt cx="692" cy="710"/>
            </a:xfrm>
          </p:grpSpPr>
          <p:sp>
            <p:nvSpPr>
              <p:cNvPr id="130" name="Freeform 17"/>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2700" cmpd="sng">
                <a:solidFill>
                  <a:schemeClr val="tx2"/>
                </a:solidFill>
                <a:prstDash val="sysDot"/>
                <a:round/>
                <a:headEnd/>
                <a:tailEnd/>
              </a:ln>
            </p:spPr>
            <p:txBody>
              <a:bodyPr/>
              <a:lstStyle/>
              <a:p>
                <a:endParaRPr lang="el-GR"/>
              </a:p>
            </p:txBody>
          </p:sp>
          <p:sp>
            <p:nvSpPr>
              <p:cNvPr id="131" name="Freeform 1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2700" cmpd="sng">
                <a:solidFill>
                  <a:schemeClr val="tx2"/>
                </a:solidFill>
                <a:prstDash val="sysDot"/>
                <a:round/>
                <a:headEnd/>
                <a:tailEnd/>
              </a:ln>
            </p:spPr>
            <p:txBody>
              <a:bodyPr/>
              <a:lstStyle/>
              <a:p>
                <a:endParaRPr lang="el-GR"/>
              </a:p>
            </p:txBody>
          </p:sp>
          <p:sp>
            <p:nvSpPr>
              <p:cNvPr id="132" name="Freeform 19"/>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2700" cmpd="sng">
                <a:solidFill>
                  <a:schemeClr val="tx2"/>
                </a:solidFill>
                <a:prstDash val="sysDot"/>
                <a:round/>
                <a:headEnd/>
                <a:tailEnd/>
              </a:ln>
            </p:spPr>
            <p:txBody>
              <a:bodyPr/>
              <a:lstStyle/>
              <a:p>
                <a:endParaRPr lang="el-GR"/>
              </a:p>
            </p:txBody>
          </p:sp>
          <p:sp>
            <p:nvSpPr>
              <p:cNvPr id="133" name="Freeform 20"/>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2700" cmpd="sng">
                <a:solidFill>
                  <a:schemeClr val="tx2"/>
                </a:solidFill>
                <a:prstDash val="sysDot"/>
                <a:round/>
                <a:headEnd/>
                <a:tailEnd/>
              </a:ln>
            </p:spPr>
            <p:txBody>
              <a:bodyPr/>
              <a:lstStyle/>
              <a:p>
                <a:endParaRPr lang="el-GR"/>
              </a:p>
            </p:txBody>
          </p:sp>
          <p:sp>
            <p:nvSpPr>
              <p:cNvPr id="134" name="Freeform 21"/>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2700" cmpd="sng">
                <a:solidFill>
                  <a:schemeClr val="tx2"/>
                </a:solidFill>
                <a:prstDash val="sysDot"/>
                <a:round/>
                <a:headEnd/>
                <a:tailEnd/>
              </a:ln>
            </p:spPr>
            <p:txBody>
              <a:bodyPr/>
              <a:lstStyle/>
              <a:p>
                <a:endParaRPr lang="el-GR"/>
              </a:p>
            </p:txBody>
          </p:sp>
          <p:sp>
            <p:nvSpPr>
              <p:cNvPr id="135" name="Freeform 22"/>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2700" cmpd="sng">
                <a:solidFill>
                  <a:schemeClr val="tx2"/>
                </a:solidFill>
                <a:prstDash val="sysDot"/>
                <a:round/>
                <a:headEnd/>
                <a:tailEnd/>
              </a:ln>
            </p:spPr>
            <p:txBody>
              <a:bodyPr/>
              <a:lstStyle/>
              <a:p>
                <a:endParaRPr lang="el-GR"/>
              </a:p>
            </p:txBody>
          </p:sp>
          <p:sp>
            <p:nvSpPr>
              <p:cNvPr id="136" name="Freeform 23"/>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2700" cmpd="sng">
                <a:solidFill>
                  <a:schemeClr val="tx2"/>
                </a:solidFill>
                <a:prstDash val="sysDot"/>
                <a:round/>
                <a:headEnd/>
                <a:tailEnd/>
              </a:ln>
            </p:spPr>
            <p:txBody>
              <a:bodyPr/>
              <a:lstStyle/>
              <a:p>
                <a:endParaRPr lang="el-GR"/>
              </a:p>
            </p:txBody>
          </p:sp>
          <p:sp>
            <p:nvSpPr>
              <p:cNvPr id="137" name="Freeform 24"/>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2700" cmpd="sng">
                <a:solidFill>
                  <a:schemeClr val="tx2"/>
                </a:solidFill>
                <a:prstDash val="sysDot"/>
                <a:round/>
                <a:headEnd/>
                <a:tailEnd/>
              </a:ln>
            </p:spPr>
            <p:txBody>
              <a:bodyPr/>
              <a:lstStyle/>
              <a:p>
                <a:endParaRPr lang="el-GR"/>
              </a:p>
            </p:txBody>
          </p:sp>
        </p:grpSp>
        <p:grpSp>
          <p:nvGrpSpPr>
            <p:cNvPr id="78" name="Group 25"/>
            <p:cNvGrpSpPr>
              <a:grpSpLocks/>
            </p:cNvGrpSpPr>
            <p:nvPr/>
          </p:nvGrpSpPr>
          <p:grpSpPr bwMode="auto">
            <a:xfrm>
              <a:off x="3221832" y="2632075"/>
              <a:ext cx="422275" cy="373063"/>
              <a:chOff x="1318" y="1468"/>
              <a:chExt cx="622" cy="572"/>
            </a:xfrm>
          </p:grpSpPr>
          <p:sp>
            <p:nvSpPr>
              <p:cNvPr id="124" name="Freeform 26"/>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2700" cmpd="sng">
                <a:solidFill>
                  <a:schemeClr val="tx2"/>
                </a:solidFill>
                <a:prstDash val="sysDot"/>
                <a:round/>
                <a:headEnd/>
                <a:tailEnd/>
              </a:ln>
            </p:spPr>
            <p:txBody>
              <a:bodyPr/>
              <a:lstStyle/>
              <a:p>
                <a:endParaRPr lang="el-GR"/>
              </a:p>
            </p:txBody>
          </p:sp>
          <p:sp>
            <p:nvSpPr>
              <p:cNvPr id="125" name="Freeform 2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2700" cmpd="sng">
                <a:solidFill>
                  <a:schemeClr val="tx2"/>
                </a:solidFill>
                <a:prstDash val="sysDot"/>
                <a:round/>
                <a:headEnd/>
                <a:tailEnd/>
              </a:ln>
            </p:spPr>
            <p:txBody>
              <a:bodyPr/>
              <a:lstStyle/>
              <a:p>
                <a:endParaRPr lang="el-GR"/>
              </a:p>
            </p:txBody>
          </p:sp>
          <p:sp>
            <p:nvSpPr>
              <p:cNvPr id="126" name="Freeform 28"/>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2700" cmpd="sng">
                <a:solidFill>
                  <a:schemeClr val="tx2"/>
                </a:solidFill>
                <a:prstDash val="sysDot"/>
                <a:round/>
                <a:headEnd/>
                <a:tailEnd/>
              </a:ln>
            </p:spPr>
            <p:txBody>
              <a:bodyPr/>
              <a:lstStyle/>
              <a:p>
                <a:endParaRPr lang="el-GR"/>
              </a:p>
            </p:txBody>
          </p:sp>
          <p:sp>
            <p:nvSpPr>
              <p:cNvPr id="127" name="Freeform 29"/>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2700" cmpd="sng">
                <a:solidFill>
                  <a:schemeClr val="tx2"/>
                </a:solidFill>
                <a:prstDash val="sysDot"/>
                <a:round/>
                <a:headEnd/>
                <a:tailEnd/>
              </a:ln>
            </p:spPr>
            <p:txBody>
              <a:bodyPr/>
              <a:lstStyle/>
              <a:p>
                <a:endParaRPr lang="el-GR"/>
              </a:p>
            </p:txBody>
          </p:sp>
          <p:sp>
            <p:nvSpPr>
              <p:cNvPr id="128" name="Freeform 30"/>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2700" cmpd="sng">
                <a:solidFill>
                  <a:schemeClr val="tx2"/>
                </a:solidFill>
                <a:prstDash val="sysDot"/>
                <a:round/>
                <a:headEnd/>
                <a:tailEnd/>
              </a:ln>
            </p:spPr>
            <p:txBody>
              <a:bodyPr/>
              <a:lstStyle/>
              <a:p>
                <a:endParaRPr lang="el-GR"/>
              </a:p>
            </p:txBody>
          </p:sp>
          <p:sp>
            <p:nvSpPr>
              <p:cNvPr id="129" name="Freeform 31"/>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2700" cmpd="sng">
                <a:solidFill>
                  <a:schemeClr val="tx2"/>
                </a:solidFill>
                <a:prstDash val="sysDot"/>
                <a:round/>
                <a:headEnd/>
                <a:tailEnd/>
              </a:ln>
            </p:spPr>
            <p:txBody>
              <a:bodyPr/>
              <a:lstStyle/>
              <a:p>
                <a:endParaRPr lang="el-GR"/>
              </a:p>
            </p:txBody>
          </p:sp>
        </p:grpSp>
        <p:grpSp>
          <p:nvGrpSpPr>
            <p:cNvPr id="79" name="Group 32"/>
            <p:cNvGrpSpPr>
              <a:grpSpLocks/>
            </p:cNvGrpSpPr>
            <p:nvPr/>
          </p:nvGrpSpPr>
          <p:grpSpPr bwMode="auto">
            <a:xfrm flipH="1">
              <a:off x="5328444" y="2289175"/>
              <a:ext cx="420688" cy="373063"/>
              <a:chOff x="1318" y="1468"/>
              <a:chExt cx="622" cy="572"/>
            </a:xfrm>
          </p:grpSpPr>
          <p:sp>
            <p:nvSpPr>
              <p:cNvPr id="118" name="Freeform 33"/>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2700" cmpd="sng">
                <a:solidFill>
                  <a:schemeClr val="tx2"/>
                </a:solidFill>
                <a:prstDash val="sysDot"/>
                <a:round/>
                <a:headEnd/>
                <a:tailEnd/>
              </a:ln>
            </p:spPr>
            <p:txBody>
              <a:bodyPr/>
              <a:lstStyle/>
              <a:p>
                <a:endParaRPr lang="el-GR"/>
              </a:p>
            </p:txBody>
          </p:sp>
          <p:sp>
            <p:nvSpPr>
              <p:cNvPr id="119" name="Freeform 34"/>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2700" cmpd="sng">
                <a:solidFill>
                  <a:schemeClr val="tx2"/>
                </a:solidFill>
                <a:prstDash val="sysDot"/>
                <a:round/>
                <a:headEnd/>
                <a:tailEnd/>
              </a:ln>
            </p:spPr>
            <p:txBody>
              <a:bodyPr/>
              <a:lstStyle/>
              <a:p>
                <a:endParaRPr lang="el-GR"/>
              </a:p>
            </p:txBody>
          </p:sp>
          <p:sp>
            <p:nvSpPr>
              <p:cNvPr id="120" name="Freeform 35"/>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2700" cmpd="sng">
                <a:solidFill>
                  <a:schemeClr val="tx2"/>
                </a:solidFill>
                <a:prstDash val="sysDot"/>
                <a:round/>
                <a:headEnd/>
                <a:tailEnd/>
              </a:ln>
            </p:spPr>
            <p:txBody>
              <a:bodyPr/>
              <a:lstStyle/>
              <a:p>
                <a:endParaRPr lang="el-GR"/>
              </a:p>
            </p:txBody>
          </p:sp>
          <p:sp>
            <p:nvSpPr>
              <p:cNvPr id="121" name="Freeform 36"/>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2700" cmpd="sng">
                <a:solidFill>
                  <a:schemeClr val="tx2"/>
                </a:solidFill>
                <a:prstDash val="sysDot"/>
                <a:round/>
                <a:headEnd/>
                <a:tailEnd/>
              </a:ln>
            </p:spPr>
            <p:txBody>
              <a:bodyPr/>
              <a:lstStyle/>
              <a:p>
                <a:endParaRPr lang="el-GR"/>
              </a:p>
            </p:txBody>
          </p:sp>
          <p:sp>
            <p:nvSpPr>
              <p:cNvPr id="122" name="Freeform 37"/>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2700" cmpd="sng">
                <a:solidFill>
                  <a:schemeClr val="tx2"/>
                </a:solidFill>
                <a:prstDash val="sysDot"/>
                <a:round/>
                <a:headEnd/>
                <a:tailEnd/>
              </a:ln>
            </p:spPr>
            <p:txBody>
              <a:bodyPr/>
              <a:lstStyle/>
              <a:p>
                <a:endParaRPr lang="el-GR"/>
              </a:p>
            </p:txBody>
          </p:sp>
          <p:sp>
            <p:nvSpPr>
              <p:cNvPr id="123" name="Freeform 38"/>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2700" cmpd="sng">
                <a:solidFill>
                  <a:schemeClr val="tx2"/>
                </a:solidFill>
                <a:prstDash val="sysDot"/>
                <a:round/>
                <a:headEnd/>
                <a:tailEnd/>
              </a:ln>
            </p:spPr>
            <p:txBody>
              <a:bodyPr/>
              <a:lstStyle/>
              <a:p>
                <a:endParaRPr lang="el-GR"/>
              </a:p>
            </p:txBody>
          </p:sp>
        </p:grpSp>
        <p:grpSp>
          <p:nvGrpSpPr>
            <p:cNvPr id="80" name="Group 39"/>
            <p:cNvGrpSpPr>
              <a:grpSpLocks/>
            </p:cNvGrpSpPr>
            <p:nvPr/>
          </p:nvGrpSpPr>
          <p:grpSpPr bwMode="auto">
            <a:xfrm flipH="1">
              <a:off x="5464969" y="2608263"/>
              <a:ext cx="422275" cy="373062"/>
              <a:chOff x="1318" y="1468"/>
              <a:chExt cx="622" cy="572"/>
            </a:xfrm>
          </p:grpSpPr>
          <p:sp>
            <p:nvSpPr>
              <p:cNvPr id="112" name="Freeform 40"/>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2700" cmpd="sng">
                <a:solidFill>
                  <a:schemeClr val="tx2"/>
                </a:solidFill>
                <a:prstDash val="sysDot"/>
                <a:round/>
                <a:headEnd/>
                <a:tailEnd/>
              </a:ln>
            </p:spPr>
            <p:txBody>
              <a:bodyPr/>
              <a:lstStyle/>
              <a:p>
                <a:endParaRPr lang="el-GR"/>
              </a:p>
            </p:txBody>
          </p:sp>
          <p:sp>
            <p:nvSpPr>
              <p:cNvPr id="113" name="Freeform 41"/>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2700" cmpd="sng">
                <a:solidFill>
                  <a:schemeClr val="tx2"/>
                </a:solidFill>
                <a:prstDash val="sysDot"/>
                <a:round/>
                <a:headEnd/>
                <a:tailEnd/>
              </a:ln>
            </p:spPr>
            <p:txBody>
              <a:bodyPr/>
              <a:lstStyle/>
              <a:p>
                <a:endParaRPr lang="el-GR"/>
              </a:p>
            </p:txBody>
          </p:sp>
          <p:sp>
            <p:nvSpPr>
              <p:cNvPr id="114" name="Freeform 42"/>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2700" cmpd="sng">
                <a:solidFill>
                  <a:schemeClr val="tx2"/>
                </a:solidFill>
                <a:prstDash val="sysDot"/>
                <a:round/>
                <a:headEnd/>
                <a:tailEnd/>
              </a:ln>
            </p:spPr>
            <p:txBody>
              <a:bodyPr/>
              <a:lstStyle/>
              <a:p>
                <a:endParaRPr lang="el-GR"/>
              </a:p>
            </p:txBody>
          </p:sp>
          <p:sp>
            <p:nvSpPr>
              <p:cNvPr id="115" name="Freeform 43"/>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2700" cmpd="sng">
                <a:solidFill>
                  <a:schemeClr val="tx2"/>
                </a:solidFill>
                <a:prstDash val="sysDot"/>
                <a:round/>
                <a:headEnd/>
                <a:tailEnd/>
              </a:ln>
            </p:spPr>
            <p:txBody>
              <a:bodyPr/>
              <a:lstStyle/>
              <a:p>
                <a:endParaRPr lang="el-GR"/>
              </a:p>
            </p:txBody>
          </p:sp>
          <p:sp>
            <p:nvSpPr>
              <p:cNvPr id="116" name="Freeform 44"/>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2700" cmpd="sng">
                <a:solidFill>
                  <a:schemeClr val="tx2"/>
                </a:solidFill>
                <a:prstDash val="sysDot"/>
                <a:round/>
                <a:headEnd/>
                <a:tailEnd/>
              </a:ln>
            </p:spPr>
            <p:txBody>
              <a:bodyPr/>
              <a:lstStyle/>
              <a:p>
                <a:endParaRPr lang="el-GR"/>
              </a:p>
            </p:txBody>
          </p:sp>
          <p:sp>
            <p:nvSpPr>
              <p:cNvPr id="117" name="Freeform 45"/>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2700" cmpd="sng">
                <a:solidFill>
                  <a:schemeClr val="tx2"/>
                </a:solidFill>
                <a:prstDash val="sysDot"/>
                <a:round/>
                <a:headEnd/>
                <a:tailEnd/>
              </a:ln>
            </p:spPr>
            <p:txBody>
              <a:bodyPr/>
              <a:lstStyle/>
              <a:p>
                <a:endParaRPr lang="el-GR"/>
              </a:p>
            </p:txBody>
          </p:sp>
        </p:grpSp>
        <p:grpSp>
          <p:nvGrpSpPr>
            <p:cNvPr id="81" name="Group 46"/>
            <p:cNvGrpSpPr>
              <a:grpSpLocks/>
            </p:cNvGrpSpPr>
            <p:nvPr/>
          </p:nvGrpSpPr>
          <p:grpSpPr bwMode="auto">
            <a:xfrm>
              <a:off x="3317082" y="2281238"/>
              <a:ext cx="420687" cy="373062"/>
              <a:chOff x="1318" y="1468"/>
              <a:chExt cx="622" cy="572"/>
            </a:xfrm>
          </p:grpSpPr>
          <p:sp>
            <p:nvSpPr>
              <p:cNvPr id="106" name="Freeform 4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2700" cmpd="sng">
                <a:solidFill>
                  <a:schemeClr val="tx2"/>
                </a:solidFill>
                <a:prstDash val="sysDot"/>
                <a:round/>
                <a:headEnd/>
                <a:tailEnd/>
              </a:ln>
            </p:spPr>
            <p:txBody>
              <a:bodyPr/>
              <a:lstStyle/>
              <a:p>
                <a:endParaRPr lang="el-GR"/>
              </a:p>
            </p:txBody>
          </p:sp>
          <p:sp>
            <p:nvSpPr>
              <p:cNvPr id="107" name="Freeform 48"/>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2700" cmpd="sng">
                <a:solidFill>
                  <a:schemeClr val="tx2"/>
                </a:solidFill>
                <a:prstDash val="sysDot"/>
                <a:round/>
                <a:headEnd/>
                <a:tailEnd/>
              </a:ln>
            </p:spPr>
            <p:txBody>
              <a:bodyPr/>
              <a:lstStyle/>
              <a:p>
                <a:endParaRPr lang="el-GR"/>
              </a:p>
            </p:txBody>
          </p:sp>
          <p:sp>
            <p:nvSpPr>
              <p:cNvPr id="108" name="Freeform 49"/>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2700" cmpd="sng">
                <a:solidFill>
                  <a:schemeClr val="tx2"/>
                </a:solidFill>
                <a:prstDash val="sysDot"/>
                <a:round/>
                <a:headEnd/>
                <a:tailEnd/>
              </a:ln>
            </p:spPr>
            <p:txBody>
              <a:bodyPr/>
              <a:lstStyle/>
              <a:p>
                <a:endParaRPr lang="el-GR"/>
              </a:p>
            </p:txBody>
          </p:sp>
          <p:sp>
            <p:nvSpPr>
              <p:cNvPr id="109" name="Freeform 50"/>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2700" cmpd="sng">
                <a:solidFill>
                  <a:schemeClr val="tx2"/>
                </a:solidFill>
                <a:prstDash val="sysDot"/>
                <a:round/>
                <a:headEnd/>
                <a:tailEnd/>
              </a:ln>
            </p:spPr>
            <p:txBody>
              <a:bodyPr/>
              <a:lstStyle/>
              <a:p>
                <a:endParaRPr lang="el-GR"/>
              </a:p>
            </p:txBody>
          </p:sp>
          <p:sp>
            <p:nvSpPr>
              <p:cNvPr id="110" name="Freeform 51"/>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2700" cmpd="sng">
                <a:solidFill>
                  <a:schemeClr val="tx2"/>
                </a:solidFill>
                <a:prstDash val="sysDot"/>
                <a:round/>
                <a:headEnd/>
                <a:tailEnd/>
              </a:ln>
            </p:spPr>
            <p:txBody>
              <a:bodyPr/>
              <a:lstStyle/>
              <a:p>
                <a:endParaRPr lang="el-GR"/>
              </a:p>
            </p:txBody>
          </p:sp>
          <p:sp>
            <p:nvSpPr>
              <p:cNvPr id="111" name="Freeform 52"/>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2700" cmpd="sng">
                <a:solidFill>
                  <a:schemeClr val="tx2"/>
                </a:solidFill>
                <a:prstDash val="sysDot"/>
                <a:round/>
                <a:headEnd/>
                <a:tailEnd/>
              </a:ln>
            </p:spPr>
            <p:txBody>
              <a:bodyPr/>
              <a:lstStyle/>
              <a:p>
                <a:endParaRPr lang="el-GR"/>
              </a:p>
            </p:txBody>
          </p:sp>
        </p:grpSp>
        <p:grpSp>
          <p:nvGrpSpPr>
            <p:cNvPr id="82" name="Group 53"/>
            <p:cNvGrpSpPr>
              <a:grpSpLocks/>
            </p:cNvGrpSpPr>
            <p:nvPr/>
          </p:nvGrpSpPr>
          <p:grpSpPr bwMode="auto">
            <a:xfrm>
              <a:off x="4102894" y="1466850"/>
              <a:ext cx="447675" cy="434975"/>
              <a:chOff x="2235" y="614"/>
              <a:chExt cx="547" cy="553"/>
            </a:xfrm>
          </p:grpSpPr>
          <p:sp>
            <p:nvSpPr>
              <p:cNvPr id="103" name="Freeform 5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2700" cmpd="sng">
                <a:solidFill>
                  <a:schemeClr val="tx2"/>
                </a:solidFill>
                <a:prstDash val="sysDot"/>
                <a:round/>
                <a:headEnd/>
                <a:tailEnd/>
              </a:ln>
            </p:spPr>
            <p:txBody>
              <a:bodyPr/>
              <a:lstStyle/>
              <a:p>
                <a:endParaRPr lang="el-GR"/>
              </a:p>
            </p:txBody>
          </p:sp>
          <p:sp>
            <p:nvSpPr>
              <p:cNvPr id="104" name="Freeform 55"/>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2700" cmpd="sng">
                <a:solidFill>
                  <a:schemeClr val="tx2"/>
                </a:solidFill>
                <a:prstDash val="sysDot"/>
                <a:round/>
                <a:headEnd/>
                <a:tailEnd/>
              </a:ln>
            </p:spPr>
            <p:txBody>
              <a:bodyPr/>
              <a:lstStyle/>
              <a:p>
                <a:endParaRPr lang="el-GR"/>
              </a:p>
            </p:txBody>
          </p:sp>
          <p:sp>
            <p:nvSpPr>
              <p:cNvPr id="105" name="Freeform 56"/>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2700" cmpd="sng">
                <a:solidFill>
                  <a:schemeClr val="tx2"/>
                </a:solidFill>
                <a:prstDash val="sysDot"/>
                <a:round/>
                <a:headEnd/>
                <a:tailEnd/>
              </a:ln>
            </p:spPr>
            <p:txBody>
              <a:bodyPr/>
              <a:lstStyle/>
              <a:p>
                <a:endParaRPr lang="el-GR"/>
              </a:p>
            </p:txBody>
          </p:sp>
        </p:grpSp>
        <p:grpSp>
          <p:nvGrpSpPr>
            <p:cNvPr id="83" name="Group 57"/>
            <p:cNvGrpSpPr>
              <a:grpSpLocks/>
            </p:cNvGrpSpPr>
            <p:nvPr/>
          </p:nvGrpSpPr>
          <p:grpSpPr bwMode="auto">
            <a:xfrm>
              <a:off x="3772694" y="1616075"/>
              <a:ext cx="322263" cy="401638"/>
              <a:chOff x="1833" y="752"/>
              <a:chExt cx="402" cy="522"/>
            </a:xfrm>
          </p:grpSpPr>
          <p:sp>
            <p:nvSpPr>
              <p:cNvPr id="100" name="Freeform 5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2700" cmpd="sng">
                <a:solidFill>
                  <a:schemeClr val="tx2"/>
                </a:solidFill>
                <a:prstDash val="sysDot"/>
                <a:round/>
                <a:headEnd/>
                <a:tailEnd/>
              </a:ln>
            </p:spPr>
            <p:txBody>
              <a:bodyPr/>
              <a:lstStyle/>
              <a:p>
                <a:endParaRPr lang="el-GR"/>
              </a:p>
            </p:txBody>
          </p:sp>
          <p:sp>
            <p:nvSpPr>
              <p:cNvPr id="101" name="Freeform 59"/>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2700" cmpd="sng">
                <a:solidFill>
                  <a:schemeClr val="tx2"/>
                </a:solidFill>
                <a:prstDash val="sysDot"/>
                <a:round/>
                <a:headEnd/>
                <a:tailEnd/>
              </a:ln>
            </p:spPr>
            <p:txBody>
              <a:bodyPr/>
              <a:lstStyle/>
              <a:p>
                <a:endParaRPr lang="el-GR"/>
              </a:p>
            </p:txBody>
          </p:sp>
          <p:sp>
            <p:nvSpPr>
              <p:cNvPr id="102" name="Freeform 60"/>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2700" cmpd="sng">
                <a:solidFill>
                  <a:schemeClr val="tx2"/>
                </a:solidFill>
                <a:prstDash val="sysDot"/>
                <a:round/>
                <a:headEnd/>
                <a:tailEnd/>
              </a:ln>
            </p:spPr>
            <p:txBody>
              <a:bodyPr/>
              <a:lstStyle/>
              <a:p>
                <a:endParaRPr lang="el-GR"/>
              </a:p>
            </p:txBody>
          </p:sp>
        </p:grpSp>
        <p:grpSp>
          <p:nvGrpSpPr>
            <p:cNvPr id="84" name="Group 61"/>
            <p:cNvGrpSpPr>
              <a:grpSpLocks/>
            </p:cNvGrpSpPr>
            <p:nvPr/>
          </p:nvGrpSpPr>
          <p:grpSpPr bwMode="auto">
            <a:xfrm flipH="1">
              <a:off x="4556919" y="1466850"/>
              <a:ext cx="776288" cy="550863"/>
              <a:chOff x="2179" y="221"/>
              <a:chExt cx="595" cy="438"/>
            </a:xfrm>
          </p:grpSpPr>
          <p:grpSp>
            <p:nvGrpSpPr>
              <p:cNvPr id="92" name="Group 62"/>
              <p:cNvGrpSpPr>
                <a:grpSpLocks/>
              </p:cNvGrpSpPr>
              <p:nvPr/>
            </p:nvGrpSpPr>
            <p:grpSpPr bwMode="auto">
              <a:xfrm>
                <a:off x="2432" y="221"/>
                <a:ext cx="342" cy="346"/>
                <a:chOff x="2235" y="614"/>
                <a:chExt cx="547" cy="553"/>
              </a:xfrm>
            </p:grpSpPr>
            <p:sp>
              <p:nvSpPr>
                <p:cNvPr id="97" name="Freeform 63"/>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2700" cmpd="sng">
                  <a:solidFill>
                    <a:schemeClr val="tx2"/>
                  </a:solidFill>
                  <a:prstDash val="sysDot"/>
                  <a:round/>
                  <a:headEnd/>
                  <a:tailEnd/>
                </a:ln>
              </p:spPr>
              <p:txBody>
                <a:bodyPr/>
                <a:lstStyle/>
                <a:p>
                  <a:endParaRPr lang="el-GR"/>
                </a:p>
              </p:txBody>
            </p:sp>
            <p:sp>
              <p:nvSpPr>
                <p:cNvPr id="98" name="Freeform 6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2700" cmpd="sng">
                  <a:solidFill>
                    <a:schemeClr val="tx2"/>
                  </a:solidFill>
                  <a:prstDash val="sysDot"/>
                  <a:round/>
                  <a:headEnd/>
                  <a:tailEnd/>
                </a:ln>
              </p:spPr>
              <p:txBody>
                <a:bodyPr/>
                <a:lstStyle/>
                <a:p>
                  <a:endParaRPr lang="el-GR"/>
                </a:p>
              </p:txBody>
            </p:sp>
            <p:sp>
              <p:nvSpPr>
                <p:cNvPr id="99" name="Freeform 65"/>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2700" cmpd="sng">
                  <a:solidFill>
                    <a:schemeClr val="tx2"/>
                  </a:solidFill>
                  <a:prstDash val="sysDot"/>
                  <a:round/>
                  <a:headEnd/>
                  <a:tailEnd/>
                </a:ln>
              </p:spPr>
              <p:txBody>
                <a:bodyPr/>
                <a:lstStyle/>
                <a:p>
                  <a:endParaRPr lang="el-GR"/>
                </a:p>
              </p:txBody>
            </p:sp>
          </p:grpSp>
          <p:grpSp>
            <p:nvGrpSpPr>
              <p:cNvPr id="93" name="Group 66"/>
              <p:cNvGrpSpPr>
                <a:grpSpLocks/>
              </p:cNvGrpSpPr>
              <p:nvPr/>
            </p:nvGrpSpPr>
            <p:grpSpPr bwMode="auto">
              <a:xfrm>
                <a:off x="2179" y="340"/>
                <a:ext cx="246" cy="319"/>
                <a:chOff x="1833" y="752"/>
                <a:chExt cx="402" cy="522"/>
              </a:xfrm>
            </p:grpSpPr>
            <p:sp>
              <p:nvSpPr>
                <p:cNvPr id="94" name="Freeform 67"/>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2700" cmpd="sng">
                  <a:solidFill>
                    <a:schemeClr val="tx2"/>
                  </a:solidFill>
                  <a:prstDash val="sysDot"/>
                  <a:round/>
                  <a:headEnd/>
                  <a:tailEnd/>
                </a:ln>
              </p:spPr>
              <p:txBody>
                <a:bodyPr/>
                <a:lstStyle/>
                <a:p>
                  <a:endParaRPr lang="el-GR"/>
                </a:p>
              </p:txBody>
            </p:sp>
            <p:sp>
              <p:nvSpPr>
                <p:cNvPr id="95" name="Freeform 6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2700" cmpd="sng">
                  <a:solidFill>
                    <a:schemeClr val="tx2"/>
                  </a:solidFill>
                  <a:prstDash val="sysDot"/>
                  <a:round/>
                  <a:headEnd/>
                  <a:tailEnd/>
                </a:ln>
              </p:spPr>
              <p:txBody>
                <a:bodyPr/>
                <a:lstStyle/>
                <a:p>
                  <a:endParaRPr lang="el-GR"/>
                </a:p>
              </p:txBody>
            </p:sp>
            <p:sp>
              <p:nvSpPr>
                <p:cNvPr id="96" name="Freeform 69"/>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2700" cmpd="sng">
                  <a:solidFill>
                    <a:schemeClr val="tx2"/>
                  </a:solidFill>
                  <a:prstDash val="sysDot"/>
                  <a:round/>
                  <a:headEnd/>
                  <a:tailEnd/>
                </a:ln>
              </p:spPr>
              <p:txBody>
                <a:bodyPr/>
                <a:lstStyle/>
                <a:p>
                  <a:endParaRPr lang="el-GR"/>
                </a:p>
              </p:txBody>
            </p:sp>
          </p:grpSp>
        </p:grpSp>
        <p:grpSp>
          <p:nvGrpSpPr>
            <p:cNvPr id="85" name="Group 117"/>
            <p:cNvGrpSpPr/>
            <p:nvPr/>
          </p:nvGrpSpPr>
          <p:grpSpPr>
            <a:xfrm>
              <a:off x="3477010" y="1928403"/>
              <a:ext cx="439738" cy="401637"/>
              <a:chOff x="4108067" y="2651928"/>
              <a:chExt cx="439738" cy="401637"/>
            </a:xfrm>
          </p:grpSpPr>
          <p:sp>
            <p:nvSpPr>
              <p:cNvPr id="90" name="Freeform 71"/>
              <p:cNvSpPr>
                <a:spLocks/>
              </p:cNvSpPr>
              <p:nvPr/>
            </p:nvSpPr>
            <p:spPr bwMode="auto">
              <a:xfrm>
                <a:off x="4108067" y="2651928"/>
                <a:ext cx="439738" cy="401637"/>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2700" cmpd="sng">
                <a:solidFill>
                  <a:schemeClr val="tx2"/>
                </a:solidFill>
                <a:prstDash val="sysDot"/>
                <a:round/>
                <a:headEnd/>
                <a:tailEnd/>
              </a:ln>
            </p:spPr>
            <p:txBody>
              <a:bodyPr/>
              <a:lstStyle/>
              <a:p>
                <a:endParaRPr lang="el-GR"/>
              </a:p>
            </p:txBody>
          </p:sp>
          <p:sp>
            <p:nvSpPr>
              <p:cNvPr id="91" name="Freeform 73"/>
              <p:cNvSpPr>
                <a:spLocks/>
              </p:cNvSpPr>
              <p:nvPr/>
            </p:nvSpPr>
            <p:spPr bwMode="auto">
              <a:xfrm>
                <a:off x="4246870" y="2750654"/>
                <a:ext cx="227451" cy="261401"/>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2700" cmpd="sng">
                <a:solidFill>
                  <a:schemeClr val="tx2"/>
                </a:solidFill>
                <a:prstDash val="sysDot"/>
                <a:round/>
                <a:headEnd/>
                <a:tailEnd/>
              </a:ln>
            </p:spPr>
            <p:txBody>
              <a:bodyPr/>
              <a:lstStyle/>
              <a:p>
                <a:endParaRPr lang="el-GR"/>
              </a:p>
            </p:txBody>
          </p:sp>
        </p:grpSp>
        <p:grpSp>
          <p:nvGrpSpPr>
            <p:cNvPr id="86" name="Group 74"/>
            <p:cNvGrpSpPr>
              <a:grpSpLocks/>
            </p:cNvGrpSpPr>
            <p:nvPr/>
          </p:nvGrpSpPr>
          <p:grpSpPr bwMode="auto">
            <a:xfrm flipH="1">
              <a:off x="5182394" y="1922463"/>
              <a:ext cx="439738" cy="401637"/>
              <a:chOff x="1613" y="1154"/>
              <a:chExt cx="377" cy="358"/>
            </a:xfrm>
          </p:grpSpPr>
          <p:sp>
            <p:nvSpPr>
              <p:cNvPr id="87" name="Freeform 75"/>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2700" cmpd="sng">
                <a:solidFill>
                  <a:schemeClr val="tx2"/>
                </a:solidFill>
                <a:prstDash val="sysDot"/>
                <a:round/>
                <a:headEnd/>
                <a:tailEnd/>
              </a:ln>
            </p:spPr>
            <p:txBody>
              <a:bodyPr/>
              <a:lstStyle/>
              <a:p>
                <a:endParaRPr lang="el-GR"/>
              </a:p>
            </p:txBody>
          </p:sp>
          <p:sp>
            <p:nvSpPr>
              <p:cNvPr id="88" name="Freeform 76"/>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path>
                </a:pathLst>
              </a:custGeom>
              <a:noFill/>
              <a:ln w="12700" cmpd="sng">
                <a:solidFill>
                  <a:schemeClr val="tx2"/>
                </a:solidFill>
                <a:prstDash val="sysDot"/>
                <a:round/>
                <a:headEnd/>
                <a:tailEnd/>
              </a:ln>
            </p:spPr>
            <p:txBody>
              <a:bodyPr/>
              <a:lstStyle/>
              <a:p>
                <a:endParaRPr lang="el-GR"/>
              </a:p>
            </p:txBody>
          </p:sp>
          <p:sp>
            <p:nvSpPr>
              <p:cNvPr id="89" name="Freeform 77"/>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2700" cmpd="sng">
                <a:solidFill>
                  <a:schemeClr val="tx2"/>
                </a:solidFill>
                <a:prstDash val="sysDot"/>
                <a:round/>
                <a:headEnd/>
                <a:tailEnd/>
              </a:ln>
            </p:spPr>
            <p:txBody>
              <a:bodyPr/>
              <a:lstStyle/>
              <a:p>
                <a:endParaRPr lang="el-GR"/>
              </a:p>
            </p:txBody>
          </p:sp>
        </p:grpSp>
      </p:grpSp>
      <p:grpSp>
        <p:nvGrpSpPr>
          <p:cNvPr id="2" name="Group 120"/>
          <p:cNvGrpSpPr/>
          <p:nvPr/>
        </p:nvGrpSpPr>
        <p:grpSpPr>
          <a:xfrm rot="20795745">
            <a:off x="4639022" y="1466851"/>
            <a:ext cx="3090862" cy="2073275"/>
            <a:chOff x="3012282" y="1466850"/>
            <a:chExt cx="3090862" cy="2073275"/>
          </a:xfrm>
        </p:grpSpPr>
        <p:grpSp>
          <p:nvGrpSpPr>
            <p:cNvPr id="3" name="Group 7"/>
            <p:cNvGrpSpPr>
              <a:grpSpLocks/>
            </p:cNvGrpSpPr>
            <p:nvPr/>
          </p:nvGrpSpPr>
          <p:grpSpPr bwMode="auto">
            <a:xfrm rot="564631">
              <a:off x="3012282" y="2986088"/>
              <a:ext cx="561975" cy="554037"/>
              <a:chOff x="1135" y="1996"/>
              <a:chExt cx="692" cy="710"/>
            </a:xfrm>
          </p:grpSpPr>
          <p:sp>
            <p:nvSpPr>
              <p:cNvPr id="101384" name="Freeform 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mpd="sng">
                <a:solidFill>
                  <a:schemeClr val="tx1"/>
                </a:solidFill>
                <a:round/>
                <a:headEnd/>
                <a:tailEnd/>
              </a:ln>
            </p:spPr>
            <p:txBody>
              <a:bodyPr/>
              <a:lstStyle/>
              <a:p>
                <a:endParaRPr lang="el-GR"/>
              </a:p>
            </p:txBody>
          </p:sp>
          <p:sp>
            <p:nvSpPr>
              <p:cNvPr id="101385" name="Freeform 9"/>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mpd="sng">
                <a:solidFill>
                  <a:schemeClr val="tx1"/>
                </a:solidFill>
                <a:prstDash val="solid"/>
                <a:round/>
                <a:headEnd/>
                <a:tailEnd/>
              </a:ln>
            </p:spPr>
            <p:txBody>
              <a:bodyPr/>
              <a:lstStyle/>
              <a:p>
                <a:endParaRPr lang="el-GR"/>
              </a:p>
            </p:txBody>
          </p:sp>
          <p:sp>
            <p:nvSpPr>
              <p:cNvPr id="101386" name="Freeform 10"/>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mpd="sng">
                <a:solidFill>
                  <a:schemeClr val="tx1"/>
                </a:solidFill>
                <a:prstDash val="solid"/>
                <a:round/>
                <a:headEnd/>
                <a:tailEnd/>
              </a:ln>
            </p:spPr>
            <p:txBody>
              <a:bodyPr/>
              <a:lstStyle/>
              <a:p>
                <a:endParaRPr lang="el-GR"/>
              </a:p>
            </p:txBody>
          </p:sp>
          <p:sp>
            <p:nvSpPr>
              <p:cNvPr id="101387" name="Freeform 11"/>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mpd="sng">
                <a:solidFill>
                  <a:schemeClr val="tx1"/>
                </a:solidFill>
                <a:prstDash val="solid"/>
                <a:round/>
                <a:headEnd/>
                <a:tailEnd/>
              </a:ln>
            </p:spPr>
            <p:txBody>
              <a:bodyPr/>
              <a:lstStyle/>
              <a:p>
                <a:endParaRPr lang="el-GR"/>
              </a:p>
            </p:txBody>
          </p:sp>
          <p:sp>
            <p:nvSpPr>
              <p:cNvPr id="101388" name="Freeform 12"/>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mpd="sng">
                <a:solidFill>
                  <a:schemeClr val="tx1"/>
                </a:solidFill>
                <a:prstDash val="solid"/>
                <a:round/>
                <a:headEnd/>
                <a:tailEnd/>
              </a:ln>
            </p:spPr>
            <p:txBody>
              <a:bodyPr/>
              <a:lstStyle/>
              <a:p>
                <a:endParaRPr lang="el-GR"/>
              </a:p>
            </p:txBody>
          </p:sp>
          <p:sp>
            <p:nvSpPr>
              <p:cNvPr id="101389" name="Freeform 13"/>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mpd="sng">
                <a:solidFill>
                  <a:schemeClr val="tx1"/>
                </a:solidFill>
                <a:prstDash val="solid"/>
                <a:round/>
                <a:headEnd/>
                <a:tailEnd/>
              </a:ln>
            </p:spPr>
            <p:txBody>
              <a:bodyPr/>
              <a:lstStyle/>
              <a:p>
                <a:endParaRPr lang="el-GR"/>
              </a:p>
            </p:txBody>
          </p:sp>
          <p:sp>
            <p:nvSpPr>
              <p:cNvPr id="101390" name="Freeform 14"/>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mpd="sng">
                <a:solidFill>
                  <a:schemeClr val="tx1"/>
                </a:solidFill>
                <a:prstDash val="solid"/>
                <a:round/>
                <a:headEnd/>
                <a:tailEnd/>
              </a:ln>
            </p:spPr>
            <p:txBody>
              <a:bodyPr/>
              <a:lstStyle/>
              <a:p>
                <a:endParaRPr lang="el-GR"/>
              </a:p>
            </p:txBody>
          </p:sp>
          <p:sp>
            <p:nvSpPr>
              <p:cNvPr id="101391" name="Freeform 15"/>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mpd="sng">
                <a:solidFill>
                  <a:schemeClr val="tx1"/>
                </a:solidFill>
                <a:prstDash val="solid"/>
                <a:round/>
                <a:headEnd/>
                <a:tailEnd/>
              </a:ln>
            </p:spPr>
            <p:txBody>
              <a:bodyPr/>
              <a:lstStyle/>
              <a:p>
                <a:endParaRPr lang="el-GR"/>
              </a:p>
            </p:txBody>
          </p:sp>
        </p:grpSp>
        <p:grpSp>
          <p:nvGrpSpPr>
            <p:cNvPr id="4" name="Group 16"/>
            <p:cNvGrpSpPr>
              <a:grpSpLocks/>
            </p:cNvGrpSpPr>
            <p:nvPr/>
          </p:nvGrpSpPr>
          <p:grpSpPr bwMode="auto">
            <a:xfrm rot="21035369" flipH="1">
              <a:off x="5541169" y="2959100"/>
              <a:ext cx="561975" cy="554038"/>
              <a:chOff x="1135" y="1996"/>
              <a:chExt cx="692" cy="710"/>
            </a:xfrm>
          </p:grpSpPr>
          <p:sp>
            <p:nvSpPr>
              <p:cNvPr id="101393" name="Freeform 17"/>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mpd="sng">
                <a:solidFill>
                  <a:schemeClr val="tx1"/>
                </a:solidFill>
                <a:round/>
                <a:headEnd/>
                <a:tailEnd/>
              </a:ln>
            </p:spPr>
            <p:txBody>
              <a:bodyPr/>
              <a:lstStyle/>
              <a:p>
                <a:endParaRPr lang="el-GR"/>
              </a:p>
            </p:txBody>
          </p:sp>
          <p:sp>
            <p:nvSpPr>
              <p:cNvPr id="101394" name="Freeform 1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mpd="sng">
                <a:solidFill>
                  <a:schemeClr val="tx1"/>
                </a:solidFill>
                <a:prstDash val="solid"/>
                <a:round/>
                <a:headEnd/>
                <a:tailEnd/>
              </a:ln>
            </p:spPr>
            <p:txBody>
              <a:bodyPr/>
              <a:lstStyle/>
              <a:p>
                <a:endParaRPr lang="el-GR"/>
              </a:p>
            </p:txBody>
          </p:sp>
          <p:sp>
            <p:nvSpPr>
              <p:cNvPr id="101395" name="Freeform 19"/>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mpd="sng">
                <a:solidFill>
                  <a:schemeClr val="tx1"/>
                </a:solidFill>
                <a:prstDash val="solid"/>
                <a:round/>
                <a:headEnd/>
                <a:tailEnd/>
              </a:ln>
            </p:spPr>
            <p:txBody>
              <a:bodyPr/>
              <a:lstStyle/>
              <a:p>
                <a:endParaRPr lang="el-GR"/>
              </a:p>
            </p:txBody>
          </p:sp>
          <p:sp>
            <p:nvSpPr>
              <p:cNvPr id="101396" name="Freeform 20"/>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mpd="sng">
                <a:solidFill>
                  <a:schemeClr val="tx1"/>
                </a:solidFill>
                <a:prstDash val="solid"/>
                <a:round/>
                <a:headEnd/>
                <a:tailEnd/>
              </a:ln>
            </p:spPr>
            <p:txBody>
              <a:bodyPr/>
              <a:lstStyle/>
              <a:p>
                <a:endParaRPr lang="el-GR"/>
              </a:p>
            </p:txBody>
          </p:sp>
          <p:sp>
            <p:nvSpPr>
              <p:cNvPr id="101397" name="Freeform 21"/>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mpd="sng">
                <a:solidFill>
                  <a:schemeClr val="tx1"/>
                </a:solidFill>
                <a:prstDash val="solid"/>
                <a:round/>
                <a:headEnd/>
                <a:tailEnd/>
              </a:ln>
            </p:spPr>
            <p:txBody>
              <a:bodyPr/>
              <a:lstStyle/>
              <a:p>
                <a:endParaRPr lang="el-GR"/>
              </a:p>
            </p:txBody>
          </p:sp>
          <p:sp>
            <p:nvSpPr>
              <p:cNvPr id="101398" name="Freeform 22"/>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mpd="sng">
                <a:solidFill>
                  <a:schemeClr val="tx1"/>
                </a:solidFill>
                <a:prstDash val="solid"/>
                <a:round/>
                <a:headEnd/>
                <a:tailEnd/>
              </a:ln>
            </p:spPr>
            <p:txBody>
              <a:bodyPr/>
              <a:lstStyle/>
              <a:p>
                <a:endParaRPr lang="el-GR"/>
              </a:p>
            </p:txBody>
          </p:sp>
          <p:sp>
            <p:nvSpPr>
              <p:cNvPr id="101399" name="Freeform 23"/>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mpd="sng">
                <a:solidFill>
                  <a:schemeClr val="tx1"/>
                </a:solidFill>
                <a:prstDash val="solid"/>
                <a:round/>
                <a:headEnd/>
                <a:tailEnd/>
              </a:ln>
            </p:spPr>
            <p:txBody>
              <a:bodyPr/>
              <a:lstStyle/>
              <a:p>
                <a:endParaRPr lang="el-GR"/>
              </a:p>
            </p:txBody>
          </p:sp>
          <p:sp>
            <p:nvSpPr>
              <p:cNvPr id="101400" name="Freeform 24"/>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mpd="sng">
                <a:solidFill>
                  <a:schemeClr val="tx1"/>
                </a:solidFill>
                <a:prstDash val="solid"/>
                <a:round/>
                <a:headEnd/>
                <a:tailEnd/>
              </a:ln>
            </p:spPr>
            <p:txBody>
              <a:bodyPr/>
              <a:lstStyle/>
              <a:p>
                <a:endParaRPr lang="el-GR"/>
              </a:p>
            </p:txBody>
          </p:sp>
        </p:grpSp>
        <p:grpSp>
          <p:nvGrpSpPr>
            <p:cNvPr id="5" name="Group 25"/>
            <p:cNvGrpSpPr>
              <a:grpSpLocks/>
            </p:cNvGrpSpPr>
            <p:nvPr/>
          </p:nvGrpSpPr>
          <p:grpSpPr bwMode="auto">
            <a:xfrm>
              <a:off x="3221832" y="2632075"/>
              <a:ext cx="422275" cy="373063"/>
              <a:chOff x="1318" y="1468"/>
              <a:chExt cx="622" cy="572"/>
            </a:xfrm>
          </p:grpSpPr>
          <p:sp>
            <p:nvSpPr>
              <p:cNvPr id="101402" name="Freeform 26"/>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03" name="Freeform 2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04" name="Freeform 28"/>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05" name="Freeform 29"/>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06" name="Freeform 30"/>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07" name="Freeform 31"/>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6" name="Group 32"/>
            <p:cNvGrpSpPr>
              <a:grpSpLocks/>
            </p:cNvGrpSpPr>
            <p:nvPr/>
          </p:nvGrpSpPr>
          <p:grpSpPr bwMode="auto">
            <a:xfrm flipH="1">
              <a:off x="5328444" y="2289175"/>
              <a:ext cx="420688" cy="373063"/>
              <a:chOff x="1318" y="1468"/>
              <a:chExt cx="622" cy="572"/>
            </a:xfrm>
          </p:grpSpPr>
          <p:sp>
            <p:nvSpPr>
              <p:cNvPr id="101409" name="Freeform 33"/>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10" name="Freeform 34"/>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11" name="Freeform 35"/>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12" name="Freeform 36"/>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13" name="Freeform 37"/>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14" name="Freeform 38"/>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7" name="Group 39"/>
            <p:cNvGrpSpPr>
              <a:grpSpLocks/>
            </p:cNvGrpSpPr>
            <p:nvPr/>
          </p:nvGrpSpPr>
          <p:grpSpPr bwMode="auto">
            <a:xfrm flipH="1">
              <a:off x="5464969" y="2608263"/>
              <a:ext cx="422275" cy="373062"/>
              <a:chOff x="1318" y="1468"/>
              <a:chExt cx="622" cy="572"/>
            </a:xfrm>
          </p:grpSpPr>
          <p:sp>
            <p:nvSpPr>
              <p:cNvPr id="101416" name="Freeform 40"/>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17" name="Freeform 41"/>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18" name="Freeform 42"/>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19" name="Freeform 43"/>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20" name="Freeform 44"/>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21" name="Freeform 45"/>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8" name="Group 46"/>
            <p:cNvGrpSpPr>
              <a:grpSpLocks/>
            </p:cNvGrpSpPr>
            <p:nvPr/>
          </p:nvGrpSpPr>
          <p:grpSpPr bwMode="auto">
            <a:xfrm>
              <a:off x="3317082" y="2281238"/>
              <a:ext cx="420687" cy="373062"/>
              <a:chOff x="1318" y="1468"/>
              <a:chExt cx="622" cy="572"/>
            </a:xfrm>
          </p:grpSpPr>
          <p:sp>
            <p:nvSpPr>
              <p:cNvPr id="101423" name="Freeform 4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101424" name="Freeform 48"/>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101425" name="Freeform 49"/>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101426" name="Freeform 50"/>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101427" name="Freeform 51"/>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101428" name="Freeform 52"/>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9" name="Group 53"/>
            <p:cNvGrpSpPr>
              <a:grpSpLocks/>
            </p:cNvGrpSpPr>
            <p:nvPr/>
          </p:nvGrpSpPr>
          <p:grpSpPr bwMode="auto">
            <a:xfrm>
              <a:off x="4102894" y="1466850"/>
              <a:ext cx="447675" cy="434975"/>
              <a:chOff x="2235" y="614"/>
              <a:chExt cx="547" cy="553"/>
            </a:xfrm>
          </p:grpSpPr>
          <p:sp>
            <p:nvSpPr>
              <p:cNvPr id="101430" name="Freeform 5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mpd="sng">
                <a:solidFill>
                  <a:schemeClr val="tx1"/>
                </a:solidFill>
                <a:round/>
                <a:headEnd/>
                <a:tailEnd/>
              </a:ln>
            </p:spPr>
            <p:txBody>
              <a:bodyPr/>
              <a:lstStyle/>
              <a:p>
                <a:endParaRPr lang="el-GR"/>
              </a:p>
            </p:txBody>
          </p:sp>
          <p:sp>
            <p:nvSpPr>
              <p:cNvPr id="101431" name="Freeform 55"/>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mpd="sng">
                <a:solidFill>
                  <a:schemeClr val="tx1"/>
                </a:solidFill>
                <a:prstDash val="solid"/>
                <a:round/>
                <a:headEnd/>
                <a:tailEnd/>
              </a:ln>
            </p:spPr>
            <p:txBody>
              <a:bodyPr/>
              <a:lstStyle/>
              <a:p>
                <a:endParaRPr lang="el-GR"/>
              </a:p>
            </p:txBody>
          </p:sp>
          <p:sp>
            <p:nvSpPr>
              <p:cNvPr id="101432" name="Freeform 56"/>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mpd="sng">
                <a:solidFill>
                  <a:schemeClr val="tx1"/>
                </a:solidFill>
                <a:prstDash val="solid"/>
                <a:round/>
                <a:headEnd/>
                <a:tailEnd/>
              </a:ln>
            </p:spPr>
            <p:txBody>
              <a:bodyPr/>
              <a:lstStyle/>
              <a:p>
                <a:endParaRPr lang="el-GR"/>
              </a:p>
            </p:txBody>
          </p:sp>
        </p:grpSp>
        <p:grpSp>
          <p:nvGrpSpPr>
            <p:cNvPr id="10" name="Group 57"/>
            <p:cNvGrpSpPr>
              <a:grpSpLocks/>
            </p:cNvGrpSpPr>
            <p:nvPr/>
          </p:nvGrpSpPr>
          <p:grpSpPr bwMode="auto">
            <a:xfrm>
              <a:off x="3772694" y="1616075"/>
              <a:ext cx="322263" cy="401638"/>
              <a:chOff x="1833" y="752"/>
              <a:chExt cx="402" cy="522"/>
            </a:xfrm>
          </p:grpSpPr>
          <p:sp>
            <p:nvSpPr>
              <p:cNvPr id="101434" name="Freeform 5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mpd="sng">
                <a:solidFill>
                  <a:schemeClr val="tx1"/>
                </a:solidFill>
                <a:round/>
                <a:headEnd/>
                <a:tailEnd/>
              </a:ln>
            </p:spPr>
            <p:txBody>
              <a:bodyPr/>
              <a:lstStyle/>
              <a:p>
                <a:endParaRPr lang="el-GR"/>
              </a:p>
            </p:txBody>
          </p:sp>
          <p:sp>
            <p:nvSpPr>
              <p:cNvPr id="101435" name="Freeform 59"/>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mpd="sng">
                <a:solidFill>
                  <a:schemeClr val="tx1"/>
                </a:solidFill>
                <a:prstDash val="solid"/>
                <a:round/>
                <a:headEnd/>
                <a:tailEnd/>
              </a:ln>
            </p:spPr>
            <p:txBody>
              <a:bodyPr/>
              <a:lstStyle/>
              <a:p>
                <a:endParaRPr lang="el-GR"/>
              </a:p>
            </p:txBody>
          </p:sp>
          <p:sp>
            <p:nvSpPr>
              <p:cNvPr id="101436" name="Freeform 60"/>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mpd="sng">
                <a:solidFill>
                  <a:schemeClr val="tx1"/>
                </a:solidFill>
                <a:prstDash val="solid"/>
                <a:round/>
                <a:headEnd/>
                <a:tailEnd/>
              </a:ln>
            </p:spPr>
            <p:txBody>
              <a:bodyPr/>
              <a:lstStyle/>
              <a:p>
                <a:endParaRPr lang="el-GR"/>
              </a:p>
            </p:txBody>
          </p:sp>
        </p:grpSp>
        <p:grpSp>
          <p:nvGrpSpPr>
            <p:cNvPr id="11" name="Group 61"/>
            <p:cNvGrpSpPr>
              <a:grpSpLocks/>
            </p:cNvGrpSpPr>
            <p:nvPr/>
          </p:nvGrpSpPr>
          <p:grpSpPr bwMode="auto">
            <a:xfrm flipH="1">
              <a:off x="4556919" y="1466850"/>
              <a:ext cx="776288" cy="550863"/>
              <a:chOff x="2179" y="221"/>
              <a:chExt cx="595" cy="438"/>
            </a:xfrm>
          </p:grpSpPr>
          <p:grpSp>
            <p:nvGrpSpPr>
              <p:cNvPr id="12" name="Group 62"/>
              <p:cNvGrpSpPr>
                <a:grpSpLocks/>
              </p:cNvGrpSpPr>
              <p:nvPr/>
            </p:nvGrpSpPr>
            <p:grpSpPr bwMode="auto">
              <a:xfrm>
                <a:off x="2432" y="221"/>
                <a:ext cx="342" cy="346"/>
                <a:chOff x="2235" y="614"/>
                <a:chExt cx="547" cy="553"/>
              </a:xfrm>
            </p:grpSpPr>
            <p:sp>
              <p:nvSpPr>
                <p:cNvPr id="101439" name="Freeform 63"/>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mpd="sng">
                  <a:solidFill>
                    <a:schemeClr val="tx1"/>
                  </a:solidFill>
                  <a:round/>
                  <a:headEnd/>
                  <a:tailEnd/>
                </a:ln>
              </p:spPr>
              <p:txBody>
                <a:bodyPr/>
                <a:lstStyle/>
                <a:p>
                  <a:endParaRPr lang="el-GR"/>
                </a:p>
              </p:txBody>
            </p:sp>
            <p:sp>
              <p:nvSpPr>
                <p:cNvPr id="101440" name="Freeform 6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mpd="sng">
                  <a:solidFill>
                    <a:schemeClr val="tx1"/>
                  </a:solidFill>
                  <a:prstDash val="solid"/>
                  <a:round/>
                  <a:headEnd/>
                  <a:tailEnd/>
                </a:ln>
              </p:spPr>
              <p:txBody>
                <a:bodyPr/>
                <a:lstStyle/>
                <a:p>
                  <a:endParaRPr lang="el-GR"/>
                </a:p>
              </p:txBody>
            </p:sp>
            <p:sp>
              <p:nvSpPr>
                <p:cNvPr id="101441" name="Freeform 65"/>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mpd="sng">
                  <a:solidFill>
                    <a:schemeClr val="tx1"/>
                  </a:solidFill>
                  <a:prstDash val="solid"/>
                  <a:round/>
                  <a:headEnd/>
                  <a:tailEnd/>
                </a:ln>
              </p:spPr>
              <p:txBody>
                <a:bodyPr/>
                <a:lstStyle/>
                <a:p>
                  <a:endParaRPr lang="el-GR"/>
                </a:p>
              </p:txBody>
            </p:sp>
          </p:grpSp>
          <p:grpSp>
            <p:nvGrpSpPr>
              <p:cNvPr id="13" name="Group 66"/>
              <p:cNvGrpSpPr>
                <a:grpSpLocks/>
              </p:cNvGrpSpPr>
              <p:nvPr/>
            </p:nvGrpSpPr>
            <p:grpSpPr bwMode="auto">
              <a:xfrm>
                <a:off x="2179" y="340"/>
                <a:ext cx="246" cy="319"/>
                <a:chOff x="1833" y="752"/>
                <a:chExt cx="402" cy="522"/>
              </a:xfrm>
            </p:grpSpPr>
            <p:sp>
              <p:nvSpPr>
                <p:cNvPr id="101443" name="Freeform 67"/>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mpd="sng">
                  <a:solidFill>
                    <a:schemeClr val="tx1"/>
                  </a:solidFill>
                  <a:round/>
                  <a:headEnd/>
                  <a:tailEnd/>
                </a:ln>
              </p:spPr>
              <p:txBody>
                <a:bodyPr/>
                <a:lstStyle/>
                <a:p>
                  <a:endParaRPr lang="el-GR"/>
                </a:p>
              </p:txBody>
            </p:sp>
            <p:sp>
              <p:nvSpPr>
                <p:cNvPr id="101444" name="Freeform 6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mpd="sng">
                  <a:solidFill>
                    <a:schemeClr val="tx1"/>
                  </a:solidFill>
                  <a:prstDash val="solid"/>
                  <a:round/>
                  <a:headEnd/>
                  <a:tailEnd/>
                </a:ln>
              </p:spPr>
              <p:txBody>
                <a:bodyPr/>
                <a:lstStyle/>
                <a:p>
                  <a:endParaRPr lang="el-GR"/>
                </a:p>
              </p:txBody>
            </p:sp>
            <p:sp>
              <p:nvSpPr>
                <p:cNvPr id="101445" name="Freeform 69"/>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mpd="sng">
                  <a:solidFill>
                    <a:schemeClr val="tx1"/>
                  </a:solidFill>
                  <a:prstDash val="solid"/>
                  <a:round/>
                  <a:headEnd/>
                  <a:tailEnd/>
                </a:ln>
              </p:spPr>
              <p:txBody>
                <a:bodyPr/>
                <a:lstStyle/>
                <a:p>
                  <a:endParaRPr lang="el-GR"/>
                </a:p>
              </p:txBody>
            </p:sp>
          </p:grpSp>
        </p:grpSp>
        <p:grpSp>
          <p:nvGrpSpPr>
            <p:cNvPr id="14" name="Group 117"/>
            <p:cNvGrpSpPr/>
            <p:nvPr/>
          </p:nvGrpSpPr>
          <p:grpSpPr>
            <a:xfrm>
              <a:off x="3477010" y="1928403"/>
              <a:ext cx="439738" cy="401637"/>
              <a:chOff x="4108067" y="2651928"/>
              <a:chExt cx="439738" cy="401637"/>
            </a:xfrm>
          </p:grpSpPr>
          <p:sp>
            <p:nvSpPr>
              <p:cNvPr id="101447" name="Freeform 71"/>
              <p:cNvSpPr>
                <a:spLocks/>
              </p:cNvSpPr>
              <p:nvPr/>
            </p:nvSpPr>
            <p:spPr bwMode="auto">
              <a:xfrm>
                <a:off x="4108067" y="2651928"/>
                <a:ext cx="439738" cy="401637"/>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9050" cmpd="sng">
                <a:solidFill>
                  <a:schemeClr val="tx1"/>
                </a:solidFill>
                <a:round/>
                <a:headEnd/>
                <a:tailEnd/>
              </a:ln>
            </p:spPr>
            <p:txBody>
              <a:bodyPr/>
              <a:lstStyle/>
              <a:p>
                <a:endParaRPr lang="el-GR"/>
              </a:p>
            </p:txBody>
          </p:sp>
          <p:sp>
            <p:nvSpPr>
              <p:cNvPr id="101449" name="Freeform 73"/>
              <p:cNvSpPr>
                <a:spLocks/>
              </p:cNvSpPr>
              <p:nvPr/>
            </p:nvSpPr>
            <p:spPr bwMode="auto">
              <a:xfrm>
                <a:off x="4246870" y="2750654"/>
                <a:ext cx="227451" cy="261401"/>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9050" cmpd="sng">
                <a:solidFill>
                  <a:schemeClr val="tx1"/>
                </a:solidFill>
                <a:prstDash val="solid"/>
                <a:round/>
                <a:headEnd/>
                <a:tailEnd/>
              </a:ln>
            </p:spPr>
            <p:txBody>
              <a:bodyPr/>
              <a:lstStyle/>
              <a:p>
                <a:endParaRPr lang="el-GR"/>
              </a:p>
            </p:txBody>
          </p:sp>
        </p:grpSp>
        <p:grpSp>
          <p:nvGrpSpPr>
            <p:cNvPr id="15" name="Group 74"/>
            <p:cNvGrpSpPr>
              <a:grpSpLocks/>
            </p:cNvGrpSpPr>
            <p:nvPr/>
          </p:nvGrpSpPr>
          <p:grpSpPr bwMode="auto">
            <a:xfrm flipH="1">
              <a:off x="5182394" y="1922463"/>
              <a:ext cx="439738" cy="401637"/>
              <a:chOff x="1613" y="1154"/>
              <a:chExt cx="377" cy="358"/>
            </a:xfrm>
          </p:grpSpPr>
          <p:sp>
            <p:nvSpPr>
              <p:cNvPr id="101451" name="Freeform 75"/>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9050" cmpd="sng">
                <a:solidFill>
                  <a:schemeClr val="tx1"/>
                </a:solidFill>
                <a:round/>
                <a:headEnd/>
                <a:tailEnd/>
              </a:ln>
            </p:spPr>
            <p:txBody>
              <a:bodyPr/>
              <a:lstStyle/>
              <a:p>
                <a:endParaRPr lang="el-GR"/>
              </a:p>
            </p:txBody>
          </p:sp>
          <p:sp>
            <p:nvSpPr>
              <p:cNvPr id="101452" name="Freeform 76"/>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path>
                </a:pathLst>
              </a:custGeom>
              <a:noFill/>
              <a:ln w="19050" cmpd="sng">
                <a:solidFill>
                  <a:schemeClr val="tx1"/>
                </a:solidFill>
                <a:prstDash val="solid"/>
                <a:round/>
                <a:headEnd/>
                <a:tailEnd/>
              </a:ln>
            </p:spPr>
            <p:txBody>
              <a:bodyPr/>
              <a:lstStyle/>
              <a:p>
                <a:endParaRPr lang="el-GR"/>
              </a:p>
            </p:txBody>
          </p:sp>
          <p:sp>
            <p:nvSpPr>
              <p:cNvPr id="101453" name="Freeform 77"/>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9050" cmpd="sng">
                <a:solidFill>
                  <a:schemeClr val="tx1"/>
                </a:solidFill>
                <a:prstDash val="solid"/>
                <a:round/>
                <a:headEnd/>
                <a:tailEnd/>
              </a:ln>
            </p:spPr>
            <p:txBody>
              <a:bodyPr/>
              <a:lstStyle/>
              <a:p>
                <a:endParaRPr lang="el-GR"/>
              </a:p>
            </p:txBody>
          </p:sp>
        </p:grpSp>
      </p:gr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1787" y="683047"/>
            <a:ext cx="720000" cy="54000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Rectangle 2"/>
          <p:cNvSpPr/>
          <p:nvPr/>
        </p:nvSpPr>
        <p:spPr>
          <a:xfrm>
            <a:off x="4305028" y="2483047"/>
            <a:ext cx="720000" cy="3600000"/>
          </a:xfrm>
          <a:prstGeom prst="rect">
            <a:avLst/>
          </a:prstGeom>
          <a:solidFill>
            <a:srgbClr val="C00000"/>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Rectangle 3"/>
          <p:cNvSpPr/>
          <p:nvPr/>
        </p:nvSpPr>
        <p:spPr>
          <a:xfrm>
            <a:off x="5268269" y="5183047"/>
            <a:ext cx="720000" cy="9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Rectangle 4"/>
          <p:cNvSpPr/>
          <p:nvPr/>
        </p:nvSpPr>
        <p:spPr>
          <a:xfrm>
            <a:off x="6231510" y="5993047"/>
            <a:ext cx="720000" cy="9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Rectangle 5"/>
          <p:cNvSpPr/>
          <p:nvPr/>
        </p:nvSpPr>
        <p:spPr>
          <a:xfrm>
            <a:off x="7194751" y="6047047"/>
            <a:ext cx="720000" cy="360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8157993" y="6077647"/>
            <a:ext cx="720000" cy="5400"/>
          </a:xfrm>
          <a:prstGeom prst="rect">
            <a:avLst/>
          </a:prstGeom>
          <a:solidFill>
            <a:schemeClr val="tx1">
              <a:lumMod val="20000"/>
              <a:lumOff val="8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p:cNvSpPr txBox="1"/>
          <p:nvPr/>
        </p:nvSpPr>
        <p:spPr>
          <a:xfrm>
            <a:off x="4057881" y="594910"/>
            <a:ext cx="2938625" cy="830997"/>
          </a:xfrm>
          <a:prstGeom prst="rect">
            <a:avLst/>
          </a:prstGeom>
          <a:noFill/>
        </p:spPr>
        <p:txBody>
          <a:bodyPr wrap="none" rtlCol="0">
            <a:spAutoFit/>
          </a:bodyPr>
          <a:lstStyle/>
          <a:p>
            <a:r>
              <a:rPr lang="el-GR" dirty="0"/>
              <a:t>φυσική ακτινοβολία</a:t>
            </a:r>
            <a:br>
              <a:rPr lang="en-US" dirty="0"/>
            </a:br>
            <a:r>
              <a:rPr lang="en-US" dirty="0"/>
              <a:t>(1 </a:t>
            </a:r>
            <a:r>
              <a:rPr lang="el-GR" dirty="0"/>
              <a:t>έτος</a:t>
            </a:r>
            <a:r>
              <a:rPr lang="en-US" dirty="0"/>
              <a:t>)</a:t>
            </a:r>
            <a:endParaRPr lang="el-GR" dirty="0"/>
          </a:p>
        </p:txBody>
      </p:sp>
      <p:sp>
        <p:nvSpPr>
          <p:cNvPr id="10" name="TextBox 9"/>
          <p:cNvSpPr txBox="1"/>
          <p:nvPr/>
        </p:nvSpPr>
        <p:spPr>
          <a:xfrm>
            <a:off x="5025528" y="2377806"/>
            <a:ext cx="1715534" cy="830997"/>
          </a:xfrm>
          <a:prstGeom prst="rect">
            <a:avLst/>
          </a:prstGeom>
          <a:noFill/>
        </p:spPr>
        <p:txBody>
          <a:bodyPr wrap="none" rtlCol="0">
            <a:spAutoFit/>
          </a:bodyPr>
          <a:lstStyle/>
          <a:p>
            <a:r>
              <a:rPr lang="el-GR" dirty="0"/>
              <a:t>ιατρική</a:t>
            </a:r>
            <a:r>
              <a:rPr lang="en-US" dirty="0"/>
              <a:t> CT</a:t>
            </a:r>
            <a:br>
              <a:rPr lang="en-US" dirty="0"/>
            </a:br>
            <a:r>
              <a:rPr lang="en-US" dirty="0"/>
              <a:t>(8 </a:t>
            </a:r>
            <a:r>
              <a:rPr lang="el-GR" dirty="0"/>
              <a:t>μήνες</a:t>
            </a:r>
            <a:r>
              <a:rPr lang="en-US" dirty="0"/>
              <a:t>)</a:t>
            </a:r>
            <a:endParaRPr lang="el-GR" dirty="0"/>
          </a:p>
        </p:txBody>
      </p:sp>
      <p:sp>
        <p:nvSpPr>
          <p:cNvPr id="11" name="TextBox 10"/>
          <p:cNvSpPr txBox="1"/>
          <p:nvPr/>
        </p:nvSpPr>
        <p:spPr>
          <a:xfrm>
            <a:off x="5585553" y="6088655"/>
            <a:ext cx="971741" cy="461665"/>
          </a:xfrm>
          <a:prstGeom prst="rect">
            <a:avLst/>
          </a:prstGeom>
          <a:noFill/>
        </p:spPr>
        <p:txBody>
          <a:bodyPr wrap="none" rtlCol="0">
            <a:spAutoFit/>
          </a:bodyPr>
          <a:lstStyle/>
          <a:p>
            <a:r>
              <a:rPr lang="en-US" dirty="0"/>
              <a:t>CBCT</a:t>
            </a:r>
            <a:endParaRPr lang="el-GR" dirty="0"/>
          </a:p>
        </p:txBody>
      </p:sp>
      <p:sp>
        <p:nvSpPr>
          <p:cNvPr id="12" name="TextBox 11"/>
          <p:cNvSpPr txBox="1"/>
          <p:nvPr/>
        </p:nvSpPr>
        <p:spPr>
          <a:xfrm>
            <a:off x="7030444" y="6018877"/>
            <a:ext cx="1128835" cy="461665"/>
          </a:xfrm>
          <a:prstGeom prst="rect">
            <a:avLst/>
          </a:prstGeom>
          <a:noFill/>
        </p:spPr>
        <p:txBody>
          <a:bodyPr wrap="none" rtlCol="0">
            <a:spAutoFit/>
          </a:bodyPr>
          <a:lstStyle/>
          <a:p>
            <a:r>
              <a:rPr lang="el-GR" dirty="0"/>
              <a:t>πανορ.</a:t>
            </a:r>
          </a:p>
        </p:txBody>
      </p:sp>
      <p:sp>
        <p:nvSpPr>
          <p:cNvPr id="13" name="TextBox 12"/>
          <p:cNvSpPr txBox="1"/>
          <p:nvPr/>
        </p:nvSpPr>
        <p:spPr>
          <a:xfrm>
            <a:off x="8035378" y="6018877"/>
            <a:ext cx="1519968" cy="461665"/>
          </a:xfrm>
          <a:prstGeom prst="rect">
            <a:avLst/>
          </a:prstGeom>
          <a:noFill/>
        </p:spPr>
        <p:txBody>
          <a:bodyPr wrap="none" rtlCol="0">
            <a:spAutoFit/>
          </a:bodyPr>
          <a:lstStyle/>
          <a:p>
            <a:r>
              <a:rPr lang="el-GR" dirty="0"/>
              <a:t>κεφαλομ.</a:t>
            </a:r>
          </a:p>
        </p:txBody>
      </p:sp>
      <p:sp>
        <p:nvSpPr>
          <p:cNvPr id="14" name="TextBox 13"/>
          <p:cNvSpPr txBox="1"/>
          <p:nvPr/>
        </p:nvSpPr>
        <p:spPr>
          <a:xfrm>
            <a:off x="3242632" y="231355"/>
            <a:ext cx="922047" cy="461665"/>
          </a:xfrm>
          <a:prstGeom prst="rect">
            <a:avLst/>
          </a:prstGeom>
          <a:noFill/>
        </p:spPr>
        <p:txBody>
          <a:bodyPr wrap="none" rtlCol="0">
            <a:spAutoFit/>
          </a:bodyPr>
          <a:lstStyle/>
          <a:p>
            <a:r>
              <a:rPr lang="en-US" dirty="0"/>
              <a:t>3000</a:t>
            </a:r>
            <a:endParaRPr lang="el-GR" dirty="0"/>
          </a:p>
        </p:txBody>
      </p:sp>
      <p:sp>
        <p:nvSpPr>
          <p:cNvPr id="15" name="TextBox 14"/>
          <p:cNvSpPr txBox="1"/>
          <p:nvPr/>
        </p:nvSpPr>
        <p:spPr>
          <a:xfrm>
            <a:off x="4210280" y="2025269"/>
            <a:ext cx="922047" cy="461665"/>
          </a:xfrm>
          <a:prstGeom prst="rect">
            <a:avLst/>
          </a:prstGeom>
          <a:noFill/>
        </p:spPr>
        <p:txBody>
          <a:bodyPr wrap="none" rtlCol="0">
            <a:spAutoFit/>
          </a:bodyPr>
          <a:lstStyle/>
          <a:p>
            <a:r>
              <a:rPr lang="en-US" dirty="0"/>
              <a:t>2000</a:t>
            </a:r>
            <a:endParaRPr lang="el-GR" dirty="0"/>
          </a:p>
        </p:txBody>
      </p:sp>
      <p:sp>
        <p:nvSpPr>
          <p:cNvPr id="16" name="TextBox 15"/>
          <p:cNvSpPr txBox="1"/>
          <p:nvPr/>
        </p:nvSpPr>
        <p:spPr>
          <a:xfrm>
            <a:off x="5464365" y="4659595"/>
            <a:ext cx="1338828" cy="461665"/>
          </a:xfrm>
          <a:prstGeom prst="rect">
            <a:avLst/>
          </a:prstGeom>
          <a:noFill/>
        </p:spPr>
        <p:txBody>
          <a:bodyPr wrap="none" rtlCol="0">
            <a:spAutoFit/>
          </a:bodyPr>
          <a:lstStyle/>
          <a:p>
            <a:r>
              <a:rPr lang="en-US" dirty="0"/>
              <a:t>50 - 500</a:t>
            </a:r>
            <a:endParaRPr lang="el-GR" dirty="0"/>
          </a:p>
        </p:txBody>
      </p:sp>
      <p:sp>
        <p:nvSpPr>
          <p:cNvPr id="17" name="TextBox 16"/>
          <p:cNvSpPr txBox="1"/>
          <p:nvPr/>
        </p:nvSpPr>
        <p:spPr>
          <a:xfrm>
            <a:off x="7280312" y="5410035"/>
            <a:ext cx="545342" cy="461665"/>
          </a:xfrm>
          <a:prstGeom prst="rect">
            <a:avLst/>
          </a:prstGeom>
          <a:noFill/>
        </p:spPr>
        <p:txBody>
          <a:bodyPr wrap="none" rtlCol="0">
            <a:spAutoFit/>
          </a:bodyPr>
          <a:lstStyle/>
          <a:p>
            <a:r>
              <a:rPr lang="en-US" dirty="0"/>
              <a:t>20</a:t>
            </a:r>
            <a:endParaRPr lang="el-GR" dirty="0"/>
          </a:p>
        </p:txBody>
      </p:sp>
      <p:sp>
        <p:nvSpPr>
          <p:cNvPr id="18" name="TextBox 17"/>
          <p:cNvSpPr txBox="1"/>
          <p:nvPr/>
        </p:nvSpPr>
        <p:spPr>
          <a:xfrm>
            <a:off x="8325079" y="5479058"/>
            <a:ext cx="354584" cy="461665"/>
          </a:xfrm>
          <a:prstGeom prst="rect">
            <a:avLst/>
          </a:prstGeom>
          <a:noFill/>
        </p:spPr>
        <p:txBody>
          <a:bodyPr wrap="none" rtlCol="0">
            <a:spAutoFit/>
          </a:bodyPr>
          <a:lstStyle/>
          <a:p>
            <a:r>
              <a:rPr lang="en-US" dirty="0"/>
              <a:t>3</a:t>
            </a:r>
            <a:endParaRPr lang="el-GR" dirty="0"/>
          </a:p>
        </p:txBody>
      </p:sp>
      <p:sp>
        <p:nvSpPr>
          <p:cNvPr id="20" name="TextBox 19"/>
          <p:cNvSpPr txBox="1"/>
          <p:nvPr/>
        </p:nvSpPr>
        <p:spPr>
          <a:xfrm>
            <a:off x="2295182" y="548588"/>
            <a:ext cx="856325" cy="584775"/>
          </a:xfrm>
          <a:prstGeom prst="rect">
            <a:avLst/>
          </a:prstGeom>
          <a:noFill/>
        </p:spPr>
        <p:txBody>
          <a:bodyPr wrap="none" rtlCol="0">
            <a:spAutoFit/>
          </a:bodyPr>
          <a:lstStyle/>
          <a:p>
            <a:r>
              <a:rPr lang="el-GR" sz="3200" dirty="0"/>
              <a:t>μ</a:t>
            </a:r>
            <a:r>
              <a:rPr lang="en-US" sz="3200" dirty="0" err="1"/>
              <a:t>Sv</a:t>
            </a:r>
            <a:endParaRPr lang="el-GR" sz="3200" dirty="0"/>
          </a:p>
        </p:txBody>
      </p:sp>
      <p:sp>
        <p:nvSpPr>
          <p:cNvPr id="19" name="TextBox 18"/>
          <p:cNvSpPr txBox="1"/>
          <p:nvPr/>
        </p:nvSpPr>
        <p:spPr>
          <a:xfrm>
            <a:off x="5193365" y="4357174"/>
            <a:ext cx="1981633" cy="461665"/>
          </a:xfrm>
          <a:prstGeom prst="rect">
            <a:avLst/>
          </a:prstGeom>
          <a:noFill/>
        </p:spPr>
        <p:txBody>
          <a:bodyPr wrap="none" rtlCol="0">
            <a:spAutoFit/>
          </a:bodyPr>
          <a:lstStyle/>
          <a:p>
            <a:r>
              <a:rPr lang="en-US" dirty="0"/>
              <a:t>(1 - 8 </a:t>
            </a:r>
            <a:r>
              <a:rPr lang="el-GR" dirty="0"/>
              <a:t>εβδομ.</a:t>
            </a:r>
            <a:r>
              <a:rPr lang="en-US" dirty="0"/>
              <a:t>)</a:t>
            </a:r>
            <a:endParaRPr lang="el-GR" dirty="0"/>
          </a:p>
        </p:txBody>
      </p:sp>
      <p:sp>
        <p:nvSpPr>
          <p:cNvPr id="21" name="TextBox 20"/>
          <p:cNvSpPr txBox="1"/>
          <p:nvPr/>
        </p:nvSpPr>
        <p:spPr>
          <a:xfrm>
            <a:off x="6831164" y="5035502"/>
            <a:ext cx="1819729" cy="461665"/>
          </a:xfrm>
          <a:prstGeom prst="rect">
            <a:avLst/>
          </a:prstGeom>
          <a:noFill/>
        </p:spPr>
        <p:txBody>
          <a:bodyPr wrap="none" rtlCol="0">
            <a:spAutoFit/>
          </a:bodyPr>
          <a:lstStyle/>
          <a:p>
            <a:r>
              <a:rPr lang="en-US" dirty="0"/>
              <a:t>(1.5 </a:t>
            </a:r>
            <a:r>
              <a:rPr lang="el-GR" dirty="0"/>
              <a:t>ημέρες</a:t>
            </a:r>
            <a:r>
              <a:rPr lang="en-US" dirty="0"/>
              <a:t>)</a:t>
            </a:r>
            <a:endParaRPr lang="el-GR" dirty="0"/>
          </a:p>
        </p:txBody>
      </p:sp>
      <p:sp>
        <p:nvSpPr>
          <p:cNvPr id="22" name="TextBox 21"/>
          <p:cNvSpPr txBox="1"/>
          <p:nvPr/>
        </p:nvSpPr>
        <p:spPr>
          <a:xfrm>
            <a:off x="8635717" y="5479058"/>
            <a:ext cx="1337226" cy="461665"/>
          </a:xfrm>
          <a:prstGeom prst="rect">
            <a:avLst/>
          </a:prstGeom>
          <a:noFill/>
        </p:spPr>
        <p:txBody>
          <a:bodyPr wrap="none" rtlCol="0">
            <a:spAutoFit/>
          </a:bodyPr>
          <a:lstStyle/>
          <a:p>
            <a:r>
              <a:rPr lang="en-US" dirty="0"/>
              <a:t>(9 </a:t>
            </a:r>
            <a:r>
              <a:rPr lang="el-GR" dirty="0"/>
              <a:t>ώρες</a:t>
            </a:r>
            <a:r>
              <a:rPr lang="en-US" dirty="0"/>
              <a:t>)</a:t>
            </a:r>
            <a:endParaRPr lang="el-GR" dirty="0"/>
          </a:p>
        </p:txBody>
      </p:sp>
      <p:sp>
        <p:nvSpPr>
          <p:cNvPr id="23" name="TextBox 22"/>
          <p:cNvSpPr txBox="1"/>
          <p:nvPr/>
        </p:nvSpPr>
        <p:spPr>
          <a:xfrm>
            <a:off x="1860660" y="1049481"/>
            <a:ext cx="1261884" cy="830997"/>
          </a:xfrm>
          <a:prstGeom prst="rect">
            <a:avLst/>
          </a:prstGeom>
          <a:noFill/>
        </p:spPr>
        <p:txBody>
          <a:bodyPr wrap="none" rtlCol="0">
            <a:spAutoFit/>
          </a:bodyPr>
          <a:lstStyle/>
          <a:p>
            <a:pPr algn="r"/>
            <a:r>
              <a:rPr lang="el-GR" dirty="0"/>
              <a:t>ενεργός</a:t>
            </a:r>
            <a:br>
              <a:rPr lang="el-GR" dirty="0"/>
            </a:br>
            <a:r>
              <a:rPr lang="el-GR" dirty="0"/>
              <a:t>δόση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2000"/>
                                        <p:tgtEl>
                                          <p:spTgt spid="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2000"/>
                                        <p:tgtEl>
                                          <p:spTgt spid="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2000"/>
                                        <p:tgtEl>
                                          <p:spTgt spid="5"/>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9" grpId="0"/>
      <p:bldP spid="10" grpId="0"/>
      <p:bldP spid="11" grpId="0"/>
      <p:bldP spid="12" grpId="0"/>
      <p:bldP spid="13" grpId="0"/>
      <p:bldP spid="14" grpId="0"/>
      <p:bldP spid="15" grpId="0"/>
      <p:bldP spid="16" grpId="0"/>
      <p:bldP spid="17" grpId="0"/>
      <p:bldP spid="18" grpId="0"/>
      <p:bldP spid="19" grpId="0"/>
      <p:bldP spid="21" grpId="0"/>
      <p:bldP spid="2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5268269" y="5183047"/>
            <a:ext cx="3609724" cy="900000"/>
            <a:chOff x="3744269" y="5183047"/>
            <a:chExt cx="3609724" cy="900000"/>
          </a:xfrm>
        </p:grpSpPr>
        <p:sp>
          <p:nvSpPr>
            <p:cNvPr id="4" name="Rectangle 3"/>
            <p:cNvSpPr/>
            <p:nvPr/>
          </p:nvSpPr>
          <p:spPr>
            <a:xfrm>
              <a:off x="3744269" y="5183047"/>
              <a:ext cx="720000" cy="9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Rectangle 4"/>
            <p:cNvSpPr/>
            <p:nvPr/>
          </p:nvSpPr>
          <p:spPr>
            <a:xfrm>
              <a:off x="4707510" y="5993047"/>
              <a:ext cx="720000" cy="9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Rectangle 5"/>
            <p:cNvSpPr/>
            <p:nvPr/>
          </p:nvSpPr>
          <p:spPr>
            <a:xfrm>
              <a:off x="5670751" y="6047047"/>
              <a:ext cx="720000" cy="360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6633993" y="6077647"/>
              <a:ext cx="720000" cy="5400"/>
            </a:xfrm>
            <a:prstGeom prst="rect">
              <a:avLst/>
            </a:prstGeom>
            <a:solidFill>
              <a:schemeClr val="tx1">
                <a:lumMod val="20000"/>
                <a:lumOff val="8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33" name="Rectangle 32"/>
          <p:cNvSpPr/>
          <p:nvPr/>
        </p:nvSpPr>
        <p:spPr>
          <a:xfrm>
            <a:off x="5268269" y="683047"/>
            <a:ext cx="720000" cy="54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Rectangle 33"/>
          <p:cNvSpPr/>
          <p:nvPr/>
        </p:nvSpPr>
        <p:spPr>
          <a:xfrm>
            <a:off x="6231510" y="5543047"/>
            <a:ext cx="720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Rectangle 34"/>
          <p:cNvSpPr/>
          <p:nvPr/>
        </p:nvSpPr>
        <p:spPr>
          <a:xfrm>
            <a:off x="7194751" y="5867047"/>
            <a:ext cx="720000" cy="2160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Rectangle 35"/>
          <p:cNvSpPr/>
          <p:nvPr/>
        </p:nvSpPr>
        <p:spPr>
          <a:xfrm>
            <a:off x="8157993" y="6050647"/>
            <a:ext cx="720000" cy="32400"/>
          </a:xfrm>
          <a:prstGeom prst="rect">
            <a:avLst/>
          </a:prstGeom>
          <a:solidFill>
            <a:schemeClr val="tx1">
              <a:lumMod val="20000"/>
              <a:lumOff val="8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p:cNvSpPr txBox="1"/>
          <p:nvPr/>
        </p:nvSpPr>
        <p:spPr>
          <a:xfrm>
            <a:off x="5585553" y="6088655"/>
            <a:ext cx="971741" cy="461665"/>
          </a:xfrm>
          <a:prstGeom prst="rect">
            <a:avLst/>
          </a:prstGeom>
          <a:noFill/>
        </p:spPr>
        <p:txBody>
          <a:bodyPr wrap="none" rtlCol="0">
            <a:spAutoFit/>
          </a:bodyPr>
          <a:lstStyle/>
          <a:p>
            <a:r>
              <a:rPr lang="en-US" dirty="0"/>
              <a:t>CBCT</a:t>
            </a:r>
            <a:endParaRPr lang="el-GR" dirty="0"/>
          </a:p>
        </p:txBody>
      </p:sp>
      <p:sp>
        <p:nvSpPr>
          <p:cNvPr id="12" name="TextBox 11"/>
          <p:cNvSpPr txBox="1"/>
          <p:nvPr/>
        </p:nvSpPr>
        <p:spPr>
          <a:xfrm>
            <a:off x="7030444" y="6018877"/>
            <a:ext cx="1128835" cy="461665"/>
          </a:xfrm>
          <a:prstGeom prst="rect">
            <a:avLst/>
          </a:prstGeom>
          <a:noFill/>
        </p:spPr>
        <p:txBody>
          <a:bodyPr wrap="none" rtlCol="0">
            <a:spAutoFit/>
          </a:bodyPr>
          <a:lstStyle/>
          <a:p>
            <a:r>
              <a:rPr lang="el-GR" dirty="0"/>
              <a:t>πανορ.</a:t>
            </a:r>
          </a:p>
        </p:txBody>
      </p:sp>
      <p:sp>
        <p:nvSpPr>
          <p:cNvPr id="13" name="TextBox 12"/>
          <p:cNvSpPr txBox="1"/>
          <p:nvPr/>
        </p:nvSpPr>
        <p:spPr>
          <a:xfrm>
            <a:off x="8035378" y="6018877"/>
            <a:ext cx="1471878" cy="461665"/>
          </a:xfrm>
          <a:prstGeom prst="rect">
            <a:avLst/>
          </a:prstGeom>
          <a:noFill/>
        </p:spPr>
        <p:txBody>
          <a:bodyPr wrap="none" rtlCol="0">
            <a:spAutoFit/>
          </a:bodyPr>
          <a:lstStyle/>
          <a:p>
            <a:r>
              <a:rPr lang="el-GR" dirty="0"/>
              <a:t>κεφαλομ.</a:t>
            </a:r>
          </a:p>
        </p:txBody>
      </p:sp>
      <p:sp>
        <p:nvSpPr>
          <p:cNvPr id="16" name="TextBox 15"/>
          <p:cNvSpPr txBox="1"/>
          <p:nvPr/>
        </p:nvSpPr>
        <p:spPr>
          <a:xfrm>
            <a:off x="5464365" y="4659595"/>
            <a:ext cx="1338828" cy="461665"/>
          </a:xfrm>
          <a:prstGeom prst="rect">
            <a:avLst/>
          </a:prstGeom>
          <a:noFill/>
        </p:spPr>
        <p:txBody>
          <a:bodyPr wrap="none" rtlCol="0">
            <a:spAutoFit/>
          </a:bodyPr>
          <a:lstStyle/>
          <a:p>
            <a:r>
              <a:rPr lang="en-US" dirty="0"/>
              <a:t>50 - 500</a:t>
            </a:r>
            <a:endParaRPr lang="el-GR" dirty="0"/>
          </a:p>
        </p:txBody>
      </p:sp>
      <p:sp>
        <p:nvSpPr>
          <p:cNvPr id="17" name="TextBox 16"/>
          <p:cNvSpPr txBox="1"/>
          <p:nvPr/>
        </p:nvSpPr>
        <p:spPr>
          <a:xfrm>
            <a:off x="7280312" y="5410035"/>
            <a:ext cx="545342" cy="461665"/>
          </a:xfrm>
          <a:prstGeom prst="rect">
            <a:avLst/>
          </a:prstGeom>
          <a:noFill/>
        </p:spPr>
        <p:txBody>
          <a:bodyPr wrap="none" rtlCol="0">
            <a:spAutoFit/>
          </a:bodyPr>
          <a:lstStyle/>
          <a:p>
            <a:r>
              <a:rPr lang="en-US" dirty="0"/>
              <a:t>20</a:t>
            </a:r>
            <a:endParaRPr lang="el-GR" dirty="0"/>
          </a:p>
        </p:txBody>
      </p:sp>
      <p:sp>
        <p:nvSpPr>
          <p:cNvPr id="18" name="TextBox 17"/>
          <p:cNvSpPr txBox="1"/>
          <p:nvPr/>
        </p:nvSpPr>
        <p:spPr>
          <a:xfrm>
            <a:off x="8325079" y="5479058"/>
            <a:ext cx="354584" cy="461665"/>
          </a:xfrm>
          <a:prstGeom prst="rect">
            <a:avLst/>
          </a:prstGeom>
          <a:noFill/>
        </p:spPr>
        <p:txBody>
          <a:bodyPr wrap="none" rtlCol="0">
            <a:spAutoFit/>
          </a:bodyPr>
          <a:lstStyle/>
          <a:p>
            <a:r>
              <a:rPr lang="en-US" dirty="0"/>
              <a:t>3</a:t>
            </a:r>
            <a:endParaRPr lang="el-GR" dirty="0"/>
          </a:p>
        </p:txBody>
      </p:sp>
      <p:sp>
        <p:nvSpPr>
          <p:cNvPr id="20" name="TextBox 19"/>
          <p:cNvSpPr txBox="1"/>
          <p:nvPr/>
        </p:nvSpPr>
        <p:spPr>
          <a:xfrm>
            <a:off x="2295182" y="548588"/>
            <a:ext cx="856325" cy="584775"/>
          </a:xfrm>
          <a:prstGeom prst="rect">
            <a:avLst/>
          </a:prstGeom>
          <a:noFill/>
        </p:spPr>
        <p:txBody>
          <a:bodyPr wrap="none" rtlCol="0">
            <a:spAutoFit/>
          </a:bodyPr>
          <a:lstStyle/>
          <a:p>
            <a:r>
              <a:rPr lang="el-GR" sz="3200" dirty="0"/>
              <a:t>μ</a:t>
            </a:r>
            <a:r>
              <a:rPr lang="en-US" sz="3200" dirty="0" err="1"/>
              <a:t>Sv</a:t>
            </a:r>
            <a:endParaRPr lang="el-GR" sz="3200" dirty="0"/>
          </a:p>
        </p:txBody>
      </p:sp>
      <p:sp>
        <p:nvSpPr>
          <p:cNvPr id="19" name="TextBox 18"/>
          <p:cNvSpPr txBox="1"/>
          <p:nvPr/>
        </p:nvSpPr>
        <p:spPr>
          <a:xfrm>
            <a:off x="5193365" y="4357174"/>
            <a:ext cx="1981633" cy="461665"/>
          </a:xfrm>
          <a:prstGeom prst="rect">
            <a:avLst/>
          </a:prstGeom>
          <a:noFill/>
        </p:spPr>
        <p:txBody>
          <a:bodyPr wrap="none" rtlCol="0">
            <a:spAutoFit/>
          </a:bodyPr>
          <a:lstStyle/>
          <a:p>
            <a:r>
              <a:rPr lang="en-US" dirty="0"/>
              <a:t>(1 - 8 </a:t>
            </a:r>
            <a:r>
              <a:rPr lang="el-GR" dirty="0"/>
              <a:t>εβδομ.</a:t>
            </a:r>
            <a:r>
              <a:rPr lang="en-US" dirty="0"/>
              <a:t>)</a:t>
            </a:r>
            <a:endParaRPr lang="el-GR" dirty="0"/>
          </a:p>
        </p:txBody>
      </p:sp>
      <p:sp>
        <p:nvSpPr>
          <p:cNvPr id="21" name="TextBox 20"/>
          <p:cNvSpPr txBox="1"/>
          <p:nvPr/>
        </p:nvSpPr>
        <p:spPr>
          <a:xfrm>
            <a:off x="6831164" y="5035502"/>
            <a:ext cx="1819729" cy="461665"/>
          </a:xfrm>
          <a:prstGeom prst="rect">
            <a:avLst/>
          </a:prstGeom>
          <a:noFill/>
        </p:spPr>
        <p:txBody>
          <a:bodyPr wrap="none" rtlCol="0">
            <a:spAutoFit/>
          </a:bodyPr>
          <a:lstStyle/>
          <a:p>
            <a:r>
              <a:rPr lang="en-US" dirty="0"/>
              <a:t>(1.5 </a:t>
            </a:r>
            <a:r>
              <a:rPr lang="el-GR" dirty="0"/>
              <a:t>ημέρες</a:t>
            </a:r>
            <a:r>
              <a:rPr lang="en-US" dirty="0"/>
              <a:t>)</a:t>
            </a:r>
            <a:endParaRPr lang="el-GR" dirty="0"/>
          </a:p>
        </p:txBody>
      </p:sp>
      <p:sp>
        <p:nvSpPr>
          <p:cNvPr id="22" name="TextBox 21"/>
          <p:cNvSpPr txBox="1"/>
          <p:nvPr/>
        </p:nvSpPr>
        <p:spPr>
          <a:xfrm>
            <a:off x="8635717" y="5479058"/>
            <a:ext cx="1337226" cy="461665"/>
          </a:xfrm>
          <a:prstGeom prst="rect">
            <a:avLst/>
          </a:prstGeom>
          <a:noFill/>
        </p:spPr>
        <p:txBody>
          <a:bodyPr wrap="none" rtlCol="0">
            <a:spAutoFit/>
          </a:bodyPr>
          <a:lstStyle/>
          <a:p>
            <a:r>
              <a:rPr lang="en-US" dirty="0"/>
              <a:t>(9 </a:t>
            </a:r>
            <a:r>
              <a:rPr lang="el-GR" dirty="0"/>
              <a:t>ώρες</a:t>
            </a:r>
            <a:r>
              <a:rPr lang="en-US" dirty="0"/>
              <a:t>)</a:t>
            </a:r>
            <a:endParaRPr lang="el-GR" dirty="0"/>
          </a:p>
        </p:txBody>
      </p:sp>
      <p:sp>
        <p:nvSpPr>
          <p:cNvPr id="23" name="TextBox 22"/>
          <p:cNvSpPr txBox="1"/>
          <p:nvPr/>
        </p:nvSpPr>
        <p:spPr>
          <a:xfrm>
            <a:off x="1860660" y="1049481"/>
            <a:ext cx="1261884" cy="830997"/>
          </a:xfrm>
          <a:prstGeom prst="rect">
            <a:avLst/>
          </a:prstGeom>
          <a:noFill/>
        </p:spPr>
        <p:txBody>
          <a:bodyPr wrap="none" rtlCol="0">
            <a:spAutoFit/>
          </a:bodyPr>
          <a:lstStyle/>
          <a:p>
            <a:pPr algn="r"/>
            <a:r>
              <a:rPr lang="el-GR" dirty="0"/>
              <a:t>ενεργός</a:t>
            </a:r>
            <a:br>
              <a:rPr lang="el-GR" dirty="0"/>
            </a:br>
            <a:r>
              <a:rPr lang="el-GR" dirty="0"/>
              <a:t>δόση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2000"/>
                                        <p:tgtEl>
                                          <p:spTgt spid="3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2000"/>
                                        <p:tgtEl>
                                          <p:spTgt spid="3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down)">
                                      <p:cBhvr>
                                        <p:cTn id="13" dur="2000"/>
                                        <p:tgtEl>
                                          <p:spTgt spid="3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7030444" y="6018877"/>
            <a:ext cx="1128835" cy="461665"/>
          </a:xfrm>
          <a:prstGeom prst="rect">
            <a:avLst/>
          </a:prstGeom>
          <a:noFill/>
        </p:spPr>
        <p:txBody>
          <a:bodyPr wrap="none" rtlCol="0">
            <a:spAutoFit/>
          </a:bodyPr>
          <a:lstStyle/>
          <a:p>
            <a:r>
              <a:rPr lang="el-GR" dirty="0"/>
              <a:t>πανορ.</a:t>
            </a:r>
          </a:p>
        </p:txBody>
      </p:sp>
      <p:sp>
        <p:nvSpPr>
          <p:cNvPr id="21" name="TextBox 20"/>
          <p:cNvSpPr txBox="1"/>
          <p:nvPr/>
        </p:nvSpPr>
        <p:spPr>
          <a:xfrm>
            <a:off x="8035378" y="6018877"/>
            <a:ext cx="1471878" cy="461665"/>
          </a:xfrm>
          <a:prstGeom prst="rect">
            <a:avLst/>
          </a:prstGeom>
          <a:noFill/>
        </p:spPr>
        <p:txBody>
          <a:bodyPr wrap="none" rtlCol="0">
            <a:spAutoFit/>
          </a:bodyPr>
          <a:lstStyle/>
          <a:p>
            <a:r>
              <a:rPr lang="el-GR" dirty="0"/>
              <a:t>κεφαλομ.</a:t>
            </a:r>
          </a:p>
        </p:txBody>
      </p:sp>
      <p:sp>
        <p:nvSpPr>
          <p:cNvPr id="33" name="Rectangle 32"/>
          <p:cNvSpPr/>
          <p:nvPr/>
        </p:nvSpPr>
        <p:spPr>
          <a:xfrm>
            <a:off x="5268269" y="683047"/>
            <a:ext cx="720000" cy="54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Rectangle 33"/>
          <p:cNvSpPr/>
          <p:nvPr/>
        </p:nvSpPr>
        <p:spPr>
          <a:xfrm>
            <a:off x="6231510" y="5543047"/>
            <a:ext cx="720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Rectangle 34"/>
          <p:cNvSpPr/>
          <p:nvPr/>
        </p:nvSpPr>
        <p:spPr>
          <a:xfrm>
            <a:off x="7194751" y="5867047"/>
            <a:ext cx="720000" cy="2160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Rectangle 35"/>
          <p:cNvSpPr/>
          <p:nvPr/>
        </p:nvSpPr>
        <p:spPr>
          <a:xfrm>
            <a:off x="8157993" y="6050647"/>
            <a:ext cx="720000" cy="32400"/>
          </a:xfrm>
          <a:prstGeom prst="rect">
            <a:avLst/>
          </a:prstGeom>
          <a:solidFill>
            <a:schemeClr val="tx1">
              <a:lumMod val="20000"/>
              <a:lumOff val="8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p:cNvSpPr txBox="1"/>
          <p:nvPr/>
        </p:nvSpPr>
        <p:spPr>
          <a:xfrm>
            <a:off x="5585553" y="6088655"/>
            <a:ext cx="971741" cy="461665"/>
          </a:xfrm>
          <a:prstGeom prst="rect">
            <a:avLst/>
          </a:prstGeom>
          <a:noFill/>
        </p:spPr>
        <p:txBody>
          <a:bodyPr wrap="none" rtlCol="0">
            <a:spAutoFit/>
          </a:bodyPr>
          <a:lstStyle/>
          <a:p>
            <a:r>
              <a:rPr lang="en-US" dirty="0"/>
              <a:t>CBCT</a:t>
            </a:r>
            <a:endParaRPr lang="el-GR" dirty="0"/>
          </a:p>
        </p:txBody>
      </p:sp>
      <p:sp>
        <p:nvSpPr>
          <p:cNvPr id="16" name="TextBox 15"/>
          <p:cNvSpPr txBox="1"/>
          <p:nvPr/>
        </p:nvSpPr>
        <p:spPr>
          <a:xfrm>
            <a:off x="5464365" y="4659595"/>
            <a:ext cx="1338828" cy="461665"/>
          </a:xfrm>
          <a:prstGeom prst="rect">
            <a:avLst/>
          </a:prstGeom>
          <a:noFill/>
        </p:spPr>
        <p:txBody>
          <a:bodyPr wrap="none" rtlCol="0">
            <a:spAutoFit/>
          </a:bodyPr>
          <a:lstStyle/>
          <a:p>
            <a:r>
              <a:rPr lang="en-US" dirty="0"/>
              <a:t>50 - 500</a:t>
            </a:r>
            <a:endParaRPr lang="el-GR" dirty="0"/>
          </a:p>
        </p:txBody>
      </p:sp>
      <p:sp>
        <p:nvSpPr>
          <p:cNvPr id="17" name="TextBox 16"/>
          <p:cNvSpPr txBox="1"/>
          <p:nvPr/>
        </p:nvSpPr>
        <p:spPr>
          <a:xfrm>
            <a:off x="7280312" y="5410035"/>
            <a:ext cx="545342" cy="461665"/>
          </a:xfrm>
          <a:prstGeom prst="rect">
            <a:avLst/>
          </a:prstGeom>
          <a:noFill/>
        </p:spPr>
        <p:txBody>
          <a:bodyPr wrap="none" rtlCol="0">
            <a:spAutoFit/>
          </a:bodyPr>
          <a:lstStyle/>
          <a:p>
            <a:r>
              <a:rPr lang="en-US" dirty="0"/>
              <a:t>20</a:t>
            </a:r>
            <a:endParaRPr lang="el-GR" dirty="0"/>
          </a:p>
        </p:txBody>
      </p:sp>
      <p:sp>
        <p:nvSpPr>
          <p:cNvPr id="18" name="TextBox 17"/>
          <p:cNvSpPr txBox="1"/>
          <p:nvPr/>
        </p:nvSpPr>
        <p:spPr>
          <a:xfrm>
            <a:off x="8325079" y="5479058"/>
            <a:ext cx="354584" cy="461665"/>
          </a:xfrm>
          <a:prstGeom prst="rect">
            <a:avLst/>
          </a:prstGeom>
          <a:noFill/>
        </p:spPr>
        <p:txBody>
          <a:bodyPr wrap="none" rtlCol="0">
            <a:spAutoFit/>
          </a:bodyPr>
          <a:lstStyle/>
          <a:p>
            <a:r>
              <a:rPr lang="en-US" dirty="0"/>
              <a:t>3</a:t>
            </a:r>
            <a:endParaRPr lang="el-GR" dirty="0"/>
          </a:p>
        </p:txBody>
      </p:sp>
      <p:sp>
        <p:nvSpPr>
          <p:cNvPr id="20" name="TextBox 19"/>
          <p:cNvSpPr txBox="1"/>
          <p:nvPr/>
        </p:nvSpPr>
        <p:spPr>
          <a:xfrm>
            <a:off x="2295182" y="548588"/>
            <a:ext cx="856325" cy="584775"/>
          </a:xfrm>
          <a:prstGeom prst="rect">
            <a:avLst/>
          </a:prstGeom>
          <a:noFill/>
        </p:spPr>
        <p:txBody>
          <a:bodyPr wrap="none" rtlCol="0">
            <a:spAutoFit/>
          </a:bodyPr>
          <a:lstStyle/>
          <a:p>
            <a:r>
              <a:rPr lang="el-GR" sz="3200" dirty="0"/>
              <a:t>μ</a:t>
            </a:r>
            <a:r>
              <a:rPr lang="en-US" sz="3200" dirty="0" err="1"/>
              <a:t>Sv</a:t>
            </a:r>
            <a:endParaRPr lang="el-GR" sz="3200" dirty="0"/>
          </a:p>
        </p:txBody>
      </p:sp>
      <p:sp>
        <p:nvSpPr>
          <p:cNvPr id="23" name="TextBox 22"/>
          <p:cNvSpPr txBox="1"/>
          <p:nvPr/>
        </p:nvSpPr>
        <p:spPr>
          <a:xfrm>
            <a:off x="1860660" y="1049481"/>
            <a:ext cx="1261884" cy="830997"/>
          </a:xfrm>
          <a:prstGeom prst="rect">
            <a:avLst/>
          </a:prstGeom>
          <a:noFill/>
        </p:spPr>
        <p:txBody>
          <a:bodyPr wrap="none" rtlCol="0">
            <a:spAutoFit/>
          </a:bodyPr>
          <a:lstStyle/>
          <a:p>
            <a:pPr algn="r"/>
            <a:r>
              <a:rPr lang="el-GR" dirty="0"/>
              <a:t>ενεργός</a:t>
            </a:r>
            <a:br>
              <a:rPr lang="el-GR" dirty="0"/>
            </a:br>
            <a:r>
              <a:rPr lang="el-GR" dirty="0"/>
              <a:t>δόση</a:t>
            </a:r>
          </a:p>
        </p:txBody>
      </p:sp>
      <p:sp>
        <p:nvSpPr>
          <p:cNvPr id="44" name="Rectangle 43"/>
          <p:cNvSpPr/>
          <p:nvPr/>
        </p:nvSpPr>
        <p:spPr>
          <a:xfrm>
            <a:off x="4651666" y="3169227"/>
            <a:ext cx="4416135" cy="820882"/>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32" name="Freeform 8"/>
          <p:cNvSpPr>
            <a:spLocks/>
          </p:cNvSpPr>
          <p:nvPr/>
        </p:nvSpPr>
        <p:spPr bwMode="auto">
          <a:xfrm>
            <a:off x="3423084" y="2893291"/>
            <a:ext cx="1380096" cy="1377373"/>
          </a:xfrm>
          <a:custGeom>
            <a:avLst/>
            <a:gdLst/>
            <a:ahLst/>
            <a:cxnLst>
              <a:cxn ang="0">
                <a:pos x="615" y="435"/>
              </a:cxn>
              <a:cxn ang="0">
                <a:pos x="653" y="458"/>
              </a:cxn>
              <a:cxn ang="0">
                <a:pos x="775" y="464"/>
              </a:cxn>
              <a:cxn ang="0">
                <a:pos x="873" y="675"/>
              </a:cxn>
              <a:cxn ang="0">
                <a:pos x="621" y="822"/>
              </a:cxn>
              <a:cxn ang="0">
                <a:pos x="395" y="889"/>
              </a:cxn>
              <a:cxn ang="0">
                <a:pos x="469" y="559"/>
              </a:cxn>
              <a:cxn ang="0">
                <a:pos x="243" y="533"/>
              </a:cxn>
              <a:cxn ang="0">
                <a:pos x="280" y="510"/>
              </a:cxn>
              <a:cxn ang="0">
                <a:pos x="392" y="370"/>
              </a:cxn>
              <a:cxn ang="0">
                <a:pos x="469" y="123"/>
              </a:cxn>
              <a:cxn ang="0">
                <a:pos x="477" y="99"/>
              </a:cxn>
              <a:cxn ang="0">
                <a:pos x="495" y="89"/>
              </a:cxn>
              <a:cxn ang="0">
                <a:pos x="514" y="87"/>
              </a:cxn>
              <a:cxn ang="0">
                <a:pos x="533" y="95"/>
              </a:cxn>
              <a:cxn ang="0">
                <a:pos x="546" y="114"/>
              </a:cxn>
              <a:cxn ang="0">
                <a:pos x="798" y="92"/>
              </a:cxn>
              <a:cxn ang="0">
                <a:pos x="750" y="62"/>
              </a:cxn>
              <a:cxn ang="0">
                <a:pos x="698" y="38"/>
              </a:cxn>
              <a:cxn ang="0">
                <a:pos x="644" y="19"/>
              </a:cxn>
              <a:cxn ang="0">
                <a:pos x="586" y="6"/>
              </a:cxn>
              <a:cxn ang="0">
                <a:pos x="526" y="0"/>
              </a:cxn>
              <a:cxn ang="0">
                <a:pos x="404" y="11"/>
              </a:cxn>
              <a:cxn ang="0">
                <a:pos x="265" y="61"/>
              </a:cxn>
              <a:cxn ang="0">
                <a:pos x="149" y="149"/>
              </a:cxn>
              <a:cxn ang="0">
                <a:pos x="61" y="266"/>
              </a:cxn>
              <a:cxn ang="0">
                <a:pos x="10" y="405"/>
              </a:cxn>
              <a:cxn ang="0">
                <a:pos x="2" y="560"/>
              </a:cxn>
              <a:cxn ang="0">
                <a:pos x="40" y="705"/>
              </a:cxn>
              <a:cxn ang="0">
                <a:pos x="115" y="829"/>
              </a:cxn>
              <a:cxn ang="0">
                <a:pos x="224" y="927"/>
              </a:cxn>
              <a:cxn ang="0">
                <a:pos x="356" y="990"/>
              </a:cxn>
              <a:cxn ang="0">
                <a:pos x="506" y="1013"/>
              </a:cxn>
              <a:cxn ang="0">
                <a:pos x="657" y="990"/>
              </a:cxn>
              <a:cxn ang="0">
                <a:pos x="790" y="927"/>
              </a:cxn>
              <a:cxn ang="0">
                <a:pos x="897" y="829"/>
              </a:cxn>
              <a:cxn ang="0">
                <a:pos x="973" y="705"/>
              </a:cxn>
              <a:cxn ang="0">
                <a:pos x="1011" y="560"/>
              </a:cxn>
              <a:cxn ang="0">
                <a:pos x="1010" y="445"/>
              </a:cxn>
              <a:cxn ang="0">
                <a:pos x="990" y="354"/>
              </a:cxn>
              <a:cxn ang="0">
                <a:pos x="955" y="271"/>
              </a:cxn>
              <a:cxn ang="0">
                <a:pos x="905" y="195"/>
              </a:cxn>
              <a:cxn ang="0">
                <a:pos x="844" y="129"/>
              </a:cxn>
              <a:cxn ang="0">
                <a:pos x="547" y="220"/>
              </a:cxn>
            </a:cxnLst>
            <a:rect l="0" t="0" r="r" b="b"/>
            <a:pathLst>
              <a:path w="1014" h="1013">
                <a:moveTo>
                  <a:pt x="547" y="220"/>
                </a:moveTo>
                <a:lnTo>
                  <a:pt x="547" y="393"/>
                </a:lnTo>
                <a:lnTo>
                  <a:pt x="615" y="435"/>
                </a:lnTo>
                <a:lnTo>
                  <a:pt x="615" y="370"/>
                </a:lnTo>
                <a:lnTo>
                  <a:pt x="653" y="370"/>
                </a:lnTo>
                <a:lnTo>
                  <a:pt x="653" y="458"/>
                </a:lnTo>
                <a:lnTo>
                  <a:pt x="738" y="511"/>
                </a:lnTo>
                <a:lnTo>
                  <a:pt x="738" y="464"/>
                </a:lnTo>
                <a:lnTo>
                  <a:pt x="775" y="464"/>
                </a:lnTo>
                <a:lnTo>
                  <a:pt x="775" y="534"/>
                </a:lnTo>
                <a:lnTo>
                  <a:pt x="873" y="593"/>
                </a:lnTo>
                <a:lnTo>
                  <a:pt x="873" y="675"/>
                </a:lnTo>
                <a:lnTo>
                  <a:pt x="547" y="559"/>
                </a:lnTo>
                <a:lnTo>
                  <a:pt x="547" y="763"/>
                </a:lnTo>
                <a:lnTo>
                  <a:pt x="621" y="822"/>
                </a:lnTo>
                <a:lnTo>
                  <a:pt x="621" y="889"/>
                </a:lnTo>
                <a:lnTo>
                  <a:pt x="508" y="838"/>
                </a:lnTo>
                <a:lnTo>
                  <a:pt x="395" y="889"/>
                </a:lnTo>
                <a:lnTo>
                  <a:pt x="395" y="823"/>
                </a:lnTo>
                <a:lnTo>
                  <a:pt x="469" y="765"/>
                </a:lnTo>
                <a:lnTo>
                  <a:pt x="469" y="559"/>
                </a:lnTo>
                <a:lnTo>
                  <a:pt x="144" y="675"/>
                </a:lnTo>
                <a:lnTo>
                  <a:pt x="144" y="593"/>
                </a:lnTo>
                <a:lnTo>
                  <a:pt x="243" y="533"/>
                </a:lnTo>
                <a:lnTo>
                  <a:pt x="243" y="464"/>
                </a:lnTo>
                <a:lnTo>
                  <a:pt x="280" y="464"/>
                </a:lnTo>
                <a:lnTo>
                  <a:pt x="280" y="510"/>
                </a:lnTo>
                <a:lnTo>
                  <a:pt x="355" y="463"/>
                </a:lnTo>
                <a:lnTo>
                  <a:pt x="355" y="370"/>
                </a:lnTo>
                <a:lnTo>
                  <a:pt x="392" y="370"/>
                </a:lnTo>
                <a:lnTo>
                  <a:pt x="392" y="440"/>
                </a:lnTo>
                <a:lnTo>
                  <a:pt x="469" y="393"/>
                </a:lnTo>
                <a:lnTo>
                  <a:pt x="469" y="123"/>
                </a:lnTo>
                <a:lnTo>
                  <a:pt x="470" y="114"/>
                </a:lnTo>
                <a:lnTo>
                  <a:pt x="472" y="106"/>
                </a:lnTo>
                <a:lnTo>
                  <a:pt x="477" y="99"/>
                </a:lnTo>
                <a:lnTo>
                  <a:pt x="483" y="95"/>
                </a:lnTo>
                <a:lnTo>
                  <a:pt x="488" y="91"/>
                </a:lnTo>
                <a:lnTo>
                  <a:pt x="495" y="89"/>
                </a:lnTo>
                <a:lnTo>
                  <a:pt x="502" y="87"/>
                </a:lnTo>
                <a:lnTo>
                  <a:pt x="508" y="87"/>
                </a:lnTo>
                <a:lnTo>
                  <a:pt x="514" y="87"/>
                </a:lnTo>
                <a:lnTo>
                  <a:pt x="521" y="89"/>
                </a:lnTo>
                <a:lnTo>
                  <a:pt x="528" y="91"/>
                </a:lnTo>
                <a:lnTo>
                  <a:pt x="533" y="95"/>
                </a:lnTo>
                <a:lnTo>
                  <a:pt x="539" y="99"/>
                </a:lnTo>
                <a:lnTo>
                  <a:pt x="544" y="106"/>
                </a:lnTo>
                <a:lnTo>
                  <a:pt x="546" y="114"/>
                </a:lnTo>
                <a:lnTo>
                  <a:pt x="547" y="123"/>
                </a:lnTo>
                <a:lnTo>
                  <a:pt x="547" y="220"/>
                </a:lnTo>
                <a:lnTo>
                  <a:pt x="798" y="92"/>
                </a:lnTo>
                <a:lnTo>
                  <a:pt x="782" y="82"/>
                </a:lnTo>
                <a:lnTo>
                  <a:pt x="766" y="72"/>
                </a:lnTo>
                <a:lnTo>
                  <a:pt x="750" y="62"/>
                </a:lnTo>
                <a:lnTo>
                  <a:pt x="733" y="53"/>
                </a:lnTo>
                <a:lnTo>
                  <a:pt x="715" y="45"/>
                </a:lnTo>
                <a:lnTo>
                  <a:pt x="698" y="38"/>
                </a:lnTo>
                <a:lnTo>
                  <a:pt x="680" y="31"/>
                </a:lnTo>
                <a:lnTo>
                  <a:pt x="662" y="24"/>
                </a:lnTo>
                <a:lnTo>
                  <a:pt x="644" y="19"/>
                </a:lnTo>
                <a:lnTo>
                  <a:pt x="624" y="14"/>
                </a:lnTo>
                <a:lnTo>
                  <a:pt x="606" y="9"/>
                </a:lnTo>
                <a:lnTo>
                  <a:pt x="586" y="6"/>
                </a:lnTo>
                <a:lnTo>
                  <a:pt x="567" y="4"/>
                </a:lnTo>
                <a:lnTo>
                  <a:pt x="546" y="1"/>
                </a:lnTo>
                <a:lnTo>
                  <a:pt x="526" y="0"/>
                </a:lnTo>
                <a:lnTo>
                  <a:pt x="506" y="0"/>
                </a:lnTo>
                <a:lnTo>
                  <a:pt x="454" y="3"/>
                </a:lnTo>
                <a:lnTo>
                  <a:pt x="404" y="11"/>
                </a:lnTo>
                <a:lnTo>
                  <a:pt x="356" y="23"/>
                </a:lnTo>
                <a:lnTo>
                  <a:pt x="309" y="41"/>
                </a:lnTo>
                <a:lnTo>
                  <a:pt x="265" y="61"/>
                </a:lnTo>
                <a:lnTo>
                  <a:pt x="224" y="87"/>
                </a:lnTo>
                <a:lnTo>
                  <a:pt x="184" y="117"/>
                </a:lnTo>
                <a:lnTo>
                  <a:pt x="149" y="149"/>
                </a:lnTo>
                <a:lnTo>
                  <a:pt x="115" y="186"/>
                </a:lnTo>
                <a:lnTo>
                  <a:pt x="86" y="225"/>
                </a:lnTo>
                <a:lnTo>
                  <a:pt x="61" y="266"/>
                </a:lnTo>
                <a:lnTo>
                  <a:pt x="40" y="311"/>
                </a:lnTo>
                <a:lnTo>
                  <a:pt x="23" y="357"/>
                </a:lnTo>
                <a:lnTo>
                  <a:pt x="10" y="405"/>
                </a:lnTo>
                <a:lnTo>
                  <a:pt x="2" y="456"/>
                </a:lnTo>
                <a:lnTo>
                  <a:pt x="0" y="508"/>
                </a:lnTo>
                <a:lnTo>
                  <a:pt x="2" y="560"/>
                </a:lnTo>
                <a:lnTo>
                  <a:pt x="10" y="609"/>
                </a:lnTo>
                <a:lnTo>
                  <a:pt x="23" y="658"/>
                </a:lnTo>
                <a:lnTo>
                  <a:pt x="40" y="705"/>
                </a:lnTo>
                <a:lnTo>
                  <a:pt x="61" y="749"/>
                </a:lnTo>
                <a:lnTo>
                  <a:pt x="86" y="790"/>
                </a:lnTo>
                <a:lnTo>
                  <a:pt x="115" y="829"/>
                </a:lnTo>
                <a:lnTo>
                  <a:pt x="149" y="865"/>
                </a:lnTo>
                <a:lnTo>
                  <a:pt x="184" y="898"/>
                </a:lnTo>
                <a:lnTo>
                  <a:pt x="224" y="927"/>
                </a:lnTo>
                <a:lnTo>
                  <a:pt x="265" y="952"/>
                </a:lnTo>
                <a:lnTo>
                  <a:pt x="309" y="973"/>
                </a:lnTo>
                <a:lnTo>
                  <a:pt x="356" y="990"/>
                </a:lnTo>
                <a:lnTo>
                  <a:pt x="404" y="1003"/>
                </a:lnTo>
                <a:lnTo>
                  <a:pt x="454" y="1011"/>
                </a:lnTo>
                <a:lnTo>
                  <a:pt x="506" y="1013"/>
                </a:lnTo>
                <a:lnTo>
                  <a:pt x="558" y="1011"/>
                </a:lnTo>
                <a:lnTo>
                  <a:pt x="608" y="1003"/>
                </a:lnTo>
                <a:lnTo>
                  <a:pt x="657" y="990"/>
                </a:lnTo>
                <a:lnTo>
                  <a:pt x="704" y="973"/>
                </a:lnTo>
                <a:lnTo>
                  <a:pt x="748" y="952"/>
                </a:lnTo>
                <a:lnTo>
                  <a:pt x="790" y="927"/>
                </a:lnTo>
                <a:lnTo>
                  <a:pt x="829" y="898"/>
                </a:lnTo>
                <a:lnTo>
                  <a:pt x="865" y="865"/>
                </a:lnTo>
                <a:lnTo>
                  <a:pt x="897" y="829"/>
                </a:lnTo>
                <a:lnTo>
                  <a:pt x="927" y="790"/>
                </a:lnTo>
                <a:lnTo>
                  <a:pt x="953" y="749"/>
                </a:lnTo>
                <a:lnTo>
                  <a:pt x="973" y="705"/>
                </a:lnTo>
                <a:lnTo>
                  <a:pt x="991" y="658"/>
                </a:lnTo>
                <a:lnTo>
                  <a:pt x="1003" y="609"/>
                </a:lnTo>
                <a:lnTo>
                  <a:pt x="1011" y="560"/>
                </a:lnTo>
                <a:lnTo>
                  <a:pt x="1014" y="508"/>
                </a:lnTo>
                <a:lnTo>
                  <a:pt x="1013" y="476"/>
                </a:lnTo>
                <a:lnTo>
                  <a:pt x="1010" y="445"/>
                </a:lnTo>
                <a:lnTo>
                  <a:pt x="1005" y="414"/>
                </a:lnTo>
                <a:lnTo>
                  <a:pt x="999" y="384"/>
                </a:lnTo>
                <a:lnTo>
                  <a:pt x="990" y="354"/>
                </a:lnTo>
                <a:lnTo>
                  <a:pt x="980" y="325"/>
                </a:lnTo>
                <a:lnTo>
                  <a:pt x="968" y="297"/>
                </a:lnTo>
                <a:lnTo>
                  <a:pt x="955" y="271"/>
                </a:lnTo>
                <a:lnTo>
                  <a:pt x="940" y="244"/>
                </a:lnTo>
                <a:lnTo>
                  <a:pt x="924" y="219"/>
                </a:lnTo>
                <a:lnTo>
                  <a:pt x="905" y="195"/>
                </a:lnTo>
                <a:lnTo>
                  <a:pt x="887" y="172"/>
                </a:lnTo>
                <a:lnTo>
                  <a:pt x="866" y="150"/>
                </a:lnTo>
                <a:lnTo>
                  <a:pt x="844" y="129"/>
                </a:lnTo>
                <a:lnTo>
                  <a:pt x="823" y="111"/>
                </a:lnTo>
                <a:lnTo>
                  <a:pt x="798" y="92"/>
                </a:lnTo>
                <a:lnTo>
                  <a:pt x="547" y="220"/>
                </a:lnTo>
                <a:close/>
              </a:path>
            </a:pathLst>
          </a:custGeom>
          <a:solidFill>
            <a:srgbClr val="0099D8"/>
          </a:solidFill>
          <a:ln w="9525">
            <a:noFill/>
            <a:round/>
            <a:headEnd/>
            <a:tailEnd/>
          </a:ln>
        </p:spPr>
        <p:txBody>
          <a:bodyPr vert="horz" wrap="square" lIns="91440" tIns="45720" rIns="91440" bIns="45720" numCol="1" anchor="t" anchorCtr="0" compatLnSpc="1">
            <a:prstTxWarp prst="textNoShape">
              <a:avLst/>
            </a:prstTxWarp>
          </a:bodyPr>
          <a:lstStyle/>
          <a:p>
            <a:endParaRPr lang="el-GR"/>
          </a:p>
        </p:txBody>
      </p:sp>
      <p:sp>
        <p:nvSpPr>
          <p:cNvPr id="28" name="TextBox 27"/>
          <p:cNvSpPr txBox="1"/>
          <p:nvPr/>
        </p:nvSpPr>
        <p:spPr>
          <a:xfrm>
            <a:off x="5498222" y="3148362"/>
            <a:ext cx="1210588" cy="830997"/>
          </a:xfrm>
          <a:prstGeom prst="rect">
            <a:avLst/>
          </a:prstGeom>
          <a:noFill/>
        </p:spPr>
        <p:txBody>
          <a:bodyPr wrap="none" rtlCol="0">
            <a:spAutoFit/>
          </a:bodyPr>
          <a:lstStyle/>
          <a:p>
            <a:pPr algn="ctr"/>
            <a:r>
              <a:rPr lang="en-US" dirty="0">
                <a:solidFill>
                  <a:schemeClr val="bg1"/>
                </a:solidFill>
              </a:rPr>
              <a:t>17 - 170</a:t>
            </a:r>
            <a:br>
              <a:rPr lang="en-US" dirty="0">
                <a:solidFill>
                  <a:schemeClr val="bg1"/>
                </a:solidFill>
              </a:rPr>
            </a:br>
            <a:r>
              <a:rPr lang="el-GR" dirty="0">
                <a:solidFill>
                  <a:schemeClr val="bg1"/>
                </a:solidFill>
              </a:rPr>
              <a:t>ώρες</a:t>
            </a:r>
          </a:p>
        </p:txBody>
      </p:sp>
      <p:sp>
        <p:nvSpPr>
          <p:cNvPr id="30" name="TextBox 29"/>
          <p:cNvSpPr txBox="1"/>
          <p:nvPr/>
        </p:nvSpPr>
        <p:spPr>
          <a:xfrm>
            <a:off x="7150034" y="3148362"/>
            <a:ext cx="857928" cy="830997"/>
          </a:xfrm>
          <a:prstGeom prst="rect">
            <a:avLst/>
          </a:prstGeom>
          <a:noFill/>
        </p:spPr>
        <p:txBody>
          <a:bodyPr wrap="none" rtlCol="0">
            <a:spAutoFit/>
          </a:bodyPr>
          <a:lstStyle/>
          <a:p>
            <a:pPr algn="ctr"/>
            <a:r>
              <a:rPr lang="en-US" dirty="0">
                <a:solidFill>
                  <a:schemeClr val="bg1"/>
                </a:solidFill>
              </a:rPr>
              <a:t>7</a:t>
            </a:r>
            <a:br>
              <a:rPr lang="en-US" dirty="0">
                <a:solidFill>
                  <a:schemeClr val="bg1"/>
                </a:solidFill>
              </a:rPr>
            </a:br>
            <a:r>
              <a:rPr lang="el-GR" dirty="0">
                <a:solidFill>
                  <a:schemeClr val="bg1"/>
                </a:solidFill>
              </a:rPr>
              <a:t>ώρες</a:t>
            </a:r>
          </a:p>
        </p:txBody>
      </p:sp>
      <p:sp>
        <p:nvSpPr>
          <p:cNvPr id="31" name="TextBox 30"/>
          <p:cNvSpPr txBox="1"/>
          <p:nvPr/>
        </p:nvSpPr>
        <p:spPr>
          <a:xfrm>
            <a:off x="8219952" y="3148362"/>
            <a:ext cx="760144" cy="830997"/>
          </a:xfrm>
          <a:prstGeom prst="rect">
            <a:avLst/>
          </a:prstGeom>
          <a:noFill/>
        </p:spPr>
        <p:txBody>
          <a:bodyPr wrap="none" rtlCol="0">
            <a:spAutoFit/>
          </a:bodyPr>
          <a:lstStyle/>
          <a:p>
            <a:pPr algn="ctr"/>
            <a:r>
              <a:rPr lang="en-US" dirty="0">
                <a:solidFill>
                  <a:schemeClr val="bg1"/>
                </a:solidFill>
              </a:rPr>
              <a:t>1</a:t>
            </a:r>
            <a:br>
              <a:rPr lang="en-US" dirty="0">
                <a:solidFill>
                  <a:schemeClr val="bg1"/>
                </a:solidFill>
              </a:rPr>
            </a:br>
            <a:r>
              <a:rPr lang="el-GR" dirty="0">
                <a:solidFill>
                  <a:schemeClr val="bg1"/>
                </a:solidFill>
              </a:rPr>
              <a:t>ώρα</a:t>
            </a:r>
          </a:p>
        </p:txBody>
      </p:sp>
    </p:spTree>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423" name="Rectangle 31"/>
          <p:cNvSpPr>
            <a:spLocks noChangeArrowheads="1"/>
          </p:cNvSpPr>
          <p:nvPr/>
        </p:nvSpPr>
        <p:spPr bwMode="auto">
          <a:xfrm>
            <a:off x="3919538" y="2427288"/>
            <a:ext cx="1498600" cy="2474912"/>
          </a:xfrm>
          <a:prstGeom prst="rect">
            <a:avLst/>
          </a:prstGeom>
          <a:gradFill rotWithShape="1">
            <a:gsLst>
              <a:gs pos="0">
                <a:srgbClr val="FFCC00"/>
              </a:gs>
              <a:gs pos="100000">
                <a:schemeClr val="bg1">
                  <a:alpha val="0"/>
                </a:schemeClr>
              </a:gs>
            </a:gsLst>
            <a:path path="shape">
              <a:fillToRect l="50000" t="50000" r="50000" b="50000"/>
            </a:path>
          </a:gradFill>
          <a:ln w="9525">
            <a:noFill/>
            <a:miter lim="800000"/>
            <a:headEnd/>
            <a:tailEnd/>
          </a:ln>
        </p:spPr>
        <p:txBody>
          <a:bodyPr wrap="none" anchor="ctr"/>
          <a:lstStyle/>
          <a:p>
            <a:endParaRPr lang="el-GR"/>
          </a:p>
        </p:txBody>
      </p:sp>
      <p:sp>
        <p:nvSpPr>
          <p:cNvPr id="70659" name="Rectangle 13"/>
          <p:cNvSpPr>
            <a:spLocks noChangeArrowheads="1"/>
          </p:cNvSpPr>
          <p:nvPr/>
        </p:nvSpPr>
        <p:spPr bwMode="auto">
          <a:xfrm>
            <a:off x="4122739" y="2532064"/>
            <a:ext cx="5064125" cy="2262187"/>
          </a:xfrm>
          <a:prstGeom prst="rect">
            <a:avLst/>
          </a:prstGeom>
          <a:noFill/>
          <a:ln w="12700">
            <a:solidFill>
              <a:schemeClr val="tx1"/>
            </a:solidFill>
            <a:miter lim="800000"/>
            <a:headEnd/>
            <a:tailEnd/>
          </a:ln>
        </p:spPr>
        <p:txBody>
          <a:bodyPr wrap="none" anchor="ctr"/>
          <a:lstStyle/>
          <a:p>
            <a:endParaRPr lang="el-GR"/>
          </a:p>
        </p:txBody>
      </p:sp>
      <p:sp>
        <p:nvSpPr>
          <p:cNvPr id="443410" name="Rectangle 18"/>
          <p:cNvSpPr>
            <a:spLocks noChangeArrowheads="1"/>
          </p:cNvSpPr>
          <p:nvPr/>
        </p:nvSpPr>
        <p:spPr bwMode="auto">
          <a:xfrm>
            <a:off x="4286251" y="3081339"/>
            <a:ext cx="574675" cy="1101725"/>
          </a:xfrm>
          <a:prstGeom prst="rect">
            <a:avLst/>
          </a:prstGeom>
          <a:gradFill rotWithShape="1">
            <a:gsLst>
              <a:gs pos="0">
                <a:srgbClr val="FFCC00"/>
              </a:gs>
              <a:gs pos="100000">
                <a:schemeClr val="bg1">
                  <a:alpha val="0"/>
                </a:schemeClr>
              </a:gs>
            </a:gsLst>
            <a:path path="shape">
              <a:fillToRect l="50000" t="50000" r="50000" b="50000"/>
            </a:path>
          </a:gradFill>
          <a:ln w="9525">
            <a:noFill/>
            <a:miter lim="800000"/>
            <a:headEnd/>
            <a:tailEnd/>
          </a:ln>
        </p:spPr>
        <p:txBody>
          <a:bodyPr wrap="none" anchor="ctr"/>
          <a:lstStyle/>
          <a:p>
            <a:endParaRPr lang="el-GR"/>
          </a:p>
        </p:txBody>
      </p:sp>
      <p:sp>
        <p:nvSpPr>
          <p:cNvPr id="70661" name="Freeform 4"/>
          <p:cNvSpPr>
            <a:spLocks/>
          </p:cNvSpPr>
          <p:nvPr/>
        </p:nvSpPr>
        <p:spPr bwMode="auto">
          <a:xfrm>
            <a:off x="3683000" y="3059113"/>
            <a:ext cx="1239838" cy="1162050"/>
          </a:xfrm>
          <a:custGeom>
            <a:avLst/>
            <a:gdLst>
              <a:gd name="T0" fmla="*/ 2147483647 w 781"/>
              <a:gd name="T1" fmla="*/ 2147483647 h 732"/>
              <a:gd name="T2" fmla="*/ 2147483647 w 781"/>
              <a:gd name="T3" fmla="*/ 2147483647 h 732"/>
              <a:gd name="T4" fmla="*/ 2147483647 w 781"/>
              <a:gd name="T5" fmla="*/ 2147483647 h 732"/>
              <a:gd name="T6" fmla="*/ 2147483647 w 781"/>
              <a:gd name="T7" fmla="*/ 2147483647 h 732"/>
              <a:gd name="T8" fmla="*/ 2147483647 w 781"/>
              <a:gd name="T9" fmla="*/ 2147483647 h 732"/>
              <a:gd name="T10" fmla="*/ 2147483647 w 781"/>
              <a:gd name="T11" fmla="*/ 2147483647 h 732"/>
              <a:gd name="T12" fmla="*/ 2147483647 w 781"/>
              <a:gd name="T13" fmla="*/ 2147483647 h 732"/>
              <a:gd name="T14" fmla="*/ 2147483647 w 781"/>
              <a:gd name="T15" fmla="*/ 2147483647 h 732"/>
              <a:gd name="T16" fmla="*/ 2147483647 w 781"/>
              <a:gd name="T17" fmla="*/ 2147483647 h 732"/>
              <a:gd name="T18" fmla="*/ 2147483647 w 781"/>
              <a:gd name="T19" fmla="*/ 2147483647 h 732"/>
              <a:gd name="T20" fmla="*/ 2147483647 w 781"/>
              <a:gd name="T21" fmla="*/ 2147483647 h 732"/>
              <a:gd name="T22" fmla="*/ 2147483647 w 781"/>
              <a:gd name="T23" fmla="*/ 2147483647 h 732"/>
              <a:gd name="T24" fmla="*/ 2147483647 w 781"/>
              <a:gd name="T25" fmla="*/ 2147483647 h 7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1"/>
              <a:gd name="T40" fmla="*/ 0 h 732"/>
              <a:gd name="T41" fmla="*/ 781 w 781"/>
              <a:gd name="T42" fmla="*/ 732 h 7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1" h="732">
                <a:moveTo>
                  <a:pt x="10" y="191"/>
                </a:moveTo>
                <a:cubicBezTo>
                  <a:pt x="10" y="160"/>
                  <a:pt x="12" y="81"/>
                  <a:pt x="13" y="4"/>
                </a:cubicBezTo>
                <a:cubicBezTo>
                  <a:pt x="255" y="3"/>
                  <a:pt x="319" y="6"/>
                  <a:pt x="391" y="6"/>
                </a:cubicBezTo>
                <a:cubicBezTo>
                  <a:pt x="463" y="6"/>
                  <a:pt x="774" y="2"/>
                  <a:pt x="778" y="92"/>
                </a:cubicBezTo>
                <a:cubicBezTo>
                  <a:pt x="781" y="182"/>
                  <a:pt x="391" y="364"/>
                  <a:pt x="391" y="182"/>
                </a:cubicBezTo>
                <a:cubicBezTo>
                  <a:pt x="391" y="0"/>
                  <a:pt x="778" y="180"/>
                  <a:pt x="774" y="272"/>
                </a:cubicBezTo>
                <a:cubicBezTo>
                  <a:pt x="771" y="364"/>
                  <a:pt x="387" y="548"/>
                  <a:pt x="391" y="368"/>
                </a:cubicBezTo>
                <a:cubicBezTo>
                  <a:pt x="394" y="188"/>
                  <a:pt x="774" y="366"/>
                  <a:pt x="771" y="450"/>
                </a:cubicBezTo>
                <a:cubicBezTo>
                  <a:pt x="768" y="534"/>
                  <a:pt x="387" y="730"/>
                  <a:pt x="391" y="548"/>
                </a:cubicBezTo>
                <a:cubicBezTo>
                  <a:pt x="394" y="366"/>
                  <a:pt x="774" y="548"/>
                  <a:pt x="774" y="640"/>
                </a:cubicBezTo>
                <a:cubicBezTo>
                  <a:pt x="774" y="732"/>
                  <a:pt x="486" y="730"/>
                  <a:pt x="394" y="728"/>
                </a:cubicBezTo>
                <a:cubicBezTo>
                  <a:pt x="302" y="726"/>
                  <a:pt x="83" y="728"/>
                  <a:pt x="1" y="727"/>
                </a:cubicBezTo>
                <a:cubicBezTo>
                  <a:pt x="0" y="589"/>
                  <a:pt x="1" y="545"/>
                  <a:pt x="1" y="497"/>
                </a:cubicBezTo>
              </a:path>
            </a:pathLst>
          </a:custGeom>
          <a:noFill/>
          <a:ln w="38100" cmpd="sng">
            <a:solidFill>
              <a:schemeClr val="tx2"/>
            </a:solidFill>
            <a:round/>
            <a:headEnd/>
            <a:tailEnd/>
          </a:ln>
        </p:spPr>
        <p:txBody>
          <a:bodyPr/>
          <a:lstStyle/>
          <a:p>
            <a:endParaRPr lang="el-GR"/>
          </a:p>
        </p:txBody>
      </p:sp>
      <p:sp>
        <p:nvSpPr>
          <p:cNvPr id="70662" name="Freeform 14"/>
          <p:cNvSpPr>
            <a:spLocks/>
          </p:cNvSpPr>
          <p:nvPr/>
        </p:nvSpPr>
        <p:spPr bwMode="auto">
          <a:xfrm>
            <a:off x="3789364" y="4208464"/>
            <a:ext cx="2028825" cy="1558925"/>
          </a:xfrm>
          <a:custGeom>
            <a:avLst/>
            <a:gdLst>
              <a:gd name="T0" fmla="*/ 0 w 1426"/>
              <a:gd name="T1" fmla="*/ 0 h 982"/>
              <a:gd name="T2" fmla="*/ 0 w 1426"/>
              <a:gd name="T3" fmla="*/ 2147483647 h 982"/>
              <a:gd name="T4" fmla="*/ 2147483647 w 1426"/>
              <a:gd name="T5" fmla="*/ 2147483647 h 982"/>
              <a:gd name="T6" fmla="*/ 0 60000 65536"/>
              <a:gd name="T7" fmla="*/ 0 60000 65536"/>
              <a:gd name="T8" fmla="*/ 0 60000 65536"/>
              <a:gd name="T9" fmla="*/ 0 w 1426"/>
              <a:gd name="T10" fmla="*/ 0 h 982"/>
              <a:gd name="T11" fmla="*/ 1426 w 1426"/>
              <a:gd name="T12" fmla="*/ 982 h 982"/>
            </a:gdLst>
            <a:ahLst/>
            <a:cxnLst>
              <a:cxn ang="T6">
                <a:pos x="T0" y="T1"/>
              </a:cxn>
              <a:cxn ang="T7">
                <a:pos x="T2" y="T3"/>
              </a:cxn>
              <a:cxn ang="T8">
                <a:pos x="T4" y="T5"/>
              </a:cxn>
            </a:cxnLst>
            <a:rect l="T9" t="T10" r="T11" b="T12"/>
            <a:pathLst>
              <a:path w="1426" h="982">
                <a:moveTo>
                  <a:pt x="0" y="0"/>
                </a:moveTo>
                <a:lnTo>
                  <a:pt x="0" y="982"/>
                </a:lnTo>
                <a:lnTo>
                  <a:pt x="1426" y="982"/>
                </a:lnTo>
              </a:path>
            </a:pathLst>
          </a:custGeom>
          <a:noFill/>
          <a:ln w="28575" cmpd="sng">
            <a:solidFill>
              <a:schemeClr val="tx1"/>
            </a:solidFill>
            <a:round/>
            <a:headEnd/>
            <a:tailEnd/>
          </a:ln>
        </p:spPr>
        <p:txBody>
          <a:bodyPr/>
          <a:lstStyle/>
          <a:p>
            <a:endParaRPr lang="el-GR"/>
          </a:p>
        </p:txBody>
      </p:sp>
      <p:sp>
        <p:nvSpPr>
          <p:cNvPr id="70663" name="Freeform 15"/>
          <p:cNvSpPr>
            <a:spLocks/>
          </p:cNvSpPr>
          <p:nvPr/>
        </p:nvSpPr>
        <p:spPr bwMode="auto">
          <a:xfrm>
            <a:off x="7264401" y="3727450"/>
            <a:ext cx="2263775" cy="2032000"/>
          </a:xfrm>
          <a:custGeom>
            <a:avLst/>
            <a:gdLst>
              <a:gd name="T0" fmla="*/ 2147483647 w 1426"/>
              <a:gd name="T1" fmla="*/ 0 h 1280"/>
              <a:gd name="T2" fmla="*/ 2147483647 w 1426"/>
              <a:gd name="T3" fmla="*/ 0 h 1280"/>
              <a:gd name="T4" fmla="*/ 2147483647 w 1426"/>
              <a:gd name="T5" fmla="*/ 2147483647 h 1280"/>
              <a:gd name="T6" fmla="*/ 0 w 1426"/>
              <a:gd name="T7" fmla="*/ 2147483647 h 1280"/>
              <a:gd name="T8" fmla="*/ 0 60000 65536"/>
              <a:gd name="T9" fmla="*/ 0 60000 65536"/>
              <a:gd name="T10" fmla="*/ 0 60000 65536"/>
              <a:gd name="T11" fmla="*/ 0 60000 65536"/>
              <a:gd name="T12" fmla="*/ 0 w 1426"/>
              <a:gd name="T13" fmla="*/ 0 h 1280"/>
              <a:gd name="T14" fmla="*/ 1426 w 1426"/>
              <a:gd name="T15" fmla="*/ 1280 h 1280"/>
            </a:gdLst>
            <a:ahLst/>
            <a:cxnLst>
              <a:cxn ang="T8">
                <a:pos x="T0" y="T1"/>
              </a:cxn>
              <a:cxn ang="T9">
                <a:pos x="T2" y="T3"/>
              </a:cxn>
              <a:cxn ang="T10">
                <a:pos x="T4" y="T5"/>
              </a:cxn>
              <a:cxn ang="T11">
                <a:pos x="T6" y="T7"/>
              </a:cxn>
            </a:cxnLst>
            <a:rect l="T12" t="T13" r="T14" b="T15"/>
            <a:pathLst>
              <a:path w="1426" h="1280">
                <a:moveTo>
                  <a:pt x="1226" y="0"/>
                </a:moveTo>
                <a:lnTo>
                  <a:pt x="1426" y="0"/>
                </a:lnTo>
                <a:lnTo>
                  <a:pt x="1426" y="1280"/>
                </a:lnTo>
                <a:lnTo>
                  <a:pt x="0" y="1280"/>
                </a:lnTo>
              </a:path>
            </a:pathLst>
          </a:custGeom>
          <a:noFill/>
          <a:ln w="28575" cmpd="sng">
            <a:solidFill>
              <a:schemeClr val="tx1"/>
            </a:solidFill>
            <a:round/>
            <a:headEnd/>
            <a:tailEnd/>
          </a:ln>
        </p:spPr>
        <p:txBody>
          <a:bodyPr/>
          <a:lstStyle/>
          <a:p>
            <a:endParaRPr lang="el-GR"/>
          </a:p>
        </p:txBody>
      </p:sp>
      <p:sp>
        <p:nvSpPr>
          <p:cNvPr id="443411" name="Line 19"/>
          <p:cNvSpPr>
            <a:spLocks noChangeShapeType="1"/>
          </p:cNvSpPr>
          <p:nvPr/>
        </p:nvSpPr>
        <p:spPr bwMode="auto">
          <a:xfrm flipV="1">
            <a:off x="4708526" y="2884488"/>
            <a:ext cx="282575" cy="315912"/>
          </a:xfrm>
          <a:prstGeom prst="line">
            <a:avLst/>
          </a:prstGeom>
          <a:noFill/>
          <a:ln w="28575">
            <a:solidFill>
              <a:schemeClr val="tx1"/>
            </a:solidFill>
            <a:round/>
            <a:headEnd/>
            <a:tailEnd type="triangle" w="med" len="med"/>
          </a:ln>
        </p:spPr>
        <p:txBody>
          <a:bodyPr/>
          <a:lstStyle/>
          <a:p>
            <a:endParaRPr lang="el-GR"/>
          </a:p>
        </p:txBody>
      </p:sp>
      <p:sp>
        <p:nvSpPr>
          <p:cNvPr id="443414" name="Line 22"/>
          <p:cNvSpPr>
            <a:spLocks noChangeShapeType="1"/>
          </p:cNvSpPr>
          <p:nvPr/>
        </p:nvSpPr>
        <p:spPr bwMode="auto">
          <a:xfrm flipH="1" flipV="1">
            <a:off x="4203700" y="3363914"/>
            <a:ext cx="292100" cy="257175"/>
          </a:xfrm>
          <a:prstGeom prst="line">
            <a:avLst/>
          </a:prstGeom>
          <a:noFill/>
          <a:ln w="28575">
            <a:solidFill>
              <a:schemeClr val="tx1"/>
            </a:solidFill>
            <a:round/>
            <a:headEnd/>
            <a:tailEnd type="triangle" w="med" len="med"/>
          </a:ln>
        </p:spPr>
        <p:txBody>
          <a:bodyPr/>
          <a:lstStyle/>
          <a:p>
            <a:endParaRPr lang="el-GR"/>
          </a:p>
        </p:txBody>
      </p:sp>
      <p:sp>
        <p:nvSpPr>
          <p:cNvPr id="443416" name="Line 24"/>
          <p:cNvSpPr>
            <a:spLocks noChangeShapeType="1"/>
          </p:cNvSpPr>
          <p:nvPr/>
        </p:nvSpPr>
        <p:spPr bwMode="auto">
          <a:xfrm>
            <a:off x="4749800" y="3838575"/>
            <a:ext cx="268288" cy="234950"/>
          </a:xfrm>
          <a:prstGeom prst="line">
            <a:avLst/>
          </a:prstGeom>
          <a:noFill/>
          <a:ln w="28575">
            <a:solidFill>
              <a:schemeClr val="tx1"/>
            </a:solidFill>
            <a:round/>
            <a:headEnd/>
            <a:tailEnd type="triangle" w="med" len="med"/>
          </a:ln>
        </p:spPr>
        <p:txBody>
          <a:bodyPr/>
          <a:lstStyle/>
          <a:p>
            <a:endParaRPr lang="el-GR"/>
          </a:p>
        </p:txBody>
      </p:sp>
      <p:grpSp>
        <p:nvGrpSpPr>
          <p:cNvPr id="2" name="Group 51"/>
          <p:cNvGrpSpPr>
            <a:grpSpLocks/>
          </p:cNvGrpSpPr>
          <p:nvPr/>
        </p:nvGrpSpPr>
        <p:grpSpPr bwMode="auto">
          <a:xfrm>
            <a:off x="4187826" y="3028951"/>
            <a:ext cx="1012825" cy="1312863"/>
            <a:chOff x="1678" y="1908"/>
            <a:chExt cx="638" cy="827"/>
          </a:xfrm>
        </p:grpSpPr>
        <p:sp>
          <p:nvSpPr>
            <p:cNvPr id="70699" name="Line 20"/>
            <p:cNvSpPr>
              <a:spLocks noChangeShapeType="1"/>
            </p:cNvSpPr>
            <p:nvPr/>
          </p:nvSpPr>
          <p:spPr bwMode="auto">
            <a:xfrm>
              <a:off x="2030" y="2173"/>
              <a:ext cx="214" cy="163"/>
            </a:xfrm>
            <a:prstGeom prst="line">
              <a:avLst/>
            </a:prstGeom>
            <a:noFill/>
            <a:ln w="28575">
              <a:solidFill>
                <a:schemeClr val="tx1"/>
              </a:solidFill>
              <a:round/>
              <a:headEnd/>
              <a:tailEnd type="triangle" w="med" len="med"/>
            </a:ln>
          </p:spPr>
          <p:txBody>
            <a:bodyPr/>
            <a:lstStyle/>
            <a:p>
              <a:endParaRPr lang="el-GR"/>
            </a:p>
          </p:txBody>
        </p:sp>
        <p:sp>
          <p:nvSpPr>
            <p:cNvPr id="70700" name="Line 21"/>
            <p:cNvSpPr>
              <a:spLocks noChangeShapeType="1"/>
            </p:cNvSpPr>
            <p:nvPr/>
          </p:nvSpPr>
          <p:spPr bwMode="auto">
            <a:xfrm flipH="1" flipV="1">
              <a:off x="1811" y="1908"/>
              <a:ext cx="96" cy="236"/>
            </a:xfrm>
            <a:prstGeom prst="line">
              <a:avLst/>
            </a:prstGeom>
            <a:noFill/>
            <a:ln w="28575">
              <a:solidFill>
                <a:schemeClr val="tx1"/>
              </a:solidFill>
              <a:round/>
              <a:headEnd/>
              <a:tailEnd type="triangle" w="med" len="med"/>
            </a:ln>
          </p:spPr>
          <p:txBody>
            <a:bodyPr/>
            <a:lstStyle/>
            <a:p>
              <a:endParaRPr lang="el-GR"/>
            </a:p>
          </p:txBody>
        </p:sp>
        <p:sp>
          <p:nvSpPr>
            <p:cNvPr id="70701" name="Line 23"/>
            <p:cNvSpPr>
              <a:spLocks noChangeShapeType="1"/>
            </p:cNvSpPr>
            <p:nvPr/>
          </p:nvSpPr>
          <p:spPr bwMode="auto">
            <a:xfrm flipH="1">
              <a:off x="1833" y="2484"/>
              <a:ext cx="52" cy="251"/>
            </a:xfrm>
            <a:prstGeom prst="line">
              <a:avLst/>
            </a:prstGeom>
            <a:noFill/>
            <a:ln w="28575">
              <a:solidFill>
                <a:schemeClr val="tx1"/>
              </a:solidFill>
              <a:round/>
              <a:headEnd/>
              <a:tailEnd type="triangle" w="med" len="med"/>
            </a:ln>
          </p:spPr>
          <p:txBody>
            <a:bodyPr/>
            <a:lstStyle/>
            <a:p>
              <a:endParaRPr lang="el-GR"/>
            </a:p>
          </p:txBody>
        </p:sp>
        <p:sp>
          <p:nvSpPr>
            <p:cNvPr id="70702" name="Line 25"/>
            <p:cNvSpPr>
              <a:spLocks noChangeShapeType="1"/>
            </p:cNvSpPr>
            <p:nvPr/>
          </p:nvSpPr>
          <p:spPr bwMode="auto">
            <a:xfrm flipH="1">
              <a:off x="1678" y="2357"/>
              <a:ext cx="192" cy="156"/>
            </a:xfrm>
            <a:prstGeom prst="line">
              <a:avLst/>
            </a:prstGeom>
            <a:noFill/>
            <a:ln w="28575">
              <a:solidFill>
                <a:schemeClr val="tx1"/>
              </a:solidFill>
              <a:round/>
              <a:headEnd/>
              <a:tailEnd type="triangle" w="med" len="med"/>
            </a:ln>
          </p:spPr>
          <p:txBody>
            <a:bodyPr/>
            <a:lstStyle/>
            <a:p>
              <a:endParaRPr lang="el-GR"/>
            </a:p>
          </p:txBody>
        </p:sp>
        <p:sp>
          <p:nvSpPr>
            <p:cNvPr id="70703" name="Line 26"/>
            <p:cNvSpPr>
              <a:spLocks noChangeShapeType="1"/>
            </p:cNvSpPr>
            <p:nvPr/>
          </p:nvSpPr>
          <p:spPr bwMode="auto">
            <a:xfrm flipV="1">
              <a:off x="2087" y="1956"/>
              <a:ext cx="229" cy="214"/>
            </a:xfrm>
            <a:prstGeom prst="line">
              <a:avLst/>
            </a:prstGeom>
            <a:noFill/>
            <a:ln w="28575">
              <a:solidFill>
                <a:schemeClr val="tx1"/>
              </a:solidFill>
              <a:round/>
              <a:headEnd/>
              <a:tailEnd type="triangle" w="med" len="med"/>
            </a:ln>
          </p:spPr>
          <p:txBody>
            <a:bodyPr/>
            <a:lstStyle/>
            <a:p>
              <a:endParaRPr lang="el-GR"/>
            </a:p>
          </p:txBody>
        </p:sp>
      </p:grpSp>
      <p:sp>
        <p:nvSpPr>
          <p:cNvPr id="443419" name="Text Box 27"/>
          <p:cNvSpPr txBox="1">
            <a:spLocks noChangeArrowheads="1"/>
          </p:cNvSpPr>
          <p:nvPr/>
        </p:nvSpPr>
        <p:spPr bwMode="auto">
          <a:xfrm>
            <a:off x="4418013" y="2471739"/>
            <a:ext cx="486030" cy="584775"/>
          </a:xfrm>
          <a:prstGeom prst="rect">
            <a:avLst/>
          </a:prstGeom>
          <a:noFill/>
          <a:ln w="9525">
            <a:noFill/>
            <a:miter lim="800000"/>
            <a:headEnd/>
            <a:tailEnd/>
          </a:ln>
        </p:spPr>
        <p:txBody>
          <a:bodyPr wrap="none">
            <a:spAutoFit/>
          </a:bodyPr>
          <a:lstStyle/>
          <a:p>
            <a:r>
              <a:rPr lang="en-US" sz="3200"/>
              <a:t>e</a:t>
            </a:r>
            <a:r>
              <a:rPr lang="en-US" sz="3200" baseline="30000"/>
              <a:t>-</a:t>
            </a:r>
            <a:endParaRPr lang="el-GR" sz="3200" baseline="30000"/>
          </a:p>
        </p:txBody>
      </p:sp>
      <p:grpSp>
        <p:nvGrpSpPr>
          <p:cNvPr id="3" name="Group 47"/>
          <p:cNvGrpSpPr>
            <a:grpSpLocks/>
          </p:cNvGrpSpPr>
          <p:nvPr/>
        </p:nvGrpSpPr>
        <p:grpSpPr bwMode="auto">
          <a:xfrm>
            <a:off x="5256214" y="869951"/>
            <a:ext cx="2433637" cy="2994025"/>
            <a:chOff x="2351" y="548"/>
            <a:chExt cx="1533" cy="1886"/>
          </a:xfrm>
        </p:grpSpPr>
        <p:sp>
          <p:nvSpPr>
            <p:cNvPr id="70697" name="Line 33"/>
            <p:cNvSpPr>
              <a:spLocks noChangeShapeType="1"/>
            </p:cNvSpPr>
            <p:nvPr/>
          </p:nvSpPr>
          <p:spPr bwMode="auto">
            <a:xfrm flipH="1" flipV="1">
              <a:off x="2961" y="548"/>
              <a:ext cx="923" cy="1773"/>
            </a:xfrm>
            <a:prstGeom prst="line">
              <a:avLst/>
            </a:prstGeom>
            <a:noFill/>
            <a:ln w="57150">
              <a:solidFill>
                <a:srgbClr val="66CCFF"/>
              </a:solidFill>
              <a:round/>
              <a:headEnd/>
              <a:tailEnd type="triangle" w="med" len="med"/>
            </a:ln>
          </p:spPr>
          <p:txBody>
            <a:bodyPr/>
            <a:lstStyle/>
            <a:p>
              <a:endParaRPr lang="el-GR"/>
            </a:p>
          </p:txBody>
        </p:sp>
        <p:sp>
          <p:nvSpPr>
            <p:cNvPr id="70698" name="Line 34"/>
            <p:cNvSpPr>
              <a:spLocks noChangeShapeType="1"/>
            </p:cNvSpPr>
            <p:nvPr/>
          </p:nvSpPr>
          <p:spPr bwMode="auto">
            <a:xfrm flipH="1" flipV="1">
              <a:off x="2351" y="874"/>
              <a:ext cx="1440" cy="1560"/>
            </a:xfrm>
            <a:prstGeom prst="line">
              <a:avLst/>
            </a:prstGeom>
            <a:noFill/>
            <a:ln w="57150">
              <a:solidFill>
                <a:srgbClr val="66CCFF"/>
              </a:solidFill>
              <a:round/>
              <a:headEnd/>
              <a:tailEnd type="triangle" w="med" len="med"/>
            </a:ln>
          </p:spPr>
          <p:txBody>
            <a:bodyPr/>
            <a:lstStyle/>
            <a:p>
              <a:endParaRPr lang="el-GR"/>
            </a:p>
          </p:txBody>
        </p:sp>
      </p:grpSp>
      <p:grpSp>
        <p:nvGrpSpPr>
          <p:cNvPr id="4" name="Group 49"/>
          <p:cNvGrpSpPr>
            <a:grpSpLocks/>
          </p:cNvGrpSpPr>
          <p:nvPr/>
        </p:nvGrpSpPr>
        <p:grpSpPr bwMode="auto">
          <a:xfrm>
            <a:off x="4683126" y="596901"/>
            <a:ext cx="3122613" cy="3432175"/>
            <a:chOff x="1990" y="376"/>
            <a:chExt cx="1967" cy="2162"/>
          </a:xfrm>
        </p:grpSpPr>
        <p:sp>
          <p:nvSpPr>
            <p:cNvPr id="70694" name="Line 48"/>
            <p:cNvSpPr>
              <a:spLocks noChangeShapeType="1"/>
            </p:cNvSpPr>
            <p:nvPr/>
          </p:nvSpPr>
          <p:spPr bwMode="auto">
            <a:xfrm flipH="1" flipV="1">
              <a:off x="2660" y="674"/>
              <a:ext cx="1166" cy="1684"/>
            </a:xfrm>
            <a:prstGeom prst="line">
              <a:avLst/>
            </a:prstGeom>
            <a:noFill/>
            <a:ln w="57150">
              <a:solidFill>
                <a:srgbClr val="66CCFF"/>
              </a:solidFill>
              <a:round/>
              <a:headEnd/>
              <a:tailEnd type="triangle" w="med" len="med"/>
            </a:ln>
          </p:spPr>
          <p:txBody>
            <a:bodyPr/>
            <a:lstStyle/>
            <a:p>
              <a:endParaRPr lang="el-GR"/>
            </a:p>
          </p:txBody>
        </p:sp>
        <p:sp>
          <p:nvSpPr>
            <p:cNvPr id="70695" name="Line 32"/>
            <p:cNvSpPr>
              <a:spLocks noChangeShapeType="1"/>
            </p:cNvSpPr>
            <p:nvPr/>
          </p:nvSpPr>
          <p:spPr bwMode="auto">
            <a:xfrm flipH="1" flipV="1">
              <a:off x="3307" y="376"/>
              <a:ext cx="650" cy="1876"/>
            </a:xfrm>
            <a:prstGeom prst="line">
              <a:avLst/>
            </a:prstGeom>
            <a:noFill/>
            <a:ln w="57150">
              <a:solidFill>
                <a:srgbClr val="66CCFF"/>
              </a:solidFill>
              <a:round/>
              <a:headEnd/>
              <a:tailEnd type="triangle" w="med" len="med"/>
            </a:ln>
          </p:spPr>
          <p:txBody>
            <a:bodyPr/>
            <a:lstStyle/>
            <a:p>
              <a:endParaRPr lang="el-GR"/>
            </a:p>
          </p:txBody>
        </p:sp>
        <p:sp>
          <p:nvSpPr>
            <p:cNvPr id="70696" name="Line 35"/>
            <p:cNvSpPr>
              <a:spLocks noChangeShapeType="1"/>
            </p:cNvSpPr>
            <p:nvPr/>
          </p:nvSpPr>
          <p:spPr bwMode="auto">
            <a:xfrm flipH="1" flipV="1">
              <a:off x="1990" y="1170"/>
              <a:ext cx="1706" cy="1368"/>
            </a:xfrm>
            <a:prstGeom prst="line">
              <a:avLst/>
            </a:prstGeom>
            <a:noFill/>
            <a:ln w="57150">
              <a:solidFill>
                <a:srgbClr val="66CCFF"/>
              </a:solidFill>
              <a:round/>
              <a:headEnd/>
              <a:tailEnd type="triangle" w="med" len="med"/>
            </a:ln>
          </p:spPr>
          <p:txBody>
            <a:bodyPr/>
            <a:lstStyle/>
            <a:p>
              <a:endParaRPr lang="el-GR"/>
            </a:p>
          </p:txBody>
        </p:sp>
      </p:grpSp>
      <p:sp>
        <p:nvSpPr>
          <p:cNvPr id="70671" name="Freeform 12"/>
          <p:cNvSpPr>
            <a:spLocks/>
          </p:cNvSpPr>
          <p:nvPr/>
        </p:nvSpPr>
        <p:spPr bwMode="auto">
          <a:xfrm>
            <a:off x="6981825" y="3190876"/>
            <a:ext cx="2355850" cy="1077913"/>
          </a:xfrm>
          <a:custGeom>
            <a:avLst/>
            <a:gdLst>
              <a:gd name="T0" fmla="*/ 2147483647 w 1484"/>
              <a:gd name="T1" fmla="*/ 0 h 679"/>
              <a:gd name="T2" fmla="*/ 0 w 1484"/>
              <a:gd name="T3" fmla="*/ 2147483647 h 679"/>
              <a:gd name="T4" fmla="*/ 2147483647 w 1484"/>
              <a:gd name="T5" fmla="*/ 2147483647 h 679"/>
              <a:gd name="T6" fmla="*/ 2147483647 w 1484"/>
              <a:gd name="T7" fmla="*/ 0 h 679"/>
              <a:gd name="T8" fmla="*/ 2147483647 w 1484"/>
              <a:gd name="T9" fmla="*/ 0 h 679"/>
              <a:gd name="T10" fmla="*/ 0 60000 65536"/>
              <a:gd name="T11" fmla="*/ 0 60000 65536"/>
              <a:gd name="T12" fmla="*/ 0 60000 65536"/>
              <a:gd name="T13" fmla="*/ 0 60000 65536"/>
              <a:gd name="T14" fmla="*/ 0 60000 65536"/>
              <a:gd name="T15" fmla="*/ 0 w 1484"/>
              <a:gd name="T16" fmla="*/ 0 h 679"/>
              <a:gd name="T17" fmla="*/ 1484 w 1484"/>
              <a:gd name="T18" fmla="*/ 679 h 679"/>
            </a:gdLst>
            <a:ahLst/>
            <a:cxnLst>
              <a:cxn ang="T10">
                <a:pos x="T0" y="T1"/>
              </a:cxn>
              <a:cxn ang="T11">
                <a:pos x="T2" y="T3"/>
              </a:cxn>
              <a:cxn ang="T12">
                <a:pos x="T4" y="T5"/>
              </a:cxn>
              <a:cxn ang="T13">
                <a:pos x="T6" y="T7"/>
              </a:cxn>
              <a:cxn ang="T14">
                <a:pos x="T8" y="T9"/>
              </a:cxn>
            </a:cxnLst>
            <a:rect l="T15" t="T16" r="T17" b="T18"/>
            <a:pathLst>
              <a:path w="1484" h="679">
                <a:moveTo>
                  <a:pt x="679" y="0"/>
                </a:moveTo>
                <a:lnTo>
                  <a:pt x="0" y="679"/>
                </a:lnTo>
                <a:lnTo>
                  <a:pt x="1484" y="679"/>
                </a:lnTo>
                <a:lnTo>
                  <a:pt x="1484" y="0"/>
                </a:lnTo>
                <a:lnTo>
                  <a:pt x="679" y="0"/>
                </a:lnTo>
                <a:close/>
              </a:path>
            </a:pathLst>
          </a:custGeom>
          <a:solidFill>
            <a:srgbClr val="DCDCFF"/>
          </a:solidFill>
          <a:ln w="19050" cmpd="sng">
            <a:solidFill>
              <a:schemeClr val="tx1"/>
            </a:solidFill>
            <a:round/>
            <a:headEnd/>
            <a:tailEnd/>
          </a:ln>
        </p:spPr>
        <p:txBody>
          <a:bodyPr/>
          <a:lstStyle/>
          <a:p>
            <a:endParaRPr lang="el-GR"/>
          </a:p>
        </p:txBody>
      </p:sp>
      <p:grpSp>
        <p:nvGrpSpPr>
          <p:cNvPr id="5" name="Group 41"/>
          <p:cNvGrpSpPr>
            <a:grpSpLocks/>
          </p:cNvGrpSpPr>
          <p:nvPr/>
        </p:nvGrpSpPr>
        <p:grpSpPr bwMode="auto">
          <a:xfrm>
            <a:off x="5511801" y="3235325"/>
            <a:ext cx="3090863" cy="2730500"/>
            <a:chOff x="2512" y="2038"/>
            <a:chExt cx="1947" cy="1720"/>
          </a:xfrm>
        </p:grpSpPr>
        <p:grpSp>
          <p:nvGrpSpPr>
            <p:cNvPr id="70689" name="Group 40"/>
            <p:cNvGrpSpPr>
              <a:grpSpLocks/>
            </p:cNvGrpSpPr>
            <p:nvPr/>
          </p:nvGrpSpPr>
          <p:grpSpPr bwMode="auto">
            <a:xfrm>
              <a:off x="2512" y="3349"/>
              <a:ext cx="1330" cy="409"/>
              <a:chOff x="2512" y="3349"/>
              <a:chExt cx="1330" cy="409"/>
            </a:xfrm>
          </p:grpSpPr>
          <p:sp>
            <p:nvSpPr>
              <p:cNvPr id="70691" name="Text Box 16"/>
              <p:cNvSpPr txBox="1">
                <a:spLocks noChangeArrowheads="1"/>
              </p:cNvSpPr>
              <p:nvPr/>
            </p:nvSpPr>
            <p:spPr bwMode="auto">
              <a:xfrm>
                <a:off x="2726" y="3470"/>
                <a:ext cx="841" cy="288"/>
              </a:xfrm>
              <a:prstGeom prst="rect">
                <a:avLst/>
              </a:prstGeom>
              <a:noFill/>
              <a:ln w="9525">
                <a:noFill/>
                <a:miter lim="800000"/>
                <a:headEnd/>
                <a:tailEnd/>
              </a:ln>
            </p:spPr>
            <p:txBody>
              <a:bodyPr wrap="none">
                <a:spAutoFit/>
              </a:bodyPr>
              <a:lstStyle/>
              <a:p>
                <a:r>
                  <a:rPr lang="en-US"/>
                  <a:t>120 KVp</a:t>
                </a:r>
                <a:endParaRPr lang="el-GR"/>
              </a:p>
            </p:txBody>
          </p:sp>
          <p:sp>
            <p:nvSpPr>
              <p:cNvPr id="70692" name="Text Box 29"/>
              <p:cNvSpPr txBox="1">
                <a:spLocks noChangeArrowheads="1"/>
              </p:cNvSpPr>
              <p:nvPr/>
            </p:nvSpPr>
            <p:spPr bwMode="auto">
              <a:xfrm>
                <a:off x="3603" y="3350"/>
                <a:ext cx="239" cy="288"/>
              </a:xfrm>
              <a:prstGeom prst="rect">
                <a:avLst/>
              </a:prstGeom>
              <a:noFill/>
              <a:ln w="9525">
                <a:noFill/>
                <a:miter lim="800000"/>
                <a:headEnd/>
                <a:tailEnd/>
              </a:ln>
            </p:spPr>
            <p:txBody>
              <a:bodyPr wrap="none">
                <a:spAutoFit/>
              </a:bodyPr>
              <a:lstStyle/>
              <a:p>
                <a:r>
                  <a:rPr lang="en-US"/>
                  <a:t>+</a:t>
                </a:r>
                <a:endParaRPr lang="el-GR"/>
              </a:p>
            </p:txBody>
          </p:sp>
          <p:sp>
            <p:nvSpPr>
              <p:cNvPr id="70693" name="Text Box 30"/>
              <p:cNvSpPr txBox="1">
                <a:spLocks noChangeArrowheads="1"/>
              </p:cNvSpPr>
              <p:nvPr/>
            </p:nvSpPr>
            <p:spPr bwMode="auto">
              <a:xfrm>
                <a:off x="2512" y="3349"/>
                <a:ext cx="188" cy="288"/>
              </a:xfrm>
              <a:prstGeom prst="rect">
                <a:avLst/>
              </a:prstGeom>
              <a:noFill/>
              <a:ln w="9525">
                <a:noFill/>
                <a:miter lim="800000"/>
                <a:headEnd/>
                <a:tailEnd/>
              </a:ln>
            </p:spPr>
            <p:txBody>
              <a:bodyPr wrap="none">
                <a:spAutoFit/>
              </a:bodyPr>
              <a:lstStyle/>
              <a:p>
                <a:r>
                  <a:rPr lang="en-US"/>
                  <a:t>-</a:t>
                </a:r>
                <a:endParaRPr lang="el-GR"/>
              </a:p>
            </p:txBody>
          </p:sp>
        </p:grpSp>
        <p:sp>
          <p:nvSpPr>
            <p:cNvPr id="70690" name="Text Box 28"/>
            <p:cNvSpPr txBox="1">
              <a:spLocks noChangeArrowheads="1"/>
            </p:cNvSpPr>
            <p:nvPr/>
          </p:nvSpPr>
          <p:spPr bwMode="auto">
            <a:xfrm>
              <a:off x="4039" y="2038"/>
              <a:ext cx="420" cy="576"/>
            </a:xfrm>
            <a:prstGeom prst="rect">
              <a:avLst/>
            </a:prstGeom>
            <a:noFill/>
            <a:ln w="9525">
              <a:noFill/>
              <a:miter lim="800000"/>
              <a:headEnd/>
              <a:tailEnd/>
            </a:ln>
          </p:spPr>
          <p:txBody>
            <a:bodyPr wrap="none">
              <a:spAutoFit/>
            </a:bodyPr>
            <a:lstStyle/>
            <a:p>
              <a:r>
                <a:rPr lang="en-US" sz="5400" b="1"/>
                <a:t>+</a:t>
              </a:r>
              <a:endParaRPr lang="el-GR" sz="5400" b="1"/>
            </a:p>
          </p:txBody>
        </p:sp>
      </p:grpSp>
      <p:sp>
        <p:nvSpPr>
          <p:cNvPr id="443429" name="Line 37"/>
          <p:cNvSpPr>
            <a:spLocks noChangeShapeType="1"/>
          </p:cNvSpPr>
          <p:nvPr/>
        </p:nvSpPr>
        <p:spPr bwMode="auto">
          <a:xfrm flipH="1">
            <a:off x="2774950" y="4378325"/>
            <a:ext cx="681038" cy="0"/>
          </a:xfrm>
          <a:prstGeom prst="line">
            <a:avLst/>
          </a:prstGeom>
          <a:noFill/>
          <a:ln w="76200">
            <a:solidFill>
              <a:schemeClr val="tx1"/>
            </a:solidFill>
            <a:round/>
            <a:headEnd/>
            <a:tailEnd type="triangle" w="med" len="med"/>
          </a:ln>
        </p:spPr>
        <p:txBody>
          <a:bodyPr/>
          <a:lstStyle/>
          <a:p>
            <a:endParaRPr lang="el-GR"/>
          </a:p>
        </p:txBody>
      </p:sp>
      <p:grpSp>
        <p:nvGrpSpPr>
          <p:cNvPr id="7" name="Group 50"/>
          <p:cNvGrpSpPr>
            <a:grpSpLocks/>
          </p:cNvGrpSpPr>
          <p:nvPr/>
        </p:nvGrpSpPr>
        <p:grpSpPr bwMode="auto">
          <a:xfrm>
            <a:off x="2209801" y="2422525"/>
            <a:ext cx="1236663" cy="2406650"/>
            <a:chOff x="432" y="1526"/>
            <a:chExt cx="779" cy="1516"/>
          </a:xfrm>
        </p:grpSpPr>
        <p:sp>
          <p:nvSpPr>
            <p:cNvPr id="70686" name="Text Box 17"/>
            <p:cNvSpPr txBox="1">
              <a:spLocks noChangeArrowheads="1"/>
            </p:cNvSpPr>
            <p:nvPr/>
          </p:nvSpPr>
          <p:spPr bwMode="auto">
            <a:xfrm>
              <a:off x="432" y="1526"/>
              <a:ext cx="779" cy="288"/>
            </a:xfrm>
            <a:prstGeom prst="rect">
              <a:avLst/>
            </a:prstGeom>
            <a:noFill/>
            <a:ln w="9525">
              <a:noFill/>
              <a:miter lim="800000"/>
              <a:headEnd/>
              <a:tailEnd/>
            </a:ln>
          </p:spPr>
          <p:txBody>
            <a:bodyPr wrap="none">
              <a:spAutoFit/>
            </a:bodyPr>
            <a:lstStyle/>
            <a:p>
              <a:r>
                <a:rPr lang="en-US"/>
                <a:t>100 mA</a:t>
              </a:r>
              <a:endParaRPr lang="el-GR"/>
            </a:p>
          </p:txBody>
        </p:sp>
        <p:sp>
          <p:nvSpPr>
            <p:cNvPr id="70687" name="Text Box 36"/>
            <p:cNvSpPr txBox="1">
              <a:spLocks noChangeArrowheads="1"/>
            </p:cNvSpPr>
            <p:nvPr/>
          </p:nvSpPr>
          <p:spPr bwMode="auto">
            <a:xfrm>
              <a:off x="668" y="2754"/>
              <a:ext cx="543" cy="288"/>
            </a:xfrm>
            <a:prstGeom prst="rect">
              <a:avLst/>
            </a:prstGeom>
            <a:noFill/>
            <a:ln w="9525">
              <a:noFill/>
              <a:miter lim="800000"/>
              <a:headEnd/>
              <a:tailEnd/>
            </a:ln>
          </p:spPr>
          <p:txBody>
            <a:bodyPr wrap="none">
              <a:spAutoFit/>
            </a:bodyPr>
            <a:lstStyle/>
            <a:p>
              <a:r>
                <a:rPr lang="en-US"/>
                <a:t>1 mA</a:t>
              </a:r>
              <a:endParaRPr lang="el-GR"/>
            </a:p>
          </p:txBody>
        </p:sp>
        <p:sp>
          <p:nvSpPr>
            <p:cNvPr id="70688" name="Freeform 38"/>
            <p:cNvSpPr>
              <a:spLocks/>
            </p:cNvSpPr>
            <p:nvPr/>
          </p:nvSpPr>
          <p:spPr bwMode="auto">
            <a:xfrm>
              <a:off x="491" y="1820"/>
              <a:ext cx="273" cy="968"/>
            </a:xfrm>
            <a:custGeom>
              <a:avLst/>
              <a:gdLst>
                <a:gd name="T0" fmla="*/ 273 w 273"/>
                <a:gd name="T1" fmla="*/ 968 h 968"/>
                <a:gd name="T2" fmla="*/ 273 w 273"/>
                <a:gd name="T3" fmla="*/ 0 h 968"/>
                <a:gd name="T4" fmla="*/ 0 w 273"/>
                <a:gd name="T5" fmla="*/ 0 h 968"/>
                <a:gd name="T6" fmla="*/ 273 w 273"/>
                <a:gd name="T7" fmla="*/ 968 h 968"/>
                <a:gd name="T8" fmla="*/ 0 60000 65536"/>
                <a:gd name="T9" fmla="*/ 0 60000 65536"/>
                <a:gd name="T10" fmla="*/ 0 60000 65536"/>
                <a:gd name="T11" fmla="*/ 0 60000 65536"/>
                <a:gd name="T12" fmla="*/ 0 w 273"/>
                <a:gd name="T13" fmla="*/ 0 h 968"/>
                <a:gd name="T14" fmla="*/ 273 w 273"/>
                <a:gd name="T15" fmla="*/ 968 h 968"/>
              </a:gdLst>
              <a:ahLst/>
              <a:cxnLst>
                <a:cxn ang="T8">
                  <a:pos x="T0" y="T1"/>
                </a:cxn>
                <a:cxn ang="T9">
                  <a:pos x="T2" y="T3"/>
                </a:cxn>
                <a:cxn ang="T10">
                  <a:pos x="T4" y="T5"/>
                </a:cxn>
                <a:cxn ang="T11">
                  <a:pos x="T6" y="T7"/>
                </a:cxn>
              </a:cxnLst>
              <a:rect l="T12" t="T13" r="T14" b="T15"/>
              <a:pathLst>
                <a:path w="273" h="968">
                  <a:moveTo>
                    <a:pt x="273" y="968"/>
                  </a:moveTo>
                  <a:lnTo>
                    <a:pt x="273" y="0"/>
                  </a:lnTo>
                  <a:lnTo>
                    <a:pt x="0" y="0"/>
                  </a:lnTo>
                  <a:lnTo>
                    <a:pt x="273" y="968"/>
                  </a:lnTo>
                  <a:close/>
                </a:path>
              </a:pathLst>
            </a:custGeom>
            <a:solidFill>
              <a:schemeClr val="accent1"/>
            </a:solidFill>
            <a:ln w="9525">
              <a:solidFill>
                <a:schemeClr val="tx1"/>
              </a:solidFill>
              <a:round/>
              <a:headEnd/>
              <a:tailEnd/>
            </a:ln>
          </p:spPr>
          <p:txBody>
            <a:bodyPr/>
            <a:lstStyle/>
            <a:p>
              <a:endParaRPr lang="el-GR"/>
            </a:p>
          </p:txBody>
        </p:sp>
      </p:grpSp>
      <p:grpSp>
        <p:nvGrpSpPr>
          <p:cNvPr id="8" name="Group 46"/>
          <p:cNvGrpSpPr>
            <a:grpSpLocks/>
          </p:cNvGrpSpPr>
          <p:nvPr/>
        </p:nvGrpSpPr>
        <p:grpSpPr bwMode="auto">
          <a:xfrm>
            <a:off x="4994276" y="3130551"/>
            <a:ext cx="1319213" cy="854075"/>
            <a:chOff x="2238" y="2009"/>
            <a:chExt cx="831" cy="538"/>
          </a:xfrm>
        </p:grpSpPr>
        <p:sp>
          <p:nvSpPr>
            <p:cNvPr id="70682" name="Line 42"/>
            <p:cNvSpPr>
              <a:spLocks noChangeShapeType="1"/>
            </p:cNvSpPr>
            <p:nvPr/>
          </p:nvSpPr>
          <p:spPr bwMode="auto">
            <a:xfrm>
              <a:off x="2238" y="2009"/>
              <a:ext cx="635" cy="44"/>
            </a:xfrm>
            <a:prstGeom prst="line">
              <a:avLst/>
            </a:prstGeom>
            <a:noFill/>
            <a:ln w="28575">
              <a:solidFill>
                <a:schemeClr val="tx1"/>
              </a:solidFill>
              <a:prstDash val="sysDot"/>
              <a:round/>
              <a:headEnd/>
              <a:tailEnd type="triangle" w="med" len="med"/>
            </a:ln>
          </p:spPr>
          <p:txBody>
            <a:bodyPr/>
            <a:lstStyle/>
            <a:p>
              <a:endParaRPr lang="el-GR"/>
            </a:p>
          </p:txBody>
        </p:sp>
        <p:sp>
          <p:nvSpPr>
            <p:cNvPr id="70683" name="Line 43"/>
            <p:cNvSpPr>
              <a:spLocks noChangeShapeType="1"/>
            </p:cNvSpPr>
            <p:nvPr/>
          </p:nvSpPr>
          <p:spPr bwMode="auto">
            <a:xfrm>
              <a:off x="2365" y="2195"/>
              <a:ext cx="635" cy="44"/>
            </a:xfrm>
            <a:prstGeom prst="line">
              <a:avLst/>
            </a:prstGeom>
            <a:noFill/>
            <a:ln w="28575">
              <a:solidFill>
                <a:schemeClr val="tx1"/>
              </a:solidFill>
              <a:prstDash val="sysDot"/>
              <a:round/>
              <a:headEnd/>
              <a:tailEnd type="triangle" w="med" len="med"/>
            </a:ln>
          </p:spPr>
          <p:txBody>
            <a:bodyPr/>
            <a:lstStyle/>
            <a:p>
              <a:endParaRPr lang="el-GR"/>
            </a:p>
          </p:txBody>
        </p:sp>
        <p:sp>
          <p:nvSpPr>
            <p:cNvPr id="70684" name="Line 44"/>
            <p:cNvSpPr>
              <a:spLocks noChangeShapeType="1"/>
            </p:cNvSpPr>
            <p:nvPr/>
          </p:nvSpPr>
          <p:spPr bwMode="auto">
            <a:xfrm>
              <a:off x="2434" y="2369"/>
              <a:ext cx="635" cy="7"/>
            </a:xfrm>
            <a:prstGeom prst="line">
              <a:avLst/>
            </a:prstGeom>
            <a:noFill/>
            <a:ln w="28575">
              <a:solidFill>
                <a:schemeClr val="tx1"/>
              </a:solidFill>
              <a:prstDash val="sysDot"/>
              <a:round/>
              <a:headEnd/>
              <a:tailEnd type="triangle" w="med" len="med"/>
            </a:ln>
          </p:spPr>
          <p:txBody>
            <a:bodyPr/>
            <a:lstStyle/>
            <a:p>
              <a:endParaRPr lang="el-GR"/>
            </a:p>
          </p:txBody>
        </p:sp>
        <p:sp>
          <p:nvSpPr>
            <p:cNvPr id="70685" name="Line 45"/>
            <p:cNvSpPr>
              <a:spLocks noChangeShapeType="1"/>
            </p:cNvSpPr>
            <p:nvPr/>
          </p:nvSpPr>
          <p:spPr bwMode="auto">
            <a:xfrm flipV="1">
              <a:off x="2297" y="2539"/>
              <a:ext cx="635" cy="8"/>
            </a:xfrm>
            <a:prstGeom prst="line">
              <a:avLst/>
            </a:prstGeom>
            <a:noFill/>
            <a:ln w="28575">
              <a:solidFill>
                <a:schemeClr val="tx1"/>
              </a:solidFill>
              <a:prstDash val="sysDot"/>
              <a:round/>
              <a:headEnd/>
              <a:tailEnd type="triangle" w="med" len="med"/>
            </a:ln>
          </p:spPr>
          <p:txBody>
            <a:bodyPr/>
            <a:lstStyle/>
            <a:p>
              <a:endParaRPr lang="el-GR"/>
            </a:p>
          </p:txBody>
        </p:sp>
      </p:grpSp>
      <p:grpSp>
        <p:nvGrpSpPr>
          <p:cNvPr id="9" name="Group 52"/>
          <p:cNvGrpSpPr>
            <a:grpSpLocks/>
          </p:cNvGrpSpPr>
          <p:nvPr/>
        </p:nvGrpSpPr>
        <p:grpSpPr bwMode="auto">
          <a:xfrm rot="320930" flipV="1">
            <a:off x="5608638" y="3346451"/>
            <a:ext cx="1319212" cy="854075"/>
            <a:chOff x="2238" y="2009"/>
            <a:chExt cx="831" cy="538"/>
          </a:xfrm>
        </p:grpSpPr>
        <p:sp>
          <p:nvSpPr>
            <p:cNvPr id="70678" name="Line 53"/>
            <p:cNvSpPr>
              <a:spLocks noChangeShapeType="1"/>
            </p:cNvSpPr>
            <p:nvPr/>
          </p:nvSpPr>
          <p:spPr bwMode="auto">
            <a:xfrm>
              <a:off x="2238" y="2009"/>
              <a:ext cx="635" cy="44"/>
            </a:xfrm>
            <a:prstGeom prst="line">
              <a:avLst/>
            </a:prstGeom>
            <a:noFill/>
            <a:ln w="28575">
              <a:solidFill>
                <a:schemeClr val="tx1"/>
              </a:solidFill>
              <a:prstDash val="sysDot"/>
              <a:round/>
              <a:headEnd/>
              <a:tailEnd type="triangle" w="med" len="med"/>
            </a:ln>
          </p:spPr>
          <p:txBody>
            <a:bodyPr/>
            <a:lstStyle/>
            <a:p>
              <a:endParaRPr lang="el-GR"/>
            </a:p>
          </p:txBody>
        </p:sp>
        <p:sp>
          <p:nvSpPr>
            <p:cNvPr id="70679" name="Line 54"/>
            <p:cNvSpPr>
              <a:spLocks noChangeShapeType="1"/>
            </p:cNvSpPr>
            <p:nvPr/>
          </p:nvSpPr>
          <p:spPr bwMode="auto">
            <a:xfrm>
              <a:off x="2365" y="2195"/>
              <a:ext cx="635" cy="44"/>
            </a:xfrm>
            <a:prstGeom prst="line">
              <a:avLst/>
            </a:prstGeom>
            <a:noFill/>
            <a:ln w="28575">
              <a:solidFill>
                <a:schemeClr val="tx1"/>
              </a:solidFill>
              <a:prstDash val="sysDot"/>
              <a:round/>
              <a:headEnd/>
              <a:tailEnd type="triangle" w="med" len="med"/>
            </a:ln>
          </p:spPr>
          <p:txBody>
            <a:bodyPr/>
            <a:lstStyle/>
            <a:p>
              <a:endParaRPr lang="el-GR"/>
            </a:p>
          </p:txBody>
        </p:sp>
        <p:sp>
          <p:nvSpPr>
            <p:cNvPr id="70680" name="Line 55"/>
            <p:cNvSpPr>
              <a:spLocks noChangeShapeType="1"/>
            </p:cNvSpPr>
            <p:nvPr/>
          </p:nvSpPr>
          <p:spPr bwMode="auto">
            <a:xfrm>
              <a:off x="2434" y="2369"/>
              <a:ext cx="635" cy="7"/>
            </a:xfrm>
            <a:prstGeom prst="line">
              <a:avLst/>
            </a:prstGeom>
            <a:noFill/>
            <a:ln w="28575">
              <a:solidFill>
                <a:schemeClr val="tx1"/>
              </a:solidFill>
              <a:prstDash val="sysDot"/>
              <a:round/>
              <a:headEnd/>
              <a:tailEnd type="triangle" w="med" len="med"/>
            </a:ln>
          </p:spPr>
          <p:txBody>
            <a:bodyPr/>
            <a:lstStyle/>
            <a:p>
              <a:endParaRPr lang="el-GR"/>
            </a:p>
          </p:txBody>
        </p:sp>
        <p:sp>
          <p:nvSpPr>
            <p:cNvPr id="70681" name="Line 56"/>
            <p:cNvSpPr>
              <a:spLocks noChangeShapeType="1"/>
            </p:cNvSpPr>
            <p:nvPr/>
          </p:nvSpPr>
          <p:spPr bwMode="auto">
            <a:xfrm flipV="1">
              <a:off x="2297" y="2539"/>
              <a:ext cx="635" cy="8"/>
            </a:xfrm>
            <a:prstGeom prst="line">
              <a:avLst/>
            </a:prstGeom>
            <a:noFill/>
            <a:ln w="28575">
              <a:solidFill>
                <a:schemeClr val="tx1"/>
              </a:solidFill>
              <a:prstDash val="sysDot"/>
              <a:round/>
              <a:headEnd/>
              <a:tailEnd type="triangle" w="med" len="med"/>
            </a:ln>
          </p:spPr>
          <p:txBody>
            <a:bodyPr/>
            <a:lstStyle/>
            <a:p>
              <a:endParaRPr lang="el-GR"/>
            </a:p>
          </p:txBody>
        </p:sp>
      </p:grpSp>
      <p:sp>
        <p:nvSpPr>
          <p:cNvPr id="70677" name="TextBox 46"/>
          <p:cNvSpPr txBox="1">
            <a:spLocks noChangeArrowheads="1"/>
          </p:cNvSpPr>
          <p:nvPr/>
        </p:nvSpPr>
        <p:spPr bwMode="auto">
          <a:xfrm>
            <a:off x="3513139" y="3360738"/>
            <a:ext cx="390525" cy="461962"/>
          </a:xfrm>
          <a:prstGeom prst="rect">
            <a:avLst/>
          </a:prstGeom>
          <a:noFill/>
          <a:ln w="9525">
            <a:noFill/>
            <a:miter lim="800000"/>
            <a:headEnd/>
            <a:tailEnd/>
          </a:ln>
        </p:spPr>
        <p:txBody>
          <a:bodyPr wrap="none">
            <a:spAutoFit/>
          </a:bodyPr>
          <a:lstStyle/>
          <a:p>
            <a:r>
              <a:rPr lang="en-US"/>
              <a:t>V</a:t>
            </a: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3410"/>
                                        </p:tgtEl>
                                        <p:attrNameLst>
                                          <p:attrName>style.visibility</p:attrName>
                                        </p:attrNameLst>
                                      </p:cBhvr>
                                      <p:to>
                                        <p:strVal val="visible"/>
                                      </p:to>
                                    </p:set>
                                    <p:animEffect transition="in" filter="fade">
                                      <p:cBhvr>
                                        <p:cTn id="7" dur="2000"/>
                                        <p:tgtEl>
                                          <p:spTgt spid="44341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43416"/>
                                        </p:tgtEl>
                                        <p:attrNameLst>
                                          <p:attrName>style.visibility</p:attrName>
                                        </p:attrNameLst>
                                      </p:cBhvr>
                                      <p:to>
                                        <p:strVal val="visible"/>
                                      </p:to>
                                    </p:set>
                                    <p:animEffect transition="in" filter="fade">
                                      <p:cBhvr>
                                        <p:cTn id="11" dur="1000"/>
                                        <p:tgtEl>
                                          <p:spTgt spid="4434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43414"/>
                                        </p:tgtEl>
                                        <p:attrNameLst>
                                          <p:attrName>style.visibility</p:attrName>
                                        </p:attrNameLst>
                                      </p:cBhvr>
                                      <p:to>
                                        <p:strVal val="visible"/>
                                      </p:to>
                                    </p:set>
                                    <p:animEffect transition="in" filter="fade">
                                      <p:cBhvr>
                                        <p:cTn id="14" dur="1000"/>
                                        <p:tgtEl>
                                          <p:spTgt spid="4434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43411"/>
                                        </p:tgtEl>
                                        <p:attrNameLst>
                                          <p:attrName>style.visibility</p:attrName>
                                        </p:attrNameLst>
                                      </p:cBhvr>
                                      <p:to>
                                        <p:strVal val="visible"/>
                                      </p:to>
                                    </p:set>
                                    <p:animEffect transition="in" filter="fade">
                                      <p:cBhvr>
                                        <p:cTn id="17" dur="1000"/>
                                        <p:tgtEl>
                                          <p:spTgt spid="4434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43419"/>
                                        </p:tgtEl>
                                        <p:attrNameLst>
                                          <p:attrName>style.visibility</p:attrName>
                                        </p:attrNameLst>
                                      </p:cBhvr>
                                      <p:to>
                                        <p:strVal val="visible"/>
                                      </p:to>
                                    </p:set>
                                    <p:animEffect transition="in" filter="fade">
                                      <p:cBhvr>
                                        <p:cTn id="20" dur="1000"/>
                                        <p:tgtEl>
                                          <p:spTgt spid="4434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childTnLst>
                                </p:cTn>
                              </p:par>
                            </p:childTnLst>
                          </p:cTn>
                        </p:par>
                        <p:par>
                          <p:cTn id="26" fill="hold">
                            <p:stCondLst>
                              <p:cond delay="1000"/>
                            </p:stCondLst>
                            <p:childTnLst>
                              <p:par>
                                <p:cTn id="27" presetID="10" presetClass="entr" presetSubtype="0" fill="hold" nodeType="afterEffect">
                                  <p:stCondLst>
                                    <p:cond delay="5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childTnLst>
                                </p:cTn>
                              </p:par>
                            </p:childTnLst>
                          </p:cTn>
                        </p:par>
                        <p:par>
                          <p:cTn id="30" fill="hold">
                            <p:stCondLst>
                              <p:cond delay="2500"/>
                            </p:stCondLst>
                            <p:childTnLst>
                              <p:par>
                                <p:cTn id="31" presetID="10" presetClass="entr" presetSubtype="0" fill="hold" nodeType="afterEffect">
                                  <p:stCondLst>
                                    <p:cond delay="50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43429"/>
                                        </p:tgtEl>
                                        <p:attrNameLst>
                                          <p:attrName>style.visibility</p:attrName>
                                        </p:attrNameLst>
                                      </p:cBhvr>
                                      <p:to>
                                        <p:strVal val="visible"/>
                                      </p:to>
                                    </p:set>
                                    <p:animEffect transition="in" filter="fade">
                                      <p:cBhvr>
                                        <p:cTn id="41" dur="2000"/>
                                        <p:tgtEl>
                                          <p:spTgt spid="443429"/>
                                        </p:tgtEl>
                                      </p:cBhvr>
                                    </p:animEffect>
                                  </p:childTnLst>
                                </p:cTn>
                              </p:par>
                            </p:childTnLst>
                          </p:cTn>
                        </p:par>
                      </p:childTnLst>
                    </p:cTn>
                  </p:par>
                  <p:par>
                    <p:cTn id="42" fill="hold">
                      <p:stCondLst>
                        <p:cond delay="indefinite"/>
                      </p:stCondLst>
                      <p:childTnLst>
                        <p:par>
                          <p:cTn id="43" fill="hold">
                            <p:stCondLst>
                              <p:cond delay="0"/>
                            </p:stCondLst>
                            <p:childTnLst>
                              <p:par>
                                <p:cTn id="44" presetID="64" presetClass="path" presetSubtype="0" accel="50000" decel="50000" fill="hold" grpId="1" nodeType="clickEffect">
                                  <p:stCondLst>
                                    <p:cond delay="0"/>
                                  </p:stCondLst>
                                  <p:childTnLst>
                                    <p:animMotion origin="layout" path="M 1.66667E-6 4.07407E-6 L 1.66667E-6 -0.20672 " pathEditMode="relative" rAng="0" ptsTypes="AA">
                                      <p:cBhvr>
                                        <p:cTn id="45" dur="2000" fill="hold"/>
                                        <p:tgtEl>
                                          <p:spTgt spid="443429"/>
                                        </p:tgtEl>
                                        <p:attrNameLst>
                                          <p:attrName>ppt_x</p:attrName>
                                          <p:attrName>ppt_y</p:attrName>
                                        </p:attrNameLst>
                                      </p:cBhvr>
                                      <p:rCtr x="0" y="-103"/>
                                    </p:animMotion>
                                  </p:childTnLst>
                                </p:cTn>
                              </p:par>
                            </p:childTnLst>
                          </p:cTn>
                        </p:par>
                        <p:par>
                          <p:cTn id="46" fill="hold">
                            <p:stCondLst>
                              <p:cond delay="2000"/>
                            </p:stCondLst>
                            <p:childTnLst>
                              <p:par>
                                <p:cTn id="47" presetID="10" presetClass="entr" presetSubtype="0" fill="hold" grpId="0" nodeType="afterEffect">
                                  <p:stCondLst>
                                    <p:cond delay="500"/>
                                  </p:stCondLst>
                                  <p:childTnLst>
                                    <p:set>
                                      <p:cBhvr>
                                        <p:cTn id="48" dur="1" fill="hold">
                                          <p:stCondLst>
                                            <p:cond delay="0"/>
                                          </p:stCondLst>
                                        </p:cTn>
                                        <p:tgtEl>
                                          <p:spTgt spid="443423"/>
                                        </p:tgtEl>
                                        <p:attrNameLst>
                                          <p:attrName>style.visibility</p:attrName>
                                        </p:attrNameLst>
                                      </p:cBhvr>
                                      <p:to>
                                        <p:strVal val="visible"/>
                                      </p:to>
                                    </p:set>
                                    <p:animEffect transition="in" filter="fade">
                                      <p:cBhvr>
                                        <p:cTn id="49" dur="1000"/>
                                        <p:tgtEl>
                                          <p:spTgt spid="443423"/>
                                        </p:tgtEl>
                                      </p:cBhvr>
                                    </p:animEffect>
                                  </p:childTnLst>
                                </p:cTn>
                              </p:par>
                            </p:childTnLst>
                          </p:cTn>
                        </p:par>
                        <p:par>
                          <p:cTn id="50" fill="hold">
                            <p:stCondLst>
                              <p:cond delay="3500"/>
                            </p:stCondLst>
                            <p:childTnLst>
                              <p:par>
                                <p:cTn id="51" presetID="10" presetClass="entr" presetSubtype="0" fill="hold" nodeType="afterEffect">
                                  <p:stCondLst>
                                    <p:cond delay="50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1000"/>
                                        <p:tgtEl>
                                          <p:spTgt spid="2"/>
                                        </p:tgtEl>
                                      </p:cBhvr>
                                    </p:animEffect>
                                  </p:childTnLst>
                                </p:cTn>
                              </p:par>
                            </p:childTnLst>
                          </p:cTn>
                        </p:par>
                        <p:par>
                          <p:cTn id="54" fill="hold">
                            <p:stCondLst>
                              <p:cond delay="5000"/>
                            </p:stCondLst>
                            <p:childTnLst>
                              <p:par>
                                <p:cTn id="55" presetID="10" presetClass="entr" presetSubtype="0" fill="hold" nodeType="afterEffect">
                                  <p:stCondLst>
                                    <p:cond delay="50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childTnLst>
                                </p:cTn>
                              </p:par>
                            </p:childTnLst>
                          </p:cTn>
                        </p:par>
                        <p:par>
                          <p:cTn id="58" fill="hold">
                            <p:stCondLst>
                              <p:cond delay="6500"/>
                            </p:stCondLst>
                            <p:childTnLst>
                              <p:par>
                                <p:cTn id="59" presetID="10" presetClass="entr" presetSubtype="0" fill="hold" nodeType="afterEffect">
                                  <p:stCondLst>
                                    <p:cond delay="50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423" grpId="0" animBg="1"/>
      <p:bldP spid="443410" grpId="0" animBg="1"/>
      <p:bldP spid="443411" grpId="0" animBg="1"/>
      <p:bldP spid="443414" grpId="0" animBg="1"/>
      <p:bldP spid="443416" grpId="0" animBg="1"/>
      <p:bldP spid="443419" grpId="0"/>
      <p:bldP spid="443429" grpId="0" animBg="1"/>
      <p:bldP spid="443429"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stretch>
            <a:fillRect/>
          </a:stretch>
        </p:blipFill>
        <p:spPr>
          <a:xfrm>
            <a:off x="5842078" y="2992382"/>
            <a:ext cx="4572009" cy="3259842"/>
          </a:xfrm>
          <a:prstGeom prst="rect">
            <a:avLst/>
          </a:prstGeom>
        </p:spPr>
      </p:pic>
      <p:pic>
        <p:nvPicPr>
          <p:cNvPr id="2" name="Picture 1"/>
          <p:cNvPicPr>
            <a:picLocks noChangeAspect="1"/>
          </p:cNvPicPr>
          <p:nvPr/>
        </p:nvPicPr>
        <p:blipFill>
          <a:blip r:embed="rId4" cstate="email"/>
          <a:stretch>
            <a:fillRect/>
          </a:stretch>
        </p:blipFill>
        <p:spPr>
          <a:xfrm>
            <a:off x="5842078" y="2992382"/>
            <a:ext cx="4572009" cy="3259842"/>
          </a:xfrm>
          <a:prstGeom prst="rect">
            <a:avLst/>
          </a:prstGeom>
        </p:spPr>
      </p:pic>
      <p:pic>
        <p:nvPicPr>
          <p:cNvPr id="4" name="Picture 3"/>
          <p:cNvPicPr>
            <a:picLocks noChangeAspect="1"/>
          </p:cNvPicPr>
          <p:nvPr/>
        </p:nvPicPr>
        <p:blipFill>
          <a:blip r:embed="rId5" cstate="email"/>
          <a:stretch>
            <a:fillRect/>
          </a:stretch>
        </p:blipFill>
        <p:spPr>
          <a:xfrm>
            <a:off x="1775723" y="868667"/>
            <a:ext cx="4572009" cy="3259842"/>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7156" y="1612937"/>
            <a:ext cx="7957688" cy="4501907"/>
            <a:chOff x="370792" y="1330095"/>
            <a:chExt cx="7957688" cy="4501907"/>
          </a:xfrm>
        </p:grpSpPr>
        <p:pic>
          <p:nvPicPr>
            <p:cNvPr id="2" name="Picture 1" descr="Hippo_Head_dark_corrected.png"/>
            <p:cNvPicPr>
              <a:picLocks noChangeAspect="1"/>
            </p:cNvPicPr>
            <p:nvPr/>
          </p:nvPicPr>
          <p:blipFill>
            <a:blip r:embed="rId3" cstate="email"/>
            <a:stretch>
              <a:fillRect/>
            </a:stretch>
          </p:blipFill>
          <p:spPr>
            <a:xfrm>
              <a:off x="4487993" y="1330095"/>
              <a:ext cx="3840487" cy="4501907"/>
            </a:xfrm>
            <a:prstGeom prst="rect">
              <a:avLst/>
            </a:prstGeom>
          </p:spPr>
        </p:pic>
        <p:pic>
          <p:nvPicPr>
            <p:cNvPr id="3" name="Picture 2" descr="Hippo_Head_bright.png"/>
            <p:cNvPicPr>
              <a:picLocks noChangeAspect="1"/>
            </p:cNvPicPr>
            <p:nvPr/>
          </p:nvPicPr>
          <p:blipFill>
            <a:blip r:embed="rId4" cstate="email"/>
            <a:stretch>
              <a:fillRect/>
            </a:stretch>
          </p:blipFill>
          <p:spPr>
            <a:xfrm>
              <a:off x="370792" y="1330095"/>
              <a:ext cx="3840487" cy="4501907"/>
            </a:xfrm>
            <a:prstGeom prst="rect">
              <a:avLst/>
            </a:prstGeom>
          </p:spPr>
        </p:pic>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email"/>
          <a:srcRect/>
          <a:stretch>
            <a:fillRect/>
          </a:stretch>
        </p:blipFill>
        <p:spPr bwMode="auto">
          <a:xfrm>
            <a:off x="1757364" y="1801814"/>
            <a:ext cx="4243387" cy="3711575"/>
          </a:xfrm>
          <a:prstGeom prst="rect">
            <a:avLst/>
          </a:prstGeom>
          <a:noFill/>
          <a:ln w="9525">
            <a:noFill/>
            <a:miter lim="800000"/>
            <a:headEnd/>
            <a:tailEnd/>
          </a:ln>
        </p:spPr>
      </p:pic>
      <p:pic>
        <p:nvPicPr>
          <p:cNvPr id="73731" name="Picture 3"/>
          <p:cNvPicPr>
            <a:picLocks noChangeAspect="1" noChangeArrowheads="1"/>
          </p:cNvPicPr>
          <p:nvPr/>
        </p:nvPicPr>
        <p:blipFill>
          <a:blip r:embed="rId4" cstate="email"/>
          <a:srcRect/>
          <a:stretch>
            <a:fillRect/>
          </a:stretch>
        </p:blipFill>
        <p:spPr bwMode="auto">
          <a:xfrm>
            <a:off x="6224589" y="1801814"/>
            <a:ext cx="4243387" cy="3711575"/>
          </a:xfrm>
          <a:prstGeom prst="rect">
            <a:avLst/>
          </a:prstGeom>
          <a:noFill/>
          <a:ln w="9525">
            <a:noFill/>
            <a:miter lim="800000"/>
            <a:headEnd/>
            <a:tailEnd/>
          </a:ln>
        </p:spPr>
      </p:pic>
      <p:sp>
        <p:nvSpPr>
          <p:cNvPr id="275463" name="Oval 7"/>
          <p:cNvSpPr>
            <a:spLocks noChangeArrowheads="1"/>
          </p:cNvSpPr>
          <p:nvPr/>
        </p:nvSpPr>
        <p:spPr bwMode="auto">
          <a:xfrm>
            <a:off x="8486775" y="606425"/>
            <a:ext cx="1898650" cy="731838"/>
          </a:xfrm>
          <a:prstGeom prst="ellipse">
            <a:avLst/>
          </a:prstGeom>
          <a:noFill/>
          <a:ln w="38100">
            <a:solidFill>
              <a:schemeClr val="accent1"/>
            </a:solidFill>
            <a:round/>
            <a:headEnd/>
            <a:tailEnd/>
          </a:ln>
          <a:effectLst>
            <a:outerShdw blurRad="50800" dist="38100" dir="2700000" algn="tl" rotWithShape="0">
              <a:prstClr val="black">
                <a:alpha val="40000"/>
              </a:prstClr>
            </a:outerShdw>
          </a:effectLst>
        </p:spPr>
        <p:txBody>
          <a:bodyPr wrap="none" anchor="ctr"/>
          <a:lstStyle/>
          <a:p>
            <a:pPr>
              <a:defRPr/>
            </a:pPr>
            <a:endParaRPr lang="el-GR"/>
          </a:p>
        </p:txBody>
      </p:sp>
      <p:sp>
        <p:nvSpPr>
          <p:cNvPr id="73733" name="Text Box 8"/>
          <p:cNvSpPr txBox="1">
            <a:spLocks noChangeArrowheads="1"/>
          </p:cNvSpPr>
          <p:nvPr/>
        </p:nvSpPr>
        <p:spPr bwMode="auto">
          <a:xfrm>
            <a:off x="2131432" y="711201"/>
            <a:ext cx="6264857" cy="461665"/>
          </a:xfrm>
          <a:prstGeom prst="rect">
            <a:avLst/>
          </a:prstGeom>
          <a:noFill/>
          <a:ln w="9525">
            <a:noFill/>
            <a:miter lim="800000"/>
            <a:headEnd/>
            <a:tailEnd/>
          </a:ln>
        </p:spPr>
        <p:txBody>
          <a:bodyPr wrap="none">
            <a:spAutoFit/>
          </a:bodyPr>
          <a:lstStyle/>
          <a:p>
            <a:pPr algn="r">
              <a:spcAft>
                <a:spcPct val="35000"/>
              </a:spcAft>
            </a:pPr>
            <a:r>
              <a:rPr lang="el-GR" dirty="0"/>
              <a:t>φωτεινότητα</a:t>
            </a:r>
            <a:r>
              <a:rPr lang="en-US" dirty="0"/>
              <a:t> (</a:t>
            </a:r>
            <a:r>
              <a:rPr lang="el-GR" dirty="0"/>
              <a:t>τιμή </a:t>
            </a:r>
            <a:r>
              <a:rPr lang="en-US" dirty="0" err="1"/>
              <a:t>voxel</a:t>
            </a:r>
            <a:r>
              <a:rPr lang="en-US" dirty="0"/>
              <a:t>) = </a:t>
            </a:r>
            <a:r>
              <a:rPr lang="el-GR" dirty="0"/>
              <a:t>πυκνότητα ιστού</a:t>
            </a:r>
          </a:p>
        </p:txBody>
      </p:sp>
      <p:sp>
        <p:nvSpPr>
          <p:cNvPr id="275465" name="Text Box 9"/>
          <p:cNvSpPr txBox="1">
            <a:spLocks noChangeArrowheads="1"/>
          </p:cNvSpPr>
          <p:nvPr/>
        </p:nvSpPr>
        <p:spPr bwMode="auto">
          <a:xfrm>
            <a:off x="8520113" y="727076"/>
            <a:ext cx="1725152" cy="461665"/>
          </a:xfrm>
          <a:prstGeom prst="rect">
            <a:avLst/>
          </a:prstGeom>
          <a:noFill/>
          <a:ln w="9525">
            <a:noFill/>
            <a:miter lim="800000"/>
            <a:headEnd/>
            <a:tailEnd/>
          </a:ln>
          <a:effectLst/>
        </p:spPr>
        <p:txBody>
          <a:bodyPr wrap="none">
            <a:spAutoFit/>
          </a:bodyPr>
          <a:lstStyle/>
          <a:p>
            <a:pPr>
              <a:defRPr/>
            </a:pPr>
            <a:r>
              <a:rPr lang="el-GR" b="1" dirty="0"/>
              <a:t>+ σφάλμα</a:t>
            </a:r>
          </a:p>
        </p:txBody>
      </p:sp>
      <p:sp>
        <p:nvSpPr>
          <p:cNvPr id="73735" name="Text Box 10"/>
          <p:cNvSpPr txBox="1">
            <a:spLocks noChangeArrowheads="1"/>
          </p:cNvSpPr>
          <p:nvPr/>
        </p:nvSpPr>
        <p:spPr bwMode="auto">
          <a:xfrm>
            <a:off x="3159125" y="5510214"/>
            <a:ext cx="1485900" cy="701675"/>
          </a:xfrm>
          <a:prstGeom prst="rect">
            <a:avLst/>
          </a:prstGeom>
          <a:noFill/>
          <a:ln w="9525">
            <a:noFill/>
            <a:miter lim="800000"/>
            <a:headEnd/>
            <a:tailEnd/>
          </a:ln>
        </p:spPr>
        <p:txBody>
          <a:bodyPr wrap="none">
            <a:spAutoFit/>
          </a:bodyPr>
          <a:lstStyle/>
          <a:p>
            <a:pPr algn="ctr"/>
            <a:r>
              <a:rPr lang="el-GR" sz="2000" dirty="0">
                <a:solidFill>
                  <a:srgbClr val="003C5A"/>
                </a:solidFill>
              </a:rPr>
              <a:t>ιατρική</a:t>
            </a:r>
            <a:r>
              <a:rPr lang="en-GB" sz="2000" dirty="0">
                <a:solidFill>
                  <a:srgbClr val="003C5A"/>
                </a:solidFill>
              </a:rPr>
              <a:t> CT</a:t>
            </a:r>
          </a:p>
          <a:p>
            <a:pPr algn="ctr"/>
            <a:r>
              <a:rPr lang="en-GB" sz="2000" dirty="0">
                <a:solidFill>
                  <a:srgbClr val="003C5A"/>
                </a:solidFill>
              </a:rPr>
              <a:t>40-200 </a:t>
            </a:r>
            <a:r>
              <a:rPr lang="en-GB" sz="2000" dirty="0" err="1">
                <a:solidFill>
                  <a:srgbClr val="003C5A"/>
                </a:solidFill>
              </a:rPr>
              <a:t>mA</a:t>
            </a:r>
            <a:endParaRPr lang="en-GB" sz="2000" dirty="0">
              <a:solidFill>
                <a:srgbClr val="003C5A"/>
              </a:solidFill>
            </a:endParaRPr>
          </a:p>
        </p:txBody>
      </p:sp>
      <p:sp>
        <p:nvSpPr>
          <p:cNvPr id="73736" name="Text Box 11"/>
          <p:cNvSpPr txBox="1">
            <a:spLocks noChangeArrowheads="1"/>
          </p:cNvSpPr>
          <p:nvPr/>
        </p:nvSpPr>
        <p:spPr bwMode="auto">
          <a:xfrm>
            <a:off x="7807326" y="5511801"/>
            <a:ext cx="1141413" cy="701675"/>
          </a:xfrm>
          <a:prstGeom prst="rect">
            <a:avLst/>
          </a:prstGeom>
          <a:noFill/>
          <a:ln w="9525">
            <a:noFill/>
            <a:miter lim="800000"/>
            <a:headEnd/>
            <a:tailEnd/>
          </a:ln>
        </p:spPr>
        <p:txBody>
          <a:bodyPr wrap="none">
            <a:spAutoFit/>
          </a:bodyPr>
          <a:lstStyle/>
          <a:p>
            <a:pPr algn="ctr"/>
            <a:r>
              <a:rPr lang="en-GB" sz="2000">
                <a:solidFill>
                  <a:srgbClr val="003C5A"/>
                </a:solidFill>
              </a:rPr>
              <a:t>CBCT</a:t>
            </a:r>
          </a:p>
          <a:p>
            <a:pPr algn="ctr"/>
            <a:r>
              <a:rPr lang="en-GB" sz="2000">
                <a:solidFill>
                  <a:srgbClr val="003C5A"/>
                </a:solidFill>
              </a:rPr>
              <a:t>1-20 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animEffect transition="in" filter="fade">
                                      <p:cBhvr>
                                        <p:cTn id="7" dur="500"/>
                                        <p:tgtEl>
                                          <p:spTgt spid="737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5465"/>
                                        </p:tgtEl>
                                        <p:attrNameLst>
                                          <p:attrName>style.visibility</p:attrName>
                                        </p:attrNameLst>
                                      </p:cBhvr>
                                      <p:to>
                                        <p:strVal val="visible"/>
                                      </p:to>
                                    </p:set>
                                    <p:animEffect transition="in" filter="fade">
                                      <p:cBhvr>
                                        <p:cTn id="12" dur="500"/>
                                        <p:tgtEl>
                                          <p:spTgt spid="27546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5463"/>
                                        </p:tgtEl>
                                        <p:attrNameLst>
                                          <p:attrName>style.visibility</p:attrName>
                                        </p:attrNameLst>
                                      </p:cBhvr>
                                      <p:to>
                                        <p:strVal val="visible"/>
                                      </p:to>
                                    </p:set>
                                    <p:animEffect transition="in" filter="fade">
                                      <p:cBhvr>
                                        <p:cTn id="15" dur="500"/>
                                        <p:tgtEl>
                                          <p:spTgt spid="275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3" grpId="0" animBg="1"/>
      <p:bldP spid="73733" grpId="0"/>
      <p:bldP spid="27546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stretch>
            <a:fillRect/>
          </a:stretch>
        </p:blipFill>
        <p:spPr>
          <a:xfrm>
            <a:off x="4044000" y="664850"/>
            <a:ext cx="5528300" cy="5528300"/>
          </a:xfrm>
          <a:prstGeom prst="rect">
            <a:avLst/>
          </a:prstGeom>
        </p:spPr>
      </p:pic>
      <p:sp>
        <p:nvSpPr>
          <p:cNvPr id="7" name="Text Box 10"/>
          <p:cNvSpPr txBox="1">
            <a:spLocks noChangeArrowheads="1"/>
          </p:cNvSpPr>
          <p:nvPr/>
        </p:nvSpPr>
        <p:spPr bwMode="auto">
          <a:xfrm>
            <a:off x="2135189" y="641351"/>
            <a:ext cx="1903085" cy="584775"/>
          </a:xfrm>
          <a:prstGeom prst="rect">
            <a:avLst/>
          </a:prstGeom>
          <a:noFill/>
          <a:ln w="9525">
            <a:noFill/>
            <a:miter lim="800000"/>
            <a:headEnd/>
            <a:tailEnd/>
          </a:ln>
        </p:spPr>
        <p:txBody>
          <a:bodyPr wrap="none">
            <a:spAutoFit/>
          </a:bodyPr>
          <a:lstStyle/>
          <a:p>
            <a:pPr marL="450850" indent="-450850">
              <a:spcAft>
                <a:spcPct val="35000"/>
              </a:spcAft>
            </a:pPr>
            <a:r>
              <a:rPr lang="el-GR" sz="3200" dirty="0"/>
              <a:t>‘θόρυβος’</a:t>
            </a:r>
            <a:endParaRPr lang="en-GB" sz="32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stretch>
            <a:fillRect/>
          </a:stretch>
        </p:blipFill>
        <p:spPr>
          <a:xfrm>
            <a:off x="4044000" y="664850"/>
            <a:ext cx="5528300" cy="5528300"/>
          </a:xfrm>
          <a:prstGeom prst="rect">
            <a:avLst/>
          </a:prstGeom>
        </p:spPr>
      </p:pic>
      <p:sp>
        <p:nvSpPr>
          <p:cNvPr id="7" name="Text Box 10"/>
          <p:cNvSpPr txBox="1">
            <a:spLocks noChangeArrowheads="1"/>
          </p:cNvSpPr>
          <p:nvPr/>
        </p:nvSpPr>
        <p:spPr bwMode="auto">
          <a:xfrm>
            <a:off x="2135189" y="641351"/>
            <a:ext cx="1907895" cy="584775"/>
          </a:xfrm>
          <a:prstGeom prst="rect">
            <a:avLst/>
          </a:prstGeom>
          <a:noFill/>
          <a:ln w="9525">
            <a:noFill/>
            <a:miter lim="800000"/>
            <a:headEnd/>
            <a:tailEnd/>
          </a:ln>
        </p:spPr>
        <p:txBody>
          <a:bodyPr wrap="none">
            <a:spAutoFit/>
          </a:bodyPr>
          <a:lstStyle/>
          <a:p>
            <a:pPr marL="450850" indent="-450850">
              <a:spcAft>
                <a:spcPct val="35000"/>
              </a:spcAft>
            </a:pPr>
            <a:r>
              <a:rPr lang="el-GR" sz="3200" dirty="0"/>
              <a:t>‘θόρυβος’</a:t>
            </a:r>
            <a:endParaRPr lang="en-GB" sz="32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stretch>
            <a:fillRect/>
          </a:stretch>
        </p:blipFill>
        <p:spPr>
          <a:xfrm>
            <a:off x="4044000" y="664850"/>
            <a:ext cx="5528300" cy="5528300"/>
          </a:xfrm>
          <a:prstGeom prst="rect">
            <a:avLst/>
          </a:prstGeom>
        </p:spPr>
      </p:pic>
      <p:sp>
        <p:nvSpPr>
          <p:cNvPr id="7" name="Text Box 10"/>
          <p:cNvSpPr txBox="1">
            <a:spLocks noChangeArrowheads="1"/>
          </p:cNvSpPr>
          <p:nvPr/>
        </p:nvSpPr>
        <p:spPr bwMode="auto">
          <a:xfrm>
            <a:off x="2135189" y="641351"/>
            <a:ext cx="1907895" cy="584775"/>
          </a:xfrm>
          <a:prstGeom prst="rect">
            <a:avLst/>
          </a:prstGeom>
          <a:noFill/>
          <a:ln w="9525">
            <a:noFill/>
            <a:miter lim="800000"/>
            <a:headEnd/>
            <a:tailEnd/>
          </a:ln>
        </p:spPr>
        <p:txBody>
          <a:bodyPr wrap="none">
            <a:spAutoFit/>
          </a:bodyPr>
          <a:lstStyle/>
          <a:p>
            <a:pPr marL="450850" indent="-450850">
              <a:spcAft>
                <a:spcPct val="35000"/>
              </a:spcAft>
            </a:pPr>
            <a:r>
              <a:rPr lang="el-GR" sz="3200" dirty="0"/>
              <a:t>‘θόρυβος’</a:t>
            </a:r>
            <a:endParaRPr lang="en-GB" sz="3200" dirty="0"/>
          </a:p>
        </p:txBody>
      </p:sp>
    </p:spTree>
  </p:cSld>
  <p:clrMapOvr>
    <a:masterClrMapping/>
  </p:clrMapOvr>
</p:sld>
</file>

<file path=ppt/theme/theme1.xml><?xml version="1.0" encoding="utf-8"?>
<a:theme xmlns:a="http://schemas.openxmlformats.org/drawingml/2006/main" name="Default Design">
  <a:themeElements>
    <a:clrScheme name="Default Design 8">
      <a:dk1>
        <a:srgbClr val="005078"/>
      </a:dk1>
      <a:lt1>
        <a:srgbClr val="FFFFFF"/>
      </a:lt1>
      <a:dk2>
        <a:srgbClr val="005078"/>
      </a:dk2>
      <a:lt2>
        <a:srgbClr val="000000"/>
      </a:lt2>
      <a:accent1>
        <a:srgbClr val="FF9900"/>
      </a:accent1>
      <a:accent2>
        <a:srgbClr val="3333CC"/>
      </a:accent2>
      <a:accent3>
        <a:srgbClr val="FFFFFF"/>
      </a:accent3>
      <a:accent4>
        <a:srgbClr val="004365"/>
      </a:accent4>
      <a:accent5>
        <a:srgbClr val="FFCAAA"/>
      </a:accent5>
      <a:accent6>
        <a:srgbClr val="2D2DB9"/>
      </a:accent6>
      <a:hlink>
        <a:srgbClr val="CCCCFF"/>
      </a:hlink>
      <a:folHlink>
        <a:srgbClr val="B2B2B2"/>
      </a:folHlink>
    </a:clrScheme>
    <a:fontScheme name="Default Desig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5078"/>
        </a:dk1>
        <a:lt1>
          <a:srgbClr val="FFFFFF"/>
        </a:lt1>
        <a:dk2>
          <a:srgbClr val="005078"/>
        </a:dk2>
        <a:lt2>
          <a:srgbClr val="000000"/>
        </a:lt2>
        <a:accent1>
          <a:srgbClr val="FF9900"/>
        </a:accent1>
        <a:accent2>
          <a:srgbClr val="3333CC"/>
        </a:accent2>
        <a:accent3>
          <a:srgbClr val="FFFFFF"/>
        </a:accent3>
        <a:accent4>
          <a:srgbClr val="004365"/>
        </a:accent4>
        <a:accent5>
          <a:srgbClr val="FFCAA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7563</TotalTime>
  <Words>3284</Words>
  <Application>Microsoft Office PowerPoint</Application>
  <PresentationFormat>Widescreen</PresentationFormat>
  <Paragraphs>480</Paragraphs>
  <Slides>183</Slides>
  <Notes>164</Notes>
  <HiddenSlides>0</HiddenSlides>
  <MMClips>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183</vt:i4>
      </vt:variant>
    </vt:vector>
  </HeadingPairs>
  <TitlesOfParts>
    <vt:vector size="186" baseType="lpstr">
      <vt:lpstr>Georgia</vt:lpstr>
      <vt:lpstr>Times New Roman</vt:lpstr>
      <vt:lpstr>Default Design</vt:lpstr>
      <vt:lpstr>ακτινογραφικές απεικονίσεις στην ορθοδοντική</vt:lpstr>
      <vt:lpstr>πανοραμική ακτινογραφία (τομογραφία)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κεφαλομετρική ακτινογραφία</vt:lpstr>
      <vt:lpstr>PowerPoint Presentation</vt:lpstr>
      <vt:lpstr>PowerPoint Presentation</vt:lpstr>
      <vt:lpstr>PowerPoint Presentation</vt:lpstr>
      <vt:lpstr>PowerPoint Presentation</vt:lpstr>
      <vt:lpstr>PowerPoint Presentation</vt:lpstr>
      <vt:lpstr>Συμμετρία – διπλό περίγραμμα</vt:lpstr>
      <vt:lpstr>PowerPoint Presentation</vt:lpstr>
      <vt:lpstr>PowerPoint Presentation</vt:lpstr>
      <vt:lpstr>PowerPoint Presentation</vt:lpstr>
      <vt:lpstr>PowerPoint Presentation</vt:lpstr>
      <vt:lpstr>PowerPoint Presentation</vt:lpstr>
      <vt:lpstr>κεφαλομετρική ακτινογραφία</vt:lpstr>
      <vt:lpstr>υπολογιστική τομογραφία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Βιβλιογραφία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Demetris</dc:creator>
  <cp:lastModifiedBy>Demetrios Halazonetis</cp:lastModifiedBy>
  <cp:revision>460</cp:revision>
  <dcterms:created xsi:type="dcterms:W3CDTF">1601-01-01T00:00:00Z</dcterms:created>
  <dcterms:modified xsi:type="dcterms:W3CDTF">2023-10-01T09:05:53Z</dcterms:modified>
</cp:coreProperties>
</file>