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sldIdLst>
    <p:sldId id="256" r:id="rId2"/>
    <p:sldId id="717" r:id="rId3"/>
    <p:sldId id="718" r:id="rId4"/>
    <p:sldId id="835" r:id="rId5"/>
    <p:sldId id="836" r:id="rId6"/>
    <p:sldId id="837" r:id="rId7"/>
    <p:sldId id="838" r:id="rId8"/>
    <p:sldId id="839" r:id="rId9"/>
    <p:sldId id="739" r:id="rId10"/>
    <p:sldId id="740" r:id="rId11"/>
    <p:sldId id="741" r:id="rId12"/>
    <p:sldId id="742" r:id="rId13"/>
    <p:sldId id="743" r:id="rId14"/>
    <p:sldId id="744" r:id="rId15"/>
    <p:sldId id="841" r:id="rId16"/>
    <p:sldId id="842" r:id="rId17"/>
    <p:sldId id="734" r:id="rId18"/>
    <p:sldId id="735" r:id="rId19"/>
    <p:sldId id="736" r:id="rId20"/>
    <p:sldId id="843" r:id="rId21"/>
    <p:sldId id="844" r:id="rId22"/>
    <p:sldId id="845" r:id="rId23"/>
    <p:sldId id="840" r:id="rId24"/>
    <p:sldId id="847" r:id="rId25"/>
    <p:sldId id="848" r:id="rId26"/>
    <p:sldId id="849" r:id="rId27"/>
    <p:sldId id="803" r:id="rId28"/>
    <p:sldId id="804" r:id="rId29"/>
    <p:sldId id="805" r:id="rId30"/>
    <p:sldId id="809" r:id="rId31"/>
    <p:sldId id="810" r:id="rId32"/>
    <p:sldId id="811" r:id="rId33"/>
    <p:sldId id="812" r:id="rId34"/>
    <p:sldId id="813" r:id="rId35"/>
    <p:sldId id="719" r:id="rId36"/>
    <p:sldId id="724" r:id="rId37"/>
    <p:sldId id="723" r:id="rId38"/>
    <p:sldId id="826" r:id="rId39"/>
    <p:sldId id="828" r:id="rId40"/>
    <p:sldId id="731" r:id="rId41"/>
    <p:sldId id="732" r:id="rId42"/>
    <p:sldId id="733" r:id="rId43"/>
    <p:sldId id="728" r:id="rId44"/>
    <p:sldId id="730" r:id="rId45"/>
    <p:sldId id="851" r:id="rId46"/>
    <p:sldId id="852" r:id="rId47"/>
    <p:sldId id="853" r:id="rId48"/>
    <p:sldId id="854" r:id="rId49"/>
    <p:sldId id="830" r:id="rId50"/>
    <p:sldId id="831" r:id="rId51"/>
    <p:sldId id="855" r:id="rId52"/>
    <p:sldId id="745" r:id="rId53"/>
    <p:sldId id="748" r:id="rId54"/>
    <p:sldId id="749" r:id="rId55"/>
    <p:sldId id="750" r:id="rId56"/>
    <p:sldId id="751" r:id="rId57"/>
    <p:sldId id="752" r:id="rId58"/>
    <p:sldId id="753" r:id="rId59"/>
    <p:sldId id="754" r:id="rId60"/>
    <p:sldId id="747" r:id="rId61"/>
    <p:sldId id="755" r:id="rId62"/>
    <p:sldId id="756" r:id="rId63"/>
    <p:sldId id="757" r:id="rId64"/>
    <p:sldId id="833" r:id="rId65"/>
    <p:sldId id="856" r:id="rId66"/>
    <p:sldId id="758" r:id="rId67"/>
    <p:sldId id="759" r:id="rId68"/>
    <p:sldId id="760" r:id="rId69"/>
    <p:sldId id="761" r:id="rId70"/>
    <p:sldId id="762" r:id="rId71"/>
    <p:sldId id="763" r:id="rId72"/>
    <p:sldId id="764" r:id="rId73"/>
    <p:sldId id="765" r:id="rId74"/>
    <p:sldId id="766" r:id="rId75"/>
    <p:sldId id="767" r:id="rId76"/>
    <p:sldId id="768" r:id="rId77"/>
    <p:sldId id="769" r:id="rId78"/>
    <p:sldId id="770" r:id="rId79"/>
    <p:sldId id="771" r:id="rId80"/>
    <p:sldId id="772" r:id="rId81"/>
    <p:sldId id="773" r:id="rId82"/>
    <p:sldId id="774" r:id="rId83"/>
    <p:sldId id="825" r:id="rId84"/>
    <p:sldId id="775" r:id="rId85"/>
    <p:sldId id="786" r:id="rId86"/>
    <p:sldId id="787" r:id="rId87"/>
    <p:sldId id="788" r:id="rId88"/>
    <p:sldId id="777" r:id="rId89"/>
    <p:sldId id="778" r:id="rId90"/>
    <p:sldId id="779" r:id="rId91"/>
    <p:sldId id="780" r:id="rId92"/>
    <p:sldId id="781" r:id="rId93"/>
    <p:sldId id="782" r:id="rId94"/>
    <p:sldId id="783" r:id="rId95"/>
    <p:sldId id="784" r:id="rId96"/>
    <p:sldId id="785" r:id="rId97"/>
    <p:sldId id="789" r:id="rId98"/>
    <p:sldId id="790" r:id="rId99"/>
    <p:sldId id="791" r:id="rId100"/>
    <p:sldId id="792" r:id="rId101"/>
    <p:sldId id="793" r:id="rId102"/>
    <p:sldId id="794" r:id="rId103"/>
    <p:sldId id="795" r:id="rId104"/>
    <p:sldId id="796" r:id="rId105"/>
    <p:sldId id="797" r:id="rId106"/>
    <p:sldId id="798" r:id="rId107"/>
    <p:sldId id="799" r:id="rId108"/>
    <p:sldId id="800" r:id="rId109"/>
    <p:sldId id="721" r:id="rId110"/>
    <p:sldId id="722" r:id="rId111"/>
    <p:sldId id="725" r:id="rId112"/>
    <p:sldId id="726" r:id="rId113"/>
    <p:sldId id="727" r:id="rId114"/>
    <p:sldId id="814" r:id="rId115"/>
    <p:sldId id="815" r:id="rId116"/>
    <p:sldId id="816" r:id="rId117"/>
    <p:sldId id="817" r:id="rId118"/>
    <p:sldId id="818" r:id="rId119"/>
    <p:sldId id="819" r:id="rId120"/>
    <p:sldId id="820" r:id="rId121"/>
    <p:sldId id="821" r:id="rId122"/>
    <p:sldId id="822" r:id="rId123"/>
    <p:sldId id="823" r:id="rId124"/>
    <p:sldId id="824" r:id="rId1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Georgia" pitchFamily="18" charset="0"/>
        <a:ea typeface="+mn-ea"/>
        <a:cs typeface="+mn-cs"/>
      </a:defRPr>
    </a:lvl1pPr>
    <a:lvl2pPr marL="457200" algn="l" rtl="0" fontAlgn="base">
      <a:spcBef>
        <a:spcPct val="0"/>
      </a:spcBef>
      <a:spcAft>
        <a:spcPct val="0"/>
      </a:spcAft>
      <a:defRPr sz="2400" kern="1200">
        <a:solidFill>
          <a:schemeClr val="tx1"/>
        </a:solidFill>
        <a:latin typeface="Georgia" pitchFamily="18" charset="0"/>
        <a:ea typeface="+mn-ea"/>
        <a:cs typeface="+mn-cs"/>
      </a:defRPr>
    </a:lvl2pPr>
    <a:lvl3pPr marL="914400" algn="l" rtl="0" fontAlgn="base">
      <a:spcBef>
        <a:spcPct val="0"/>
      </a:spcBef>
      <a:spcAft>
        <a:spcPct val="0"/>
      </a:spcAft>
      <a:defRPr sz="2400" kern="1200">
        <a:solidFill>
          <a:schemeClr val="tx1"/>
        </a:solidFill>
        <a:latin typeface="Georgia" pitchFamily="18" charset="0"/>
        <a:ea typeface="+mn-ea"/>
        <a:cs typeface="+mn-cs"/>
      </a:defRPr>
    </a:lvl3pPr>
    <a:lvl4pPr marL="1371600" algn="l" rtl="0" fontAlgn="base">
      <a:spcBef>
        <a:spcPct val="0"/>
      </a:spcBef>
      <a:spcAft>
        <a:spcPct val="0"/>
      </a:spcAft>
      <a:defRPr sz="2400" kern="1200">
        <a:solidFill>
          <a:schemeClr val="tx1"/>
        </a:solidFill>
        <a:latin typeface="Georgia" pitchFamily="18" charset="0"/>
        <a:ea typeface="+mn-ea"/>
        <a:cs typeface="+mn-cs"/>
      </a:defRPr>
    </a:lvl4pPr>
    <a:lvl5pPr marL="1828800" algn="l" rtl="0" fontAlgn="base">
      <a:spcBef>
        <a:spcPct val="0"/>
      </a:spcBef>
      <a:spcAft>
        <a:spcPct val="0"/>
      </a:spcAft>
      <a:defRPr sz="2400" kern="1200">
        <a:solidFill>
          <a:schemeClr val="tx1"/>
        </a:solidFill>
        <a:latin typeface="Georgia" pitchFamily="18" charset="0"/>
        <a:ea typeface="+mn-ea"/>
        <a:cs typeface="+mn-cs"/>
      </a:defRPr>
    </a:lvl5pPr>
    <a:lvl6pPr marL="2286000" algn="l" defTabSz="914400" rtl="0" eaLnBrk="1" latinLnBrk="0" hangingPunct="1">
      <a:defRPr sz="2400" kern="1200">
        <a:solidFill>
          <a:schemeClr val="tx1"/>
        </a:solidFill>
        <a:latin typeface="Georgia" pitchFamily="18" charset="0"/>
        <a:ea typeface="+mn-ea"/>
        <a:cs typeface="+mn-cs"/>
      </a:defRPr>
    </a:lvl6pPr>
    <a:lvl7pPr marL="2743200" algn="l" defTabSz="914400" rtl="0" eaLnBrk="1" latinLnBrk="0" hangingPunct="1">
      <a:defRPr sz="2400" kern="1200">
        <a:solidFill>
          <a:schemeClr val="tx1"/>
        </a:solidFill>
        <a:latin typeface="Georgia" pitchFamily="18" charset="0"/>
        <a:ea typeface="+mn-ea"/>
        <a:cs typeface="+mn-cs"/>
      </a:defRPr>
    </a:lvl7pPr>
    <a:lvl8pPr marL="3200400" algn="l" defTabSz="914400" rtl="0" eaLnBrk="1" latinLnBrk="0" hangingPunct="1">
      <a:defRPr sz="2400" kern="1200">
        <a:solidFill>
          <a:schemeClr val="tx1"/>
        </a:solidFill>
        <a:latin typeface="Georgia" pitchFamily="18" charset="0"/>
        <a:ea typeface="+mn-ea"/>
        <a:cs typeface="+mn-cs"/>
      </a:defRPr>
    </a:lvl8pPr>
    <a:lvl9pPr marL="3657600" algn="l" defTabSz="914400" rtl="0" eaLnBrk="1" latinLnBrk="0" hangingPunct="1">
      <a:defRPr sz="2400" kern="1200">
        <a:solidFill>
          <a:schemeClr val="tx1"/>
        </a:solidFill>
        <a:latin typeface="Georg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9900"/>
    <a:srgbClr val="000000"/>
    <a:srgbClr val="008000"/>
    <a:srgbClr val="FFFFFF"/>
    <a:srgbClr val="0099D8"/>
    <a:srgbClr val="FF00FF"/>
    <a:srgbClr val="E2E2F8"/>
    <a:srgbClr val="F1F1FF"/>
    <a:srgbClr val="D9D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autoAdjust="0"/>
    <p:restoredTop sz="86946" autoAdjust="0"/>
  </p:normalViewPr>
  <p:slideViewPr>
    <p:cSldViewPr snapToGrid="0">
      <p:cViewPr varScale="1">
        <p:scale>
          <a:sx n="90" d="100"/>
          <a:sy n="90" d="100"/>
        </p:scale>
        <p:origin x="-48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2982"/>
    </p:cViewPr>
  </p:sorterViewPr>
  <p:notesViewPr>
    <p:cSldViewPr snapToGrid="0">
      <p:cViewPr varScale="1">
        <p:scale>
          <a:sx n="80" d="100"/>
          <a:sy n="80" d="100"/>
        </p:scale>
        <p:origin x="-2022" y="-78"/>
      </p:cViewPr>
      <p:guideLst>
        <p:guide orient="horz" pos="2880"/>
        <p:guide pos="2160"/>
      </p:guideLst>
    </p:cSldViewPr>
  </p:notesViewPr>
  <p:gridSpacing cx="184343675" cy="18434367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150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19A9803-A266-4473-BE15-F00B650ECDFB}"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Georgia"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Georgia"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Georgia"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Georgia"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26A21CB-A5CB-4C9E-B823-0ED65AA05C6D}" type="slidenum">
              <a:rPr lang="el-GR" smtClean="0"/>
              <a:pPr/>
              <a:t>1</a:t>
            </a:fld>
            <a:endParaRPr lang="el-GR"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r>
              <a:rPr lang="en-US" dirty="0" smtClean="0"/>
              <a:t>Copyright 2012, </a:t>
            </a:r>
            <a:r>
              <a:rPr lang="el-GR" dirty="0" smtClean="0"/>
              <a:t>Δ. </a:t>
            </a:r>
            <a:r>
              <a:rPr lang="el-GR" dirty="0" err="1" smtClean="0"/>
              <a:t>Χαλαζωνίτης</a:t>
            </a:r>
            <a:r>
              <a:rPr lang="el-GR" dirty="0" smtClean="0"/>
              <a:t>.</a:t>
            </a:r>
          </a:p>
          <a:p>
            <a:r>
              <a:rPr lang="el-GR" dirty="0" smtClean="0"/>
              <a:t>Απαγορεύεται η μερική ή ολική αναπαραγωγή χωρίς την έγγραφη άδεια του συγγραφέα.</a:t>
            </a:r>
          </a:p>
          <a:p>
            <a:pPr eaLnBrk="1" hangingPunct="1"/>
            <a:r>
              <a:rPr lang="el-GR" dirty="0" smtClean="0"/>
              <a:t>Τελευταία ενημέρωση: </a:t>
            </a:r>
            <a:r>
              <a:rPr lang="en-US" dirty="0" smtClean="0"/>
              <a:t>1/12</a:t>
            </a:r>
            <a:r>
              <a:rPr lang="el-GR" dirty="0" smtClean="0"/>
              <a:t>/2012</a:t>
            </a:r>
            <a:r>
              <a:rPr lang="el-GR" dirty="0" smtClean="0"/>
              <a:t>.</a:t>
            </a:r>
            <a:endParaRPr lang="en-GB"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49B5FD-FCAE-4780-B902-A6EA32083CC4}" type="slidenum">
              <a:rPr lang="el-GR"/>
              <a:pPr/>
              <a:t>12</a:t>
            </a:fld>
            <a:endParaRPr lang="el-GR"/>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r>
              <a:rPr lang="el-GR" dirty="0" smtClean="0"/>
              <a:t>094006</a:t>
            </a:r>
          </a:p>
          <a:p>
            <a:r>
              <a:rPr lang="el-GR" dirty="0" smtClean="0"/>
              <a:t>Πρόωρη απώλεια νεογιλών πλαγίων, διάστημα μεταξύ των κεντρικών.</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8AA72-8690-42F3-97B1-72F4BC701666}" type="slidenum">
              <a:rPr lang="el-GR"/>
              <a:pPr/>
              <a:t>120</a:t>
            </a:fld>
            <a:endParaRPr lang="el-G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p:txBody>
          <a:bodyPr/>
          <a:lstStyle/>
          <a:p>
            <a:r>
              <a:rPr lang="en-US"/>
              <a:t>0</a:t>
            </a:r>
            <a:r>
              <a:rPr lang="el-GR"/>
              <a:t>91041</a:t>
            </a:r>
          </a:p>
          <a:p>
            <a:r>
              <a:rPr lang="el-GR"/>
              <a:t>Αρχικές, με τη χρήση του επικλινούς (όταν ήρθε σε κοπτική με κοπτική, τελική, τελική μετά το τρόχισμα των νεογιλών γομφίων.</a:t>
            </a:r>
          </a:p>
          <a:p>
            <a:r>
              <a:rPr lang="el-GR"/>
              <a:t>Ερώτηση: τι θα γίνει με το μεσοδιάστημα των κεντρικών; Έπρεπε να κοπεί ο χαλινός;</a:t>
            </a:r>
          </a:p>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385ED-48BD-4CB6-A90C-9EB80F7B0378}" type="slidenum">
              <a:rPr lang="el-GR"/>
              <a:pPr/>
              <a:t>121</a:t>
            </a:fld>
            <a:endParaRPr lang="el-G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p:txBody>
          <a:bodyPr/>
          <a:lstStyle/>
          <a:p>
            <a:r>
              <a:rPr lang="en-US" dirty="0"/>
              <a:t>102017</a:t>
            </a:r>
          </a:p>
          <a:p>
            <a:r>
              <a:rPr lang="el-GR" dirty="0" smtClean="0"/>
              <a:t>Πλαγιολίσθηση</a:t>
            </a:r>
            <a:r>
              <a:rPr lang="el-GR" dirty="0"/>
              <a:t>;</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8FF8F-23FD-4376-94EF-34460B9B22D8}" type="slidenum">
              <a:rPr lang="el-GR"/>
              <a:pPr/>
              <a:t>122</a:t>
            </a:fld>
            <a:endParaRPr lang="el-G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r>
              <a:rPr lang="en-US"/>
              <a:t>102017</a:t>
            </a:r>
            <a:endParaRPr lang="el-G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2FFA42-11BF-403A-8D6A-DC6B0C153F4A}" type="slidenum">
              <a:rPr lang="el-GR"/>
              <a:pPr/>
              <a:t>123</a:t>
            </a:fld>
            <a:endParaRPr lang="el-GR"/>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r>
              <a:rPr lang="en-US"/>
              <a:t>102017</a:t>
            </a:r>
            <a:endParaRPr lang="el-G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A52FE-43D5-4745-80EE-2C1E50178647}" type="slidenum">
              <a:rPr lang="el-GR"/>
              <a:pPr/>
              <a:t>124</a:t>
            </a:fld>
            <a:endParaRPr lang="el-GR"/>
          </a:p>
        </p:txBody>
      </p:sp>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p:txBody>
          <a:bodyPr/>
          <a:lstStyle/>
          <a:p>
            <a:r>
              <a:rPr lang="en-US"/>
              <a:t>102017</a:t>
            </a:r>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19F429-0DBE-4963-A3EF-707312A5BA28}" type="slidenum">
              <a:rPr lang="el-GR"/>
              <a:pPr/>
              <a:t>13</a:t>
            </a:fld>
            <a:endParaRPr lang="el-G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r>
              <a:rPr lang="el-GR" dirty="0"/>
              <a:t>0</a:t>
            </a:r>
            <a:r>
              <a:rPr lang="en-US" dirty="0" smtClean="0"/>
              <a:t>89037</a:t>
            </a:r>
            <a:endParaRPr lang="el-GR" dirty="0" smtClean="0"/>
          </a:p>
          <a:p>
            <a:r>
              <a:rPr lang="el-GR" dirty="0" err="1" smtClean="0"/>
              <a:t>Πολυτερηδονισμός</a:t>
            </a:r>
            <a:r>
              <a:rPr lang="el-GR" dirty="0" smtClean="0"/>
              <a:t>, απώλεια χώρου, στένωση οδοντικών τόξων.</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954CE4-9E88-4969-B5A4-10E4E96CD020}" type="slidenum">
              <a:rPr lang="el-GR"/>
              <a:pPr/>
              <a:t>14</a:t>
            </a:fld>
            <a:endParaRPr lang="el-GR"/>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l-GR" dirty="0"/>
              <a:t>0</a:t>
            </a:r>
            <a:r>
              <a:rPr lang="en-US" dirty="0" smtClean="0"/>
              <a:t>89037</a:t>
            </a:r>
            <a:endParaRPr lang="el-GR" dirty="0" smtClean="0"/>
          </a:p>
          <a:p>
            <a:r>
              <a:rPr lang="el-GR" dirty="0" smtClean="0"/>
              <a:t>Γλωσσικό τόξο και αργότερα </a:t>
            </a:r>
            <a:r>
              <a:rPr lang="el-GR" dirty="0" err="1" smtClean="0"/>
              <a:t>απωθητήρας</a:t>
            </a:r>
            <a:r>
              <a:rPr lang="el-GR" dirty="0" smtClean="0"/>
              <a:t> του χείλους για διεύρυνση του κάτω οδοντικού τόξου. </a:t>
            </a:r>
            <a:r>
              <a:rPr lang="el-GR" dirty="0" err="1" smtClean="0"/>
              <a:t>Υπερώϊο</a:t>
            </a:r>
            <a:r>
              <a:rPr lang="el-GR" dirty="0" smtClean="0"/>
              <a:t> τόξο με δοκούς για διεύρυνση του άνω οδοντικού τόξου.</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DE835E-864C-4F94-89DA-8AFA6075FACF}" type="slidenum">
              <a:rPr lang="el-GR"/>
              <a:pPr/>
              <a:t>15</a:t>
            </a:fld>
            <a:endParaRPr lang="el-GR"/>
          </a:p>
        </p:txBody>
      </p:sp>
      <p:sp>
        <p:nvSpPr>
          <p:cNvPr id="17410" name="Rectangle 2"/>
          <p:cNvSpPr>
            <a:spLocks noRot="1" noChangeArrowheads="1" noTextEdit="1"/>
          </p:cNvSpPr>
          <p:nvPr>
            <p:ph type="sldImg"/>
          </p:nvPr>
        </p:nvSpPr>
        <p:spPr>
          <a:ln/>
        </p:spPr>
      </p:sp>
      <p:sp>
        <p:nvSpPr>
          <p:cNvPr id="17411" name="Rectangle 3"/>
          <p:cNvSpPr>
            <a:spLocks noGrp="1" noChangeArrowheads="1"/>
          </p:cNvSpPr>
          <p:nvPr>
            <p:ph type="body" idx="1"/>
          </p:nvPr>
        </p:nvSpPr>
        <p:spPr/>
        <p:txBody>
          <a:bodyPr/>
          <a:lstStyle/>
          <a:p>
            <a:r>
              <a:rPr lang="el-GR"/>
              <a:t>102005</a:t>
            </a:r>
            <a:endParaRPr lang="en-US"/>
          </a:p>
          <a:p>
            <a:r>
              <a:rPr lang="el-GR"/>
              <a:t>Πολυτερηδονισμός με γενικευμένη απώλεια χώρου. Σίγουρα υπάρχει ήδη καθυστέρηση στη θεραπεία και θεωρούμε ότι η ανάγκη αντιμετώπισης είναι άμεση. Το σημαντικότερο πρόβλημα είναι στην κάτω γνάθο, όπου ο μόνιμος γομφίος έχει ήδη καταλάβει χώρο από τον δεύτερο νεογιλό.</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3F5DF-85D7-4795-BD5F-E9DA01C8B8D0}" type="slidenum">
              <a:rPr lang="el-GR"/>
              <a:pPr/>
              <a:t>16</a:t>
            </a:fld>
            <a:endParaRPr lang="el-GR"/>
          </a:p>
        </p:txBody>
      </p:sp>
      <p:sp>
        <p:nvSpPr>
          <p:cNvPr id="19458" name="Rectangle 2"/>
          <p:cNvSpPr>
            <a:spLocks noRo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l-GR"/>
              <a:t>102005</a:t>
            </a:r>
          </a:p>
          <a:p>
            <a:r>
              <a:rPr lang="el-GR"/>
              <a:t>Εδώ η διατήρηση του χώρου έγινε με γλωσσικό τόξο. Πώς γνωρίζαμε ότι ο χώρος ήταν επαρκής; Η ανάλυση μικτού φραγμού μπορεί να μας δώσει μια ένδειξη της επάρκειας ή όχι του χώρου ώστε να προγραμματίσουμε καλύτερα. Πάντως σε οριακές περιπτώσεις είναι καλύτερα να είμαστε συντηρητικοί και να κρατάμε το χώρο ακόμη και αν τελικά αποδειχθεί ότι δεν επαρκεί.</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301B6A-DB03-4778-BFA1-B0F5AD44F66F}" type="slidenum">
              <a:rPr lang="el-GR"/>
              <a:pPr/>
              <a:t>17</a:t>
            </a:fld>
            <a:endParaRPr lang="el-G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r>
              <a:rPr lang="el-GR" dirty="0" smtClean="0"/>
              <a:t>(098019)</a:t>
            </a:r>
          </a:p>
          <a:p>
            <a:r>
              <a:rPr lang="el-GR" dirty="0" smtClean="0"/>
              <a:t>Πρόωρη απώλεια νεογιλών λόγω τερηδονισμού. Υπεράριθμος στην περιοχή του 21.</a:t>
            </a:r>
            <a:endParaRPr lang="el-G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0E1E2-9D16-422C-A3BB-6740B2C015E5}" type="slidenum">
              <a:rPr lang="el-GR"/>
              <a:pPr/>
              <a:t>18</a:t>
            </a:fld>
            <a:endParaRPr lang="el-G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r>
              <a:rPr lang="el-GR" dirty="0" smtClean="0"/>
              <a:t>(098019)</a:t>
            </a:r>
          </a:p>
          <a:p>
            <a:r>
              <a:rPr lang="el-GR" dirty="0" smtClean="0"/>
              <a:t>Ο 21 με στροφή 90 μοιρών.</a:t>
            </a:r>
            <a:endParaRPr lang="el-G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F51546-87BE-4361-BF06-00E60633A8F5}" type="slidenum">
              <a:rPr lang="el-GR"/>
              <a:pPr/>
              <a:t>19</a:t>
            </a:fld>
            <a:endParaRPr lang="el-G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r>
              <a:rPr lang="el-GR" dirty="0" smtClean="0"/>
              <a:t>(098019</a:t>
            </a:r>
            <a:r>
              <a:rPr lang="el-GR" dirty="0" smtClean="0"/>
              <a:t>)</a:t>
            </a:r>
          </a:p>
          <a:p>
            <a:r>
              <a:rPr lang="el-GR" dirty="0" smtClean="0"/>
              <a:t>Διόρθωση της στροφής με ακίνητα μηχανήματα.</a:t>
            </a:r>
            <a:endParaRPr lang="el-G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49D694-9CDA-484D-82A6-971D94A416CD}" type="slidenum">
              <a:rPr lang="el-GR"/>
              <a:pPr/>
              <a:t>20</a:t>
            </a:fld>
            <a:endParaRPr lang="el-GR"/>
          </a:p>
        </p:txBody>
      </p:sp>
      <p:sp>
        <p:nvSpPr>
          <p:cNvPr id="40962" name="Rectangle 2"/>
          <p:cNvSpPr>
            <a:spLocks noRo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dirty="0"/>
              <a:t>100006</a:t>
            </a:r>
          </a:p>
          <a:p>
            <a:r>
              <a:rPr lang="el-GR" dirty="0" smtClean="0"/>
              <a:t>Πλήρης </a:t>
            </a:r>
            <a:r>
              <a:rPr lang="el-GR" dirty="0"/>
              <a:t>απώλεια χώρου για τον 33</a:t>
            </a:r>
            <a:r>
              <a:rPr lang="el-GR" dirty="0" smtClean="0"/>
              <a:t>.</a:t>
            </a:r>
            <a:endParaRPr lang="el-G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29F4ED-7155-4E18-93EC-311FE9364D36}" type="slidenum">
              <a:rPr lang="el-GR"/>
              <a:pPr/>
              <a:t>21</a:t>
            </a:fld>
            <a:endParaRPr lang="el-GR"/>
          </a:p>
        </p:txBody>
      </p:sp>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a:t>100006</a:t>
            </a:r>
            <a:endParaRPr lang="el-GR" dirty="0"/>
          </a:p>
          <a:p>
            <a:r>
              <a:rPr lang="el-GR" dirty="0" smtClean="0"/>
              <a:t>Η τοποθέτηση μηχανήματος διατήρησης χώρου πρέπει να γίνει πριν την απόπτωση των δευτέρων</a:t>
            </a:r>
            <a:r>
              <a:rPr lang="el-GR" baseline="0" dirty="0" smtClean="0"/>
              <a:t> νεογιλών γομφίων ώστε να μη χαθεί ο χώρος προσαρμοστικού ελιγμού.</a:t>
            </a:r>
            <a:r>
              <a:rPr lang="el-GR" dirty="0" smtClean="0"/>
              <a:t> </a:t>
            </a:r>
            <a:r>
              <a:rPr lang="el-GR" dirty="0"/>
              <a:t>Εδώ βλέπουμε έναν </a:t>
            </a:r>
            <a:r>
              <a:rPr lang="el-GR" dirty="0" err="1"/>
              <a:t>απωθητήρα</a:t>
            </a:r>
            <a:r>
              <a:rPr lang="el-GR" dirty="0"/>
              <a:t> του χείλους, που διατηρεί το χώρο γιατί οι γομφίοι εμποδίζονται να μετακινηθούν εγγύς λόγω των δυνάμεων που ασκεί το χείλος, μέσω του τόξου, στους γομφίους, προς τα άπω.</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245D0E-1E4C-4EB4-9890-1B2EDC1307EC}" type="slidenum">
              <a:rPr lang="el-GR"/>
              <a:pPr/>
              <a:t>4</a:t>
            </a:fld>
            <a:endParaRPr lang="el-GR"/>
          </a:p>
        </p:txBody>
      </p:sp>
      <p:sp>
        <p:nvSpPr>
          <p:cNvPr id="214018" name="Rectangle 2"/>
          <p:cNvSpPr>
            <a:spLocks noRo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dirty="0"/>
              <a:t>094002</a:t>
            </a:r>
            <a:endParaRPr lang="el-GR" dirty="0"/>
          </a:p>
          <a:p>
            <a:r>
              <a:rPr lang="el-GR" dirty="0" smtClean="0"/>
              <a:t>Ποια </a:t>
            </a:r>
            <a:r>
              <a:rPr lang="el-GR" dirty="0"/>
              <a:t>πρόωρη απώλεια είναι η πιο σημαντική; </a:t>
            </a:r>
            <a:r>
              <a:rPr lang="el-GR" dirty="0" smtClean="0"/>
              <a:t>Μια </a:t>
            </a:r>
            <a:r>
              <a:rPr lang="el-GR" dirty="0"/>
              <a:t>αδρή κατηγοριοποίηση επικινδυνότητας </a:t>
            </a:r>
            <a:r>
              <a:rPr lang="el-GR" dirty="0" smtClean="0"/>
              <a:t>έχει ως </a:t>
            </a:r>
            <a:r>
              <a:rPr lang="el-GR" dirty="0"/>
              <a:t>εξής:</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29F4ED-7155-4E18-93EC-311FE9364D36}" type="slidenum">
              <a:rPr lang="el-GR"/>
              <a:pPr/>
              <a:t>22</a:t>
            </a:fld>
            <a:endParaRPr lang="el-GR"/>
          </a:p>
        </p:txBody>
      </p:sp>
      <p:sp>
        <p:nvSpPr>
          <p:cNvPr id="43010" name="Rectangle 2"/>
          <p:cNvSpPr>
            <a:spLocks noRot="1" noChangeArrowheads="1" noTextEdit="1"/>
          </p:cNvSpPr>
          <p:nvPr>
            <p:ph type="sldImg"/>
          </p:nvPr>
        </p:nvSpPr>
        <p:spPr>
          <a:ln/>
        </p:spPr>
      </p:sp>
      <p:sp>
        <p:nvSpPr>
          <p:cNvPr id="43011" name="Rectangle 3"/>
          <p:cNvSpPr>
            <a:spLocks noGrp="1" noChangeArrowheads="1"/>
          </p:cNvSpPr>
          <p:nvPr>
            <p:ph type="body" idx="1"/>
          </p:nvPr>
        </p:nvSpPr>
        <p:spPr/>
        <p:txBody>
          <a:bodyPr/>
          <a:lstStyle/>
          <a:p>
            <a:r>
              <a:rPr lang="en-US" dirty="0"/>
              <a:t>100006</a:t>
            </a:r>
            <a:endParaRPr lang="el-GR" dirty="0"/>
          </a:p>
          <a:p>
            <a:r>
              <a:rPr lang="el-GR" dirty="0" smtClean="0"/>
              <a:t>Γιατί έχει ο πλάγιος χειλική απόκλιση;</a:t>
            </a:r>
            <a:endParaRPr lang="el-G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100006</a:t>
            </a:r>
            <a:endParaRPr lang="el-GR" dirty="0" smtClean="0"/>
          </a:p>
          <a:p>
            <a:r>
              <a:rPr lang="el-GR" dirty="0" smtClean="0"/>
              <a:t>Χειλική </a:t>
            </a:r>
            <a:r>
              <a:rPr lang="el-GR" dirty="0" err="1" smtClean="0"/>
              <a:t>έγκλειση</a:t>
            </a:r>
            <a:r>
              <a:rPr lang="el-GR" dirty="0" smtClean="0"/>
              <a:t> κυνόδοντα.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23</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DCBA4A-ACA7-420F-8A74-D35EAA47ACF8}" type="slidenum">
              <a:rPr lang="el-GR"/>
              <a:pPr/>
              <a:t>24</a:t>
            </a:fld>
            <a:endParaRPr lang="el-GR"/>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7FEC8-309E-4C33-9148-6C2A1E72ED69}" type="slidenum">
              <a:rPr lang="el-GR"/>
              <a:pPr/>
              <a:t>25</a:t>
            </a:fld>
            <a:endParaRPr lang="el-GR"/>
          </a:p>
        </p:txBody>
      </p:sp>
      <p:sp>
        <p:nvSpPr>
          <p:cNvPr id="48130" name="Rectangle 2"/>
          <p:cNvSpPr>
            <a:spLocks noRo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dirty="0" smtClean="0"/>
              <a:t>Ericson </a:t>
            </a:r>
            <a:r>
              <a:rPr lang="en-US" dirty="0"/>
              <a:t>S, </a:t>
            </a:r>
            <a:r>
              <a:rPr lang="en-US" dirty="0" err="1"/>
              <a:t>Kurol</a:t>
            </a:r>
            <a:r>
              <a:rPr lang="en-US" dirty="0"/>
              <a:t> J. Early treatment of </a:t>
            </a:r>
            <a:r>
              <a:rPr lang="en-US" dirty="0" err="1"/>
              <a:t>palatally</a:t>
            </a:r>
            <a:r>
              <a:rPr lang="en-US" dirty="0"/>
              <a:t> erupting maxillary canines by extraction of primary canines. </a:t>
            </a:r>
            <a:r>
              <a:rPr lang="en-US" dirty="0" err="1"/>
              <a:t>Eur</a:t>
            </a:r>
            <a:r>
              <a:rPr lang="en-US" dirty="0"/>
              <a:t> J </a:t>
            </a:r>
            <a:r>
              <a:rPr lang="en-US" dirty="0" err="1"/>
              <a:t>Orthod</a:t>
            </a:r>
            <a:r>
              <a:rPr lang="en-US" dirty="0"/>
              <a:t> 1988;10:283–295.</a:t>
            </a:r>
          </a:p>
          <a:p>
            <a:r>
              <a:rPr lang="en-US" dirty="0" err="1"/>
              <a:t>Kurol</a:t>
            </a:r>
            <a:r>
              <a:rPr lang="en-US" dirty="0"/>
              <a:t> J. Impacted and </a:t>
            </a:r>
            <a:r>
              <a:rPr lang="en-US" dirty="0" err="1"/>
              <a:t>ankylosed</a:t>
            </a:r>
            <a:r>
              <a:rPr lang="en-US" dirty="0"/>
              <a:t> teeth: Why, when, and how to intervene. Am J </a:t>
            </a:r>
            <a:r>
              <a:rPr lang="en-US" dirty="0" err="1"/>
              <a:t>Orthod</a:t>
            </a:r>
            <a:r>
              <a:rPr lang="en-US" dirty="0"/>
              <a:t> </a:t>
            </a:r>
            <a:r>
              <a:rPr lang="en-US" dirty="0" err="1"/>
              <a:t>Dentofacial</a:t>
            </a:r>
            <a:r>
              <a:rPr lang="en-US" dirty="0"/>
              <a:t> </a:t>
            </a:r>
            <a:r>
              <a:rPr lang="en-US" dirty="0" err="1"/>
              <a:t>Orthop</a:t>
            </a:r>
            <a:r>
              <a:rPr lang="en-US" dirty="0"/>
              <a:t> 2006;129:S86-S90.</a:t>
            </a:r>
            <a:endParaRPr lang="el-GR" dirty="0"/>
          </a:p>
          <a:p>
            <a:r>
              <a:rPr lang="en-US" dirty="0" err="1"/>
              <a:t>Ngan</a:t>
            </a:r>
            <a:r>
              <a:rPr lang="el-GR" dirty="0"/>
              <a:t> </a:t>
            </a:r>
            <a:r>
              <a:rPr lang="en-US" dirty="0"/>
              <a:t>P, </a:t>
            </a:r>
            <a:r>
              <a:rPr lang="en-US" dirty="0" err="1"/>
              <a:t>Hornbrook</a:t>
            </a:r>
            <a:r>
              <a:rPr lang="en-US" dirty="0"/>
              <a:t> R, Weaver B. Early Timely Management of Ectopically Erupting Maxillary Canines. </a:t>
            </a:r>
            <a:r>
              <a:rPr lang="en-US" dirty="0" err="1"/>
              <a:t>Semin</a:t>
            </a:r>
            <a:r>
              <a:rPr lang="en-US" dirty="0"/>
              <a:t> </a:t>
            </a:r>
            <a:r>
              <a:rPr lang="en-US" dirty="0" err="1"/>
              <a:t>Orthod</a:t>
            </a:r>
            <a:r>
              <a:rPr lang="en-US" dirty="0"/>
              <a:t> 2005;</a:t>
            </a:r>
            <a:r>
              <a:rPr lang="el-GR" dirty="0"/>
              <a:t>11:152–163</a:t>
            </a:r>
            <a:r>
              <a:rPr lang="en-US" dirty="0"/>
              <a:t>.</a:t>
            </a:r>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597877-D014-4A0B-9F72-99A35FA5C537}" type="slidenum">
              <a:rPr lang="el-GR"/>
              <a:pPr/>
              <a:t>26</a:t>
            </a:fld>
            <a:endParaRPr lang="el-GR"/>
          </a:p>
        </p:txBody>
      </p:sp>
      <p:sp>
        <p:nvSpPr>
          <p:cNvPr id="50178" name="Rectangle 2"/>
          <p:cNvSpPr>
            <a:spLocks noRo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l-GR" dirty="0" smtClean="0"/>
              <a:t>Η </a:t>
            </a:r>
            <a:r>
              <a:rPr lang="el-GR" dirty="0"/>
              <a:t>θεραπευτική αντιμετώπιση είναι η εξαγωγή του νεογιλού κυνόδοντα. Η βιβλιογραφία </a:t>
            </a:r>
            <a:r>
              <a:rPr lang="el-GR" dirty="0" smtClean="0"/>
              <a:t>αναφέρει </a:t>
            </a:r>
            <a:r>
              <a:rPr lang="el-GR" dirty="0"/>
              <a:t>ότι αν ο κυνόδοντας δεν έχει περάσει τον επιμήκη άξονα του πλαγίου, δηλαδή βρίσκεται στην περιοχή Α, τότε οι πιθανότητες να ανατείλει φυσιολογικά είναι εξαιρετικές, αλλιώς είναι μικρότερες μεν αλλά καλύτερες από το να μην κάνουμε </a:t>
            </a:r>
            <a:r>
              <a:rPr lang="el-GR" dirty="0" smtClean="0"/>
              <a:t>τίποτα.</a:t>
            </a:r>
            <a:endParaRPr lang="el-G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209BA-F178-42C9-A5EB-0DD97198B977}" type="slidenum">
              <a:rPr lang="el-GR"/>
              <a:pPr/>
              <a:t>27</a:t>
            </a:fld>
            <a:endParaRPr lang="el-G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a:t>091040</a:t>
            </a:r>
            <a:endParaRPr lang="el-GR"/>
          </a:p>
          <a:p>
            <a:r>
              <a:rPr lang="el-GR"/>
              <a:t>Η χειλική απόκλιση του 22 δημιουργεί υποψίες χειλικής έγκλεισης του 23.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0192ED-A854-436D-AB52-99ECA276D837}" type="slidenum">
              <a:rPr lang="el-GR"/>
              <a:pPr/>
              <a:t>28</a:t>
            </a:fld>
            <a:endParaRPr lang="el-G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US"/>
              <a:t>091040</a:t>
            </a:r>
            <a:endParaRPr lang="el-GR"/>
          </a:p>
          <a:p>
            <a:r>
              <a:rPr lang="el-GR"/>
              <a:t>Η χειλική απόκλιση του 22 δημιουργεί υποψίες χειλικής έγκλεισης του 23.</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B9F499-7FA5-4265-91C7-94C38C22DD6C}" type="slidenum">
              <a:rPr lang="el-GR"/>
              <a:pPr/>
              <a:t>29</a:t>
            </a:fld>
            <a:endParaRPr lang="el-G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a:t>091040</a:t>
            </a:r>
            <a:endParaRPr lang="el-GR"/>
          </a:p>
          <a:p>
            <a:r>
              <a:rPr lang="el-GR"/>
              <a:t>Η χειλική απόκλιση του 22 δημιουργεί υποψίες χειλικής έγκλεισης του 23.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5287E-864F-4B37-B5FB-EBDC0D09B1EB}" type="slidenum">
              <a:rPr lang="el-GR"/>
              <a:pPr/>
              <a:t>30</a:t>
            </a:fld>
            <a:endParaRPr lang="el-G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r>
              <a:rPr lang="el-GR"/>
              <a:t>095006</a:t>
            </a:r>
          </a:p>
          <a:p>
            <a:r>
              <a:rPr lang="el-GR"/>
              <a:t>Εξαγωγή νεογιλών κυνοδόντων, μετά τη διάγνωση της τάσης έγκλεισης των 13, 23. Κλινικές εικόνες αμέσως μετά την εξαγωγή. Οπισθοφατνιακές σε διάφορα στάδια (διακρίνεται υπερώια δοκός).</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8124D2-866D-403C-A220-9CE0552032C4}" type="slidenum">
              <a:rPr lang="el-GR"/>
              <a:pPr/>
              <a:t>31</a:t>
            </a:fld>
            <a:endParaRPr lang="el-G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l-GR"/>
              <a:t>095006</a:t>
            </a:r>
          </a:p>
          <a:p>
            <a:r>
              <a:rPr lang="el-GR"/>
              <a:t>Εξαγωγή νεογιλών κυνοδόντων, μετά τη διάγνωση της τάσης έγκλεισης των 13, 23. Κλινικές εικόνες αμέσως μετά την εξαγωγή. Οπισθοφατνιακές σε διάφορα στάδια (διακρίνεται υπερώια δοκός).</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105AB-7802-4DB8-8879-CD2AB69C9D6F}" type="slidenum">
              <a:rPr lang="el-GR"/>
              <a:pPr/>
              <a:t>5</a:t>
            </a:fld>
            <a:endParaRPr lang="el-GR"/>
          </a:p>
        </p:txBody>
      </p:sp>
      <p:sp>
        <p:nvSpPr>
          <p:cNvPr id="316418" name="Rectangle 2"/>
          <p:cNvSpPr>
            <a:spLocks noRot="1" noChangeArrowheads="1" noTextEdit="1"/>
          </p:cNvSpPr>
          <p:nvPr>
            <p:ph type="sldImg"/>
          </p:nvPr>
        </p:nvSpPr>
        <p:spPr>
          <a:ln/>
        </p:spPr>
      </p:sp>
      <p:sp>
        <p:nvSpPr>
          <p:cNvPr id="316419" name="Rectangle 3"/>
          <p:cNvSpPr>
            <a:spLocks noGrp="1" noChangeArrowheads="1"/>
          </p:cNvSpPr>
          <p:nvPr>
            <p:ph type="body" idx="1"/>
          </p:nvPr>
        </p:nvSpPr>
        <p:spPr/>
        <p:txBody>
          <a:bodyPr/>
          <a:lstStyle/>
          <a:p>
            <a:r>
              <a:rPr lang="en-US"/>
              <a:t>094002</a:t>
            </a:r>
            <a:endParaRPr lang="el-GR"/>
          </a:p>
          <a:p>
            <a:r>
              <a:rPr lang="el-GR"/>
              <a:t>Τομείς: πράσινο χρώμα: δεν αναμένουμε ιδιαίτερες επιπτώσεις από πρόωρη απώλεια νεογιλού τομέα γιατί έτσι κι αλλιώς οι μόνιμοι τομείς θα ανατείλουν σχετικά σύντομα και ο χώρος εύκολα ανακτάται ακόμη και αν κλείσει.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2DB45B-3D45-41BA-8C1B-A51D7E9C51FF}" type="slidenum">
              <a:rPr lang="el-GR"/>
              <a:pPr/>
              <a:t>32</a:t>
            </a:fld>
            <a:endParaRPr lang="el-G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r>
              <a:rPr lang="el-GR"/>
              <a:t>095006</a:t>
            </a:r>
          </a:p>
          <a:p>
            <a:r>
              <a:rPr lang="el-GR"/>
              <a:t>Εξαγωγή νεογιλών κυνοδόντων, μετά τη διάγνωση της τάσης έγκλεισης των 13, 23. Κλινικές εικόνες αμέσως μετά την εξαγωγή. Οπισθοφατνιακές σε διάφορα στάδια (διακρίνεται υπερώια δοκός).</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0B95C9-065A-4A72-BB24-4D1F189F6294}" type="slidenum">
              <a:rPr lang="el-GR"/>
              <a:pPr/>
              <a:t>33</a:t>
            </a:fld>
            <a:endParaRPr lang="el-G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el-GR"/>
              <a:t>098013</a:t>
            </a:r>
          </a:p>
          <a:p>
            <a:r>
              <a:rPr lang="el-GR"/>
              <a:t>Κυνόδοντες πριν και μετά την έγκλειση.</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B648F9-E8E5-4DC3-AEC9-CCBEA02B2FF3}" type="slidenum">
              <a:rPr lang="el-GR"/>
              <a:pPr/>
              <a:t>34</a:t>
            </a:fld>
            <a:endParaRPr lang="el-G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r>
              <a:rPr lang="el-GR"/>
              <a:t>098013</a:t>
            </a:r>
          </a:p>
          <a:p>
            <a:r>
              <a:rPr lang="el-GR"/>
              <a:t>Κυνόδοντες πριν και μετά την έγκλειση.</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(098001)</a:t>
            </a:r>
          </a:p>
          <a:p>
            <a:r>
              <a:rPr lang="el-GR" dirty="0" smtClean="0"/>
              <a:t>Ανωμαλία σειράς </a:t>
            </a:r>
            <a:r>
              <a:rPr lang="el-GR" dirty="0" smtClean="0"/>
              <a:t>ανατολής, έκτοπη</a:t>
            </a:r>
            <a:r>
              <a:rPr lang="el-GR" baseline="0" dirty="0" smtClean="0"/>
              <a:t> ανατολή μονίμου γομφίου.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35</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(098001)</a:t>
            </a:r>
          </a:p>
          <a:p>
            <a:r>
              <a:rPr lang="el-GR" dirty="0" smtClean="0"/>
              <a:t>Έκτοπη ανατολή 16, διαφορά σταδίου</a:t>
            </a:r>
            <a:r>
              <a:rPr lang="el-GR" baseline="0" dirty="0" smtClean="0"/>
              <a:t> διάπλασης μεταξύ άνω αριστεράς/δεξιάς πλευράς, πιθανή αγκύλωση 74, 84.</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36</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l-GR" dirty="0" smtClean="0"/>
              <a:t>(098001)</a:t>
            </a:r>
          </a:p>
          <a:p>
            <a:r>
              <a:rPr lang="el-GR" dirty="0" smtClean="0"/>
              <a:t>Υπάρχει ειδικό μάθημα για έκτοπη ανατολή γομφίων στην η-Τάξη.</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37</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112012</a:t>
            </a:r>
          </a:p>
          <a:p>
            <a:r>
              <a:rPr lang="el-GR" dirty="0" err="1" smtClean="0"/>
              <a:t>Νανοδοντία</a:t>
            </a:r>
            <a:r>
              <a:rPr lang="el-GR" baseline="0" dirty="0" smtClean="0"/>
              <a:t> πλαγίων, πρόωρη απώλεια 83 (με όλες τις επιπτώσεις </a:t>
            </a:r>
            <a:r>
              <a:rPr lang="el-GR" baseline="0" dirty="0" err="1" smtClean="0"/>
              <a:t>ετερόπλευρης</a:t>
            </a:r>
            <a:r>
              <a:rPr lang="el-GR" baseline="0" dirty="0" smtClean="0"/>
              <a:t> πρόωρης απώλειας νεογιλού κάτω κυνόδοντα), οπίσθια </a:t>
            </a:r>
            <a:r>
              <a:rPr lang="el-GR" baseline="0" dirty="0" err="1" smtClean="0"/>
              <a:t>ετερόπλευρη</a:t>
            </a:r>
            <a:r>
              <a:rPr lang="el-GR" baseline="0" dirty="0" smtClean="0"/>
              <a:t> σταυροειδής σύγκλειση αριστερά.</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38</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112012</a:t>
            </a:r>
          </a:p>
          <a:p>
            <a:r>
              <a:rPr lang="el-GR" dirty="0" smtClean="0"/>
              <a:t>Εγγύς θέση</a:t>
            </a:r>
            <a:r>
              <a:rPr lang="el-GR" baseline="0" dirty="0" smtClean="0"/>
              <a:t> κυνοδόντων, </a:t>
            </a:r>
            <a:r>
              <a:rPr lang="el-GR" baseline="0" dirty="0" err="1" smtClean="0"/>
              <a:t>υπερωΐως</a:t>
            </a:r>
            <a:r>
              <a:rPr lang="el-GR" baseline="0" dirty="0" smtClean="0"/>
              <a:t> των ριζών των πλαγίων (υπολογιστική τομογραφία κωνικής δέσμης).</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39</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38939F-4D58-4D31-AD66-103B3404913E}" type="slidenum">
              <a:rPr lang="el-GR"/>
              <a:pPr/>
              <a:t>40</a:t>
            </a:fld>
            <a:endParaRPr lang="el-G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l-GR" dirty="0" smtClean="0"/>
              <a:t>(089012)</a:t>
            </a:r>
            <a:endParaRPr lang="el-GR" dirty="0"/>
          </a:p>
          <a:p>
            <a:r>
              <a:rPr lang="el-GR" dirty="0" err="1" smtClean="0"/>
              <a:t>Αγενεσία</a:t>
            </a:r>
            <a:r>
              <a:rPr lang="el-GR" dirty="0" smtClean="0"/>
              <a:t> 22</a:t>
            </a:r>
            <a:r>
              <a:rPr lang="el-GR" dirty="0"/>
              <a:t>. Θηλασμός </a:t>
            </a:r>
            <a:r>
              <a:rPr lang="el-GR" dirty="0" smtClean="0"/>
              <a:t>δακτύλου με πρόσθια </a:t>
            </a:r>
            <a:r>
              <a:rPr lang="el-GR" dirty="0" err="1" smtClean="0"/>
              <a:t>χασμοδοντία</a:t>
            </a:r>
            <a:r>
              <a:rPr lang="el-GR" dirty="0" smtClean="0"/>
              <a:t>.</a:t>
            </a:r>
            <a:endParaRPr lang="el-G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681159-2FF9-4E23-966D-25461D529A78}" type="slidenum">
              <a:rPr lang="el-GR"/>
              <a:pPr/>
              <a:t>41</a:t>
            </a:fld>
            <a:endParaRPr lang="el-G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l-GR" dirty="0" smtClean="0"/>
              <a:t>(089012)</a:t>
            </a:r>
            <a:endParaRPr lang="el-GR" dirty="0"/>
          </a:p>
          <a:p>
            <a:r>
              <a:rPr lang="el-GR" dirty="0" err="1" smtClean="0"/>
              <a:t>Αγενεσία</a:t>
            </a:r>
            <a:r>
              <a:rPr lang="el-GR" dirty="0" smtClean="0"/>
              <a:t> 22. Θηλασμός δακτύλου με πρόσθια </a:t>
            </a:r>
            <a:r>
              <a:rPr lang="el-GR" dirty="0" err="1" smtClean="0"/>
              <a:t>χασμοδοντία</a:t>
            </a:r>
            <a:r>
              <a:rPr lang="el-GR" dirty="0" smtClean="0"/>
              <a:t>. Μηχάνημα παρεμπόδισης προώθησης γλώσσας.</a:t>
            </a:r>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C1BA02-0F76-42AF-94F3-B2588976A412}" type="slidenum">
              <a:rPr lang="el-GR"/>
              <a:pPr/>
              <a:t>6</a:t>
            </a:fld>
            <a:endParaRPr lang="el-GR"/>
          </a:p>
        </p:txBody>
      </p:sp>
      <p:sp>
        <p:nvSpPr>
          <p:cNvPr id="318466" name="Rectangle 2"/>
          <p:cNvSpPr>
            <a:spLocks noRot="1" noChangeArrowheads="1" noTextEdit="1"/>
          </p:cNvSpPr>
          <p:nvPr>
            <p:ph type="sldImg"/>
          </p:nvPr>
        </p:nvSpPr>
        <p:spPr>
          <a:ln/>
        </p:spPr>
      </p:sp>
      <p:sp>
        <p:nvSpPr>
          <p:cNvPr id="318467" name="Rectangle 3"/>
          <p:cNvSpPr>
            <a:spLocks noGrp="1" noChangeArrowheads="1"/>
          </p:cNvSpPr>
          <p:nvPr>
            <p:ph type="body" idx="1"/>
          </p:nvPr>
        </p:nvSpPr>
        <p:spPr/>
        <p:txBody>
          <a:bodyPr/>
          <a:lstStyle/>
          <a:p>
            <a:r>
              <a:rPr lang="en-US"/>
              <a:t>094002</a:t>
            </a:r>
            <a:endParaRPr lang="el-GR"/>
          </a:p>
          <a:p>
            <a:r>
              <a:rPr lang="el-GR"/>
              <a:t>Κυνόδοντες: κίτρινο χρώμα: ο χώρος κλείνει εύκολα με την άπω και γλωσσική μετακίνηση των τομέων, όμως οι γομφίοι δεν μετακινούνται εγγύς σε σημαντικό βαθμό και έτσι δεν έχουμε δυσκολίες επανάκτησης. Μπορεί να προκύψουν όμως άλλα προβλήματα όπως θα δούμε σε λίγο.</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6414BD-AB67-43A7-9A8C-30F1B9854EF4}" type="slidenum">
              <a:rPr lang="el-GR"/>
              <a:pPr/>
              <a:t>42</a:t>
            </a:fld>
            <a:endParaRPr lang="el-G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l-GR" dirty="0"/>
              <a:t>089012</a:t>
            </a:r>
          </a:p>
          <a:p>
            <a:r>
              <a:rPr lang="el-GR" dirty="0" err="1" smtClean="0"/>
              <a:t>Αγενεσία</a:t>
            </a:r>
            <a:r>
              <a:rPr lang="el-GR" dirty="0" smtClean="0"/>
              <a:t> 22. Θηλασμός δακτύλου με πρόσθια </a:t>
            </a:r>
            <a:r>
              <a:rPr lang="el-GR" dirty="0" err="1" smtClean="0"/>
              <a:t>χασμοδοντία</a:t>
            </a:r>
            <a:r>
              <a:rPr lang="el-GR" dirty="0" smtClean="0"/>
              <a:t>.</a:t>
            </a:r>
            <a:endParaRPr lang="el-G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5EBD6A-E790-44E9-B7E7-760E5C72508D}" type="slidenum">
              <a:rPr lang="el-GR"/>
              <a:pPr/>
              <a:t>43</a:t>
            </a:fld>
            <a:endParaRPr lang="el-G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l-GR" dirty="0" smtClean="0"/>
              <a:t>(096014)</a:t>
            </a:r>
            <a:endParaRPr lang="el-GR" dirty="0"/>
          </a:p>
          <a:p>
            <a:r>
              <a:rPr lang="el-GR" dirty="0"/>
              <a:t>Θηλασμός δακτύλου. Τάση σκελετικής </a:t>
            </a:r>
            <a:r>
              <a:rPr lang="el-GR" dirty="0" err="1"/>
              <a:t>χασμοδοντίας</a:t>
            </a:r>
            <a:r>
              <a:rPr lang="el-GR" dirty="0"/>
              <a:t>. Η διόρθωση με το φράγμα γλώσσας ήταν μερική. Το τελικό αποτέλεσμα έγινε με ακίνητα μηχανήματα</a:t>
            </a:r>
            <a:r>
              <a:rPr lang="el-GR" dirty="0" smtClean="0"/>
              <a:t>. Παρατηρήστε αγκύλωση κάτω νεογιλών γομφίων.</a:t>
            </a:r>
            <a:endParaRPr lang="el-G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42E851-0A7E-4413-86A9-15E5ADC85A44}" type="slidenum">
              <a:rPr lang="el-GR"/>
              <a:pPr/>
              <a:t>44</a:t>
            </a:fld>
            <a:endParaRPr lang="el-G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r>
              <a:rPr lang="el-GR" dirty="0" smtClean="0"/>
              <a:t>(096014)</a:t>
            </a:r>
            <a:endParaRPr lang="el-GR" dirty="0"/>
          </a:p>
          <a:p>
            <a:r>
              <a:rPr lang="el-GR" dirty="0"/>
              <a:t>Θηλασμός δακτύλου. Τάση σκελετικής </a:t>
            </a:r>
            <a:r>
              <a:rPr lang="el-GR" dirty="0" err="1"/>
              <a:t>χασμοδοντίας</a:t>
            </a:r>
            <a:r>
              <a:rPr lang="el-GR" dirty="0"/>
              <a:t>. Η διόρθωση με το φράγμα γλώσσας ήταν μερική. Το τελικό αποτέλεσμα έγινε με ακίνητα μηχανήματα</a:t>
            </a:r>
            <a:r>
              <a:rPr lang="el-GR" dirty="0" smtClean="0"/>
              <a:t>. Στάδιο ‘ασχημόπαπου’.</a:t>
            </a:r>
            <a:endParaRPr lang="el-G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22F5A5-B119-4F10-B237-468347C081FA}" type="slidenum">
              <a:rPr lang="el-GR"/>
              <a:pPr/>
              <a:t>45</a:t>
            </a:fld>
            <a:endParaRPr lang="el-GR"/>
          </a:p>
        </p:txBody>
      </p:sp>
      <p:sp>
        <p:nvSpPr>
          <p:cNvPr id="187394" name="Rectangle 2"/>
          <p:cNvSpPr>
            <a:spLocks noRo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CB8D7-5907-4FFC-81B3-6756704154D4}" type="slidenum">
              <a:rPr lang="el-GR"/>
              <a:pPr/>
              <a:t>46</a:t>
            </a:fld>
            <a:endParaRPr lang="el-GR"/>
          </a:p>
        </p:txBody>
      </p:sp>
      <p:sp>
        <p:nvSpPr>
          <p:cNvPr id="189442" name="Rectangle 2"/>
          <p:cNvSpPr>
            <a:spLocks noRot="1" noChangeArrowheads="1" noTextEdit="1"/>
          </p:cNvSpPr>
          <p:nvPr>
            <p:ph type="sldImg"/>
          </p:nvPr>
        </p:nvSpPr>
        <p:spPr>
          <a:xfrm>
            <a:off x="1338263" y="931863"/>
            <a:ext cx="4192587" cy="3144837"/>
          </a:xfrm>
          <a:ln/>
        </p:spPr>
      </p:sp>
      <p:sp>
        <p:nvSpPr>
          <p:cNvPr id="189443" name="Rectangle 3"/>
          <p:cNvSpPr>
            <a:spLocks noGrp="1" noChangeArrowheads="1"/>
          </p:cNvSpPr>
          <p:nvPr>
            <p:ph type="body" idx="1"/>
          </p:nvPr>
        </p:nvSpPr>
        <p:spPr>
          <a:xfrm>
            <a:off x="585788" y="4591050"/>
            <a:ext cx="5697537" cy="3724275"/>
          </a:xfrm>
        </p:spPr>
        <p:txBody>
          <a:bodyPr/>
          <a:lstStyle/>
          <a:p>
            <a:r>
              <a:rPr lang="el-GR"/>
              <a:t>097032, 093017, 098023</a:t>
            </a:r>
          </a:p>
          <a:p>
            <a:r>
              <a:rPr lang="el-GR"/>
              <a:t>Αγκύλωση νεογιλών.</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F0341C-F633-47E9-A954-84C8235F492F}" type="slidenum">
              <a:rPr lang="el-GR"/>
              <a:pPr/>
              <a:t>47</a:t>
            </a:fld>
            <a:endParaRPr lang="el-GR"/>
          </a:p>
        </p:txBody>
      </p:sp>
      <p:sp>
        <p:nvSpPr>
          <p:cNvPr id="335874" name="Rectangle 2"/>
          <p:cNvSpPr>
            <a:spLocks noRot="1" noChangeArrowheads="1" noTextEdit="1"/>
          </p:cNvSpPr>
          <p:nvPr>
            <p:ph type="sldImg"/>
          </p:nvPr>
        </p:nvSpPr>
        <p:spPr>
          <a:ln/>
        </p:spPr>
      </p:sp>
      <p:sp>
        <p:nvSpPr>
          <p:cNvPr id="335875" name="Rectangle 3"/>
          <p:cNvSpPr>
            <a:spLocks noGrp="1" noChangeArrowheads="1"/>
          </p:cNvSpPr>
          <p:nvPr>
            <p:ph type="body" idx="1"/>
          </p:nvPr>
        </p:nvSpPr>
        <p:spPr/>
        <p:txBody>
          <a:bodyPr/>
          <a:lstStyle/>
          <a:p>
            <a:r>
              <a:rPr lang="el-GR"/>
              <a:t>J. Kurol και συν. (1984, 1985, 1991).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C14465-C149-4A42-81CE-37077550DC09}" type="slidenum">
              <a:rPr lang="el-GR"/>
              <a:pPr/>
              <a:t>48</a:t>
            </a:fld>
            <a:endParaRPr lang="el-GR"/>
          </a:p>
        </p:txBody>
      </p:sp>
      <p:sp>
        <p:nvSpPr>
          <p:cNvPr id="191490" name="Rectangle 2"/>
          <p:cNvSpPr>
            <a:spLocks noRo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l-GR"/>
              <a:t>J. Kurol και συν. (1984, 1985, 1991).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αρχική και 4 </a:t>
            </a:r>
            <a:r>
              <a:rPr lang="el-GR" dirty="0" smtClean="0"/>
              <a:t>χρόνια αργότερα…</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49</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αρχική και 4 χρόνια αργότερα… δευτερογενής </a:t>
            </a:r>
            <a:r>
              <a:rPr lang="el-GR" dirty="0" err="1" smtClean="0"/>
              <a:t>έγκλειση</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50</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38661E-865F-4782-AFE4-A88032CE37D6}" type="slidenum">
              <a:rPr lang="el-GR"/>
              <a:pPr/>
              <a:t>53</a:t>
            </a:fld>
            <a:endParaRPr lang="el-GR"/>
          </a:p>
        </p:txBody>
      </p:sp>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p:txBody>
          <a:bodyPr/>
          <a:lstStyle/>
          <a:p>
            <a:r>
              <a:rPr lang="el-GR"/>
              <a:t>Σταυροειδής χωρίς πρόωρη επαφή και προολίσθηση.</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81D8C-4F8B-4625-8F70-AF83AC229D72}" type="slidenum">
              <a:rPr lang="el-GR"/>
              <a:pPr/>
              <a:t>7</a:t>
            </a:fld>
            <a:endParaRPr lang="el-GR"/>
          </a:p>
        </p:txBody>
      </p:sp>
      <p:sp>
        <p:nvSpPr>
          <p:cNvPr id="320514" name="Rectangle 2"/>
          <p:cNvSpPr>
            <a:spLocks noRot="1" noChangeArrowheads="1" noTextEdit="1"/>
          </p:cNvSpPr>
          <p:nvPr>
            <p:ph type="sldImg"/>
          </p:nvPr>
        </p:nvSpPr>
        <p:spPr>
          <a:ln/>
        </p:spPr>
      </p:sp>
      <p:sp>
        <p:nvSpPr>
          <p:cNvPr id="320515" name="Rectangle 3"/>
          <p:cNvSpPr>
            <a:spLocks noGrp="1" noChangeArrowheads="1"/>
          </p:cNvSpPr>
          <p:nvPr>
            <p:ph type="body" idx="1"/>
          </p:nvPr>
        </p:nvSpPr>
        <p:spPr/>
        <p:txBody>
          <a:bodyPr/>
          <a:lstStyle/>
          <a:p>
            <a:r>
              <a:rPr lang="en-US"/>
              <a:t>094002</a:t>
            </a:r>
            <a:endParaRPr lang="el-GR"/>
          </a:p>
          <a:p>
            <a:r>
              <a:rPr lang="el-GR"/>
              <a:t>Πρώτοι γομφίοι: κίτρινο χρώμα. Πιθανή εγγύς μετακίνηση γομφίων αλλά μικρής έκτασης.</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66E9D0-CC17-40C5-9079-D769E0B69CB0}" type="slidenum">
              <a:rPr lang="el-GR"/>
              <a:pPr/>
              <a:t>54</a:t>
            </a:fld>
            <a:endParaRPr lang="el-G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l-GR"/>
              <a:t>Με πρόωρη επαφή και προολίσθηση.</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err="1" smtClean="0"/>
              <a:t>Παρεκτόπιση</a:t>
            </a:r>
            <a:r>
              <a:rPr lang="el-GR" dirty="0" smtClean="0"/>
              <a:t> του μονίμου κατά την ανατολή του.</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55</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AC64E-7DDB-4EEB-9064-62EFBE4EDE86}" type="slidenum">
              <a:rPr lang="el-GR"/>
              <a:pPr/>
              <a:t>56</a:t>
            </a:fld>
            <a:endParaRPr lang="el-G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r>
              <a:rPr lang="el-GR"/>
              <a:t>100005</a:t>
            </a:r>
            <a:endParaRPr lang="en-US"/>
          </a:p>
          <a:p>
            <a:r>
              <a:rPr lang="el-GR"/>
              <a:t>Ελάχιστη κατακόρυφη πρόταξη, έτσι χρησιμοποιήθηκε άνω κινητό με ελατήρια αντί του επικλινούς. Μετά από τη διόρθωση, εμφανίζονται και οι πλάγιοι σε σταυροειδή. Περαιτέρω διόρθωση απαιτεί πλήρη θεραπεία, λόγω ελλείψεως χώρου και ανάγκης διόρθωσης και άλλων προβλημάτων.</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969A2-1FAC-4595-87AE-8387AD33D0BE}" type="slidenum">
              <a:rPr lang="el-GR"/>
              <a:pPr/>
              <a:t>57</a:t>
            </a:fld>
            <a:endParaRPr lang="el-G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r>
              <a:rPr lang="el-GR"/>
              <a:t>100005</a:t>
            </a:r>
            <a:endParaRPr lang="en-US"/>
          </a:p>
          <a:p>
            <a:r>
              <a:rPr lang="el-GR"/>
              <a:t>Ελάχιστη κατακόρυφη πρόταξη, έτσι χρησιμοποιήθηκε άνω κινητό με ελατήρια αντί του επικλινούς. Μετά από τη διόρθωση, εμφανίζονται και οι πλάγιοι σε σταυροειδή. Περαιτέρω διόρθωση απαιτεί πλήρη θεραπεία, λόγω ελλείψεως χώρου και ανάγκης διόρθωσης και άλλων προβλημάτων.</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B2D64-470F-4167-BC90-A552655F3202}" type="slidenum">
              <a:rPr lang="el-GR"/>
              <a:pPr/>
              <a:t>58</a:t>
            </a:fld>
            <a:endParaRPr lang="el-G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l-GR"/>
              <a:t>100005</a:t>
            </a:r>
            <a:endParaRPr lang="en-US"/>
          </a:p>
          <a:p>
            <a:r>
              <a:rPr lang="el-GR"/>
              <a:t>Ελάχιστη κατακόρυφη πρόταξη, έτσι χρησιμοποιήθηκε άνω κινητό με ελατήρια αντί του επικλινούς. Μετά από τη διόρθωση, εμφανίζονται και οι πλάγιοι σε σταυροειδή. Περαιτέρω διόρθωση απαιτεί πλήρη θεραπεία, λόγω ελλείψεως χώρου και ανάγκης διόρθωσης και άλλων προβλημάτων.</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78BC35-9599-4BFE-9526-473727A8E343}" type="slidenum">
              <a:rPr lang="el-GR"/>
              <a:pPr/>
              <a:t>59</a:t>
            </a:fld>
            <a:endParaRPr lang="el-G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l-GR"/>
              <a:t>100005</a:t>
            </a:r>
            <a:endParaRPr lang="en-US"/>
          </a:p>
          <a:p>
            <a:r>
              <a:rPr lang="el-GR"/>
              <a:t>Ελάχιστη κατακόρυφη πρόταξη, έτσι χρησιμοποιήθηκε άνω κινητό με ελατήρια αντί του επικλινούς. Μετά από τη διόρθωση, εμφανίζονται και οι πλάγιοι σε σταυροειδή. Περαιτέρω διόρθωση απαιτεί πλήρη θεραπεία, λόγω ελλείψεως χώρου και ανάγκης διόρθωσης και άλλων προβλημάτων.</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8DF7F-85F7-4B80-8A0B-08F202E92B97}" type="slidenum">
              <a:rPr lang="el-GR"/>
              <a:pPr/>
              <a:t>61</a:t>
            </a:fld>
            <a:endParaRPr lang="el-G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r>
              <a:rPr lang="el-GR"/>
              <a:t>104007</a:t>
            </a:r>
          </a:p>
          <a:p>
            <a:r>
              <a:rPr lang="el-GR"/>
              <a:t>Αρχικές φωτογραφίες δείχνουν το πρόβλημα. Ένα χρόνο αργότερα (χωρίς θεραπεία) φαίνονται οι επιπτώσεις στους κάτω τομείς. Λεπτομέρειες κατασκευής μηχανήματος.</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58F96A-FDBF-46F7-9731-5D4D0716E9ED}" type="slidenum">
              <a:rPr lang="el-GR"/>
              <a:pPr/>
              <a:t>62</a:t>
            </a:fld>
            <a:endParaRPr lang="el-G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p:txBody>
          <a:bodyPr/>
          <a:lstStyle/>
          <a:p>
            <a:r>
              <a:rPr lang="el-GR"/>
              <a:t>104007</a:t>
            </a:r>
          </a:p>
          <a:p>
            <a:r>
              <a:rPr lang="el-GR"/>
              <a:t>Αρχικές φωτογραφίες δείχνουν το πρόβλημα. Ένα χρόνο αργότερα (χωρίς θεραπεία) φαίνονται οι επιπτώσεις στους κάτω τομείς. Λεπτομέρειες κατασκευής μηχανήματος.</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6DFDA-2298-4AF7-90A0-8AA3D6731081}" type="slidenum">
              <a:rPr lang="el-GR"/>
              <a:pPr/>
              <a:t>63</a:t>
            </a:fld>
            <a:endParaRPr lang="el-G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r>
              <a:rPr lang="el-GR" dirty="0" smtClean="0"/>
              <a:t>103024</a:t>
            </a:r>
          </a:p>
          <a:p>
            <a:r>
              <a:rPr lang="el-GR" dirty="0" smtClean="0"/>
              <a:t>Επικλινές επίπεδο κάτω γνάθου.</a:t>
            </a:r>
            <a:endParaRPr lang="el-G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03BA5-70BE-4CD3-953B-5659870B513F}" type="slidenum">
              <a:rPr lang="el-GR"/>
              <a:pPr/>
              <a:t>66</a:t>
            </a:fld>
            <a:endParaRPr lang="el-G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r>
              <a:rPr lang="el-GR"/>
              <a:t>103014</a:t>
            </a:r>
          </a:p>
          <a:p>
            <a:r>
              <a:rPr lang="el-GR"/>
              <a:t>Εικόνες προσώπου στη θέση μέγιστης συγγόμφωσης και θέση ανάπαυσης. Προσπάθεια με σπάθη (απέτυχε). Τελικό αποτέλεσμα με οπίσθια σταυροειδή, αλλά χωρίς πλαγιολίσθηση.</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7DFEF-F042-4191-9497-634B4FA5EFE8}" type="slidenum">
              <a:rPr lang="el-GR"/>
              <a:pPr/>
              <a:t>8</a:t>
            </a:fld>
            <a:endParaRPr lang="el-GR"/>
          </a:p>
        </p:txBody>
      </p:sp>
      <p:sp>
        <p:nvSpPr>
          <p:cNvPr id="322562" name="Rectangle 2"/>
          <p:cNvSpPr>
            <a:spLocks noRot="1" noChangeArrowheads="1" noTextEdit="1"/>
          </p:cNvSpPr>
          <p:nvPr>
            <p:ph type="sldImg"/>
          </p:nvPr>
        </p:nvSpPr>
        <p:spPr>
          <a:ln/>
        </p:spPr>
      </p:sp>
      <p:sp>
        <p:nvSpPr>
          <p:cNvPr id="322563" name="Rectangle 3"/>
          <p:cNvSpPr>
            <a:spLocks noGrp="1" noChangeArrowheads="1"/>
          </p:cNvSpPr>
          <p:nvPr>
            <p:ph type="body" idx="1"/>
          </p:nvPr>
        </p:nvSpPr>
        <p:spPr/>
        <p:txBody>
          <a:bodyPr/>
          <a:lstStyle/>
          <a:p>
            <a:r>
              <a:rPr lang="en-US" dirty="0"/>
              <a:t>094002</a:t>
            </a:r>
            <a:endParaRPr lang="el-GR" dirty="0"/>
          </a:p>
          <a:p>
            <a:r>
              <a:rPr lang="el-GR" dirty="0"/>
              <a:t>Δεύτεροι γομφίοι: κόκκινο χρώμα. Η εγγύς μετακίνηση του πρώτου γομφίου, μαζί με απόκλιση του δοντιού, είναι ταχεία και δύσκολα επανορθώνεται, καθώς ακολουθείται και από μετακίνηση του δεύτερου μονίμου</a:t>
            </a:r>
            <a:r>
              <a:rPr lang="el-GR" dirty="0" smtClean="0"/>
              <a:t>.</a:t>
            </a:r>
            <a:endParaRPr lang="el-G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39357C-C665-4B6C-AF39-B6C4318A6494}" type="slidenum">
              <a:rPr lang="el-GR"/>
              <a:pPr/>
              <a:t>67</a:t>
            </a:fld>
            <a:endParaRPr lang="el-G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l-GR"/>
              <a:t>103014</a:t>
            </a:r>
          </a:p>
          <a:p>
            <a:r>
              <a:rPr lang="el-GR"/>
              <a:t>Εικόνες προσώπου στη θέση μέγιστης συγγόμφωσης και θέση ανάπαυσης. Προσπάθεια με σπάθη (απέτυχε). Τελικό αποτέλεσμα με οπίσθια σταυροειδή, αλλά χωρίς πλαγιολίσθηση.</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B44F2-B800-494D-8387-AFA611DDD2DD}" type="slidenum">
              <a:rPr lang="el-GR"/>
              <a:pPr/>
              <a:t>68</a:t>
            </a:fld>
            <a:endParaRPr lang="el-G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l-GR"/>
              <a:t>103014</a:t>
            </a:r>
          </a:p>
          <a:p>
            <a:r>
              <a:rPr lang="el-GR"/>
              <a:t>Εικόνες προσώπου στη θέση μέγιστης συγγόμφωσης και θέση ανάπαυσης. Προσπάθεια με σπάθη (απέτυχε). Τελικό αποτέλεσμα με οπίσθια σταυροειδή, αλλά χωρίς πλαγιολίσθηση.</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D19DC-AFF9-4D71-85A7-0E2C1EA5D236}" type="slidenum">
              <a:rPr lang="el-GR"/>
              <a:pPr/>
              <a:t>69</a:t>
            </a:fld>
            <a:endParaRPr lang="el-G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l-GR"/>
              <a:t>103014</a:t>
            </a:r>
          </a:p>
          <a:p>
            <a:r>
              <a:rPr lang="el-GR"/>
              <a:t>Εικόνες προσώπου στη θέση μέγιστης συγγόμφωσης και θέση ανάπαυσης. Προσπάθεια με σπάθη (απέτυχε). Τελικό αποτέλεσμα με οπίσθια σταυροειδή, αλλά χωρίς πλαγιολίσθηση.</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43FAC-B0A6-4FB6-A2D6-4CA4899400DD}" type="slidenum">
              <a:rPr lang="el-GR"/>
              <a:pPr/>
              <a:t>70</a:t>
            </a:fld>
            <a:endParaRPr lang="el-G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r>
              <a:rPr lang="el-GR"/>
              <a:t>103021</a:t>
            </a:r>
          </a:p>
          <a:p>
            <a:r>
              <a:rPr lang="el-GR"/>
              <a:t>Σταυροειδής του 12.</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18FD81-6A29-4F81-9C1D-2480592AC223}" type="slidenum">
              <a:rPr lang="el-GR"/>
              <a:pPr/>
              <a:t>71</a:t>
            </a:fld>
            <a:endParaRPr lang="el-G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p:txBody>
          <a:bodyPr/>
          <a:lstStyle/>
          <a:p>
            <a:r>
              <a:rPr lang="el-GR" dirty="0"/>
              <a:t>103021</a:t>
            </a:r>
          </a:p>
          <a:p>
            <a:r>
              <a:rPr lang="el-GR" dirty="0"/>
              <a:t>Σταυροειδής του 12</a:t>
            </a:r>
            <a:r>
              <a:rPr lang="el-GR" dirty="0" smtClean="0"/>
              <a:t>. Διόρθωση με επικλινές.</a:t>
            </a:r>
            <a:endParaRPr lang="el-GR"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E9D94-1B6D-46D0-830B-BBED21936670}" type="slidenum">
              <a:rPr lang="el-GR"/>
              <a:pPr/>
              <a:t>72</a:t>
            </a:fld>
            <a:endParaRPr lang="el-G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dirty="0" smtClean="0"/>
              <a:t>09700</a:t>
            </a:r>
            <a:r>
              <a:rPr lang="el-GR" dirty="0" smtClean="0"/>
              <a:t>1</a:t>
            </a:r>
          </a:p>
          <a:p>
            <a:r>
              <a:rPr lang="el-GR" dirty="0" smtClean="0"/>
              <a:t>Διόρθωση με ελατήριο.</a:t>
            </a:r>
            <a:endParaRPr lang="el-G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E2AFCD-268A-44C8-839C-E25C04A734AE}" type="slidenum">
              <a:rPr lang="el-GR"/>
              <a:pPr/>
              <a:t>73</a:t>
            </a:fld>
            <a:endParaRPr lang="el-G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dirty="0" smtClean="0"/>
              <a:t>097001</a:t>
            </a:r>
            <a:endParaRPr lang="el-GR" dirty="0" smtClean="0"/>
          </a:p>
          <a:p>
            <a:r>
              <a:rPr lang="el-GR" dirty="0" smtClean="0"/>
              <a:t>Διόρθωση με ελατήριο.</a:t>
            </a:r>
            <a:endParaRPr lang="el-G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8A23C8-9A95-4926-B08F-264DB874E241}" type="slidenum">
              <a:rPr lang="el-GR"/>
              <a:pPr/>
              <a:t>74</a:t>
            </a:fld>
            <a:endParaRPr lang="el-G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r>
              <a:rPr lang="el-GR"/>
              <a:t>097030</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BC421E-7B03-4D5E-8CCE-1BB104A97EB7}" type="slidenum">
              <a:rPr lang="el-GR"/>
              <a:pPr/>
              <a:t>75</a:t>
            </a:fld>
            <a:endParaRPr lang="el-G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r>
              <a:rPr lang="el-GR"/>
              <a:t>097030</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F9D8-EF93-49CC-A3E7-196953B3E23F}" type="slidenum">
              <a:rPr lang="el-GR"/>
              <a:pPr/>
              <a:t>76</a:t>
            </a:fld>
            <a:endParaRPr lang="el-G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r>
              <a:rPr lang="el-GR"/>
              <a:t>101014</a:t>
            </a:r>
          </a:p>
          <a:p>
            <a:r>
              <a:rPr lang="el-GR"/>
              <a:t>Ακατάλληλη περίπτωση για χρήση κινητών μηχανημάτων λόγω έλλειψης χώρου. Εδώ χρησιμοποιήθηκαν ακίνητα για τη διόρθωση της σταυροειδούς, ενώ περαιτέρω θεραπεία θα γίνει αργότερα.</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E957C0-DF59-415B-ACD7-4C1D2C51C52B}" type="slidenum">
              <a:rPr lang="el-GR"/>
              <a:pPr/>
              <a:t>9</a:t>
            </a:fld>
            <a:endParaRPr lang="el-G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r>
              <a:rPr lang="el-GR" dirty="0"/>
              <a:t>097010</a:t>
            </a:r>
            <a:endParaRPr lang="en-US" dirty="0"/>
          </a:p>
          <a:p>
            <a:r>
              <a:rPr lang="el-GR" dirty="0" smtClean="0"/>
              <a:t>Πρόωρη απώλεια </a:t>
            </a:r>
            <a:r>
              <a:rPr lang="el-GR" dirty="0"/>
              <a:t>νεογιλών πλαγίων. </a:t>
            </a:r>
            <a:r>
              <a:rPr lang="el-GR" dirty="0" err="1"/>
              <a:t>Συμπλησίαση</a:t>
            </a:r>
            <a:r>
              <a:rPr lang="el-GR" dirty="0"/>
              <a:t> κεντρικών, διεύρυνση (εικόνες μετά τη διεύρυνση, και 2 χρόνια αργότερα).</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4C160-95CC-49F4-9EE9-272042AF7E83}" type="slidenum">
              <a:rPr lang="el-GR"/>
              <a:pPr/>
              <a:t>77</a:t>
            </a:fld>
            <a:endParaRPr lang="el-G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p:txBody>
          <a:bodyPr/>
          <a:lstStyle/>
          <a:p>
            <a:r>
              <a:rPr lang="el-GR"/>
              <a:t>101014</a:t>
            </a:r>
          </a:p>
          <a:p>
            <a:r>
              <a:rPr lang="el-GR"/>
              <a:t>Ακατάλληλη περίπτωση για χρήση κινητών μηχανημάτων λόγω έλλειψης χώρου. Εδώ χρησιμοποιήθηκαν ακίνητα για τη διόρθωση της σταυροειδούς, ενώ περαιτέρω θεραπεία θα γίνει αργότερα.</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408AF9-9A47-4D04-9B12-941577DFA4A4}" type="slidenum">
              <a:rPr lang="el-GR"/>
              <a:pPr/>
              <a:t>78</a:t>
            </a:fld>
            <a:endParaRPr lang="el-G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el-GR" dirty="0"/>
              <a:t>087007</a:t>
            </a:r>
          </a:p>
          <a:p>
            <a:r>
              <a:rPr lang="el-GR" dirty="0"/>
              <a:t>Στοιχεία που υποδηλώνουν σκελετικό πρόβλημα</a:t>
            </a:r>
            <a:r>
              <a:rPr lang="el-GR" dirty="0" smtClean="0"/>
              <a:t>. Δεν παρατηρείται </a:t>
            </a:r>
            <a:r>
              <a:rPr lang="el-GR" dirty="0" err="1" smtClean="0"/>
              <a:t>προολίσθηση</a:t>
            </a:r>
            <a:r>
              <a:rPr lang="el-GR" dirty="0" smtClean="0"/>
              <a:t>.</a:t>
            </a:r>
            <a:endParaRPr lang="el-G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CAC9FD-C510-4BEF-ADC3-07139901D6D1}" type="slidenum">
              <a:rPr lang="el-GR"/>
              <a:pPr/>
              <a:t>79</a:t>
            </a:fld>
            <a:endParaRPr lang="el-G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p:txBody>
          <a:bodyPr/>
          <a:lstStyle/>
          <a:p>
            <a:r>
              <a:rPr lang="el-GR" dirty="0"/>
              <a:t>102024</a:t>
            </a:r>
          </a:p>
          <a:p>
            <a:r>
              <a:rPr lang="el-GR" dirty="0" smtClean="0"/>
              <a:t>Αρχική (νεογιλός φραγμός), </a:t>
            </a:r>
            <a:r>
              <a:rPr lang="el-GR" dirty="0"/>
              <a:t>3.5 χρόνια </a:t>
            </a:r>
            <a:r>
              <a:rPr lang="el-GR" dirty="0" smtClean="0"/>
              <a:t>αργότερα (χωρίς καμία θεραπεία), </a:t>
            </a:r>
            <a:r>
              <a:rPr lang="el-GR" dirty="0"/>
              <a:t>μετά τη </a:t>
            </a:r>
            <a:r>
              <a:rPr lang="el-GR" dirty="0" smtClean="0"/>
              <a:t>διεύρυνση (εικόνα κάτω αριστερά).</a:t>
            </a:r>
            <a:endParaRPr lang="el-GR"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8EE08A-0F84-427E-B9D4-B8B262FE4217}" type="slidenum">
              <a:rPr lang="el-GR"/>
              <a:pPr/>
              <a:t>80</a:t>
            </a:fld>
            <a:endParaRPr lang="el-G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el-GR"/>
              <a:t>095025</a:t>
            </a:r>
          </a:p>
          <a:p>
            <a:r>
              <a:rPr lang="el-GR"/>
              <a:t>Σκελετική περίπτωση ΙΙΙης Τάξης που απαιτεί χειρουργική διόρθωση, παρ’ όλη την προολίσθηση.</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6D059F-1C5B-4C61-A3E8-CFB2C1FD490D}" type="slidenum">
              <a:rPr lang="el-GR"/>
              <a:pPr/>
              <a:t>81</a:t>
            </a:fld>
            <a:endParaRPr lang="el-GR"/>
          </a:p>
        </p:txBody>
      </p:sp>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p:txBody>
          <a:bodyPr/>
          <a:lstStyle/>
          <a:p>
            <a:r>
              <a:rPr lang="el-GR"/>
              <a:t>095025</a:t>
            </a:r>
          </a:p>
          <a:p>
            <a:r>
              <a:rPr lang="el-GR"/>
              <a:t>Σκελετική περίπτωση ΙΙΙης Τάξης που απαιτεί χειρουργική διόρθωση, παρ’ όλη την προολίσθηση.</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403980-DC3E-4D7D-9FD4-5EDC7EFE1FCA}" type="slidenum">
              <a:rPr lang="el-GR"/>
              <a:pPr/>
              <a:t>82</a:t>
            </a:fld>
            <a:endParaRPr lang="el-GR"/>
          </a:p>
        </p:txBody>
      </p:sp>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p:txBody>
          <a:bodyPr/>
          <a:lstStyle/>
          <a:p>
            <a:r>
              <a:rPr lang="el-GR"/>
              <a:t>095025</a:t>
            </a:r>
          </a:p>
          <a:p>
            <a:r>
              <a:rPr lang="el-GR"/>
              <a:t>Σκελετική περίπτωση ΙΙΙης Τάξης που απαιτεί χειρουργική διόρθωση, παρ’ όλη την προολίσθηση.</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112014</a:t>
            </a:r>
            <a:endParaRPr lang="el-GR" dirty="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83</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AC0AE8-BD2A-4B21-96EA-4300D64285D1}" type="slidenum">
              <a:rPr lang="el-GR"/>
              <a:pPr/>
              <a:t>85</a:t>
            </a:fld>
            <a:endParaRPr lang="el-G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r>
              <a:rPr lang="el-GR"/>
              <a:t>092018</a:t>
            </a:r>
          </a:p>
          <a:p>
            <a:r>
              <a:rPr lang="el-GR"/>
              <a:t>Πρόωρη επαφή στον 53, πλαγιολίσθηση. Η διόρθωση δεν μπορεί να γίνει μόνο με εκλεκτικό τροχισμό. Θα μπορούσε να είχε χρησιμοποιηθεί κινητό.</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6B74C-0325-46B4-B4BB-03E1B0BAC78A}" type="slidenum">
              <a:rPr lang="el-GR"/>
              <a:pPr/>
              <a:t>86</a:t>
            </a:fld>
            <a:endParaRPr lang="el-G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p:txBody>
          <a:bodyPr/>
          <a:lstStyle/>
          <a:p>
            <a:r>
              <a:rPr lang="el-GR"/>
              <a:t>092018</a:t>
            </a:r>
          </a:p>
          <a:p>
            <a:r>
              <a:rPr lang="el-GR"/>
              <a:t>Πρόωρη επαφή στον 53, πλαγιολίσθηση. Η διόρθωση δεν μπορεί να γίνει μόνο με εκλεκτικό τροχισμό. Θα μπορούσε να είχε χρησιμοποιηθεί κινητό.</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E9A15-32A2-4EF5-AAFC-E0BF5D1F05F8}" type="slidenum">
              <a:rPr lang="el-GR"/>
              <a:pPr/>
              <a:t>87</a:t>
            </a:fld>
            <a:endParaRPr lang="el-G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p:txBody>
          <a:bodyPr/>
          <a:lstStyle/>
          <a:p>
            <a:r>
              <a:rPr lang="el-GR"/>
              <a:t>092018</a:t>
            </a:r>
          </a:p>
          <a:p>
            <a:r>
              <a:rPr lang="el-GR"/>
              <a:t>Τρόπος εκλεκτικού τροχισμού (δεν έγινε).</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34EBB-3BD0-44E3-9883-F8B33E08BF5A}" type="slidenum">
              <a:rPr lang="el-GR"/>
              <a:pPr/>
              <a:t>10</a:t>
            </a:fld>
            <a:endParaRPr lang="el-G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r>
              <a:rPr lang="el-GR" dirty="0"/>
              <a:t>097010</a:t>
            </a:r>
            <a:endParaRPr lang="en-US" dirty="0"/>
          </a:p>
          <a:p>
            <a:r>
              <a:rPr lang="el-GR" dirty="0" smtClean="0"/>
              <a:t>Πρόωρη απώλεια νεογιλών </a:t>
            </a:r>
            <a:r>
              <a:rPr lang="el-GR" dirty="0"/>
              <a:t>πλαγίων. </a:t>
            </a:r>
            <a:r>
              <a:rPr lang="el-GR" dirty="0" err="1"/>
              <a:t>Συμπλησίαση</a:t>
            </a:r>
            <a:r>
              <a:rPr lang="el-GR" dirty="0"/>
              <a:t> κεντρικών, διεύρυνση (εικόνες μετά τη διεύρυνση, και 2 χρόνια αργότερα).</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465674-62A8-4178-B981-75D79AE61AFA}" type="slidenum">
              <a:rPr lang="el-GR"/>
              <a:pPr/>
              <a:t>97</a:t>
            </a:fld>
            <a:endParaRPr lang="el-G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el-GR"/>
              <a:t>094002</a:t>
            </a:r>
          </a:p>
          <a:p>
            <a:r>
              <a:rPr lang="el-GR"/>
              <a:t>Αρχικές, ένα χρόνο αργότερα διορθωμένο (</a:t>
            </a:r>
            <a:r>
              <a:rPr lang="en-US"/>
              <a:t>Transpalatal)</a:t>
            </a:r>
            <a:r>
              <a:rPr lang="el-GR"/>
              <a:t>, 1 χρόνο μετά ο 12 ανατέλλει σε σταυροειδή, 4 χρόνια αργότερα: σταυροειδής, τελική.</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7F42D3-E67F-43CF-A233-8B7C8D7F2741}" type="slidenum">
              <a:rPr lang="el-GR"/>
              <a:pPr/>
              <a:t>98</a:t>
            </a:fld>
            <a:endParaRPr lang="el-GR"/>
          </a:p>
        </p:txBody>
      </p:sp>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p:txBody>
          <a:bodyPr/>
          <a:lstStyle/>
          <a:p>
            <a:r>
              <a:rPr lang="el-GR"/>
              <a:t>094002</a:t>
            </a:r>
          </a:p>
          <a:p>
            <a:r>
              <a:rPr lang="el-GR"/>
              <a:t>Αρχικές, ένα χρόνο αργότερα διορθωμένο (</a:t>
            </a:r>
            <a:r>
              <a:rPr lang="en-US"/>
              <a:t>Transpalatal)</a:t>
            </a:r>
            <a:r>
              <a:rPr lang="el-GR"/>
              <a:t>, 1 χρόνο μετά ο 12 ανατέλλει σε σταυροειδή, 4 χρόνια αργότερα: σταυροειδής, τελική.</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85AEE-4772-4F6B-AD27-949148EAB678}" type="slidenum">
              <a:rPr lang="el-GR"/>
              <a:pPr/>
              <a:t>99</a:t>
            </a:fld>
            <a:endParaRPr lang="el-G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l-GR" dirty="0" smtClean="0"/>
              <a:t>098030</a:t>
            </a:r>
          </a:p>
          <a:p>
            <a:r>
              <a:rPr lang="el-GR" dirty="0" smtClean="0"/>
              <a:t>Διόρθωση με κινητό</a:t>
            </a:r>
            <a:r>
              <a:rPr lang="el-GR" baseline="0" dirty="0" smtClean="0"/>
              <a:t> μηχάνημα με </a:t>
            </a:r>
            <a:r>
              <a:rPr lang="el-GR" baseline="0" dirty="0" err="1" smtClean="0"/>
              <a:t>εξελίκτρα</a:t>
            </a:r>
            <a:r>
              <a:rPr lang="el-GR" baseline="0" dirty="0" smtClean="0"/>
              <a:t>. Παρατηρήστε τη μέση γραμμή.</a:t>
            </a:r>
            <a:endParaRPr lang="el-GR"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D05F43-116B-4C12-8243-4BD73990B3EB}" type="slidenum">
              <a:rPr lang="el-GR"/>
              <a:pPr/>
              <a:t>100</a:t>
            </a:fld>
            <a:endParaRPr lang="el-G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l-GR" dirty="0"/>
              <a:t>101004</a:t>
            </a:r>
          </a:p>
          <a:p>
            <a:r>
              <a:rPr lang="el-GR" dirty="0"/>
              <a:t>Έντονη σκελετική στένωση της άνω γνάθου. Απαιτείται ταχεία διεύρυνση της υπερώας. Ακατάλληλη περίπτωση για </a:t>
            </a:r>
            <a:r>
              <a:rPr lang="el-GR" dirty="0" smtClean="0"/>
              <a:t>κινητά μηχανήματα.</a:t>
            </a:r>
            <a:endParaRPr lang="el-GR"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01C388-74E7-4F0D-9B16-CE716F2C375B}" type="slidenum">
              <a:rPr lang="el-GR"/>
              <a:pPr/>
              <a:t>101</a:t>
            </a:fld>
            <a:endParaRPr lang="el-G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p:txBody>
          <a:bodyPr/>
          <a:lstStyle/>
          <a:p>
            <a:r>
              <a:rPr lang="el-GR" dirty="0" smtClean="0"/>
              <a:t>096024</a:t>
            </a:r>
            <a:endParaRPr lang="el-GR" dirty="0"/>
          </a:p>
          <a:p>
            <a:r>
              <a:rPr lang="el-GR" dirty="0"/>
              <a:t>Τελική και 3 χρόνια μετά.</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F3608C-BA1E-4139-B836-93C94A6DE07E}" type="slidenum">
              <a:rPr lang="el-GR"/>
              <a:pPr/>
              <a:t>102</a:t>
            </a:fld>
            <a:endParaRPr lang="el-GR"/>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r>
              <a:rPr lang="el-GR" dirty="0" smtClean="0"/>
              <a:t>096024</a:t>
            </a:r>
            <a:endParaRPr lang="el-GR" dirty="0"/>
          </a:p>
          <a:p>
            <a:r>
              <a:rPr lang="el-GR" dirty="0"/>
              <a:t>Τελική και 3 χρόνια μετά.</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BF03A1-10F0-41A0-A049-1D75C40F22F6}" type="slidenum">
              <a:rPr lang="el-GR"/>
              <a:pPr/>
              <a:t>103</a:t>
            </a:fld>
            <a:endParaRPr lang="el-G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l-GR" dirty="0" smtClean="0"/>
              <a:t>096023</a:t>
            </a:r>
            <a:endParaRPr lang="el-GR"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8C899-5A9C-42DB-AA6E-A29E4A374189}" type="slidenum">
              <a:rPr lang="el-GR"/>
              <a:pPr/>
              <a:t>104</a:t>
            </a:fld>
            <a:endParaRPr lang="el-G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r>
              <a:rPr lang="el-GR" dirty="0" smtClean="0"/>
              <a:t>096023</a:t>
            </a:r>
            <a:endParaRPr lang="el-G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4BDCB-18C5-4C1B-B64E-1543BA2765CE}" type="slidenum">
              <a:rPr lang="el-GR"/>
              <a:pPr/>
              <a:t>105</a:t>
            </a:fld>
            <a:endParaRPr lang="el-G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el-GR"/>
              <a:t>099029</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940C8-6F98-41E7-9DBA-66FE4BAB2B24}" type="slidenum">
              <a:rPr lang="el-GR"/>
              <a:pPr/>
              <a:t>106</a:t>
            </a:fld>
            <a:endParaRPr lang="el-GR"/>
          </a:p>
        </p:txBody>
      </p:sp>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p:txBody>
          <a:bodyPr/>
          <a:lstStyle/>
          <a:p>
            <a:r>
              <a:rPr lang="el-GR"/>
              <a:t>099029</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4ACA59-57B1-436E-ADF9-6336C9F538CB}" type="slidenum">
              <a:rPr lang="el-GR"/>
              <a:pPr/>
              <a:t>11</a:t>
            </a:fld>
            <a:endParaRPr lang="el-G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r>
              <a:rPr lang="el-GR" dirty="0"/>
              <a:t>097010</a:t>
            </a:r>
            <a:endParaRPr lang="en-US" dirty="0"/>
          </a:p>
          <a:p>
            <a:r>
              <a:rPr lang="el-GR" dirty="0" smtClean="0"/>
              <a:t>Πρόωρη απώλεια νεογιλών </a:t>
            </a:r>
            <a:r>
              <a:rPr lang="el-GR" dirty="0"/>
              <a:t>πλαγίων. </a:t>
            </a:r>
            <a:r>
              <a:rPr lang="el-GR" dirty="0" err="1"/>
              <a:t>Συμπλησίαση</a:t>
            </a:r>
            <a:r>
              <a:rPr lang="el-GR" dirty="0"/>
              <a:t> κεντρικών, διεύρυνση (εικόνες μετά τη διεύρυνση, και 2 χρόνια αργότερα).</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C5F29-3293-49FB-835F-22F9AFC37DD2}" type="slidenum">
              <a:rPr lang="el-GR"/>
              <a:pPr/>
              <a:t>107</a:t>
            </a:fld>
            <a:endParaRPr lang="el-G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r>
              <a:rPr lang="el-GR"/>
              <a:t>099018</a:t>
            </a:r>
          </a:p>
          <a:p>
            <a:r>
              <a:rPr lang="el-GR"/>
              <a:t>Έντονη στένωση άνω και κάτω. Δεν υπάρχει σταυροειδής, άρα πρέπει να γίνει διεύρυνση και στις δύο γνάθους. Υπάρχουν πολλές θεραπευτικές επιλογές.</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01A2EE-EC45-44C5-9C30-5C558C7ECE9C}" type="slidenum">
              <a:rPr lang="el-GR"/>
              <a:pPr/>
              <a:t>108</a:t>
            </a:fld>
            <a:endParaRPr lang="el-G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p:txBody>
          <a:bodyPr/>
          <a:lstStyle/>
          <a:p>
            <a:r>
              <a:rPr lang="el-GR"/>
              <a:t>099018</a:t>
            </a:r>
          </a:p>
          <a:p>
            <a:r>
              <a:rPr lang="el-GR"/>
              <a:t>Έντονη στένωση άνω και κάτω. Δεν υπάρχει σταυροειδής, άρα πρέπει να γίνει διεύρυνση και στις δύο γνάθους. Υπάρχουν πολλές θεραπευτικές επιλογές.</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2E337CCE-3A64-4E57-92FD-7A81E52A477B}" type="slidenum">
              <a:rPr lang="el-GR" smtClean="0"/>
              <a:pPr/>
              <a:t>112</a:t>
            </a:fld>
            <a:endParaRPr lang="el-GR"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smtClean="0"/>
              <a:t>(097007)</a:t>
            </a:r>
            <a:endParaRPr lang="el-GR"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(097007)</a:t>
            </a:r>
            <a:endParaRPr lang="el-GR" dirty="0" smtClean="0"/>
          </a:p>
        </p:txBody>
      </p:sp>
      <p:sp>
        <p:nvSpPr>
          <p:cNvPr id="4" name="Slide Number Placeholder 3"/>
          <p:cNvSpPr>
            <a:spLocks noGrp="1"/>
          </p:cNvSpPr>
          <p:nvPr>
            <p:ph type="sldNum" sz="quarter" idx="10"/>
          </p:nvPr>
        </p:nvSpPr>
        <p:spPr/>
        <p:txBody>
          <a:bodyPr/>
          <a:lstStyle/>
          <a:p>
            <a:pPr>
              <a:defRPr/>
            </a:pPr>
            <a:fld id="{219A9803-A266-4473-BE15-F00B650ECDFB}" type="slidenum">
              <a:rPr lang="el-GR" smtClean="0"/>
              <a:pPr>
                <a:defRPr/>
              </a:pPr>
              <a:t>113</a:t>
            </a:fld>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AF2E7-D672-40E3-B731-284950D3EFB5}" type="slidenum">
              <a:rPr lang="el-GR"/>
              <a:pPr/>
              <a:t>114</a:t>
            </a:fld>
            <a:endParaRPr lang="el-G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p:txBody>
          <a:bodyPr/>
          <a:lstStyle/>
          <a:p>
            <a:r>
              <a:rPr lang="el-GR" dirty="0"/>
              <a:t>098014</a:t>
            </a:r>
          </a:p>
          <a:p>
            <a:r>
              <a:rPr lang="el-GR" dirty="0"/>
              <a:t>Αρχική, 3 μήνες μετά, Αρχικές (με γνάθο σε θέση ανάπαυσης), διεύρυνση (4 μήνες), μετά τη διεύρυνση</a:t>
            </a:r>
            <a:r>
              <a:rPr lang="el-GR" dirty="0" smtClean="0"/>
              <a:t>.</a:t>
            </a:r>
            <a:endParaRPr lang="el-GR" dirty="0"/>
          </a:p>
          <a:p>
            <a:r>
              <a:rPr lang="el-GR" dirty="0"/>
              <a:t>Πρόωρη απώλεια νεογιλών πλαγίων λόγω ανατολής των κεντρικών. Συγγενής έλλειψη </a:t>
            </a:r>
            <a:r>
              <a:rPr lang="el-GR" dirty="0" smtClean="0"/>
              <a:t>πλαγίων. Πρόωρη </a:t>
            </a:r>
            <a:r>
              <a:rPr lang="el-GR" dirty="0"/>
              <a:t>απώλεια του </a:t>
            </a:r>
            <a:r>
              <a:rPr lang="el-GR" dirty="0" smtClean="0"/>
              <a:t>73.</a:t>
            </a:r>
            <a:endParaRPr lang="el-GR"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36F19-5A83-41C6-9998-B3442EA59590}" type="slidenum">
              <a:rPr lang="el-GR"/>
              <a:pPr/>
              <a:t>115</a:t>
            </a:fld>
            <a:endParaRPr lang="el-G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r>
              <a:rPr lang="el-GR" dirty="0" smtClean="0"/>
              <a:t>098014</a:t>
            </a:r>
            <a:endParaRPr lang="el-G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A47EE-11D4-44F8-890E-13DC537E7096}" type="slidenum">
              <a:rPr lang="el-GR"/>
              <a:pPr/>
              <a:t>116</a:t>
            </a:fld>
            <a:endParaRPr lang="el-GR"/>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r>
              <a:rPr lang="el-GR" dirty="0" smtClean="0"/>
              <a:t>098014</a:t>
            </a:r>
            <a:endParaRPr lang="el-G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FC436-ABC1-4188-A545-25DCE35818EA}" type="slidenum">
              <a:rPr lang="el-GR"/>
              <a:pPr/>
              <a:t>117</a:t>
            </a:fld>
            <a:endParaRPr lang="el-G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r>
              <a:rPr lang="en-US"/>
              <a:t>089008</a:t>
            </a:r>
          </a:p>
          <a:p>
            <a:r>
              <a:rPr lang="el-GR"/>
              <a:t>Σκελετική τάση χασμοδοντίας με θηλασμό δακτύλου. ΙΙη σκελετική. Να σταλεί σε ορθοδοντικό.</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D8809C-87B9-4FA7-8378-2298DE340A7B}" type="slidenum">
              <a:rPr lang="el-GR"/>
              <a:pPr/>
              <a:t>118</a:t>
            </a:fld>
            <a:endParaRPr lang="el-GR"/>
          </a:p>
        </p:txBody>
      </p:sp>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p:txBody>
          <a:bodyPr/>
          <a:lstStyle/>
          <a:p>
            <a:r>
              <a:rPr lang="en-US"/>
              <a:t>089008</a:t>
            </a:r>
          </a:p>
          <a:p>
            <a:r>
              <a:rPr lang="el-GR"/>
              <a:t>Σκελετική τάση χασμοδοντίας με θηλασμό δακτύλου. ΙΙη σκελετική. Να σταλεί σε ορθοδοντικό.</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62710-1D20-418F-B1D4-4D866D014C62}" type="slidenum">
              <a:rPr lang="el-GR"/>
              <a:pPr/>
              <a:t>119</a:t>
            </a:fld>
            <a:endParaRPr lang="el-GR"/>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a:t>0</a:t>
            </a:r>
            <a:r>
              <a:rPr lang="el-GR"/>
              <a:t>91041</a:t>
            </a:r>
          </a:p>
          <a:p>
            <a:r>
              <a:rPr lang="el-GR"/>
              <a:t>Αρχικές, με τη χρήση του επικλινούς (όταν ήρθε σε κοπτική με κοπτική, τελική, τελική μετά το τρόχισμα των νεογιλών γομφίων.</a:t>
            </a:r>
          </a:p>
          <a:p>
            <a:r>
              <a:rPr lang="el-GR"/>
              <a:t>Ερώτηση: τι θα γίνει με το μεσοδιάστημα των κεντρικών; Έπρεπε να κοπεί ο χαλινός;</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AE6B3D05-8A27-462C-B214-782D4AECC9C8}"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75C664EC-AFD6-4E0F-A4DA-268F54666C74}"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8B06D581-29A2-4709-BC84-9FA65F1E7066}"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D51AD8FA-87F4-4708-8A73-E5FB55087721}" type="slidenum">
              <a:rPr lang="el-GR"/>
              <a:pPr>
                <a:defRP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1813"/>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Date Placeholder 5"/>
          <p:cNvSpPr>
            <a:spLocks noGrp="1"/>
          </p:cNvSpPr>
          <p:nvPr>
            <p:ph type="dt" sz="half" idx="10"/>
          </p:nvPr>
        </p:nvSpPr>
        <p:spPr>
          <a:xfrm>
            <a:off x="685800" y="6172200"/>
            <a:ext cx="1905000" cy="457200"/>
          </a:xfrm>
        </p:spPr>
        <p:txBody>
          <a:bodyPr/>
          <a:lstStyle>
            <a:lvl1pPr>
              <a:defRPr/>
            </a:lvl1pPr>
          </a:lstStyle>
          <a:p>
            <a:endParaRPr lang="en-GB"/>
          </a:p>
        </p:txBody>
      </p:sp>
      <p:sp>
        <p:nvSpPr>
          <p:cNvPr id="7" name="Footer Placeholder 6"/>
          <p:cNvSpPr>
            <a:spLocks noGrp="1"/>
          </p:cNvSpPr>
          <p:nvPr>
            <p:ph type="ftr" sz="quarter" idx="11"/>
          </p:nvPr>
        </p:nvSpPr>
        <p:spPr>
          <a:xfrm>
            <a:off x="3124200" y="6172200"/>
            <a:ext cx="2895600" cy="457200"/>
          </a:xfrm>
        </p:spPr>
        <p:txBody>
          <a:bodyPr/>
          <a:lstStyle>
            <a:lvl1pPr>
              <a:defRPr/>
            </a:lvl1pPr>
          </a:lstStyle>
          <a:p>
            <a:endParaRPr lang="en-GB"/>
          </a:p>
        </p:txBody>
      </p:sp>
      <p:sp>
        <p:nvSpPr>
          <p:cNvPr id="8" name="Slide Number Placeholder 7"/>
          <p:cNvSpPr>
            <a:spLocks noGrp="1"/>
          </p:cNvSpPr>
          <p:nvPr>
            <p:ph type="sldNum" sz="quarter" idx="12"/>
          </p:nvPr>
        </p:nvSpPr>
        <p:spPr>
          <a:xfrm>
            <a:off x="6553200" y="6172200"/>
            <a:ext cx="1905000" cy="457200"/>
          </a:xfrm>
        </p:spPr>
        <p:txBody>
          <a:bodyPr/>
          <a:lstStyle>
            <a:lvl1pPr>
              <a:defRPr/>
            </a:lvl1pPr>
          </a:lstStyle>
          <a:p>
            <a:fld id="{06F3515D-B127-442D-A531-D4FAA7177444}"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A818E2C-A7D5-4C8B-961B-15872DF1BE4E}"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736E492-6397-4818-A517-DE461E26E1CF}"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1AAAFA9-F11E-4909-AFB3-C75EF04F8DB9}"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C3F1D5B-236A-4D25-9377-9BEAE10678C7}"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A7A2754-34AB-454C-8320-3320648385BE}"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74B1C573-472F-40F2-8CB5-2748DACA2A28}"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40F7A2D1-22C8-4589-866C-94AA71DFE9B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B70B0748-1CD8-4789-8CE2-603B8C05F97A}"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D9C4D0A-AF76-4FD7-9D6B-2718873E2DB9}"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defRPr>
      </a:lvl2pPr>
      <a:lvl3pPr algn="ctr" rtl="0" eaLnBrk="0" fontAlgn="base" hangingPunct="0">
        <a:spcBef>
          <a:spcPct val="0"/>
        </a:spcBef>
        <a:spcAft>
          <a:spcPct val="0"/>
        </a:spcAft>
        <a:defRPr sz="4400">
          <a:solidFill>
            <a:schemeClr val="tx1"/>
          </a:solidFill>
          <a:latin typeface="Georgia" pitchFamily="18" charset="0"/>
        </a:defRPr>
      </a:lvl3pPr>
      <a:lvl4pPr algn="ctr" rtl="0" eaLnBrk="0" fontAlgn="base" hangingPunct="0">
        <a:spcBef>
          <a:spcPct val="0"/>
        </a:spcBef>
        <a:spcAft>
          <a:spcPct val="0"/>
        </a:spcAft>
        <a:defRPr sz="4400">
          <a:solidFill>
            <a:schemeClr val="tx1"/>
          </a:solidFill>
          <a:latin typeface="Georgia" pitchFamily="18" charset="0"/>
        </a:defRPr>
      </a:lvl4pPr>
      <a:lvl5pPr algn="ctr" rtl="0" eaLnBrk="0" fontAlgn="base" hangingPunct="0">
        <a:spcBef>
          <a:spcPct val="0"/>
        </a:spcBef>
        <a:spcAft>
          <a:spcPct val="0"/>
        </a:spcAft>
        <a:defRPr sz="4400">
          <a:solidFill>
            <a:schemeClr val="tx1"/>
          </a:solidFill>
          <a:latin typeface="Georgia" pitchFamily="18" charset="0"/>
        </a:defRPr>
      </a:lvl5pPr>
      <a:lvl6pPr marL="457200" algn="ctr" rtl="0" fontAlgn="base">
        <a:spcBef>
          <a:spcPct val="0"/>
        </a:spcBef>
        <a:spcAft>
          <a:spcPct val="0"/>
        </a:spcAft>
        <a:defRPr sz="4400">
          <a:solidFill>
            <a:schemeClr val="tx1"/>
          </a:solidFill>
          <a:latin typeface="Georgia" pitchFamily="18" charset="0"/>
        </a:defRPr>
      </a:lvl6pPr>
      <a:lvl7pPr marL="914400" algn="ctr" rtl="0" fontAlgn="base">
        <a:spcBef>
          <a:spcPct val="0"/>
        </a:spcBef>
        <a:spcAft>
          <a:spcPct val="0"/>
        </a:spcAft>
        <a:defRPr sz="4400">
          <a:solidFill>
            <a:schemeClr val="tx1"/>
          </a:solidFill>
          <a:latin typeface="Georgia" pitchFamily="18" charset="0"/>
        </a:defRPr>
      </a:lvl7pPr>
      <a:lvl8pPr marL="1371600" algn="ctr" rtl="0" fontAlgn="base">
        <a:spcBef>
          <a:spcPct val="0"/>
        </a:spcBef>
        <a:spcAft>
          <a:spcPct val="0"/>
        </a:spcAft>
        <a:defRPr sz="4400">
          <a:solidFill>
            <a:schemeClr val="tx1"/>
          </a:solidFill>
          <a:latin typeface="Georgia" pitchFamily="18" charset="0"/>
        </a:defRPr>
      </a:lvl8pPr>
      <a:lvl9pPr marL="1828800" algn="ctr" rtl="0" fontAlgn="base">
        <a:spcBef>
          <a:spcPct val="0"/>
        </a:spcBef>
        <a:spcAft>
          <a:spcPct val="0"/>
        </a:spcAft>
        <a:defRPr sz="4400">
          <a:solidFill>
            <a:schemeClr val="tx1"/>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41.jpeg"/></Relationships>
</file>

<file path=ppt/slides/_rels/slide101.xml.rels><?xml version="1.0" encoding="UTF-8" standalone="yes"?>
<Relationships xmlns="http://schemas.openxmlformats.org/package/2006/relationships"><Relationship Id="rId3" Type="http://schemas.openxmlformats.org/officeDocument/2006/relationships/image" Target="../media/image242.jpeg"/><Relationship Id="rId7" Type="http://schemas.openxmlformats.org/officeDocument/2006/relationships/image" Target="../media/image246.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45.jpeg"/><Relationship Id="rId5" Type="http://schemas.openxmlformats.org/officeDocument/2006/relationships/image" Target="../media/image244.jpeg"/><Relationship Id="rId4" Type="http://schemas.openxmlformats.org/officeDocument/2006/relationships/image" Target="../media/image243.jpeg"/></Relationships>
</file>

<file path=ppt/slides/_rels/slide102.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248.jpeg"/></Relationships>
</file>

<file path=ppt/slides/_rels/slide103.xml.rels><?xml version="1.0" encoding="UTF-8" standalone="yes"?>
<Relationships xmlns="http://schemas.openxmlformats.org/package/2006/relationships"><Relationship Id="rId3" Type="http://schemas.openxmlformats.org/officeDocument/2006/relationships/image" Target="../media/image249.jpeg"/><Relationship Id="rId7" Type="http://schemas.openxmlformats.org/officeDocument/2006/relationships/image" Target="../media/image253.jpe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252.jpeg"/><Relationship Id="rId5" Type="http://schemas.openxmlformats.org/officeDocument/2006/relationships/image" Target="../media/image251.jpeg"/><Relationship Id="rId4" Type="http://schemas.openxmlformats.org/officeDocument/2006/relationships/image" Target="../media/image250.jpeg"/></Relationships>
</file>

<file path=ppt/slides/_rels/slide104.xml.rels><?xml version="1.0" encoding="UTF-8" standalone="yes"?>
<Relationships xmlns="http://schemas.openxmlformats.org/package/2006/relationships"><Relationship Id="rId3" Type="http://schemas.openxmlformats.org/officeDocument/2006/relationships/image" Target="../media/image254.jpeg"/><Relationship Id="rId7" Type="http://schemas.openxmlformats.org/officeDocument/2006/relationships/image" Target="../media/image258.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105.xml.rels><?xml version="1.0" encoding="UTF-8" standalone="yes"?>
<Relationships xmlns="http://schemas.openxmlformats.org/package/2006/relationships"><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s>
</file>

<file path=ppt/slides/_rels/slide106.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265.jpeg"/></Relationships>
</file>

<file path=ppt/slides/_rels/slide107.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268.jpeg"/><Relationship Id="rId4" Type="http://schemas.openxmlformats.org/officeDocument/2006/relationships/image" Target="../media/image267.jpeg"/></Relationships>
</file>

<file path=ppt/slides/_rels/slide10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67.jpeg"/><Relationship Id="rId5" Type="http://schemas.openxmlformats.org/officeDocument/2006/relationships/image" Target="../media/image271.jpeg"/><Relationship Id="rId4" Type="http://schemas.openxmlformats.org/officeDocument/2006/relationships/image" Target="../media/image270.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2.jpeg"/><Relationship Id="rId4" Type="http://schemas.openxmlformats.org/officeDocument/2006/relationships/image" Target="../media/image11.jpeg"/></Relationships>
</file>

<file path=ppt/slides/_rels/slide11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275.jpeg"/></Relationships>
</file>

<file path=ppt/slides/_rels/slide114.xml.rels><?xml version="1.0" encoding="UTF-8" standalone="yes"?>
<Relationships xmlns="http://schemas.openxmlformats.org/package/2006/relationships"><Relationship Id="rId8" Type="http://schemas.openxmlformats.org/officeDocument/2006/relationships/image" Target="../media/image281.jpeg"/><Relationship Id="rId3" Type="http://schemas.openxmlformats.org/officeDocument/2006/relationships/image" Target="../media/image276.jpeg"/><Relationship Id="rId7" Type="http://schemas.openxmlformats.org/officeDocument/2006/relationships/image" Target="../media/image280.jpe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279.jpeg"/><Relationship Id="rId5" Type="http://schemas.openxmlformats.org/officeDocument/2006/relationships/image" Target="../media/image278.jpeg"/><Relationship Id="rId4" Type="http://schemas.openxmlformats.org/officeDocument/2006/relationships/image" Target="../media/image277.jpeg"/></Relationships>
</file>

<file path=ppt/slides/_rels/slide115.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286.jpeg"/><Relationship Id="rId5" Type="http://schemas.openxmlformats.org/officeDocument/2006/relationships/image" Target="../media/image285.jpeg"/><Relationship Id="rId4" Type="http://schemas.openxmlformats.org/officeDocument/2006/relationships/image" Target="../media/image284.jpeg"/></Relationships>
</file>

<file path=ppt/slides/_rels/slide117.xml.rels><?xml version="1.0" encoding="UTF-8" standalone="yes"?>
<Relationships xmlns="http://schemas.openxmlformats.org/package/2006/relationships"><Relationship Id="rId3" Type="http://schemas.openxmlformats.org/officeDocument/2006/relationships/image" Target="../media/image287.jpeg"/><Relationship Id="rId7" Type="http://schemas.openxmlformats.org/officeDocument/2006/relationships/image" Target="../media/image291.jpe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290.jpeg"/><Relationship Id="rId5" Type="http://schemas.openxmlformats.org/officeDocument/2006/relationships/image" Target="../media/image289.jpeg"/><Relationship Id="rId4" Type="http://schemas.openxmlformats.org/officeDocument/2006/relationships/image" Target="../media/image288.jpeg"/></Relationships>
</file>

<file path=ppt/slides/_rels/slide118.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29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94.jpeg"/><Relationship Id="rId7" Type="http://schemas.openxmlformats.org/officeDocument/2006/relationships/image" Target="../media/image298.jpe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302.jpeg"/><Relationship Id="rId5" Type="http://schemas.openxmlformats.org/officeDocument/2006/relationships/image" Target="../media/image301.jpeg"/><Relationship Id="rId4" Type="http://schemas.openxmlformats.org/officeDocument/2006/relationships/image" Target="../media/image300.jpeg"/></Relationships>
</file>

<file path=ppt/slides/_rels/slide121.xml.rels><?xml version="1.0" encoding="UTF-8" standalone="yes"?>
<Relationships xmlns="http://schemas.openxmlformats.org/package/2006/relationships"><Relationship Id="rId3" Type="http://schemas.openxmlformats.org/officeDocument/2006/relationships/image" Target="../media/image303.jpeg"/><Relationship Id="rId7" Type="http://schemas.openxmlformats.org/officeDocument/2006/relationships/image" Target="../media/image307.jpe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jpeg"/></Relationships>
</file>

<file path=ppt/slides/_rels/slide122.xml.rels><?xml version="1.0" encoding="UTF-8" standalone="yes"?>
<Relationships xmlns="http://schemas.openxmlformats.org/package/2006/relationships"><Relationship Id="rId8" Type="http://schemas.openxmlformats.org/officeDocument/2006/relationships/image" Target="../media/image313.jpeg"/><Relationship Id="rId3" Type="http://schemas.openxmlformats.org/officeDocument/2006/relationships/image" Target="../media/image308.jpeg"/><Relationship Id="rId7" Type="http://schemas.openxmlformats.org/officeDocument/2006/relationships/image" Target="../media/image312.jpe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311.jpeg"/><Relationship Id="rId5" Type="http://schemas.openxmlformats.org/officeDocument/2006/relationships/image" Target="../media/image310.jpeg"/><Relationship Id="rId4" Type="http://schemas.openxmlformats.org/officeDocument/2006/relationships/image" Target="../media/image309.jpeg"/></Relationships>
</file>

<file path=ppt/slides/_rels/slide12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316.jpeg"/><Relationship Id="rId5" Type="http://schemas.openxmlformats.org/officeDocument/2006/relationships/image" Target="../media/image315.jpeg"/><Relationship Id="rId4" Type="http://schemas.openxmlformats.org/officeDocument/2006/relationships/image" Target="../media/image314.jpeg"/></Relationships>
</file>

<file path=ppt/slides/_rels/slide12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319.jpeg"/><Relationship Id="rId5" Type="http://schemas.openxmlformats.org/officeDocument/2006/relationships/image" Target="../media/image318.jpeg"/><Relationship Id="rId4" Type="http://schemas.openxmlformats.org/officeDocument/2006/relationships/image" Target="../media/image3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4.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1.jpeg"/><Relationship Id="rId7"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77.jpeg"/><Relationship Id="rId7"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1.jpeg"/><Relationship Id="rId4" Type="http://schemas.openxmlformats.org/officeDocument/2006/relationships/image" Target="../media/image110.jpeg"/></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7.xml"/><Relationship Id="rId1" Type="http://schemas.openxmlformats.org/officeDocument/2006/relationships/video" Target="file:///C:\Ortho\Univer\&#928;&#961;&#959;&#960;&#964;&#965;&#967;&#953;&#945;&#954;&#972;\&#928;&#961;&#972;&#947;&#961;&#945;&#956;&#956;&#945;%20&#931;&#960;&#959;&#965;&#948;&#974;&#957;\2012-2013\&#924;&#953;&#954;&#964;&#972;&#962;%20&#934;&#961;&#945;&#947;&#956;&#972;&#962;\secondaryimpaction.mpe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5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5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0.jpeg"/><Relationship Id="rId4" Type="http://schemas.openxmlformats.org/officeDocument/2006/relationships/image" Target="../media/image127.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6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6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6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53.jpeg"/></Relationships>
</file>

<file path=ppt/slides/_rels/slide6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2.png"/><Relationship Id="rId4" Type="http://schemas.openxmlformats.org/officeDocument/2006/relationships/image" Target="../media/image153.jpeg"/></Relationships>
</file>

<file path=ppt/slides/_rels/slide6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s>
</file>

<file path=ppt/slides/_rels/slide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64.jpeg"/><Relationship Id="rId4" Type="http://schemas.openxmlformats.org/officeDocument/2006/relationships/image" Target="../media/image158.jpeg"/></Relationships>
</file>

<file path=ppt/slides/_rels/slide72.xml.rels><?xml version="1.0" encoding="UTF-8" standalone="yes"?>
<Relationships xmlns="http://schemas.openxmlformats.org/package/2006/relationships"><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73.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74.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s>
</file>

<file path=ppt/slides/_rels/slide7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7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7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187.jpeg"/><Relationship Id="rId4" Type="http://schemas.openxmlformats.org/officeDocument/2006/relationships/image" Target="../media/image184.jpeg"/></Relationships>
</file>

<file path=ppt/slides/_rels/slide7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90.png"/><Relationship Id="rId4" Type="http://schemas.openxmlformats.org/officeDocument/2006/relationships/image" Target="../media/image189.jpeg"/></Relationships>
</file>

<file path=ppt/slides/_rels/slide7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93.jpeg"/><Relationship Id="rId4" Type="http://schemas.openxmlformats.org/officeDocument/2006/relationships/image" Target="../media/image192.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jpeg"/><Relationship Id="rId7" Type="http://schemas.openxmlformats.org/officeDocument/2006/relationships/image" Target="../media/image198.jpe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8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82.xml.rels><?xml version="1.0" encoding="UTF-8" standalone="yes"?>
<Relationships xmlns="http://schemas.openxmlformats.org/package/2006/relationships"><Relationship Id="rId8" Type="http://schemas.openxmlformats.org/officeDocument/2006/relationships/image" Target="../media/image207.jpeg"/><Relationship Id="rId3" Type="http://schemas.openxmlformats.org/officeDocument/2006/relationships/image" Target="../media/image202.jpeg"/><Relationship Id="rId7" Type="http://schemas.openxmlformats.org/officeDocument/2006/relationships/image" Target="../media/image206.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205.jpeg"/><Relationship Id="rId5" Type="http://schemas.openxmlformats.org/officeDocument/2006/relationships/image" Target="../media/image204.jpeg"/><Relationship Id="rId10" Type="http://schemas.openxmlformats.org/officeDocument/2006/relationships/image" Target="../media/image208.png"/><Relationship Id="rId4" Type="http://schemas.openxmlformats.org/officeDocument/2006/relationships/image" Target="../media/image203.jpeg"/><Relationship Id="rId9" Type="http://schemas.openxmlformats.org/officeDocument/2006/relationships/image" Target="../media/image201.png"/></Relationships>
</file>

<file path=ppt/slides/_rels/slide83.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209.jpeg"/><Relationship Id="rId7" Type="http://schemas.openxmlformats.org/officeDocument/2006/relationships/image" Target="../media/image213.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210.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jpeg"/><Relationship Id="rId7" Type="http://schemas.openxmlformats.org/officeDocument/2006/relationships/image" Target="../media/image219.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 Id="rId9" Type="http://schemas.openxmlformats.org/officeDocument/2006/relationships/image" Target="../media/image221.jpeg"/></Relationships>
</file>

<file path=ppt/slides/_rels/slide86.xml.rels><?xml version="1.0" encoding="UTF-8" standalone="yes"?>
<Relationships xmlns="http://schemas.openxmlformats.org/package/2006/relationships"><Relationship Id="rId3" Type="http://schemas.openxmlformats.org/officeDocument/2006/relationships/image" Target="../media/image222.jpeg"/><Relationship Id="rId7" Type="http://schemas.openxmlformats.org/officeDocument/2006/relationships/image" Target="../media/image226.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87.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232.jpe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231.jpeg"/><Relationship Id="rId5" Type="http://schemas.openxmlformats.org/officeDocument/2006/relationships/image" Target="../media/image230.jpeg"/><Relationship Id="rId4" Type="http://schemas.openxmlformats.org/officeDocument/2006/relationships/image" Target="../media/image229.jpeg"/></Relationships>
</file>

<file path=ppt/slides/_rels/slide98.xml.rels><?xml version="1.0" encoding="UTF-8" standalone="yes"?>
<Relationships xmlns="http://schemas.openxmlformats.org/package/2006/relationships"><Relationship Id="rId3" Type="http://schemas.openxmlformats.org/officeDocument/2006/relationships/image" Target="../media/image233.jpeg"/><Relationship Id="rId7" Type="http://schemas.openxmlformats.org/officeDocument/2006/relationships/image" Target="../media/image237.jpe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image" Target="../media/image234.jpeg"/></Relationships>
</file>

<file path=ppt/slides/_rels/slide99.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2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l-GR" sz="3600" dirty="0" smtClean="0"/>
              <a:t>μικτός φραγμός - προβλήματα</a:t>
            </a:r>
            <a:endParaRPr lang="el-GR" sz="3600" dirty="0"/>
          </a:p>
        </p:txBody>
      </p:sp>
      <p:sp>
        <p:nvSpPr>
          <p:cNvPr id="2053" name="Rectangle 3"/>
          <p:cNvSpPr>
            <a:spLocks noGrp="1" noChangeArrowheads="1"/>
          </p:cNvSpPr>
          <p:nvPr>
            <p:ph type="subTitle" idx="1"/>
          </p:nvPr>
        </p:nvSpPr>
        <p:spPr>
          <a:xfrm>
            <a:off x="1371600" y="4335694"/>
            <a:ext cx="6400800" cy="480855"/>
          </a:xfrm>
        </p:spPr>
        <p:txBody>
          <a:bodyPr/>
          <a:lstStyle/>
          <a:p>
            <a:pPr marL="0" indent="0" eaLnBrk="1" hangingPunct="1">
              <a:lnSpc>
                <a:spcPct val="80000"/>
              </a:lnSpc>
              <a:buFontTx/>
              <a:buNone/>
            </a:pPr>
            <a:r>
              <a:rPr lang="el-GR" sz="1600" dirty="0" smtClean="0"/>
              <a:t>Δημήτρης </a:t>
            </a:r>
            <a:r>
              <a:rPr lang="el-GR" sz="1600" dirty="0" err="1" smtClean="0"/>
              <a:t>Χαλαζωνίτης</a:t>
            </a:r>
            <a:endParaRPr lang="en-GB" sz="1600" dirty="0" smtClean="0"/>
          </a:p>
        </p:txBody>
      </p:sp>
      <p:sp>
        <p:nvSpPr>
          <p:cNvPr id="5" name="Text Box 6"/>
          <p:cNvSpPr txBox="1">
            <a:spLocks noChangeArrowheads="1"/>
          </p:cNvSpPr>
          <p:nvPr/>
        </p:nvSpPr>
        <p:spPr bwMode="auto">
          <a:xfrm>
            <a:off x="98425" y="6072188"/>
            <a:ext cx="8902700" cy="646331"/>
          </a:xfrm>
          <a:prstGeom prst="rect">
            <a:avLst/>
          </a:prstGeom>
          <a:noFill/>
          <a:ln w="9525">
            <a:noFill/>
            <a:miter lim="800000"/>
            <a:headEnd/>
            <a:tailEnd/>
          </a:ln>
          <a:effectLst/>
        </p:spPr>
        <p:txBody>
          <a:bodyPr>
            <a:spAutoFit/>
          </a:bodyPr>
          <a:lstStyle/>
          <a:p>
            <a:r>
              <a:rPr lang="el-GR" sz="1200" dirty="0"/>
              <a:t>Όλα τα πρόσωπα που παρουσιάζονται δεν είναι πραγματικά αλλά έχουν δημιουργηθεί με λογισμικό επεξεργασίας εικόνας.</a:t>
            </a:r>
            <a:r>
              <a:rPr lang="en-US" sz="1200" dirty="0"/>
              <a:t> </a:t>
            </a:r>
            <a:r>
              <a:rPr lang="el-GR" sz="1200" dirty="0"/>
              <a:t>Οποιαδήποτε ομοιότητα με πραγματικά άτομα είναι συμπτωματική.</a:t>
            </a:r>
            <a:endParaRPr lang="en-US" sz="1200" dirty="0"/>
          </a:p>
          <a:p>
            <a:r>
              <a:rPr lang="el-GR" sz="1200" dirty="0"/>
              <a:t>Τελευταία ενημέρωση: </a:t>
            </a:r>
            <a:r>
              <a:rPr lang="en-US" sz="1200" dirty="0" smtClean="0"/>
              <a:t>1/</a:t>
            </a:r>
            <a:r>
              <a:rPr lang="el-GR" sz="1200" dirty="0" smtClean="0"/>
              <a:t>12/201</a:t>
            </a:r>
            <a:r>
              <a:rPr lang="en-US" sz="1200" dirty="0" smtClean="0"/>
              <a:t>2</a:t>
            </a:r>
            <a:r>
              <a:rPr lang="el-GR" sz="1200" dirty="0" smtClean="0"/>
              <a:t>.</a:t>
            </a:r>
            <a:endParaRPr lang="el-GR" sz="1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3" name="Picture 3"/>
          <p:cNvPicPr>
            <a:picLocks noChangeAspect="1" noChangeArrowheads="1"/>
          </p:cNvPicPr>
          <p:nvPr/>
        </p:nvPicPr>
        <p:blipFill>
          <a:blip r:embed="rId3" cstate="screen"/>
          <a:srcRect/>
          <a:stretch>
            <a:fillRect/>
          </a:stretch>
        </p:blipFill>
        <p:spPr bwMode="auto">
          <a:xfrm>
            <a:off x="137335" y="627328"/>
            <a:ext cx="3887905" cy="2179675"/>
          </a:xfrm>
          <a:prstGeom prst="rect">
            <a:avLst/>
          </a:prstGeom>
          <a:noFill/>
        </p:spPr>
      </p:pic>
      <p:pic>
        <p:nvPicPr>
          <p:cNvPr id="358408" name="Picture 8"/>
          <p:cNvPicPr>
            <a:picLocks noChangeAspect="1" noChangeArrowheads="1"/>
          </p:cNvPicPr>
          <p:nvPr/>
        </p:nvPicPr>
        <p:blipFill>
          <a:blip r:embed="rId4" cstate="screen"/>
          <a:srcRect/>
          <a:stretch>
            <a:fillRect/>
          </a:stretch>
        </p:blipFill>
        <p:spPr bwMode="auto">
          <a:xfrm>
            <a:off x="4157663" y="3683629"/>
            <a:ext cx="4764087" cy="2967037"/>
          </a:xfrm>
          <a:prstGeom prst="rect">
            <a:avLst/>
          </a:prstGeom>
          <a:noFill/>
        </p:spPr>
      </p:pic>
      <p:pic>
        <p:nvPicPr>
          <p:cNvPr id="358409" name="Picture 9"/>
          <p:cNvPicPr>
            <a:picLocks noChangeAspect="1" noChangeArrowheads="1"/>
          </p:cNvPicPr>
          <p:nvPr/>
        </p:nvPicPr>
        <p:blipFill>
          <a:blip r:embed="rId5" cstate="screen"/>
          <a:srcRect/>
          <a:stretch>
            <a:fillRect/>
          </a:stretch>
        </p:blipFill>
        <p:spPr bwMode="auto">
          <a:xfrm>
            <a:off x="4156890" y="200024"/>
            <a:ext cx="4317257" cy="3365719"/>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p:cNvPicPr>
            <a:picLocks noChangeAspect="1" noChangeArrowheads="1"/>
          </p:cNvPicPr>
          <p:nvPr/>
        </p:nvPicPr>
        <p:blipFill>
          <a:blip r:embed="rId3" cstate="screen"/>
          <a:srcRect/>
          <a:stretch>
            <a:fillRect/>
          </a:stretch>
        </p:blipFill>
        <p:spPr bwMode="auto">
          <a:xfrm>
            <a:off x="2339975" y="3278188"/>
            <a:ext cx="4465638" cy="3297237"/>
          </a:xfrm>
          <a:prstGeom prst="rect">
            <a:avLst/>
          </a:prstGeom>
          <a:noFill/>
        </p:spPr>
      </p:pic>
      <p:pic>
        <p:nvPicPr>
          <p:cNvPr id="133126" name="Picture 6"/>
          <p:cNvPicPr>
            <a:picLocks noChangeAspect="1" noChangeArrowheads="1"/>
          </p:cNvPicPr>
          <p:nvPr/>
        </p:nvPicPr>
        <p:blipFill>
          <a:blip r:embed="rId4" cstate="screen"/>
          <a:srcRect/>
          <a:stretch>
            <a:fillRect/>
          </a:stretch>
        </p:blipFill>
        <p:spPr bwMode="auto">
          <a:xfrm>
            <a:off x="2366963" y="252413"/>
            <a:ext cx="4421187" cy="2884487"/>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3"/>
          <p:cNvPicPr>
            <a:picLocks noChangeAspect="1" noChangeArrowheads="1"/>
          </p:cNvPicPr>
          <p:nvPr/>
        </p:nvPicPr>
        <p:blipFill>
          <a:blip r:embed="rId3" cstate="screen"/>
          <a:srcRect/>
          <a:stretch>
            <a:fillRect/>
          </a:stretch>
        </p:blipFill>
        <p:spPr bwMode="auto">
          <a:xfrm>
            <a:off x="2682875" y="169863"/>
            <a:ext cx="3778250" cy="2217737"/>
          </a:xfrm>
          <a:prstGeom prst="rect">
            <a:avLst/>
          </a:prstGeom>
          <a:noFill/>
        </p:spPr>
      </p:pic>
      <p:pic>
        <p:nvPicPr>
          <p:cNvPr id="174084" name="Picture 4"/>
          <p:cNvPicPr>
            <a:picLocks noChangeAspect="1" noChangeArrowheads="1"/>
          </p:cNvPicPr>
          <p:nvPr/>
        </p:nvPicPr>
        <p:blipFill>
          <a:blip r:embed="rId4" cstate="screen"/>
          <a:srcRect/>
          <a:stretch>
            <a:fillRect/>
          </a:stretch>
        </p:blipFill>
        <p:spPr bwMode="auto">
          <a:xfrm>
            <a:off x="200025" y="2184400"/>
            <a:ext cx="3060700" cy="2417763"/>
          </a:xfrm>
          <a:prstGeom prst="rect">
            <a:avLst/>
          </a:prstGeom>
          <a:noFill/>
        </p:spPr>
      </p:pic>
      <p:pic>
        <p:nvPicPr>
          <p:cNvPr id="174085" name="Picture 5"/>
          <p:cNvPicPr>
            <a:picLocks noChangeAspect="1" noChangeArrowheads="1"/>
          </p:cNvPicPr>
          <p:nvPr/>
        </p:nvPicPr>
        <p:blipFill>
          <a:blip r:embed="rId5" cstate="screen"/>
          <a:srcRect/>
          <a:stretch>
            <a:fillRect/>
          </a:stretch>
        </p:blipFill>
        <p:spPr bwMode="auto">
          <a:xfrm>
            <a:off x="5534025" y="2195513"/>
            <a:ext cx="3384550" cy="2425700"/>
          </a:xfrm>
          <a:prstGeom prst="rect">
            <a:avLst/>
          </a:prstGeom>
          <a:noFill/>
        </p:spPr>
      </p:pic>
      <p:pic>
        <p:nvPicPr>
          <p:cNvPr id="174086" name="Picture 6"/>
          <p:cNvPicPr>
            <a:picLocks noChangeAspect="1" noChangeArrowheads="1"/>
          </p:cNvPicPr>
          <p:nvPr/>
        </p:nvPicPr>
        <p:blipFill>
          <a:blip r:embed="rId6" cstate="screen"/>
          <a:srcRect/>
          <a:stretch>
            <a:fillRect/>
          </a:stretch>
        </p:blipFill>
        <p:spPr bwMode="auto">
          <a:xfrm>
            <a:off x="1320800" y="4751388"/>
            <a:ext cx="3340100" cy="1978025"/>
          </a:xfrm>
          <a:prstGeom prst="rect">
            <a:avLst/>
          </a:prstGeom>
          <a:noFill/>
        </p:spPr>
      </p:pic>
      <p:pic>
        <p:nvPicPr>
          <p:cNvPr id="174087" name="Picture 7"/>
          <p:cNvPicPr>
            <a:picLocks noChangeAspect="1" noChangeArrowheads="1"/>
          </p:cNvPicPr>
          <p:nvPr/>
        </p:nvPicPr>
        <p:blipFill>
          <a:blip r:embed="rId7" cstate="screen"/>
          <a:srcRect/>
          <a:stretch>
            <a:fillRect/>
          </a:stretch>
        </p:blipFill>
        <p:spPr bwMode="auto">
          <a:xfrm>
            <a:off x="4803775" y="4749800"/>
            <a:ext cx="3187700" cy="1971675"/>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screen"/>
          <a:srcRect/>
          <a:stretch>
            <a:fillRect/>
          </a:stretch>
        </p:blipFill>
        <p:spPr bwMode="auto">
          <a:xfrm>
            <a:off x="3575050" y="3519488"/>
            <a:ext cx="4492625" cy="2903537"/>
          </a:xfrm>
          <a:prstGeom prst="rect">
            <a:avLst/>
          </a:prstGeom>
          <a:noFill/>
        </p:spPr>
      </p:pic>
      <p:pic>
        <p:nvPicPr>
          <p:cNvPr id="372739" name="Picture 3"/>
          <p:cNvPicPr>
            <a:picLocks noChangeAspect="1" noChangeArrowheads="1"/>
          </p:cNvPicPr>
          <p:nvPr/>
        </p:nvPicPr>
        <p:blipFill>
          <a:blip r:embed="rId4" cstate="screen"/>
          <a:srcRect/>
          <a:stretch>
            <a:fillRect/>
          </a:stretch>
        </p:blipFill>
        <p:spPr bwMode="auto">
          <a:xfrm>
            <a:off x="1184275" y="428625"/>
            <a:ext cx="4954588" cy="2906713"/>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48" name="Picture 16"/>
          <p:cNvPicPr>
            <a:picLocks noChangeAspect="1" noChangeArrowheads="1"/>
          </p:cNvPicPr>
          <p:nvPr/>
        </p:nvPicPr>
        <p:blipFill>
          <a:blip r:embed="rId3" cstate="screen"/>
          <a:srcRect/>
          <a:stretch>
            <a:fillRect/>
          </a:stretch>
        </p:blipFill>
        <p:spPr bwMode="auto">
          <a:xfrm>
            <a:off x="2495550" y="257175"/>
            <a:ext cx="3992563" cy="2371725"/>
          </a:xfrm>
          <a:prstGeom prst="rect">
            <a:avLst/>
          </a:prstGeom>
          <a:noFill/>
        </p:spPr>
      </p:pic>
      <p:pic>
        <p:nvPicPr>
          <p:cNvPr id="172049" name="Picture 17"/>
          <p:cNvPicPr>
            <a:picLocks noChangeAspect="1" noChangeArrowheads="1"/>
          </p:cNvPicPr>
          <p:nvPr/>
        </p:nvPicPr>
        <p:blipFill>
          <a:blip r:embed="rId4" cstate="screen"/>
          <a:srcRect/>
          <a:stretch>
            <a:fillRect/>
          </a:stretch>
        </p:blipFill>
        <p:spPr bwMode="auto">
          <a:xfrm>
            <a:off x="142875" y="2478088"/>
            <a:ext cx="2590800" cy="2179637"/>
          </a:xfrm>
          <a:prstGeom prst="rect">
            <a:avLst/>
          </a:prstGeom>
          <a:noFill/>
        </p:spPr>
      </p:pic>
      <p:pic>
        <p:nvPicPr>
          <p:cNvPr id="172050" name="Picture 18"/>
          <p:cNvPicPr>
            <a:picLocks noChangeAspect="1" noChangeArrowheads="1"/>
          </p:cNvPicPr>
          <p:nvPr/>
        </p:nvPicPr>
        <p:blipFill>
          <a:blip r:embed="rId5" cstate="screen"/>
          <a:srcRect/>
          <a:stretch>
            <a:fillRect/>
          </a:stretch>
        </p:blipFill>
        <p:spPr bwMode="auto">
          <a:xfrm>
            <a:off x="5983288" y="2474913"/>
            <a:ext cx="3032125" cy="2187575"/>
          </a:xfrm>
          <a:prstGeom prst="rect">
            <a:avLst/>
          </a:prstGeom>
          <a:noFill/>
        </p:spPr>
      </p:pic>
      <p:grpSp>
        <p:nvGrpSpPr>
          <p:cNvPr id="2" name="Group 29"/>
          <p:cNvGrpSpPr>
            <a:grpSpLocks/>
          </p:cNvGrpSpPr>
          <p:nvPr/>
        </p:nvGrpSpPr>
        <p:grpSpPr bwMode="auto">
          <a:xfrm>
            <a:off x="1255713" y="4702175"/>
            <a:ext cx="6634162" cy="2041525"/>
            <a:chOff x="1581" y="3034"/>
            <a:chExt cx="4179" cy="1286"/>
          </a:xfrm>
        </p:grpSpPr>
        <p:pic>
          <p:nvPicPr>
            <p:cNvPr id="172051" name="Picture 19" descr="096023-6"/>
            <p:cNvPicPr>
              <a:picLocks noChangeAspect="1" noChangeArrowheads="1"/>
            </p:cNvPicPr>
            <p:nvPr/>
          </p:nvPicPr>
          <p:blipFill>
            <a:blip r:embed="rId6" cstate="screen"/>
            <a:srcRect/>
            <a:stretch>
              <a:fillRect/>
            </a:stretch>
          </p:blipFill>
          <p:spPr bwMode="auto">
            <a:xfrm>
              <a:off x="1581" y="3042"/>
              <a:ext cx="2074" cy="1278"/>
            </a:xfrm>
            <a:prstGeom prst="rect">
              <a:avLst/>
            </a:prstGeom>
            <a:noFill/>
          </p:spPr>
        </p:pic>
        <p:pic>
          <p:nvPicPr>
            <p:cNvPr id="172052" name="Picture 20" descr="096023-7"/>
            <p:cNvPicPr>
              <a:picLocks noChangeAspect="1" noChangeArrowheads="1"/>
            </p:cNvPicPr>
            <p:nvPr/>
          </p:nvPicPr>
          <p:blipFill>
            <a:blip r:embed="rId7" cstate="screen"/>
            <a:srcRect/>
            <a:stretch>
              <a:fillRect/>
            </a:stretch>
          </p:blipFill>
          <p:spPr bwMode="auto">
            <a:xfrm>
              <a:off x="3739" y="3034"/>
              <a:ext cx="2021" cy="1286"/>
            </a:xfrm>
            <a:prstGeom prst="rect">
              <a:avLst/>
            </a:prstGeom>
            <a:noFill/>
          </p:spPr>
        </p:pic>
      </p:gr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p:cNvPicPr>
            <a:picLocks noChangeAspect="1" noChangeArrowheads="1"/>
          </p:cNvPicPr>
          <p:nvPr/>
        </p:nvPicPr>
        <p:blipFill>
          <a:blip r:embed="rId3" cstate="screen"/>
          <a:srcRect/>
          <a:stretch>
            <a:fillRect/>
          </a:stretch>
        </p:blipFill>
        <p:spPr bwMode="auto">
          <a:xfrm>
            <a:off x="2811463" y="4464050"/>
            <a:ext cx="3135312" cy="2149475"/>
          </a:xfrm>
          <a:prstGeom prst="rect">
            <a:avLst/>
          </a:prstGeom>
          <a:noFill/>
        </p:spPr>
      </p:pic>
      <p:pic>
        <p:nvPicPr>
          <p:cNvPr id="370691" name="Picture 3"/>
          <p:cNvPicPr>
            <a:picLocks noChangeAspect="1" noChangeArrowheads="1"/>
          </p:cNvPicPr>
          <p:nvPr/>
        </p:nvPicPr>
        <p:blipFill>
          <a:blip r:embed="rId4" cstate="screen"/>
          <a:srcRect/>
          <a:stretch>
            <a:fillRect/>
          </a:stretch>
        </p:blipFill>
        <p:spPr bwMode="auto">
          <a:xfrm>
            <a:off x="2873375" y="309563"/>
            <a:ext cx="3006725" cy="1785937"/>
          </a:xfrm>
          <a:prstGeom prst="rect">
            <a:avLst/>
          </a:prstGeom>
          <a:noFill/>
        </p:spPr>
      </p:pic>
      <p:pic>
        <p:nvPicPr>
          <p:cNvPr id="370696" name="Picture 8"/>
          <p:cNvPicPr>
            <a:picLocks noChangeAspect="1" noChangeArrowheads="1"/>
          </p:cNvPicPr>
          <p:nvPr/>
        </p:nvPicPr>
        <p:blipFill>
          <a:blip r:embed="rId5" cstate="screen"/>
          <a:srcRect/>
          <a:stretch>
            <a:fillRect/>
          </a:stretch>
        </p:blipFill>
        <p:spPr bwMode="auto">
          <a:xfrm>
            <a:off x="133350" y="2233613"/>
            <a:ext cx="2662238" cy="2093912"/>
          </a:xfrm>
          <a:prstGeom prst="rect">
            <a:avLst/>
          </a:prstGeom>
          <a:noFill/>
        </p:spPr>
      </p:pic>
      <p:pic>
        <p:nvPicPr>
          <p:cNvPr id="370697" name="Picture 9"/>
          <p:cNvPicPr>
            <a:picLocks noChangeAspect="1" noChangeArrowheads="1"/>
          </p:cNvPicPr>
          <p:nvPr/>
        </p:nvPicPr>
        <p:blipFill>
          <a:blip r:embed="rId6" cstate="screen"/>
          <a:srcRect/>
          <a:stretch>
            <a:fillRect/>
          </a:stretch>
        </p:blipFill>
        <p:spPr bwMode="auto">
          <a:xfrm>
            <a:off x="2921000" y="2241550"/>
            <a:ext cx="2938463" cy="2085975"/>
          </a:xfrm>
          <a:prstGeom prst="rect">
            <a:avLst/>
          </a:prstGeom>
          <a:noFill/>
        </p:spPr>
      </p:pic>
      <p:pic>
        <p:nvPicPr>
          <p:cNvPr id="370699" name="Picture 11"/>
          <p:cNvPicPr>
            <a:picLocks noChangeAspect="1" noChangeArrowheads="1"/>
          </p:cNvPicPr>
          <p:nvPr/>
        </p:nvPicPr>
        <p:blipFill>
          <a:blip r:embed="rId7" cstate="screen"/>
          <a:srcRect/>
          <a:stretch>
            <a:fillRect/>
          </a:stretch>
        </p:blipFill>
        <p:spPr bwMode="auto">
          <a:xfrm>
            <a:off x="5986463" y="2247900"/>
            <a:ext cx="3057525" cy="20653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cstate="screen"/>
          <a:srcRect/>
          <a:stretch>
            <a:fillRect/>
          </a:stretch>
        </p:blipFill>
        <p:spPr bwMode="auto">
          <a:xfrm>
            <a:off x="2649538" y="149225"/>
            <a:ext cx="3563937" cy="2384425"/>
          </a:xfrm>
          <a:prstGeom prst="rect">
            <a:avLst/>
          </a:prstGeom>
          <a:noFill/>
        </p:spPr>
      </p:pic>
      <p:pic>
        <p:nvPicPr>
          <p:cNvPr id="135176" name="Picture 8"/>
          <p:cNvPicPr>
            <a:picLocks noChangeAspect="1" noChangeArrowheads="1"/>
          </p:cNvPicPr>
          <p:nvPr/>
        </p:nvPicPr>
        <p:blipFill>
          <a:blip r:embed="rId4" cstate="screen"/>
          <a:srcRect/>
          <a:stretch>
            <a:fillRect/>
          </a:stretch>
        </p:blipFill>
        <p:spPr bwMode="auto">
          <a:xfrm>
            <a:off x="171450" y="2232025"/>
            <a:ext cx="2927350" cy="2263775"/>
          </a:xfrm>
          <a:prstGeom prst="rect">
            <a:avLst/>
          </a:prstGeom>
          <a:noFill/>
        </p:spPr>
      </p:pic>
      <p:pic>
        <p:nvPicPr>
          <p:cNvPr id="135177" name="Picture 9"/>
          <p:cNvPicPr>
            <a:picLocks noChangeAspect="1" noChangeArrowheads="1"/>
          </p:cNvPicPr>
          <p:nvPr/>
        </p:nvPicPr>
        <p:blipFill>
          <a:blip r:embed="rId5" cstate="screen"/>
          <a:srcRect/>
          <a:stretch>
            <a:fillRect/>
          </a:stretch>
        </p:blipFill>
        <p:spPr bwMode="auto">
          <a:xfrm>
            <a:off x="5554663" y="2222500"/>
            <a:ext cx="3417887" cy="2276475"/>
          </a:xfrm>
          <a:prstGeom prst="rect">
            <a:avLst/>
          </a:prstGeom>
          <a:noFill/>
        </p:spPr>
      </p:pic>
      <p:grpSp>
        <p:nvGrpSpPr>
          <p:cNvPr id="2" name="Group 12"/>
          <p:cNvGrpSpPr>
            <a:grpSpLocks/>
          </p:cNvGrpSpPr>
          <p:nvPr/>
        </p:nvGrpSpPr>
        <p:grpSpPr bwMode="auto">
          <a:xfrm>
            <a:off x="1020763" y="4595813"/>
            <a:ext cx="7100887" cy="2082800"/>
            <a:chOff x="184" y="2895"/>
            <a:chExt cx="4473" cy="1312"/>
          </a:xfrm>
        </p:grpSpPr>
        <p:pic>
          <p:nvPicPr>
            <p:cNvPr id="135178" name="Picture 10" descr="099029-4"/>
            <p:cNvPicPr>
              <a:picLocks noChangeAspect="1" noChangeArrowheads="1"/>
            </p:cNvPicPr>
            <p:nvPr/>
          </p:nvPicPr>
          <p:blipFill>
            <a:blip r:embed="rId6" cstate="screen"/>
            <a:srcRect/>
            <a:stretch>
              <a:fillRect/>
            </a:stretch>
          </p:blipFill>
          <p:spPr bwMode="auto">
            <a:xfrm>
              <a:off x="2466" y="2895"/>
              <a:ext cx="2191" cy="1312"/>
            </a:xfrm>
            <a:prstGeom prst="rect">
              <a:avLst/>
            </a:prstGeom>
            <a:noFill/>
          </p:spPr>
        </p:pic>
        <p:pic>
          <p:nvPicPr>
            <p:cNvPr id="135179" name="Picture 11" descr="099029-5"/>
            <p:cNvPicPr>
              <a:picLocks noChangeAspect="1" noChangeArrowheads="1"/>
            </p:cNvPicPr>
            <p:nvPr/>
          </p:nvPicPr>
          <p:blipFill>
            <a:blip r:embed="rId7" cstate="screen"/>
            <a:srcRect/>
            <a:stretch>
              <a:fillRect/>
            </a:stretch>
          </p:blipFill>
          <p:spPr bwMode="auto">
            <a:xfrm>
              <a:off x="184" y="2897"/>
              <a:ext cx="2183" cy="1310"/>
            </a:xfrm>
            <a:prstGeom prst="rect">
              <a:avLst/>
            </a:prstGeom>
            <a:noFill/>
          </p:spPr>
        </p:pic>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6" name="Picture 2"/>
          <p:cNvPicPr>
            <a:picLocks noChangeAspect="1" noChangeArrowheads="1"/>
          </p:cNvPicPr>
          <p:nvPr/>
        </p:nvPicPr>
        <p:blipFill>
          <a:blip r:embed="rId3" cstate="screen"/>
          <a:srcRect/>
          <a:stretch>
            <a:fillRect/>
          </a:stretch>
        </p:blipFill>
        <p:spPr bwMode="auto">
          <a:xfrm>
            <a:off x="3768725" y="3502025"/>
            <a:ext cx="4689475" cy="3100388"/>
          </a:xfrm>
          <a:prstGeom prst="rect">
            <a:avLst/>
          </a:prstGeom>
          <a:noFill/>
        </p:spPr>
      </p:pic>
      <p:pic>
        <p:nvPicPr>
          <p:cNvPr id="374787" name="Picture 3"/>
          <p:cNvPicPr>
            <a:picLocks noChangeAspect="1" noChangeArrowheads="1"/>
          </p:cNvPicPr>
          <p:nvPr/>
        </p:nvPicPr>
        <p:blipFill>
          <a:blip r:embed="rId4" cstate="screen"/>
          <a:srcRect/>
          <a:stretch>
            <a:fillRect/>
          </a:stretch>
        </p:blipFill>
        <p:spPr bwMode="auto">
          <a:xfrm>
            <a:off x="728663" y="260350"/>
            <a:ext cx="4591050" cy="3071813"/>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50" name="Picture 18"/>
          <p:cNvPicPr>
            <a:picLocks noChangeAspect="1" noChangeArrowheads="1"/>
          </p:cNvPicPr>
          <p:nvPr/>
        </p:nvPicPr>
        <p:blipFill>
          <a:blip r:embed="rId3" cstate="screen"/>
          <a:srcRect/>
          <a:stretch>
            <a:fillRect/>
          </a:stretch>
        </p:blipFill>
        <p:spPr bwMode="auto">
          <a:xfrm>
            <a:off x="4668838" y="3560763"/>
            <a:ext cx="3602037" cy="2970212"/>
          </a:xfrm>
          <a:prstGeom prst="rect">
            <a:avLst/>
          </a:prstGeom>
          <a:noFill/>
        </p:spPr>
      </p:pic>
      <p:pic>
        <p:nvPicPr>
          <p:cNvPr id="120851" name="Picture 19"/>
          <p:cNvPicPr>
            <a:picLocks noChangeAspect="1" noChangeArrowheads="1"/>
          </p:cNvPicPr>
          <p:nvPr/>
        </p:nvPicPr>
        <p:blipFill>
          <a:blip r:embed="rId4" cstate="screen"/>
          <a:srcRect/>
          <a:stretch>
            <a:fillRect/>
          </a:stretch>
        </p:blipFill>
        <p:spPr bwMode="auto">
          <a:xfrm>
            <a:off x="928688" y="3581400"/>
            <a:ext cx="3521075" cy="2957513"/>
          </a:xfrm>
          <a:prstGeom prst="rect">
            <a:avLst/>
          </a:prstGeom>
          <a:noFill/>
        </p:spPr>
      </p:pic>
      <p:pic>
        <p:nvPicPr>
          <p:cNvPr id="120852" name="Picture 20"/>
          <p:cNvPicPr>
            <a:picLocks noChangeAspect="1" noChangeArrowheads="1"/>
          </p:cNvPicPr>
          <p:nvPr/>
        </p:nvPicPr>
        <p:blipFill>
          <a:blip r:embed="rId5" cstate="screen"/>
          <a:srcRect/>
          <a:stretch>
            <a:fillRect/>
          </a:stretch>
        </p:blipFill>
        <p:spPr bwMode="auto">
          <a:xfrm>
            <a:off x="2370138" y="285750"/>
            <a:ext cx="4403725" cy="3098800"/>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p:cNvPicPr>
            <a:picLocks noChangeAspect="1" noChangeArrowheads="1"/>
          </p:cNvPicPr>
          <p:nvPr/>
        </p:nvPicPr>
        <p:blipFill>
          <a:blip r:embed="rId3" cstate="screen"/>
          <a:srcRect/>
          <a:stretch>
            <a:fillRect/>
          </a:stretch>
        </p:blipFill>
        <p:spPr bwMode="auto">
          <a:xfrm>
            <a:off x="4454525" y="3525838"/>
            <a:ext cx="3943350" cy="2892425"/>
          </a:xfrm>
          <a:prstGeom prst="rect">
            <a:avLst/>
          </a:prstGeom>
          <a:noFill/>
        </p:spPr>
      </p:pic>
      <p:pic>
        <p:nvPicPr>
          <p:cNvPr id="376835" name="Picture 3"/>
          <p:cNvPicPr>
            <a:picLocks noChangeAspect="1" noChangeArrowheads="1"/>
          </p:cNvPicPr>
          <p:nvPr/>
        </p:nvPicPr>
        <p:blipFill>
          <a:blip r:embed="rId4" cstate="screen"/>
          <a:srcRect/>
          <a:stretch>
            <a:fillRect/>
          </a:stretch>
        </p:blipFill>
        <p:spPr bwMode="auto">
          <a:xfrm>
            <a:off x="4318000" y="414338"/>
            <a:ext cx="4159250" cy="2943225"/>
          </a:xfrm>
          <a:prstGeom prst="rect">
            <a:avLst/>
          </a:prstGeom>
          <a:noFill/>
        </p:spPr>
      </p:pic>
      <p:pic>
        <p:nvPicPr>
          <p:cNvPr id="376837" name="Picture 5"/>
          <p:cNvPicPr>
            <a:picLocks noChangeAspect="1" noChangeArrowheads="1"/>
          </p:cNvPicPr>
          <p:nvPr/>
        </p:nvPicPr>
        <p:blipFill>
          <a:blip r:embed="rId5" cstate="screen"/>
          <a:srcRect/>
          <a:stretch>
            <a:fillRect/>
          </a:stretch>
        </p:blipFill>
        <p:spPr bwMode="auto">
          <a:xfrm>
            <a:off x="746125" y="3519488"/>
            <a:ext cx="3532188" cy="2913062"/>
          </a:xfrm>
          <a:prstGeom prst="rect">
            <a:avLst/>
          </a:prstGeom>
          <a:noFill/>
        </p:spPr>
      </p:pic>
      <p:pic>
        <p:nvPicPr>
          <p:cNvPr id="376838" name="Picture 6"/>
          <p:cNvPicPr>
            <a:picLocks noChangeAspect="1" noChangeArrowheads="1"/>
          </p:cNvPicPr>
          <p:nvPr/>
        </p:nvPicPr>
        <p:blipFill>
          <a:blip r:embed="rId6" cstate="screen"/>
          <a:srcRect/>
          <a:stretch>
            <a:fillRect/>
          </a:stretch>
        </p:blipFill>
        <p:spPr bwMode="auto">
          <a:xfrm>
            <a:off x="677863" y="414338"/>
            <a:ext cx="3521075" cy="2957512"/>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46106" y="3136613"/>
            <a:ext cx="1851789" cy="584775"/>
          </a:xfrm>
          <a:prstGeom prst="rect">
            <a:avLst/>
          </a:prstGeom>
          <a:noFill/>
        </p:spPr>
        <p:txBody>
          <a:bodyPr wrap="none" rtlCol="0">
            <a:spAutoFit/>
          </a:bodyPr>
          <a:lstStyle/>
          <a:p>
            <a:r>
              <a:rPr lang="el-GR" sz="3200" dirty="0" smtClean="0"/>
              <a:t>ασκήσεις</a:t>
            </a:r>
            <a:endParaRPr lang="el-GR"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a:blip r:embed="rId3" cstate="screen"/>
          <a:srcRect/>
          <a:stretch>
            <a:fillRect/>
          </a:stretch>
        </p:blipFill>
        <p:spPr bwMode="auto">
          <a:xfrm>
            <a:off x="4550735" y="3580480"/>
            <a:ext cx="4353553" cy="2901283"/>
          </a:xfrm>
          <a:prstGeom prst="rect">
            <a:avLst/>
          </a:prstGeom>
          <a:noFill/>
        </p:spPr>
      </p:pic>
      <p:pic>
        <p:nvPicPr>
          <p:cNvPr id="360454" name="Picture 6"/>
          <p:cNvPicPr>
            <a:picLocks noChangeAspect="1" noChangeArrowheads="1"/>
          </p:cNvPicPr>
          <p:nvPr/>
        </p:nvPicPr>
        <p:blipFill>
          <a:blip r:embed="rId4" cstate="screen"/>
          <a:srcRect/>
          <a:stretch>
            <a:fillRect/>
          </a:stretch>
        </p:blipFill>
        <p:spPr bwMode="auto">
          <a:xfrm>
            <a:off x="4544489" y="454472"/>
            <a:ext cx="4377262" cy="2979855"/>
          </a:xfrm>
          <a:prstGeom prst="rect">
            <a:avLst/>
          </a:prstGeom>
          <a:noFill/>
        </p:spPr>
      </p:pic>
      <p:pic>
        <p:nvPicPr>
          <p:cNvPr id="360457" name="Picture 9"/>
          <p:cNvPicPr>
            <a:picLocks noChangeAspect="1" noChangeArrowheads="1"/>
          </p:cNvPicPr>
          <p:nvPr/>
        </p:nvPicPr>
        <p:blipFill>
          <a:blip r:embed="rId5" cstate="screen"/>
          <a:srcRect/>
          <a:stretch>
            <a:fillRect/>
          </a:stretch>
        </p:blipFill>
        <p:spPr bwMode="auto">
          <a:xfrm>
            <a:off x="170524" y="3383184"/>
            <a:ext cx="4237037" cy="3101975"/>
          </a:xfrm>
          <a:prstGeom prst="rect">
            <a:avLst/>
          </a:prstGeom>
          <a:noFill/>
        </p:spPr>
      </p:pic>
      <p:pic>
        <p:nvPicPr>
          <p:cNvPr id="5" name="Picture 3"/>
          <p:cNvPicPr>
            <a:picLocks noChangeAspect="1" noChangeArrowheads="1"/>
          </p:cNvPicPr>
          <p:nvPr/>
        </p:nvPicPr>
        <p:blipFill>
          <a:blip r:embed="rId6" cstate="screen"/>
          <a:srcRect/>
          <a:stretch>
            <a:fillRect/>
          </a:stretch>
        </p:blipFill>
        <p:spPr bwMode="auto">
          <a:xfrm>
            <a:off x="137335" y="627328"/>
            <a:ext cx="3887905" cy="2179675"/>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srcRect/>
          <a:stretch>
            <a:fillRect/>
          </a:stretch>
        </p:blipFill>
        <p:spPr bwMode="auto">
          <a:xfrm>
            <a:off x="95250" y="1127125"/>
            <a:ext cx="8974138" cy="4614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cstate="screen"/>
          <a:srcRect/>
          <a:stretch>
            <a:fillRect/>
          </a:stretch>
        </p:blipFill>
        <p:spPr bwMode="auto">
          <a:xfrm>
            <a:off x="114300" y="1158875"/>
            <a:ext cx="8936038" cy="4551363"/>
          </a:xfrm>
          <a:prstGeom prst="rect">
            <a:avLst/>
          </a:prstGeom>
          <a:noFill/>
          <a:ln w="9525">
            <a:noFill/>
            <a:miter lim="800000"/>
            <a:headEnd/>
            <a:tailEnd/>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
          <p:cNvPicPr>
            <a:picLocks noChangeAspect="1" noChangeArrowheads="1"/>
          </p:cNvPicPr>
          <p:nvPr/>
        </p:nvPicPr>
        <p:blipFill>
          <a:blip r:embed="rId3" cstate="screen"/>
          <a:srcRect l="3885" t="10358" r="7352" b="3870"/>
          <a:stretch>
            <a:fillRect/>
          </a:stretch>
        </p:blipFill>
        <p:spPr bwMode="auto">
          <a:xfrm>
            <a:off x="1136650" y="142875"/>
            <a:ext cx="6867525" cy="3429000"/>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l="3885" t="10358" r="7352" b="3870"/>
          <a:stretch>
            <a:fillRect/>
          </a:stretch>
        </p:blipFill>
        <p:spPr bwMode="auto">
          <a:xfrm>
            <a:off x="1136650" y="142875"/>
            <a:ext cx="6867525" cy="3429000"/>
          </a:xfrm>
          <a:prstGeom prst="rect">
            <a:avLst/>
          </a:prstGeom>
          <a:noFill/>
          <a:ln w="9525">
            <a:noFill/>
            <a:miter lim="800000"/>
            <a:headEnd/>
            <a:tailEnd/>
          </a:ln>
        </p:spPr>
      </p:pic>
      <p:pic>
        <p:nvPicPr>
          <p:cNvPr id="30723" name="Picture 3"/>
          <p:cNvPicPr>
            <a:picLocks noChangeAspect="1" noChangeArrowheads="1"/>
          </p:cNvPicPr>
          <p:nvPr/>
        </p:nvPicPr>
        <p:blipFill>
          <a:blip r:embed="rId4" cstate="screen"/>
          <a:srcRect l="10193" t="17705" r="7100" b="7341"/>
          <a:stretch>
            <a:fillRect/>
          </a:stretch>
        </p:blipFill>
        <p:spPr bwMode="auto">
          <a:xfrm>
            <a:off x="1131888" y="3471863"/>
            <a:ext cx="6878637" cy="3306762"/>
          </a:xfrm>
          <a:prstGeom prst="rect">
            <a:avLst/>
          </a:prstGeom>
          <a:noFill/>
          <a:ln w="9525">
            <a:noFill/>
            <a:miter lim="800000"/>
            <a:headEnd/>
            <a:tailEnd/>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3" name="Picture 5"/>
          <p:cNvPicPr>
            <a:picLocks noChangeAspect="1" noChangeArrowheads="1"/>
          </p:cNvPicPr>
          <p:nvPr/>
        </p:nvPicPr>
        <p:blipFill>
          <a:blip r:embed="rId3" cstate="screen"/>
          <a:srcRect/>
          <a:stretch>
            <a:fillRect/>
          </a:stretch>
        </p:blipFill>
        <p:spPr bwMode="auto">
          <a:xfrm>
            <a:off x="2441575" y="179388"/>
            <a:ext cx="4030663" cy="2860675"/>
          </a:xfrm>
          <a:prstGeom prst="rect">
            <a:avLst/>
          </a:prstGeom>
          <a:noFill/>
        </p:spPr>
      </p:pic>
      <p:pic>
        <p:nvPicPr>
          <p:cNvPr id="380935" name="Picture 7"/>
          <p:cNvPicPr>
            <a:picLocks noChangeAspect="1" noChangeArrowheads="1"/>
          </p:cNvPicPr>
          <p:nvPr/>
        </p:nvPicPr>
        <p:blipFill>
          <a:blip r:embed="rId4" cstate="screen"/>
          <a:srcRect/>
          <a:stretch>
            <a:fillRect/>
          </a:stretch>
        </p:blipFill>
        <p:spPr bwMode="auto">
          <a:xfrm>
            <a:off x="163513" y="2659063"/>
            <a:ext cx="2581275" cy="1914525"/>
          </a:xfrm>
          <a:prstGeom prst="rect">
            <a:avLst/>
          </a:prstGeom>
          <a:noFill/>
        </p:spPr>
      </p:pic>
      <p:pic>
        <p:nvPicPr>
          <p:cNvPr id="380936" name="Picture 8"/>
          <p:cNvPicPr>
            <a:picLocks noChangeAspect="1" noChangeArrowheads="1"/>
          </p:cNvPicPr>
          <p:nvPr/>
        </p:nvPicPr>
        <p:blipFill>
          <a:blip r:embed="rId5" cstate="screen"/>
          <a:srcRect/>
          <a:stretch>
            <a:fillRect/>
          </a:stretch>
        </p:blipFill>
        <p:spPr bwMode="auto">
          <a:xfrm>
            <a:off x="6270625" y="2670175"/>
            <a:ext cx="2716213" cy="1920875"/>
          </a:xfrm>
          <a:prstGeom prst="rect">
            <a:avLst/>
          </a:prstGeom>
          <a:noFill/>
        </p:spPr>
      </p:pic>
      <p:grpSp>
        <p:nvGrpSpPr>
          <p:cNvPr id="2" name="Group 13"/>
          <p:cNvGrpSpPr>
            <a:grpSpLocks/>
          </p:cNvGrpSpPr>
          <p:nvPr/>
        </p:nvGrpSpPr>
        <p:grpSpPr bwMode="auto">
          <a:xfrm>
            <a:off x="1228725" y="4668838"/>
            <a:ext cx="6684963" cy="2047875"/>
            <a:chOff x="342" y="2941"/>
            <a:chExt cx="4211" cy="1290"/>
          </a:xfrm>
        </p:grpSpPr>
        <p:pic>
          <p:nvPicPr>
            <p:cNvPr id="380937" name="Picture 9" descr="098014-9"/>
            <p:cNvPicPr>
              <a:picLocks noChangeAspect="1" noChangeArrowheads="1"/>
            </p:cNvPicPr>
            <p:nvPr/>
          </p:nvPicPr>
          <p:blipFill>
            <a:blip r:embed="rId6" cstate="screen"/>
            <a:srcRect/>
            <a:stretch>
              <a:fillRect/>
            </a:stretch>
          </p:blipFill>
          <p:spPr bwMode="auto">
            <a:xfrm>
              <a:off x="342" y="2951"/>
              <a:ext cx="2045" cy="1280"/>
            </a:xfrm>
            <a:prstGeom prst="rect">
              <a:avLst/>
            </a:prstGeom>
            <a:noFill/>
          </p:spPr>
        </p:pic>
        <p:pic>
          <p:nvPicPr>
            <p:cNvPr id="380938" name="Picture 10" descr="098014-10"/>
            <p:cNvPicPr>
              <a:picLocks noChangeAspect="1" noChangeArrowheads="1"/>
            </p:cNvPicPr>
            <p:nvPr/>
          </p:nvPicPr>
          <p:blipFill>
            <a:blip r:embed="rId7" cstate="screen"/>
            <a:srcRect/>
            <a:stretch>
              <a:fillRect/>
            </a:stretch>
          </p:blipFill>
          <p:spPr bwMode="auto">
            <a:xfrm>
              <a:off x="2475" y="2941"/>
              <a:ext cx="2078" cy="1286"/>
            </a:xfrm>
            <a:prstGeom prst="rect">
              <a:avLst/>
            </a:prstGeom>
            <a:noFill/>
          </p:spPr>
        </p:pic>
      </p:grpSp>
      <p:pic>
        <p:nvPicPr>
          <p:cNvPr id="380934" name="Picture 6"/>
          <p:cNvPicPr>
            <a:picLocks noChangeAspect="1" noChangeArrowheads="1"/>
          </p:cNvPicPr>
          <p:nvPr/>
        </p:nvPicPr>
        <p:blipFill>
          <a:blip r:embed="rId8" cstate="screen"/>
          <a:srcRect/>
          <a:stretch>
            <a:fillRect/>
          </a:stretch>
        </p:blipFill>
        <p:spPr bwMode="auto">
          <a:xfrm>
            <a:off x="2463800" y="2606675"/>
            <a:ext cx="4011613" cy="2908300"/>
          </a:xfrm>
          <a:prstGeom prst="rect">
            <a:avLst/>
          </a:prstGeom>
          <a:noFill/>
          <a:ln w="57150">
            <a:solidFill>
              <a:srgbClr val="66FF33"/>
            </a:solidFill>
            <a:miter lim="800000"/>
            <a:headEnd/>
            <a:tailEnd/>
          </a:ln>
          <a:effectLst>
            <a:outerShdw dist="107763" dir="2700000" algn="ctr" rotWithShape="0">
              <a:schemeClr val="tx2">
                <a:alpha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0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p:cNvPicPr>
            <a:picLocks noChangeAspect="1" noChangeArrowheads="1"/>
          </p:cNvPicPr>
          <p:nvPr/>
        </p:nvPicPr>
        <p:blipFill>
          <a:blip r:embed="rId3" cstate="screen"/>
          <a:srcRect l="10391" t="10800" r="12576"/>
          <a:stretch>
            <a:fillRect/>
          </a:stretch>
        </p:blipFill>
        <p:spPr bwMode="auto">
          <a:xfrm>
            <a:off x="263525" y="642938"/>
            <a:ext cx="8616950" cy="4714875"/>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9" name="Picture 3"/>
          <p:cNvPicPr>
            <a:picLocks noChangeAspect="1" noChangeArrowheads="1"/>
          </p:cNvPicPr>
          <p:nvPr/>
        </p:nvPicPr>
        <p:blipFill>
          <a:blip r:embed="rId3" cstate="screen"/>
          <a:srcRect/>
          <a:stretch>
            <a:fillRect/>
          </a:stretch>
        </p:blipFill>
        <p:spPr bwMode="auto">
          <a:xfrm>
            <a:off x="923925" y="731838"/>
            <a:ext cx="3536950" cy="2509837"/>
          </a:xfrm>
          <a:prstGeom prst="rect">
            <a:avLst/>
          </a:prstGeom>
          <a:noFill/>
        </p:spPr>
      </p:pic>
      <p:pic>
        <p:nvPicPr>
          <p:cNvPr id="382980" name="Picture 4"/>
          <p:cNvPicPr>
            <a:picLocks noChangeAspect="1" noChangeArrowheads="1"/>
          </p:cNvPicPr>
          <p:nvPr/>
        </p:nvPicPr>
        <p:blipFill>
          <a:blip r:embed="rId4" cstate="screen"/>
          <a:srcRect/>
          <a:stretch>
            <a:fillRect/>
          </a:stretch>
        </p:blipFill>
        <p:spPr bwMode="auto">
          <a:xfrm>
            <a:off x="4606925" y="747713"/>
            <a:ext cx="3454400" cy="2503487"/>
          </a:xfrm>
          <a:prstGeom prst="rect">
            <a:avLst/>
          </a:prstGeom>
          <a:noFill/>
        </p:spPr>
      </p:pic>
      <p:pic>
        <p:nvPicPr>
          <p:cNvPr id="382981" name="Picture 5"/>
          <p:cNvPicPr>
            <a:picLocks noChangeAspect="1" noChangeArrowheads="1"/>
          </p:cNvPicPr>
          <p:nvPr/>
        </p:nvPicPr>
        <p:blipFill>
          <a:blip r:embed="rId5" cstate="screen"/>
          <a:srcRect/>
          <a:stretch>
            <a:fillRect/>
          </a:stretch>
        </p:blipFill>
        <p:spPr bwMode="auto">
          <a:xfrm>
            <a:off x="4541838" y="3452813"/>
            <a:ext cx="3687762" cy="2584450"/>
          </a:xfrm>
          <a:prstGeom prst="rect">
            <a:avLst/>
          </a:prstGeom>
          <a:noFill/>
        </p:spPr>
      </p:pic>
      <p:pic>
        <p:nvPicPr>
          <p:cNvPr id="382982" name="Picture 6"/>
          <p:cNvPicPr>
            <a:picLocks noChangeAspect="1" noChangeArrowheads="1"/>
          </p:cNvPicPr>
          <p:nvPr/>
        </p:nvPicPr>
        <p:blipFill>
          <a:blip r:embed="rId6" cstate="screen"/>
          <a:srcRect/>
          <a:stretch>
            <a:fillRect/>
          </a:stretch>
        </p:blipFill>
        <p:spPr bwMode="auto">
          <a:xfrm>
            <a:off x="879475" y="3451225"/>
            <a:ext cx="3535363" cy="2587625"/>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79" name="Picture 27"/>
          <p:cNvPicPr>
            <a:picLocks noChangeAspect="1" noChangeArrowheads="1"/>
          </p:cNvPicPr>
          <p:nvPr/>
        </p:nvPicPr>
        <p:blipFill>
          <a:blip r:embed="rId3" cstate="screen"/>
          <a:srcRect/>
          <a:stretch>
            <a:fillRect/>
          </a:stretch>
        </p:blipFill>
        <p:spPr bwMode="auto">
          <a:xfrm>
            <a:off x="2600325" y="114300"/>
            <a:ext cx="3201988" cy="2273300"/>
          </a:xfrm>
          <a:prstGeom prst="rect">
            <a:avLst/>
          </a:prstGeom>
          <a:noFill/>
        </p:spPr>
      </p:pic>
      <p:pic>
        <p:nvPicPr>
          <p:cNvPr id="202780" name="Picture 28"/>
          <p:cNvPicPr>
            <a:picLocks noChangeAspect="1" noChangeArrowheads="1"/>
          </p:cNvPicPr>
          <p:nvPr/>
        </p:nvPicPr>
        <p:blipFill>
          <a:blip r:embed="rId4" cstate="screen"/>
          <a:srcRect/>
          <a:stretch>
            <a:fillRect/>
          </a:stretch>
        </p:blipFill>
        <p:spPr bwMode="auto">
          <a:xfrm>
            <a:off x="146050" y="1960563"/>
            <a:ext cx="2963863" cy="2546350"/>
          </a:xfrm>
          <a:prstGeom prst="rect">
            <a:avLst/>
          </a:prstGeom>
          <a:noFill/>
        </p:spPr>
      </p:pic>
      <p:grpSp>
        <p:nvGrpSpPr>
          <p:cNvPr id="2" name="Group 33"/>
          <p:cNvGrpSpPr>
            <a:grpSpLocks/>
          </p:cNvGrpSpPr>
          <p:nvPr/>
        </p:nvGrpSpPr>
        <p:grpSpPr bwMode="auto">
          <a:xfrm>
            <a:off x="554038" y="4610100"/>
            <a:ext cx="8034337" cy="2247900"/>
            <a:chOff x="283" y="2904"/>
            <a:chExt cx="5061" cy="1416"/>
          </a:xfrm>
        </p:grpSpPr>
        <p:pic>
          <p:nvPicPr>
            <p:cNvPr id="202781" name="Picture 29" descr="089008-5_2"/>
            <p:cNvPicPr>
              <a:picLocks noChangeAspect="1" noChangeArrowheads="1"/>
            </p:cNvPicPr>
            <p:nvPr/>
          </p:nvPicPr>
          <p:blipFill>
            <a:blip r:embed="rId5" cstate="screen"/>
            <a:srcRect/>
            <a:stretch>
              <a:fillRect/>
            </a:stretch>
          </p:blipFill>
          <p:spPr bwMode="auto">
            <a:xfrm>
              <a:off x="2833" y="2904"/>
              <a:ext cx="2511" cy="1407"/>
            </a:xfrm>
            <a:prstGeom prst="rect">
              <a:avLst/>
            </a:prstGeom>
            <a:noFill/>
          </p:spPr>
        </p:pic>
        <p:pic>
          <p:nvPicPr>
            <p:cNvPr id="202782" name="Picture 30" descr="089008-6_2"/>
            <p:cNvPicPr>
              <a:picLocks noChangeAspect="1" noChangeArrowheads="1"/>
            </p:cNvPicPr>
            <p:nvPr/>
          </p:nvPicPr>
          <p:blipFill>
            <a:blip r:embed="rId6" cstate="screen"/>
            <a:srcRect/>
            <a:stretch>
              <a:fillRect/>
            </a:stretch>
          </p:blipFill>
          <p:spPr bwMode="auto">
            <a:xfrm>
              <a:off x="283" y="2909"/>
              <a:ext cx="2433" cy="1411"/>
            </a:xfrm>
            <a:prstGeom prst="rect">
              <a:avLst/>
            </a:prstGeom>
            <a:noFill/>
          </p:spPr>
        </p:pic>
      </p:grpSp>
      <p:pic>
        <p:nvPicPr>
          <p:cNvPr id="202778" name="Picture 26"/>
          <p:cNvPicPr>
            <a:picLocks noChangeAspect="1" noChangeArrowheads="1"/>
          </p:cNvPicPr>
          <p:nvPr/>
        </p:nvPicPr>
        <p:blipFill>
          <a:blip r:embed="rId7" cstate="screen"/>
          <a:srcRect/>
          <a:stretch>
            <a:fillRect/>
          </a:stretch>
        </p:blipFill>
        <p:spPr bwMode="auto">
          <a:xfrm>
            <a:off x="5211763" y="1992313"/>
            <a:ext cx="3803650" cy="2517775"/>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p:cNvPicPr>
            <a:picLocks noChangeAspect="1" noChangeArrowheads="1"/>
          </p:cNvPicPr>
          <p:nvPr/>
        </p:nvPicPr>
        <p:blipFill>
          <a:blip r:embed="rId3" cstate="screen"/>
          <a:srcRect/>
          <a:stretch>
            <a:fillRect/>
          </a:stretch>
        </p:blipFill>
        <p:spPr bwMode="auto">
          <a:xfrm>
            <a:off x="2084388" y="700088"/>
            <a:ext cx="6902450" cy="5449887"/>
          </a:xfrm>
          <a:prstGeom prst="rect">
            <a:avLst/>
          </a:prstGeom>
          <a:noFill/>
        </p:spPr>
      </p:pic>
      <p:sp>
        <p:nvSpPr>
          <p:cNvPr id="385029" name="Line 5"/>
          <p:cNvSpPr>
            <a:spLocks noChangeShapeType="1"/>
          </p:cNvSpPr>
          <p:nvPr/>
        </p:nvSpPr>
        <p:spPr bwMode="auto">
          <a:xfrm flipH="1" flipV="1">
            <a:off x="2819400" y="2805113"/>
            <a:ext cx="4632325" cy="2743200"/>
          </a:xfrm>
          <a:prstGeom prst="line">
            <a:avLst/>
          </a:prstGeom>
          <a:noFill/>
          <a:ln w="38100">
            <a:solidFill>
              <a:srgbClr val="66FF33"/>
            </a:solidFill>
            <a:round/>
            <a:headEnd/>
            <a:tailEnd/>
          </a:ln>
          <a:effectLst/>
        </p:spPr>
        <p:txBody>
          <a:bodyPr/>
          <a:lstStyle/>
          <a:p>
            <a:endParaRPr lang="el-GR"/>
          </a:p>
        </p:txBody>
      </p:sp>
      <p:sp>
        <p:nvSpPr>
          <p:cNvPr id="385030" name="Line 6"/>
          <p:cNvSpPr>
            <a:spLocks noChangeShapeType="1"/>
          </p:cNvSpPr>
          <p:nvPr/>
        </p:nvSpPr>
        <p:spPr bwMode="auto">
          <a:xfrm flipV="1">
            <a:off x="7507288" y="2338388"/>
            <a:ext cx="163512" cy="2633662"/>
          </a:xfrm>
          <a:prstGeom prst="line">
            <a:avLst/>
          </a:prstGeom>
          <a:noFill/>
          <a:ln w="38100">
            <a:solidFill>
              <a:srgbClr val="66FF33"/>
            </a:solidFill>
            <a:round/>
            <a:headEnd/>
            <a:tailEnd/>
          </a:ln>
          <a:effectLst/>
        </p:spPr>
        <p:txBody>
          <a:bodyPr/>
          <a:lstStyle/>
          <a:p>
            <a:endParaRPr lang="el-GR"/>
          </a:p>
        </p:txBody>
      </p:sp>
      <p:sp>
        <p:nvSpPr>
          <p:cNvPr id="385031" name="Line 7"/>
          <p:cNvSpPr>
            <a:spLocks noChangeShapeType="1"/>
          </p:cNvSpPr>
          <p:nvPr/>
        </p:nvSpPr>
        <p:spPr bwMode="auto">
          <a:xfrm flipH="1" flipV="1">
            <a:off x="7670800" y="2312988"/>
            <a:ext cx="82550" cy="1398587"/>
          </a:xfrm>
          <a:prstGeom prst="line">
            <a:avLst/>
          </a:prstGeom>
          <a:noFill/>
          <a:ln w="38100">
            <a:solidFill>
              <a:srgbClr val="66FF33"/>
            </a:solidFill>
            <a:round/>
            <a:headEnd/>
            <a:tailEnd/>
          </a:ln>
          <a:effectLst/>
        </p:spPr>
        <p:txBody>
          <a:bodyPr/>
          <a:lstStyle/>
          <a:p>
            <a:endParaRPr lang="el-GR"/>
          </a:p>
        </p:txBody>
      </p:sp>
      <p:pic>
        <p:nvPicPr>
          <p:cNvPr id="385036" name="Picture 12"/>
          <p:cNvPicPr>
            <a:picLocks noChangeAspect="1" noChangeArrowheads="1"/>
          </p:cNvPicPr>
          <p:nvPr/>
        </p:nvPicPr>
        <p:blipFill>
          <a:blip r:embed="rId4" cstate="screen"/>
          <a:srcRect/>
          <a:stretch>
            <a:fillRect/>
          </a:stretch>
        </p:blipFill>
        <p:spPr bwMode="auto">
          <a:xfrm>
            <a:off x="180975" y="4427538"/>
            <a:ext cx="3865563" cy="2243137"/>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5" name="Picture 35"/>
          <p:cNvPicPr>
            <a:picLocks noChangeAspect="1" noChangeArrowheads="1"/>
          </p:cNvPicPr>
          <p:nvPr/>
        </p:nvPicPr>
        <p:blipFill>
          <a:blip r:embed="rId3" cstate="screen"/>
          <a:srcRect/>
          <a:stretch>
            <a:fillRect/>
          </a:stretch>
        </p:blipFill>
        <p:spPr bwMode="auto">
          <a:xfrm>
            <a:off x="2741613" y="114300"/>
            <a:ext cx="3662362" cy="2579688"/>
          </a:xfrm>
          <a:prstGeom prst="rect">
            <a:avLst/>
          </a:prstGeom>
          <a:noFill/>
        </p:spPr>
      </p:pic>
      <p:pic>
        <p:nvPicPr>
          <p:cNvPr id="204830" name="Picture 30"/>
          <p:cNvPicPr>
            <a:picLocks noChangeAspect="1" noChangeArrowheads="1"/>
          </p:cNvPicPr>
          <p:nvPr/>
        </p:nvPicPr>
        <p:blipFill>
          <a:blip r:embed="rId4" cstate="screen"/>
          <a:srcRect/>
          <a:stretch>
            <a:fillRect/>
          </a:stretch>
        </p:blipFill>
        <p:spPr bwMode="auto">
          <a:xfrm>
            <a:off x="901700" y="4406900"/>
            <a:ext cx="3489325" cy="2322513"/>
          </a:xfrm>
          <a:prstGeom prst="rect">
            <a:avLst/>
          </a:prstGeom>
          <a:noFill/>
        </p:spPr>
      </p:pic>
      <p:pic>
        <p:nvPicPr>
          <p:cNvPr id="204831" name="Picture 31"/>
          <p:cNvPicPr>
            <a:picLocks noChangeAspect="1" noChangeArrowheads="1"/>
          </p:cNvPicPr>
          <p:nvPr/>
        </p:nvPicPr>
        <p:blipFill>
          <a:blip r:embed="rId5" cstate="screen"/>
          <a:srcRect/>
          <a:stretch>
            <a:fillRect/>
          </a:stretch>
        </p:blipFill>
        <p:spPr bwMode="auto">
          <a:xfrm>
            <a:off x="4554538" y="4425950"/>
            <a:ext cx="3690937" cy="2303463"/>
          </a:xfrm>
          <a:prstGeom prst="rect">
            <a:avLst/>
          </a:prstGeom>
          <a:noFill/>
        </p:spPr>
      </p:pic>
      <p:pic>
        <p:nvPicPr>
          <p:cNvPr id="204832" name="Picture 32"/>
          <p:cNvPicPr>
            <a:picLocks noChangeAspect="1" noChangeArrowheads="1"/>
          </p:cNvPicPr>
          <p:nvPr/>
        </p:nvPicPr>
        <p:blipFill>
          <a:blip r:embed="rId6" cstate="screen"/>
          <a:srcRect/>
          <a:stretch>
            <a:fillRect/>
          </a:stretch>
        </p:blipFill>
        <p:spPr bwMode="auto">
          <a:xfrm>
            <a:off x="5676900" y="2135188"/>
            <a:ext cx="3309938" cy="2198687"/>
          </a:xfrm>
          <a:prstGeom prst="rect">
            <a:avLst/>
          </a:prstGeom>
          <a:noFill/>
        </p:spPr>
      </p:pic>
      <p:pic>
        <p:nvPicPr>
          <p:cNvPr id="204833" name="Picture 33"/>
          <p:cNvPicPr>
            <a:picLocks noChangeAspect="1" noChangeArrowheads="1"/>
          </p:cNvPicPr>
          <p:nvPr/>
        </p:nvPicPr>
        <p:blipFill>
          <a:blip r:embed="rId7" cstate="screen"/>
          <a:srcRect/>
          <a:stretch>
            <a:fillRect/>
          </a:stretch>
        </p:blipFill>
        <p:spPr bwMode="auto">
          <a:xfrm>
            <a:off x="142875" y="2098675"/>
            <a:ext cx="3030538" cy="220503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23" name="Picture 15"/>
          <p:cNvPicPr>
            <a:picLocks noChangeAspect="1" noChangeArrowheads="1"/>
          </p:cNvPicPr>
          <p:nvPr/>
        </p:nvPicPr>
        <p:blipFill>
          <a:blip r:embed="rId3" cstate="screen"/>
          <a:srcRect/>
          <a:stretch>
            <a:fillRect/>
          </a:stretch>
        </p:blipFill>
        <p:spPr bwMode="auto">
          <a:xfrm>
            <a:off x="207963" y="379413"/>
            <a:ext cx="4421187" cy="3165475"/>
          </a:xfrm>
          <a:prstGeom prst="rect">
            <a:avLst/>
          </a:prstGeom>
          <a:noFill/>
        </p:spPr>
      </p:pic>
      <p:pic>
        <p:nvPicPr>
          <p:cNvPr id="196624" name="Picture 16"/>
          <p:cNvPicPr>
            <a:picLocks noChangeAspect="1" noChangeArrowheads="1"/>
          </p:cNvPicPr>
          <p:nvPr/>
        </p:nvPicPr>
        <p:blipFill>
          <a:blip r:embed="rId4" cstate="screen"/>
          <a:srcRect/>
          <a:stretch>
            <a:fillRect/>
          </a:stretch>
        </p:blipFill>
        <p:spPr bwMode="auto">
          <a:xfrm>
            <a:off x="4792663" y="387350"/>
            <a:ext cx="4121150" cy="3163888"/>
          </a:xfrm>
          <a:prstGeom prst="rect">
            <a:avLst/>
          </a:prstGeom>
          <a:noFill/>
        </p:spPr>
      </p:pic>
      <p:grpSp>
        <p:nvGrpSpPr>
          <p:cNvPr id="2" name="Group 22"/>
          <p:cNvGrpSpPr>
            <a:grpSpLocks/>
          </p:cNvGrpSpPr>
          <p:nvPr/>
        </p:nvGrpSpPr>
        <p:grpSpPr bwMode="auto">
          <a:xfrm>
            <a:off x="209550" y="3730625"/>
            <a:ext cx="8713788" cy="2692400"/>
            <a:chOff x="132" y="2350"/>
            <a:chExt cx="5489" cy="1696"/>
          </a:xfrm>
        </p:grpSpPr>
        <p:pic>
          <p:nvPicPr>
            <p:cNvPr id="196628" name="Picture 20" descr="094006-6"/>
            <p:cNvPicPr>
              <a:picLocks noChangeAspect="1" noChangeArrowheads="1"/>
            </p:cNvPicPr>
            <p:nvPr/>
          </p:nvPicPr>
          <p:blipFill>
            <a:blip r:embed="rId5" cstate="screen"/>
            <a:srcRect/>
            <a:stretch>
              <a:fillRect/>
            </a:stretch>
          </p:blipFill>
          <p:spPr bwMode="auto">
            <a:xfrm>
              <a:off x="132" y="2350"/>
              <a:ext cx="2938" cy="1696"/>
            </a:xfrm>
            <a:prstGeom prst="rect">
              <a:avLst/>
            </a:prstGeom>
            <a:noFill/>
          </p:spPr>
        </p:pic>
        <p:pic>
          <p:nvPicPr>
            <p:cNvPr id="196629" name="Picture 21" descr="094006-7"/>
            <p:cNvPicPr>
              <a:picLocks noChangeAspect="1" noChangeArrowheads="1"/>
            </p:cNvPicPr>
            <p:nvPr/>
          </p:nvPicPr>
          <p:blipFill>
            <a:blip r:embed="rId6" cstate="screen"/>
            <a:srcRect/>
            <a:stretch>
              <a:fillRect/>
            </a:stretch>
          </p:blipFill>
          <p:spPr bwMode="auto">
            <a:xfrm>
              <a:off x="3203" y="2355"/>
              <a:ext cx="2418" cy="1672"/>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19138" y="3446463"/>
            <a:ext cx="8228012" cy="2925762"/>
            <a:chOff x="453" y="2171"/>
            <a:chExt cx="5183" cy="1843"/>
          </a:xfrm>
        </p:grpSpPr>
        <p:pic>
          <p:nvPicPr>
            <p:cNvPr id="387074" name="Picture 2" descr="091041-13_2"/>
            <p:cNvPicPr>
              <a:picLocks noChangeAspect="1" noChangeArrowheads="1"/>
            </p:cNvPicPr>
            <p:nvPr/>
          </p:nvPicPr>
          <p:blipFill>
            <a:blip r:embed="rId3" cstate="screen"/>
            <a:srcRect/>
            <a:stretch>
              <a:fillRect/>
            </a:stretch>
          </p:blipFill>
          <p:spPr bwMode="auto">
            <a:xfrm>
              <a:off x="3053" y="2185"/>
              <a:ext cx="2583" cy="1829"/>
            </a:xfrm>
            <a:prstGeom prst="rect">
              <a:avLst/>
            </a:prstGeom>
            <a:noFill/>
          </p:spPr>
        </p:pic>
        <p:pic>
          <p:nvPicPr>
            <p:cNvPr id="387075" name="Picture 3" descr="091041-12_2"/>
            <p:cNvPicPr>
              <a:picLocks noChangeAspect="1" noChangeArrowheads="1"/>
            </p:cNvPicPr>
            <p:nvPr/>
          </p:nvPicPr>
          <p:blipFill>
            <a:blip r:embed="rId4" cstate="screen"/>
            <a:srcRect/>
            <a:stretch>
              <a:fillRect/>
            </a:stretch>
          </p:blipFill>
          <p:spPr bwMode="auto">
            <a:xfrm>
              <a:off x="453" y="2171"/>
              <a:ext cx="2506" cy="1843"/>
            </a:xfrm>
            <a:prstGeom prst="rect">
              <a:avLst/>
            </a:prstGeom>
            <a:noFill/>
          </p:spPr>
        </p:pic>
      </p:grpSp>
      <p:pic>
        <p:nvPicPr>
          <p:cNvPr id="387077" name="Picture 5"/>
          <p:cNvPicPr>
            <a:picLocks noChangeAspect="1" noChangeArrowheads="1"/>
          </p:cNvPicPr>
          <p:nvPr/>
        </p:nvPicPr>
        <p:blipFill>
          <a:blip r:embed="rId5" cstate="screen"/>
          <a:srcRect/>
          <a:stretch>
            <a:fillRect/>
          </a:stretch>
        </p:blipFill>
        <p:spPr bwMode="auto">
          <a:xfrm>
            <a:off x="4449763" y="371475"/>
            <a:ext cx="4152900" cy="2917825"/>
          </a:xfrm>
          <a:prstGeom prst="rect">
            <a:avLst/>
          </a:prstGeom>
          <a:noFill/>
        </p:spPr>
      </p:pic>
      <p:pic>
        <p:nvPicPr>
          <p:cNvPr id="387083" name="Picture 11"/>
          <p:cNvPicPr>
            <a:picLocks noChangeAspect="1" noChangeArrowheads="1"/>
          </p:cNvPicPr>
          <p:nvPr/>
        </p:nvPicPr>
        <p:blipFill>
          <a:blip r:embed="rId6" cstate="screen"/>
          <a:srcRect/>
          <a:stretch>
            <a:fillRect/>
          </a:stretch>
        </p:blipFill>
        <p:spPr bwMode="auto">
          <a:xfrm>
            <a:off x="171450" y="371475"/>
            <a:ext cx="4130675" cy="2909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p:cNvPicPr>
            <a:picLocks noChangeAspect="1" noChangeArrowheads="1"/>
          </p:cNvPicPr>
          <p:nvPr/>
        </p:nvPicPr>
        <p:blipFill>
          <a:blip r:embed="rId3" cstate="screen"/>
          <a:srcRect/>
          <a:stretch>
            <a:fillRect/>
          </a:stretch>
        </p:blipFill>
        <p:spPr bwMode="auto">
          <a:xfrm>
            <a:off x="4621213" y="4670425"/>
            <a:ext cx="3592512" cy="2041525"/>
          </a:xfrm>
          <a:prstGeom prst="rect">
            <a:avLst/>
          </a:prstGeom>
          <a:noFill/>
        </p:spPr>
      </p:pic>
      <p:pic>
        <p:nvPicPr>
          <p:cNvPr id="395267" name="Picture 3"/>
          <p:cNvPicPr>
            <a:picLocks noChangeAspect="1" noChangeArrowheads="1"/>
          </p:cNvPicPr>
          <p:nvPr/>
        </p:nvPicPr>
        <p:blipFill>
          <a:blip r:embed="rId4" cstate="screen"/>
          <a:srcRect/>
          <a:stretch>
            <a:fillRect/>
          </a:stretch>
        </p:blipFill>
        <p:spPr bwMode="auto">
          <a:xfrm>
            <a:off x="920750" y="4678363"/>
            <a:ext cx="3529013" cy="2063750"/>
          </a:xfrm>
          <a:prstGeom prst="rect">
            <a:avLst/>
          </a:prstGeom>
          <a:noFill/>
        </p:spPr>
      </p:pic>
      <p:pic>
        <p:nvPicPr>
          <p:cNvPr id="395268" name="Picture 4"/>
          <p:cNvPicPr>
            <a:picLocks noChangeAspect="1" noChangeArrowheads="1"/>
          </p:cNvPicPr>
          <p:nvPr/>
        </p:nvPicPr>
        <p:blipFill>
          <a:blip r:embed="rId5" cstate="screen"/>
          <a:srcRect/>
          <a:stretch>
            <a:fillRect/>
          </a:stretch>
        </p:blipFill>
        <p:spPr bwMode="auto">
          <a:xfrm>
            <a:off x="2413000" y="128588"/>
            <a:ext cx="4084638" cy="2646362"/>
          </a:xfrm>
          <a:prstGeom prst="rect">
            <a:avLst/>
          </a:prstGeom>
          <a:noFill/>
        </p:spPr>
      </p:pic>
      <p:pic>
        <p:nvPicPr>
          <p:cNvPr id="395269" name="Picture 5"/>
          <p:cNvPicPr>
            <a:picLocks noChangeAspect="1" noChangeArrowheads="1"/>
          </p:cNvPicPr>
          <p:nvPr/>
        </p:nvPicPr>
        <p:blipFill>
          <a:blip r:embed="rId6" cstate="screen"/>
          <a:srcRect/>
          <a:stretch>
            <a:fillRect/>
          </a:stretch>
        </p:blipFill>
        <p:spPr bwMode="auto">
          <a:xfrm>
            <a:off x="114300" y="2193925"/>
            <a:ext cx="3055938" cy="2390775"/>
          </a:xfrm>
          <a:prstGeom prst="rect">
            <a:avLst/>
          </a:prstGeom>
          <a:noFill/>
        </p:spPr>
      </p:pic>
      <p:pic>
        <p:nvPicPr>
          <p:cNvPr id="395270" name="Picture 6"/>
          <p:cNvPicPr>
            <a:picLocks noChangeAspect="1" noChangeArrowheads="1"/>
          </p:cNvPicPr>
          <p:nvPr/>
        </p:nvPicPr>
        <p:blipFill>
          <a:blip r:embed="rId7" cstate="screen"/>
          <a:srcRect/>
          <a:stretch>
            <a:fillRect/>
          </a:stretch>
        </p:blipFill>
        <p:spPr bwMode="auto">
          <a:xfrm>
            <a:off x="5491163" y="2200275"/>
            <a:ext cx="3536950" cy="2405063"/>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8" name="Picture 2"/>
          <p:cNvPicPr>
            <a:picLocks noChangeAspect="1" noChangeArrowheads="1"/>
          </p:cNvPicPr>
          <p:nvPr/>
        </p:nvPicPr>
        <p:blipFill>
          <a:blip r:embed="rId3" cstate="screen"/>
          <a:srcRect/>
          <a:stretch>
            <a:fillRect/>
          </a:stretch>
        </p:blipFill>
        <p:spPr bwMode="auto">
          <a:xfrm>
            <a:off x="5811838" y="1468438"/>
            <a:ext cx="3260725" cy="1852612"/>
          </a:xfrm>
          <a:prstGeom prst="rect">
            <a:avLst/>
          </a:prstGeom>
          <a:noFill/>
        </p:spPr>
      </p:pic>
      <p:pic>
        <p:nvPicPr>
          <p:cNvPr id="393219" name="Picture 3"/>
          <p:cNvPicPr>
            <a:picLocks noChangeAspect="1" noChangeArrowheads="1"/>
          </p:cNvPicPr>
          <p:nvPr/>
        </p:nvPicPr>
        <p:blipFill>
          <a:blip r:embed="rId4" cstate="screen"/>
          <a:srcRect/>
          <a:stretch>
            <a:fillRect/>
          </a:stretch>
        </p:blipFill>
        <p:spPr bwMode="auto">
          <a:xfrm>
            <a:off x="123825" y="1423988"/>
            <a:ext cx="3238500" cy="1895475"/>
          </a:xfrm>
          <a:prstGeom prst="rect">
            <a:avLst/>
          </a:prstGeom>
          <a:noFill/>
        </p:spPr>
      </p:pic>
      <p:pic>
        <p:nvPicPr>
          <p:cNvPr id="393225" name="Picture 9"/>
          <p:cNvPicPr>
            <a:picLocks noChangeAspect="1" noChangeArrowheads="1"/>
          </p:cNvPicPr>
          <p:nvPr/>
        </p:nvPicPr>
        <p:blipFill>
          <a:blip r:embed="rId5" cstate="screen"/>
          <a:srcRect/>
          <a:stretch>
            <a:fillRect/>
          </a:stretch>
        </p:blipFill>
        <p:spPr bwMode="auto">
          <a:xfrm>
            <a:off x="5880100" y="4686300"/>
            <a:ext cx="3178175" cy="2028825"/>
          </a:xfrm>
          <a:prstGeom prst="rect">
            <a:avLst/>
          </a:prstGeom>
          <a:noFill/>
        </p:spPr>
      </p:pic>
      <p:pic>
        <p:nvPicPr>
          <p:cNvPr id="393226" name="Picture 10"/>
          <p:cNvPicPr>
            <a:picLocks noChangeAspect="1" noChangeArrowheads="1"/>
          </p:cNvPicPr>
          <p:nvPr/>
        </p:nvPicPr>
        <p:blipFill>
          <a:blip r:embed="rId6" cstate="screen"/>
          <a:srcRect/>
          <a:stretch>
            <a:fillRect/>
          </a:stretch>
        </p:blipFill>
        <p:spPr bwMode="auto">
          <a:xfrm>
            <a:off x="109538" y="4799013"/>
            <a:ext cx="3252787" cy="1935162"/>
          </a:xfrm>
          <a:prstGeom prst="rect">
            <a:avLst/>
          </a:prstGeom>
          <a:noFill/>
        </p:spPr>
      </p:pic>
      <p:pic>
        <p:nvPicPr>
          <p:cNvPr id="393227" name="Picture 11"/>
          <p:cNvPicPr>
            <a:picLocks noChangeAspect="1" noChangeArrowheads="1"/>
          </p:cNvPicPr>
          <p:nvPr/>
        </p:nvPicPr>
        <p:blipFill>
          <a:blip r:embed="rId7" cstate="screen"/>
          <a:srcRect/>
          <a:stretch>
            <a:fillRect/>
          </a:stretch>
        </p:blipFill>
        <p:spPr bwMode="auto">
          <a:xfrm>
            <a:off x="2776538" y="3402013"/>
            <a:ext cx="3397250" cy="2190750"/>
          </a:xfrm>
          <a:prstGeom prst="rect">
            <a:avLst/>
          </a:prstGeom>
          <a:noFill/>
        </p:spPr>
      </p:pic>
      <p:pic>
        <p:nvPicPr>
          <p:cNvPr id="393220" name="Picture 4"/>
          <p:cNvPicPr>
            <a:picLocks noChangeAspect="1" noChangeArrowheads="1"/>
          </p:cNvPicPr>
          <p:nvPr/>
        </p:nvPicPr>
        <p:blipFill>
          <a:blip r:embed="rId8" cstate="screen"/>
          <a:srcRect/>
          <a:stretch>
            <a:fillRect/>
          </a:stretch>
        </p:blipFill>
        <p:spPr bwMode="auto">
          <a:xfrm>
            <a:off x="2803525" y="114300"/>
            <a:ext cx="3365500" cy="2181225"/>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6" name="Picture 4"/>
          <p:cNvPicPr>
            <a:picLocks noChangeAspect="1" noChangeArrowheads="1"/>
          </p:cNvPicPr>
          <p:nvPr/>
        </p:nvPicPr>
        <p:blipFill>
          <a:blip r:embed="rId3" cstate="screen"/>
          <a:srcRect/>
          <a:stretch>
            <a:fillRect/>
          </a:stretch>
        </p:blipFill>
        <p:spPr bwMode="auto">
          <a:xfrm>
            <a:off x="354013" y="601663"/>
            <a:ext cx="4062412" cy="2632075"/>
          </a:xfrm>
          <a:prstGeom prst="rect">
            <a:avLst/>
          </a:prstGeom>
          <a:noFill/>
        </p:spPr>
      </p:pic>
      <p:pic>
        <p:nvPicPr>
          <p:cNvPr id="397319" name="Picture 7"/>
          <p:cNvPicPr>
            <a:picLocks noChangeAspect="1" noChangeArrowheads="1"/>
          </p:cNvPicPr>
          <p:nvPr/>
        </p:nvPicPr>
        <p:blipFill>
          <a:blip r:embed="rId4" cstate="screen"/>
          <a:srcRect/>
          <a:stretch>
            <a:fillRect/>
          </a:stretch>
        </p:blipFill>
        <p:spPr bwMode="auto">
          <a:xfrm>
            <a:off x="207963" y="3397250"/>
            <a:ext cx="4056062" cy="2840038"/>
          </a:xfrm>
          <a:prstGeom prst="rect">
            <a:avLst/>
          </a:prstGeom>
          <a:noFill/>
        </p:spPr>
      </p:pic>
      <p:pic>
        <p:nvPicPr>
          <p:cNvPr id="397320" name="Picture 8"/>
          <p:cNvPicPr>
            <a:picLocks noChangeAspect="1" noChangeArrowheads="1"/>
          </p:cNvPicPr>
          <p:nvPr/>
        </p:nvPicPr>
        <p:blipFill>
          <a:blip r:embed="rId5" cstate="screen"/>
          <a:srcRect/>
          <a:stretch>
            <a:fillRect/>
          </a:stretch>
        </p:blipFill>
        <p:spPr bwMode="auto">
          <a:xfrm>
            <a:off x="4413250" y="3406775"/>
            <a:ext cx="4414838" cy="2819400"/>
          </a:xfrm>
          <a:prstGeom prst="rect">
            <a:avLst/>
          </a:prstGeom>
          <a:noFill/>
        </p:spPr>
      </p:pic>
      <p:pic>
        <p:nvPicPr>
          <p:cNvPr id="397323" name="Picture 11"/>
          <p:cNvPicPr>
            <a:picLocks noChangeAspect="1" noChangeArrowheads="1"/>
          </p:cNvPicPr>
          <p:nvPr/>
        </p:nvPicPr>
        <p:blipFill>
          <a:blip r:embed="rId6" cstate="screen"/>
          <a:srcRect/>
          <a:stretch>
            <a:fillRect/>
          </a:stretch>
        </p:blipFill>
        <p:spPr bwMode="auto">
          <a:xfrm>
            <a:off x="4538663" y="585788"/>
            <a:ext cx="4100512" cy="2643187"/>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3" cstate="screen"/>
          <a:srcRect/>
          <a:stretch>
            <a:fillRect/>
          </a:stretch>
        </p:blipFill>
        <p:spPr bwMode="auto">
          <a:xfrm>
            <a:off x="439738" y="549275"/>
            <a:ext cx="3968750" cy="2571750"/>
          </a:xfrm>
          <a:prstGeom prst="rect">
            <a:avLst/>
          </a:prstGeom>
          <a:noFill/>
        </p:spPr>
      </p:pic>
      <p:pic>
        <p:nvPicPr>
          <p:cNvPr id="399363" name="Picture 3"/>
          <p:cNvPicPr>
            <a:picLocks noChangeAspect="1" noChangeArrowheads="1"/>
          </p:cNvPicPr>
          <p:nvPr/>
        </p:nvPicPr>
        <p:blipFill>
          <a:blip r:embed="rId4" cstate="screen"/>
          <a:srcRect/>
          <a:stretch>
            <a:fillRect/>
          </a:stretch>
        </p:blipFill>
        <p:spPr bwMode="auto">
          <a:xfrm>
            <a:off x="4340225" y="3317875"/>
            <a:ext cx="4381500" cy="2820988"/>
          </a:xfrm>
          <a:prstGeom prst="rect">
            <a:avLst/>
          </a:prstGeom>
          <a:noFill/>
        </p:spPr>
      </p:pic>
      <p:pic>
        <p:nvPicPr>
          <p:cNvPr id="399364" name="Picture 4"/>
          <p:cNvPicPr>
            <a:picLocks noChangeAspect="1" noChangeArrowheads="1"/>
          </p:cNvPicPr>
          <p:nvPr/>
        </p:nvPicPr>
        <p:blipFill>
          <a:blip r:embed="rId5" cstate="screen"/>
          <a:srcRect/>
          <a:stretch>
            <a:fillRect/>
          </a:stretch>
        </p:blipFill>
        <p:spPr bwMode="auto">
          <a:xfrm>
            <a:off x="328613" y="3314700"/>
            <a:ext cx="3859212" cy="2800350"/>
          </a:xfrm>
          <a:prstGeom prst="rect">
            <a:avLst/>
          </a:prstGeom>
          <a:noFill/>
        </p:spPr>
      </p:pic>
      <p:pic>
        <p:nvPicPr>
          <p:cNvPr id="399366" name="Picture 6"/>
          <p:cNvPicPr>
            <a:picLocks noChangeAspect="1" noChangeArrowheads="1"/>
          </p:cNvPicPr>
          <p:nvPr/>
        </p:nvPicPr>
        <p:blipFill>
          <a:blip r:embed="rId6" cstate="screen"/>
          <a:srcRect/>
          <a:stretch>
            <a:fillRect/>
          </a:stretch>
        </p:blipFill>
        <p:spPr bwMode="auto">
          <a:xfrm>
            <a:off x="4598988" y="579438"/>
            <a:ext cx="3970337" cy="253523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13" name="Picture 5"/>
          <p:cNvPicPr>
            <a:picLocks noChangeAspect="1" noChangeArrowheads="1"/>
          </p:cNvPicPr>
          <p:nvPr/>
        </p:nvPicPr>
        <p:blipFill>
          <a:blip r:embed="rId3" cstate="screen"/>
          <a:srcRect/>
          <a:stretch>
            <a:fillRect/>
          </a:stretch>
        </p:blipFill>
        <p:spPr bwMode="auto">
          <a:xfrm>
            <a:off x="2551689" y="127582"/>
            <a:ext cx="4040623" cy="2445497"/>
          </a:xfrm>
          <a:prstGeom prst="rect">
            <a:avLst/>
          </a:prstGeom>
          <a:noFill/>
        </p:spPr>
      </p:pic>
      <p:pic>
        <p:nvPicPr>
          <p:cNvPr id="350223" name="Picture 15"/>
          <p:cNvPicPr>
            <a:picLocks noChangeAspect="1" noChangeArrowheads="1"/>
          </p:cNvPicPr>
          <p:nvPr/>
        </p:nvPicPr>
        <p:blipFill>
          <a:blip r:embed="rId4" cstate="screen"/>
          <a:srcRect/>
          <a:stretch>
            <a:fillRect/>
          </a:stretch>
        </p:blipFill>
        <p:spPr bwMode="auto">
          <a:xfrm>
            <a:off x="4679950" y="4824413"/>
            <a:ext cx="3354388" cy="1919287"/>
          </a:xfrm>
          <a:prstGeom prst="rect">
            <a:avLst/>
          </a:prstGeom>
          <a:noFill/>
        </p:spPr>
      </p:pic>
      <p:pic>
        <p:nvPicPr>
          <p:cNvPr id="350224" name="Picture 16"/>
          <p:cNvPicPr>
            <a:picLocks noChangeAspect="1" noChangeArrowheads="1"/>
          </p:cNvPicPr>
          <p:nvPr/>
        </p:nvPicPr>
        <p:blipFill>
          <a:blip r:embed="rId5" cstate="screen"/>
          <a:srcRect/>
          <a:stretch>
            <a:fillRect/>
          </a:stretch>
        </p:blipFill>
        <p:spPr bwMode="auto">
          <a:xfrm>
            <a:off x="1111250" y="4827588"/>
            <a:ext cx="3381375" cy="1916112"/>
          </a:xfrm>
          <a:prstGeom prst="rect">
            <a:avLst/>
          </a:prstGeom>
          <a:noFill/>
        </p:spPr>
      </p:pic>
      <p:pic>
        <p:nvPicPr>
          <p:cNvPr id="350225" name="Picture 17"/>
          <p:cNvPicPr>
            <a:picLocks noChangeAspect="1" noChangeArrowheads="1"/>
          </p:cNvPicPr>
          <p:nvPr/>
        </p:nvPicPr>
        <p:blipFill>
          <a:blip r:embed="rId6" cstate="screen"/>
          <a:srcRect/>
          <a:stretch>
            <a:fillRect/>
          </a:stretch>
        </p:blipFill>
        <p:spPr bwMode="auto">
          <a:xfrm>
            <a:off x="5903913" y="2433638"/>
            <a:ext cx="3140075" cy="2257425"/>
          </a:xfrm>
          <a:prstGeom prst="rect">
            <a:avLst/>
          </a:prstGeom>
          <a:noFill/>
        </p:spPr>
      </p:pic>
      <p:pic>
        <p:nvPicPr>
          <p:cNvPr id="350226" name="Picture 18"/>
          <p:cNvPicPr>
            <a:picLocks noChangeAspect="1" noChangeArrowheads="1"/>
          </p:cNvPicPr>
          <p:nvPr/>
        </p:nvPicPr>
        <p:blipFill>
          <a:blip r:embed="rId7" cstate="screen"/>
          <a:srcRect/>
          <a:stretch>
            <a:fillRect/>
          </a:stretch>
        </p:blipFill>
        <p:spPr bwMode="auto">
          <a:xfrm>
            <a:off x="100013" y="2427288"/>
            <a:ext cx="3036887" cy="22828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4" name="Picture 44"/>
          <p:cNvPicPr>
            <a:picLocks noChangeAspect="1" noChangeArrowheads="1"/>
          </p:cNvPicPr>
          <p:nvPr/>
        </p:nvPicPr>
        <p:blipFill>
          <a:blip r:embed="rId3" cstate="screen"/>
          <a:srcRect/>
          <a:stretch>
            <a:fillRect/>
          </a:stretch>
        </p:blipFill>
        <p:spPr bwMode="auto">
          <a:xfrm>
            <a:off x="203829" y="2555938"/>
            <a:ext cx="3352800" cy="2217737"/>
          </a:xfrm>
          <a:prstGeom prst="rect">
            <a:avLst/>
          </a:prstGeom>
          <a:noFill/>
        </p:spPr>
      </p:pic>
      <p:pic>
        <p:nvPicPr>
          <p:cNvPr id="194601" name="Picture 41"/>
          <p:cNvPicPr>
            <a:picLocks noChangeAspect="1" noChangeArrowheads="1"/>
          </p:cNvPicPr>
          <p:nvPr/>
        </p:nvPicPr>
        <p:blipFill>
          <a:blip r:embed="rId4" cstate="screen"/>
          <a:srcRect/>
          <a:stretch>
            <a:fillRect/>
          </a:stretch>
        </p:blipFill>
        <p:spPr bwMode="auto">
          <a:xfrm>
            <a:off x="2516486" y="4348076"/>
            <a:ext cx="3255963" cy="2411413"/>
          </a:xfrm>
          <a:prstGeom prst="rect">
            <a:avLst/>
          </a:prstGeom>
          <a:noFill/>
        </p:spPr>
      </p:pic>
      <p:pic>
        <p:nvPicPr>
          <p:cNvPr id="194602" name="Picture 42"/>
          <p:cNvPicPr>
            <a:picLocks noChangeAspect="1" noChangeArrowheads="1"/>
          </p:cNvPicPr>
          <p:nvPr/>
        </p:nvPicPr>
        <p:blipFill>
          <a:blip r:embed="rId5" cstate="screen"/>
          <a:srcRect/>
          <a:stretch>
            <a:fillRect/>
          </a:stretch>
        </p:blipFill>
        <p:spPr bwMode="auto">
          <a:xfrm>
            <a:off x="5886120" y="4341726"/>
            <a:ext cx="3111500" cy="2409825"/>
          </a:xfrm>
          <a:prstGeom prst="rect">
            <a:avLst/>
          </a:prstGeom>
          <a:noFill/>
        </p:spPr>
      </p:pic>
      <p:pic>
        <p:nvPicPr>
          <p:cNvPr id="10" name="Picture 5"/>
          <p:cNvPicPr>
            <a:picLocks noChangeAspect="1" noChangeArrowheads="1"/>
          </p:cNvPicPr>
          <p:nvPr/>
        </p:nvPicPr>
        <p:blipFill>
          <a:blip r:embed="rId6" cstate="screen"/>
          <a:srcRect/>
          <a:stretch>
            <a:fillRect/>
          </a:stretch>
        </p:blipFill>
        <p:spPr bwMode="auto">
          <a:xfrm>
            <a:off x="2551689" y="127582"/>
            <a:ext cx="4040623" cy="2445497"/>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screen"/>
          <a:srcRect/>
          <a:stretch>
            <a:fillRect/>
          </a:stretch>
        </p:blipFill>
        <p:spPr bwMode="auto">
          <a:xfrm>
            <a:off x="2686050" y="100013"/>
            <a:ext cx="3573463" cy="2417762"/>
          </a:xfrm>
          <a:prstGeom prst="rect">
            <a:avLst/>
          </a:prstGeom>
          <a:noFill/>
        </p:spPr>
      </p:pic>
      <p:pic>
        <p:nvPicPr>
          <p:cNvPr id="16387" name="Picture 3"/>
          <p:cNvPicPr>
            <a:picLocks noChangeAspect="1" noChangeArrowheads="1"/>
          </p:cNvPicPr>
          <p:nvPr/>
        </p:nvPicPr>
        <p:blipFill>
          <a:blip r:embed="rId4" cstate="screen"/>
          <a:srcRect/>
          <a:stretch>
            <a:fillRect/>
          </a:stretch>
        </p:blipFill>
        <p:spPr bwMode="auto">
          <a:xfrm>
            <a:off x="128588" y="2101850"/>
            <a:ext cx="3208337" cy="2503488"/>
          </a:xfrm>
          <a:prstGeom prst="rect">
            <a:avLst/>
          </a:prstGeom>
          <a:noFill/>
        </p:spPr>
      </p:pic>
      <p:pic>
        <p:nvPicPr>
          <p:cNvPr id="16388" name="Picture 4"/>
          <p:cNvPicPr>
            <a:picLocks noChangeAspect="1" noChangeArrowheads="1"/>
          </p:cNvPicPr>
          <p:nvPr/>
        </p:nvPicPr>
        <p:blipFill>
          <a:blip r:embed="rId5" cstate="screen"/>
          <a:srcRect/>
          <a:stretch>
            <a:fillRect/>
          </a:stretch>
        </p:blipFill>
        <p:spPr bwMode="auto">
          <a:xfrm>
            <a:off x="5372100" y="2093913"/>
            <a:ext cx="3657600" cy="2487612"/>
          </a:xfrm>
          <a:prstGeom prst="rect">
            <a:avLst/>
          </a:prstGeom>
          <a:noFill/>
        </p:spPr>
      </p:pic>
      <p:grpSp>
        <p:nvGrpSpPr>
          <p:cNvPr id="2" name="Group 5"/>
          <p:cNvGrpSpPr>
            <a:grpSpLocks/>
          </p:cNvGrpSpPr>
          <p:nvPr/>
        </p:nvGrpSpPr>
        <p:grpSpPr bwMode="auto">
          <a:xfrm>
            <a:off x="1236663" y="4675188"/>
            <a:ext cx="6670675" cy="2071687"/>
            <a:chOff x="746" y="2873"/>
            <a:chExt cx="4202" cy="1305"/>
          </a:xfrm>
        </p:grpSpPr>
        <p:pic>
          <p:nvPicPr>
            <p:cNvPr id="16390" name="Picture 6" descr="102005-4_2"/>
            <p:cNvPicPr>
              <a:picLocks noChangeAspect="1" noChangeArrowheads="1"/>
            </p:cNvPicPr>
            <p:nvPr/>
          </p:nvPicPr>
          <p:blipFill>
            <a:blip r:embed="rId6" cstate="screen"/>
            <a:srcRect/>
            <a:stretch>
              <a:fillRect/>
            </a:stretch>
          </p:blipFill>
          <p:spPr bwMode="auto">
            <a:xfrm>
              <a:off x="2939" y="2873"/>
              <a:ext cx="2009" cy="1296"/>
            </a:xfrm>
            <a:prstGeom prst="rect">
              <a:avLst/>
            </a:prstGeom>
            <a:noFill/>
          </p:spPr>
        </p:pic>
        <p:pic>
          <p:nvPicPr>
            <p:cNvPr id="16391" name="Picture 7" descr="102005-5_2"/>
            <p:cNvPicPr>
              <a:picLocks noChangeAspect="1" noChangeArrowheads="1"/>
            </p:cNvPicPr>
            <p:nvPr/>
          </p:nvPicPr>
          <p:blipFill>
            <a:blip r:embed="rId7" cstate="screen"/>
            <a:srcRect/>
            <a:stretch>
              <a:fillRect/>
            </a:stretch>
          </p:blipFill>
          <p:spPr bwMode="auto">
            <a:xfrm>
              <a:off x="746" y="2882"/>
              <a:ext cx="2092" cy="1296"/>
            </a:xfrm>
            <a:prstGeom prst="rect">
              <a:avLst/>
            </a:prstGeom>
            <a:noFill/>
          </p:spPr>
        </p:pic>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srcRect/>
          <a:stretch>
            <a:fillRect/>
          </a:stretch>
        </p:blipFill>
        <p:spPr bwMode="auto">
          <a:xfrm>
            <a:off x="4652963" y="2680665"/>
            <a:ext cx="4389437" cy="2970212"/>
          </a:xfrm>
          <a:prstGeom prst="rect">
            <a:avLst/>
          </a:prstGeom>
          <a:noFill/>
        </p:spPr>
      </p:pic>
      <p:pic>
        <p:nvPicPr>
          <p:cNvPr id="18435" name="Picture 3"/>
          <p:cNvPicPr>
            <a:picLocks noChangeAspect="1" noChangeArrowheads="1"/>
          </p:cNvPicPr>
          <p:nvPr/>
        </p:nvPicPr>
        <p:blipFill>
          <a:blip r:embed="rId4" cstate="screen"/>
          <a:srcRect/>
          <a:stretch>
            <a:fillRect/>
          </a:stretch>
        </p:blipFill>
        <p:spPr bwMode="auto">
          <a:xfrm>
            <a:off x="114300" y="2682252"/>
            <a:ext cx="4364038" cy="2968625"/>
          </a:xfrm>
          <a:prstGeom prst="rect">
            <a:avLst/>
          </a:prstGeom>
          <a:noFill/>
        </p:spPr>
      </p:pic>
      <p:pic>
        <p:nvPicPr>
          <p:cNvPr id="4" name="Picture 2"/>
          <p:cNvPicPr>
            <a:picLocks noChangeAspect="1" noChangeArrowheads="1"/>
          </p:cNvPicPr>
          <p:nvPr/>
        </p:nvPicPr>
        <p:blipFill>
          <a:blip r:embed="rId5" cstate="screen"/>
          <a:srcRect/>
          <a:stretch>
            <a:fillRect/>
          </a:stretch>
        </p:blipFill>
        <p:spPr bwMode="auto">
          <a:xfrm>
            <a:off x="2686050" y="100013"/>
            <a:ext cx="3573463" cy="241776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36" name="Picture 24"/>
          <p:cNvPicPr>
            <a:picLocks noChangeAspect="1" noChangeArrowheads="1"/>
          </p:cNvPicPr>
          <p:nvPr/>
        </p:nvPicPr>
        <p:blipFill>
          <a:blip r:embed="rId3" cstate="screen"/>
          <a:srcRect/>
          <a:stretch>
            <a:fillRect/>
          </a:stretch>
        </p:blipFill>
        <p:spPr bwMode="auto">
          <a:xfrm>
            <a:off x="2776319" y="120832"/>
            <a:ext cx="3591362" cy="2356551"/>
          </a:xfrm>
          <a:prstGeom prst="rect">
            <a:avLst/>
          </a:prstGeom>
          <a:noFill/>
        </p:spPr>
      </p:pic>
      <p:grpSp>
        <p:nvGrpSpPr>
          <p:cNvPr id="2" name="Group 25"/>
          <p:cNvGrpSpPr>
            <a:grpSpLocks/>
          </p:cNvGrpSpPr>
          <p:nvPr/>
        </p:nvGrpSpPr>
        <p:grpSpPr bwMode="auto">
          <a:xfrm>
            <a:off x="818836" y="4646428"/>
            <a:ext cx="7506328" cy="2063935"/>
            <a:chOff x="939" y="2755"/>
            <a:chExt cx="4821" cy="1418"/>
          </a:xfrm>
        </p:grpSpPr>
        <p:pic>
          <p:nvPicPr>
            <p:cNvPr id="192532" name="Picture 20" descr="098019-6_2"/>
            <p:cNvPicPr>
              <a:picLocks noChangeAspect="1" noChangeArrowheads="1"/>
            </p:cNvPicPr>
            <p:nvPr/>
          </p:nvPicPr>
          <p:blipFill>
            <a:blip r:embed="rId4" cstate="screen"/>
            <a:srcRect/>
            <a:stretch>
              <a:fillRect/>
            </a:stretch>
          </p:blipFill>
          <p:spPr bwMode="auto">
            <a:xfrm>
              <a:off x="3418" y="2755"/>
              <a:ext cx="2342" cy="1415"/>
            </a:xfrm>
            <a:prstGeom prst="rect">
              <a:avLst/>
            </a:prstGeom>
            <a:noFill/>
          </p:spPr>
        </p:pic>
        <p:pic>
          <p:nvPicPr>
            <p:cNvPr id="192533" name="Picture 21" descr="098019-5_2"/>
            <p:cNvPicPr>
              <a:picLocks noChangeAspect="1" noChangeArrowheads="1"/>
            </p:cNvPicPr>
            <p:nvPr/>
          </p:nvPicPr>
          <p:blipFill>
            <a:blip r:embed="rId5" cstate="screen"/>
            <a:srcRect/>
            <a:stretch>
              <a:fillRect/>
            </a:stretch>
          </p:blipFill>
          <p:spPr bwMode="auto">
            <a:xfrm>
              <a:off x="939" y="2765"/>
              <a:ext cx="2373" cy="1408"/>
            </a:xfrm>
            <a:prstGeom prst="rect">
              <a:avLst/>
            </a:prstGeom>
            <a:noFill/>
          </p:spPr>
        </p:pic>
      </p:grpSp>
      <p:pic>
        <p:nvPicPr>
          <p:cNvPr id="192534" name="Picture 22"/>
          <p:cNvPicPr>
            <a:picLocks noChangeAspect="1" noChangeArrowheads="1"/>
          </p:cNvPicPr>
          <p:nvPr/>
        </p:nvPicPr>
        <p:blipFill>
          <a:blip r:embed="rId6" cstate="screen"/>
          <a:srcRect/>
          <a:stretch>
            <a:fillRect/>
          </a:stretch>
        </p:blipFill>
        <p:spPr bwMode="auto">
          <a:xfrm>
            <a:off x="5518298" y="2035175"/>
            <a:ext cx="3505052" cy="2529007"/>
          </a:xfrm>
          <a:prstGeom prst="rect">
            <a:avLst/>
          </a:prstGeom>
          <a:noFill/>
        </p:spPr>
      </p:pic>
      <p:pic>
        <p:nvPicPr>
          <p:cNvPr id="192535" name="Picture 23"/>
          <p:cNvPicPr>
            <a:picLocks noChangeAspect="1" noChangeArrowheads="1"/>
          </p:cNvPicPr>
          <p:nvPr/>
        </p:nvPicPr>
        <p:blipFill>
          <a:blip r:embed="rId7" cstate="screen"/>
          <a:srcRect/>
          <a:stretch>
            <a:fillRect/>
          </a:stretch>
        </p:blipFill>
        <p:spPr bwMode="auto">
          <a:xfrm>
            <a:off x="171450" y="2046288"/>
            <a:ext cx="3488717" cy="2525712"/>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72" name="Picture 8"/>
          <p:cNvPicPr>
            <a:picLocks noChangeAspect="1" noChangeArrowheads="1"/>
          </p:cNvPicPr>
          <p:nvPr/>
        </p:nvPicPr>
        <p:blipFill>
          <a:blip r:embed="rId3" cstate="screen"/>
          <a:srcRect/>
          <a:stretch>
            <a:fillRect/>
          </a:stretch>
        </p:blipFill>
        <p:spPr bwMode="auto">
          <a:xfrm>
            <a:off x="4194175" y="147638"/>
            <a:ext cx="3538538" cy="2562225"/>
          </a:xfrm>
          <a:prstGeom prst="rect">
            <a:avLst/>
          </a:prstGeom>
          <a:noFill/>
        </p:spPr>
      </p:pic>
      <p:pic>
        <p:nvPicPr>
          <p:cNvPr id="344073" name="Picture 9"/>
          <p:cNvPicPr>
            <a:picLocks noChangeAspect="1" noChangeArrowheads="1"/>
          </p:cNvPicPr>
          <p:nvPr/>
        </p:nvPicPr>
        <p:blipFill>
          <a:blip r:embed="rId4" cstate="screen"/>
          <a:srcRect/>
          <a:stretch>
            <a:fillRect/>
          </a:stretch>
        </p:blipFill>
        <p:spPr bwMode="auto">
          <a:xfrm>
            <a:off x="138113" y="139700"/>
            <a:ext cx="3927475" cy="2578100"/>
          </a:xfrm>
          <a:prstGeom prst="rect">
            <a:avLst/>
          </a:prstGeom>
          <a:noFill/>
        </p:spPr>
      </p:pic>
      <p:pic>
        <p:nvPicPr>
          <p:cNvPr id="344074" name="Picture 10"/>
          <p:cNvPicPr>
            <a:picLocks noChangeAspect="1" noChangeArrowheads="1"/>
          </p:cNvPicPr>
          <p:nvPr/>
        </p:nvPicPr>
        <p:blipFill>
          <a:blip r:embed="rId5" cstate="screen"/>
          <a:srcRect l="13293" t="6638" r="16327"/>
          <a:stretch>
            <a:fillRect/>
          </a:stretch>
        </p:blipFill>
        <p:spPr bwMode="auto">
          <a:xfrm>
            <a:off x="1300163" y="2863850"/>
            <a:ext cx="6589712" cy="3795713"/>
          </a:xfrm>
          <a:prstGeom prst="rect">
            <a:avLst/>
          </a:prstGeom>
          <a:noFill/>
        </p:spPr>
      </p:pic>
      <p:pic>
        <p:nvPicPr>
          <p:cNvPr id="344067" name="Picture 3"/>
          <p:cNvPicPr>
            <a:picLocks noChangeAspect="1" noChangeArrowheads="1"/>
          </p:cNvPicPr>
          <p:nvPr/>
        </p:nvPicPr>
        <p:blipFill>
          <a:blip r:embed="rId6" cstate="screen"/>
          <a:srcRect/>
          <a:stretch>
            <a:fillRect/>
          </a:stretch>
        </p:blipFill>
        <p:spPr bwMode="auto">
          <a:xfrm>
            <a:off x="6240463" y="3055938"/>
            <a:ext cx="2728912" cy="33893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44067"/>
                                        </p:tgtEl>
                                        <p:attrNameLst>
                                          <p:attrName>style.visibility</p:attrName>
                                        </p:attrNameLst>
                                      </p:cBhvr>
                                      <p:to>
                                        <p:strVal val="visible"/>
                                      </p:to>
                                    </p:set>
                                    <p:anim calcmode="lin" valueType="num">
                                      <p:cBhvr>
                                        <p:cTn id="7" dur="500" fill="hold"/>
                                        <p:tgtEl>
                                          <p:spTgt spid="344067"/>
                                        </p:tgtEl>
                                        <p:attrNameLst>
                                          <p:attrName>ppt_w</p:attrName>
                                        </p:attrNameLst>
                                      </p:cBhvr>
                                      <p:tavLst>
                                        <p:tav tm="0">
                                          <p:val>
                                            <p:fltVal val="0"/>
                                          </p:val>
                                        </p:tav>
                                        <p:tav tm="100000">
                                          <p:val>
                                            <p:strVal val="#ppt_w"/>
                                          </p:val>
                                        </p:tav>
                                      </p:tavLst>
                                    </p:anim>
                                    <p:anim calcmode="lin" valueType="num">
                                      <p:cBhvr>
                                        <p:cTn id="8" dur="500" fill="hold"/>
                                        <p:tgtEl>
                                          <p:spTgt spid="3440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21" name="Picture 5"/>
          <p:cNvPicPr>
            <a:picLocks noChangeAspect="1" noChangeArrowheads="1"/>
          </p:cNvPicPr>
          <p:nvPr/>
        </p:nvPicPr>
        <p:blipFill>
          <a:blip r:embed="rId3" cstate="screen"/>
          <a:srcRect/>
          <a:stretch>
            <a:fillRect/>
          </a:stretch>
        </p:blipFill>
        <p:spPr bwMode="auto">
          <a:xfrm>
            <a:off x="185738" y="254000"/>
            <a:ext cx="4379912" cy="2903538"/>
          </a:xfrm>
          <a:prstGeom prst="rect">
            <a:avLst/>
          </a:prstGeom>
          <a:noFill/>
        </p:spPr>
      </p:pic>
      <p:pic>
        <p:nvPicPr>
          <p:cNvPr id="342022" name="Picture 6"/>
          <p:cNvPicPr>
            <a:picLocks noChangeAspect="1" noChangeArrowheads="1"/>
          </p:cNvPicPr>
          <p:nvPr/>
        </p:nvPicPr>
        <p:blipFill>
          <a:blip r:embed="rId4" cstate="screen"/>
          <a:srcRect/>
          <a:stretch>
            <a:fillRect/>
          </a:stretch>
        </p:blipFill>
        <p:spPr bwMode="auto">
          <a:xfrm>
            <a:off x="4746625" y="263525"/>
            <a:ext cx="4241800" cy="2905125"/>
          </a:xfrm>
          <a:prstGeom prst="rect">
            <a:avLst/>
          </a:prstGeom>
          <a:noFill/>
        </p:spPr>
      </p:pic>
      <p:pic>
        <p:nvPicPr>
          <p:cNvPr id="342023" name="Picture 7"/>
          <p:cNvPicPr>
            <a:picLocks noChangeAspect="1" noChangeArrowheads="1"/>
          </p:cNvPicPr>
          <p:nvPr/>
        </p:nvPicPr>
        <p:blipFill>
          <a:blip r:embed="rId5" cstate="screen"/>
          <a:srcRect/>
          <a:stretch>
            <a:fillRect/>
          </a:stretch>
        </p:blipFill>
        <p:spPr bwMode="auto">
          <a:xfrm>
            <a:off x="4083050" y="3351213"/>
            <a:ext cx="4900613" cy="326548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σκοπός - στόχοι</a:t>
            </a:r>
            <a:endParaRPr lang="el-GR" dirty="0"/>
          </a:p>
        </p:txBody>
      </p:sp>
      <p:sp>
        <p:nvSpPr>
          <p:cNvPr id="3" name="Content Placeholder 2"/>
          <p:cNvSpPr>
            <a:spLocks noGrp="1"/>
          </p:cNvSpPr>
          <p:nvPr>
            <p:ph idx="1"/>
          </p:nvPr>
        </p:nvSpPr>
        <p:spPr/>
        <p:txBody>
          <a:bodyPr>
            <a:normAutofit/>
          </a:bodyPr>
          <a:lstStyle/>
          <a:p>
            <a:r>
              <a:rPr lang="el-GR" dirty="0" smtClean="0"/>
              <a:t>Ο φοιτητής να είναι ικανός να:</a:t>
            </a:r>
          </a:p>
          <a:p>
            <a:pPr lvl="1"/>
            <a:r>
              <a:rPr lang="el-GR" dirty="0" smtClean="0"/>
              <a:t>περιγράφει προβλήματα ανωμαλιών σύγκλεισης που παρουσιάζονται κατά την περίοδο του μικτού φραγμού</a:t>
            </a:r>
          </a:p>
          <a:p>
            <a:pPr lvl="1"/>
            <a:r>
              <a:rPr lang="el-GR" dirty="0" smtClean="0"/>
              <a:t>αναγνωρίζει τέτοια προβλήματα κατά την κλινική εξέταση ή από φωτογραφίες και ακτινογραφίες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3" name="Picture 7"/>
          <p:cNvPicPr>
            <a:picLocks noChangeAspect="1" noChangeArrowheads="1"/>
          </p:cNvPicPr>
          <p:nvPr/>
        </p:nvPicPr>
        <p:blipFill>
          <a:blip r:embed="rId3" cstate="screen"/>
          <a:srcRect/>
          <a:stretch>
            <a:fillRect/>
          </a:stretch>
        </p:blipFill>
        <p:spPr bwMode="auto">
          <a:xfrm>
            <a:off x="2817813" y="171450"/>
            <a:ext cx="3570287" cy="2501900"/>
          </a:xfrm>
          <a:prstGeom prst="rect">
            <a:avLst/>
          </a:prstGeom>
          <a:noFill/>
          <a:ln w="12700" cap="sq">
            <a:noFill/>
            <a:miter lim="800000"/>
            <a:headEnd type="none" w="sm" len="sm"/>
            <a:tailEnd type="none" w="sm" len="sm"/>
          </a:ln>
          <a:effectLst/>
        </p:spPr>
      </p:pic>
      <p:pic>
        <p:nvPicPr>
          <p:cNvPr id="39944" name="Picture 8"/>
          <p:cNvPicPr>
            <a:picLocks noChangeAspect="1" noChangeArrowheads="1"/>
          </p:cNvPicPr>
          <p:nvPr/>
        </p:nvPicPr>
        <p:blipFill>
          <a:blip r:embed="rId4" cstate="screen"/>
          <a:srcRect/>
          <a:stretch>
            <a:fillRect/>
          </a:stretch>
        </p:blipFill>
        <p:spPr bwMode="auto">
          <a:xfrm>
            <a:off x="180975" y="2000250"/>
            <a:ext cx="3179763" cy="2451100"/>
          </a:xfrm>
          <a:prstGeom prst="rect">
            <a:avLst/>
          </a:prstGeom>
          <a:noFill/>
          <a:ln w="12700" cap="sq">
            <a:noFill/>
            <a:miter lim="800000"/>
            <a:headEnd type="none" w="sm" len="sm"/>
            <a:tailEnd type="none" w="sm" len="sm"/>
          </a:ln>
          <a:effectLst/>
        </p:spPr>
      </p:pic>
      <p:pic>
        <p:nvPicPr>
          <p:cNvPr id="39945" name="Picture 9"/>
          <p:cNvPicPr>
            <a:picLocks noChangeAspect="1" noChangeArrowheads="1"/>
          </p:cNvPicPr>
          <p:nvPr/>
        </p:nvPicPr>
        <p:blipFill>
          <a:blip r:embed="rId5" cstate="screen"/>
          <a:srcRect/>
          <a:stretch>
            <a:fillRect/>
          </a:stretch>
        </p:blipFill>
        <p:spPr bwMode="auto">
          <a:xfrm>
            <a:off x="5532438" y="1984375"/>
            <a:ext cx="3484562" cy="2471738"/>
          </a:xfrm>
          <a:prstGeom prst="rect">
            <a:avLst/>
          </a:prstGeom>
          <a:noFill/>
          <a:ln w="12700" cap="sq">
            <a:noFill/>
            <a:miter lim="800000"/>
            <a:headEnd type="none" w="sm" len="sm"/>
            <a:tailEnd type="none" w="sm" len="sm"/>
          </a:ln>
          <a:effectLst/>
        </p:spPr>
      </p:pic>
      <p:pic>
        <p:nvPicPr>
          <p:cNvPr id="39946" name="Picture 10"/>
          <p:cNvPicPr>
            <a:picLocks noChangeAspect="1" noChangeArrowheads="1"/>
          </p:cNvPicPr>
          <p:nvPr/>
        </p:nvPicPr>
        <p:blipFill>
          <a:blip r:embed="rId6" cstate="screen"/>
          <a:srcRect/>
          <a:stretch>
            <a:fillRect/>
          </a:stretch>
        </p:blipFill>
        <p:spPr bwMode="auto">
          <a:xfrm>
            <a:off x="812800" y="4603750"/>
            <a:ext cx="3573463" cy="2082800"/>
          </a:xfrm>
          <a:prstGeom prst="rect">
            <a:avLst/>
          </a:prstGeom>
          <a:noFill/>
          <a:ln w="12700" cap="sq">
            <a:noFill/>
            <a:miter lim="800000"/>
            <a:headEnd type="none" w="sm" len="sm"/>
            <a:tailEnd type="none" w="sm" len="sm"/>
          </a:ln>
          <a:effectLst/>
        </p:spPr>
      </p:pic>
      <p:pic>
        <p:nvPicPr>
          <p:cNvPr id="39947" name="Picture 11"/>
          <p:cNvPicPr>
            <a:picLocks noChangeAspect="1" noChangeArrowheads="1"/>
          </p:cNvPicPr>
          <p:nvPr/>
        </p:nvPicPr>
        <p:blipFill>
          <a:blip r:embed="rId7" cstate="screen"/>
          <a:srcRect/>
          <a:stretch>
            <a:fillRect/>
          </a:stretch>
        </p:blipFill>
        <p:spPr bwMode="auto">
          <a:xfrm>
            <a:off x="4614863" y="4603750"/>
            <a:ext cx="3703637" cy="2093913"/>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04" name="Picture 20"/>
          <p:cNvPicPr>
            <a:picLocks noChangeAspect="1" noChangeArrowheads="1"/>
          </p:cNvPicPr>
          <p:nvPr/>
        </p:nvPicPr>
        <p:blipFill>
          <a:blip r:embed="rId3" cstate="screen"/>
          <a:srcRect/>
          <a:stretch>
            <a:fillRect/>
          </a:stretch>
        </p:blipFill>
        <p:spPr bwMode="auto">
          <a:xfrm>
            <a:off x="160128" y="2807045"/>
            <a:ext cx="4381379" cy="3108969"/>
          </a:xfrm>
          <a:prstGeom prst="rect">
            <a:avLst/>
          </a:prstGeom>
          <a:noFill/>
          <a:ln w="12700" cap="sq">
            <a:noFill/>
            <a:miter lim="800000"/>
            <a:headEnd type="none" w="sm" len="sm"/>
            <a:tailEnd type="none" w="sm" len="sm"/>
          </a:ln>
          <a:effectLst/>
        </p:spPr>
      </p:pic>
      <p:sp>
        <p:nvSpPr>
          <p:cNvPr id="41992" name="Line 8"/>
          <p:cNvSpPr>
            <a:spLocks noChangeShapeType="1"/>
          </p:cNvSpPr>
          <p:nvPr/>
        </p:nvSpPr>
        <p:spPr bwMode="auto">
          <a:xfrm>
            <a:off x="2868025" y="3744830"/>
            <a:ext cx="387350" cy="239713"/>
          </a:xfrm>
          <a:prstGeom prst="line">
            <a:avLst/>
          </a:prstGeom>
          <a:noFill/>
          <a:ln w="76200" cap="sq">
            <a:solidFill>
              <a:srgbClr val="92D050"/>
            </a:solidFill>
            <a:round/>
            <a:headEnd type="none" w="sm" len="sm"/>
            <a:tailEnd type="triangle" w="med" len="med"/>
          </a:ln>
          <a:effectLst>
            <a:outerShdw dist="45791" dir="3378596" algn="ctr" rotWithShape="0">
              <a:schemeClr val="bg2"/>
            </a:outerShdw>
          </a:effectLst>
        </p:spPr>
        <p:txBody>
          <a:bodyPr/>
          <a:lstStyle/>
          <a:p>
            <a:endParaRPr lang="el-GR"/>
          </a:p>
        </p:txBody>
      </p:sp>
      <p:sp>
        <p:nvSpPr>
          <p:cNvPr id="41993" name="Line 9"/>
          <p:cNvSpPr>
            <a:spLocks noChangeShapeType="1"/>
          </p:cNvSpPr>
          <p:nvPr/>
        </p:nvSpPr>
        <p:spPr bwMode="auto">
          <a:xfrm flipH="1">
            <a:off x="1395673" y="3664201"/>
            <a:ext cx="425450" cy="287338"/>
          </a:xfrm>
          <a:prstGeom prst="line">
            <a:avLst/>
          </a:prstGeom>
          <a:noFill/>
          <a:ln w="76200" cap="sq">
            <a:solidFill>
              <a:srgbClr val="92D050"/>
            </a:solidFill>
            <a:round/>
            <a:headEnd type="none" w="sm" len="sm"/>
            <a:tailEnd type="triangle" w="med" len="med"/>
          </a:ln>
          <a:effectLst>
            <a:outerShdw dist="45791" dir="3378596" algn="ctr" rotWithShape="0">
              <a:schemeClr val="bg2"/>
            </a:outerShdw>
          </a:effectLst>
        </p:spPr>
        <p:txBody>
          <a:bodyPr/>
          <a:lstStyle/>
          <a:p>
            <a:endParaRPr lang="el-GR"/>
          </a:p>
        </p:txBody>
      </p:sp>
      <p:pic>
        <p:nvPicPr>
          <p:cNvPr id="42005" name="Picture 21"/>
          <p:cNvPicPr>
            <a:picLocks noChangeAspect="1" noChangeArrowheads="1"/>
          </p:cNvPicPr>
          <p:nvPr/>
        </p:nvPicPr>
        <p:blipFill>
          <a:blip r:embed="rId4" cstate="screen"/>
          <a:srcRect/>
          <a:stretch>
            <a:fillRect/>
          </a:stretch>
        </p:blipFill>
        <p:spPr bwMode="auto">
          <a:xfrm>
            <a:off x="4698670" y="2816123"/>
            <a:ext cx="4275211" cy="3085603"/>
          </a:xfrm>
          <a:prstGeom prst="rect">
            <a:avLst/>
          </a:prstGeom>
          <a:noFill/>
          <a:ln w="12700" cap="sq">
            <a:noFill/>
            <a:miter lim="800000"/>
            <a:headEnd type="none" w="sm" len="sm"/>
            <a:tailEnd type="none" w="sm" len="sm"/>
          </a:ln>
          <a:effectLst/>
        </p:spPr>
      </p:pic>
      <p:pic>
        <p:nvPicPr>
          <p:cNvPr id="7" name="Picture 7"/>
          <p:cNvPicPr>
            <a:picLocks noChangeAspect="1" noChangeArrowheads="1"/>
          </p:cNvPicPr>
          <p:nvPr/>
        </p:nvPicPr>
        <p:blipFill>
          <a:blip r:embed="rId5" cstate="screen"/>
          <a:srcRect/>
          <a:stretch>
            <a:fillRect/>
          </a:stretch>
        </p:blipFill>
        <p:spPr bwMode="auto">
          <a:xfrm>
            <a:off x="2817813" y="171450"/>
            <a:ext cx="3570287" cy="25019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04" name="Picture 20"/>
          <p:cNvPicPr>
            <a:picLocks noChangeAspect="1" noChangeArrowheads="1"/>
          </p:cNvPicPr>
          <p:nvPr/>
        </p:nvPicPr>
        <p:blipFill>
          <a:blip r:embed="rId3" cstate="screen"/>
          <a:srcRect/>
          <a:stretch>
            <a:fillRect/>
          </a:stretch>
        </p:blipFill>
        <p:spPr bwMode="auto">
          <a:xfrm>
            <a:off x="160128" y="2807045"/>
            <a:ext cx="4381379" cy="3108969"/>
          </a:xfrm>
          <a:prstGeom prst="rect">
            <a:avLst/>
          </a:prstGeom>
          <a:noFill/>
          <a:ln w="12700" cap="sq">
            <a:noFill/>
            <a:miter lim="800000"/>
            <a:headEnd type="none" w="sm" len="sm"/>
            <a:tailEnd type="none" w="sm" len="sm"/>
          </a:ln>
          <a:effectLst/>
        </p:spPr>
      </p:pic>
      <p:sp>
        <p:nvSpPr>
          <p:cNvPr id="41992" name="Line 8"/>
          <p:cNvSpPr>
            <a:spLocks noChangeShapeType="1"/>
          </p:cNvSpPr>
          <p:nvPr/>
        </p:nvSpPr>
        <p:spPr bwMode="auto">
          <a:xfrm>
            <a:off x="2868025" y="3744830"/>
            <a:ext cx="387350" cy="239713"/>
          </a:xfrm>
          <a:prstGeom prst="line">
            <a:avLst/>
          </a:prstGeom>
          <a:noFill/>
          <a:ln w="76200" cap="sq">
            <a:solidFill>
              <a:srgbClr val="92D050"/>
            </a:solidFill>
            <a:round/>
            <a:headEnd type="none" w="sm" len="sm"/>
            <a:tailEnd type="triangle" w="med" len="med"/>
          </a:ln>
          <a:effectLst>
            <a:outerShdw dist="45791" dir="3378596" algn="ctr" rotWithShape="0">
              <a:schemeClr val="bg2"/>
            </a:outerShdw>
          </a:effectLst>
        </p:spPr>
        <p:txBody>
          <a:bodyPr/>
          <a:lstStyle/>
          <a:p>
            <a:endParaRPr lang="el-GR"/>
          </a:p>
        </p:txBody>
      </p:sp>
      <p:sp>
        <p:nvSpPr>
          <p:cNvPr id="41993" name="Line 9"/>
          <p:cNvSpPr>
            <a:spLocks noChangeShapeType="1"/>
          </p:cNvSpPr>
          <p:nvPr/>
        </p:nvSpPr>
        <p:spPr bwMode="auto">
          <a:xfrm flipH="1">
            <a:off x="1395673" y="3664201"/>
            <a:ext cx="425450" cy="287338"/>
          </a:xfrm>
          <a:prstGeom prst="line">
            <a:avLst/>
          </a:prstGeom>
          <a:noFill/>
          <a:ln w="76200" cap="sq">
            <a:solidFill>
              <a:srgbClr val="92D050"/>
            </a:solidFill>
            <a:round/>
            <a:headEnd type="none" w="sm" len="sm"/>
            <a:tailEnd type="triangle" w="med" len="med"/>
          </a:ln>
          <a:effectLst>
            <a:outerShdw dist="45791" dir="3378596" algn="ctr" rotWithShape="0">
              <a:schemeClr val="bg2"/>
            </a:outerShdw>
          </a:effectLst>
        </p:spPr>
        <p:txBody>
          <a:bodyPr/>
          <a:lstStyle/>
          <a:p>
            <a:endParaRPr lang="el-GR"/>
          </a:p>
        </p:txBody>
      </p:sp>
      <p:pic>
        <p:nvPicPr>
          <p:cNvPr id="42005" name="Picture 21"/>
          <p:cNvPicPr>
            <a:picLocks noChangeAspect="1" noChangeArrowheads="1"/>
          </p:cNvPicPr>
          <p:nvPr/>
        </p:nvPicPr>
        <p:blipFill>
          <a:blip r:embed="rId4" cstate="screen"/>
          <a:srcRect/>
          <a:stretch>
            <a:fillRect/>
          </a:stretch>
        </p:blipFill>
        <p:spPr bwMode="auto">
          <a:xfrm>
            <a:off x="4698670" y="2816123"/>
            <a:ext cx="4275211" cy="3085603"/>
          </a:xfrm>
          <a:prstGeom prst="rect">
            <a:avLst/>
          </a:prstGeom>
          <a:noFill/>
          <a:ln w="12700" cap="sq">
            <a:noFill/>
            <a:miter lim="800000"/>
            <a:headEnd type="none" w="sm" len="sm"/>
            <a:tailEnd type="none" w="sm" len="sm"/>
          </a:ln>
          <a:effectLst/>
        </p:spPr>
      </p:pic>
      <p:pic>
        <p:nvPicPr>
          <p:cNvPr id="7" name="Picture 7"/>
          <p:cNvPicPr>
            <a:picLocks noChangeAspect="1" noChangeArrowheads="1"/>
          </p:cNvPicPr>
          <p:nvPr/>
        </p:nvPicPr>
        <p:blipFill>
          <a:blip r:embed="rId5" cstate="screen"/>
          <a:srcRect/>
          <a:stretch>
            <a:fillRect/>
          </a:stretch>
        </p:blipFill>
        <p:spPr bwMode="auto">
          <a:xfrm>
            <a:off x="2817813" y="171450"/>
            <a:ext cx="3570287" cy="2501900"/>
          </a:xfrm>
          <a:prstGeom prst="rect">
            <a:avLst/>
          </a:prstGeom>
          <a:noFill/>
          <a:ln w="12700" cap="sq">
            <a:noFill/>
            <a:miter lim="800000"/>
            <a:headEnd type="none" w="sm" len="sm"/>
            <a:tailEnd type="none" w="sm" len="sm"/>
          </a:ln>
          <a:effectLst/>
        </p:spPr>
      </p:pic>
      <p:sp>
        <p:nvSpPr>
          <p:cNvPr id="8" name="Down Arrow 7"/>
          <p:cNvSpPr/>
          <p:nvPr/>
        </p:nvSpPr>
        <p:spPr>
          <a:xfrm rot="3823997">
            <a:off x="5709683" y="414669"/>
            <a:ext cx="414670" cy="606056"/>
          </a:xfrm>
          <a:prstGeom prst="downArrow">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6443331" y="510363"/>
            <a:ext cx="522900" cy="830997"/>
          </a:xfrm>
          <a:prstGeom prst="rect">
            <a:avLst/>
          </a:prstGeom>
          <a:noFill/>
        </p:spPr>
        <p:txBody>
          <a:bodyPr wrap="none" rtlCol="0">
            <a:spAutoFit/>
          </a:bodyPr>
          <a:lstStyle/>
          <a:p>
            <a:r>
              <a:rPr lang="el-GR" sz="4800" b="1" dirty="0" smtClean="0"/>
              <a:t>?</a:t>
            </a:r>
            <a:endParaRPr lang="el-GR" sz="4800" b="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l="16809" t="19839" r="16725"/>
          <a:stretch>
            <a:fillRect/>
          </a:stretch>
        </p:blipFill>
        <p:spPr bwMode="auto">
          <a:xfrm>
            <a:off x="179388" y="260350"/>
            <a:ext cx="6264275" cy="3489325"/>
          </a:xfrm>
          <a:prstGeom prst="rect">
            <a:avLst/>
          </a:prstGeom>
          <a:noFill/>
        </p:spPr>
      </p:pic>
      <p:pic>
        <p:nvPicPr>
          <p:cNvPr id="3" name="Picture 6"/>
          <p:cNvPicPr>
            <a:picLocks noChangeAspect="1" noChangeArrowheads="1"/>
          </p:cNvPicPr>
          <p:nvPr/>
        </p:nvPicPr>
        <p:blipFill>
          <a:blip r:embed="rId4" cstate="screen"/>
          <a:srcRect/>
          <a:stretch>
            <a:fillRect/>
          </a:stretch>
        </p:blipFill>
        <p:spPr bwMode="auto">
          <a:xfrm>
            <a:off x="1350963" y="3883025"/>
            <a:ext cx="3651250" cy="2636838"/>
          </a:xfrm>
          <a:prstGeom prst="rect">
            <a:avLst/>
          </a:prstGeom>
          <a:noFill/>
          <a:ln w="12700" cap="sq">
            <a:noFill/>
            <a:miter lim="800000"/>
            <a:headEnd type="none" w="sm" len="sm"/>
            <a:tailEnd type="none" w="sm" len="sm"/>
          </a:ln>
          <a:effectLst/>
        </p:spPr>
      </p:pic>
      <p:pic>
        <p:nvPicPr>
          <p:cNvPr id="4" name="Picture 7"/>
          <p:cNvPicPr>
            <a:picLocks noChangeAspect="1" noChangeArrowheads="1"/>
          </p:cNvPicPr>
          <p:nvPr/>
        </p:nvPicPr>
        <p:blipFill>
          <a:blip r:embed="rId5" cstate="screen"/>
          <a:srcRect/>
          <a:stretch>
            <a:fillRect/>
          </a:stretch>
        </p:blipFill>
        <p:spPr bwMode="auto">
          <a:xfrm>
            <a:off x="5272088" y="3865563"/>
            <a:ext cx="3184525" cy="2641600"/>
          </a:xfrm>
          <a:prstGeom prst="rect">
            <a:avLst/>
          </a:prstGeom>
          <a:noFill/>
          <a:ln w="12700" cap="sq">
            <a:noFill/>
            <a:miter lim="800000"/>
            <a:headEnd type="none" w="sm" len="sm"/>
            <a:tailEnd type="none" w="sm" len="sm"/>
          </a:ln>
          <a:effectLst/>
        </p:spPr>
      </p:pic>
      <p:pic>
        <p:nvPicPr>
          <p:cNvPr id="5" name="Picture 7"/>
          <p:cNvPicPr>
            <a:picLocks noChangeAspect="1" noChangeArrowheads="1"/>
          </p:cNvPicPr>
          <p:nvPr/>
        </p:nvPicPr>
        <p:blipFill>
          <a:blip r:embed="rId6" cstate="screen"/>
          <a:srcRect/>
          <a:stretch>
            <a:fillRect/>
          </a:stretch>
        </p:blipFill>
        <p:spPr bwMode="auto">
          <a:xfrm>
            <a:off x="5444059" y="107652"/>
            <a:ext cx="3570287" cy="2501900"/>
          </a:xfrm>
          <a:prstGeom prst="rect">
            <a:avLst/>
          </a:prstGeom>
          <a:noFill/>
          <a:ln w="12700" cap="sq">
            <a:noFill/>
            <a:miter lim="800000"/>
            <a:headEnd type="none" w="sm" len="sm"/>
            <a:tailEnd type="none" w="sm" len="sm"/>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l-GR" sz="3200" dirty="0" smtClean="0"/>
              <a:t>ενδείξεις πιθανής </a:t>
            </a:r>
            <a:r>
              <a:rPr lang="el-GR" sz="3200" dirty="0" err="1" smtClean="0"/>
              <a:t>έγκλεισης</a:t>
            </a:r>
            <a:r>
              <a:rPr lang="el-GR" sz="3200" dirty="0" smtClean="0"/>
              <a:t> </a:t>
            </a:r>
            <a:r>
              <a:rPr lang="el-GR" sz="3200" dirty="0"/>
              <a:t>κυνοδόντων</a:t>
            </a:r>
          </a:p>
        </p:txBody>
      </p:sp>
      <p:sp>
        <p:nvSpPr>
          <p:cNvPr id="260099" name="Rectangle 3"/>
          <p:cNvSpPr>
            <a:spLocks noGrp="1" noChangeArrowheads="1"/>
          </p:cNvSpPr>
          <p:nvPr>
            <p:ph type="body" sz="half" idx="1"/>
          </p:nvPr>
        </p:nvSpPr>
        <p:spPr>
          <a:xfrm>
            <a:off x="685800" y="1981200"/>
            <a:ext cx="4365625" cy="4525926"/>
          </a:xfrm>
        </p:spPr>
        <p:txBody>
          <a:bodyPr/>
          <a:lstStyle/>
          <a:p>
            <a:pPr>
              <a:lnSpc>
                <a:spcPct val="90000"/>
              </a:lnSpc>
            </a:pPr>
            <a:r>
              <a:rPr lang="el-GR" sz="2200" dirty="0" smtClean="0"/>
              <a:t>απόκλιση πλαγίων</a:t>
            </a:r>
            <a:endParaRPr lang="el-GR" sz="2200" dirty="0"/>
          </a:p>
          <a:p>
            <a:pPr>
              <a:lnSpc>
                <a:spcPct val="90000"/>
              </a:lnSpc>
            </a:pPr>
            <a:r>
              <a:rPr lang="el-GR" sz="2200" dirty="0" smtClean="0"/>
              <a:t>μη κινητικότητα </a:t>
            </a:r>
            <a:r>
              <a:rPr lang="el-GR" sz="2200" dirty="0"/>
              <a:t>νεογιλών </a:t>
            </a:r>
            <a:r>
              <a:rPr lang="el-GR" sz="2200" dirty="0" smtClean="0"/>
              <a:t>κυνοδόντων</a:t>
            </a:r>
            <a:endParaRPr lang="el-GR" sz="2200" dirty="0"/>
          </a:p>
          <a:p>
            <a:pPr>
              <a:lnSpc>
                <a:spcPct val="90000"/>
              </a:lnSpc>
            </a:pPr>
            <a:r>
              <a:rPr lang="el-GR" sz="2200" dirty="0" smtClean="0"/>
              <a:t>ψηλάφηση </a:t>
            </a:r>
            <a:r>
              <a:rPr lang="el-GR" sz="2200" dirty="0"/>
              <a:t>του μόνιμου </a:t>
            </a:r>
            <a:r>
              <a:rPr lang="el-GR" sz="2200" dirty="0" smtClean="0"/>
              <a:t>κυνόδοντα</a:t>
            </a:r>
            <a:endParaRPr lang="el-GR" sz="2200" dirty="0"/>
          </a:p>
          <a:p>
            <a:pPr>
              <a:lnSpc>
                <a:spcPct val="90000"/>
              </a:lnSpc>
            </a:pPr>
            <a:r>
              <a:rPr lang="el-GR" sz="2200" dirty="0" smtClean="0"/>
              <a:t>ακτινογραφικά</a:t>
            </a:r>
            <a:r>
              <a:rPr lang="el-GR" sz="2200" dirty="0"/>
              <a:t>: εγγύς απόκλιση και επικάλυψη της ρίζας του πλαγίου.</a:t>
            </a:r>
          </a:p>
          <a:p>
            <a:pPr>
              <a:lnSpc>
                <a:spcPct val="90000"/>
              </a:lnSpc>
            </a:pPr>
            <a:r>
              <a:rPr lang="el-GR" sz="2200" dirty="0" smtClean="0"/>
              <a:t>η </a:t>
            </a:r>
            <a:r>
              <a:rPr lang="el-GR" sz="2200" dirty="0" err="1"/>
              <a:t>έγκλειση</a:t>
            </a:r>
            <a:r>
              <a:rPr lang="el-GR" sz="2200" dirty="0"/>
              <a:t> είναι συχνή και σε περιπτώσεις </a:t>
            </a:r>
            <a:r>
              <a:rPr lang="el-GR" sz="2200" dirty="0" err="1"/>
              <a:t>υπερ</a:t>
            </a:r>
            <a:r>
              <a:rPr lang="el-GR" sz="2200" dirty="0"/>
              <a:t>-επάρκειας χώρου, π.χ. </a:t>
            </a:r>
            <a:r>
              <a:rPr lang="el-GR" sz="2200" dirty="0" err="1"/>
              <a:t>αγενεσία</a:t>
            </a:r>
            <a:r>
              <a:rPr lang="el-GR" sz="2200" dirty="0"/>
              <a:t> </a:t>
            </a:r>
            <a:r>
              <a:rPr lang="el-GR" sz="2200" dirty="0" smtClean="0"/>
              <a:t>πλαγίου</a:t>
            </a:r>
            <a:endParaRPr lang="el-GR" sz="2200" dirty="0"/>
          </a:p>
        </p:txBody>
      </p:sp>
      <p:pic>
        <p:nvPicPr>
          <p:cNvPr id="260100" name="Picture 4"/>
          <p:cNvPicPr>
            <a:picLocks noChangeArrowheads="1"/>
          </p:cNvPicPr>
          <p:nvPr>
            <p:ph sz="quarter" idx="3"/>
          </p:nvPr>
        </p:nvPicPr>
        <p:blipFill>
          <a:blip r:embed="rId3" cstate="screen">
            <a:lum bright="12000"/>
          </a:blip>
          <a:srcRect l="38174" t="27002" r="36870" b="33066"/>
          <a:stretch>
            <a:fillRect/>
          </a:stretch>
        </p:blipFill>
        <p:spPr>
          <a:xfrm>
            <a:off x="5478463" y="4024313"/>
            <a:ext cx="2819400" cy="2266950"/>
          </a:xfrm>
          <a:noFill/>
          <a:ln/>
        </p:spPr>
      </p:pic>
      <p:pic>
        <p:nvPicPr>
          <p:cNvPr id="260101" name="Picture 5"/>
          <p:cNvPicPr>
            <a:picLocks noChangeAspect="1" noChangeArrowheads="1"/>
          </p:cNvPicPr>
          <p:nvPr/>
        </p:nvPicPr>
        <p:blipFill>
          <a:blip r:embed="rId4" cstate="screen"/>
          <a:srcRect/>
          <a:stretch>
            <a:fillRect/>
          </a:stretch>
        </p:blipFill>
        <p:spPr bwMode="auto">
          <a:xfrm>
            <a:off x="5473700" y="1935163"/>
            <a:ext cx="2770188" cy="1941512"/>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450105"/>
            <a:ext cx="7772400" cy="1143000"/>
          </a:xfrm>
        </p:spPr>
        <p:txBody>
          <a:bodyPr/>
          <a:lstStyle/>
          <a:p>
            <a:r>
              <a:rPr lang="el-GR" sz="3200" dirty="0" err="1" smtClean="0"/>
              <a:t>έγκλειση</a:t>
            </a:r>
            <a:r>
              <a:rPr lang="el-GR" sz="3200" dirty="0" smtClean="0"/>
              <a:t> </a:t>
            </a:r>
            <a:r>
              <a:rPr lang="el-GR" sz="3200" dirty="0"/>
              <a:t>κυνοδόντων: από 8 ετών:</a:t>
            </a:r>
          </a:p>
        </p:txBody>
      </p:sp>
      <p:sp>
        <p:nvSpPr>
          <p:cNvPr id="47107" name="Rectangle 3"/>
          <p:cNvSpPr>
            <a:spLocks noGrp="1" noChangeArrowheads="1"/>
          </p:cNvSpPr>
          <p:nvPr>
            <p:ph type="body" idx="1"/>
          </p:nvPr>
        </p:nvSpPr>
        <p:spPr>
          <a:xfrm>
            <a:off x="685800" y="2130062"/>
            <a:ext cx="7772400" cy="3398868"/>
          </a:xfrm>
        </p:spPr>
        <p:txBody>
          <a:bodyPr/>
          <a:lstStyle/>
          <a:p>
            <a:endParaRPr lang="el-GR" sz="2800" dirty="0"/>
          </a:p>
          <a:p>
            <a:r>
              <a:rPr lang="el-GR" sz="2800" dirty="0" smtClean="0"/>
              <a:t>ψηλάφηση </a:t>
            </a:r>
            <a:r>
              <a:rPr lang="el-GR" sz="2800" dirty="0"/>
              <a:t>(ασυμμετρία</a:t>
            </a:r>
            <a:r>
              <a:rPr lang="el-GR" sz="2800" dirty="0" smtClean="0"/>
              <a:t>;)</a:t>
            </a:r>
            <a:endParaRPr lang="el-GR" sz="2800" dirty="0"/>
          </a:p>
          <a:p>
            <a:r>
              <a:rPr lang="el-GR" sz="2800" dirty="0" smtClean="0"/>
              <a:t>αξιολόγηση </a:t>
            </a:r>
            <a:r>
              <a:rPr lang="el-GR" sz="2800" dirty="0"/>
              <a:t>κινητικότητας </a:t>
            </a:r>
            <a:r>
              <a:rPr lang="el-GR" sz="2800" dirty="0" smtClean="0"/>
              <a:t>νεογιλών</a:t>
            </a:r>
            <a:endParaRPr lang="el-GR" sz="2800" dirty="0"/>
          </a:p>
          <a:p>
            <a:r>
              <a:rPr lang="el-GR" sz="2800" dirty="0" smtClean="0"/>
              <a:t>αξιολόγηση </a:t>
            </a:r>
            <a:r>
              <a:rPr lang="el-GR" sz="2800" dirty="0"/>
              <a:t>θέσης (απόκλισης) </a:t>
            </a:r>
            <a:r>
              <a:rPr lang="el-GR" sz="2800" dirty="0" smtClean="0"/>
              <a:t>πλαγίων</a:t>
            </a:r>
            <a:endParaRPr lang="el-GR" sz="2800" dirty="0"/>
          </a:p>
          <a:p>
            <a:r>
              <a:rPr lang="el-GR" sz="2800" dirty="0" smtClean="0"/>
              <a:t>αξιολόγηση χώρου</a:t>
            </a:r>
            <a:endParaRPr lang="el-GR" sz="2800" dirty="0"/>
          </a:p>
          <a:p>
            <a:r>
              <a:rPr lang="el-GR" sz="2800" dirty="0" smtClean="0"/>
              <a:t>ακτινογραφική εικόνα</a:t>
            </a:r>
            <a:endParaRPr lang="el-GR" sz="2800" dirty="0"/>
          </a:p>
        </p:txBody>
      </p:sp>
      <p:sp>
        <p:nvSpPr>
          <p:cNvPr id="47108" name="Text Box 4"/>
          <p:cNvSpPr txBox="1">
            <a:spLocks noChangeArrowheads="1"/>
          </p:cNvSpPr>
          <p:nvPr/>
        </p:nvSpPr>
        <p:spPr bwMode="auto">
          <a:xfrm>
            <a:off x="391227" y="6014226"/>
            <a:ext cx="7859637" cy="641350"/>
          </a:xfrm>
          <a:prstGeom prst="rect">
            <a:avLst/>
          </a:prstGeom>
          <a:noFill/>
          <a:ln w="12700" cap="sq">
            <a:noFill/>
            <a:miter lim="800000"/>
            <a:headEnd type="none" w="sm" len="sm"/>
            <a:tailEnd type="none" w="sm" len="sm"/>
          </a:ln>
          <a:effectLst/>
        </p:spPr>
        <p:txBody>
          <a:bodyPr wrap="square">
            <a:spAutoFit/>
          </a:bodyPr>
          <a:lstStyle/>
          <a:p>
            <a:r>
              <a:rPr lang="en-US" sz="1800" dirty="0" err="1"/>
              <a:t>Kurol</a:t>
            </a:r>
            <a:r>
              <a:rPr lang="en-US" sz="1800" dirty="0"/>
              <a:t> J. Impacted and </a:t>
            </a:r>
            <a:r>
              <a:rPr lang="en-US" sz="1800" dirty="0" err="1"/>
              <a:t>ankylosed</a:t>
            </a:r>
            <a:r>
              <a:rPr lang="en-US" sz="1800" dirty="0"/>
              <a:t> teeth: Why, when, and how to intervene.</a:t>
            </a:r>
            <a:r>
              <a:rPr lang="el-GR" sz="1800" dirty="0"/>
              <a:t/>
            </a:r>
            <a:br>
              <a:rPr lang="el-GR" sz="1800" dirty="0"/>
            </a:br>
            <a:r>
              <a:rPr lang="en-US" sz="1800" dirty="0"/>
              <a:t>Am J </a:t>
            </a:r>
            <a:r>
              <a:rPr lang="en-US" sz="1800" dirty="0" err="1"/>
              <a:t>Orthod</a:t>
            </a:r>
            <a:r>
              <a:rPr lang="en-US" sz="1800" dirty="0"/>
              <a:t> </a:t>
            </a:r>
            <a:r>
              <a:rPr lang="en-US" sz="1800" dirty="0" err="1"/>
              <a:t>Dentofacial</a:t>
            </a:r>
            <a:r>
              <a:rPr lang="en-US" sz="1800" dirty="0"/>
              <a:t> </a:t>
            </a:r>
            <a:r>
              <a:rPr lang="en-US" sz="1800" dirty="0" err="1"/>
              <a:t>Orthop</a:t>
            </a:r>
            <a:r>
              <a:rPr lang="en-US" sz="1800" dirty="0"/>
              <a:t> 2006;129:S86-S90</a:t>
            </a:r>
            <a:endParaRPr lang="el-GR" sz="1800" dirty="0"/>
          </a:p>
        </p:txBody>
      </p:sp>
      <p:grpSp>
        <p:nvGrpSpPr>
          <p:cNvPr id="2" name="Group 11"/>
          <p:cNvGrpSpPr>
            <a:grpSpLocks/>
          </p:cNvGrpSpPr>
          <p:nvPr/>
        </p:nvGrpSpPr>
        <p:grpSpPr bwMode="auto">
          <a:xfrm>
            <a:off x="1081088" y="1477963"/>
            <a:ext cx="1141412" cy="1189037"/>
            <a:chOff x="1707" y="1505"/>
            <a:chExt cx="719" cy="749"/>
          </a:xfrm>
        </p:grpSpPr>
        <p:sp>
          <p:nvSpPr>
            <p:cNvPr id="47116" name="Freeform 12"/>
            <p:cNvSpPr>
              <a:spLocks/>
            </p:cNvSpPr>
            <p:nvPr/>
          </p:nvSpPr>
          <p:spPr bwMode="auto">
            <a:xfrm>
              <a:off x="1707" y="1532"/>
              <a:ext cx="719" cy="641"/>
            </a:xfrm>
            <a:custGeom>
              <a:avLst/>
              <a:gdLst/>
              <a:ahLst/>
              <a:cxnLst>
                <a:cxn ang="0">
                  <a:pos x="28" y="1168"/>
                </a:cxn>
                <a:cxn ang="0">
                  <a:pos x="648" y="96"/>
                </a:cxn>
                <a:cxn ang="0">
                  <a:pos x="832" y="92"/>
                </a:cxn>
                <a:cxn ang="0">
                  <a:pos x="1425" y="1130"/>
                </a:cxn>
                <a:cxn ang="0">
                  <a:pos x="1340" y="1312"/>
                </a:cxn>
                <a:cxn ang="0">
                  <a:pos x="112" y="1308"/>
                </a:cxn>
                <a:cxn ang="0">
                  <a:pos x="28" y="1168"/>
                </a:cxn>
              </a:cxnLst>
              <a:rect l="0" t="0" r="r" b="b"/>
              <a:pathLst>
                <a:path w="1474" h="1314">
                  <a:moveTo>
                    <a:pt x="28" y="1168"/>
                  </a:moveTo>
                  <a:cubicBezTo>
                    <a:pt x="56" y="1096"/>
                    <a:pt x="592" y="192"/>
                    <a:pt x="648" y="96"/>
                  </a:cubicBezTo>
                  <a:cubicBezTo>
                    <a:pt x="704" y="0"/>
                    <a:pt x="784" y="16"/>
                    <a:pt x="832" y="92"/>
                  </a:cubicBezTo>
                  <a:cubicBezTo>
                    <a:pt x="880" y="168"/>
                    <a:pt x="1376" y="1044"/>
                    <a:pt x="1425" y="1130"/>
                  </a:cubicBezTo>
                  <a:cubicBezTo>
                    <a:pt x="1474" y="1216"/>
                    <a:pt x="1449" y="1310"/>
                    <a:pt x="1340" y="1312"/>
                  </a:cubicBezTo>
                  <a:cubicBezTo>
                    <a:pt x="1231" y="1314"/>
                    <a:pt x="192" y="1308"/>
                    <a:pt x="112" y="1308"/>
                  </a:cubicBezTo>
                  <a:cubicBezTo>
                    <a:pt x="32" y="1308"/>
                    <a:pt x="0" y="1240"/>
                    <a:pt x="28" y="1168"/>
                  </a:cubicBezTo>
                  <a:close/>
                </a:path>
              </a:pathLst>
            </a:custGeom>
            <a:solidFill>
              <a:srgbClr val="FFFF00"/>
            </a:solidFill>
            <a:ln w="76200" cap="sq" cmpd="sng">
              <a:solidFill>
                <a:schemeClr val="bg2"/>
              </a:solidFill>
              <a:prstDash val="solid"/>
              <a:round/>
              <a:headEnd type="none" w="sm" len="sm"/>
              <a:tailEnd type="none" w="sm" len="sm"/>
            </a:ln>
            <a:effectLst/>
          </p:spPr>
          <p:txBody>
            <a:bodyPr/>
            <a:lstStyle/>
            <a:p>
              <a:endParaRPr lang="el-GR"/>
            </a:p>
          </p:txBody>
        </p:sp>
        <p:sp>
          <p:nvSpPr>
            <p:cNvPr id="47117" name="Text Box 13"/>
            <p:cNvSpPr txBox="1">
              <a:spLocks noChangeArrowheads="1"/>
            </p:cNvSpPr>
            <p:nvPr/>
          </p:nvSpPr>
          <p:spPr bwMode="auto">
            <a:xfrm>
              <a:off x="1912" y="1505"/>
              <a:ext cx="308" cy="749"/>
            </a:xfrm>
            <a:prstGeom prst="rect">
              <a:avLst/>
            </a:prstGeom>
            <a:noFill/>
            <a:ln w="12700" cap="sq">
              <a:noFill/>
              <a:miter lim="800000"/>
              <a:headEnd type="none" w="sm" len="sm"/>
              <a:tailEnd type="none" w="sm" len="sm"/>
            </a:ln>
            <a:effectLst/>
          </p:spPr>
          <p:txBody>
            <a:bodyPr wrap="none">
              <a:spAutoFit/>
            </a:bodyPr>
            <a:lstStyle/>
            <a:p>
              <a:r>
                <a:rPr lang="el-GR" sz="7200" dirty="0">
                  <a:solidFill>
                    <a:schemeClr val="bg2"/>
                  </a:solidFill>
                </a:rPr>
                <a:t>!</a:t>
              </a: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7" name="Picture 15"/>
          <p:cNvPicPr>
            <a:picLocks noChangeAspect="1" noChangeArrowheads="1"/>
          </p:cNvPicPr>
          <p:nvPr/>
        </p:nvPicPr>
        <p:blipFill>
          <a:blip r:embed="rId3" cstate="screen"/>
          <a:srcRect/>
          <a:stretch>
            <a:fillRect/>
          </a:stretch>
        </p:blipFill>
        <p:spPr bwMode="auto">
          <a:xfrm>
            <a:off x="5639811" y="1565936"/>
            <a:ext cx="3116262" cy="4956175"/>
          </a:xfrm>
          <a:prstGeom prst="rect">
            <a:avLst/>
          </a:prstGeom>
          <a:noFill/>
        </p:spPr>
      </p:pic>
      <p:sp>
        <p:nvSpPr>
          <p:cNvPr id="49154" name="Rectangle 2"/>
          <p:cNvSpPr>
            <a:spLocks noGrp="1" noChangeArrowheads="1"/>
          </p:cNvSpPr>
          <p:nvPr>
            <p:ph type="title"/>
          </p:nvPr>
        </p:nvSpPr>
        <p:spPr>
          <a:xfrm>
            <a:off x="685800" y="609600"/>
            <a:ext cx="7772400" cy="815163"/>
          </a:xfrm>
        </p:spPr>
        <p:txBody>
          <a:bodyPr/>
          <a:lstStyle/>
          <a:p>
            <a:r>
              <a:rPr lang="el-GR" sz="3600" dirty="0" smtClean="0"/>
              <a:t>εξαγωγή </a:t>
            </a:r>
            <a:r>
              <a:rPr lang="el-GR" sz="3600" dirty="0"/>
              <a:t>νεογιλού κυνόδοντα:</a:t>
            </a:r>
          </a:p>
        </p:txBody>
      </p:sp>
      <p:sp>
        <p:nvSpPr>
          <p:cNvPr id="49155" name="Rectangle 3"/>
          <p:cNvSpPr>
            <a:spLocks noGrp="1" noChangeArrowheads="1"/>
          </p:cNvSpPr>
          <p:nvPr>
            <p:ph type="body" idx="4294967295"/>
          </p:nvPr>
        </p:nvSpPr>
        <p:spPr>
          <a:xfrm>
            <a:off x="696913" y="2203450"/>
            <a:ext cx="3773487" cy="1708150"/>
          </a:xfrm>
        </p:spPr>
        <p:txBody>
          <a:bodyPr/>
          <a:lstStyle/>
          <a:p>
            <a:r>
              <a:rPr lang="el-GR" sz="2800" dirty="0"/>
              <a:t>Α: 90% επιτυχία</a:t>
            </a:r>
          </a:p>
          <a:p>
            <a:r>
              <a:rPr lang="el-GR" sz="2800" dirty="0"/>
              <a:t>Β: 60% επιτυχία</a:t>
            </a:r>
          </a:p>
          <a:p>
            <a:endParaRPr lang="el-GR" sz="2800" dirty="0"/>
          </a:p>
        </p:txBody>
      </p:sp>
      <p:sp>
        <p:nvSpPr>
          <p:cNvPr id="49157" name="Line 5"/>
          <p:cNvSpPr>
            <a:spLocks noChangeShapeType="1"/>
          </p:cNvSpPr>
          <p:nvPr/>
        </p:nvSpPr>
        <p:spPr bwMode="auto">
          <a:xfrm flipH="1" flipV="1">
            <a:off x="6414511" y="1615149"/>
            <a:ext cx="142875" cy="4897437"/>
          </a:xfrm>
          <a:prstGeom prst="line">
            <a:avLst/>
          </a:prstGeom>
          <a:noFill/>
          <a:ln w="38100">
            <a:solidFill>
              <a:srgbClr val="00FF00"/>
            </a:solidFill>
            <a:round/>
            <a:headEnd/>
            <a:tailEnd/>
          </a:ln>
          <a:effectLst/>
        </p:spPr>
        <p:txBody>
          <a:bodyPr/>
          <a:lstStyle/>
          <a:p>
            <a:endParaRPr lang="el-GR"/>
          </a:p>
        </p:txBody>
      </p:sp>
      <p:sp>
        <p:nvSpPr>
          <p:cNvPr id="49158" name="Freeform 6"/>
          <p:cNvSpPr>
            <a:spLocks/>
          </p:cNvSpPr>
          <p:nvPr/>
        </p:nvSpPr>
        <p:spPr bwMode="auto">
          <a:xfrm>
            <a:off x="6330373" y="2562886"/>
            <a:ext cx="1352550" cy="1409700"/>
          </a:xfrm>
          <a:custGeom>
            <a:avLst/>
            <a:gdLst/>
            <a:ahLst/>
            <a:cxnLst>
              <a:cxn ang="0">
                <a:pos x="480" y="0"/>
              </a:cxn>
              <a:cxn ang="0">
                <a:pos x="327" y="123"/>
              </a:cxn>
              <a:cxn ang="0">
                <a:pos x="168" y="234"/>
              </a:cxn>
              <a:cxn ang="0">
                <a:pos x="15" y="489"/>
              </a:cxn>
              <a:cxn ang="0">
                <a:pos x="78" y="852"/>
              </a:cxn>
              <a:cxn ang="0">
                <a:pos x="399" y="864"/>
              </a:cxn>
              <a:cxn ang="0">
                <a:pos x="669" y="660"/>
              </a:cxn>
              <a:cxn ang="0">
                <a:pos x="852" y="252"/>
              </a:cxn>
            </a:cxnLst>
            <a:rect l="0" t="0" r="r" b="b"/>
            <a:pathLst>
              <a:path w="852" h="888">
                <a:moveTo>
                  <a:pt x="480" y="0"/>
                </a:moveTo>
                <a:cubicBezTo>
                  <a:pt x="455" y="21"/>
                  <a:pt x="379" y="84"/>
                  <a:pt x="327" y="123"/>
                </a:cubicBezTo>
                <a:cubicBezTo>
                  <a:pt x="282" y="153"/>
                  <a:pt x="221" y="174"/>
                  <a:pt x="168" y="234"/>
                </a:cubicBezTo>
                <a:cubicBezTo>
                  <a:pt x="115" y="294"/>
                  <a:pt x="30" y="383"/>
                  <a:pt x="15" y="489"/>
                </a:cubicBezTo>
                <a:cubicBezTo>
                  <a:pt x="0" y="595"/>
                  <a:pt x="50" y="822"/>
                  <a:pt x="78" y="852"/>
                </a:cubicBezTo>
                <a:cubicBezTo>
                  <a:pt x="106" y="882"/>
                  <a:pt x="330" y="888"/>
                  <a:pt x="399" y="864"/>
                </a:cubicBezTo>
                <a:cubicBezTo>
                  <a:pt x="468" y="840"/>
                  <a:pt x="593" y="758"/>
                  <a:pt x="669" y="660"/>
                </a:cubicBezTo>
                <a:cubicBezTo>
                  <a:pt x="745" y="562"/>
                  <a:pt x="814" y="337"/>
                  <a:pt x="852" y="252"/>
                </a:cubicBezTo>
              </a:path>
            </a:pathLst>
          </a:custGeom>
          <a:noFill/>
          <a:ln w="38100" cmpd="sng">
            <a:solidFill>
              <a:srgbClr val="FFFF00"/>
            </a:solidFill>
            <a:round/>
            <a:headEnd/>
            <a:tailEnd/>
          </a:ln>
          <a:effectLst/>
        </p:spPr>
        <p:txBody>
          <a:bodyPr/>
          <a:lstStyle/>
          <a:p>
            <a:endParaRPr lang="el-GR"/>
          </a:p>
        </p:txBody>
      </p:sp>
      <p:sp>
        <p:nvSpPr>
          <p:cNvPr id="49159" name="Text Box 7"/>
          <p:cNvSpPr txBox="1">
            <a:spLocks noChangeArrowheads="1"/>
          </p:cNvSpPr>
          <p:nvPr/>
        </p:nvSpPr>
        <p:spPr bwMode="auto">
          <a:xfrm>
            <a:off x="6485948" y="1759611"/>
            <a:ext cx="623888" cy="823913"/>
          </a:xfrm>
          <a:prstGeom prst="rect">
            <a:avLst/>
          </a:prstGeom>
          <a:noFill/>
          <a:ln w="9525">
            <a:noFill/>
            <a:miter lim="800000"/>
            <a:headEnd/>
            <a:tailEnd/>
          </a:ln>
          <a:effectLst/>
        </p:spPr>
        <p:txBody>
          <a:bodyPr wrap="none">
            <a:spAutoFit/>
          </a:bodyPr>
          <a:lstStyle/>
          <a:p>
            <a:r>
              <a:rPr kumimoji="0" lang="el-GR" sz="4800" b="1">
                <a:solidFill>
                  <a:srgbClr val="FFFFFF"/>
                </a:solidFill>
              </a:rPr>
              <a:t>Α</a:t>
            </a:r>
          </a:p>
        </p:txBody>
      </p:sp>
      <p:sp>
        <p:nvSpPr>
          <p:cNvPr id="49160" name="Text Box 8"/>
          <p:cNvSpPr txBox="1">
            <a:spLocks noChangeArrowheads="1"/>
          </p:cNvSpPr>
          <p:nvPr/>
        </p:nvSpPr>
        <p:spPr bwMode="auto">
          <a:xfrm>
            <a:off x="5750936" y="1759611"/>
            <a:ext cx="590550" cy="823913"/>
          </a:xfrm>
          <a:prstGeom prst="rect">
            <a:avLst/>
          </a:prstGeom>
          <a:noFill/>
          <a:ln w="9525">
            <a:noFill/>
            <a:miter lim="800000"/>
            <a:headEnd/>
            <a:tailEnd/>
          </a:ln>
          <a:effectLst/>
        </p:spPr>
        <p:txBody>
          <a:bodyPr wrap="none">
            <a:spAutoFit/>
          </a:bodyPr>
          <a:lstStyle/>
          <a:p>
            <a:r>
              <a:rPr kumimoji="0" lang="el-GR" sz="4800" b="1">
                <a:solidFill>
                  <a:srgbClr val="FFFFFF"/>
                </a:solidFill>
              </a:rPr>
              <a:t>Β</a:t>
            </a:r>
          </a:p>
        </p:txBody>
      </p:sp>
      <p:sp>
        <p:nvSpPr>
          <p:cNvPr id="49161" name="Text Box 9"/>
          <p:cNvSpPr txBox="1">
            <a:spLocks noChangeArrowheads="1"/>
          </p:cNvSpPr>
          <p:nvPr/>
        </p:nvSpPr>
        <p:spPr bwMode="auto">
          <a:xfrm>
            <a:off x="42532" y="6055538"/>
            <a:ext cx="5673348" cy="738664"/>
          </a:xfrm>
          <a:prstGeom prst="rect">
            <a:avLst/>
          </a:prstGeom>
          <a:noFill/>
          <a:ln w="12700" cap="sq">
            <a:noFill/>
            <a:miter lim="800000"/>
            <a:headEnd type="none" w="sm" len="sm"/>
            <a:tailEnd type="none" w="sm" len="sm"/>
          </a:ln>
          <a:effectLst/>
        </p:spPr>
        <p:txBody>
          <a:bodyPr wrap="none">
            <a:spAutoFit/>
          </a:bodyPr>
          <a:lstStyle/>
          <a:p>
            <a:r>
              <a:rPr lang="en-US" sz="1400" dirty="0" err="1"/>
              <a:t>Ngan</a:t>
            </a:r>
            <a:r>
              <a:rPr lang="en-US" sz="1400" dirty="0"/>
              <a:t> P, </a:t>
            </a:r>
            <a:r>
              <a:rPr lang="en-US" sz="1400" dirty="0" err="1"/>
              <a:t>Hornbrook</a:t>
            </a:r>
            <a:r>
              <a:rPr lang="en-US" sz="1400" dirty="0"/>
              <a:t> R, Weaver B.</a:t>
            </a:r>
            <a:r>
              <a:rPr lang="el-GR" sz="1400" dirty="0"/>
              <a:t/>
            </a:r>
            <a:br>
              <a:rPr lang="el-GR" sz="1400" dirty="0"/>
            </a:br>
            <a:r>
              <a:rPr lang="en-US" sz="1400" dirty="0"/>
              <a:t>Early Timely Management of Ectopically Erupting Maxillary Canines.</a:t>
            </a:r>
            <a:r>
              <a:rPr lang="el-GR" sz="1400" dirty="0"/>
              <a:t/>
            </a:r>
            <a:br>
              <a:rPr lang="el-GR" sz="1400" dirty="0"/>
            </a:br>
            <a:r>
              <a:rPr lang="en-US" sz="1400" dirty="0" err="1"/>
              <a:t>Semin</a:t>
            </a:r>
            <a:r>
              <a:rPr lang="en-US" sz="1400" dirty="0"/>
              <a:t> </a:t>
            </a:r>
            <a:r>
              <a:rPr lang="en-US" sz="1400" dirty="0" err="1"/>
              <a:t>Orthod</a:t>
            </a:r>
            <a:r>
              <a:rPr lang="en-US" sz="1400" dirty="0"/>
              <a:t> 2005;11:152–163</a:t>
            </a:r>
            <a:endParaRPr lang="el-GR" sz="14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1" name="Picture 11"/>
          <p:cNvPicPr>
            <a:picLocks noChangeAspect="1" noChangeArrowheads="1"/>
          </p:cNvPicPr>
          <p:nvPr/>
        </p:nvPicPr>
        <p:blipFill>
          <a:blip r:embed="rId3" cstate="screen"/>
          <a:srcRect/>
          <a:stretch>
            <a:fillRect/>
          </a:stretch>
        </p:blipFill>
        <p:spPr bwMode="auto">
          <a:xfrm>
            <a:off x="2540000" y="146050"/>
            <a:ext cx="4062413" cy="2436813"/>
          </a:xfrm>
          <a:prstGeom prst="rect">
            <a:avLst/>
          </a:prstGeom>
          <a:noFill/>
        </p:spPr>
      </p:pic>
      <p:grpSp>
        <p:nvGrpSpPr>
          <p:cNvPr id="2" name="Group 21"/>
          <p:cNvGrpSpPr>
            <a:grpSpLocks/>
          </p:cNvGrpSpPr>
          <p:nvPr/>
        </p:nvGrpSpPr>
        <p:grpSpPr bwMode="auto">
          <a:xfrm>
            <a:off x="1497013" y="2697163"/>
            <a:ext cx="6148387" cy="2079625"/>
            <a:chOff x="180" y="1744"/>
            <a:chExt cx="3873" cy="1310"/>
          </a:xfrm>
        </p:grpSpPr>
        <p:pic>
          <p:nvPicPr>
            <p:cNvPr id="163852" name="Picture 12" descr="091040-2"/>
            <p:cNvPicPr>
              <a:picLocks noChangeAspect="1" noChangeArrowheads="1"/>
            </p:cNvPicPr>
            <p:nvPr/>
          </p:nvPicPr>
          <p:blipFill>
            <a:blip r:embed="rId4" cstate="screen"/>
            <a:srcRect/>
            <a:stretch>
              <a:fillRect/>
            </a:stretch>
          </p:blipFill>
          <p:spPr bwMode="auto">
            <a:xfrm>
              <a:off x="180" y="1744"/>
              <a:ext cx="1872" cy="1310"/>
            </a:xfrm>
            <a:prstGeom prst="rect">
              <a:avLst/>
            </a:prstGeom>
            <a:noFill/>
          </p:spPr>
        </p:pic>
        <p:pic>
          <p:nvPicPr>
            <p:cNvPr id="163853" name="Picture 13" descr="091040-3"/>
            <p:cNvPicPr>
              <a:picLocks noChangeAspect="1" noChangeArrowheads="1"/>
            </p:cNvPicPr>
            <p:nvPr/>
          </p:nvPicPr>
          <p:blipFill>
            <a:blip r:embed="rId5" cstate="screen"/>
            <a:srcRect/>
            <a:stretch>
              <a:fillRect/>
            </a:stretch>
          </p:blipFill>
          <p:spPr bwMode="auto">
            <a:xfrm>
              <a:off x="2146" y="1751"/>
              <a:ext cx="1907" cy="1297"/>
            </a:xfrm>
            <a:prstGeom prst="rect">
              <a:avLst/>
            </a:prstGeom>
            <a:noFill/>
          </p:spPr>
        </p:pic>
      </p:grpSp>
      <p:pic>
        <p:nvPicPr>
          <p:cNvPr id="163854" name="Picture 14"/>
          <p:cNvPicPr>
            <a:picLocks noChangeAspect="1" noChangeArrowheads="1"/>
          </p:cNvPicPr>
          <p:nvPr/>
        </p:nvPicPr>
        <p:blipFill>
          <a:blip r:embed="rId6" cstate="screen"/>
          <a:srcRect/>
          <a:stretch>
            <a:fillRect/>
          </a:stretch>
        </p:blipFill>
        <p:spPr bwMode="auto">
          <a:xfrm>
            <a:off x="1230313" y="4910138"/>
            <a:ext cx="3240087" cy="1776412"/>
          </a:xfrm>
          <a:prstGeom prst="rect">
            <a:avLst/>
          </a:prstGeom>
          <a:noFill/>
        </p:spPr>
      </p:pic>
      <p:pic>
        <p:nvPicPr>
          <p:cNvPr id="163855" name="Picture 15"/>
          <p:cNvPicPr>
            <a:picLocks noChangeAspect="1" noChangeArrowheads="1"/>
          </p:cNvPicPr>
          <p:nvPr/>
        </p:nvPicPr>
        <p:blipFill>
          <a:blip r:embed="rId7" cstate="screen"/>
          <a:srcRect/>
          <a:stretch>
            <a:fillRect/>
          </a:stretch>
        </p:blipFill>
        <p:spPr bwMode="auto">
          <a:xfrm>
            <a:off x="4606925" y="4918075"/>
            <a:ext cx="3016250" cy="175577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3" cstate="screen"/>
          <a:srcRect/>
          <a:stretch>
            <a:fillRect/>
          </a:stretch>
        </p:blipFill>
        <p:spPr bwMode="auto">
          <a:xfrm>
            <a:off x="144463" y="144463"/>
            <a:ext cx="3189287" cy="1912937"/>
          </a:xfrm>
          <a:prstGeom prst="rect">
            <a:avLst/>
          </a:prstGeom>
          <a:noFill/>
        </p:spPr>
      </p:pic>
      <p:pic>
        <p:nvPicPr>
          <p:cNvPr id="317443" name="Picture 3"/>
          <p:cNvPicPr>
            <a:picLocks noChangeAspect="1" noChangeArrowheads="1"/>
          </p:cNvPicPr>
          <p:nvPr/>
        </p:nvPicPr>
        <p:blipFill>
          <a:blip r:embed="rId4" cstate="screen"/>
          <a:srcRect/>
          <a:stretch>
            <a:fillRect/>
          </a:stretch>
        </p:blipFill>
        <p:spPr bwMode="auto">
          <a:xfrm>
            <a:off x="3449638" y="147638"/>
            <a:ext cx="2736850" cy="1916112"/>
          </a:xfrm>
          <a:prstGeom prst="rect">
            <a:avLst/>
          </a:prstGeom>
          <a:noFill/>
        </p:spPr>
      </p:pic>
      <p:pic>
        <p:nvPicPr>
          <p:cNvPr id="317446" name="Picture 6"/>
          <p:cNvPicPr>
            <a:picLocks noChangeAspect="1" noChangeArrowheads="1"/>
          </p:cNvPicPr>
          <p:nvPr/>
        </p:nvPicPr>
        <p:blipFill>
          <a:blip r:embed="rId5" cstate="screen"/>
          <a:srcRect/>
          <a:stretch>
            <a:fillRect/>
          </a:stretch>
        </p:blipFill>
        <p:spPr bwMode="auto">
          <a:xfrm>
            <a:off x="6324600" y="157163"/>
            <a:ext cx="2647950" cy="1898650"/>
          </a:xfrm>
          <a:prstGeom prst="rect">
            <a:avLst/>
          </a:prstGeom>
          <a:noFill/>
        </p:spPr>
      </p:pic>
      <p:pic>
        <p:nvPicPr>
          <p:cNvPr id="317451" name="Picture 11"/>
          <p:cNvPicPr>
            <a:picLocks noChangeAspect="1" noChangeArrowheads="1"/>
          </p:cNvPicPr>
          <p:nvPr/>
        </p:nvPicPr>
        <p:blipFill>
          <a:blip r:embed="rId6" cstate="screen"/>
          <a:srcRect/>
          <a:stretch>
            <a:fillRect/>
          </a:stretch>
        </p:blipFill>
        <p:spPr bwMode="auto">
          <a:xfrm>
            <a:off x="157163" y="2178050"/>
            <a:ext cx="6592887" cy="3000375"/>
          </a:xfrm>
          <a:prstGeom prst="rect">
            <a:avLst/>
          </a:prstGeom>
          <a:noFill/>
        </p:spPr>
      </p:pic>
      <p:pic>
        <p:nvPicPr>
          <p:cNvPr id="317447" name="Picture 7"/>
          <p:cNvPicPr>
            <a:picLocks noChangeAspect="1" noChangeArrowheads="1"/>
          </p:cNvPicPr>
          <p:nvPr/>
        </p:nvPicPr>
        <p:blipFill>
          <a:blip r:embed="rId7" cstate="screen"/>
          <a:srcRect/>
          <a:stretch>
            <a:fillRect/>
          </a:stretch>
        </p:blipFill>
        <p:spPr bwMode="auto">
          <a:xfrm>
            <a:off x="5540375" y="4287838"/>
            <a:ext cx="3475038" cy="2446337"/>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srcRect/>
          <a:stretch>
            <a:fillRect/>
          </a:stretch>
        </p:blipFill>
        <p:spPr bwMode="auto">
          <a:xfrm>
            <a:off x="144463" y="858838"/>
            <a:ext cx="3189287" cy="1912937"/>
          </a:xfrm>
          <a:prstGeom prst="rect">
            <a:avLst/>
          </a:prstGeom>
          <a:noFill/>
        </p:spPr>
      </p:pic>
      <p:pic>
        <p:nvPicPr>
          <p:cNvPr id="321539" name="Picture 3"/>
          <p:cNvPicPr>
            <a:picLocks noChangeAspect="1" noChangeArrowheads="1"/>
          </p:cNvPicPr>
          <p:nvPr/>
        </p:nvPicPr>
        <p:blipFill>
          <a:blip r:embed="rId4" cstate="screen"/>
          <a:srcRect/>
          <a:stretch>
            <a:fillRect/>
          </a:stretch>
        </p:blipFill>
        <p:spPr bwMode="auto">
          <a:xfrm>
            <a:off x="3449638" y="862013"/>
            <a:ext cx="2736850" cy="1916112"/>
          </a:xfrm>
          <a:prstGeom prst="rect">
            <a:avLst/>
          </a:prstGeom>
          <a:noFill/>
        </p:spPr>
      </p:pic>
      <p:pic>
        <p:nvPicPr>
          <p:cNvPr id="321540" name="Picture 4"/>
          <p:cNvPicPr>
            <a:picLocks noChangeAspect="1" noChangeArrowheads="1"/>
          </p:cNvPicPr>
          <p:nvPr/>
        </p:nvPicPr>
        <p:blipFill>
          <a:blip r:embed="rId5" cstate="screen"/>
          <a:srcRect/>
          <a:stretch>
            <a:fillRect/>
          </a:stretch>
        </p:blipFill>
        <p:spPr bwMode="auto">
          <a:xfrm>
            <a:off x="6324600" y="871538"/>
            <a:ext cx="2647950" cy="1898650"/>
          </a:xfrm>
          <a:prstGeom prst="rect">
            <a:avLst/>
          </a:prstGeom>
          <a:noFill/>
        </p:spPr>
      </p:pic>
      <p:pic>
        <p:nvPicPr>
          <p:cNvPr id="321543" name="Picture 7"/>
          <p:cNvPicPr>
            <a:picLocks noChangeAspect="1" noChangeArrowheads="1"/>
          </p:cNvPicPr>
          <p:nvPr/>
        </p:nvPicPr>
        <p:blipFill>
          <a:blip r:embed="rId6" cstate="screen"/>
          <a:srcRect/>
          <a:stretch>
            <a:fillRect/>
          </a:stretch>
        </p:blipFill>
        <p:spPr bwMode="auto">
          <a:xfrm>
            <a:off x="153988" y="3135313"/>
            <a:ext cx="3175000" cy="1903412"/>
          </a:xfrm>
          <a:prstGeom prst="rect">
            <a:avLst/>
          </a:prstGeom>
          <a:noFill/>
        </p:spPr>
      </p:pic>
      <p:pic>
        <p:nvPicPr>
          <p:cNvPr id="321544" name="Picture 8"/>
          <p:cNvPicPr>
            <a:picLocks noChangeAspect="1" noChangeArrowheads="1"/>
          </p:cNvPicPr>
          <p:nvPr/>
        </p:nvPicPr>
        <p:blipFill>
          <a:blip r:embed="rId7" cstate="screen"/>
          <a:srcRect/>
          <a:stretch>
            <a:fillRect/>
          </a:stretch>
        </p:blipFill>
        <p:spPr bwMode="auto">
          <a:xfrm>
            <a:off x="3449638" y="3149600"/>
            <a:ext cx="2701925" cy="1898650"/>
          </a:xfrm>
          <a:prstGeom prst="rect">
            <a:avLst/>
          </a:prstGeom>
          <a:noFill/>
        </p:spPr>
      </p:pic>
      <p:pic>
        <p:nvPicPr>
          <p:cNvPr id="321545" name="Picture 9"/>
          <p:cNvPicPr>
            <a:picLocks noChangeAspect="1" noChangeArrowheads="1"/>
          </p:cNvPicPr>
          <p:nvPr/>
        </p:nvPicPr>
        <p:blipFill>
          <a:blip r:embed="rId8" cstate="screen"/>
          <a:srcRect/>
          <a:stretch>
            <a:fillRect/>
          </a:stretch>
        </p:blipFill>
        <p:spPr bwMode="auto">
          <a:xfrm>
            <a:off x="6264275" y="3155950"/>
            <a:ext cx="2720975" cy="19081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dirty="0" smtClean="0"/>
              <a:t>προβλήματα κατά τον μικτό φραγμό</a:t>
            </a:r>
            <a:endParaRPr lang="el-GR" sz="3600" dirty="0"/>
          </a:p>
        </p:txBody>
      </p:sp>
      <p:sp>
        <p:nvSpPr>
          <p:cNvPr id="3" name="Content Placeholder 2"/>
          <p:cNvSpPr>
            <a:spLocks noGrp="1"/>
          </p:cNvSpPr>
          <p:nvPr>
            <p:ph idx="1"/>
          </p:nvPr>
        </p:nvSpPr>
        <p:spPr/>
        <p:txBody>
          <a:bodyPr>
            <a:normAutofit fontScale="77500" lnSpcReduction="20000"/>
          </a:bodyPr>
          <a:lstStyle/>
          <a:p>
            <a:r>
              <a:rPr lang="el-GR" dirty="0" smtClean="0"/>
              <a:t>πρόωρη απώλεια νεογιλών</a:t>
            </a:r>
          </a:p>
          <a:p>
            <a:r>
              <a:rPr lang="el-GR" dirty="0" smtClean="0"/>
              <a:t>σταυροειδής σύγκλειση (πρόσθια – οπίσθια)</a:t>
            </a:r>
            <a:endParaRPr lang="el-GR" dirty="0" smtClean="0"/>
          </a:p>
          <a:p>
            <a:r>
              <a:rPr lang="el-GR" dirty="0" err="1" smtClean="0"/>
              <a:t>έγκλειση</a:t>
            </a:r>
            <a:endParaRPr lang="el-GR" dirty="0" smtClean="0"/>
          </a:p>
          <a:p>
            <a:r>
              <a:rPr lang="el-GR" dirty="0" smtClean="0"/>
              <a:t>έκτοπη ανατολή μονίμων γομφίων</a:t>
            </a:r>
          </a:p>
          <a:p>
            <a:r>
              <a:rPr lang="el-GR" dirty="0" smtClean="0"/>
              <a:t>αγκύλωση νεογιλών</a:t>
            </a:r>
            <a:endParaRPr lang="el-GR" dirty="0" smtClean="0"/>
          </a:p>
          <a:p>
            <a:r>
              <a:rPr lang="el-GR" dirty="0" err="1" smtClean="0"/>
              <a:t>υπεραριθμίες</a:t>
            </a:r>
            <a:r>
              <a:rPr lang="el-GR" dirty="0" smtClean="0"/>
              <a:t> – </a:t>
            </a:r>
            <a:r>
              <a:rPr lang="el-GR" dirty="0" err="1" smtClean="0"/>
              <a:t>αγενεσίες</a:t>
            </a:r>
            <a:endParaRPr lang="el-GR" dirty="0" smtClean="0"/>
          </a:p>
          <a:p>
            <a:r>
              <a:rPr lang="el-GR" dirty="0" smtClean="0"/>
              <a:t>συνωστισμός</a:t>
            </a:r>
          </a:p>
          <a:p>
            <a:r>
              <a:rPr lang="el-GR" dirty="0" smtClean="0"/>
              <a:t>διαστήματα </a:t>
            </a:r>
            <a:r>
              <a:rPr lang="el-GR" dirty="0" smtClean="0"/>
              <a:t>– </a:t>
            </a:r>
            <a:r>
              <a:rPr lang="el-GR" dirty="0" err="1" smtClean="0"/>
              <a:t>αραιοδοντία</a:t>
            </a:r>
            <a:endParaRPr lang="el-GR" dirty="0" smtClean="0"/>
          </a:p>
          <a:p>
            <a:r>
              <a:rPr lang="el-GR" dirty="0" smtClean="0"/>
              <a:t>πρόσθια </a:t>
            </a:r>
            <a:r>
              <a:rPr lang="el-GR" dirty="0" err="1" smtClean="0"/>
              <a:t>χασμοδοντία</a:t>
            </a:r>
            <a:r>
              <a:rPr lang="el-GR" dirty="0" smtClean="0"/>
              <a:t>, έξεις</a:t>
            </a:r>
            <a:endParaRPr lang="el-GR" dirty="0" smtClean="0"/>
          </a:p>
          <a:p>
            <a:r>
              <a:rPr lang="el-GR" dirty="0" smtClean="0"/>
              <a:t>…</a:t>
            </a: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08" name="Picture 24"/>
          <p:cNvPicPr>
            <a:picLocks noChangeAspect="1" noChangeArrowheads="1"/>
          </p:cNvPicPr>
          <p:nvPr/>
        </p:nvPicPr>
        <p:blipFill>
          <a:blip r:embed="rId3" cstate="screen">
            <a:lum contrast="40000"/>
          </a:blip>
          <a:srcRect/>
          <a:stretch>
            <a:fillRect/>
          </a:stretch>
        </p:blipFill>
        <p:spPr bwMode="auto">
          <a:xfrm>
            <a:off x="4657725" y="4318000"/>
            <a:ext cx="1474788" cy="2344738"/>
          </a:xfrm>
          <a:prstGeom prst="rect">
            <a:avLst/>
          </a:prstGeom>
          <a:noFill/>
        </p:spPr>
      </p:pic>
      <p:pic>
        <p:nvPicPr>
          <p:cNvPr id="118811" name="Picture 27"/>
          <p:cNvPicPr>
            <a:picLocks noChangeAspect="1" noChangeArrowheads="1"/>
          </p:cNvPicPr>
          <p:nvPr/>
        </p:nvPicPr>
        <p:blipFill>
          <a:blip r:embed="rId4" cstate="screen">
            <a:lum contrast="40000"/>
          </a:blip>
          <a:srcRect/>
          <a:stretch>
            <a:fillRect/>
          </a:stretch>
        </p:blipFill>
        <p:spPr bwMode="auto">
          <a:xfrm>
            <a:off x="3024188" y="4295775"/>
            <a:ext cx="1492250" cy="2366963"/>
          </a:xfrm>
          <a:prstGeom prst="rect">
            <a:avLst/>
          </a:prstGeom>
          <a:noFill/>
        </p:spPr>
      </p:pic>
      <p:pic>
        <p:nvPicPr>
          <p:cNvPr id="118819" name="Picture 35"/>
          <p:cNvPicPr>
            <a:picLocks noChangeAspect="1" noChangeArrowheads="1"/>
          </p:cNvPicPr>
          <p:nvPr/>
        </p:nvPicPr>
        <p:blipFill>
          <a:blip r:embed="rId5" cstate="screen"/>
          <a:srcRect r="4330"/>
          <a:stretch>
            <a:fillRect/>
          </a:stretch>
        </p:blipFill>
        <p:spPr bwMode="auto">
          <a:xfrm>
            <a:off x="279400" y="257175"/>
            <a:ext cx="8583613" cy="392271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a:grpSpLocks/>
          </p:cNvGrpSpPr>
          <p:nvPr/>
        </p:nvGrpSpPr>
        <p:grpSpPr bwMode="auto">
          <a:xfrm>
            <a:off x="1152525" y="4680844"/>
            <a:ext cx="6837363" cy="2093913"/>
            <a:chOff x="500" y="2774"/>
            <a:chExt cx="4307" cy="1319"/>
          </a:xfrm>
        </p:grpSpPr>
        <p:pic>
          <p:nvPicPr>
            <p:cNvPr id="329739" name="Picture 11" descr="095006-7_2"/>
            <p:cNvPicPr>
              <a:picLocks noChangeAspect="1" noChangeArrowheads="1"/>
            </p:cNvPicPr>
            <p:nvPr/>
          </p:nvPicPr>
          <p:blipFill>
            <a:blip r:embed="rId3" cstate="screen"/>
            <a:srcRect/>
            <a:stretch>
              <a:fillRect/>
            </a:stretch>
          </p:blipFill>
          <p:spPr bwMode="auto">
            <a:xfrm>
              <a:off x="2750" y="2780"/>
              <a:ext cx="2057" cy="1313"/>
            </a:xfrm>
            <a:prstGeom prst="rect">
              <a:avLst/>
            </a:prstGeom>
            <a:noFill/>
          </p:spPr>
        </p:pic>
        <p:pic>
          <p:nvPicPr>
            <p:cNvPr id="329740" name="Picture 12" descr="095006-6_2"/>
            <p:cNvPicPr>
              <a:picLocks noChangeAspect="1" noChangeArrowheads="1"/>
            </p:cNvPicPr>
            <p:nvPr/>
          </p:nvPicPr>
          <p:blipFill>
            <a:blip r:embed="rId4" cstate="screen"/>
            <a:srcRect/>
            <a:stretch>
              <a:fillRect/>
            </a:stretch>
          </p:blipFill>
          <p:spPr bwMode="auto">
            <a:xfrm>
              <a:off x="500" y="2774"/>
              <a:ext cx="2154" cy="1301"/>
            </a:xfrm>
            <a:prstGeom prst="rect">
              <a:avLst/>
            </a:prstGeom>
            <a:noFill/>
          </p:spPr>
        </p:pic>
      </p:grpSp>
      <p:pic>
        <p:nvPicPr>
          <p:cNvPr id="329742" name="Picture 14"/>
          <p:cNvPicPr>
            <a:picLocks noChangeAspect="1" noChangeArrowheads="1"/>
          </p:cNvPicPr>
          <p:nvPr/>
        </p:nvPicPr>
        <p:blipFill>
          <a:blip r:embed="rId5" cstate="screen"/>
          <a:srcRect/>
          <a:stretch>
            <a:fillRect/>
          </a:stretch>
        </p:blipFill>
        <p:spPr bwMode="auto">
          <a:xfrm>
            <a:off x="174625" y="1967030"/>
            <a:ext cx="3228612" cy="2604967"/>
          </a:xfrm>
          <a:prstGeom prst="rect">
            <a:avLst/>
          </a:prstGeom>
          <a:noFill/>
        </p:spPr>
      </p:pic>
      <p:pic>
        <p:nvPicPr>
          <p:cNvPr id="329743" name="Picture 15"/>
          <p:cNvPicPr>
            <a:picLocks noChangeAspect="1" noChangeArrowheads="1"/>
          </p:cNvPicPr>
          <p:nvPr/>
        </p:nvPicPr>
        <p:blipFill>
          <a:blip r:embed="rId6" cstate="screen"/>
          <a:srcRect/>
          <a:stretch>
            <a:fillRect/>
          </a:stretch>
        </p:blipFill>
        <p:spPr bwMode="auto">
          <a:xfrm>
            <a:off x="2832458" y="116963"/>
            <a:ext cx="3479084" cy="2222200"/>
          </a:xfrm>
          <a:prstGeom prst="rect">
            <a:avLst/>
          </a:prstGeom>
          <a:noFill/>
        </p:spPr>
      </p:pic>
      <p:pic>
        <p:nvPicPr>
          <p:cNvPr id="329741" name="Picture 13"/>
          <p:cNvPicPr>
            <a:picLocks noChangeAspect="1" noChangeArrowheads="1"/>
          </p:cNvPicPr>
          <p:nvPr/>
        </p:nvPicPr>
        <p:blipFill>
          <a:blip r:embed="rId7" cstate="screen"/>
          <a:srcRect/>
          <a:stretch>
            <a:fillRect/>
          </a:stretch>
        </p:blipFill>
        <p:spPr bwMode="auto">
          <a:xfrm>
            <a:off x="5454502" y="2051800"/>
            <a:ext cx="3546623" cy="2520913"/>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3"/>
          <p:cNvPicPr>
            <a:picLocks noChangeAspect="1" noChangeArrowheads="1"/>
          </p:cNvPicPr>
          <p:nvPr/>
        </p:nvPicPr>
        <p:blipFill>
          <a:blip r:embed="rId3" cstate="screen"/>
          <a:srcRect/>
          <a:stretch>
            <a:fillRect/>
          </a:stretch>
        </p:blipFill>
        <p:spPr bwMode="auto">
          <a:xfrm>
            <a:off x="2490788" y="3965575"/>
            <a:ext cx="4160837" cy="2571750"/>
          </a:xfrm>
          <a:prstGeom prst="rect">
            <a:avLst/>
          </a:prstGeom>
          <a:noFill/>
        </p:spPr>
      </p:pic>
      <p:grpSp>
        <p:nvGrpSpPr>
          <p:cNvPr id="2" name="Group 18"/>
          <p:cNvGrpSpPr>
            <a:grpSpLocks/>
          </p:cNvGrpSpPr>
          <p:nvPr/>
        </p:nvGrpSpPr>
        <p:grpSpPr bwMode="auto">
          <a:xfrm>
            <a:off x="512763" y="274638"/>
            <a:ext cx="8118475" cy="3605212"/>
            <a:chOff x="130" y="119"/>
            <a:chExt cx="5114" cy="2271"/>
          </a:xfrm>
        </p:grpSpPr>
        <p:pic>
          <p:nvPicPr>
            <p:cNvPr id="331782" name="Picture 6" descr="095006-xray1_18-10-96"/>
            <p:cNvPicPr>
              <a:picLocks noChangeAspect="1" noChangeArrowheads="1"/>
            </p:cNvPicPr>
            <p:nvPr/>
          </p:nvPicPr>
          <p:blipFill>
            <a:blip r:embed="rId4" cstate="screen">
              <a:lum contrast="40000"/>
            </a:blip>
            <a:srcRect/>
            <a:stretch>
              <a:fillRect/>
            </a:stretch>
          </p:blipFill>
          <p:spPr bwMode="auto">
            <a:xfrm>
              <a:off x="4387" y="1028"/>
              <a:ext cx="857" cy="1362"/>
            </a:xfrm>
            <a:prstGeom prst="rect">
              <a:avLst/>
            </a:prstGeom>
            <a:noFill/>
          </p:spPr>
        </p:pic>
        <p:grpSp>
          <p:nvGrpSpPr>
            <p:cNvPr id="3" name="Group 16"/>
            <p:cNvGrpSpPr>
              <a:grpSpLocks/>
            </p:cNvGrpSpPr>
            <p:nvPr/>
          </p:nvGrpSpPr>
          <p:grpSpPr bwMode="auto">
            <a:xfrm>
              <a:off x="2232" y="572"/>
              <a:ext cx="1832" cy="1386"/>
              <a:chOff x="213" y="1931"/>
              <a:chExt cx="1832" cy="1386"/>
            </a:xfrm>
          </p:grpSpPr>
          <p:pic>
            <p:nvPicPr>
              <p:cNvPr id="331778" name="Picture 2" descr="095006-xray2_27-12-95"/>
              <p:cNvPicPr>
                <a:picLocks noChangeAspect="1" noChangeArrowheads="1"/>
              </p:cNvPicPr>
              <p:nvPr/>
            </p:nvPicPr>
            <p:blipFill>
              <a:blip r:embed="rId5" cstate="screen">
                <a:lum contrast="30000"/>
              </a:blip>
              <a:srcRect/>
              <a:stretch>
                <a:fillRect/>
              </a:stretch>
            </p:blipFill>
            <p:spPr bwMode="auto">
              <a:xfrm>
                <a:off x="1156" y="1931"/>
                <a:ext cx="889" cy="1386"/>
              </a:xfrm>
              <a:prstGeom prst="rect">
                <a:avLst/>
              </a:prstGeom>
              <a:noFill/>
            </p:spPr>
          </p:pic>
          <p:pic>
            <p:nvPicPr>
              <p:cNvPr id="331783" name="Picture 7" descr="095006-xray1_27-12-95"/>
              <p:cNvPicPr>
                <a:picLocks noChangeAspect="1" noChangeArrowheads="1"/>
              </p:cNvPicPr>
              <p:nvPr/>
            </p:nvPicPr>
            <p:blipFill>
              <a:blip r:embed="rId6" cstate="screen">
                <a:lum contrast="40000"/>
              </a:blip>
              <a:srcRect/>
              <a:stretch>
                <a:fillRect/>
              </a:stretch>
            </p:blipFill>
            <p:spPr bwMode="auto">
              <a:xfrm>
                <a:off x="213" y="1937"/>
                <a:ext cx="873" cy="1378"/>
              </a:xfrm>
              <a:prstGeom prst="rect">
                <a:avLst/>
              </a:prstGeom>
              <a:noFill/>
            </p:spPr>
          </p:pic>
        </p:grpSp>
        <p:grpSp>
          <p:nvGrpSpPr>
            <p:cNvPr id="4" name="Group 17"/>
            <p:cNvGrpSpPr>
              <a:grpSpLocks/>
            </p:cNvGrpSpPr>
            <p:nvPr/>
          </p:nvGrpSpPr>
          <p:grpSpPr bwMode="auto">
            <a:xfrm>
              <a:off x="130" y="119"/>
              <a:ext cx="1852" cy="1441"/>
              <a:chOff x="904" y="563"/>
              <a:chExt cx="1852" cy="1441"/>
            </a:xfrm>
          </p:grpSpPr>
          <p:pic>
            <p:nvPicPr>
              <p:cNvPr id="331781" name="Picture 5" descr="095006-xray1_3-2-95"/>
              <p:cNvPicPr>
                <a:picLocks noChangeAspect="1" noChangeArrowheads="1"/>
              </p:cNvPicPr>
              <p:nvPr/>
            </p:nvPicPr>
            <p:blipFill>
              <a:blip r:embed="rId7" cstate="screen">
                <a:lum contrast="40000"/>
              </a:blip>
              <a:srcRect/>
              <a:stretch>
                <a:fillRect/>
              </a:stretch>
            </p:blipFill>
            <p:spPr bwMode="auto">
              <a:xfrm>
                <a:off x="1864" y="567"/>
                <a:ext cx="892" cy="1419"/>
              </a:xfrm>
              <a:prstGeom prst="rect">
                <a:avLst/>
              </a:prstGeom>
              <a:noFill/>
            </p:spPr>
          </p:pic>
          <p:pic>
            <p:nvPicPr>
              <p:cNvPr id="331784" name="Picture 8" descr="095006-xray2_3-2-95"/>
              <p:cNvPicPr>
                <a:picLocks noChangeAspect="1" noChangeArrowheads="1"/>
              </p:cNvPicPr>
              <p:nvPr/>
            </p:nvPicPr>
            <p:blipFill>
              <a:blip r:embed="rId8" cstate="screen">
                <a:lum contrast="40000"/>
              </a:blip>
              <a:srcRect/>
              <a:stretch>
                <a:fillRect/>
              </a:stretch>
            </p:blipFill>
            <p:spPr bwMode="auto">
              <a:xfrm>
                <a:off x="904" y="563"/>
                <a:ext cx="908" cy="1441"/>
              </a:xfrm>
              <a:prstGeom prst="rect">
                <a:avLst/>
              </a:prstGeom>
              <a:noFill/>
            </p:spPr>
          </p:pic>
        </p:gr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6" name="Picture 12"/>
          <p:cNvPicPr>
            <a:picLocks noChangeAspect="1" noChangeArrowheads="1"/>
          </p:cNvPicPr>
          <p:nvPr/>
        </p:nvPicPr>
        <p:blipFill>
          <a:blip r:embed="rId3" cstate="screen"/>
          <a:srcRect/>
          <a:stretch>
            <a:fillRect/>
          </a:stretch>
        </p:blipFill>
        <p:spPr bwMode="auto">
          <a:xfrm>
            <a:off x="3097213" y="147638"/>
            <a:ext cx="2951162" cy="2124075"/>
          </a:xfrm>
          <a:prstGeom prst="rect">
            <a:avLst/>
          </a:prstGeom>
          <a:noFill/>
        </p:spPr>
      </p:pic>
      <p:pic>
        <p:nvPicPr>
          <p:cNvPr id="139277" name="Picture 13"/>
          <p:cNvPicPr>
            <a:picLocks noChangeAspect="1" noChangeArrowheads="1"/>
          </p:cNvPicPr>
          <p:nvPr/>
        </p:nvPicPr>
        <p:blipFill>
          <a:blip r:embed="rId4" cstate="screen"/>
          <a:srcRect/>
          <a:stretch>
            <a:fillRect/>
          </a:stretch>
        </p:blipFill>
        <p:spPr bwMode="auto">
          <a:xfrm>
            <a:off x="1628775" y="2449513"/>
            <a:ext cx="2789238" cy="2211387"/>
          </a:xfrm>
          <a:prstGeom prst="rect">
            <a:avLst/>
          </a:prstGeom>
          <a:noFill/>
        </p:spPr>
      </p:pic>
      <p:pic>
        <p:nvPicPr>
          <p:cNvPr id="139278" name="Picture 14"/>
          <p:cNvPicPr>
            <a:picLocks noChangeAspect="1" noChangeArrowheads="1"/>
          </p:cNvPicPr>
          <p:nvPr/>
        </p:nvPicPr>
        <p:blipFill>
          <a:blip r:embed="rId5" cstate="screen"/>
          <a:srcRect/>
          <a:stretch>
            <a:fillRect/>
          </a:stretch>
        </p:blipFill>
        <p:spPr bwMode="auto">
          <a:xfrm>
            <a:off x="4570413" y="2460625"/>
            <a:ext cx="2914650" cy="2192338"/>
          </a:xfrm>
          <a:prstGeom prst="rect">
            <a:avLst/>
          </a:prstGeom>
          <a:noFill/>
        </p:spPr>
      </p:pic>
      <p:pic>
        <p:nvPicPr>
          <p:cNvPr id="139279" name="Picture 15"/>
          <p:cNvPicPr>
            <a:picLocks noChangeAspect="1" noChangeArrowheads="1"/>
          </p:cNvPicPr>
          <p:nvPr/>
        </p:nvPicPr>
        <p:blipFill>
          <a:blip r:embed="rId6" cstate="screen"/>
          <a:srcRect/>
          <a:stretch>
            <a:fillRect/>
          </a:stretch>
        </p:blipFill>
        <p:spPr bwMode="auto">
          <a:xfrm>
            <a:off x="1439863" y="4819650"/>
            <a:ext cx="2947987" cy="1851025"/>
          </a:xfrm>
          <a:prstGeom prst="rect">
            <a:avLst/>
          </a:prstGeom>
          <a:noFill/>
        </p:spPr>
      </p:pic>
      <p:pic>
        <p:nvPicPr>
          <p:cNvPr id="139280" name="Picture 16"/>
          <p:cNvPicPr>
            <a:picLocks noChangeAspect="1" noChangeArrowheads="1"/>
          </p:cNvPicPr>
          <p:nvPr/>
        </p:nvPicPr>
        <p:blipFill>
          <a:blip r:embed="rId7" cstate="screen"/>
          <a:srcRect/>
          <a:stretch>
            <a:fillRect/>
          </a:stretch>
        </p:blipFill>
        <p:spPr bwMode="auto">
          <a:xfrm>
            <a:off x="4554538" y="4822825"/>
            <a:ext cx="3319462" cy="185578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32" name="Picture 8"/>
          <p:cNvPicPr>
            <a:picLocks noChangeAspect="1" noChangeArrowheads="1"/>
          </p:cNvPicPr>
          <p:nvPr/>
        </p:nvPicPr>
        <p:blipFill>
          <a:blip r:embed="rId3" cstate="screen"/>
          <a:srcRect/>
          <a:stretch>
            <a:fillRect/>
          </a:stretch>
        </p:blipFill>
        <p:spPr bwMode="auto">
          <a:xfrm>
            <a:off x="207963" y="3833813"/>
            <a:ext cx="3341687" cy="2544762"/>
          </a:xfrm>
          <a:prstGeom prst="rect">
            <a:avLst/>
          </a:prstGeom>
          <a:noFill/>
        </p:spPr>
      </p:pic>
      <p:pic>
        <p:nvPicPr>
          <p:cNvPr id="333836" name="Picture 12"/>
          <p:cNvPicPr>
            <a:picLocks noChangeAspect="1" noChangeArrowheads="1"/>
          </p:cNvPicPr>
          <p:nvPr/>
        </p:nvPicPr>
        <p:blipFill>
          <a:blip r:embed="rId4" cstate="screen"/>
          <a:srcRect l="17120" t="8398" r="16919" b="5495"/>
          <a:stretch>
            <a:fillRect/>
          </a:stretch>
        </p:blipFill>
        <p:spPr bwMode="auto">
          <a:xfrm>
            <a:off x="198438" y="185738"/>
            <a:ext cx="5199062" cy="3532187"/>
          </a:xfrm>
          <a:prstGeom prst="rect">
            <a:avLst/>
          </a:prstGeom>
          <a:noFill/>
        </p:spPr>
      </p:pic>
      <p:pic>
        <p:nvPicPr>
          <p:cNvPr id="333834" name="Picture 10"/>
          <p:cNvPicPr>
            <a:picLocks noChangeAspect="1" noChangeArrowheads="1"/>
          </p:cNvPicPr>
          <p:nvPr/>
        </p:nvPicPr>
        <p:blipFill>
          <a:blip r:embed="rId5" cstate="screen"/>
          <a:srcRect l="15971" t="10217" r="16919" b="5109"/>
          <a:stretch>
            <a:fillRect/>
          </a:stretch>
        </p:blipFill>
        <p:spPr bwMode="auto">
          <a:xfrm>
            <a:off x="3668713" y="3190875"/>
            <a:ext cx="5289550" cy="3473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8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8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screen"/>
          <a:srcRect/>
          <a:stretch>
            <a:fillRect/>
          </a:stretch>
        </p:blipFill>
        <p:spPr bwMode="auto">
          <a:xfrm>
            <a:off x="143503" y="140807"/>
            <a:ext cx="4903787" cy="3854450"/>
          </a:xfrm>
          <a:prstGeom prst="rect">
            <a:avLst/>
          </a:prstGeom>
          <a:noFill/>
          <a:ln w="9525">
            <a:noFill/>
            <a:miter lim="800000"/>
            <a:headEnd/>
            <a:tailEnd/>
          </a:ln>
        </p:spPr>
      </p:pic>
      <p:sp>
        <p:nvSpPr>
          <p:cNvPr id="3" name="TextBox 2"/>
          <p:cNvSpPr txBox="1"/>
          <p:nvPr/>
        </p:nvSpPr>
        <p:spPr>
          <a:xfrm>
            <a:off x="5507665" y="1477926"/>
            <a:ext cx="564578" cy="923330"/>
          </a:xfrm>
          <a:prstGeom prst="rect">
            <a:avLst/>
          </a:prstGeom>
          <a:noFill/>
        </p:spPr>
        <p:txBody>
          <a:bodyPr wrap="none" rtlCol="0">
            <a:spAutoFit/>
          </a:bodyPr>
          <a:lstStyle/>
          <a:p>
            <a:r>
              <a:rPr lang="el-GR" sz="5400" b="1" dirty="0" smtClean="0"/>
              <a:t>?</a:t>
            </a:r>
            <a:endParaRPr lang="el-GR" sz="54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screen"/>
          <a:srcRect/>
          <a:stretch>
            <a:fillRect/>
          </a:stretch>
        </p:blipFill>
        <p:spPr bwMode="auto">
          <a:xfrm>
            <a:off x="143503" y="140807"/>
            <a:ext cx="4903787" cy="3854450"/>
          </a:xfrm>
          <a:prstGeom prst="rect">
            <a:avLst/>
          </a:prstGeom>
          <a:noFill/>
          <a:ln w="9525">
            <a:noFill/>
            <a:miter lim="800000"/>
            <a:headEnd/>
            <a:tailEnd/>
          </a:ln>
        </p:spPr>
      </p:pic>
      <p:pic>
        <p:nvPicPr>
          <p:cNvPr id="7" name="Picture 6"/>
          <p:cNvPicPr>
            <a:picLocks noChangeAspect="1"/>
          </p:cNvPicPr>
          <p:nvPr/>
        </p:nvPicPr>
        <p:blipFill>
          <a:blip r:embed="rId4" cstate="screen"/>
          <a:srcRect l="8421" t="6590" r="6307" b="6849"/>
          <a:stretch>
            <a:fillRect/>
          </a:stretch>
        </p:blipFill>
        <p:spPr>
          <a:xfrm>
            <a:off x="1329076" y="3232298"/>
            <a:ext cx="7719237" cy="355128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cstate="screen"/>
          <a:srcRect/>
          <a:stretch>
            <a:fillRect/>
          </a:stretch>
        </p:blipFill>
        <p:spPr bwMode="auto">
          <a:xfrm>
            <a:off x="143503" y="140807"/>
            <a:ext cx="4903787" cy="3854450"/>
          </a:xfrm>
          <a:prstGeom prst="rect">
            <a:avLst/>
          </a:prstGeom>
          <a:noFill/>
          <a:ln w="9525">
            <a:noFill/>
            <a:miter lim="800000"/>
            <a:headEnd/>
            <a:tailEnd/>
          </a:ln>
        </p:spPr>
      </p:pic>
      <p:pic>
        <p:nvPicPr>
          <p:cNvPr id="6" name="Picture 5"/>
          <p:cNvPicPr>
            <a:picLocks noChangeAspect="1" noChangeArrowheads="1"/>
          </p:cNvPicPr>
          <p:nvPr/>
        </p:nvPicPr>
        <p:blipFill>
          <a:blip r:embed="rId4" cstate="screen"/>
          <a:srcRect l="20204" t="11406" r="50105" b="16016"/>
          <a:stretch>
            <a:fillRect/>
          </a:stretch>
        </p:blipFill>
        <p:spPr bwMode="auto">
          <a:xfrm>
            <a:off x="5124450" y="1265238"/>
            <a:ext cx="3908425" cy="4329112"/>
          </a:xfrm>
          <a:prstGeom prst="rect">
            <a:avLst/>
          </a:prstGeom>
          <a:noFill/>
          <a:ln w="9525">
            <a:noFill/>
            <a:miter lim="800000"/>
            <a:headEnd/>
            <a:tailEnd/>
          </a:ln>
        </p:spPr>
      </p:pic>
      <p:sp>
        <p:nvSpPr>
          <p:cNvPr id="9" name="TextBox 8"/>
          <p:cNvSpPr txBox="1"/>
          <p:nvPr/>
        </p:nvSpPr>
        <p:spPr>
          <a:xfrm>
            <a:off x="2180961" y="5858539"/>
            <a:ext cx="4782078" cy="461665"/>
          </a:xfrm>
          <a:prstGeom prst="rect">
            <a:avLst/>
          </a:prstGeom>
          <a:noFill/>
        </p:spPr>
        <p:txBody>
          <a:bodyPr wrap="none" rtlCol="0">
            <a:spAutoFit/>
          </a:bodyPr>
          <a:lstStyle/>
          <a:p>
            <a:r>
              <a:rPr lang="el-GR" dirty="0" smtClean="0"/>
              <a:t>έκτοπη ανατολή μονίμου γομφίου</a:t>
            </a:r>
            <a:endParaRPr lang="el-G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stretch>
            <a:fillRect/>
          </a:stretch>
        </p:blipFill>
        <p:spPr>
          <a:xfrm>
            <a:off x="178779" y="2083981"/>
            <a:ext cx="3143535" cy="2502419"/>
          </a:xfrm>
          <a:prstGeom prst="rect">
            <a:avLst/>
          </a:prstGeom>
        </p:spPr>
      </p:pic>
      <p:pic>
        <p:nvPicPr>
          <p:cNvPr id="4" name="Picture 3"/>
          <p:cNvPicPr>
            <a:picLocks noChangeAspect="1"/>
          </p:cNvPicPr>
          <p:nvPr/>
        </p:nvPicPr>
        <p:blipFill>
          <a:blip r:embed="rId4" cstate="screen"/>
          <a:stretch>
            <a:fillRect/>
          </a:stretch>
        </p:blipFill>
        <p:spPr>
          <a:xfrm>
            <a:off x="5369442" y="2073711"/>
            <a:ext cx="3582660" cy="2574228"/>
          </a:xfrm>
          <a:prstGeom prst="rect">
            <a:avLst/>
          </a:prstGeom>
        </p:spPr>
      </p:pic>
      <p:pic>
        <p:nvPicPr>
          <p:cNvPr id="5" name="Picture 4"/>
          <p:cNvPicPr>
            <a:picLocks noChangeAspect="1"/>
          </p:cNvPicPr>
          <p:nvPr/>
        </p:nvPicPr>
        <p:blipFill>
          <a:blip r:embed="rId5" cstate="screen"/>
          <a:stretch>
            <a:fillRect/>
          </a:stretch>
        </p:blipFill>
        <p:spPr>
          <a:xfrm>
            <a:off x="992618" y="4677543"/>
            <a:ext cx="3444240" cy="2081784"/>
          </a:xfrm>
          <a:prstGeom prst="rect">
            <a:avLst/>
          </a:prstGeom>
        </p:spPr>
      </p:pic>
      <p:pic>
        <p:nvPicPr>
          <p:cNvPr id="6" name="Picture 5"/>
          <p:cNvPicPr>
            <a:picLocks noChangeAspect="1"/>
          </p:cNvPicPr>
          <p:nvPr/>
        </p:nvPicPr>
        <p:blipFill>
          <a:blip r:embed="rId6" cstate="screen"/>
          <a:stretch>
            <a:fillRect/>
          </a:stretch>
        </p:blipFill>
        <p:spPr>
          <a:xfrm>
            <a:off x="4587709" y="4722812"/>
            <a:ext cx="3358896" cy="2036064"/>
          </a:xfrm>
          <a:prstGeom prst="rect">
            <a:avLst/>
          </a:prstGeom>
        </p:spPr>
      </p:pic>
      <p:pic>
        <p:nvPicPr>
          <p:cNvPr id="2" name="Picture 1"/>
          <p:cNvPicPr>
            <a:picLocks noChangeAspect="1"/>
          </p:cNvPicPr>
          <p:nvPr/>
        </p:nvPicPr>
        <p:blipFill>
          <a:blip r:embed="rId7" cstate="screen"/>
          <a:stretch>
            <a:fillRect/>
          </a:stretch>
        </p:blipFill>
        <p:spPr>
          <a:xfrm>
            <a:off x="2519916" y="85064"/>
            <a:ext cx="3658805" cy="217985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srcRect/>
          <a:stretch>
            <a:fillRect/>
          </a:stretch>
        </p:blipFill>
        <p:spPr>
          <a:xfrm>
            <a:off x="4571994" y="3657596"/>
            <a:ext cx="4380612" cy="2860159"/>
          </a:xfrm>
          <a:prstGeom prst="rect">
            <a:avLst/>
          </a:prstGeom>
        </p:spPr>
      </p:pic>
      <p:pic>
        <p:nvPicPr>
          <p:cNvPr id="8" name="Picture 7"/>
          <p:cNvPicPr>
            <a:picLocks noChangeAspect="1"/>
          </p:cNvPicPr>
          <p:nvPr/>
        </p:nvPicPr>
        <p:blipFill>
          <a:blip r:embed="rId4" cstate="screen"/>
          <a:srcRect/>
          <a:stretch>
            <a:fillRect/>
          </a:stretch>
        </p:blipFill>
        <p:spPr>
          <a:xfrm>
            <a:off x="170128" y="3551273"/>
            <a:ext cx="4476306" cy="3072809"/>
          </a:xfrm>
          <a:prstGeom prst="rect">
            <a:avLst/>
          </a:prstGeom>
        </p:spPr>
      </p:pic>
      <p:pic>
        <p:nvPicPr>
          <p:cNvPr id="9" name="Picture 8"/>
          <p:cNvPicPr>
            <a:picLocks noChangeAspect="1"/>
          </p:cNvPicPr>
          <p:nvPr/>
        </p:nvPicPr>
        <p:blipFill>
          <a:blip r:embed="rId5" cstate="screen"/>
          <a:stretch>
            <a:fillRect/>
          </a:stretch>
        </p:blipFill>
        <p:spPr>
          <a:xfrm>
            <a:off x="2354038" y="287091"/>
            <a:ext cx="4599654" cy="342184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3" name="Picture 11"/>
          <p:cNvPicPr>
            <a:picLocks noChangeAspect="1" noChangeArrowheads="1"/>
          </p:cNvPicPr>
          <p:nvPr/>
        </p:nvPicPr>
        <p:blipFill>
          <a:blip r:embed="rId3" cstate="screen"/>
          <a:srcRect/>
          <a:stretch>
            <a:fillRect/>
          </a:stretch>
        </p:blipFill>
        <p:spPr bwMode="auto">
          <a:xfrm>
            <a:off x="1538288" y="1241425"/>
            <a:ext cx="6061075" cy="4386263"/>
          </a:xfrm>
          <a:prstGeom prst="rect">
            <a:avLst/>
          </a:prstGeom>
          <a:noFill/>
          <a:ln w="12700" cap="sq">
            <a:noFill/>
            <a:miter lim="800000"/>
            <a:headEnd type="none" w="sm" len="sm"/>
            <a:tailEnd type="none" w="sm" len="sm"/>
          </a:ln>
          <a:effectLst/>
        </p:spPr>
      </p:pic>
      <p:sp>
        <p:nvSpPr>
          <p:cNvPr id="3" name="Title 2"/>
          <p:cNvSpPr>
            <a:spLocks noGrp="1"/>
          </p:cNvSpPr>
          <p:nvPr>
            <p:ph type="title" idx="4294967295"/>
          </p:nvPr>
        </p:nvSpPr>
        <p:spPr>
          <a:xfrm>
            <a:off x="685800" y="311150"/>
            <a:ext cx="7772400" cy="752475"/>
          </a:xfrm>
        </p:spPr>
        <p:txBody>
          <a:bodyPr/>
          <a:lstStyle/>
          <a:p>
            <a:r>
              <a:rPr lang="el-GR" sz="3200" dirty="0" smtClean="0"/>
              <a:t>πρόωρη απώλεια νεογιλών</a:t>
            </a:r>
            <a:endParaRPr lang="el-GR" sz="32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29" name="Picture 13"/>
          <p:cNvPicPr>
            <a:picLocks noChangeAspect="1" noChangeArrowheads="1"/>
          </p:cNvPicPr>
          <p:nvPr/>
        </p:nvPicPr>
        <p:blipFill>
          <a:blip r:embed="rId3" cstate="screen"/>
          <a:srcRect/>
          <a:stretch>
            <a:fillRect/>
          </a:stretch>
        </p:blipFill>
        <p:spPr bwMode="auto">
          <a:xfrm>
            <a:off x="2182225" y="605880"/>
            <a:ext cx="4851046" cy="3328174"/>
          </a:xfrm>
          <a:prstGeom prst="rect">
            <a:avLst/>
          </a:prstGeom>
          <a:noFill/>
        </p:spPr>
      </p:pic>
      <p:pic>
        <p:nvPicPr>
          <p:cNvPr id="137230" name="Picture 14"/>
          <p:cNvPicPr>
            <a:picLocks noChangeAspect="1" noChangeArrowheads="1"/>
          </p:cNvPicPr>
          <p:nvPr/>
        </p:nvPicPr>
        <p:blipFill>
          <a:blip r:embed="rId4" cstate="screen"/>
          <a:srcRect/>
          <a:stretch>
            <a:fillRect/>
          </a:stretch>
        </p:blipFill>
        <p:spPr bwMode="auto">
          <a:xfrm>
            <a:off x="4688968" y="4093638"/>
            <a:ext cx="4288760" cy="2394210"/>
          </a:xfrm>
          <a:prstGeom prst="rect">
            <a:avLst/>
          </a:prstGeom>
          <a:noFill/>
        </p:spPr>
      </p:pic>
      <p:pic>
        <p:nvPicPr>
          <p:cNvPr id="137231" name="Picture 15"/>
          <p:cNvPicPr>
            <a:picLocks noChangeAspect="1" noChangeArrowheads="1"/>
          </p:cNvPicPr>
          <p:nvPr/>
        </p:nvPicPr>
        <p:blipFill>
          <a:blip r:embed="rId5" cstate="screen"/>
          <a:srcRect/>
          <a:stretch>
            <a:fillRect/>
          </a:stretch>
        </p:blipFill>
        <p:spPr bwMode="auto">
          <a:xfrm>
            <a:off x="138805" y="4093529"/>
            <a:ext cx="4393489" cy="2393840"/>
          </a:xfrm>
          <a:prstGeom prst="rect">
            <a:avLst/>
          </a:prstGeom>
          <a:noFill/>
        </p:spPr>
      </p:pic>
      <p:sp>
        <p:nvSpPr>
          <p:cNvPr id="5" name="TextBox 4"/>
          <p:cNvSpPr txBox="1"/>
          <p:nvPr/>
        </p:nvSpPr>
        <p:spPr>
          <a:xfrm>
            <a:off x="106325" y="85064"/>
            <a:ext cx="1947969" cy="461665"/>
          </a:xfrm>
          <a:prstGeom prst="rect">
            <a:avLst/>
          </a:prstGeom>
          <a:noFill/>
        </p:spPr>
        <p:txBody>
          <a:bodyPr wrap="none" rtlCol="0">
            <a:spAutoFit/>
          </a:bodyPr>
          <a:lstStyle/>
          <a:p>
            <a:r>
              <a:rPr lang="el-GR" dirty="0" err="1" smtClean="0"/>
              <a:t>χασμοδοντία</a:t>
            </a:r>
            <a:endParaRPr lang="el-G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69" name="Picture 13"/>
          <p:cNvPicPr>
            <a:picLocks noChangeAspect="1" noChangeArrowheads="1"/>
          </p:cNvPicPr>
          <p:nvPr/>
        </p:nvPicPr>
        <p:blipFill>
          <a:blip r:embed="rId3" cstate="screen"/>
          <a:srcRect/>
          <a:stretch>
            <a:fillRect/>
          </a:stretch>
        </p:blipFill>
        <p:spPr bwMode="auto">
          <a:xfrm>
            <a:off x="2328863" y="3462338"/>
            <a:ext cx="4486275" cy="3079750"/>
          </a:xfrm>
          <a:prstGeom prst="rect">
            <a:avLst/>
          </a:prstGeom>
          <a:noFill/>
        </p:spPr>
      </p:pic>
      <p:pic>
        <p:nvPicPr>
          <p:cNvPr id="249870" name="Picture 14"/>
          <p:cNvPicPr>
            <a:picLocks noChangeAspect="1" noChangeArrowheads="1"/>
          </p:cNvPicPr>
          <p:nvPr/>
        </p:nvPicPr>
        <p:blipFill>
          <a:blip r:embed="rId4" cstate="screen"/>
          <a:srcRect/>
          <a:stretch>
            <a:fillRect/>
          </a:stretch>
        </p:blipFill>
        <p:spPr bwMode="auto">
          <a:xfrm>
            <a:off x="4813300" y="358775"/>
            <a:ext cx="3829050" cy="2954338"/>
          </a:xfrm>
          <a:prstGeom prst="rect">
            <a:avLst/>
          </a:prstGeom>
          <a:noFill/>
        </p:spPr>
      </p:pic>
      <p:pic>
        <p:nvPicPr>
          <p:cNvPr id="249871" name="Picture 15"/>
          <p:cNvPicPr>
            <a:picLocks noChangeAspect="1" noChangeArrowheads="1"/>
          </p:cNvPicPr>
          <p:nvPr/>
        </p:nvPicPr>
        <p:blipFill>
          <a:blip r:embed="rId5" cstate="screen"/>
          <a:srcRect/>
          <a:stretch>
            <a:fillRect/>
          </a:stretch>
        </p:blipFill>
        <p:spPr bwMode="auto">
          <a:xfrm>
            <a:off x="447675" y="344488"/>
            <a:ext cx="4164013" cy="293846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p:cNvPicPr>
            <a:picLocks noChangeAspect="1" noChangeArrowheads="1"/>
          </p:cNvPicPr>
          <p:nvPr/>
        </p:nvPicPr>
        <p:blipFill>
          <a:blip r:embed="rId3" cstate="screen"/>
          <a:srcRect/>
          <a:stretch>
            <a:fillRect/>
          </a:stretch>
        </p:blipFill>
        <p:spPr bwMode="auto">
          <a:xfrm>
            <a:off x="1392238" y="2876550"/>
            <a:ext cx="6438900" cy="3781425"/>
          </a:xfrm>
          <a:prstGeom prst="rect">
            <a:avLst/>
          </a:prstGeom>
          <a:noFill/>
        </p:spPr>
      </p:pic>
      <p:pic>
        <p:nvPicPr>
          <p:cNvPr id="253958" name="Picture 6"/>
          <p:cNvPicPr>
            <a:picLocks noChangeAspect="1" noChangeArrowheads="1"/>
          </p:cNvPicPr>
          <p:nvPr/>
        </p:nvPicPr>
        <p:blipFill>
          <a:blip r:embed="rId4" cstate="screen"/>
          <a:srcRect/>
          <a:stretch>
            <a:fillRect/>
          </a:stretch>
        </p:blipFill>
        <p:spPr bwMode="auto">
          <a:xfrm>
            <a:off x="4784725" y="211138"/>
            <a:ext cx="3646488" cy="2503487"/>
          </a:xfrm>
          <a:prstGeom prst="rect">
            <a:avLst/>
          </a:prstGeom>
          <a:noFill/>
        </p:spPr>
      </p:pic>
      <p:pic>
        <p:nvPicPr>
          <p:cNvPr id="253959" name="Picture 7"/>
          <p:cNvPicPr>
            <a:picLocks noChangeAspect="1" noChangeArrowheads="1"/>
          </p:cNvPicPr>
          <p:nvPr/>
        </p:nvPicPr>
        <p:blipFill>
          <a:blip r:embed="rId5" cstate="screen"/>
          <a:srcRect/>
          <a:stretch>
            <a:fillRect/>
          </a:stretch>
        </p:blipFill>
        <p:spPr bwMode="auto">
          <a:xfrm>
            <a:off x="849313" y="209550"/>
            <a:ext cx="3632200" cy="249237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99" name="Picture 23"/>
          <p:cNvPicPr>
            <a:picLocks noChangeAspect="1" noChangeArrowheads="1"/>
          </p:cNvPicPr>
          <p:nvPr/>
        </p:nvPicPr>
        <p:blipFill>
          <a:blip r:embed="rId3" cstate="screen"/>
          <a:srcRect/>
          <a:stretch>
            <a:fillRect/>
          </a:stretch>
        </p:blipFill>
        <p:spPr bwMode="auto">
          <a:xfrm>
            <a:off x="2205185" y="449050"/>
            <a:ext cx="4733630" cy="3336150"/>
          </a:xfrm>
          <a:prstGeom prst="rect">
            <a:avLst/>
          </a:prstGeom>
          <a:noFill/>
        </p:spPr>
      </p:pic>
      <p:pic>
        <p:nvPicPr>
          <p:cNvPr id="127000" name="Picture 24"/>
          <p:cNvPicPr>
            <a:picLocks noChangeAspect="1" noChangeArrowheads="1"/>
          </p:cNvPicPr>
          <p:nvPr/>
        </p:nvPicPr>
        <p:blipFill>
          <a:blip r:embed="rId4" cstate="screen"/>
          <a:srcRect/>
          <a:stretch>
            <a:fillRect/>
          </a:stretch>
        </p:blipFill>
        <p:spPr bwMode="auto">
          <a:xfrm>
            <a:off x="4625389" y="3947707"/>
            <a:ext cx="4275394" cy="2474358"/>
          </a:xfrm>
          <a:prstGeom prst="rect">
            <a:avLst/>
          </a:prstGeom>
          <a:noFill/>
        </p:spPr>
      </p:pic>
      <p:pic>
        <p:nvPicPr>
          <p:cNvPr id="127001" name="Picture 25"/>
          <p:cNvPicPr>
            <a:picLocks noChangeAspect="1" noChangeArrowheads="1"/>
          </p:cNvPicPr>
          <p:nvPr/>
        </p:nvPicPr>
        <p:blipFill>
          <a:blip r:embed="rId5" cstate="screen"/>
          <a:srcRect/>
          <a:stretch>
            <a:fillRect/>
          </a:stretch>
        </p:blipFill>
        <p:spPr bwMode="auto">
          <a:xfrm>
            <a:off x="248460" y="3948419"/>
            <a:ext cx="4197400" cy="247364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7" name="Picture 9"/>
          <p:cNvPicPr>
            <a:picLocks noChangeAspect="1" noChangeArrowheads="1"/>
          </p:cNvPicPr>
          <p:nvPr/>
        </p:nvPicPr>
        <p:blipFill>
          <a:blip r:embed="rId3" cstate="screen"/>
          <a:srcRect/>
          <a:stretch>
            <a:fillRect/>
          </a:stretch>
        </p:blipFill>
        <p:spPr bwMode="auto">
          <a:xfrm>
            <a:off x="381000" y="688975"/>
            <a:ext cx="3944938" cy="2509838"/>
          </a:xfrm>
          <a:prstGeom prst="rect">
            <a:avLst/>
          </a:prstGeom>
          <a:noFill/>
        </p:spPr>
      </p:pic>
      <p:pic>
        <p:nvPicPr>
          <p:cNvPr id="258062" name="Picture 14"/>
          <p:cNvPicPr>
            <a:picLocks noChangeAspect="1" noChangeArrowheads="1"/>
          </p:cNvPicPr>
          <p:nvPr/>
        </p:nvPicPr>
        <p:blipFill>
          <a:blip r:embed="rId4" cstate="screen"/>
          <a:srcRect/>
          <a:stretch>
            <a:fillRect/>
          </a:stretch>
        </p:blipFill>
        <p:spPr bwMode="auto">
          <a:xfrm>
            <a:off x="4619625" y="684213"/>
            <a:ext cx="4017963" cy="2479675"/>
          </a:xfrm>
          <a:prstGeom prst="rect">
            <a:avLst/>
          </a:prstGeom>
          <a:noFill/>
        </p:spPr>
      </p:pic>
      <p:pic>
        <p:nvPicPr>
          <p:cNvPr id="258066" name="Picture 18"/>
          <p:cNvPicPr>
            <a:picLocks noChangeAspect="1" noChangeArrowheads="1"/>
          </p:cNvPicPr>
          <p:nvPr/>
        </p:nvPicPr>
        <p:blipFill>
          <a:blip r:embed="rId5" cstate="screen"/>
          <a:srcRect/>
          <a:stretch>
            <a:fillRect/>
          </a:stretch>
        </p:blipFill>
        <p:spPr bwMode="auto">
          <a:xfrm>
            <a:off x="393700" y="3481388"/>
            <a:ext cx="3921125" cy="2574925"/>
          </a:xfrm>
          <a:prstGeom prst="rect">
            <a:avLst/>
          </a:prstGeom>
          <a:noFill/>
        </p:spPr>
      </p:pic>
      <p:pic>
        <p:nvPicPr>
          <p:cNvPr id="258067" name="Picture 19"/>
          <p:cNvPicPr>
            <a:picLocks noChangeAspect="1" noChangeArrowheads="1"/>
          </p:cNvPicPr>
          <p:nvPr/>
        </p:nvPicPr>
        <p:blipFill>
          <a:blip r:embed="rId6" cstate="screen"/>
          <a:srcRect/>
          <a:stretch>
            <a:fillRect/>
          </a:stretch>
        </p:blipFill>
        <p:spPr bwMode="auto">
          <a:xfrm>
            <a:off x="4641850" y="3486150"/>
            <a:ext cx="3986213" cy="2652713"/>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l-GR" sz="4000" dirty="0" smtClean="0"/>
              <a:t>αγκύλωση</a:t>
            </a:r>
            <a:r>
              <a:rPr lang="en-US" sz="4000" dirty="0" smtClean="0"/>
              <a:t> </a:t>
            </a:r>
            <a:r>
              <a:rPr lang="el-GR" sz="4000" dirty="0"/>
              <a:t>νεογιλών γομφίων</a:t>
            </a:r>
          </a:p>
        </p:txBody>
      </p:sp>
      <p:sp>
        <p:nvSpPr>
          <p:cNvPr id="186371" name="Rectangle 3"/>
          <p:cNvSpPr>
            <a:spLocks noGrp="1" noChangeArrowheads="1"/>
          </p:cNvSpPr>
          <p:nvPr>
            <p:ph type="body" idx="1"/>
          </p:nvPr>
        </p:nvSpPr>
        <p:spPr/>
        <p:txBody>
          <a:bodyPr/>
          <a:lstStyle/>
          <a:p>
            <a:r>
              <a:rPr lang="el-GR" dirty="0"/>
              <a:t>10 – 15% συχνότητα σε ηλικίες 7 – 10.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p:cNvPicPr>
            <a:picLocks noChangeAspect="1" noChangeArrowheads="1"/>
          </p:cNvPicPr>
          <p:nvPr/>
        </p:nvPicPr>
        <p:blipFill>
          <a:blip r:embed="rId3" cstate="screen"/>
          <a:srcRect/>
          <a:stretch>
            <a:fillRect/>
          </a:stretch>
        </p:blipFill>
        <p:spPr bwMode="auto">
          <a:xfrm>
            <a:off x="202167" y="3632549"/>
            <a:ext cx="4412696" cy="2858740"/>
          </a:xfrm>
          <a:prstGeom prst="rect">
            <a:avLst/>
          </a:prstGeom>
          <a:noFill/>
          <a:ln w="9525">
            <a:noFill/>
            <a:miter lim="800000"/>
            <a:headEnd/>
            <a:tailEnd/>
          </a:ln>
          <a:effectLst/>
        </p:spPr>
      </p:pic>
      <p:pic>
        <p:nvPicPr>
          <p:cNvPr id="188419" name="Picture 3"/>
          <p:cNvPicPr>
            <a:picLocks noChangeAspect="1" noChangeArrowheads="1"/>
          </p:cNvPicPr>
          <p:nvPr/>
        </p:nvPicPr>
        <p:blipFill>
          <a:blip r:embed="rId4" cstate="screen"/>
          <a:srcRect/>
          <a:stretch>
            <a:fillRect/>
          </a:stretch>
        </p:blipFill>
        <p:spPr bwMode="auto">
          <a:xfrm>
            <a:off x="180271" y="523875"/>
            <a:ext cx="4442529" cy="2657736"/>
          </a:xfrm>
          <a:prstGeom prst="rect">
            <a:avLst/>
          </a:prstGeom>
          <a:noFill/>
          <a:ln w="9525">
            <a:noFill/>
            <a:miter lim="800000"/>
            <a:headEnd/>
            <a:tailEnd/>
          </a:ln>
          <a:effectLst/>
        </p:spPr>
      </p:pic>
      <p:pic>
        <p:nvPicPr>
          <p:cNvPr id="188420" name="Picture 4"/>
          <p:cNvPicPr>
            <a:picLocks noChangeAspect="1" noChangeArrowheads="1"/>
          </p:cNvPicPr>
          <p:nvPr/>
        </p:nvPicPr>
        <p:blipFill>
          <a:blip r:embed="rId5" cstate="screen"/>
          <a:srcRect/>
          <a:stretch>
            <a:fillRect/>
          </a:stretch>
        </p:blipFill>
        <p:spPr bwMode="auto">
          <a:xfrm>
            <a:off x="4762500" y="2198688"/>
            <a:ext cx="4181475" cy="2500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l-GR" sz="4000" dirty="0" smtClean="0"/>
              <a:t>εξέλιξη </a:t>
            </a:r>
            <a:r>
              <a:rPr lang="el-GR" sz="4000" dirty="0"/>
              <a:t>- </a:t>
            </a:r>
            <a:r>
              <a:rPr lang="el-GR" sz="4000" dirty="0" smtClean="0"/>
              <a:t>αντιμετώπιση</a:t>
            </a:r>
            <a:endParaRPr lang="el-GR" sz="4000" dirty="0"/>
          </a:p>
        </p:txBody>
      </p:sp>
      <p:sp>
        <p:nvSpPr>
          <p:cNvPr id="334851" name="Rectangle 3"/>
          <p:cNvSpPr>
            <a:spLocks noGrp="1" noChangeArrowheads="1"/>
          </p:cNvSpPr>
          <p:nvPr>
            <p:ph type="body" idx="1"/>
          </p:nvPr>
        </p:nvSpPr>
        <p:spPr/>
        <p:txBody>
          <a:bodyPr/>
          <a:lstStyle/>
          <a:p>
            <a:r>
              <a:rPr lang="el-GR" sz="2400" dirty="0" err="1"/>
              <a:t>Υπέκφυση</a:t>
            </a:r>
            <a:r>
              <a:rPr lang="el-GR" sz="2400" dirty="0"/>
              <a:t>,</a:t>
            </a:r>
            <a:br>
              <a:rPr lang="el-GR" sz="2400" dirty="0"/>
            </a:br>
            <a:r>
              <a:rPr lang="el-GR" sz="2400" dirty="0"/>
              <a:t>απόκλιση παρακειμένων, …</a:t>
            </a:r>
          </a:p>
        </p:txBody>
      </p:sp>
      <p:grpSp>
        <p:nvGrpSpPr>
          <p:cNvPr id="2" name="Group 4"/>
          <p:cNvGrpSpPr>
            <a:grpSpLocks/>
          </p:cNvGrpSpPr>
          <p:nvPr/>
        </p:nvGrpSpPr>
        <p:grpSpPr bwMode="auto">
          <a:xfrm>
            <a:off x="5037138" y="1860550"/>
            <a:ext cx="3859212" cy="4737100"/>
            <a:chOff x="414" y="873"/>
            <a:chExt cx="2431" cy="2984"/>
          </a:xfrm>
        </p:grpSpPr>
        <p:sp>
          <p:nvSpPr>
            <p:cNvPr id="334853" name="Freeform 5"/>
            <p:cNvSpPr>
              <a:spLocks/>
            </p:cNvSpPr>
            <p:nvPr/>
          </p:nvSpPr>
          <p:spPr bwMode="auto">
            <a:xfrm>
              <a:off x="414" y="2219"/>
              <a:ext cx="2431" cy="1638"/>
            </a:xfrm>
            <a:custGeom>
              <a:avLst/>
              <a:gdLst/>
              <a:ahLst/>
              <a:cxnLst>
                <a:cxn ang="0">
                  <a:pos x="206" y="0"/>
                </a:cxn>
                <a:cxn ang="0">
                  <a:pos x="618" y="0"/>
                </a:cxn>
                <a:cxn ang="0">
                  <a:pos x="1230" y="139"/>
                </a:cxn>
                <a:cxn ang="0">
                  <a:pos x="1383" y="332"/>
                </a:cxn>
                <a:cxn ang="0">
                  <a:pos x="1882" y="319"/>
                </a:cxn>
                <a:cxn ang="0">
                  <a:pos x="2061" y="152"/>
                </a:cxn>
                <a:cxn ang="0">
                  <a:pos x="2321" y="99"/>
                </a:cxn>
                <a:cxn ang="0">
                  <a:pos x="2640" y="99"/>
                </a:cxn>
                <a:cxn ang="0">
                  <a:pos x="2734" y="878"/>
                </a:cxn>
                <a:cxn ang="0">
                  <a:pos x="2634" y="1637"/>
                </a:cxn>
                <a:cxn ang="0">
                  <a:pos x="40" y="1637"/>
                </a:cxn>
                <a:cxn ang="0">
                  <a:pos x="0" y="1011"/>
                </a:cxn>
                <a:cxn ang="0">
                  <a:pos x="206" y="0"/>
                </a:cxn>
              </a:cxnLst>
              <a:rect l="0" t="0" r="r" b="b"/>
              <a:pathLst>
                <a:path w="2735" h="1638">
                  <a:moveTo>
                    <a:pt x="206" y="0"/>
                  </a:moveTo>
                  <a:lnTo>
                    <a:pt x="618" y="0"/>
                  </a:lnTo>
                  <a:lnTo>
                    <a:pt x="1230" y="139"/>
                  </a:lnTo>
                  <a:lnTo>
                    <a:pt x="1383" y="332"/>
                  </a:lnTo>
                  <a:lnTo>
                    <a:pt x="1882" y="319"/>
                  </a:lnTo>
                  <a:lnTo>
                    <a:pt x="2061" y="152"/>
                  </a:lnTo>
                  <a:lnTo>
                    <a:pt x="2321" y="99"/>
                  </a:lnTo>
                  <a:lnTo>
                    <a:pt x="2640" y="99"/>
                  </a:lnTo>
                  <a:lnTo>
                    <a:pt x="2734" y="878"/>
                  </a:lnTo>
                  <a:lnTo>
                    <a:pt x="2634" y="1637"/>
                  </a:lnTo>
                  <a:lnTo>
                    <a:pt x="40" y="1637"/>
                  </a:lnTo>
                  <a:lnTo>
                    <a:pt x="0" y="1011"/>
                  </a:lnTo>
                  <a:lnTo>
                    <a:pt x="206" y="0"/>
                  </a:lnTo>
                </a:path>
              </a:pathLst>
            </a:custGeom>
            <a:solidFill>
              <a:srgbClr val="B2B2B2">
                <a:alpha val="50000"/>
              </a:srgbClr>
            </a:solidFill>
            <a:ln w="9525" cap="rnd">
              <a:noFill/>
              <a:round/>
              <a:headEnd/>
              <a:tailEnd/>
            </a:ln>
            <a:effectLst/>
          </p:spPr>
          <p:txBody>
            <a:bodyPr/>
            <a:lstStyle/>
            <a:p>
              <a:endParaRPr lang="el-GR"/>
            </a:p>
          </p:txBody>
        </p:sp>
        <p:sp>
          <p:nvSpPr>
            <p:cNvPr id="334854" name="Freeform 6"/>
            <p:cNvSpPr>
              <a:spLocks/>
            </p:cNvSpPr>
            <p:nvPr/>
          </p:nvSpPr>
          <p:spPr bwMode="auto">
            <a:xfrm>
              <a:off x="1571" y="2170"/>
              <a:ext cx="586" cy="362"/>
            </a:xfrm>
            <a:custGeom>
              <a:avLst/>
              <a:gdLst/>
              <a:ahLst/>
              <a:cxnLst>
                <a:cxn ang="0">
                  <a:pos x="67" y="339"/>
                </a:cxn>
                <a:cxn ang="0">
                  <a:pos x="29" y="235"/>
                </a:cxn>
                <a:cxn ang="0">
                  <a:pos x="0" y="158"/>
                </a:cxn>
                <a:cxn ang="0">
                  <a:pos x="0" y="108"/>
                </a:cxn>
                <a:cxn ang="0">
                  <a:pos x="35" y="34"/>
                </a:cxn>
                <a:cxn ang="0">
                  <a:pos x="109" y="14"/>
                </a:cxn>
                <a:cxn ang="0">
                  <a:pos x="135" y="35"/>
                </a:cxn>
                <a:cxn ang="0">
                  <a:pos x="110" y="111"/>
                </a:cxn>
                <a:cxn ang="0">
                  <a:pos x="135" y="35"/>
                </a:cxn>
                <a:cxn ang="0">
                  <a:pos x="155" y="9"/>
                </a:cxn>
                <a:cxn ang="0">
                  <a:pos x="207" y="6"/>
                </a:cxn>
                <a:cxn ang="0">
                  <a:pos x="264" y="5"/>
                </a:cxn>
                <a:cxn ang="0">
                  <a:pos x="342" y="6"/>
                </a:cxn>
                <a:cxn ang="0">
                  <a:pos x="387" y="51"/>
                </a:cxn>
                <a:cxn ang="0">
                  <a:pos x="393" y="83"/>
                </a:cxn>
                <a:cxn ang="0">
                  <a:pos x="404" y="126"/>
                </a:cxn>
                <a:cxn ang="0">
                  <a:pos x="393" y="98"/>
                </a:cxn>
                <a:cxn ang="0">
                  <a:pos x="387" y="51"/>
                </a:cxn>
                <a:cxn ang="0">
                  <a:pos x="407" y="23"/>
                </a:cxn>
                <a:cxn ang="0">
                  <a:pos x="480" y="2"/>
                </a:cxn>
                <a:cxn ang="0">
                  <a:pos x="533" y="0"/>
                </a:cxn>
                <a:cxn ang="0">
                  <a:pos x="586" y="2"/>
                </a:cxn>
                <a:cxn ang="0">
                  <a:pos x="629" y="17"/>
                </a:cxn>
                <a:cxn ang="0">
                  <a:pos x="655" y="98"/>
                </a:cxn>
                <a:cxn ang="0">
                  <a:pos x="659" y="149"/>
                </a:cxn>
                <a:cxn ang="0">
                  <a:pos x="615" y="246"/>
                </a:cxn>
                <a:cxn ang="0">
                  <a:pos x="594" y="326"/>
                </a:cxn>
                <a:cxn ang="0">
                  <a:pos x="480" y="355"/>
                </a:cxn>
                <a:cxn ang="0">
                  <a:pos x="364" y="361"/>
                </a:cxn>
                <a:cxn ang="0">
                  <a:pos x="216" y="361"/>
                </a:cxn>
                <a:cxn ang="0">
                  <a:pos x="67" y="339"/>
                </a:cxn>
              </a:cxnLst>
              <a:rect l="0" t="0" r="r" b="b"/>
              <a:pathLst>
                <a:path w="660" h="362">
                  <a:moveTo>
                    <a:pt x="67" y="339"/>
                  </a:moveTo>
                  <a:lnTo>
                    <a:pt x="29" y="235"/>
                  </a:lnTo>
                  <a:lnTo>
                    <a:pt x="0" y="158"/>
                  </a:lnTo>
                  <a:lnTo>
                    <a:pt x="0" y="108"/>
                  </a:lnTo>
                  <a:lnTo>
                    <a:pt x="35" y="34"/>
                  </a:lnTo>
                  <a:lnTo>
                    <a:pt x="109" y="14"/>
                  </a:lnTo>
                  <a:lnTo>
                    <a:pt x="135" y="35"/>
                  </a:lnTo>
                  <a:lnTo>
                    <a:pt x="110" y="111"/>
                  </a:lnTo>
                  <a:lnTo>
                    <a:pt x="135" y="35"/>
                  </a:lnTo>
                  <a:lnTo>
                    <a:pt x="155" y="9"/>
                  </a:lnTo>
                  <a:lnTo>
                    <a:pt x="207" y="6"/>
                  </a:lnTo>
                  <a:lnTo>
                    <a:pt x="264" y="5"/>
                  </a:lnTo>
                  <a:lnTo>
                    <a:pt x="342" y="6"/>
                  </a:lnTo>
                  <a:lnTo>
                    <a:pt x="387" y="51"/>
                  </a:lnTo>
                  <a:lnTo>
                    <a:pt x="393" y="83"/>
                  </a:lnTo>
                  <a:lnTo>
                    <a:pt x="404" y="126"/>
                  </a:lnTo>
                  <a:lnTo>
                    <a:pt x="393" y="98"/>
                  </a:lnTo>
                  <a:lnTo>
                    <a:pt x="387" y="51"/>
                  </a:lnTo>
                  <a:lnTo>
                    <a:pt x="407" y="23"/>
                  </a:lnTo>
                  <a:lnTo>
                    <a:pt x="480" y="2"/>
                  </a:lnTo>
                  <a:lnTo>
                    <a:pt x="533" y="0"/>
                  </a:lnTo>
                  <a:lnTo>
                    <a:pt x="586" y="2"/>
                  </a:lnTo>
                  <a:lnTo>
                    <a:pt x="629" y="17"/>
                  </a:lnTo>
                  <a:lnTo>
                    <a:pt x="655" y="98"/>
                  </a:lnTo>
                  <a:lnTo>
                    <a:pt x="659" y="149"/>
                  </a:lnTo>
                  <a:lnTo>
                    <a:pt x="615" y="246"/>
                  </a:lnTo>
                  <a:lnTo>
                    <a:pt x="594" y="326"/>
                  </a:lnTo>
                  <a:lnTo>
                    <a:pt x="480" y="355"/>
                  </a:lnTo>
                  <a:lnTo>
                    <a:pt x="364" y="361"/>
                  </a:lnTo>
                  <a:lnTo>
                    <a:pt x="216" y="361"/>
                  </a:lnTo>
                  <a:lnTo>
                    <a:pt x="67" y="339"/>
                  </a:lnTo>
                </a:path>
              </a:pathLst>
            </a:custGeom>
            <a:gradFill rotWithShape="0">
              <a:gsLst>
                <a:gs pos="0">
                  <a:srgbClr val="FFFFFF"/>
                </a:gs>
                <a:gs pos="100000">
                  <a:srgbClr val="DDDDDD"/>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334855" name="Freeform 7"/>
            <p:cNvSpPr>
              <a:spLocks/>
            </p:cNvSpPr>
            <p:nvPr/>
          </p:nvSpPr>
          <p:spPr bwMode="auto">
            <a:xfrm>
              <a:off x="1503" y="2498"/>
              <a:ext cx="691" cy="716"/>
            </a:xfrm>
            <a:custGeom>
              <a:avLst/>
              <a:gdLst/>
              <a:ahLst/>
              <a:cxnLst>
                <a:cxn ang="0">
                  <a:pos x="662" y="0"/>
                </a:cxn>
                <a:cxn ang="0">
                  <a:pos x="530" y="23"/>
                </a:cxn>
                <a:cxn ang="0">
                  <a:pos x="418" y="28"/>
                </a:cxn>
                <a:cxn ang="0">
                  <a:pos x="283" y="34"/>
                </a:cxn>
                <a:cxn ang="0">
                  <a:pos x="144" y="15"/>
                </a:cxn>
                <a:cxn ang="0">
                  <a:pos x="124" y="132"/>
                </a:cxn>
                <a:cxn ang="0">
                  <a:pos x="44" y="278"/>
                </a:cxn>
                <a:cxn ang="0">
                  <a:pos x="15" y="405"/>
                </a:cxn>
                <a:cxn ang="0">
                  <a:pos x="0" y="525"/>
                </a:cxn>
                <a:cxn ang="0">
                  <a:pos x="21" y="646"/>
                </a:cxn>
                <a:cxn ang="0">
                  <a:pos x="59" y="706"/>
                </a:cxn>
                <a:cxn ang="0">
                  <a:pos x="118" y="698"/>
                </a:cxn>
                <a:cxn ang="0">
                  <a:pos x="134" y="641"/>
                </a:cxn>
                <a:cxn ang="0">
                  <a:pos x="138" y="540"/>
                </a:cxn>
                <a:cxn ang="0">
                  <a:pos x="156" y="407"/>
                </a:cxn>
                <a:cxn ang="0">
                  <a:pos x="219" y="293"/>
                </a:cxn>
                <a:cxn ang="0">
                  <a:pos x="311" y="227"/>
                </a:cxn>
                <a:cxn ang="0">
                  <a:pos x="401" y="201"/>
                </a:cxn>
                <a:cxn ang="0">
                  <a:pos x="501" y="233"/>
                </a:cxn>
                <a:cxn ang="0">
                  <a:pos x="570" y="330"/>
                </a:cxn>
                <a:cxn ang="0">
                  <a:pos x="608" y="407"/>
                </a:cxn>
                <a:cxn ang="0">
                  <a:pos x="637" y="483"/>
                </a:cxn>
                <a:cxn ang="0">
                  <a:pos x="647" y="563"/>
                </a:cxn>
                <a:cxn ang="0">
                  <a:pos x="644" y="641"/>
                </a:cxn>
                <a:cxn ang="0">
                  <a:pos x="644" y="695"/>
                </a:cxn>
                <a:cxn ang="0">
                  <a:pos x="694" y="715"/>
                </a:cxn>
                <a:cxn ang="0">
                  <a:pos x="743" y="657"/>
                </a:cxn>
                <a:cxn ang="0">
                  <a:pos x="769" y="558"/>
                </a:cxn>
                <a:cxn ang="0">
                  <a:pos x="776" y="472"/>
                </a:cxn>
                <a:cxn ang="0">
                  <a:pos x="757" y="384"/>
                </a:cxn>
                <a:cxn ang="0">
                  <a:pos x="705" y="278"/>
                </a:cxn>
                <a:cxn ang="0">
                  <a:pos x="667" y="189"/>
                </a:cxn>
                <a:cxn ang="0">
                  <a:pos x="647" y="100"/>
                </a:cxn>
                <a:cxn ang="0">
                  <a:pos x="662" y="0"/>
                </a:cxn>
              </a:cxnLst>
              <a:rect l="0" t="0" r="r" b="b"/>
              <a:pathLst>
                <a:path w="777" h="716">
                  <a:moveTo>
                    <a:pt x="662" y="0"/>
                  </a:moveTo>
                  <a:lnTo>
                    <a:pt x="530" y="23"/>
                  </a:lnTo>
                  <a:lnTo>
                    <a:pt x="418" y="28"/>
                  </a:lnTo>
                  <a:lnTo>
                    <a:pt x="283" y="34"/>
                  </a:lnTo>
                  <a:lnTo>
                    <a:pt x="144" y="15"/>
                  </a:lnTo>
                  <a:lnTo>
                    <a:pt x="124" y="132"/>
                  </a:lnTo>
                  <a:lnTo>
                    <a:pt x="44" y="278"/>
                  </a:lnTo>
                  <a:lnTo>
                    <a:pt x="15" y="405"/>
                  </a:lnTo>
                  <a:lnTo>
                    <a:pt x="0" y="525"/>
                  </a:lnTo>
                  <a:lnTo>
                    <a:pt x="21" y="646"/>
                  </a:lnTo>
                  <a:lnTo>
                    <a:pt x="59" y="706"/>
                  </a:lnTo>
                  <a:lnTo>
                    <a:pt x="118" y="698"/>
                  </a:lnTo>
                  <a:lnTo>
                    <a:pt x="134" y="641"/>
                  </a:lnTo>
                  <a:lnTo>
                    <a:pt x="138" y="540"/>
                  </a:lnTo>
                  <a:lnTo>
                    <a:pt x="156" y="407"/>
                  </a:lnTo>
                  <a:lnTo>
                    <a:pt x="219" y="293"/>
                  </a:lnTo>
                  <a:lnTo>
                    <a:pt x="311" y="227"/>
                  </a:lnTo>
                  <a:lnTo>
                    <a:pt x="401" y="201"/>
                  </a:lnTo>
                  <a:lnTo>
                    <a:pt x="501" y="233"/>
                  </a:lnTo>
                  <a:lnTo>
                    <a:pt x="570" y="330"/>
                  </a:lnTo>
                  <a:lnTo>
                    <a:pt x="608" y="407"/>
                  </a:lnTo>
                  <a:lnTo>
                    <a:pt x="637" y="483"/>
                  </a:lnTo>
                  <a:lnTo>
                    <a:pt x="647" y="563"/>
                  </a:lnTo>
                  <a:lnTo>
                    <a:pt x="644" y="641"/>
                  </a:lnTo>
                  <a:lnTo>
                    <a:pt x="644" y="695"/>
                  </a:lnTo>
                  <a:lnTo>
                    <a:pt x="694" y="715"/>
                  </a:lnTo>
                  <a:lnTo>
                    <a:pt x="743" y="657"/>
                  </a:lnTo>
                  <a:lnTo>
                    <a:pt x="769" y="558"/>
                  </a:lnTo>
                  <a:lnTo>
                    <a:pt x="776" y="472"/>
                  </a:lnTo>
                  <a:lnTo>
                    <a:pt x="757" y="384"/>
                  </a:lnTo>
                  <a:lnTo>
                    <a:pt x="705" y="278"/>
                  </a:lnTo>
                  <a:lnTo>
                    <a:pt x="667" y="189"/>
                  </a:lnTo>
                  <a:lnTo>
                    <a:pt x="647" y="100"/>
                  </a:lnTo>
                  <a:lnTo>
                    <a:pt x="662" y="0"/>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nvGrpSpPr>
            <p:cNvPr id="3" name="Group 8"/>
            <p:cNvGrpSpPr>
              <a:grpSpLocks/>
            </p:cNvGrpSpPr>
            <p:nvPr/>
          </p:nvGrpSpPr>
          <p:grpSpPr bwMode="auto">
            <a:xfrm>
              <a:off x="643" y="1781"/>
              <a:ext cx="1017" cy="1378"/>
              <a:chOff x="723" y="1781"/>
              <a:chExt cx="1144" cy="1378"/>
            </a:xfrm>
          </p:grpSpPr>
          <p:sp>
            <p:nvSpPr>
              <p:cNvPr id="334857" name="Freeform 9"/>
              <p:cNvSpPr>
                <a:spLocks/>
              </p:cNvSpPr>
              <p:nvPr/>
            </p:nvSpPr>
            <p:spPr bwMode="auto">
              <a:xfrm>
                <a:off x="1070" y="1781"/>
                <a:ext cx="797" cy="546"/>
              </a:xfrm>
              <a:custGeom>
                <a:avLst/>
                <a:gdLst/>
                <a:ahLst/>
                <a:cxnLst>
                  <a:cxn ang="0">
                    <a:pos x="7" y="381"/>
                  </a:cxn>
                  <a:cxn ang="0">
                    <a:pos x="5" y="244"/>
                  </a:cxn>
                  <a:cxn ang="0">
                    <a:pos x="0" y="139"/>
                  </a:cxn>
                  <a:cxn ang="0">
                    <a:pos x="16" y="81"/>
                  </a:cxn>
                  <a:cxn ang="0">
                    <a:pos x="76" y="0"/>
                  </a:cxn>
                  <a:cxn ang="0">
                    <a:pos x="170" y="6"/>
                  </a:cxn>
                  <a:cxn ang="0">
                    <a:pos x="193" y="38"/>
                  </a:cxn>
                  <a:cxn ang="0">
                    <a:pos x="126" y="171"/>
                  </a:cxn>
                  <a:cxn ang="0">
                    <a:pos x="193" y="38"/>
                  </a:cxn>
                  <a:cxn ang="0">
                    <a:pos x="230" y="14"/>
                  </a:cxn>
                  <a:cxn ang="0">
                    <a:pos x="263" y="11"/>
                  </a:cxn>
                  <a:cxn ang="0">
                    <a:pos x="330" y="21"/>
                  </a:cxn>
                  <a:cxn ang="0">
                    <a:pos x="454" y="76"/>
                  </a:cxn>
                  <a:cxn ang="0">
                    <a:pos x="489" y="140"/>
                  </a:cxn>
                  <a:cxn ang="0">
                    <a:pos x="482" y="200"/>
                  </a:cxn>
                  <a:cxn ang="0">
                    <a:pos x="447" y="278"/>
                  </a:cxn>
                  <a:cxn ang="0">
                    <a:pos x="482" y="200"/>
                  </a:cxn>
                  <a:cxn ang="0">
                    <a:pos x="489" y="140"/>
                  </a:cxn>
                  <a:cxn ang="0">
                    <a:pos x="525" y="115"/>
                  </a:cxn>
                  <a:cxn ang="0">
                    <a:pos x="621" y="115"/>
                  </a:cxn>
                  <a:cxn ang="0">
                    <a:pos x="687" y="123"/>
                  </a:cxn>
                  <a:cxn ang="0">
                    <a:pos x="763" y="144"/>
                  </a:cxn>
                  <a:cxn ang="0">
                    <a:pos x="793" y="184"/>
                  </a:cxn>
                  <a:cxn ang="0">
                    <a:pos x="796" y="288"/>
                  </a:cxn>
                  <a:cxn ang="0">
                    <a:pos x="780" y="355"/>
                  </a:cxn>
                  <a:cxn ang="0">
                    <a:pos x="691" y="454"/>
                  </a:cxn>
                  <a:cxn ang="0">
                    <a:pos x="637" y="545"/>
                  </a:cxn>
                  <a:cxn ang="0">
                    <a:pos x="494" y="538"/>
                  </a:cxn>
                  <a:cxn ang="0">
                    <a:pos x="352" y="505"/>
                  </a:cxn>
                  <a:cxn ang="0">
                    <a:pos x="175" y="458"/>
                  </a:cxn>
                  <a:cxn ang="0">
                    <a:pos x="7" y="381"/>
                  </a:cxn>
                </a:cxnLst>
                <a:rect l="0" t="0" r="r" b="b"/>
                <a:pathLst>
                  <a:path w="797" h="546">
                    <a:moveTo>
                      <a:pt x="7" y="381"/>
                    </a:moveTo>
                    <a:lnTo>
                      <a:pt x="5" y="244"/>
                    </a:lnTo>
                    <a:lnTo>
                      <a:pt x="0" y="139"/>
                    </a:lnTo>
                    <a:lnTo>
                      <a:pt x="16" y="81"/>
                    </a:lnTo>
                    <a:lnTo>
                      <a:pt x="76" y="0"/>
                    </a:lnTo>
                    <a:lnTo>
                      <a:pt x="170" y="6"/>
                    </a:lnTo>
                    <a:lnTo>
                      <a:pt x="193" y="38"/>
                    </a:lnTo>
                    <a:lnTo>
                      <a:pt x="126" y="171"/>
                    </a:lnTo>
                    <a:lnTo>
                      <a:pt x="193" y="38"/>
                    </a:lnTo>
                    <a:lnTo>
                      <a:pt x="230" y="14"/>
                    </a:lnTo>
                    <a:lnTo>
                      <a:pt x="263" y="11"/>
                    </a:lnTo>
                    <a:lnTo>
                      <a:pt x="330" y="21"/>
                    </a:lnTo>
                    <a:lnTo>
                      <a:pt x="454" y="76"/>
                    </a:lnTo>
                    <a:lnTo>
                      <a:pt x="489" y="140"/>
                    </a:lnTo>
                    <a:lnTo>
                      <a:pt x="482" y="200"/>
                    </a:lnTo>
                    <a:lnTo>
                      <a:pt x="447" y="278"/>
                    </a:lnTo>
                    <a:lnTo>
                      <a:pt x="482" y="200"/>
                    </a:lnTo>
                    <a:lnTo>
                      <a:pt x="489" y="140"/>
                    </a:lnTo>
                    <a:lnTo>
                      <a:pt x="525" y="115"/>
                    </a:lnTo>
                    <a:lnTo>
                      <a:pt x="621" y="115"/>
                    </a:lnTo>
                    <a:lnTo>
                      <a:pt x="687" y="123"/>
                    </a:lnTo>
                    <a:lnTo>
                      <a:pt x="763" y="144"/>
                    </a:lnTo>
                    <a:lnTo>
                      <a:pt x="793" y="184"/>
                    </a:lnTo>
                    <a:lnTo>
                      <a:pt x="796" y="288"/>
                    </a:lnTo>
                    <a:lnTo>
                      <a:pt x="780" y="355"/>
                    </a:lnTo>
                    <a:lnTo>
                      <a:pt x="691" y="454"/>
                    </a:lnTo>
                    <a:lnTo>
                      <a:pt x="637" y="545"/>
                    </a:lnTo>
                    <a:lnTo>
                      <a:pt x="494" y="538"/>
                    </a:lnTo>
                    <a:lnTo>
                      <a:pt x="352" y="505"/>
                    </a:lnTo>
                    <a:lnTo>
                      <a:pt x="175" y="458"/>
                    </a:lnTo>
                    <a:lnTo>
                      <a:pt x="7" y="381"/>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334858" name="Freeform 10"/>
              <p:cNvSpPr>
                <a:spLocks/>
              </p:cNvSpPr>
              <p:nvPr/>
            </p:nvSpPr>
            <p:spPr bwMode="auto">
              <a:xfrm>
                <a:off x="723" y="2164"/>
                <a:ext cx="983" cy="995"/>
              </a:xfrm>
              <a:custGeom>
                <a:avLst/>
                <a:gdLst/>
                <a:ahLst/>
                <a:cxnLst>
                  <a:cxn ang="0">
                    <a:pos x="982" y="163"/>
                  </a:cxn>
                  <a:cxn ang="0">
                    <a:pos x="839" y="156"/>
                  </a:cxn>
                  <a:cxn ang="0">
                    <a:pos x="696" y="124"/>
                  </a:cxn>
                  <a:cxn ang="0">
                    <a:pos x="520" y="75"/>
                  </a:cxn>
                  <a:cxn ang="0">
                    <a:pos x="352" y="0"/>
                  </a:cxn>
                  <a:cxn ang="0">
                    <a:pos x="307" y="151"/>
                  </a:cxn>
                  <a:cxn ang="0">
                    <a:pos x="161" y="386"/>
                  </a:cxn>
                  <a:cxn ang="0">
                    <a:pos x="78" y="629"/>
                  </a:cxn>
                  <a:cxn ang="0">
                    <a:pos x="0" y="739"/>
                  </a:cxn>
                  <a:cxn ang="0">
                    <a:pos x="5" y="829"/>
                  </a:cxn>
                  <a:cxn ang="0">
                    <a:pos x="35" y="856"/>
                  </a:cxn>
                  <a:cxn ang="0">
                    <a:pos x="113" y="837"/>
                  </a:cxn>
                  <a:cxn ang="0">
                    <a:pos x="182" y="786"/>
                  </a:cxn>
                  <a:cxn ang="0">
                    <a:pos x="275" y="640"/>
                  </a:cxn>
                  <a:cxn ang="0">
                    <a:pos x="575" y="354"/>
                  </a:cxn>
                  <a:cxn ang="0">
                    <a:pos x="589" y="370"/>
                  </a:cxn>
                  <a:cxn ang="0">
                    <a:pos x="616" y="435"/>
                  </a:cxn>
                  <a:cxn ang="0">
                    <a:pos x="615" y="500"/>
                  </a:cxn>
                  <a:cxn ang="0">
                    <a:pos x="597" y="597"/>
                  </a:cxn>
                  <a:cxn ang="0">
                    <a:pos x="526" y="743"/>
                  </a:cxn>
                  <a:cxn ang="0">
                    <a:pos x="465" y="833"/>
                  </a:cxn>
                  <a:cxn ang="0">
                    <a:pos x="431" y="918"/>
                  </a:cxn>
                  <a:cxn ang="0">
                    <a:pos x="457" y="983"/>
                  </a:cxn>
                  <a:cxn ang="0">
                    <a:pos x="491" y="994"/>
                  </a:cxn>
                  <a:cxn ang="0">
                    <a:pos x="569" y="976"/>
                  </a:cxn>
                  <a:cxn ang="0">
                    <a:pos x="710" y="860"/>
                  </a:cxn>
                  <a:cxn ang="0">
                    <a:pos x="818" y="754"/>
                  </a:cxn>
                  <a:cxn ang="0">
                    <a:pos x="850" y="699"/>
                  </a:cxn>
                  <a:cxn ang="0">
                    <a:pos x="882" y="567"/>
                  </a:cxn>
                  <a:cxn ang="0">
                    <a:pos x="885" y="403"/>
                  </a:cxn>
                  <a:cxn ang="0">
                    <a:pos x="915" y="303"/>
                  </a:cxn>
                  <a:cxn ang="0">
                    <a:pos x="982" y="163"/>
                  </a:cxn>
                </a:cxnLst>
                <a:rect l="0" t="0" r="r" b="b"/>
                <a:pathLst>
                  <a:path w="983" h="995">
                    <a:moveTo>
                      <a:pt x="982" y="163"/>
                    </a:moveTo>
                    <a:lnTo>
                      <a:pt x="839" y="156"/>
                    </a:lnTo>
                    <a:lnTo>
                      <a:pt x="696" y="124"/>
                    </a:lnTo>
                    <a:lnTo>
                      <a:pt x="520" y="75"/>
                    </a:lnTo>
                    <a:lnTo>
                      <a:pt x="352" y="0"/>
                    </a:lnTo>
                    <a:lnTo>
                      <a:pt x="307" y="151"/>
                    </a:lnTo>
                    <a:lnTo>
                      <a:pt x="161" y="386"/>
                    </a:lnTo>
                    <a:lnTo>
                      <a:pt x="78" y="629"/>
                    </a:lnTo>
                    <a:lnTo>
                      <a:pt x="0" y="739"/>
                    </a:lnTo>
                    <a:lnTo>
                      <a:pt x="5" y="829"/>
                    </a:lnTo>
                    <a:lnTo>
                      <a:pt x="35" y="856"/>
                    </a:lnTo>
                    <a:lnTo>
                      <a:pt x="113" y="837"/>
                    </a:lnTo>
                    <a:lnTo>
                      <a:pt x="182" y="786"/>
                    </a:lnTo>
                    <a:lnTo>
                      <a:pt x="275" y="640"/>
                    </a:lnTo>
                    <a:lnTo>
                      <a:pt x="575" y="354"/>
                    </a:lnTo>
                    <a:lnTo>
                      <a:pt x="589" y="370"/>
                    </a:lnTo>
                    <a:lnTo>
                      <a:pt x="616" y="435"/>
                    </a:lnTo>
                    <a:lnTo>
                      <a:pt x="615" y="500"/>
                    </a:lnTo>
                    <a:lnTo>
                      <a:pt x="597" y="597"/>
                    </a:lnTo>
                    <a:lnTo>
                      <a:pt x="526" y="743"/>
                    </a:lnTo>
                    <a:lnTo>
                      <a:pt x="465" y="833"/>
                    </a:lnTo>
                    <a:lnTo>
                      <a:pt x="431" y="918"/>
                    </a:lnTo>
                    <a:lnTo>
                      <a:pt x="457" y="983"/>
                    </a:lnTo>
                    <a:lnTo>
                      <a:pt x="491" y="994"/>
                    </a:lnTo>
                    <a:lnTo>
                      <a:pt x="569" y="976"/>
                    </a:lnTo>
                    <a:lnTo>
                      <a:pt x="710" y="860"/>
                    </a:lnTo>
                    <a:lnTo>
                      <a:pt x="818" y="754"/>
                    </a:lnTo>
                    <a:lnTo>
                      <a:pt x="850" y="699"/>
                    </a:lnTo>
                    <a:lnTo>
                      <a:pt x="882" y="567"/>
                    </a:lnTo>
                    <a:lnTo>
                      <a:pt x="885" y="403"/>
                    </a:lnTo>
                    <a:lnTo>
                      <a:pt x="915" y="303"/>
                    </a:lnTo>
                    <a:lnTo>
                      <a:pt x="982" y="163"/>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grpSp>
          <p:nvGrpSpPr>
            <p:cNvPr id="4" name="Group 11"/>
            <p:cNvGrpSpPr>
              <a:grpSpLocks/>
            </p:cNvGrpSpPr>
            <p:nvPr/>
          </p:nvGrpSpPr>
          <p:grpSpPr bwMode="auto">
            <a:xfrm>
              <a:off x="2111" y="1875"/>
              <a:ext cx="459" cy="1240"/>
              <a:chOff x="2375" y="1875"/>
              <a:chExt cx="516" cy="1240"/>
            </a:xfrm>
          </p:grpSpPr>
          <p:sp>
            <p:nvSpPr>
              <p:cNvPr id="334860" name="Freeform 12"/>
              <p:cNvSpPr>
                <a:spLocks/>
              </p:cNvSpPr>
              <p:nvPr/>
            </p:nvSpPr>
            <p:spPr bwMode="auto">
              <a:xfrm>
                <a:off x="2495" y="2262"/>
                <a:ext cx="396" cy="853"/>
              </a:xfrm>
              <a:custGeom>
                <a:avLst/>
                <a:gdLst/>
                <a:ahLst/>
                <a:cxnLst>
                  <a:cxn ang="0">
                    <a:pos x="164" y="80"/>
                  </a:cxn>
                  <a:cxn ang="0">
                    <a:pos x="72" y="99"/>
                  </a:cxn>
                  <a:cxn ang="0">
                    <a:pos x="0" y="65"/>
                  </a:cxn>
                  <a:cxn ang="0">
                    <a:pos x="51" y="199"/>
                  </a:cxn>
                  <a:cxn ang="0">
                    <a:pos x="141" y="467"/>
                  </a:cxn>
                  <a:cxn ang="0">
                    <a:pos x="225" y="651"/>
                  </a:cxn>
                  <a:cxn ang="0">
                    <a:pos x="298" y="810"/>
                  </a:cxn>
                  <a:cxn ang="0">
                    <a:pos x="339" y="844"/>
                  </a:cxn>
                  <a:cxn ang="0">
                    <a:pos x="360" y="852"/>
                  </a:cxn>
                  <a:cxn ang="0">
                    <a:pos x="376" y="834"/>
                  </a:cxn>
                  <a:cxn ang="0">
                    <a:pos x="395" y="784"/>
                  </a:cxn>
                  <a:cxn ang="0">
                    <a:pos x="384" y="609"/>
                  </a:cxn>
                  <a:cxn ang="0">
                    <a:pos x="368" y="410"/>
                  </a:cxn>
                  <a:cxn ang="0">
                    <a:pos x="317" y="131"/>
                  </a:cxn>
                  <a:cxn ang="0">
                    <a:pos x="306" y="0"/>
                  </a:cxn>
                  <a:cxn ang="0">
                    <a:pos x="279" y="34"/>
                  </a:cxn>
                  <a:cxn ang="0">
                    <a:pos x="164" y="80"/>
                  </a:cxn>
                </a:cxnLst>
                <a:rect l="0" t="0" r="r" b="b"/>
                <a:pathLst>
                  <a:path w="396" h="853">
                    <a:moveTo>
                      <a:pt x="164" y="80"/>
                    </a:moveTo>
                    <a:lnTo>
                      <a:pt x="72" y="99"/>
                    </a:lnTo>
                    <a:lnTo>
                      <a:pt x="0" y="65"/>
                    </a:lnTo>
                    <a:lnTo>
                      <a:pt x="51" y="199"/>
                    </a:lnTo>
                    <a:lnTo>
                      <a:pt x="141" y="467"/>
                    </a:lnTo>
                    <a:lnTo>
                      <a:pt x="225" y="651"/>
                    </a:lnTo>
                    <a:lnTo>
                      <a:pt x="298" y="810"/>
                    </a:lnTo>
                    <a:lnTo>
                      <a:pt x="339" y="844"/>
                    </a:lnTo>
                    <a:lnTo>
                      <a:pt x="360" y="852"/>
                    </a:lnTo>
                    <a:lnTo>
                      <a:pt x="376" y="834"/>
                    </a:lnTo>
                    <a:lnTo>
                      <a:pt x="395" y="784"/>
                    </a:lnTo>
                    <a:lnTo>
                      <a:pt x="384" y="609"/>
                    </a:lnTo>
                    <a:lnTo>
                      <a:pt x="368" y="410"/>
                    </a:lnTo>
                    <a:lnTo>
                      <a:pt x="317" y="131"/>
                    </a:lnTo>
                    <a:lnTo>
                      <a:pt x="306" y="0"/>
                    </a:lnTo>
                    <a:lnTo>
                      <a:pt x="279" y="34"/>
                    </a:lnTo>
                    <a:lnTo>
                      <a:pt x="164" y="80"/>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334861" name="Freeform 13"/>
              <p:cNvSpPr>
                <a:spLocks/>
              </p:cNvSpPr>
              <p:nvPr/>
            </p:nvSpPr>
            <p:spPr bwMode="auto">
              <a:xfrm>
                <a:off x="2375" y="1875"/>
                <a:ext cx="440" cy="488"/>
              </a:xfrm>
              <a:custGeom>
                <a:avLst/>
                <a:gdLst/>
                <a:ahLst/>
                <a:cxnLst>
                  <a:cxn ang="0">
                    <a:pos x="282" y="468"/>
                  </a:cxn>
                  <a:cxn ang="0">
                    <a:pos x="190" y="487"/>
                  </a:cxn>
                  <a:cxn ang="0">
                    <a:pos x="117" y="452"/>
                  </a:cxn>
                  <a:cxn ang="0">
                    <a:pos x="13" y="304"/>
                  </a:cxn>
                  <a:cxn ang="0">
                    <a:pos x="0" y="218"/>
                  </a:cxn>
                  <a:cxn ang="0">
                    <a:pos x="13" y="145"/>
                  </a:cxn>
                  <a:cxn ang="0">
                    <a:pos x="110" y="44"/>
                  </a:cxn>
                  <a:cxn ang="0">
                    <a:pos x="164" y="0"/>
                  </a:cxn>
                  <a:cxn ang="0">
                    <a:pos x="196" y="4"/>
                  </a:cxn>
                  <a:cxn ang="0">
                    <a:pos x="270" y="43"/>
                  </a:cxn>
                  <a:cxn ang="0">
                    <a:pos x="390" y="89"/>
                  </a:cxn>
                  <a:cxn ang="0">
                    <a:pos x="425" y="138"/>
                  </a:cxn>
                  <a:cxn ang="0">
                    <a:pos x="439" y="224"/>
                  </a:cxn>
                  <a:cxn ang="0">
                    <a:pos x="417" y="345"/>
                  </a:cxn>
                  <a:cxn ang="0">
                    <a:pos x="424" y="386"/>
                  </a:cxn>
                  <a:cxn ang="0">
                    <a:pos x="396" y="421"/>
                  </a:cxn>
                  <a:cxn ang="0">
                    <a:pos x="282" y="468"/>
                  </a:cxn>
                </a:cxnLst>
                <a:rect l="0" t="0" r="r" b="b"/>
                <a:pathLst>
                  <a:path w="440" h="488">
                    <a:moveTo>
                      <a:pt x="282" y="468"/>
                    </a:moveTo>
                    <a:lnTo>
                      <a:pt x="190" y="487"/>
                    </a:lnTo>
                    <a:lnTo>
                      <a:pt x="117" y="452"/>
                    </a:lnTo>
                    <a:lnTo>
                      <a:pt x="13" y="304"/>
                    </a:lnTo>
                    <a:lnTo>
                      <a:pt x="0" y="218"/>
                    </a:lnTo>
                    <a:lnTo>
                      <a:pt x="13" y="145"/>
                    </a:lnTo>
                    <a:lnTo>
                      <a:pt x="110" y="44"/>
                    </a:lnTo>
                    <a:lnTo>
                      <a:pt x="164" y="0"/>
                    </a:lnTo>
                    <a:lnTo>
                      <a:pt x="196" y="4"/>
                    </a:lnTo>
                    <a:lnTo>
                      <a:pt x="270" y="43"/>
                    </a:lnTo>
                    <a:lnTo>
                      <a:pt x="390" y="89"/>
                    </a:lnTo>
                    <a:lnTo>
                      <a:pt x="425" y="138"/>
                    </a:lnTo>
                    <a:lnTo>
                      <a:pt x="439" y="224"/>
                    </a:lnTo>
                    <a:lnTo>
                      <a:pt x="417" y="345"/>
                    </a:lnTo>
                    <a:lnTo>
                      <a:pt x="424" y="386"/>
                    </a:lnTo>
                    <a:lnTo>
                      <a:pt x="396" y="421"/>
                    </a:lnTo>
                    <a:lnTo>
                      <a:pt x="282" y="468"/>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grpSp>
          <p:nvGrpSpPr>
            <p:cNvPr id="5" name="Group 14"/>
            <p:cNvGrpSpPr>
              <a:grpSpLocks/>
            </p:cNvGrpSpPr>
            <p:nvPr/>
          </p:nvGrpSpPr>
          <p:grpSpPr bwMode="auto">
            <a:xfrm>
              <a:off x="1660" y="2819"/>
              <a:ext cx="394" cy="949"/>
              <a:chOff x="1868" y="2819"/>
              <a:chExt cx="443" cy="949"/>
            </a:xfrm>
          </p:grpSpPr>
          <p:sp>
            <p:nvSpPr>
              <p:cNvPr id="334863" name="Freeform 15"/>
              <p:cNvSpPr>
                <a:spLocks/>
              </p:cNvSpPr>
              <p:nvPr/>
            </p:nvSpPr>
            <p:spPr bwMode="auto">
              <a:xfrm>
                <a:off x="1933" y="3239"/>
                <a:ext cx="313" cy="529"/>
              </a:xfrm>
              <a:custGeom>
                <a:avLst/>
                <a:gdLst/>
                <a:ahLst/>
                <a:cxnLst>
                  <a:cxn ang="0">
                    <a:pos x="154" y="57"/>
                  </a:cxn>
                  <a:cxn ang="0">
                    <a:pos x="61" y="51"/>
                  </a:cxn>
                  <a:cxn ang="0">
                    <a:pos x="0" y="0"/>
                  </a:cxn>
                  <a:cxn ang="0">
                    <a:pos x="15" y="143"/>
                  </a:cxn>
                  <a:cxn ang="0">
                    <a:pos x="32" y="425"/>
                  </a:cxn>
                  <a:cxn ang="0">
                    <a:pos x="64" y="482"/>
                  </a:cxn>
                  <a:cxn ang="0">
                    <a:pos x="100" y="512"/>
                  </a:cxn>
                  <a:cxn ang="0">
                    <a:pos x="128" y="528"/>
                  </a:cxn>
                  <a:cxn ang="0">
                    <a:pos x="162" y="522"/>
                  </a:cxn>
                  <a:cxn ang="0">
                    <a:pos x="197" y="517"/>
                  </a:cxn>
                  <a:cxn ang="0">
                    <a:pos x="234" y="487"/>
                  </a:cxn>
                  <a:cxn ang="0">
                    <a:pos x="266" y="428"/>
                  </a:cxn>
                  <a:cxn ang="0">
                    <a:pos x="289" y="145"/>
                  </a:cxn>
                  <a:cxn ang="0">
                    <a:pos x="312" y="16"/>
                  </a:cxn>
                  <a:cxn ang="0">
                    <a:pos x="276" y="42"/>
                  </a:cxn>
                  <a:cxn ang="0">
                    <a:pos x="154" y="57"/>
                  </a:cxn>
                </a:cxnLst>
                <a:rect l="0" t="0" r="r" b="b"/>
                <a:pathLst>
                  <a:path w="313" h="529">
                    <a:moveTo>
                      <a:pt x="154" y="57"/>
                    </a:moveTo>
                    <a:lnTo>
                      <a:pt x="61" y="51"/>
                    </a:lnTo>
                    <a:lnTo>
                      <a:pt x="0" y="0"/>
                    </a:lnTo>
                    <a:lnTo>
                      <a:pt x="15" y="143"/>
                    </a:lnTo>
                    <a:lnTo>
                      <a:pt x="32" y="425"/>
                    </a:lnTo>
                    <a:lnTo>
                      <a:pt x="64" y="482"/>
                    </a:lnTo>
                    <a:lnTo>
                      <a:pt x="100" y="512"/>
                    </a:lnTo>
                    <a:lnTo>
                      <a:pt x="128" y="528"/>
                    </a:lnTo>
                    <a:lnTo>
                      <a:pt x="162" y="522"/>
                    </a:lnTo>
                    <a:lnTo>
                      <a:pt x="197" y="517"/>
                    </a:lnTo>
                    <a:lnTo>
                      <a:pt x="234" y="487"/>
                    </a:lnTo>
                    <a:lnTo>
                      <a:pt x="266" y="428"/>
                    </a:lnTo>
                    <a:lnTo>
                      <a:pt x="289" y="145"/>
                    </a:lnTo>
                    <a:lnTo>
                      <a:pt x="312" y="16"/>
                    </a:lnTo>
                    <a:lnTo>
                      <a:pt x="276" y="42"/>
                    </a:lnTo>
                    <a:lnTo>
                      <a:pt x="154" y="57"/>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334864" name="Freeform 16"/>
              <p:cNvSpPr>
                <a:spLocks/>
              </p:cNvSpPr>
              <p:nvPr/>
            </p:nvSpPr>
            <p:spPr bwMode="auto">
              <a:xfrm>
                <a:off x="1868" y="2819"/>
                <a:ext cx="443" cy="482"/>
              </a:xfrm>
              <a:custGeom>
                <a:avLst/>
                <a:gdLst/>
                <a:ahLst/>
                <a:cxnLst>
                  <a:cxn ang="0">
                    <a:pos x="217" y="481"/>
                  </a:cxn>
                  <a:cxn ang="0">
                    <a:pos x="124" y="475"/>
                  </a:cxn>
                  <a:cxn ang="0">
                    <a:pos x="62" y="423"/>
                  </a:cxn>
                  <a:cxn ang="0">
                    <a:pos x="0" y="253"/>
                  </a:cxn>
                  <a:cxn ang="0">
                    <a:pos x="9" y="167"/>
                  </a:cxn>
                  <a:cxn ang="0">
                    <a:pos x="41" y="100"/>
                  </a:cxn>
                  <a:cxn ang="0">
                    <a:pos x="161" y="28"/>
                  </a:cxn>
                  <a:cxn ang="0">
                    <a:pos x="224" y="0"/>
                  </a:cxn>
                  <a:cxn ang="0">
                    <a:pos x="254" y="12"/>
                  </a:cxn>
                  <a:cxn ang="0">
                    <a:pos x="316" y="69"/>
                  </a:cxn>
                  <a:cxn ang="0">
                    <a:pos x="420" y="144"/>
                  </a:cxn>
                  <a:cxn ang="0">
                    <a:pos x="442" y="201"/>
                  </a:cxn>
                  <a:cxn ang="0">
                    <a:pos x="432" y="287"/>
                  </a:cxn>
                  <a:cxn ang="0">
                    <a:pos x="380" y="397"/>
                  </a:cxn>
                  <a:cxn ang="0">
                    <a:pos x="376" y="440"/>
                  </a:cxn>
                  <a:cxn ang="0">
                    <a:pos x="340" y="466"/>
                  </a:cxn>
                  <a:cxn ang="0">
                    <a:pos x="217" y="481"/>
                  </a:cxn>
                </a:cxnLst>
                <a:rect l="0" t="0" r="r" b="b"/>
                <a:pathLst>
                  <a:path w="443" h="482">
                    <a:moveTo>
                      <a:pt x="217" y="481"/>
                    </a:moveTo>
                    <a:lnTo>
                      <a:pt x="124" y="475"/>
                    </a:lnTo>
                    <a:lnTo>
                      <a:pt x="62" y="423"/>
                    </a:lnTo>
                    <a:lnTo>
                      <a:pt x="0" y="253"/>
                    </a:lnTo>
                    <a:lnTo>
                      <a:pt x="9" y="167"/>
                    </a:lnTo>
                    <a:lnTo>
                      <a:pt x="41" y="100"/>
                    </a:lnTo>
                    <a:lnTo>
                      <a:pt x="161" y="28"/>
                    </a:lnTo>
                    <a:lnTo>
                      <a:pt x="224" y="0"/>
                    </a:lnTo>
                    <a:lnTo>
                      <a:pt x="254" y="12"/>
                    </a:lnTo>
                    <a:lnTo>
                      <a:pt x="316" y="69"/>
                    </a:lnTo>
                    <a:lnTo>
                      <a:pt x="420" y="144"/>
                    </a:lnTo>
                    <a:lnTo>
                      <a:pt x="442" y="201"/>
                    </a:lnTo>
                    <a:lnTo>
                      <a:pt x="432" y="287"/>
                    </a:lnTo>
                    <a:lnTo>
                      <a:pt x="380" y="397"/>
                    </a:lnTo>
                    <a:lnTo>
                      <a:pt x="376" y="440"/>
                    </a:lnTo>
                    <a:lnTo>
                      <a:pt x="340" y="466"/>
                    </a:lnTo>
                    <a:lnTo>
                      <a:pt x="217" y="481"/>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sp>
          <p:nvSpPr>
            <p:cNvPr id="334865" name="AutoShape 17"/>
            <p:cNvSpPr>
              <a:spLocks noChangeArrowheads="1"/>
            </p:cNvSpPr>
            <p:nvPr/>
          </p:nvSpPr>
          <p:spPr bwMode="auto">
            <a:xfrm>
              <a:off x="1872" y="2638"/>
              <a:ext cx="153" cy="188"/>
            </a:xfrm>
            <a:prstGeom prst="star16">
              <a:avLst>
                <a:gd name="adj" fmla="val 37500"/>
              </a:avLst>
            </a:prstGeom>
            <a:solidFill>
              <a:srgbClr val="FF0033"/>
            </a:solidFill>
            <a:ln w="12700">
              <a:solidFill>
                <a:srgbClr val="000000"/>
              </a:solidFill>
              <a:miter lim="800000"/>
              <a:headEnd/>
              <a:tailEnd/>
            </a:ln>
            <a:effectLst/>
          </p:spPr>
          <p:txBody>
            <a:bodyPr wrap="none" anchor="ctr"/>
            <a:lstStyle/>
            <a:p>
              <a:endParaRPr lang="el-GR"/>
            </a:p>
          </p:txBody>
        </p:sp>
        <p:grpSp>
          <p:nvGrpSpPr>
            <p:cNvPr id="6" name="Group 18"/>
            <p:cNvGrpSpPr>
              <a:grpSpLocks/>
            </p:cNvGrpSpPr>
            <p:nvPr/>
          </p:nvGrpSpPr>
          <p:grpSpPr bwMode="auto">
            <a:xfrm>
              <a:off x="1696" y="873"/>
              <a:ext cx="395" cy="1278"/>
              <a:chOff x="1908" y="873"/>
              <a:chExt cx="444" cy="1278"/>
            </a:xfrm>
          </p:grpSpPr>
          <p:sp>
            <p:nvSpPr>
              <p:cNvPr id="334867" name="Freeform 19"/>
              <p:cNvSpPr>
                <a:spLocks/>
              </p:cNvSpPr>
              <p:nvPr/>
            </p:nvSpPr>
            <p:spPr bwMode="auto">
              <a:xfrm>
                <a:off x="1973" y="873"/>
                <a:ext cx="314" cy="854"/>
              </a:xfrm>
              <a:custGeom>
                <a:avLst/>
                <a:gdLst/>
                <a:ahLst/>
                <a:cxnLst>
                  <a:cxn ang="0">
                    <a:pos x="158" y="796"/>
                  </a:cxn>
                  <a:cxn ang="0">
                    <a:pos x="251" y="801"/>
                  </a:cxn>
                  <a:cxn ang="0">
                    <a:pos x="313" y="853"/>
                  </a:cxn>
                  <a:cxn ang="0">
                    <a:pos x="298" y="710"/>
                  </a:cxn>
                  <a:cxn ang="0">
                    <a:pos x="280" y="427"/>
                  </a:cxn>
                  <a:cxn ang="0">
                    <a:pos x="247" y="228"/>
                  </a:cxn>
                  <a:cxn ang="0">
                    <a:pos x="217" y="56"/>
                  </a:cxn>
                  <a:cxn ang="0">
                    <a:pos x="187" y="13"/>
                  </a:cxn>
                  <a:cxn ang="0">
                    <a:pos x="168" y="0"/>
                  </a:cxn>
                  <a:cxn ang="0">
                    <a:pos x="149" y="13"/>
                  </a:cxn>
                  <a:cxn ang="0">
                    <a:pos x="117" y="56"/>
                  </a:cxn>
                  <a:cxn ang="0">
                    <a:pos x="82" y="228"/>
                  </a:cxn>
                  <a:cxn ang="0">
                    <a:pos x="46" y="424"/>
                  </a:cxn>
                  <a:cxn ang="0">
                    <a:pos x="22" y="707"/>
                  </a:cxn>
                  <a:cxn ang="0">
                    <a:pos x="0" y="837"/>
                  </a:cxn>
                  <a:cxn ang="0">
                    <a:pos x="35" y="811"/>
                  </a:cxn>
                  <a:cxn ang="0">
                    <a:pos x="158" y="796"/>
                  </a:cxn>
                </a:cxnLst>
                <a:rect l="0" t="0" r="r" b="b"/>
                <a:pathLst>
                  <a:path w="314" h="854">
                    <a:moveTo>
                      <a:pt x="158" y="796"/>
                    </a:moveTo>
                    <a:lnTo>
                      <a:pt x="251" y="801"/>
                    </a:lnTo>
                    <a:lnTo>
                      <a:pt x="313" y="853"/>
                    </a:lnTo>
                    <a:lnTo>
                      <a:pt x="298" y="710"/>
                    </a:lnTo>
                    <a:lnTo>
                      <a:pt x="280" y="427"/>
                    </a:lnTo>
                    <a:lnTo>
                      <a:pt x="247" y="228"/>
                    </a:lnTo>
                    <a:lnTo>
                      <a:pt x="217" y="56"/>
                    </a:lnTo>
                    <a:lnTo>
                      <a:pt x="187" y="13"/>
                    </a:lnTo>
                    <a:lnTo>
                      <a:pt x="168" y="0"/>
                    </a:lnTo>
                    <a:lnTo>
                      <a:pt x="149" y="13"/>
                    </a:lnTo>
                    <a:lnTo>
                      <a:pt x="117" y="56"/>
                    </a:lnTo>
                    <a:lnTo>
                      <a:pt x="82" y="228"/>
                    </a:lnTo>
                    <a:lnTo>
                      <a:pt x="46" y="424"/>
                    </a:lnTo>
                    <a:lnTo>
                      <a:pt x="22" y="707"/>
                    </a:lnTo>
                    <a:lnTo>
                      <a:pt x="0" y="837"/>
                    </a:lnTo>
                    <a:lnTo>
                      <a:pt x="35" y="811"/>
                    </a:lnTo>
                    <a:lnTo>
                      <a:pt x="158" y="796"/>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334868" name="Freeform 20"/>
              <p:cNvSpPr>
                <a:spLocks/>
              </p:cNvSpPr>
              <p:nvPr/>
            </p:nvSpPr>
            <p:spPr bwMode="auto">
              <a:xfrm>
                <a:off x="1908" y="1669"/>
                <a:ext cx="444" cy="482"/>
              </a:xfrm>
              <a:custGeom>
                <a:avLst/>
                <a:gdLst/>
                <a:ahLst/>
                <a:cxnLst>
                  <a:cxn ang="0">
                    <a:pos x="224" y="0"/>
                  </a:cxn>
                  <a:cxn ang="0">
                    <a:pos x="318" y="5"/>
                  </a:cxn>
                  <a:cxn ang="0">
                    <a:pos x="379" y="57"/>
                  </a:cxn>
                  <a:cxn ang="0">
                    <a:pos x="443" y="227"/>
                  </a:cxn>
                  <a:cxn ang="0">
                    <a:pos x="433" y="314"/>
                  </a:cxn>
                  <a:cxn ang="0">
                    <a:pos x="401" y="380"/>
                  </a:cxn>
                  <a:cxn ang="0">
                    <a:pos x="281" y="452"/>
                  </a:cxn>
                  <a:cxn ang="0">
                    <a:pos x="217" y="481"/>
                  </a:cxn>
                  <a:cxn ang="0">
                    <a:pos x="187" y="468"/>
                  </a:cxn>
                  <a:cxn ang="0">
                    <a:pos x="126" y="412"/>
                  </a:cxn>
                  <a:cxn ang="0">
                    <a:pos x="21" y="336"/>
                  </a:cxn>
                  <a:cxn ang="0">
                    <a:pos x="0" y="280"/>
                  </a:cxn>
                  <a:cxn ang="0">
                    <a:pos x="9" y="194"/>
                  </a:cxn>
                  <a:cxn ang="0">
                    <a:pos x="61" y="83"/>
                  </a:cxn>
                  <a:cxn ang="0">
                    <a:pos x="65" y="41"/>
                  </a:cxn>
                  <a:cxn ang="0">
                    <a:pos x="101" y="15"/>
                  </a:cxn>
                  <a:cxn ang="0">
                    <a:pos x="224" y="0"/>
                  </a:cxn>
                </a:cxnLst>
                <a:rect l="0" t="0" r="r" b="b"/>
                <a:pathLst>
                  <a:path w="444" h="482">
                    <a:moveTo>
                      <a:pt x="224" y="0"/>
                    </a:moveTo>
                    <a:lnTo>
                      <a:pt x="318" y="5"/>
                    </a:lnTo>
                    <a:lnTo>
                      <a:pt x="379" y="57"/>
                    </a:lnTo>
                    <a:lnTo>
                      <a:pt x="443" y="227"/>
                    </a:lnTo>
                    <a:lnTo>
                      <a:pt x="433" y="314"/>
                    </a:lnTo>
                    <a:lnTo>
                      <a:pt x="401" y="380"/>
                    </a:lnTo>
                    <a:lnTo>
                      <a:pt x="281" y="452"/>
                    </a:lnTo>
                    <a:lnTo>
                      <a:pt x="217" y="481"/>
                    </a:lnTo>
                    <a:lnTo>
                      <a:pt x="187" y="468"/>
                    </a:lnTo>
                    <a:lnTo>
                      <a:pt x="126" y="412"/>
                    </a:lnTo>
                    <a:lnTo>
                      <a:pt x="21" y="336"/>
                    </a:lnTo>
                    <a:lnTo>
                      <a:pt x="0" y="280"/>
                    </a:lnTo>
                    <a:lnTo>
                      <a:pt x="9" y="194"/>
                    </a:lnTo>
                    <a:lnTo>
                      <a:pt x="61" y="83"/>
                    </a:lnTo>
                    <a:lnTo>
                      <a:pt x="65" y="41"/>
                    </a:lnTo>
                    <a:lnTo>
                      <a:pt x="101" y="15"/>
                    </a:lnTo>
                    <a:lnTo>
                      <a:pt x="224" y="0"/>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sp>
          <p:nvSpPr>
            <p:cNvPr id="334869" name="Arc 21"/>
            <p:cNvSpPr>
              <a:spLocks/>
            </p:cNvSpPr>
            <p:nvPr/>
          </p:nvSpPr>
          <p:spPr bwMode="auto">
            <a:xfrm rot="1140000">
              <a:off x="899" y="1448"/>
              <a:ext cx="1537" cy="613"/>
            </a:xfrm>
            <a:custGeom>
              <a:avLst/>
              <a:gdLst>
                <a:gd name="G0" fmla="+- 13 0 0"/>
                <a:gd name="G1" fmla="+- 35 0 0"/>
                <a:gd name="G2" fmla="+- 21600 0 0"/>
                <a:gd name="T0" fmla="*/ 21613 w 21613"/>
                <a:gd name="T1" fmla="*/ 0 h 21635"/>
                <a:gd name="T2" fmla="*/ 0 w 21613"/>
                <a:gd name="T3" fmla="*/ 21635 h 21635"/>
                <a:gd name="T4" fmla="*/ 13 w 21613"/>
                <a:gd name="T5" fmla="*/ 35 h 21635"/>
              </a:gdLst>
              <a:ahLst/>
              <a:cxnLst>
                <a:cxn ang="0">
                  <a:pos x="T0" y="T1"/>
                </a:cxn>
                <a:cxn ang="0">
                  <a:pos x="T2" y="T3"/>
                </a:cxn>
                <a:cxn ang="0">
                  <a:pos x="T4" y="T5"/>
                </a:cxn>
              </a:cxnLst>
              <a:rect l="0" t="0" r="r" b="b"/>
              <a:pathLst>
                <a:path w="21613" h="21635" fill="none" extrusionOk="0">
                  <a:moveTo>
                    <a:pt x="21612" y="0"/>
                  </a:moveTo>
                  <a:cubicBezTo>
                    <a:pt x="21612" y="11"/>
                    <a:pt x="21613" y="23"/>
                    <a:pt x="21613" y="35"/>
                  </a:cubicBezTo>
                  <a:cubicBezTo>
                    <a:pt x="21613" y="11964"/>
                    <a:pt x="11942" y="21635"/>
                    <a:pt x="13" y="21635"/>
                  </a:cubicBezTo>
                  <a:cubicBezTo>
                    <a:pt x="8" y="21635"/>
                    <a:pt x="4" y="21634"/>
                    <a:pt x="0" y="21634"/>
                  </a:cubicBezTo>
                </a:path>
                <a:path w="21613" h="21635" stroke="0" extrusionOk="0">
                  <a:moveTo>
                    <a:pt x="21612" y="0"/>
                  </a:moveTo>
                  <a:cubicBezTo>
                    <a:pt x="21612" y="11"/>
                    <a:pt x="21613" y="23"/>
                    <a:pt x="21613" y="35"/>
                  </a:cubicBezTo>
                  <a:cubicBezTo>
                    <a:pt x="21613" y="11964"/>
                    <a:pt x="11942" y="21635"/>
                    <a:pt x="13" y="21635"/>
                  </a:cubicBezTo>
                  <a:cubicBezTo>
                    <a:pt x="8" y="21635"/>
                    <a:pt x="4" y="21634"/>
                    <a:pt x="0" y="21634"/>
                  </a:cubicBezTo>
                  <a:lnTo>
                    <a:pt x="13" y="35"/>
                  </a:lnTo>
                  <a:close/>
                </a:path>
              </a:pathLst>
            </a:custGeom>
            <a:noFill/>
            <a:ln w="50800" cap="rnd">
              <a:solidFill>
                <a:srgbClr val="FF0033"/>
              </a:solidFill>
              <a:round/>
              <a:headEnd type="none" w="sm" len="sm"/>
              <a:tailEnd type="none" w="sm" len="sm"/>
            </a:ln>
            <a:effectLst/>
          </p:spPr>
          <p:txBody>
            <a:bodyPr/>
            <a:lstStyle/>
            <a:p>
              <a:endParaRPr lang="el-GR"/>
            </a:p>
          </p:txBody>
        </p:sp>
        <p:sp>
          <p:nvSpPr>
            <p:cNvPr id="334870" name="AutoShape 22"/>
            <p:cNvSpPr>
              <a:spLocks noChangeArrowheads="1"/>
            </p:cNvSpPr>
            <p:nvPr/>
          </p:nvSpPr>
          <p:spPr bwMode="auto">
            <a:xfrm rot="2520000">
              <a:off x="1388" y="2448"/>
              <a:ext cx="93" cy="323"/>
            </a:xfrm>
            <a:prstGeom prst="upArrow">
              <a:avLst>
                <a:gd name="adj1" fmla="val 50000"/>
                <a:gd name="adj2" fmla="val 173640"/>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334871" name="AutoShape 23"/>
            <p:cNvSpPr>
              <a:spLocks noChangeArrowheads="1"/>
            </p:cNvSpPr>
            <p:nvPr/>
          </p:nvSpPr>
          <p:spPr bwMode="auto">
            <a:xfrm>
              <a:off x="1846" y="1415"/>
              <a:ext cx="94" cy="323"/>
            </a:xfrm>
            <a:prstGeom prst="downArrow">
              <a:avLst>
                <a:gd name="adj1" fmla="val 50000"/>
                <a:gd name="adj2" fmla="val 171824"/>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334872" name="AutoShape 24"/>
            <p:cNvSpPr>
              <a:spLocks noChangeArrowheads="1"/>
            </p:cNvSpPr>
            <p:nvPr/>
          </p:nvSpPr>
          <p:spPr bwMode="auto">
            <a:xfrm rot="4320000">
              <a:off x="2483" y="1891"/>
              <a:ext cx="107" cy="286"/>
            </a:xfrm>
            <a:prstGeom prst="downArrow">
              <a:avLst>
                <a:gd name="adj1" fmla="val 50000"/>
                <a:gd name="adj2" fmla="val 133657"/>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334873" name="AutoShape 25"/>
            <p:cNvSpPr>
              <a:spLocks noChangeArrowheads="1"/>
            </p:cNvSpPr>
            <p:nvPr/>
          </p:nvSpPr>
          <p:spPr bwMode="auto">
            <a:xfrm rot="17280000" flipH="1">
              <a:off x="878" y="1762"/>
              <a:ext cx="107" cy="288"/>
            </a:xfrm>
            <a:prstGeom prst="downArrow">
              <a:avLst>
                <a:gd name="adj1" fmla="val 50000"/>
                <a:gd name="adj2" fmla="val 134592"/>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334874" name="Line 26"/>
            <p:cNvSpPr>
              <a:spLocks noChangeShapeType="1"/>
            </p:cNvSpPr>
            <p:nvPr/>
          </p:nvSpPr>
          <p:spPr bwMode="auto">
            <a:xfrm>
              <a:off x="1500" y="2356"/>
              <a:ext cx="127" cy="177"/>
            </a:xfrm>
            <a:prstGeom prst="line">
              <a:avLst/>
            </a:prstGeom>
            <a:noFill/>
            <a:ln w="50800">
              <a:solidFill>
                <a:srgbClr val="FF0033"/>
              </a:solidFill>
              <a:round/>
              <a:headEnd type="none" w="sm" len="sm"/>
              <a:tailEnd type="none" w="sm" len="sm"/>
            </a:ln>
            <a:effectLst/>
          </p:spPr>
          <p:txBody>
            <a:bodyPr/>
            <a:lstStyle/>
            <a:p>
              <a:endParaRPr lang="el-GR"/>
            </a:p>
          </p:txBody>
        </p:sp>
        <p:sp>
          <p:nvSpPr>
            <p:cNvPr id="334875" name="Line 27"/>
            <p:cNvSpPr>
              <a:spLocks noChangeShapeType="1"/>
            </p:cNvSpPr>
            <p:nvPr/>
          </p:nvSpPr>
          <p:spPr bwMode="auto">
            <a:xfrm flipH="1">
              <a:off x="2097" y="2373"/>
              <a:ext cx="132" cy="160"/>
            </a:xfrm>
            <a:prstGeom prst="line">
              <a:avLst/>
            </a:prstGeom>
            <a:noFill/>
            <a:ln w="50800">
              <a:solidFill>
                <a:srgbClr val="FF0033"/>
              </a:solidFill>
              <a:round/>
              <a:headEnd type="none" w="sm" len="sm"/>
              <a:tailEnd type="none" w="sm" len="sm"/>
            </a:ln>
            <a:effectLst/>
          </p:spPr>
          <p:txBody>
            <a:bodyPr/>
            <a:lstStyle/>
            <a:p>
              <a:endParaRPr lang="el-G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l-GR" sz="4000" dirty="0" smtClean="0"/>
              <a:t>ε</a:t>
            </a:r>
            <a:r>
              <a:rPr lang="el-GR" sz="4000" dirty="0" smtClean="0"/>
              <a:t>ξέλιξη </a:t>
            </a:r>
            <a:r>
              <a:rPr lang="el-GR" sz="4000" dirty="0"/>
              <a:t>- </a:t>
            </a:r>
            <a:r>
              <a:rPr lang="el-GR" sz="4000" dirty="0" smtClean="0"/>
              <a:t>αντιμετώπιση</a:t>
            </a:r>
            <a:endParaRPr lang="el-GR" sz="4000" dirty="0"/>
          </a:p>
        </p:txBody>
      </p:sp>
      <p:sp>
        <p:nvSpPr>
          <p:cNvPr id="190467" name="Rectangle 3"/>
          <p:cNvSpPr>
            <a:spLocks noGrp="1" noChangeArrowheads="1"/>
          </p:cNvSpPr>
          <p:nvPr>
            <p:ph type="body" idx="1"/>
          </p:nvPr>
        </p:nvSpPr>
        <p:spPr/>
        <p:txBody>
          <a:bodyPr/>
          <a:lstStyle/>
          <a:p>
            <a:r>
              <a:rPr lang="el-GR" sz="2400" dirty="0" err="1"/>
              <a:t>Υπέκφυση</a:t>
            </a:r>
            <a:r>
              <a:rPr lang="el-GR" sz="2400" dirty="0"/>
              <a:t>,</a:t>
            </a:r>
            <a:br>
              <a:rPr lang="el-GR" sz="2400" dirty="0"/>
            </a:br>
            <a:r>
              <a:rPr lang="el-GR" sz="2400" dirty="0"/>
              <a:t>απόκλιση παρακειμένων, …</a:t>
            </a:r>
          </a:p>
          <a:p>
            <a:r>
              <a:rPr lang="el-GR" sz="2400" dirty="0"/>
              <a:t>Αυτόματη απόπτωση,</a:t>
            </a:r>
            <a:br>
              <a:rPr lang="el-GR" sz="2400" dirty="0"/>
            </a:br>
            <a:r>
              <a:rPr lang="el-GR" sz="2400" dirty="0"/>
              <a:t>ίσως λίγο καθυστερημένη.</a:t>
            </a:r>
          </a:p>
          <a:p>
            <a:endParaRPr lang="el-GR" sz="2400" dirty="0"/>
          </a:p>
        </p:txBody>
      </p:sp>
      <p:grpSp>
        <p:nvGrpSpPr>
          <p:cNvPr id="2" name="Group 74"/>
          <p:cNvGrpSpPr>
            <a:grpSpLocks/>
          </p:cNvGrpSpPr>
          <p:nvPr/>
        </p:nvGrpSpPr>
        <p:grpSpPr bwMode="auto">
          <a:xfrm>
            <a:off x="5037138" y="1860550"/>
            <a:ext cx="3859212" cy="4737100"/>
            <a:chOff x="414" y="873"/>
            <a:chExt cx="2431" cy="2984"/>
          </a:xfrm>
        </p:grpSpPr>
        <p:sp>
          <p:nvSpPr>
            <p:cNvPr id="190515" name="Freeform 51"/>
            <p:cNvSpPr>
              <a:spLocks/>
            </p:cNvSpPr>
            <p:nvPr/>
          </p:nvSpPr>
          <p:spPr bwMode="auto">
            <a:xfrm>
              <a:off x="414" y="2219"/>
              <a:ext cx="2431" cy="1638"/>
            </a:xfrm>
            <a:custGeom>
              <a:avLst/>
              <a:gdLst/>
              <a:ahLst/>
              <a:cxnLst>
                <a:cxn ang="0">
                  <a:pos x="206" y="0"/>
                </a:cxn>
                <a:cxn ang="0">
                  <a:pos x="618" y="0"/>
                </a:cxn>
                <a:cxn ang="0">
                  <a:pos x="1230" y="139"/>
                </a:cxn>
                <a:cxn ang="0">
                  <a:pos x="1383" y="332"/>
                </a:cxn>
                <a:cxn ang="0">
                  <a:pos x="1882" y="319"/>
                </a:cxn>
                <a:cxn ang="0">
                  <a:pos x="2061" y="152"/>
                </a:cxn>
                <a:cxn ang="0">
                  <a:pos x="2321" y="99"/>
                </a:cxn>
                <a:cxn ang="0">
                  <a:pos x="2640" y="99"/>
                </a:cxn>
                <a:cxn ang="0">
                  <a:pos x="2734" y="878"/>
                </a:cxn>
                <a:cxn ang="0">
                  <a:pos x="2634" y="1637"/>
                </a:cxn>
                <a:cxn ang="0">
                  <a:pos x="40" y="1637"/>
                </a:cxn>
                <a:cxn ang="0">
                  <a:pos x="0" y="1011"/>
                </a:cxn>
                <a:cxn ang="0">
                  <a:pos x="206" y="0"/>
                </a:cxn>
              </a:cxnLst>
              <a:rect l="0" t="0" r="r" b="b"/>
              <a:pathLst>
                <a:path w="2735" h="1638">
                  <a:moveTo>
                    <a:pt x="206" y="0"/>
                  </a:moveTo>
                  <a:lnTo>
                    <a:pt x="618" y="0"/>
                  </a:lnTo>
                  <a:lnTo>
                    <a:pt x="1230" y="139"/>
                  </a:lnTo>
                  <a:lnTo>
                    <a:pt x="1383" y="332"/>
                  </a:lnTo>
                  <a:lnTo>
                    <a:pt x="1882" y="319"/>
                  </a:lnTo>
                  <a:lnTo>
                    <a:pt x="2061" y="152"/>
                  </a:lnTo>
                  <a:lnTo>
                    <a:pt x="2321" y="99"/>
                  </a:lnTo>
                  <a:lnTo>
                    <a:pt x="2640" y="99"/>
                  </a:lnTo>
                  <a:lnTo>
                    <a:pt x="2734" y="878"/>
                  </a:lnTo>
                  <a:lnTo>
                    <a:pt x="2634" y="1637"/>
                  </a:lnTo>
                  <a:lnTo>
                    <a:pt x="40" y="1637"/>
                  </a:lnTo>
                  <a:lnTo>
                    <a:pt x="0" y="1011"/>
                  </a:lnTo>
                  <a:lnTo>
                    <a:pt x="206" y="0"/>
                  </a:lnTo>
                </a:path>
              </a:pathLst>
            </a:custGeom>
            <a:solidFill>
              <a:srgbClr val="B2B2B2">
                <a:alpha val="50000"/>
              </a:srgbClr>
            </a:solidFill>
            <a:ln w="9525" cap="rnd">
              <a:noFill/>
              <a:round/>
              <a:headEnd/>
              <a:tailEnd/>
            </a:ln>
            <a:effectLst/>
          </p:spPr>
          <p:txBody>
            <a:bodyPr/>
            <a:lstStyle/>
            <a:p>
              <a:endParaRPr lang="el-GR"/>
            </a:p>
          </p:txBody>
        </p:sp>
        <p:sp>
          <p:nvSpPr>
            <p:cNvPr id="190516" name="Freeform 52"/>
            <p:cNvSpPr>
              <a:spLocks/>
            </p:cNvSpPr>
            <p:nvPr/>
          </p:nvSpPr>
          <p:spPr bwMode="auto">
            <a:xfrm>
              <a:off x="1571" y="2170"/>
              <a:ext cx="586" cy="362"/>
            </a:xfrm>
            <a:custGeom>
              <a:avLst/>
              <a:gdLst/>
              <a:ahLst/>
              <a:cxnLst>
                <a:cxn ang="0">
                  <a:pos x="67" y="339"/>
                </a:cxn>
                <a:cxn ang="0">
                  <a:pos x="29" y="235"/>
                </a:cxn>
                <a:cxn ang="0">
                  <a:pos x="0" y="158"/>
                </a:cxn>
                <a:cxn ang="0">
                  <a:pos x="0" y="108"/>
                </a:cxn>
                <a:cxn ang="0">
                  <a:pos x="35" y="34"/>
                </a:cxn>
                <a:cxn ang="0">
                  <a:pos x="109" y="14"/>
                </a:cxn>
                <a:cxn ang="0">
                  <a:pos x="135" y="35"/>
                </a:cxn>
                <a:cxn ang="0">
                  <a:pos x="110" y="111"/>
                </a:cxn>
                <a:cxn ang="0">
                  <a:pos x="135" y="35"/>
                </a:cxn>
                <a:cxn ang="0">
                  <a:pos x="155" y="9"/>
                </a:cxn>
                <a:cxn ang="0">
                  <a:pos x="207" y="6"/>
                </a:cxn>
                <a:cxn ang="0">
                  <a:pos x="264" y="5"/>
                </a:cxn>
                <a:cxn ang="0">
                  <a:pos x="342" y="6"/>
                </a:cxn>
                <a:cxn ang="0">
                  <a:pos x="387" y="51"/>
                </a:cxn>
                <a:cxn ang="0">
                  <a:pos x="393" y="83"/>
                </a:cxn>
                <a:cxn ang="0">
                  <a:pos x="404" y="126"/>
                </a:cxn>
                <a:cxn ang="0">
                  <a:pos x="393" y="98"/>
                </a:cxn>
                <a:cxn ang="0">
                  <a:pos x="387" y="51"/>
                </a:cxn>
                <a:cxn ang="0">
                  <a:pos x="407" y="23"/>
                </a:cxn>
                <a:cxn ang="0">
                  <a:pos x="480" y="2"/>
                </a:cxn>
                <a:cxn ang="0">
                  <a:pos x="533" y="0"/>
                </a:cxn>
                <a:cxn ang="0">
                  <a:pos x="586" y="2"/>
                </a:cxn>
                <a:cxn ang="0">
                  <a:pos x="629" y="17"/>
                </a:cxn>
                <a:cxn ang="0">
                  <a:pos x="655" y="98"/>
                </a:cxn>
                <a:cxn ang="0">
                  <a:pos x="659" y="149"/>
                </a:cxn>
                <a:cxn ang="0">
                  <a:pos x="615" y="246"/>
                </a:cxn>
                <a:cxn ang="0">
                  <a:pos x="594" y="326"/>
                </a:cxn>
                <a:cxn ang="0">
                  <a:pos x="480" y="355"/>
                </a:cxn>
                <a:cxn ang="0">
                  <a:pos x="364" y="361"/>
                </a:cxn>
                <a:cxn ang="0">
                  <a:pos x="216" y="361"/>
                </a:cxn>
                <a:cxn ang="0">
                  <a:pos x="67" y="339"/>
                </a:cxn>
              </a:cxnLst>
              <a:rect l="0" t="0" r="r" b="b"/>
              <a:pathLst>
                <a:path w="660" h="362">
                  <a:moveTo>
                    <a:pt x="67" y="339"/>
                  </a:moveTo>
                  <a:lnTo>
                    <a:pt x="29" y="235"/>
                  </a:lnTo>
                  <a:lnTo>
                    <a:pt x="0" y="158"/>
                  </a:lnTo>
                  <a:lnTo>
                    <a:pt x="0" y="108"/>
                  </a:lnTo>
                  <a:lnTo>
                    <a:pt x="35" y="34"/>
                  </a:lnTo>
                  <a:lnTo>
                    <a:pt x="109" y="14"/>
                  </a:lnTo>
                  <a:lnTo>
                    <a:pt x="135" y="35"/>
                  </a:lnTo>
                  <a:lnTo>
                    <a:pt x="110" y="111"/>
                  </a:lnTo>
                  <a:lnTo>
                    <a:pt x="135" y="35"/>
                  </a:lnTo>
                  <a:lnTo>
                    <a:pt x="155" y="9"/>
                  </a:lnTo>
                  <a:lnTo>
                    <a:pt x="207" y="6"/>
                  </a:lnTo>
                  <a:lnTo>
                    <a:pt x="264" y="5"/>
                  </a:lnTo>
                  <a:lnTo>
                    <a:pt x="342" y="6"/>
                  </a:lnTo>
                  <a:lnTo>
                    <a:pt x="387" y="51"/>
                  </a:lnTo>
                  <a:lnTo>
                    <a:pt x="393" y="83"/>
                  </a:lnTo>
                  <a:lnTo>
                    <a:pt x="404" y="126"/>
                  </a:lnTo>
                  <a:lnTo>
                    <a:pt x="393" y="98"/>
                  </a:lnTo>
                  <a:lnTo>
                    <a:pt x="387" y="51"/>
                  </a:lnTo>
                  <a:lnTo>
                    <a:pt x="407" y="23"/>
                  </a:lnTo>
                  <a:lnTo>
                    <a:pt x="480" y="2"/>
                  </a:lnTo>
                  <a:lnTo>
                    <a:pt x="533" y="0"/>
                  </a:lnTo>
                  <a:lnTo>
                    <a:pt x="586" y="2"/>
                  </a:lnTo>
                  <a:lnTo>
                    <a:pt x="629" y="17"/>
                  </a:lnTo>
                  <a:lnTo>
                    <a:pt x="655" y="98"/>
                  </a:lnTo>
                  <a:lnTo>
                    <a:pt x="659" y="149"/>
                  </a:lnTo>
                  <a:lnTo>
                    <a:pt x="615" y="246"/>
                  </a:lnTo>
                  <a:lnTo>
                    <a:pt x="594" y="326"/>
                  </a:lnTo>
                  <a:lnTo>
                    <a:pt x="480" y="355"/>
                  </a:lnTo>
                  <a:lnTo>
                    <a:pt x="364" y="361"/>
                  </a:lnTo>
                  <a:lnTo>
                    <a:pt x="216" y="361"/>
                  </a:lnTo>
                  <a:lnTo>
                    <a:pt x="67" y="339"/>
                  </a:lnTo>
                </a:path>
              </a:pathLst>
            </a:custGeom>
            <a:gradFill rotWithShape="0">
              <a:gsLst>
                <a:gs pos="0">
                  <a:srgbClr val="FFFFFF"/>
                </a:gs>
                <a:gs pos="100000">
                  <a:srgbClr val="DDDDDD"/>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190517" name="Freeform 53"/>
            <p:cNvSpPr>
              <a:spLocks/>
            </p:cNvSpPr>
            <p:nvPr/>
          </p:nvSpPr>
          <p:spPr bwMode="auto">
            <a:xfrm>
              <a:off x="1503" y="2498"/>
              <a:ext cx="691" cy="716"/>
            </a:xfrm>
            <a:custGeom>
              <a:avLst/>
              <a:gdLst/>
              <a:ahLst/>
              <a:cxnLst>
                <a:cxn ang="0">
                  <a:pos x="662" y="0"/>
                </a:cxn>
                <a:cxn ang="0">
                  <a:pos x="530" y="23"/>
                </a:cxn>
                <a:cxn ang="0">
                  <a:pos x="418" y="28"/>
                </a:cxn>
                <a:cxn ang="0">
                  <a:pos x="283" y="34"/>
                </a:cxn>
                <a:cxn ang="0">
                  <a:pos x="144" y="15"/>
                </a:cxn>
                <a:cxn ang="0">
                  <a:pos x="124" y="132"/>
                </a:cxn>
                <a:cxn ang="0">
                  <a:pos x="44" y="278"/>
                </a:cxn>
                <a:cxn ang="0">
                  <a:pos x="15" y="405"/>
                </a:cxn>
                <a:cxn ang="0">
                  <a:pos x="0" y="525"/>
                </a:cxn>
                <a:cxn ang="0">
                  <a:pos x="21" y="646"/>
                </a:cxn>
                <a:cxn ang="0">
                  <a:pos x="59" y="706"/>
                </a:cxn>
                <a:cxn ang="0">
                  <a:pos x="118" y="698"/>
                </a:cxn>
                <a:cxn ang="0">
                  <a:pos x="134" y="641"/>
                </a:cxn>
                <a:cxn ang="0">
                  <a:pos x="138" y="540"/>
                </a:cxn>
                <a:cxn ang="0">
                  <a:pos x="156" y="407"/>
                </a:cxn>
                <a:cxn ang="0">
                  <a:pos x="219" y="293"/>
                </a:cxn>
                <a:cxn ang="0">
                  <a:pos x="311" y="227"/>
                </a:cxn>
                <a:cxn ang="0">
                  <a:pos x="401" y="201"/>
                </a:cxn>
                <a:cxn ang="0">
                  <a:pos x="501" y="233"/>
                </a:cxn>
                <a:cxn ang="0">
                  <a:pos x="570" y="330"/>
                </a:cxn>
                <a:cxn ang="0">
                  <a:pos x="608" y="407"/>
                </a:cxn>
                <a:cxn ang="0">
                  <a:pos x="637" y="483"/>
                </a:cxn>
                <a:cxn ang="0">
                  <a:pos x="647" y="563"/>
                </a:cxn>
                <a:cxn ang="0">
                  <a:pos x="644" y="641"/>
                </a:cxn>
                <a:cxn ang="0">
                  <a:pos x="644" y="695"/>
                </a:cxn>
                <a:cxn ang="0">
                  <a:pos x="694" y="715"/>
                </a:cxn>
                <a:cxn ang="0">
                  <a:pos x="743" y="657"/>
                </a:cxn>
                <a:cxn ang="0">
                  <a:pos x="769" y="558"/>
                </a:cxn>
                <a:cxn ang="0">
                  <a:pos x="776" y="472"/>
                </a:cxn>
                <a:cxn ang="0">
                  <a:pos x="757" y="384"/>
                </a:cxn>
                <a:cxn ang="0">
                  <a:pos x="705" y="278"/>
                </a:cxn>
                <a:cxn ang="0">
                  <a:pos x="667" y="189"/>
                </a:cxn>
                <a:cxn ang="0">
                  <a:pos x="647" y="100"/>
                </a:cxn>
                <a:cxn ang="0">
                  <a:pos x="662" y="0"/>
                </a:cxn>
              </a:cxnLst>
              <a:rect l="0" t="0" r="r" b="b"/>
              <a:pathLst>
                <a:path w="777" h="716">
                  <a:moveTo>
                    <a:pt x="662" y="0"/>
                  </a:moveTo>
                  <a:lnTo>
                    <a:pt x="530" y="23"/>
                  </a:lnTo>
                  <a:lnTo>
                    <a:pt x="418" y="28"/>
                  </a:lnTo>
                  <a:lnTo>
                    <a:pt x="283" y="34"/>
                  </a:lnTo>
                  <a:lnTo>
                    <a:pt x="144" y="15"/>
                  </a:lnTo>
                  <a:lnTo>
                    <a:pt x="124" y="132"/>
                  </a:lnTo>
                  <a:lnTo>
                    <a:pt x="44" y="278"/>
                  </a:lnTo>
                  <a:lnTo>
                    <a:pt x="15" y="405"/>
                  </a:lnTo>
                  <a:lnTo>
                    <a:pt x="0" y="525"/>
                  </a:lnTo>
                  <a:lnTo>
                    <a:pt x="21" y="646"/>
                  </a:lnTo>
                  <a:lnTo>
                    <a:pt x="59" y="706"/>
                  </a:lnTo>
                  <a:lnTo>
                    <a:pt x="118" y="698"/>
                  </a:lnTo>
                  <a:lnTo>
                    <a:pt x="134" y="641"/>
                  </a:lnTo>
                  <a:lnTo>
                    <a:pt x="138" y="540"/>
                  </a:lnTo>
                  <a:lnTo>
                    <a:pt x="156" y="407"/>
                  </a:lnTo>
                  <a:lnTo>
                    <a:pt x="219" y="293"/>
                  </a:lnTo>
                  <a:lnTo>
                    <a:pt x="311" y="227"/>
                  </a:lnTo>
                  <a:lnTo>
                    <a:pt x="401" y="201"/>
                  </a:lnTo>
                  <a:lnTo>
                    <a:pt x="501" y="233"/>
                  </a:lnTo>
                  <a:lnTo>
                    <a:pt x="570" y="330"/>
                  </a:lnTo>
                  <a:lnTo>
                    <a:pt x="608" y="407"/>
                  </a:lnTo>
                  <a:lnTo>
                    <a:pt x="637" y="483"/>
                  </a:lnTo>
                  <a:lnTo>
                    <a:pt x="647" y="563"/>
                  </a:lnTo>
                  <a:lnTo>
                    <a:pt x="644" y="641"/>
                  </a:lnTo>
                  <a:lnTo>
                    <a:pt x="644" y="695"/>
                  </a:lnTo>
                  <a:lnTo>
                    <a:pt x="694" y="715"/>
                  </a:lnTo>
                  <a:lnTo>
                    <a:pt x="743" y="657"/>
                  </a:lnTo>
                  <a:lnTo>
                    <a:pt x="769" y="558"/>
                  </a:lnTo>
                  <a:lnTo>
                    <a:pt x="776" y="472"/>
                  </a:lnTo>
                  <a:lnTo>
                    <a:pt x="757" y="384"/>
                  </a:lnTo>
                  <a:lnTo>
                    <a:pt x="705" y="278"/>
                  </a:lnTo>
                  <a:lnTo>
                    <a:pt x="667" y="189"/>
                  </a:lnTo>
                  <a:lnTo>
                    <a:pt x="647" y="100"/>
                  </a:lnTo>
                  <a:lnTo>
                    <a:pt x="662" y="0"/>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nvGrpSpPr>
            <p:cNvPr id="3" name="Group 54"/>
            <p:cNvGrpSpPr>
              <a:grpSpLocks/>
            </p:cNvGrpSpPr>
            <p:nvPr/>
          </p:nvGrpSpPr>
          <p:grpSpPr bwMode="auto">
            <a:xfrm>
              <a:off x="643" y="1781"/>
              <a:ext cx="1017" cy="1378"/>
              <a:chOff x="723" y="1781"/>
              <a:chExt cx="1144" cy="1378"/>
            </a:xfrm>
          </p:grpSpPr>
          <p:sp>
            <p:nvSpPr>
              <p:cNvPr id="190519" name="Freeform 55"/>
              <p:cNvSpPr>
                <a:spLocks/>
              </p:cNvSpPr>
              <p:nvPr/>
            </p:nvSpPr>
            <p:spPr bwMode="auto">
              <a:xfrm>
                <a:off x="1070" y="1781"/>
                <a:ext cx="797" cy="546"/>
              </a:xfrm>
              <a:custGeom>
                <a:avLst/>
                <a:gdLst/>
                <a:ahLst/>
                <a:cxnLst>
                  <a:cxn ang="0">
                    <a:pos x="7" y="381"/>
                  </a:cxn>
                  <a:cxn ang="0">
                    <a:pos x="5" y="244"/>
                  </a:cxn>
                  <a:cxn ang="0">
                    <a:pos x="0" y="139"/>
                  </a:cxn>
                  <a:cxn ang="0">
                    <a:pos x="16" y="81"/>
                  </a:cxn>
                  <a:cxn ang="0">
                    <a:pos x="76" y="0"/>
                  </a:cxn>
                  <a:cxn ang="0">
                    <a:pos x="170" y="6"/>
                  </a:cxn>
                  <a:cxn ang="0">
                    <a:pos x="193" y="38"/>
                  </a:cxn>
                  <a:cxn ang="0">
                    <a:pos x="126" y="171"/>
                  </a:cxn>
                  <a:cxn ang="0">
                    <a:pos x="193" y="38"/>
                  </a:cxn>
                  <a:cxn ang="0">
                    <a:pos x="230" y="14"/>
                  </a:cxn>
                  <a:cxn ang="0">
                    <a:pos x="263" y="11"/>
                  </a:cxn>
                  <a:cxn ang="0">
                    <a:pos x="330" y="21"/>
                  </a:cxn>
                  <a:cxn ang="0">
                    <a:pos x="454" y="76"/>
                  </a:cxn>
                  <a:cxn ang="0">
                    <a:pos x="489" y="140"/>
                  </a:cxn>
                  <a:cxn ang="0">
                    <a:pos x="482" y="200"/>
                  </a:cxn>
                  <a:cxn ang="0">
                    <a:pos x="447" y="278"/>
                  </a:cxn>
                  <a:cxn ang="0">
                    <a:pos x="482" y="200"/>
                  </a:cxn>
                  <a:cxn ang="0">
                    <a:pos x="489" y="140"/>
                  </a:cxn>
                  <a:cxn ang="0">
                    <a:pos x="525" y="115"/>
                  </a:cxn>
                  <a:cxn ang="0">
                    <a:pos x="621" y="115"/>
                  </a:cxn>
                  <a:cxn ang="0">
                    <a:pos x="687" y="123"/>
                  </a:cxn>
                  <a:cxn ang="0">
                    <a:pos x="763" y="144"/>
                  </a:cxn>
                  <a:cxn ang="0">
                    <a:pos x="793" y="184"/>
                  </a:cxn>
                  <a:cxn ang="0">
                    <a:pos x="796" y="288"/>
                  </a:cxn>
                  <a:cxn ang="0">
                    <a:pos x="780" y="355"/>
                  </a:cxn>
                  <a:cxn ang="0">
                    <a:pos x="691" y="454"/>
                  </a:cxn>
                  <a:cxn ang="0">
                    <a:pos x="637" y="545"/>
                  </a:cxn>
                  <a:cxn ang="0">
                    <a:pos x="494" y="538"/>
                  </a:cxn>
                  <a:cxn ang="0">
                    <a:pos x="352" y="505"/>
                  </a:cxn>
                  <a:cxn ang="0">
                    <a:pos x="175" y="458"/>
                  </a:cxn>
                  <a:cxn ang="0">
                    <a:pos x="7" y="381"/>
                  </a:cxn>
                </a:cxnLst>
                <a:rect l="0" t="0" r="r" b="b"/>
                <a:pathLst>
                  <a:path w="797" h="546">
                    <a:moveTo>
                      <a:pt x="7" y="381"/>
                    </a:moveTo>
                    <a:lnTo>
                      <a:pt x="5" y="244"/>
                    </a:lnTo>
                    <a:lnTo>
                      <a:pt x="0" y="139"/>
                    </a:lnTo>
                    <a:lnTo>
                      <a:pt x="16" y="81"/>
                    </a:lnTo>
                    <a:lnTo>
                      <a:pt x="76" y="0"/>
                    </a:lnTo>
                    <a:lnTo>
                      <a:pt x="170" y="6"/>
                    </a:lnTo>
                    <a:lnTo>
                      <a:pt x="193" y="38"/>
                    </a:lnTo>
                    <a:lnTo>
                      <a:pt x="126" y="171"/>
                    </a:lnTo>
                    <a:lnTo>
                      <a:pt x="193" y="38"/>
                    </a:lnTo>
                    <a:lnTo>
                      <a:pt x="230" y="14"/>
                    </a:lnTo>
                    <a:lnTo>
                      <a:pt x="263" y="11"/>
                    </a:lnTo>
                    <a:lnTo>
                      <a:pt x="330" y="21"/>
                    </a:lnTo>
                    <a:lnTo>
                      <a:pt x="454" y="76"/>
                    </a:lnTo>
                    <a:lnTo>
                      <a:pt x="489" y="140"/>
                    </a:lnTo>
                    <a:lnTo>
                      <a:pt x="482" y="200"/>
                    </a:lnTo>
                    <a:lnTo>
                      <a:pt x="447" y="278"/>
                    </a:lnTo>
                    <a:lnTo>
                      <a:pt x="482" y="200"/>
                    </a:lnTo>
                    <a:lnTo>
                      <a:pt x="489" y="140"/>
                    </a:lnTo>
                    <a:lnTo>
                      <a:pt x="525" y="115"/>
                    </a:lnTo>
                    <a:lnTo>
                      <a:pt x="621" y="115"/>
                    </a:lnTo>
                    <a:lnTo>
                      <a:pt x="687" y="123"/>
                    </a:lnTo>
                    <a:lnTo>
                      <a:pt x="763" y="144"/>
                    </a:lnTo>
                    <a:lnTo>
                      <a:pt x="793" y="184"/>
                    </a:lnTo>
                    <a:lnTo>
                      <a:pt x="796" y="288"/>
                    </a:lnTo>
                    <a:lnTo>
                      <a:pt x="780" y="355"/>
                    </a:lnTo>
                    <a:lnTo>
                      <a:pt x="691" y="454"/>
                    </a:lnTo>
                    <a:lnTo>
                      <a:pt x="637" y="545"/>
                    </a:lnTo>
                    <a:lnTo>
                      <a:pt x="494" y="538"/>
                    </a:lnTo>
                    <a:lnTo>
                      <a:pt x="352" y="505"/>
                    </a:lnTo>
                    <a:lnTo>
                      <a:pt x="175" y="458"/>
                    </a:lnTo>
                    <a:lnTo>
                      <a:pt x="7" y="381"/>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190520" name="Freeform 56"/>
              <p:cNvSpPr>
                <a:spLocks/>
              </p:cNvSpPr>
              <p:nvPr/>
            </p:nvSpPr>
            <p:spPr bwMode="auto">
              <a:xfrm>
                <a:off x="723" y="2164"/>
                <a:ext cx="983" cy="995"/>
              </a:xfrm>
              <a:custGeom>
                <a:avLst/>
                <a:gdLst/>
                <a:ahLst/>
                <a:cxnLst>
                  <a:cxn ang="0">
                    <a:pos x="982" y="163"/>
                  </a:cxn>
                  <a:cxn ang="0">
                    <a:pos x="839" y="156"/>
                  </a:cxn>
                  <a:cxn ang="0">
                    <a:pos x="696" y="124"/>
                  </a:cxn>
                  <a:cxn ang="0">
                    <a:pos x="520" y="75"/>
                  </a:cxn>
                  <a:cxn ang="0">
                    <a:pos x="352" y="0"/>
                  </a:cxn>
                  <a:cxn ang="0">
                    <a:pos x="307" y="151"/>
                  </a:cxn>
                  <a:cxn ang="0">
                    <a:pos x="161" y="386"/>
                  </a:cxn>
                  <a:cxn ang="0">
                    <a:pos x="78" y="629"/>
                  </a:cxn>
                  <a:cxn ang="0">
                    <a:pos x="0" y="739"/>
                  </a:cxn>
                  <a:cxn ang="0">
                    <a:pos x="5" y="829"/>
                  </a:cxn>
                  <a:cxn ang="0">
                    <a:pos x="35" y="856"/>
                  </a:cxn>
                  <a:cxn ang="0">
                    <a:pos x="113" y="837"/>
                  </a:cxn>
                  <a:cxn ang="0">
                    <a:pos x="182" y="786"/>
                  </a:cxn>
                  <a:cxn ang="0">
                    <a:pos x="275" y="640"/>
                  </a:cxn>
                  <a:cxn ang="0">
                    <a:pos x="575" y="354"/>
                  </a:cxn>
                  <a:cxn ang="0">
                    <a:pos x="589" y="370"/>
                  </a:cxn>
                  <a:cxn ang="0">
                    <a:pos x="616" y="435"/>
                  </a:cxn>
                  <a:cxn ang="0">
                    <a:pos x="615" y="500"/>
                  </a:cxn>
                  <a:cxn ang="0">
                    <a:pos x="597" y="597"/>
                  </a:cxn>
                  <a:cxn ang="0">
                    <a:pos x="526" y="743"/>
                  </a:cxn>
                  <a:cxn ang="0">
                    <a:pos x="465" y="833"/>
                  </a:cxn>
                  <a:cxn ang="0">
                    <a:pos x="431" y="918"/>
                  </a:cxn>
                  <a:cxn ang="0">
                    <a:pos x="457" y="983"/>
                  </a:cxn>
                  <a:cxn ang="0">
                    <a:pos x="491" y="994"/>
                  </a:cxn>
                  <a:cxn ang="0">
                    <a:pos x="569" y="976"/>
                  </a:cxn>
                  <a:cxn ang="0">
                    <a:pos x="710" y="860"/>
                  </a:cxn>
                  <a:cxn ang="0">
                    <a:pos x="818" y="754"/>
                  </a:cxn>
                  <a:cxn ang="0">
                    <a:pos x="850" y="699"/>
                  </a:cxn>
                  <a:cxn ang="0">
                    <a:pos x="882" y="567"/>
                  </a:cxn>
                  <a:cxn ang="0">
                    <a:pos x="885" y="403"/>
                  </a:cxn>
                  <a:cxn ang="0">
                    <a:pos x="915" y="303"/>
                  </a:cxn>
                  <a:cxn ang="0">
                    <a:pos x="982" y="163"/>
                  </a:cxn>
                </a:cxnLst>
                <a:rect l="0" t="0" r="r" b="b"/>
                <a:pathLst>
                  <a:path w="983" h="995">
                    <a:moveTo>
                      <a:pt x="982" y="163"/>
                    </a:moveTo>
                    <a:lnTo>
                      <a:pt x="839" y="156"/>
                    </a:lnTo>
                    <a:lnTo>
                      <a:pt x="696" y="124"/>
                    </a:lnTo>
                    <a:lnTo>
                      <a:pt x="520" y="75"/>
                    </a:lnTo>
                    <a:lnTo>
                      <a:pt x="352" y="0"/>
                    </a:lnTo>
                    <a:lnTo>
                      <a:pt x="307" y="151"/>
                    </a:lnTo>
                    <a:lnTo>
                      <a:pt x="161" y="386"/>
                    </a:lnTo>
                    <a:lnTo>
                      <a:pt x="78" y="629"/>
                    </a:lnTo>
                    <a:lnTo>
                      <a:pt x="0" y="739"/>
                    </a:lnTo>
                    <a:lnTo>
                      <a:pt x="5" y="829"/>
                    </a:lnTo>
                    <a:lnTo>
                      <a:pt x="35" y="856"/>
                    </a:lnTo>
                    <a:lnTo>
                      <a:pt x="113" y="837"/>
                    </a:lnTo>
                    <a:lnTo>
                      <a:pt x="182" y="786"/>
                    </a:lnTo>
                    <a:lnTo>
                      <a:pt x="275" y="640"/>
                    </a:lnTo>
                    <a:lnTo>
                      <a:pt x="575" y="354"/>
                    </a:lnTo>
                    <a:lnTo>
                      <a:pt x="589" y="370"/>
                    </a:lnTo>
                    <a:lnTo>
                      <a:pt x="616" y="435"/>
                    </a:lnTo>
                    <a:lnTo>
                      <a:pt x="615" y="500"/>
                    </a:lnTo>
                    <a:lnTo>
                      <a:pt x="597" y="597"/>
                    </a:lnTo>
                    <a:lnTo>
                      <a:pt x="526" y="743"/>
                    </a:lnTo>
                    <a:lnTo>
                      <a:pt x="465" y="833"/>
                    </a:lnTo>
                    <a:lnTo>
                      <a:pt x="431" y="918"/>
                    </a:lnTo>
                    <a:lnTo>
                      <a:pt x="457" y="983"/>
                    </a:lnTo>
                    <a:lnTo>
                      <a:pt x="491" y="994"/>
                    </a:lnTo>
                    <a:lnTo>
                      <a:pt x="569" y="976"/>
                    </a:lnTo>
                    <a:lnTo>
                      <a:pt x="710" y="860"/>
                    </a:lnTo>
                    <a:lnTo>
                      <a:pt x="818" y="754"/>
                    </a:lnTo>
                    <a:lnTo>
                      <a:pt x="850" y="699"/>
                    </a:lnTo>
                    <a:lnTo>
                      <a:pt x="882" y="567"/>
                    </a:lnTo>
                    <a:lnTo>
                      <a:pt x="885" y="403"/>
                    </a:lnTo>
                    <a:lnTo>
                      <a:pt x="915" y="303"/>
                    </a:lnTo>
                    <a:lnTo>
                      <a:pt x="982" y="163"/>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grpSp>
          <p:nvGrpSpPr>
            <p:cNvPr id="4" name="Group 57"/>
            <p:cNvGrpSpPr>
              <a:grpSpLocks/>
            </p:cNvGrpSpPr>
            <p:nvPr/>
          </p:nvGrpSpPr>
          <p:grpSpPr bwMode="auto">
            <a:xfrm>
              <a:off x="2111" y="1875"/>
              <a:ext cx="459" cy="1240"/>
              <a:chOff x="2375" y="1875"/>
              <a:chExt cx="516" cy="1240"/>
            </a:xfrm>
          </p:grpSpPr>
          <p:sp>
            <p:nvSpPr>
              <p:cNvPr id="190522" name="Freeform 58"/>
              <p:cNvSpPr>
                <a:spLocks/>
              </p:cNvSpPr>
              <p:nvPr/>
            </p:nvSpPr>
            <p:spPr bwMode="auto">
              <a:xfrm>
                <a:off x="2495" y="2262"/>
                <a:ext cx="396" cy="853"/>
              </a:xfrm>
              <a:custGeom>
                <a:avLst/>
                <a:gdLst/>
                <a:ahLst/>
                <a:cxnLst>
                  <a:cxn ang="0">
                    <a:pos x="164" y="80"/>
                  </a:cxn>
                  <a:cxn ang="0">
                    <a:pos x="72" y="99"/>
                  </a:cxn>
                  <a:cxn ang="0">
                    <a:pos x="0" y="65"/>
                  </a:cxn>
                  <a:cxn ang="0">
                    <a:pos x="51" y="199"/>
                  </a:cxn>
                  <a:cxn ang="0">
                    <a:pos x="141" y="467"/>
                  </a:cxn>
                  <a:cxn ang="0">
                    <a:pos x="225" y="651"/>
                  </a:cxn>
                  <a:cxn ang="0">
                    <a:pos x="298" y="810"/>
                  </a:cxn>
                  <a:cxn ang="0">
                    <a:pos x="339" y="844"/>
                  </a:cxn>
                  <a:cxn ang="0">
                    <a:pos x="360" y="852"/>
                  </a:cxn>
                  <a:cxn ang="0">
                    <a:pos x="376" y="834"/>
                  </a:cxn>
                  <a:cxn ang="0">
                    <a:pos x="395" y="784"/>
                  </a:cxn>
                  <a:cxn ang="0">
                    <a:pos x="384" y="609"/>
                  </a:cxn>
                  <a:cxn ang="0">
                    <a:pos x="368" y="410"/>
                  </a:cxn>
                  <a:cxn ang="0">
                    <a:pos x="317" y="131"/>
                  </a:cxn>
                  <a:cxn ang="0">
                    <a:pos x="306" y="0"/>
                  </a:cxn>
                  <a:cxn ang="0">
                    <a:pos x="279" y="34"/>
                  </a:cxn>
                  <a:cxn ang="0">
                    <a:pos x="164" y="80"/>
                  </a:cxn>
                </a:cxnLst>
                <a:rect l="0" t="0" r="r" b="b"/>
                <a:pathLst>
                  <a:path w="396" h="853">
                    <a:moveTo>
                      <a:pt x="164" y="80"/>
                    </a:moveTo>
                    <a:lnTo>
                      <a:pt x="72" y="99"/>
                    </a:lnTo>
                    <a:lnTo>
                      <a:pt x="0" y="65"/>
                    </a:lnTo>
                    <a:lnTo>
                      <a:pt x="51" y="199"/>
                    </a:lnTo>
                    <a:lnTo>
                      <a:pt x="141" y="467"/>
                    </a:lnTo>
                    <a:lnTo>
                      <a:pt x="225" y="651"/>
                    </a:lnTo>
                    <a:lnTo>
                      <a:pt x="298" y="810"/>
                    </a:lnTo>
                    <a:lnTo>
                      <a:pt x="339" y="844"/>
                    </a:lnTo>
                    <a:lnTo>
                      <a:pt x="360" y="852"/>
                    </a:lnTo>
                    <a:lnTo>
                      <a:pt x="376" y="834"/>
                    </a:lnTo>
                    <a:lnTo>
                      <a:pt x="395" y="784"/>
                    </a:lnTo>
                    <a:lnTo>
                      <a:pt x="384" y="609"/>
                    </a:lnTo>
                    <a:lnTo>
                      <a:pt x="368" y="410"/>
                    </a:lnTo>
                    <a:lnTo>
                      <a:pt x="317" y="131"/>
                    </a:lnTo>
                    <a:lnTo>
                      <a:pt x="306" y="0"/>
                    </a:lnTo>
                    <a:lnTo>
                      <a:pt x="279" y="34"/>
                    </a:lnTo>
                    <a:lnTo>
                      <a:pt x="164" y="80"/>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190523" name="Freeform 59"/>
              <p:cNvSpPr>
                <a:spLocks/>
              </p:cNvSpPr>
              <p:nvPr/>
            </p:nvSpPr>
            <p:spPr bwMode="auto">
              <a:xfrm>
                <a:off x="2375" y="1875"/>
                <a:ext cx="440" cy="488"/>
              </a:xfrm>
              <a:custGeom>
                <a:avLst/>
                <a:gdLst/>
                <a:ahLst/>
                <a:cxnLst>
                  <a:cxn ang="0">
                    <a:pos x="282" y="468"/>
                  </a:cxn>
                  <a:cxn ang="0">
                    <a:pos x="190" y="487"/>
                  </a:cxn>
                  <a:cxn ang="0">
                    <a:pos x="117" y="452"/>
                  </a:cxn>
                  <a:cxn ang="0">
                    <a:pos x="13" y="304"/>
                  </a:cxn>
                  <a:cxn ang="0">
                    <a:pos x="0" y="218"/>
                  </a:cxn>
                  <a:cxn ang="0">
                    <a:pos x="13" y="145"/>
                  </a:cxn>
                  <a:cxn ang="0">
                    <a:pos x="110" y="44"/>
                  </a:cxn>
                  <a:cxn ang="0">
                    <a:pos x="164" y="0"/>
                  </a:cxn>
                  <a:cxn ang="0">
                    <a:pos x="196" y="4"/>
                  </a:cxn>
                  <a:cxn ang="0">
                    <a:pos x="270" y="43"/>
                  </a:cxn>
                  <a:cxn ang="0">
                    <a:pos x="390" y="89"/>
                  </a:cxn>
                  <a:cxn ang="0">
                    <a:pos x="425" y="138"/>
                  </a:cxn>
                  <a:cxn ang="0">
                    <a:pos x="439" y="224"/>
                  </a:cxn>
                  <a:cxn ang="0">
                    <a:pos x="417" y="345"/>
                  </a:cxn>
                  <a:cxn ang="0">
                    <a:pos x="424" y="386"/>
                  </a:cxn>
                  <a:cxn ang="0">
                    <a:pos x="396" y="421"/>
                  </a:cxn>
                  <a:cxn ang="0">
                    <a:pos x="282" y="468"/>
                  </a:cxn>
                </a:cxnLst>
                <a:rect l="0" t="0" r="r" b="b"/>
                <a:pathLst>
                  <a:path w="440" h="488">
                    <a:moveTo>
                      <a:pt x="282" y="468"/>
                    </a:moveTo>
                    <a:lnTo>
                      <a:pt x="190" y="487"/>
                    </a:lnTo>
                    <a:lnTo>
                      <a:pt x="117" y="452"/>
                    </a:lnTo>
                    <a:lnTo>
                      <a:pt x="13" y="304"/>
                    </a:lnTo>
                    <a:lnTo>
                      <a:pt x="0" y="218"/>
                    </a:lnTo>
                    <a:lnTo>
                      <a:pt x="13" y="145"/>
                    </a:lnTo>
                    <a:lnTo>
                      <a:pt x="110" y="44"/>
                    </a:lnTo>
                    <a:lnTo>
                      <a:pt x="164" y="0"/>
                    </a:lnTo>
                    <a:lnTo>
                      <a:pt x="196" y="4"/>
                    </a:lnTo>
                    <a:lnTo>
                      <a:pt x="270" y="43"/>
                    </a:lnTo>
                    <a:lnTo>
                      <a:pt x="390" y="89"/>
                    </a:lnTo>
                    <a:lnTo>
                      <a:pt x="425" y="138"/>
                    </a:lnTo>
                    <a:lnTo>
                      <a:pt x="439" y="224"/>
                    </a:lnTo>
                    <a:lnTo>
                      <a:pt x="417" y="345"/>
                    </a:lnTo>
                    <a:lnTo>
                      <a:pt x="424" y="386"/>
                    </a:lnTo>
                    <a:lnTo>
                      <a:pt x="396" y="421"/>
                    </a:lnTo>
                    <a:lnTo>
                      <a:pt x="282" y="468"/>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grpSp>
          <p:nvGrpSpPr>
            <p:cNvPr id="5" name="Group 60"/>
            <p:cNvGrpSpPr>
              <a:grpSpLocks/>
            </p:cNvGrpSpPr>
            <p:nvPr/>
          </p:nvGrpSpPr>
          <p:grpSpPr bwMode="auto">
            <a:xfrm>
              <a:off x="1660" y="2819"/>
              <a:ext cx="394" cy="949"/>
              <a:chOff x="1868" y="2819"/>
              <a:chExt cx="443" cy="949"/>
            </a:xfrm>
          </p:grpSpPr>
          <p:sp>
            <p:nvSpPr>
              <p:cNvPr id="190525" name="Freeform 61"/>
              <p:cNvSpPr>
                <a:spLocks/>
              </p:cNvSpPr>
              <p:nvPr/>
            </p:nvSpPr>
            <p:spPr bwMode="auto">
              <a:xfrm>
                <a:off x="1933" y="3239"/>
                <a:ext cx="313" cy="529"/>
              </a:xfrm>
              <a:custGeom>
                <a:avLst/>
                <a:gdLst/>
                <a:ahLst/>
                <a:cxnLst>
                  <a:cxn ang="0">
                    <a:pos x="154" y="57"/>
                  </a:cxn>
                  <a:cxn ang="0">
                    <a:pos x="61" y="51"/>
                  </a:cxn>
                  <a:cxn ang="0">
                    <a:pos x="0" y="0"/>
                  </a:cxn>
                  <a:cxn ang="0">
                    <a:pos x="15" y="143"/>
                  </a:cxn>
                  <a:cxn ang="0">
                    <a:pos x="32" y="425"/>
                  </a:cxn>
                  <a:cxn ang="0">
                    <a:pos x="64" y="482"/>
                  </a:cxn>
                  <a:cxn ang="0">
                    <a:pos x="100" y="512"/>
                  </a:cxn>
                  <a:cxn ang="0">
                    <a:pos x="128" y="528"/>
                  </a:cxn>
                  <a:cxn ang="0">
                    <a:pos x="162" y="522"/>
                  </a:cxn>
                  <a:cxn ang="0">
                    <a:pos x="197" y="517"/>
                  </a:cxn>
                  <a:cxn ang="0">
                    <a:pos x="234" y="487"/>
                  </a:cxn>
                  <a:cxn ang="0">
                    <a:pos x="266" y="428"/>
                  </a:cxn>
                  <a:cxn ang="0">
                    <a:pos x="289" y="145"/>
                  </a:cxn>
                  <a:cxn ang="0">
                    <a:pos x="312" y="16"/>
                  </a:cxn>
                  <a:cxn ang="0">
                    <a:pos x="276" y="42"/>
                  </a:cxn>
                  <a:cxn ang="0">
                    <a:pos x="154" y="57"/>
                  </a:cxn>
                </a:cxnLst>
                <a:rect l="0" t="0" r="r" b="b"/>
                <a:pathLst>
                  <a:path w="313" h="529">
                    <a:moveTo>
                      <a:pt x="154" y="57"/>
                    </a:moveTo>
                    <a:lnTo>
                      <a:pt x="61" y="51"/>
                    </a:lnTo>
                    <a:lnTo>
                      <a:pt x="0" y="0"/>
                    </a:lnTo>
                    <a:lnTo>
                      <a:pt x="15" y="143"/>
                    </a:lnTo>
                    <a:lnTo>
                      <a:pt x="32" y="425"/>
                    </a:lnTo>
                    <a:lnTo>
                      <a:pt x="64" y="482"/>
                    </a:lnTo>
                    <a:lnTo>
                      <a:pt x="100" y="512"/>
                    </a:lnTo>
                    <a:lnTo>
                      <a:pt x="128" y="528"/>
                    </a:lnTo>
                    <a:lnTo>
                      <a:pt x="162" y="522"/>
                    </a:lnTo>
                    <a:lnTo>
                      <a:pt x="197" y="517"/>
                    </a:lnTo>
                    <a:lnTo>
                      <a:pt x="234" y="487"/>
                    </a:lnTo>
                    <a:lnTo>
                      <a:pt x="266" y="428"/>
                    </a:lnTo>
                    <a:lnTo>
                      <a:pt x="289" y="145"/>
                    </a:lnTo>
                    <a:lnTo>
                      <a:pt x="312" y="16"/>
                    </a:lnTo>
                    <a:lnTo>
                      <a:pt x="276" y="42"/>
                    </a:lnTo>
                    <a:lnTo>
                      <a:pt x="154" y="57"/>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190526" name="Freeform 62"/>
              <p:cNvSpPr>
                <a:spLocks/>
              </p:cNvSpPr>
              <p:nvPr/>
            </p:nvSpPr>
            <p:spPr bwMode="auto">
              <a:xfrm>
                <a:off x="1868" y="2819"/>
                <a:ext cx="443" cy="482"/>
              </a:xfrm>
              <a:custGeom>
                <a:avLst/>
                <a:gdLst/>
                <a:ahLst/>
                <a:cxnLst>
                  <a:cxn ang="0">
                    <a:pos x="217" y="481"/>
                  </a:cxn>
                  <a:cxn ang="0">
                    <a:pos x="124" y="475"/>
                  </a:cxn>
                  <a:cxn ang="0">
                    <a:pos x="62" y="423"/>
                  </a:cxn>
                  <a:cxn ang="0">
                    <a:pos x="0" y="253"/>
                  </a:cxn>
                  <a:cxn ang="0">
                    <a:pos x="9" y="167"/>
                  </a:cxn>
                  <a:cxn ang="0">
                    <a:pos x="41" y="100"/>
                  </a:cxn>
                  <a:cxn ang="0">
                    <a:pos x="161" y="28"/>
                  </a:cxn>
                  <a:cxn ang="0">
                    <a:pos x="224" y="0"/>
                  </a:cxn>
                  <a:cxn ang="0">
                    <a:pos x="254" y="12"/>
                  </a:cxn>
                  <a:cxn ang="0">
                    <a:pos x="316" y="69"/>
                  </a:cxn>
                  <a:cxn ang="0">
                    <a:pos x="420" y="144"/>
                  </a:cxn>
                  <a:cxn ang="0">
                    <a:pos x="442" y="201"/>
                  </a:cxn>
                  <a:cxn ang="0">
                    <a:pos x="432" y="287"/>
                  </a:cxn>
                  <a:cxn ang="0">
                    <a:pos x="380" y="397"/>
                  </a:cxn>
                  <a:cxn ang="0">
                    <a:pos x="376" y="440"/>
                  </a:cxn>
                  <a:cxn ang="0">
                    <a:pos x="340" y="466"/>
                  </a:cxn>
                  <a:cxn ang="0">
                    <a:pos x="217" y="481"/>
                  </a:cxn>
                </a:cxnLst>
                <a:rect l="0" t="0" r="r" b="b"/>
                <a:pathLst>
                  <a:path w="443" h="482">
                    <a:moveTo>
                      <a:pt x="217" y="481"/>
                    </a:moveTo>
                    <a:lnTo>
                      <a:pt x="124" y="475"/>
                    </a:lnTo>
                    <a:lnTo>
                      <a:pt x="62" y="423"/>
                    </a:lnTo>
                    <a:lnTo>
                      <a:pt x="0" y="253"/>
                    </a:lnTo>
                    <a:lnTo>
                      <a:pt x="9" y="167"/>
                    </a:lnTo>
                    <a:lnTo>
                      <a:pt x="41" y="100"/>
                    </a:lnTo>
                    <a:lnTo>
                      <a:pt x="161" y="28"/>
                    </a:lnTo>
                    <a:lnTo>
                      <a:pt x="224" y="0"/>
                    </a:lnTo>
                    <a:lnTo>
                      <a:pt x="254" y="12"/>
                    </a:lnTo>
                    <a:lnTo>
                      <a:pt x="316" y="69"/>
                    </a:lnTo>
                    <a:lnTo>
                      <a:pt x="420" y="144"/>
                    </a:lnTo>
                    <a:lnTo>
                      <a:pt x="442" y="201"/>
                    </a:lnTo>
                    <a:lnTo>
                      <a:pt x="432" y="287"/>
                    </a:lnTo>
                    <a:lnTo>
                      <a:pt x="380" y="397"/>
                    </a:lnTo>
                    <a:lnTo>
                      <a:pt x="376" y="440"/>
                    </a:lnTo>
                    <a:lnTo>
                      <a:pt x="340" y="466"/>
                    </a:lnTo>
                    <a:lnTo>
                      <a:pt x="217" y="481"/>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sp>
          <p:nvSpPr>
            <p:cNvPr id="190527" name="AutoShape 63"/>
            <p:cNvSpPr>
              <a:spLocks noChangeArrowheads="1"/>
            </p:cNvSpPr>
            <p:nvPr/>
          </p:nvSpPr>
          <p:spPr bwMode="auto">
            <a:xfrm>
              <a:off x="1872" y="2638"/>
              <a:ext cx="153" cy="188"/>
            </a:xfrm>
            <a:prstGeom prst="star16">
              <a:avLst>
                <a:gd name="adj" fmla="val 37500"/>
              </a:avLst>
            </a:prstGeom>
            <a:solidFill>
              <a:srgbClr val="FF0033"/>
            </a:solidFill>
            <a:ln w="12700">
              <a:solidFill>
                <a:srgbClr val="000000"/>
              </a:solidFill>
              <a:miter lim="800000"/>
              <a:headEnd/>
              <a:tailEnd/>
            </a:ln>
            <a:effectLst/>
          </p:spPr>
          <p:txBody>
            <a:bodyPr wrap="none" anchor="ctr"/>
            <a:lstStyle/>
            <a:p>
              <a:endParaRPr lang="el-GR"/>
            </a:p>
          </p:txBody>
        </p:sp>
        <p:grpSp>
          <p:nvGrpSpPr>
            <p:cNvPr id="6" name="Group 64"/>
            <p:cNvGrpSpPr>
              <a:grpSpLocks/>
            </p:cNvGrpSpPr>
            <p:nvPr/>
          </p:nvGrpSpPr>
          <p:grpSpPr bwMode="auto">
            <a:xfrm>
              <a:off x="1696" y="873"/>
              <a:ext cx="395" cy="1278"/>
              <a:chOff x="1908" y="873"/>
              <a:chExt cx="444" cy="1278"/>
            </a:xfrm>
          </p:grpSpPr>
          <p:sp>
            <p:nvSpPr>
              <p:cNvPr id="190529" name="Freeform 65"/>
              <p:cNvSpPr>
                <a:spLocks/>
              </p:cNvSpPr>
              <p:nvPr/>
            </p:nvSpPr>
            <p:spPr bwMode="auto">
              <a:xfrm>
                <a:off x="1973" y="873"/>
                <a:ext cx="314" cy="854"/>
              </a:xfrm>
              <a:custGeom>
                <a:avLst/>
                <a:gdLst/>
                <a:ahLst/>
                <a:cxnLst>
                  <a:cxn ang="0">
                    <a:pos x="158" y="796"/>
                  </a:cxn>
                  <a:cxn ang="0">
                    <a:pos x="251" y="801"/>
                  </a:cxn>
                  <a:cxn ang="0">
                    <a:pos x="313" y="853"/>
                  </a:cxn>
                  <a:cxn ang="0">
                    <a:pos x="298" y="710"/>
                  </a:cxn>
                  <a:cxn ang="0">
                    <a:pos x="280" y="427"/>
                  </a:cxn>
                  <a:cxn ang="0">
                    <a:pos x="247" y="228"/>
                  </a:cxn>
                  <a:cxn ang="0">
                    <a:pos x="217" y="56"/>
                  </a:cxn>
                  <a:cxn ang="0">
                    <a:pos x="187" y="13"/>
                  </a:cxn>
                  <a:cxn ang="0">
                    <a:pos x="168" y="0"/>
                  </a:cxn>
                  <a:cxn ang="0">
                    <a:pos x="149" y="13"/>
                  </a:cxn>
                  <a:cxn ang="0">
                    <a:pos x="117" y="56"/>
                  </a:cxn>
                  <a:cxn ang="0">
                    <a:pos x="82" y="228"/>
                  </a:cxn>
                  <a:cxn ang="0">
                    <a:pos x="46" y="424"/>
                  </a:cxn>
                  <a:cxn ang="0">
                    <a:pos x="22" y="707"/>
                  </a:cxn>
                  <a:cxn ang="0">
                    <a:pos x="0" y="837"/>
                  </a:cxn>
                  <a:cxn ang="0">
                    <a:pos x="35" y="811"/>
                  </a:cxn>
                  <a:cxn ang="0">
                    <a:pos x="158" y="796"/>
                  </a:cxn>
                </a:cxnLst>
                <a:rect l="0" t="0" r="r" b="b"/>
                <a:pathLst>
                  <a:path w="314" h="854">
                    <a:moveTo>
                      <a:pt x="158" y="796"/>
                    </a:moveTo>
                    <a:lnTo>
                      <a:pt x="251" y="801"/>
                    </a:lnTo>
                    <a:lnTo>
                      <a:pt x="313" y="853"/>
                    </a:lnTo>
                    <a:lnTo>
                      <a:pt x="298" y="710"/>
                    </a:lnTo>
                    <a:lnTo>
                      <a:pt x="280" y="427"/>
                    </a:lnTo>
                    <a:lnTo>
                      <a:pt x="247" y="228"/>
                    </a:lnTo>
                    <a:lnTo>
                      <a:pt x="217" y="56"/>
                    </a:lnTo>
                    <a:lnTo>
                      <a:pt x="187" y="13"/>
                    </a:lnTo>
                    <a:lnTo>
                      <a:pt x="168" y="0"/>
                    </a:lnTo>
                    <a:lnTo>
                      <a:pt x="149" y="13"/>
                    </a:lnTo>
                    <a:lnTo>
                      <a:pt x="117" y="56"/>
                    </a:lnTo>
                    <a:lnTo>
                      <a:pt x="82" y="228"/>
                    </a:lnTo>
                    <a:lnTo>
                      <a:pt x="46" y="424"/>
                    </a:lnTo>
                    <a:lnTo>
                      <a:pt x="22" y="707"/>
                    </a:lnTo>
                    <a:lnTo>
                      <a:pt x="0" y="837"/>
                    </a:lnTo>
                    <a:lnTo>
                      <a:pt x="35" y="811"/>
                    </a:lnTo>
                    <a:lnTo>
                      <a:pt x="158" y="796"/>
                    </a:lnTo>
                  </a:path>
                </a:pathLst>
              </a:custGeom>
              <a:gradFill rotWithShape="0">
                <a:gsLst>
                  <a:gs pos="0">
                    <a:srgbClr val="FFFFFF"/>
                  </a:gs>
                  <a:gs pos="100000">
                    <a:srgbClr val="FFFF99"/>
                  </a:gs>
                </a:gsLst>
                <a:lin ang="0" scaled="1"/>
              </a:gradFill>
              <a:ln w="12700" cap="rnd" cmpd="sng">
                <a:solidFill>
                  <a:srgbClr val="000000"/>
                </a:solidFill>
                <a:prstDash val="solid"/>
                <a:round/>
                <a:headEnd type="none" w="sm" len="sm"/>
                <a:tailEnd type="none" w="sm" len="sm"/>
              </a:ln>
              <a:effectLst/>
            </p:spPr>
            <p:txBody>
              <a:bodyPr/>
              <a:lstStyle/>
              <a:p>
                <a:endParaRPr lang="el-GR"/>
              </a:p>
            </p:txBody>
          </p:sp>
          <p:sp>
            <p:nvSpPr>
              <p:cNvPr id="190530" name="Freeform 66"/>
              <p:cNvSpPr>
                <a:spLocks/>
              </p:cNvSpPr>
              <p:nvPr/>
            </p:nvSpPr>
            <p:spPr bwMode="auto">
              <a:xfrm>
                <a:off x="1908" y="1669"/>
                <a:ext cx="444" cy="482"/>
              </a:xfrm>
              <a:custGeom>
                <a:avLst/>
                <a:gdLst/>
                <a:ahLst/>
                <a:cxnLst>
                  <a:cxn ang="0">
                    <a:pos x="224" y="0"/>
                  </a:cxn>
                  <a:cxn ang="0">
                    <a:pos x="318" y="5"/>
                  </a:cxn>
                  <a:cxn ang="0">
                    <a:pos x="379" y="57"/>
                  </a:cxn>
                  <a:cxn ang="0">
                    <a:pos x="443" y="227"/>
                  </a:cxn>
                  <a:cxn ang="0">
                    <a:pos x="433" y="314"/>
                  </a:cxn>
                  <a:cxn ang="0">
                    <a:pos x="401" y="380"/>
                  </a:cxn>
                  <a:cxn ang="0">
                    <a:pos x="281" y="452"/>
                  </a:cxn>
                  <a:cxn ang="0">
                    <a:pos x="217" y="481"/>
                  </a:cxn>
                  <a:cxn ang="0">
                    <a:pos x="187" y="468"/>
                  </a:cxn>
                  <a:cxn ang="0">
                    <a:pos x="126" y="412"/>
                  </a:cxn>
                  <a:cxn ang="0">
                    <a:pos x="21" y="336"/>
                  </a:cxn>
                  <a:cxn ang="0">
                    <a:pos x="0" y="280"/>
                  </a:cxn>
                  <a:cxn ang="0">
                    <a:pos x="9" y="194"/>
                  </a:cxn>
                  <a:cxn ang="0">
                    <a:pos x="61" y="83"/>
                  </a:cxn>
                  <a:cxn ang="0">
                    <a:pos x="65" y="41"/>
                  </a:cxn>
                  <a:cxn ang="0">
                    <a:pos x="101" y="15"/>
                  </a:cxn>
                  <a:cxn ang="0">
                    <a:pos x="224" y="0"/>
                  </a:cxn>
                </a:cxnLst>
                <a:rect l="0" t="0" r="r" b="b"/>
                <a:pathLst>
                  <a:path w="444" h="482">
                    <a:moveTo>
                      <a:pt x="224" y="0"/>
                    </a:moveTo>
                    <a:lnTo>
                      <a:pt x="318" y="5"/>
                    </a:lnTo>
                    <a:lnTo>
                      <a:pt x="379" y="57"/>
                    </a:lnTo>
                    <a:lnTo>
                      <a:pt x="443" y="227"/>
                    </a:lnTo>
                    <a:lnTo>
                      <a:pt x="433" y="314"/>
                    </a:lnTo>
                    <a:lnTo>
                      <a:pt x="401" y="380"/>
                    </a:lnTo>
                    <a:lnTo>
                      <a:pt x="281" y="452"/>
                    </a:lnTo>
                    <a:lnTo>
                      <a:pt x="217" y="481"/>
                    </a:lnTo>
                    <a:lnTo>
                      <a:pt x="187" y="468"/>
                    </a:lnTo>
                    <a:lnTo>
                      <a:pt x="126" y="412"/>
                    </a:lnTo>
                    <a:lnTo>
                      <a:pt x="21" y="336"/>
                    </a:lnTo>
                    <a:lnTo>
                      <a:pt x="0" y="280"/>
                    </a:lnTo>
                    <a:lnTo>
                      <a:pt x="9" y="194"/>
                    </a:lnTo>
                    <a:lnTo>
                      <a:pt x="61" y="83"/>
                    </a:lnTo>
                    <a:lnTo>
                      <a:pt x="65" y="41"/>
                    </a:lnTo>
                    <a:lnTo>
                      <a:pt x="101" y="15"/>
                    </a:lnTo>
                    <a:lnTo>
                      <a:pt x="224" y="0"/>
                    </a:lnTo>
                  </a:path>
                </a:pathLst>
              </a:custGeom>
              <a:gradFill rotWithShape="0">
                <a:gsLst>
                  <a:gs pos="0">
                    <a:srgbClr val="FFFFFF"/>
                  </a:gs>
                  <a:gs pos="100000">
                    <a:srgbClr val="FFFFFF">
                      <a:gamma/>
                      <a:shade val="89804"/>
                      <a:invGamma/>
                    </a:srgbClr>
                  </a:gs>
                </a:gsLst>
                <a:lin ang="0" scaled="1"/>
              </a:gradFill>
              <a:ln w="12700" cap="rnd" cmpd="sng">
                <a:solidFill>
                  <a:srgbClr val="000000"/>
                </a:solidFill>
                <a:prstDash val="solid"/>
                <a:round/>
                <a:headEnd type="none" w="sm" len="sm"/>
                <a:tailEnd type="none" w="sm" len="sm"/>
              </a:ln>
              <a:effectLst/>
            </p:spPr>
            <p:txBody>
              <a:bodyPr/>
              <a:lstStyle/>
              <a:p>
                <a:endParaRPr lang="el-GR"/>
              </a:p>
            </p:txBody>
          </p:sp>
        </p:grpSp>
        <p:sp>
          <p:nvSpPr>
            <p:cNvPr id="190531" name="Arc 67"/>
            <p:cNvSpPr>
              <a:spLocks/>
            </p:cNvSpPr>
            <p:nvPr/>
          </p:nvSpPr>
          <p:spPr bwMode="auto">
            <a:xfrm rot="1140000">
              <a:off x="899" y="1448"/>
              <a:ext cx="1537" cy="613"/>
            </a:xfrm>
            <a:custGeom>
              <a:avLst/>
              <a:gdLst>
                <a:gd name="G0" fmla="+- 13 0 0"/>
                <a:gd name="G1" fmla="+- 35 0 0"/>
                <a:gd name="G2" fmla="+- 21600 0 0"/>
                <a:gd name="T0" fmla="*/ 21613 w 21613"/>
                <a:gd name="T1" fmla="*/ 0 h 21635"/>
                <a:gd name="T2" fmla="*/ 0 w 21613"/>
                <a:gd name="T3" fmla="*/ 21635 h 21635"/>
                <a:gd name="T4" fmla="*/ 13 w 21613"/>
                <a:gd name="T5" fmla="*/ 35 h 21635"/>
              </a:gdLst>
              <a:ahLst/>
              <a:cxnLst>
                <a:cxn ang="0">
                  <a:pos x="T0" y="T1"/>
                </a:cxn>
                <a:cxn ang="0">
                  <a:pos x="T2" y="T3"/>
                </a:cxn>
                <a:cxn ang="0">
                  <a:pos x="T4" y="T5"/>
                </a:cxn>
              </a:cxnLst>
              <a:rect l="0" t="0" r="r" b="b"/>
              <a:pathLst>
                <a:path w="21613" h="21635" fill="none" extrusionOk="0">
                  <a:moveTo>
                    <a:pt x="21612" y="0"/>
                  </a:moveTo>
                  <a:cubicBezTo>
                    <a:pt x="21612" y="11"/>
                    <a:pt x="21613" y="23"/>
                    <a:pt x="21613" y="35"/>
                  </a:cubicBezTo>
                  <a:cubicBezTo>
                    <a:pt x="21613" y="11964"/>
                    <a:pt x="11942" y="21635"/>
                    <a:pt x="13" y="21635"/>
                  </a:cubicBezTo>
                  <a:cubicBezTo>
                    <a:pt x="8" y="21635"/>
                    <a:pt x="4" y="21634"/>
                    <a:pt x="0" y="21634"/>
                  </a:cubicBezTo>
                </a:path>
                <a:path w="21613" h="21635" stroke="0" extrusionOk="0">
                  <a:moveTo>
                    <a:pt x="21612" y="0"/>
                  </a:moveTo>
                  <a:cubicBezTo>
                    <a:pt x="21612" y="11"/>
                    <a:pt x="21613" y="23"/>
                    <a:pt x="21613" y="35"/>
                  </a:cubicBezTo>
                  <a:cubicBezTo>
                    <a:pt x="21613" y="11964"/>
                    <a:pt x="11942" y="21635"/>
                    <a:pt x="13" y="21635"/>
                  </a:cubicBezTo>
                  <a:cubicBezTo>
                    <a:pt x="8" y="21635"/>
                    <a:pt x="4" y="21634"/>
                    <a:pt x="0" y="21634"/>
                  </a:cubicBezTo>
                  <a:lnTo>
                    <a:pt x="13" y="35"/>
                  </a:lnTo>
                  <a:close/>
                </a:path>
              </a:pathLst>
            </a:custGeom>
            <a:noFill/>
            <a:ln w="50800" cap="rnd">
              <a:solidFill>
                <a:srgbClr val="FF0033"/>
              </a:solidFill>
              <a:round/>
              <a:headEnd type="none" w="sm" len="sm"/>
              <a:tailEnd type="none" w="sm" len="sm"/>
            </a:ln>
            <a:effectLst/>
          </p:spPr>
          <p:txBody>
            <a:bodyPr/>
            <a:lstStyle/>
            <a:p>
              <a:endParaRPr lang="el-GR"/>
            </a:p>
          </p:txBody>
        </p:sp>
        <p:sp>
          <p:nvSpPr>
            <p:cNvPr id="190532" name="AutoShape 68"/>
            <p:cNvSpPr>
              <a:spLocks noChangeArrowheads="1"/>
            </p:cNvSpPr>
            <p:nvPr/>
          </p:nvSpPr>
          <p:spPr bwMode="auto">
            <a:xfrm rot="2520000">
              <a:off x="1388" y="2448"/>
              <a:ext cx="93" cy="323"/>
            </a:xfrm>
            <a:prstGeom prst="upArrow">
              <a:avLst>
                <a:gd name="adj1" fmla="val 50000"/>
                <a:gd name="adj2" fmla="val 173640"/>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190533" name="AutoShape 69"/>
            <p:cNvSpPr>
              <a:spLocks noChangeArrowheads="1"/>
            </p:cNvSpPr>
            <p:nvPr/>
          </p:nvSpPr>
          <p:spPr bwMode="auto">
            <a:xfrm>
              <a:off x="1846" y="1415"/>
              <a:ext cx="94" cy="323"/>
            </a:xfrm>
            <a:prstGeom prst="downArrow">
              <a:avLst>
                <a:gd name="adj1" fmla="val 50000"/>
                <a:gd name="adj2" fmla="val 171824"/>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190534" name="AutoShape 70"/>
            <p:cNvSpPr>
              <a:spLocks noChangeArrowheads="1"/>
            </p:cNvSpPr>
            <p:nvPr/>
          </p:nvSpPr>
          <p:spPr bwMode="auto">
            <a:xfrm rot="4320000">
              <a:off x="2483" y="1891"/>
              <a:ext cx="107" cy="286"/>
            </a:xfrm>
            <a:prstGeom prst="downArrow">
              <a:avLst>
                <a:gd name="adj1" fmla="val 50000"/>
                <a:gd name="adj2" fmla="val 133657"/>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190535" name="AutoShape 71"/>
            <p:cNvSpPr>
              <a:spLocks noChangeArrowheads="1"/>
            </p:cNvSpPr>
            <p:nvPr/>
          </p:nvSpPr>
          <p:spPr bwMode="auto">
            <a:xfrm rot="17280000" flipH="1">
              <a:off x="878" y="1762"/>
              <a:ext cx="107" cy="288"/>
            </a:xfrm>
            <a:prstGeom prst="downArrow">
              <a:avLst>
                <a:gd name="adj1" fmla="val 50000"/>
                <a:gd name="adj2" fmla="val 134592"/>
              </a:avLst>
            </a:prstGeom>
            <a:solidFill>
              <a:schemeClr val="accent1"/>
            </a:solidFill>
            <a:ln w="12700">
              <a:solidFill>
                <a:srgbClr val="000000"/>
              </a:solidFill>
              <a:miter lim="800000"/>
              <a:headEnd/>
              <a:tailEnd/>
            </a:ln>
            <a:effectLst>
              <a:outerShdw dist="53882" dir="2700000" algn="ctr" rotWithShape="0">
                <a:schemeClr val="bg2">
                  <a:alpha val="50000"/>
                </a:schemeClr>
              </a:outerShdw>
            </a:effectLst>
          </p:spPr>
          <p:txBody>
            <a:bodyPr wrap="none" anchor="ctr"/>
            <a:lstStyle/>
            <a:p>
              <a:endParaRPr lang="el-GR"/>
            </a:p>
          </p:txBody>
        </p:sp>
        <p:sp>
          <p:nvSpPr>
            <p:cNvPr id="190536" name="Line 72"/>
            <p:cNvSpPr>
              <a:spLocks noChangeShapeType="1"/>
            </p:cNvSpPr>
            <p:nvPr/>
          </p:nvSpPr>
          <p:spPr bwMode="auto">
            <a:xfrm>
              <a:off x="1500" y="2356"/>
              <a:ext cx="127" cy="177"/>
            </a:xfrm>
            <a:prstGeom prst="line">
              <a:avLst/>
            </a:prstGeom>
            <a:noFill/>
            <a:ln w="50800">
              <a:solidFill>
                <a:srgbClr val="FF0033"/>
              </a:solidFill>
              <a:round/>
              <a:headEnd type="none" w="sm" len="sm"/>
              <a:tailEnd type="none" w="sm" len="sm"/>
            </a:ln>
            <a:effectLst/>
          </p:spPr>
          <p:txBody>
            <a:bodyPr/>
            <a:lstStyle/>
            <a:p>
              <a:endParaRPr lang="el-GR"/>
            </a:p>
          </p:txBody>
        </p:sp>
        <p:sp>
          <p:nvSpPr>
            <p:cNvPr id="190537" name="Line 73"/>
            <p:cNvSpPr>
              <a:spLocks noChangeShapeType="1"/>
            </p:cNvSpPr>
            <p:nvPr/>
          </p:nvSpPr>
          <p:spPr bwMode="auto">
            <a:xfrm flipH="1">
              <a:off x="2097" y="2373"/>
              <a:ext cx="132" cy="160"/>
            </a:xfrm>
            <a:prstGeom prst="line">
              <a:avLst/>
            </a:prstGeom>
            <a:noFill/>
            <a:ln w="50800">
              <a:solidFill>
                <a:srgbClr val="FF0033"/>
              </a:solidFill>
              <a:round/>
              <a:headEnd type="none" w="sm" len="sm"/>
              <a:tailEnd type="none" w="sm" len="sm"/>
            </a:ln>
            <a:effectLst/>
          </p:spPr>
          <p:txBody>
            <a:bodyPr/>
            <a:lstStyle/>
            <a:p>
              <a:endParaRPr lang="el-GR"/>
            </a:p>
          </p:txBody>
        </p:sp>
      </p:grpSp>
      <p:sp>
        <p:nvSpPr>
          <p:cNvPr id="190539" name="Text Box 75"/>
          <p:cNvSpPr txBox="1">
            <a:spLocks noChangeArrowheads="1"/>
          </p:cNvSpPr>
          <p:nvPr/>
        </p:nvSpPr>
        <p:spPr bwMode="auto">
          <a:xfrm>
            <a:off x="530225" y="6200775"/>
            <a:ext cx="3335338" cy="396875"/>
          </a:xfrm>
          <a:prstGeom prst="rect">
            <a:avLst/>
          </a:prstGeom>
          <a:noFill/>
          <a:ln w="12700" cap="sq">
            <a:noFill/>
            <a:miter lim="800000"/>
            <a:headEnd type="none" w="sm" len="sm"/>
            <a:tailEnd type="none" w="sm" len="sm"/>
          </a:ln>
          <a:effectLst/>
        </p:spPr>
        <p:txBody>
          <a:bodyPr wrap="none">
            <a:spAutoFit/>
          </a:bodyPr>
          <a:lstStyle/>
          <a:p>
            <a:r>
              <a:rPr lang="en-US" sz="2000"/>
              <a:t>Kurol J et al. 1984, 1985, 1991</a:t>
            </a:r>
            <a:endParaRPr lang="el-GR" sz="200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srcRect t="13657"/>
          <a:stretch>
            <a:fillRect/>
          </a:stretch>
        </p:blipFill>
        <p:spPr>
          <a:xfrm>
            <a:off x="76415" y="95672"/>
            <a:ext cx="6526397" cy="315977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3" cstate="screen"/>
          <a:srcRect/>
          <a:stretch>
            <a:fillRect/>
          </a:stretch>
        </p:blipFill>
        <p:spPr bwMode="auto">
          <a:xfrm>
            <a:off x="1538288" y="1241425"/>
            <a:ext cx="6061075" cy="4386263"/>
          </a:xfrm>
          <a:prstGeom prst="rect">
            <a:avLst/>
          </a:prstGeom>
          <a:noFill/>
          <a:ln w="12700" cap="sq">
            <a:noFill/>
            <a:miter lim="800000"/>
            <a:headEnd type="none" w="sm" len="sm"/>
            <a:tailEnd type="none" w="sm" len="sm"/>
          </a:ln>
          <a:effectLst/>
        </p:spPr>
      </p:pic>
      <p:sp>
        <p:nvSpPr>
          <p:cNvPr id="315399" name="Freeform 7"/>
          <p:cNvSpPr>
            <a:spLocks/>
          </p:cNvSpPr>
          <p:nvPr/>
        </p:nvSpPr>
        <p:spPr bwMode="auto">
          <a:xfrm>
            <a:off x="5453063" y="4691063"/>
            <a:ext cx="566737" cy="547687"/>
          </a:xfrm>
          <a:custGeom>
            <a:avLst/>
            <a:gdLst/>
            <a:ahLst/>
            <a:cxnLst>
              <a:cxn ang="0">
                <a:pos x="36" y="294"/>
              </a:cxn>
              <a:cxn ang="0">
                <a:pos x="60" y="111"/>
              </a:cxn>
              <a:cxn ang="0">
                <a:pos x="225" y="12"/>
              </a:cxn>
              <a:cxn ang="0">
                <a:pos x="351" y="102"/>
              </a:cxn>
              <a:cxn ang="0">
                <a:pos x="255" y="300"/>
              </a:cxn>
              <a:cxn ang="0">
                <a:pos x="36" y="294"/>
              </a:cxn>
            </a:cxnLst>
            <a:rect l="0" t="0" r="r" b="b"/>
            <a:pathLst>
              <a:path w="357" h="345">
                <a:moveTo>
                  <a:pt x="36" y="294"/>
                </a:moveTo>
                <a:cubicBezTo>
                  <a:pt x="0" y="243"/>
                  <a:pt x="39" y="153"/>
                  <a:pt x="60" y="111"/>
                </a:cubicBezTo>
                <a:cubicBezTo>
                  <a:pt x="81" y="69"/>
                  <a:pt x="129" y="0"/>
                  <a:pt x="225" y="12"/>
                </a:cubicBezTo>
                <a:cubicBezTo>
                  <a:pt x="321" y="24"/>
                  <a:pt x="345" y="60"/>
                  <a:pt x="351" y="102"/>
                </a:cubicBezTo>
                <a:cubicBezTo>
                  <a:pt x="357" y="144"/>
                  <a:pt x="306" y="282"/>
                  <a:pt x="255" y="300"/>
                </a:cubicBezTo>
                <a:cubicBezTo>
                  <a:pt x="204" y="318"/>
                  <a:pt x="72" y="345"/>
                  <a:pt x="36" y="294"/>
                </a:cubicBezTo>
                <a:close/>
              </a:path>
            </a:pathLst>
          </a:custGeom>
          <a:solidFill>
            <a:srgbClr val="00FF00">
              <a:alpha val="39000"/>
            </a:srgbClr>
          </a:solidFill>
          <a:ln w="12700" cap="sq" cmpd="sng">
            <a:noFill/>
            <a:prstDash val="solid"/>
            <a:round/>
            <a:headEnd type="none" w="sm" len="sm"/>
            <a:tailEnd type="none" w="sm" len="sm"/>
          </a:ln>
          <a:effectLst/>
        </p:spPr>
        <p:txBody>
          <a:bodyPr/>
          <a:lstStyle/>
          <a:p>
            <a:endParaRPr lang="el-GR"/>
          </a:p>
        </p:txBody>
      </p:sp>
      <p:sp>
        <p:nvSpPr>
          <p:cNvPr id="315402" name="AutoShape 10"/>
          <p:cNvSpPr>
            <a:spLocks noChangeArrowheads="1"/>
          </p:cNvSpPr>
          <p:nvPr/>
        </p:nvSpPr>
        <p:spPr bwMode="auto">
          <a:xfrm rot="3866887">
            <a:off x="5626100" y="5526088"/>
            <a:ext cx="1131887" cy="560388"/>
          </a:xfrm>
          <a:prstGeom prst="leftArrow">
            <a:avLst>
              <a:gd name="adj1" fmla="val 50000"/>
              <a:gd name="adj2" fmla="val 50496"/>
            </a:avLst>
          </a:prstGeom>
          <a:solidFill>
            <a:srgbClr val="33CC33"/>
          </a:solidFill>
          <a:ln w="3175" cap="sq">
            <a:solidFill>
              <a:schemeClr val="tx1"/>
            </a:solidFill>
            <a:miter lim="800000"/>
            <a:headEnd type="none" w="sm" len="sm"/>
            <a:tailEnd type="none" w="sm" len="sm"/>
          </a:ln>
          <a:effectLst/>
        </p:spPr>
        <p:txBody>
          <a:bodyPr wrap="none" anchor="ctr"/>
          <a:lstStyle/>
          <a:p>
            <a:endParaRPr lang="el-GR"/>
          </a:p>
        </p:txBody>
      </p:sp>
      <p:sp>
        <p:nvSpPr>
          <p:cNvPr id="5" name="Title 2"/>
          <p:cNvSpPr txBox="1">
            <a:spLocks/>
          </p:cNvSpPr>
          <p:nvPr/>
        </p:nvSpPr>
        <p:spPr bwMode="auto">
          <a:xfrm>
            <a:off x="685800" y="311150"/>
            <a:ext cx="77724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200" b="0" i="0" u="none" strike="noStrike" kern="0" cap="none" spc="0" normalizeH="0" baseline="0" noProof="0" smtClean="0">
                <a:ln>
                  <a:noFill/>
                </a:ln>
                <a:solidFill>
                  <a:schemeClr val="tx1"/>
                </a:solidFill>
                <a:effectLst/>
                <a:uLnTx/>
                <a:uFillTx/>
                <a:latin typeface="+mj-lt"/>
                <a:ea typeface="+mj-ea"/>
                <a:cs typeface="+mj-cs"/>
              </a:rPr>
              <a:t>πρόωρη απώλεια νεογιλών</a:t>
            </a:r>
            <a:endParaRPr kumimoji="0" lang="el-GR" sz="32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srcRect t="5629"/>
          <a:stretch>
            <a:fillRect/>
          </a:stretch>
        </p:blipFill>
        <p:spPr>
          <a:xfrm>
            <a:off x="2105248" y="3115340"/>
            <a:ext cx="6902090" cy="3640872"/>
          </a:xfrm>
          <a:prstGeom prst="rect">
            <a:avLst/>
          </a:prstGeom>
        </p:spPr>
      </p:pic>
      <p:pic>
        <p:nvPicPr>
          <p:cNvPr id="5" name="Picture 4"/>
          <p:cNvPicPr>
            <a:picLocks noChangeAspect="1"/>
          </p:cNvPicPr>
          <p:nvPr/>
        </p:nvPicPr>
        <p:blipFill>
          <a:blip r:embed="rId4" cstate="screen"/>
          <a:srcRect t="13657"/>
          <a:stretch>
            <a:fillRect/>
          </a:stretch>
        </p:blipFill>
        <p:spPr>
          <a:xfrm>
            <a:off x="76415" y="95672"/>
            <a:ext cx="6526397" cy="3159778"/>
          </a:xfrm>
          <a:prstGeom prst="rect">
            <a:avLst/>
          </a:prstGeom>
        </p:spPr>
      </p:pic>
      <p:sp>
        <p:nvSpPr>
          <p:cNvPr id="6" name="TextBox 5"/>
          <p:cNvSpPr txBox="1"/>
          <p:nvPr/>
        </p:nvSpPr>
        <p:spPr>
          <a:xfrm>
            <a:off x="5635256" y="6283845"/>
            <a:ext cx="3336170" cy="461665"/>
          </a:xfrm>
          <a:prstGeom prst="rect">
            <a:avLst/>
          </a:prstGeom>
          <a:noFill/>
        </p:spPr>
        <p:txBody>
          <a:bodyPr wrap="none" rtlCol="0">
            <a:spAutoFit/>
          </a:bodyPr>
          <a:lstStyle/>
          <a:p>
            <a:r>
              <a:rPr lang="el-GR" dirty="0" smtClean="0">
                <a:solidFill>
                  <a:schemeClr val="bg1"/>
                </a:solidFill>
              </a:rPr>
              <a:t>δευτερογενής </a:t>
            </a:r>
            <a:r>
              <a:rPr lang="el-GR" dirty="0" err="1" smtClean="0">
                <a:solidFill>
                  <a:schemeClr val="bg1"/>
                </a:solidFill>
              </a:rPr>
              <a:t>έγκλειση</a:t>
            </a:r>
            <a:endParaRPr lang="el-GR"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condaryimpaction.mpeg">
            <a:hlinkClick r:id="" action="ppaction://media"/>
          </p:cNvPr>
          <p:cNvPicPr>
            <a:picLocks noRot="1" noChangeAspect="1"/>
          </p:cNvPicPr>
          <p:nvPr>
            <a:videoFile r:link="rId1"/>
          </p:nvPr>
        </p:nvPicPr>
        <p:blipFill>
          <a:blip r:embed="rId3" cstate="screen"/>
          <a:stretch>
            <a:fillRect/>
          </a:stretch>
        </p:blipFill>
        <p:spPr>
          <a:xfrm>
            <a:off x="1178719" y="857250"/>
            <a:ext cx="6786563"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defTabSz="762000"/>
            <a:r>
              <a:rPr lang="el-GR" sz="3600" dirty="0" smtClean="0"/>
              <a:t>πρόσθια σταυροειδής</a:t>
            </a:r>
            <a:r>
              <a:rPr lang="en-US" sz="3600" dirty="0" smtClean="0"/>
              <a:t> </a:t>
            </a:r>
            <a:r>
              <a:rPr lang="el-GR" sz="3600" dirty="0" smtClean="0"/>
              <a:t>σύγκλειση</a:t>
            </a:r>
            <a:endParaRPr lang="en-GB" sz="3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rot="60000">
            <a:off x="5918200" y="3468688"/>
            <a:ext cx="504825" cy="985837"/>
            <a:chOff x="4084" y="2328"/>
            <a:chExt cx="318" cy="621"/>
          </a:xfrm>
        </p:grpSpPr>
        <p:sp>
          <p:nvSpPr>
            <p:cNvPr id="274438" name="Freeform 6"/>
            <p:cNvSpPr>
              <a:spLocks/>
            </p:cNvSpPr>
            <p:nvPr/>
          </p:nvSpPr>
          <p:spPr bwMode="auto">
            <a:xfrm rot="-149859">
              <a:off x="4197" y="2328"/>
              <a:ext cx="205" cy="291"/>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4439" name="Freeform 7"/>
            <p:cNvSpPr>
              <a:spLocks/>
            </p:cNvSpPr>
            <p:nvPr/>
          </p:nvSpPr>
          <p:spPr bwMode="auto">
            <a:xfrm rot="-149859">
              <a:off x="4084" y="2529"/>
              <a:ext cx="278" cy="42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grpSp>
        <p:nvGrpSpPr>
          <p:cNvPr id="3" name="Group 17"/>
          <p:cNvGrpSpPr>
            <a:grpSpLocks/>
          </p:cNvGrpSpPr>
          <p:nvPr/>
        </p:nvGrpSpPr>
        <p:grpSpPr bwMode="auto">
          <a:xfrm>
            <a:off x="6010275" y="2495550"/>
            <a:ext cx="565150" cy="1116013"/>
            <a:chOff x="4121" y="1645"/>
            <a:chExt cx="356" cy="703"/>
          </a:xfrm>
        </p:grpSpPr>
        <p:sp>
          <p:nvSpPr>
            <p:cNvPr id="274450" name="Freeform 18"/>
            <p:cNvSpPr>
              <a:spLocks/>
            </p:cNvSpPr>
            <p:nvPr/>
          </p:nvSpPr>
          <p:spPr bwMode="auto">
            <a:xfrm>
              <a:off x="4224" y="1993"/>
              <a:ext cx="253" cy="355"/>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solidFill>
              <a:schemeClr val="bg1"/>
            </a:solidFill>
            <a:ln w="12700" cap="flat" cmpd="sng">
              <a:solidFill>
                <a:schemeClr val="tx1"/>
              </a:solidFill>
              <a:prstDash val="sysDot"/>
              <a:round/>
              <a:headEnd/>
              <a:tailEnd/>
            </a:ln>
          </p:spPr>
          <p:txBody>
            <a:bodyPr/>
            <a:lstStyle/>
            <a:p>
              <a:endParaRPr lang="el-GR"/>
            </a:p>
          </p:txBody>
        </p:sp>
        <p:sp>
          <p:nvSpPr>
            <p:cNvPr id="274451" name="Freeform 19"/>
            <p:cNvSpPr>
              <a:spLocks/>
            </p:cNvSpPr>
            <p:nvPr/>
          </p:nvSpPr>
          <p:spPr bwMode="auto">
            <a:xfrm>
              <a:off x="4121" y="1645"/>
              <a:ext cx="278" cy="464"/>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solidFill>
              <a:schemeClr val="bg1"/>
            </a:solidFill>
            <a:ln w="12700" cap="flat" cmpd="sng">
              <a:solidFill>
                <a:schemeClr val="tx1"/>
              </a:solidFill>
              <a:prstDash val="sysDot"/>
              <a:round/>
              <a:headEnd/>
              <a:tailEnd/>
            </a:ln>
          </p:spPr>
          <p:txBody>
            <a:bodyPr/>
            <a:lstStyle/>
            <a:p>
              <a:endParaRPr lang="el-GR"/>
            </a:p>
          </p:txBody>
        </p:sp>
      </p:grpSp>
      <p:grpSp>
        <p:nvGrpSpPr>
          <p:cNvPr id="4" name="Group 2"/>
          <p:cNvGrpSpPr>
            <a:grpSpLocks/>
          </p:cNvGrpSpPr>
          <p:nvPr/>
        </p:nvGrpSpPr>
        <p:grpSpPr bwMode="auto">
          <a:xfrm>
            <a:off x="6013450" y="2497138"/>
            <a:ext cx="565150" cy="1116012"/>
            <a:chOff x="4121" y="1645"/>
            <a:chExt cx="356" cy="703"/>
          </a:xfrm>
        </p:grpSpPr>
        <p:sp>
          <p:nvSpPr>
            <p:cNvPr id="274435" name="Freeform 3"/>
            <p:cNvSpPr>
              <a:spLocks/>
            </p:cNvSpPr>
            <p:nvPr/>
          </p:nvSpPr>
          <p:spPr bwMode="auto">
            <a:xfrm>
              <a:off x="4224" y="1993"/>
              <a:ext cx="253" cy="355"/>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4436" name="Freeform 4"/>
            <p:cNvSpPr>
              <a:spLocks/>
            </p:cNvSpPr>
            <p:nvPr/>
          </p:nvSpPr>
          <p:spPr bwMode="auto">
            <a:xfrm>
              <a:off x="4121" y="1645"/>
              <a:ext cx="278" cy="464"/>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grpSp>
        <p:nvGrpSpPr>
          <p:cNvPr id="5" name="Group 8"/>
          <p:cNvGrpSpPr>
            <a:grpSpLocks/>
          </p:cNvGrpSpPr>
          <p:nvPr/>
        </p:nvGrpSpPr>
        <p:grpSpPr bwMode="auto">
          <a:xfrm rot="60000">
            <a:off x="3898900" y="3257550"/>
            <a:ext cx="795338" cy="1144588"/>
            <a:chOff x="2810" y="2215"/>
            <a:chExt cx="501" cy="721"/>
          </a:xfrm>
        </p:grpSpPr>
        <p:sp>
          <p:nvSpPr>
            <p:cNvPr id="274441" name="Freeform 9"/>
            <p:cNvSpPr>
              <a:spLocks/>
            </p:cNvSpPr>
            <p:nvPr/>
          </p:nvSpPr>
          <p:spPr bwMode="auto">
            <a:xfrm rot="-149859">
              <a:off x="2942" y="2215"/>
              <a:ext cx="369" cy="270"/>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4442" name="Freeform 10"/>
            <p:cNvSpPr>
              <a:spLocks/>
            </p:cNvSpPr>
            <p:nvPr/>
          </p:nvSpPr>
          <p:spPr bwMode="auto">
            <a:xfrm rot="-149859">
              <a:off x="2810" y="2421"/>
              <a:ext cx="443" cy="515"/>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
        <p:nvSpPr>
          <p:cNvPr id="274443" name="Freeform 11"/>
          <p:cNvSpPr>
            <a:spLocks/>
          </p:cNvSpPr>
          <p:nvPr/>
        </p:nvSpPr>
        <p:spPr bwMode="auto">
          <a:xfrm>
            <a:off x="1552575" y="1624013"/>
            <a:ext cx="4784725" cy="3730625"/>
          </a:xfrm>
          <a:custGeom>
            <a:avLst/>
            <a:gdLst/>
            <a:ahLst/>
            <a:cxnLst>
              <a:cxn ang="0">
                <a:pos x="262" y="145"/>
              </a:cxn>
              <a:cxn ang="0">
                <a:pos x="218" y="64"/>
              </a:cxn>
              <a:cxn ang="0">
                <a:pos x="142" y="5"/>
              </a:cxn>
              <a:cxn ang="0">
                <a:pos x="36" y="40"/>
              </a:cxn>
              <a:cxn ang="0">
                <a:pos x="3" y="160"/>
              </a:cxn>
              <a:cxn ang="0">
                <a:pos x="42" y="264"/>
              </a:cxn>
              <a:cxn ang="0">
                <a:pos x="256" y="931"/>
              </a:cxn>
              <a:cxn ang="0">
                <a:pos x="349" y="1265"/>
              </a:cxn>
              <a:cxn ang="0">
                <a:pos x="453" y="1514"/>
              </a:cxn>
              <a:cxn ang="0">
                <a:pos x="807" y="1672"/>
              </a:cxn>
              <a:cxn ang="0">
                <a:pos x="1151" y="1751"/>
              </a:cxn>
              <a:cxn ang="0">
                <a:pos x="1513" y="1906"/>
              </a:cxn>
              <a:cxn ang="0">
                <a:pos x="1840" y="2079"/>
              </a:cxn>
              <a:cxn ang="0">
                <a:pos x="2378" y="2303"/>
              </a:cxn>
              <a:cxn ang="0">
                <a:pos x="2827" y="2333"/>
              </a:cxn>
              <a:cxn ang="0">
                <a:pos x="2979" y="2204"/>
              </a:cxn>
              <a:cxn ang="0">
                <a:pos x="2933" y="2037"/>
              </a:cxn>
              <a:cxn ang="0">
                <a:pos x="2913" y="1849"/>
              </a:cxn>
              <a:cxn ang="0">
                <a:pos x="3014" y="1497"/>
              </a:cxn>
            </a:cxnLst>
            <a:rect l="0" t="0" r="r" b="b"/>
            <a:pathLst>
              <a:path w="3014" h="2350">
                <a:moveTo>
                  <a:pt x="262" y="145"/>
                </a:moveTo>
                <a:cubicBezTo>
                  <a:pt x="251" y="113"/>
                  <a:pt x="239" y="87"/>
                  <a:pt x="218" y="64"/>
                </a:cubicBezTo>
                <a:cubicBezTo>
                  <a:pt x="197" y="40"/>
                  <a:pt x="173" y="8"/>
                  <a:pt x="142" y="5"/>
                </a:cubicBezTo>
                <a:cubicBezTo>
                  <a:pt x="112" y="0"/>
                  <a:pt x="60" y="14"/>
                  <a:pt x="36" y="40"/>
                </a:cubicBezTo>
                <a:cubicBezTo>
                  <a:pt x="13" y="66"/>
                  <a:pt x="2" y="122"/>
                  <a:pt x="3" y="160"/>
                </a:cubicBezTo>
                <a:cubicBezTo>
                  <a:pt x="3" y="197"/>
                  <a:pt x="0" y="136"/>
                  <a:pt x="42" y="264"/>
                </a:cubicBezTo>
                <a:cubicBezTo>
                  <a:pt x="85" y="393"/>
                  <a:pt x="204" y="763"/>
                  <a:pt x="256" y="931"/>
                </a:cubicBezTo>
                <a:cubicBezTo>
                  <a:pt x="307" y="1099"/>
                  <a:pt x="316" y="1167"/>
                  <a:pt x="349" y="1265"/>
                </a:cubicBezTo>
                <a:cubicBezTo>
                  <a:pt x="382" y="1362"/>
                  <a:pt x="378" y="1447"/>
                  <a:pt x="453" y="1514"/>
                </a:cubicBezTo>
                <a:cubicBezTo>
                  <a:pt x="529" y="1581"/>
                  <a:pt x="692" y="1633"/>
                  <a:pt x="807" y="1672"/>
                </a:cubicBezTo>
                <a:cubicBezTo>
                  <a:pt x="923" y="1711"/>
                  <a:pt x="1034" y="1711"/>
                  <a:pt x="1151" y="1751"/>
                </a:cubicBezTo>
                <a:cubicBezTo>
                  <a:pt x="1269" y="1790"/>
                  <a:pt x="1398" y="1852"/>
                  <a:pt x="1513" y="1906"/>
                </a:cubicBezTo>
                <a:cubicBezTo>
                  <a:pt x="1628" y="1961"/>
                  <a:pt x="1697" y="2014"/>
                  <a:pt x="1840" y="2079"/>
                </a:cubicBezTo>
                <a:cubicBezTo>
                  <a:pt x="1984" y="2144"/>
                  <a:pt x="2214" y="2261"/>
                  <a:pt x="2378" y="2303"/>
                </a:cubicBezTo>
                <a:cubicBezTo>
                  <a:pt x="2542" y="2346"/>
                  <a:pt x="2727" y="2350"/>
                  <a:pt x="2827" y="2333"/>
                </a:cubicBezTo>
                <a:cubicBezTo>
                  <a:pt x="2928" y="2318"/>
                  <a:pt x="2962" y="2254"/>
                  <a:pt x="2979" y="2204"/>
                </a:cubicBezTo>
                <a:cubicBezTo>
                  <a:pt x="2996" y="2156"/>
                  <a:pt x="2943" y="2095"/>
                  <a:pt x="2933" y="2037"/>
                </a:cubicBezTo>
                <a:cubicBezTo>
                  <a:pt x="2922" y="1979"/>
                  <a:pt x="2899" y="1939"/>
                  <a:pt x="2913" y="1849"/>
                </a:cubicBezTo>
                <a:cubicBezTo>
                  <a:pt x="2927" y="1759"/>
                  <a:pt x="2993" y="1570"/>
                  <a:pt x="3014" y="1497"/>
                </a:cubicBezTo>
              </a:path>
            </a:pathLst>
          </a:custGeom>
          <a:noFill/>
          <a:ln w="28575" cap="flat" cmpd="sng">
            <a:solidFill>
              <a:schemeClr val="tx2"/>
            </a:solidFill>
            <a:prstDash val="solid"/>
            <a:round/>
            <a:headEnd type="none" w="med" len="med"/>
            <a:tailEnd type="none" w="med" len="med"/>
          </a:ln>
          <a:effectLst/>
        </p:spPr>
        <p:txBody>
          <a:bodyPr/>
          <a:lstStyle/>
          <a:p>
            <a:endParaRPr lang="el-GR"/>
          </a:p>
        </p:txBody>
      </p:sp>
      <p:grpSp>
        <p:nvGrpSpPr>
          <p:cNvPr id="6" name="Group 12"/>
          <p:cNvGrpSpPr>
            <a:grpSpLocks/>
          </p:cNvGrpSpPr>
          <p:nvPr/>
        </p:nvGrpSpPr>
        <p:grpSpPr bwMode="auto">
          <a:xfrm rot="257156">
            <a:off x="4144963" y="2203450"/>
            <a:ext cx="565150" cy="1135063"/>
            <a:chOff x="2905" y="1468"/>
            <a:chExt cx="345" cy="693"/>
          </a:xfrm>
        </p:grpSpPr>
        <p:sp>
          <p:nvSpPr>
            <p:cNvPr id="274445" name="Freeform 13"/>
            <p:cNvSpPr>
              <a:spLocks/>
            </p:cNvSpPr>
            <p:nvPr/>
          </p:nvSpPr>
          <p:spPr bwMode="auto">
            <a:xfrm>
              <a:off x="2905" y="1919"/>
              <a:ext cx="342" cy="242"/>
            </a:xfrm>
            <a:custGeom>
              <a:avLst/>
              <a:gdLst/>
              <a:ahLst/>
              <a:cxnLst>
                <a:cxn ang="0">
                  <a:pos x="39" y="2"/>
                </a:cxn>
                <a:cxn ang="0">
                  <a:pos x="14" y="52"/>
                </a:cxn>
                <a:cxn ang="0">
                  <a:pos x="7" y="70"/>
                </a:cxn>
                <a:cxn ang="0">
                  <a:pos x="0" y="91"/>
                </a:cxn>
                <a:cxn ang="0">
                  <a:pos x="5" y="116"/>
                </a:cxn>
                <a:cxn ang="0">
                  <a:pos x="16" y="116"/>
                </a:cxn>
                <a:cxn ang="0">
                  <a:pos x="12" y="98"/>
                </a:cxn>
                <a:cxn ang="0">
                  <a:pos x="16" y="116"/>
                </a:cxn>
                <a:cxn ang="0">
                  <a:pos x="30" y="132"/>
                </a:cxn>
                <a:cxn ang="0">
                  <a:pos x="48" y="148"/>
                </a:cxn>
                <a:cxn ang="0">
                  <a:pos x="64" y="150"/>
                </a:cxn>
                <a:cxn ang="0">
                  <a:pos x="89" y="134"/>
                </a:cxn>
                <a:cxn ang="0">
                  <a:pos x="107" y="127"/>
                </a:cxn>
                <a:cxn ang="0">
                  <a:pos x="102" y="111"/>
                </a:cxn>
                <a:cxn ang="0">
                  <a:pos x="105" y="89"/>
                </a:cxn>
                <a:cxn ang="0">
                  <a:pos x="102" y="111"/>
                </a:cxn>
                <a:cxn ang="0">
                  <a:pos x="107" y="127"/>
                </a:cxn>
                <a:cxn ang="0">
                  <a:pos x="139" y="154"/>
                </a:cxn>
                <a:cxn ang="0">
                  <a:pos x="148" y="161"/>
                </a:cxn>
                <a:cxn ang="0">
                  <a:pos x="157" y="159"/>
                </a:cxn>
                <a:cxn ang="0">
                  <a:pos x="202" y="143"/>
                </a:cxn>
                <a:cxn ang="0">
                  <a:pos x="218" y="132"/>
                </a:cxn>
                <a:cxn ang="0">
                  <a:pos x="225" y="118"/>
                </a:cxn>
                <a:cxn ang="0">
                  <a:pos x="227" y="102"/>
                </a:cxn>
                <a:cxn ang="0">
                  <a:pos x="214" y="55"/>
                </a:cxn>
                <a:cxn ang="0">
                  <a:pos x="214" y="39"/>
                </a:cxn>
                <a:cxn ang="0">
                  <a:pos x="211" y="12"/>
                </a:cxn>
                <a:cxn ang="0">
                  <a:pos x="180" y="7"/>
                </a:cxn>
                <a:cxn ang="0">
                  <a:pos x="161" y="7"/>
                </a:cxn>
                <a:cxn ang="0">
                  <a:pos x="127" y="7"/>
                </a:cxn>
                <a:cxn ang="0">
                  <a:pos x="62" y="0"/>
                </a:cxn>
                <a:cxn ang="0">
                  <a:pos x="39" y="2"/>
                </a:cxn>
              </a:cxnLst>
              <a:rect l="0" t="0" r="r" b="b"/>
              <a:pathLst>
                <a:path w="227" h="161">
                  <a:moveTo>
                    <a:pt x="39" y="2"/>
                  </a:moveTo>
                  <a:lnTo>
                    <a:pt x="14" y="52"/>
                  </a:lnTo>
                  <a:lnTo>
                    <a:pt x="7" y="70"/>
                  </a:lnTo>
                  <a:lnTo>
                    <a:pt x="0" y="91"/>
                  </a:lnTo>
                  <a:lnTo>
                    <a:pt x="5" y="116"/>
                  </a:lnTo>
                  <a:lnTo>
                    <a:pt x="16" y="116"/>
                  </a:lnTo>
                  <a:lnTo>
                    <a:pt x="12" y="98"/>
                  </a:lnTo>
                  <a:lnTo>
                    <a:pt x="16" y="116"/>
                  </a:lnTo>
                  <a:lnTo>
                    <a:pt x="30" y="132"/>
                  </a:lnTo>
                  <a:lnTo>
                    <a:pt x="48" y="148"/>
                  </a:lnTo>
                  <a:lnTo>
                    <a:pt x="64" y="150"/>
                  </a:lnTo>
                  <a:lnTo>
                    <a:pt x="89" y="134"/>
                  </a:lnTo>
                  <a:lnTo>
                    <a:pt x="107" y="127"/>
                  </a:lnTo>
                  <a:lnTo>
                    <a:pt x="102" y="111"/>
                  </a:lnTo>
                  <a:lnTo>
                    <a:pt x="105" y="89"/>
                  </a:lnTo>
                  <a:lnTo>
                    <a:pt x="102" y="111"/>
                  </a:lnTo>
                  <a:lnTo>
                    <a:pt x="107" y="127"/>
                  </a:lnTo>
                  <a:lnTo>
                    <a:pt x="139" y="154"/>
                  </a:lnTo>
                  <a:lnTo>
                    <a:pt x="148" y="161"/>
                  </a:lnTo>
                  <a:lnTo>
                    <a:pt x="157" y="159"/>
                  </a:lnTo>
                  <a:lnTo>
                    <a:pt x="202" y="143"/>
                  </a:lnTo>
                  <a:lnTo>
                    <a:pt x="218" y="132"/>
                  </a:lnTo>
                  <a:lnTo>
                    <a:pt x="225" y="118"/>
                  </a:lnTo>
                  <a:lnTo>
                    <a:pt x="227" y="102"/>
                  </a:lnTo>
                  <a:lnTo>
                    <a:pt x="214" y="55"/>
                  </a:lnTo>
                  <a:lnTo>
                    <a:pt x="214" y="39"/>
                  </a:lnTo>
                  <a:lnTo>
                    <a:pt x="211" y="12"/>
                  </a:lnTo>
                  <a:lnTo>
                    <a:pt x="180" y="7"/>
                  </a:lnTo>
                  <a:lnTo>
                    <a:pt x="161" y="7"/>
                  </a:lnTo>
                  <a:lnTo>
                    <a:pt x="127" y="7"/>
                  </a:lnTo>
                  <a:lnTo>
                    <a:pt x="62" y="0"/>
                  </a:lnTo>
                  <a:lnTo>
                    <a:pt x="39" y="2"/>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4446" name="Freeform 14"/>
            <p:cNvSpPr>
              <a:spLocks/>
            </p:cNvSpPr>
            <p:nvPr/>
          </p:nvSpPr>
          <p:spPr bwMode="auto">
            <a:xfrm>
              <a:off x="2964" y="1506"/>
              <a:ext cx="286" cy="431"/>
            </a:xfrm>
            <a:custGeom>
              <a:avLst/>
              <a:gdLst/>
              <a:ahLst/>
              <a:cxnLst>
                <a:cxn ang="0">
                  <a:pos x="172" y="286"/>
                </a:cxn>
                <a:cxn ang="0">
                  <a:pos x="170" y="238"/>
                </a:cxn>
                <a:cxn ang="0">
                  <a:pos x="177" y="190"/>
                </a:cxn>
                <a:cxn ang="0">
                  <a:pos x="188" y="127"/>
                </a:cxn>
                <a:cxn ang="0">
                  <a:pos x="190" y="102"/>
                </a:cxn>
                <a:cxn ang="0">
                  <a:pos x="186" y="81"/>
                </a:cxn>
                <a:cxn ang="0">
                  <a:pos x="170" y="47"/>
                </a:cxn>
                <a:cxn ang="0">
                  <a:pos x="154" y="22"/>
                </a:cxn>
                <a:cxn ang="0">
                  <a:pos x="136" y="16"/>
                </a:cxn>
                <a:cxn ang="0">
                  <a:pos x="129" y="18"/>
                </a:cxn>
                <a:cxn ang="0">
                  <a:pos x="125" y="32"/>
                </a:cxn>
                <a:cxn ang="0">
                  <a:pos x="127" y="52"/>
                </a:cxn>
                <a:cxn ang="0">
                  <a:pos x="134" y="81"/>
                </a:cxn>
                <a:cxn ang="0">
                  <a:pos x="127" y="115"/>
                </a:cxn>
                <a:cxn ang="0">
                  <a:pos x="109" y="143"/>
                </a:cxn>
                <a:cxn ang="0">
                  <a:pos x="104" y="147"/>
                </a:cxn>
                <a:cxn ang="0">
                  <a:pos x="100" y="156"/>
                </a:cxn>
                <a:cxn ang="0">
                  <a:pos x="84" y="145"/>
                </a:cxn>
                <a:cxn ang="0">
                  <a:pos x="73" y="102"/>
                </a:cxn>
                <a:cxn ang="0">
                  <a:pos x="63" y="61"/>
                </a:cxn>
                <a:cxn ang="0">
                  <a:pos x="63" y="32"/>
                </a:cxn>
                <a:cxn ang="0">
                  <a:pos x="61" y="9"/>
                </a:cxn>
                <a:cxn ang="0">
                  <a:pos x="50" y="0"/>
                </a:cxn>
                <a:cxn ang="0">
                  <a:pos x="43" y="7"/>
                </a:cxn>
                <a:cxn ang="0">
                  <a:pos x="25" y="32"/>
                </a:cxn>
                <a:cxn ang="0">
                  <a:pos x="14" y="68"/>
                </a:cxn>
                <a:cxn ang="0">
                  <a:pos x="16" y="97"/>
                </a:cxn>
                <a:cxn ang="0">
                  <a:pos x="18" y="152"/>
                </a:cxn>
                <a:cxn ang="0">
                  <a:pos x="23" y="197"/>
                </a:cxn>
                <a:cxn ang="0">
                  <a:pos x="20" y="222"/>
                </a:cxn>
                <a:cxn ang="0">
                  <a:pos x="0" y="276"/>
                </a:cxn>
                <a:cxn ang="0">
                  <a:pos x="23" y="274"/>
                </a:cxn>
                <a:cxn ang="0">
                  <a:pos x="88" y="281"/>
                </a:cxn>
                <a:cxn ang="0">
                  <a:pos x="122" y="281"/>
                </a:cxn>
                <a:cxn ang="0">
                  <a:pos x="141" y="281"/>
                </a:cxn>
                <a:cxn ang="0">
                  <a:pos x="172" y="286"/>
                </a:cxn>
              </a:cxnLst>
              <a:rect l="0" t="0" r="r" b="b"/>
              <a:pathLst>
                <a:path w="190" h="286">
                  <a:moveTo>
                    <a:pt x="172" y="286"/>
                  </a:moveTo>
                  <a:lnTo>
                    <a:pt x="170" y="238"/>
                  </a:lnTo>
                  <a:lnTo>
                    <a:pt x="177" y="190"/>
                  </a:lnTo>
                  <a:lnTo>
                    <a:pt x="188" y="127"/>
                  </a:lnTo>
                  <a:lnTo>
                    <a:pt x="190" y="102"/>
                  </a:lnTo>
                  <a:lnTo>
                    <a:pt x="186" y="81"/>
                  </a:lnTo>
                  <a:lnTo>
                    <a:pt x="170" y="47"/>
                  </a:lnTo>
                  <a:lnTo>
                    <a:pt x="154" y="22"/>
                  </a:lnTo>
                  <a:lnTo>
                    <a:pt x="136" y="16"/>
                  </a:lnTo>
                  <a:lnTo>
                    <a:pt x="129" y="18"/>
                  </a:lnTo>
                  <a:lnTo>
                    <a:pt x="125" y="32"/>
                  </a:lnTo>
                  <a:lnTo>
                    <a:pt x="127" y="52"/>
                  </a:lnTo>
                  <a:lnTo>
                    <a:pt x="134" y="81"/>
                  </a:lnTo>
                  <a:lnTo>
                    <a:pt x="127" y="115"/>
                  </a:lnTo>
                  <a:lnTo>
                    <a:pt x="109" y="143"/>
                  </a:lnTo>
                  <a:lnTo>
                    <a:pt x="104" y="147"/>
                  </a:lnTo>
                  <a:lnTo>
                    <a:pt x="100" y="156"/>
                  </a:lnTo>
                  <a:lnTo>
                    <a:pt x="84" y="145"/>
                  </a:lnTo>
                  <a:lnTo>
                    <a:pt x="73" y="102"/>
                  </a:lnTo>
                  <a:lnTo>
                    <a:pt x="63" y="61"/>
                  </a:lnTo>
                  <a:lnTo>
                    <a:pt x="63" y="32"/>
                  </a:lnTo>
                  <a:lnTo>
                    <a:pt x="61" y="9"/>
                  </a:lnTo>
                  <a:lnTo>
                    <a:pt x="50" y="0"/>
                  </a:lnTo>
                  <a:lnTo>
                    <a:pt x="43" y="7"/>
                  </a:lnTo>
                  <a:lnTo>
                    <a:pt x="25" y="32"/>
                  </a:lnTo>
                  <a:lnTo>
                    <a:pt x="14" y="68"/>
                  </a:lnTo>
                  <a:lnTo>
                    <a:pt x="16" y="97"/>
                  </a:lnTo>
                  <a:lnTo>
                    <a:pt x="18" y="152"/>
                  </a:lnTo>
                  <a:lnTo>
                    <a:pt x="23" y="197"/>
                  </a:lnTo>
                  <a:lnTo>
                    <a:pt x="20" y="222"/>
                  </a:lnTo>
                  <a:lnTo>
                    <a:pt x="0" y="276"/>
                  </a:lnTo>
                  <a:lnTo>
                    <a:pt x="23" y="274"/>
                  </a:lnTo>
                  <a:lnTo>
                    <a:pt x="88" y="281"/>
                  </a:lnTo>
                  <a:lnTo>
                    <a:pt x="122" y="281"/>
                  </a:lnTo>
                  <a:lnTo>
                    <a:pt x="141" y="281"/>
                  </a:lnTo>
                  <a:lnTo>
                    <a:pt x="172" y="286"/>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sp>
          <p:nvSpPr>
            <p:cNvPr id="274447" name="Freeform 15"/>
            <p:cNvSpPr>
              <a:spLocks/>
            </p:cNvSpPr>
            <p:nvPr/>
          </p:nvSpPr>
          <p:spPr bwMode="auto">
            <a:xfrm>
              <a:off x="3059" y="1468"/>
              <a:ext cx="107" cy="273"/>
            </a:xfrm>
            <a:custGeom>
              <a:avLst/>
              <a:gdLst/>
              <a:ahLst/>
              <a:cxnLst>
                <a:cxn ang="0">
                  <a:pos x="62" y="57"/>
                </a:cxn>
                <a:cxn ang="0">
                  <a:pos x="64" y="77"/>
                </a:cxn>
                <a:cxn ang="0">
                  <a:pos x="71" y="106"/>
                </a:cxn>
                <a:cxn ang="0">
                  <a:pos x="64" y="140"/>
                </a:cxn>
                <a:cxn ang="0">
                  <a:pos x="46" y="168"/>
                </a:cxn>
                <a:cxn ang="0">
                  <a:pos x="41" y="172"/>
                </a:cxn>
                <a:cxn ang="0">
                  <a:pos x="37" y="181"/>
                </a:cxn>
                <a:cxn ang="0">
                  <a:pos x="21" y="170"/>
                </a:cxn>
                <a:cxn ang="0">
                  <a:pos x="10" y="127"/>
                </a:cxn>
                <a:cxn ang="0">
                  <a:pos x="0" y="86"/>
                </a:cxn>
                <a:cxn ang="0">
                  <a:pos x="0" y="57"/>
                </a:cxn>
                <a:cxn ang="0">
                  <a:pos x="5" y="41"/>
                </a:cxn>
                <a:cxn ang="0">
                  <a:pos x="16" y="9"/>
                </a:cxn>
                <a:cxn ang="0">
                  <a:pos x="28" y="0"/>
                </a:cxn>
                <a:cxn ang="0">
                  <a:pos x="37" y="9"/>
                </a:cxn>
                <a:cxn ang="0">
                  <a:pos x="44" y="25"/>
                </a:cxn>
                <a:cxn ang="0">
                  <a:pos x="62" y="57"/>
                </a:cxn>
              </a:cxnLst>
              <a:rect l="0" t="0" r="r" b="b"/>
              <a:pathLst>
                <a:path w="71" h="181">
                  <a:moveTo>
                    <a:pt x="62" y="57"/>
                  </a:moveTo>
                  <a:lnTo>
                    <a:pt x="64" y="77"/>
                  </a:lnTo>
                  <a:lnTo>
                    <a:pt x="71" y="106"/>
                  </a:lnTo>
                  <a:lnTo>
                    <a:pt x="64" y="140"/>
                  </a:lnTo>
                  <a:lnTo>
                    <a:pt x="46" y="168"/>
                  </a:lnTo>
                  <a:lnTo>
                    <a:pt x="41" y="172"/>
                  </a:lnTo>
                  <a:lnTo>
                    <a:pt x="37" y="181"/>
                  </a:lnTo>
                  <a:lnTo>
                    <a:pt x="21" y="170"/>
                  </a:lnTo>
                  <a:lnTo>
                    <a:pt x="10" y="127"/>
                  </a:lnTo>
                  <a:lnTo>
                    <a:pt x="0" y="86"/>
                  </a:lnTo>
                  <a:lnTo>
                    <a:pt x="0" y="57"/>
                  </a:lnTo>
                  <a:lnTo>
                    <a:pt x="5" y="41"/>
                  </a:lnTo>
                  <a:lnTo>
                    <a:pt x="16" y="9"/>
                  </a:lnTo>
                  <a:lnTo>
                    <a:pt x="28" y="0"/>
                  </a:lnTo>
                  <a:lnTo>
                    <a:pt x="37" y="9"/>
                  </a:lnTo>
                  <a:lnTo>
                    <a:pt x="44" y="25"/>
                  </a:lnTo>
                  <a:lnTo>
                    <a:pt x="62" y="57"/>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
        <p:nvSpPr>
          <p:cNvPr id="274448" name="Freeform 16"/>
          <p:cNvSpPr>
            <a:spLocks/>
          </p:cNvSpPr>
          <p:nvPr/>
        </p:nvSpPr>
        <p:spPr bwMode="auto">
          <a:xfrm>
            <a:off x="3743325" y="2105025"/>
            <a:ext cx="2982913" cy="866775"/>
          </a:xfrm>
          <a:custGeom>
            <a:avLst/>
            <a:gdLst/>
            <a:ahLst/>
            <a:cxnLst>
              <a:cxn ang="0">
                <a:pos x="0" y="0"/>
              </a:cxn>
              <a:cxn ang="0">
                <a:pos x="1879" y="160"/>
              </a:cxn>
              <a:cxn ang="0">
                <a:pos x="1691" y="301"/>
              </a:cxn>
              <a:cxn ang="0">
                <a:pos x="1701" y="546"/>
              </a:cxn>
            </a:cxnLst>
            <a:rect l="0" t="0" r="r" b="b"/>
            <a:pathLst>
              <a:path w="1879" h="546">
                <a:moveTo>
                  <a:pt x="0" y="0"/>
                </a:moveTo>
                <a:cubicBezTo>
                  <a:pt x="313" y="25"/>
                  <a:pt x="1597" y="110"/>
                  <a:pt x="1879" y="160"/>
                </a:cubicBezTo>
                <a:cubicBezTo>
                  <a:pt x="1747" y="226"/>
                  <a:pt x="1710" y="224"/>
                  <a:pt x="1691" y="301"/>
                </a:cubicBezTo>
                <a:cubicBezTo>
                  <a:pt x="1672" y="378"/>
                  <a:pt x="1699" y="495"/>
                  <a:pt x="1701" y="546"/>
                </a:cubicBezTo>
              </a:path>
            </a:pathLst>
          </a:custGeom>
          <a:noFill/>
          <a:ln w="28575" cmpd="sng">
            <a:solidFill>
              <a:schemeClr val="tx1"/>
            </a:solidFill>
            <a:round/>
            <a:headEnd/>
            <a:tailEnd/>
          </a:ln>
          <a:effectLst/>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900000">
                                      <p:cBhvr>
                                        <p:cTn id="6" dur="2000" fill="hold"/>
                                        <p:tgtEl>
                                          <p:spTgt spid="4"/>
                                        </p:tgtEl>
                                        <p:attrNameLst>
                                          <p:attrName>r</p:attrName>
                                        </p:attrNameLst>
                                      </p:cBhvr>
                                    </p:animRot>
                                  </p:childTnLst>
                                </p:cTn>
                              </p:par>
                              <p:par>
                                <p:cTn id="7" presetID="35" presetClass="path" presetSubtype="0" accel="50000" decel="50000" fill="hold" nodeType="withEffect">
                                  <p:stCondLst>
                                    <p:cond delay="0"/>
                                  </p:stCondLst>
                                  <p:childTnLst>
                                    <p:animMotion origin="layout" path="M -4.16667E-6 4.81481E-6 L -0.01406 -0.00232 " pathEditMode="relative" rAng="0" ptsTypes="AA">
                                      <p:cBhvr>
                                        <p:cTn id="8" dur="2000" fill="hold"/>
                                        <p:tgtEl>
                                          <p:spTgt spid="4"/>
                                        </p:tgtEl>
                                        <p:attrNameLst>
                                          <p:attrName>ppt_x</p:attrName>
                                          <p:attrName>ppt_y</p:attrName>
                                        </p:attrNameLst>
                                      </p:cBhvr>
                                      <p:rCtr x="-7" y="-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1552575" y="1625600"/>
            <a:ext cx="4870450" cy="3730625"/>
            <a:chOff x="978" y="1023"/>
            <a:chExt cx="3068" cy="2350"/>
          </a:xfrm>
        </p:grpSpPr>
        <p:grpSp>
          <p:nvGrpSpPr>
            <p:cNvPr id="3" name="Group 23"/>
            <p:cNvGrpSpPr>
              <a:grpSpLocks/>
            </p:cNvGrpSpPr>
            <p:nvPr/>
          </p:nvGrpSpPr>
          <p:grpSpPr bwMode="auto">
            <a:xfrm rot="60000">
              <a:off x="3728" y="2185"/>
              <a:ext cx="318" cy="621"/>
              <a:chOff x="4084" y="2328"/>
              <a:chExt cx="318" cy="621"/>
            </a:xfrm>
          </p:grpSpPr>
          <p:sp>
            <p:nvSpPr>
              <p:cNvPr id="275480" name="Freeform 24"/>
              <p:cNvSpPr>
                <a:spLocks/>
              </p:cNvSpPr>
              <p:nvPr/>
            </p:nvSpPr>
            <p:spPr bwMode="auto">
              <a:xfrm rot="-149859">
                <a:off x="4197" y="2328"/>
                <a:ext cx="205" cy="291"/>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noFill/>
              <a:ln w="12700" cap="flat" cmpd="sng">
                <a:solidFill>
                  <a:schemeClr val="tx1"/>
                </a:solidFill>
                <a:prstDash val="sysDot"/>
                <a:round/>
                <a:headEnd/>
                <a:tailEnd/>
              </a:ln>
            </p:spPr>
            <p:txBody>
              <a:bodyPr/>
              <a:lstStyle/>
              <a:p>
                <a:endParaRPr lang="el-GR"/>
              </a:p>
            </p:txBody>
          </p:sp>
          <p:sp>
            <p:nvSpPr>
              <p:cNvPr id="275481" name="Freeform 25"/>
              <p:cNvSpPr>
                <a:spLocks/>
              </p:cNvSpPr>
              <p:nvPr/>
            </p:nvSpPr>
            <p:spPr bwMode="auto">
              <a:xfrm rot="-149859">
                <a:off x="4084" y="2529"/>
                <a:ext cx="278" cy="42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noFill/>
              <a:ln w="12700" cap="flat" cmpd="sng">
                <a:solidFill>
                  <a:schemeClr val="tx1"/>
                </a:solidFill>
                <a:prstDash val="sysDot"/>
                <a:round/>
                <a:headEnd/>
                <a:tailEnd/>
              </a:ln>
            </p:spPr>
            <p:txBody>
              <a:bodyPr/>
              <a:lstStyle/>
              <a:p>
                <a:endParaRPr lang="el-GR"/>
              </a:p>
            </p:txBody>
          </p:sp>
        </p:grpSp>
        <p:grpSp>
          <p:nvGrpSpPr>
            <p:cNvPr id="4" name="Group 26"/>
            <p:cNvGrpSpPr>
              <a:grpSpLocks/>
            </p:cNvGrpSpPr>
            <p:nvPr/>
          </p:nvGrpSpPr>
          <p:grpSpPr bwMode="auto">
            <a:xfrm rot="60000">
              <a:off x="2456" y="2052"/>
              <a:ext cx="501" cy="721"/>
              <a:chOff x="2810" y="2215"/>
              <a:chExt cx="501" cy="721"/>
            </a:xfrm>
          </p:grpSpPr>
          <p:sp>
            <p:nvSpPr>
              <p:cNvPr id="275483" name="Freeform 27"/>
              <p:cNvSpPr>
                <a:spLocks/>
              </p:cNvSpPr>
              <p:nvPr/>
            </p:nvSpPr>
            <p:spPr bwMode="auto">
              <a:xfrm rot="-149859">
                <a:off x="2942" y="2215"/>
                <a:ext cx="369" cy="270"/>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noFill/>
              <a:ln w="12700" cap="flat" cmpd="sng">
                <a:solidFill>
                  <a:schemeClr val="tx1"/>
                </a:solidFill>
                <a:prstDash val="sysDot"/>
                <a:round/>
                <a:headEnd/>
                <a:tailEnd/>
              </a:ln>
            </p:spPr>
            <p:txBody>
              <a:bodyPr/>
              <a:lstStyle/>
              <a:p>
                <a:endParaRPr lang="el-GR"/>
              </a:p>
            </p:txBody>
          </p:sp>
          <p:sp>
            <p:nvSpPr>
              <p:cNvPr id="275484" name="Freeform 28"/>
              <p:cNvSpPr>
                <a:spLocks/>
              </p:cNvSpPr>
              <p:nvPr/>
            </p:nvSpPr>
            <p:spPr bwMode="auto">
              <a:xfrm rot="-149859">
                <a:off x="2810" y="2421"/>
                <a:ext cx="443" cy="515"/>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noFill/>
              <a:ln w="12700" cap="flat" cmpd="sng">
                <a:solidFill>
                  <a:schemeClr val="tx1"/>
                </a:solidFill>
                <a:prstDash val="sysDot"/>
                <a:round/>
                <a:headEnd/>
                <a:tailEnd/>
              </a:ln>
            </p:spPr>
            <p:txBody>
              <a:bodyPr/>
              <a:lstStyle/>
              <a:p>
                <a:endParaRPr lang="el-GR"/>
              </a:p>
            </p:txBody>
          </p:sp>
        </p:grpSp>
        <p:sp>
          <p:nvSpPr>
            <p:cNvPr id="275485" name="Freeform 29"/>
            <p:cNvSpPr>
              <a:spLocks/>
            </p:cNvSpPr>
            <p:nvPr/>
          </p:nvSpPr>
          <p:spPr bwMode="auto">
            <a:xfrm>
              <a:off x="978" y="1023"/>
              <a:ext cx="3014" cy="2350"/>
            </a:xfrm>
            <a:custGeom>
              <a:avLst/>
              <a:gdLst/>
              <a:ahLst/>
              <a:cxnLst>
                <a:cxn ang="0">
                  <a:pos x="262" y="145"/>
                </a:cxn>
                <a:cxn ang="0">
                  <a:pos x="218" y="64"/>
                </a:cxn>
                <a:cxn ang="0">
                  <a:pos x="142" y="5"/>
                </a:cxn>
                <a:cxn ang="0">
                  <a:pos x="36" y="40"/>
                </a:cxn>
                <a:cxn ang="0">
                  <a:pos x="3" y="160"/>
                </a:cxn>
                <a:cxn ang="0">
                  <a:pos x="42" y="264"/>
                </a:cxn>
                <a:cxn ang="0">
                  <a:pos x="256" y="931"/>
                </a:cxn>
                <a:cxn ang="0">
                  <a:pos x="349" y="1265"/>
                </a:cxn>
                <a:cxn ang="0">
                  <a:pos x="453" y="1514"/>
                </a:cxn>
                <a:cxn ang="0">
                  <a:pos x="807" y="1672"/>
                </a:cxn>
                <a:cxn ang="0">
                  <a:pos x="1151" y="1751"/>
                </a:cxn>
                <a:cxn ang="0">
                  <a:pos x="1513" y="1906"/>
                </a:cxn>
                <a:cxn ang="0">
                  <a:pos x="1840" y="2079"/>
                </a:cxn>
                <a:cxn ang="0">
                  <a:pos x="2378" y="2303"/>
                </a:cxn>
                <a:cxn ang="0">
                  <a:pos x="2827" y="2333"/>
                </a:cxn>
                <a:cxn ang="0">
                  <a:pos x="2979" y="2204"/>
                </a:cxn>
                <a:cxn ang="0">
                  <a:pos x="2933" y="2037"/>
                </a:cxn>
                <a:cxn ang="0">
                  <a:pos x="2913" y="1849"/>
                </a:cxn>
                <a:cxn ang="0">
                  <a:pos x="3014" y="1497"/>
                </a:cxn>
              </a:cxnLst>
              <a:rect l="0" t="0" r="r" b="b"/>
              <a:pathLst>
                <a:path w="3014" h="2350">
                  <a:moveTo>
                    <a:pt x="262" y="145"/>
                  </a:moveTo>
                  <a:cubicBezTo>
                    <a:pt x="251" y="113"/>
                    <a:pt x="239" y="87"/>
                    <a:pt x="218" y="64"/>
                  </a:cubicBezTo>
                  <a:cubicBezTo>
                    <a:pt x="197" y="40"/>
                    <a:pt x="173" y="8"/>
                    <a:pt x="142" y="5"/>
                  </a:cubicBezTo>
                  <a:cubicBezTo>
                    <a:pt x="112" y="0"/>
                    <a:pt x="60" y="14"/>
                    <a:pt x="36" y="40"/>
                  </a:cubicBezTo>
                  <a:cubicBezTo>
                    <a:pt x="13" y="66"/>
                    <a:pt x="2" y="122"/>
                    <a:pt x="3" y="160"/>
                  </a:cubicBezTo>
                  <a:cubicBezTo>
                    <a:pt x="3" y="197"/>
                    <a:pt x="0" y="136"/>
                    <a:pt x="42" y="264"/>
                  </a:cubicBezTo>
                  <a:cubicBezTo>
                    <a:pt x="85" y="393"/>
                    <a:pt x="204" y="763"/>
                    <a:pt x="256" y="931"/>
                  </a:cubicBezTo>
                  <a:cubicBezTo>
                    <a:pt x="307" y="1099"/>
                    <a:pt x="316" y="1167"/>
                    <a:pt x="349" y="1265"/>
                  </a:cubicBezTo>
                  <a:cubicBezTo>
                    <a:pt x="382" y="1362"/>
                    <a:pt x="378" y="1447"/>
                    <a:pt x="453" y="1514"/>
                  </a:cubicBezTo>
                  <a:cubicBezTo>
                    <a:pt x="529" y="1581"/>
                    <a:pt x="692" y="1633"/>
                    <a:pt x="807" y="1672"/>
                  </a:cubicBezTo>
                  <a:cubicBezTo>
                    <a:pt x="923" y="1711"/>
                    <a:pt x="1034" y="1711"/>
                    <a:pt x="1151" y="1751"/>
                  </a:cubicBezTo>
                  <a:cubicBezTo>
                    <a:pt x="1269" y="1790"/>
                    <a:pt x="1398" y="1852"/>
                    <a:pt x="1513" y="1906"/>
                  </a:cubicBezTo>
                  <a:cubicBezTo>
                    <a:pt x="1628" y="1961"/>
                    <a:pt x="1697" y="2014"/>
                    <a:pt x="1840" y="2079"/>
                  </a:cubicBezTo>
                  <a:cubicBezTo>
                    <a:pt x="1984" y="2144"/>
                    <a:pt x="2214" y="2261"/>
                    <a:pt x="2378" y="2303"/>
                  </a:cubicBezTo>
                  <a:cubicBezTo>
                    <a:pt x="2542" y="2346"/>
                    <a:pt x="2727" y="2350"/>
                    <a:pt x="2827" y="2333"/>
                  </a:cubicBezTo>
                  <a:cubicBezTo>
                    <a:pt x="2928" y="2318"/>
                    <a:pt x="2962" y="2254"/>
                    <a:pt x="2979" y="2204"/>
                  </a:cubicBezTo>
                  <a:cubicBezTo>
                    <a:pt x="2996" y="2156"/>
                    <a:pt x="2943" y="2095"/>
                    <a:pt x="2933" y="2037"/>
                  </a:cubicBezTo>
                  <a:cubicBezTo>
                    <a:pt x="2922" y="1979"/>
                    <a:pt x="2899" y="1939"/>
                    <a:pt x="2913" y="1849"/>
                  </a:cubicBezTo>
                  <a:cubicBezTo>
                    <a:pt x="2927" y="1759"/>
                    <a:pt x="2993" y="1570"/>
                    <a:pt x="3014" y="1497"/>
                  </a:cubicBezTo>
                </a:path>
              </a:pathLst>
            </a:custGeom>
            <a:noFill/>
            <a:ln w="28575" cap="flat" cmpd="sng">
              <a:solidFill>
                <a:schemeClr val="tx2"/>
              </a:solidFill>
              <a:prstDash val="sysDot"/>
              <a:round/>
              <a:headEnd type="none" w="med" len="med"/>
              <a:tailEnd type="none" w="med" len="med"/>
            </a:ln>
            <a:effectLst/>
          </p:spPr>
          <p:txBody>
            <a:bodyPr/>
            <a:lstStyle/>
            <a:p>
              <a:endParaRPr lang="el-GR"/>
            </a:p>
          </p:txBody>
        </p:sp>
      </p:grpSp>
      <p:grpSp>
        <p:nvGrpSpPr>
          <p:cNvPr id="5" name="Group 5"/>
          <p:cNvGrpSpPr>
            <a:grpSpLocks/>
          </p:cNvGrpSpPr>
          <p:nvPr/>
        </p:nvGrpSpPr>
        <p:grpSpPr bwMode="auto">
          <a:xfrm>
            <a:off x="6010275" y="2495550"/>
            <a:ext cx="565150" cy="1116013"/>
            <a:chOff x="4121" y="1645"/>
            <a:chExt cx="356" cy="703"/>
          </a:xfrm>
        </p:grpSpPr>
        <p:sp>
          <p:nvSpPr>
            <p:cNvPr id="275462" name="Freeform 6"/>
            <p:cNvSpPr>
              <a:spLocks/>
            </p:cNvSpPr>
            <p:nvPr/>
          </p:nvSpPr>
          <p:spPr bwMode="auto">
            <a:xfrm>
              <a:off x="4224" y="1993"/>
              <a:ext cx="253" cy="355"/>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solidFill>
              <a:schemeClr val="bg1"/>
            </a:solidFill>
            <a:ln w="12700" cap="flat" cmpd="sng">
              <a:solidFill>
                <a:schemeClr val="tx1"/>
              </a:solidFill>
              <a:prstDash val="sysDot"/>
              <a:round/>
              <a:headEnd/>
              <a:tailEnd/>
            </a:ln>
          </p:spPr>
          <p:txBody>
            <a:bodyPr/>
            <a:lstStyle/>
            <a:p>
              <a:endParaRPr lang="el-GR"/>
            </a:p>
          </p:txBody>
        </p:sp>
        <p:sp>
          <p:nvSpPr>
            <p:cNvPr id="275463" name="Freeform 7"/>
            <p:cNvSpPr>
              <a:spLocks/>
            </p:cNvSpPr>
            <p:nvPr/>
          </p:nvSpPr>
          <p:spPr bwMode="auto">
            <a:xfrm>
              <a:off x="4121" y="1645"/>
              <a:ext cx="278" cy="464"/>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solidFill>
              <a:schemeClr val="bg1"/>
            </a:solidFill>
            <a:ln w="12700" cap="flat" cmpd="sng">
              <a:solidFill>
                <a:schemeClr val="tx1"/>
              </a:solidFill>
              <a:prstDash val="sysDot"/>
              <a:round/>
              <a:headEnd/>
              <a:tailEnd/>
            </a:ln>
          </p:spPr>
          <p:txBody>
            <a:bodyPr/>
            <a:lstStyle/>
            <a:p>
              <a:endParaRPr lang="el-GR"/>
            </a:p>
          </p:txBody>
        </p:sp>
      </p:grpSp>
      <p:grpSp>
        <p:nvGrpSpPr>
          <p:cNvPr id="6" name="Group 20"/>
          <p:cNvGrpSpPr>
            <a:grpSpLocks/>
          </p:cNvGrpSpPr>
          <p:nvPr/>
        </p:nvGrpSpPr>
        <p:grpSpPr bwMode="auto">
          <a:xfrm>
            <a:off x="1552575" y="1624013"/>
            <a:ext cx="4870450" cy="3730625"/>
            <a:chOff x="978" y="1023"/>
            <a:chExt cx="3068" cy="2350"/>
          </a:xfrm>
        </p:grpSpPr>
        <p:grpSp>
          <p:nvGrpSpPr>
            <p:cNvPr id="7" name="Group 2"/>
            <p:cNvGrpSpPr>
              <a:grpSpLocks/>
            </p:cNvGrpSpPr>
            <p:nvPr/>
          </p:nvGrpSpPr>
          <p:grpSpPr bwMode="auto">
            <a:xfrm rot="60000">
              <a:off x="3728" y="2185"/>
              <a:ext cx="318" cy="621"/>
              <a:chOff x="4084" y="2328"/>
              <a:chExt cx="318" cy="621"/>
            </a:xfrm>
          </p:grpSpPr>
          <p:sp>
            <p:nvSpPr>
              <p:cNvPr id="275459" name="Freeform 3"/>
              <p:cNvSpPr>
                <a:spLocks/>
              </p:cNvSpPr>
              <p:nvPr/>
            </p:nvSpPr>
            <p:spPr bwMode="auto">
              <a:xfrm rot="-149859">
                <a:off x="4197" y="2328"/>
                <a:ext cx="205" cy="291"/>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5460" name="Freeform 4"/>
              <p:cNvSpPr>
                <a:spLocks/>
              </p:cNvSpPr>
              <p:nvPr/>
            </p:nvSpPr>
            <p:spPr bwMode="auto">
              <a:xfrm rot="-149859">
                <a:off x="4084" y="2529"/>
                <a:ext cx="278" cy="42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grpSp>
          <p:nvGrpSpPr>
            <p:cNvPr id="8" name="Group 11"/>
            <p:cNvGrpSpPr>
              <a:grpSpLocks/>
            </p:cNvGrpSpPr>
            <p:nvPr/>
          </p:nvGrpSpPr>
          <p:grpSpPr bwMode="auto">
            <a:xfrm rot="60000">
              <a:off x="2456" y="2052"/>
              <a:ext cx="501" cy="721"/>
              <a:chOff x="2810" y="2215"/>
              <a:chExt cx="501" cy="721"/>
            </a:xfrm>
          </p:grpSpPr>
          <p:sp>
            <p:nvSpPr>
              <p:cNvPr id="275468" name="Freeform 12"/>
              <p:cNvSpPr>
                <a:spLocks/>
              </p:cNvSpPr>
              <p:nvPr/>
            </p:nvSpPr>
            <p:spPr bwMode="auto">
              <a:xfrm rot="-149859">
                <a:off x="2942" y="2215"/>
                <a:ext cx="369" cy="270"/>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5469" name="Freeform 13"/>
              <p:cNvSpPr>
                <a:spLocks/>
              </p:cNvSpPr>
              <p:nvPr/>
            </p:nvSpPr>
            <p:spPr bwMode="auto">
              <a:xfrm rot="-149859">
                <a:off x="2810" y="2421"/>
                <a:ext cx="443" cy="515"/>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
          <p:nvSpPr>
            <p:cNvPr id="275470" name="Freeform 14"/>
            <p:cNvSpPr>
              <a:spLocks/>
            </p:cNvSpPr>
            <p:nvPr/>
          </p:nvSpPr>
          <p:spPr bwMode="auto">
            <a:xfrm>
              <a:off x="978" y="1023"/>
              <a:ext cx="3014" cy="2350"/>
            </a:xfrm>
            <a:custGeom>
              <a:avLst/>
              <a:gdLst/>
              <a:ahLst/>
              <a:cxnLst>
                <a:cxn ang="0">
                  <a:pos x="262" y="145"/>
                </a:cxn>
                <a:cxn ang="0">
                  <a:pos x="218" y="64"/>
                </a:cxn>
                <a:cxn ang="0">
                  <a:pos x="142" y="5"/>
                </a:cxn>
                <a:cxn ang="0">
                  <a:pos x="36" y="40"/>
                </a:cxn>
                <a:cxn ang="0">
                  <a:pos x="3" y="160"/>
                </a:cxn>
                <a:cxn ang="0">
                  <a:pos x="42" y="264"/>
                </a:cxn>
                <a:cxn ang="0">
                  <a:pos x="256" y="931"/>
                </a:cxn>
                <a:cxn ang="0">
                  <a:pos x="349" y="1265"/>
                </a:cxn>
                <a:cxn ang="0">
                  <a:pos x="453" y="1514"/>
                </a:cxn>
                <a:cxn ang="0">
                  <a:pos x="807" y="1672"/>
                </a:cxn>
                <a:cxn ang="0">
                  <a:pos x="1151" y="1751"/>
                </a:cxn>
                <a:cxn ang="0">
                  <a:pos x="1513" y="1906"/>
                </a:cxn>
                <a:cxn ang="0">
                  <a:pos x="1840" y="2079"/>
                </a:cxn>
                <a:cxn ang="0">
                  <a:pos x="2378" y="2303"/>
                </a:cxn>
                <a:cxn ang="0">
                  <a:pos x="2827" y="2333"/>
                </a:cxn>
                <a:cxn ang="0">
                  <a:pos x="2979" y="2204"/>
                </a:cxn>
                <a:cxn ang="0">
                  <a:pos x="2933" y="2037"/>
                </a:cxn>
                <a:cxn ang="0">
                  <a:pos x="2913" y="1849"/>
                </a:cxn>
                <a:cxn ang="0">
                  <a:pos x="3014" y="1497"/>
                </a:cxn>
              </a:cxnLst>
              <a:rect l="0" t="0" r="r" b="b"/>
              <a:pathLst>
                <a:path w="3014" h="2350">
                  <a:moveTo>
                    <a:pt x="262" y="145"/>
                  </a:moveTo>
                  <a:cubicBezTo>
                    <a:pt x="251" y="113"/>
                    <a:pt x="239" y="87"/>
                    <a:pt x="218" y="64"/>
                  </a:cubicBezTo>
                  <a:cubicBezTo>
                    <a:pt x="197" y="40"/>
                    <a:pt x="173" y="8"/>
                    <a:pt x="142" y="5"/>
                  </a:cubicBezTo>
                  <a:cubicBezTo>
                    <a:pt x="112" y="0"/>
                    <a:pt x="60" y="14"/>
                    <a:pt x="36" y="40"/>
                  </a:cubicBezTo>
                  <a:cubicBezTo>
                    <a:pt x="13" y="66"/>
                    <a:pt x="2" y="122"/>
                    <a:pt x="3" y="160"/>
                  </a:cubicBezTo>
                  <a:cubicBezTo>
                    <a:pt x="3" y="197"/>
                    <a:pt x="0" y="136"/>
                    <a:pt x="42" y="264"/>
                  </a:cubicBezTo>
                  <a:cubicBezTo>
                    <a:pt x="85" y="393"/>
                    <a:pt x="204" y="763"/>
                    <a:pt x="256" y="931"/>
                  </a:cubicBezTo>
                  <a:cubicBezTo>
                    <a:pt x="307" y="1099"/>
                    <a:pt x="316" y="1167"/>
                    <a:pt x="349" y="1265"/>
                  </a:cubicBezTo>
                  <a:cubicBezTo>
                    <a:pt x="382" y="1362"/>
                    <a:pt x="378" y="1447"/>
                    <a:pt x="453" y="1514"/>
                  </a:cubicBezTo>
                  <a:cubicBezTo>
                    <a:pt x="529" y="1581"/>
                    <a:pt x="692" y="1633"/>
                    <a:pt x="807" y="1672"/>
                  </a:cubicBezTo>
                  <a:cubicBezTo>
                    <a:pt x="923" y="1711"/>
                    <a:pt x="1034" y="1711"/>
                    <a:pt x="1151" y="1751"/>
                  </a:cubicBezTo>
                  <a:cubicBezTo>
                    <a:pt x="1269" y="1790"/>
                    <a:pt x="1398" y="1852"/>
                    <a:pt x="1513" y="1906"/>
                  </a:cubicBezTo>
                  <a:cubicBezTo>
                    <a:pt x="1628" y="1961"/>
                    <a:pt x="1697" y="2014"/>
                    <a:pt x="1840" y="2079"/>
                  </a:cubicBezTo>
                  <a:cubicBezTo>
                    <a:pt x="1984" y="2144"/>
                    <a:pt x="2214" y="2261"/>
                    <a:pt x="2378" y="2303"/>
                  </a:cubicBezTo>
                  <a:cubicBezTo>
                    <a:pt x="2542" y="2346"/>
                    <a:pt x="2727" y="2350"/>
                    <a:pt x="2827" y="2333"/>
                  </a:cubicBezTo>
                  <a:cubicBezTo>
                    <a:pt x="2928" y="2318"/>
                    <a:pt x="2962" y="2254"/>
                    <a:pt x="2979" y="2204"/>
                  </a:cubicBezTo>
                  <a:cubicBezTo>
                    <a:pt x="2996" y="2156"/>
                    <a:pt x="2943" y="2095"/>
                    <a:pt x="2933" y="2037"/>
                  </a:cubicBezTo>
                  <a:cubicBezTo>
                    <a:pt x="2922" y="1979"/>
                    <a:pt x="2899" y="1939"/>
                    <a:pt x="2913" y="1849"/>
                  </a:cubicBezTo>
                  <a:cubicBezTo>
                    <a:pt x="2927" y="1759"/>
                    <a:pt x="2993" y="1570"/>
                    <a:pt x="3014" y="1497"/>
                  </a:cubicBezTo>
                </a:path>
              </a:pathLst>
            </a:custGeom>
            <a:noFill/>
            <a:ln w="28575" cap="flat" cmpd="sng">
              <a:solidFill>
                <a:schemeClr val="tx2"/>
              </a:solidFill>
              <a:prstDash val="solid"/>
              <a:round/>
              <a:headEnd type="none" w="med" len="med"/>
              <a:tailEnd type="none" w="med" len="med"/>
            </a:ln>
            <a:effectLst/>
          </p:spPr>
          <p:txBody>
            <a:bodyPr/>
            <a:lstStyle/>
            <a:p>
              <a:endParaRPr lang="el-GR"/>
            </a:p>
          </p:txBody>
        </p:sp>
      </p:grpSp>
      <p:grpSp>
        <p:nvGrpSpPr>
          <p:cNvPr id="9" name="Group 15"/>
          <p:cNvGrpSpPr>
            <a:grpSpLocks/>
          </p:cNvGrpSpPr>
          <p:nvPr/>
        </p:nvGrpSpPr>
        <p:grpSpPr bwMode="auto">
          <a:xfrm rot="257156">
            <a:off x="4144963" y="2203450"/>
            <a:ext cx="565150" cy="1135063"/>
            <a:chOff x="2905" y="1468"/>
            <a:chExt cx="345" cy="693"/>
          </a:xfrm>
        </p:grpSpPr>
        <p:sp>
          <p:nvSpPr>
            <p:cNvPr id="275472" name="Freeform 16"/>
            <p:cNvSpPr>
              <a:spLocks/>
            </p:cNvSpPr>
            <p:nvPr/>
          </p:nvSpPr>
          <p:spPr bwMode="auto">
            <a:xfrm>
              <a:off x="2905" y="1919"/>
              <a:ext cx="342" cy="242"/>
            </a:xfrm>
            <a:custGeom>
              <a:avLst/>
              <a:gdLst/>
              <a:ahLst/>
              <a:cxnLst>
                <a:cxn ang="0">
                  <a:pos x="39" y="2"/>
                </a:cxn>
                <a:cxn ang="0">
                  <a:pos x="14" y="52"/>
                </a:cxn>
                <a:cxn ang="0">
                  <a:pos x="7" y="70"/>
                </a:cxn>
                <a:cxn ang="0">
                  <a:pos x="0" y="91"/>
                </a:cxn>
                <a:cxn ang="0">
                  <a:pos x="5" y="116"/>
                </a:cxn>
                <a:cxn ang="0">
                  <a:pos x="16" y="116"/>
                </a:cxn>
                <a:cxn ang="0">
                  <a:pos x="12" y="98"/>
                </a:cxn>
                <a:cxn ang="0">
                  <a:pos x="16" y="116"/>
                </a:cxn>
                <a:cxn ang="0">
                  <a:pos x="30" y="132"/>
                </a:cxn>
                <a:cxn ang="0">
                  <a:pos x="48" y="148"/>
                </a:cxn>
                <a:cxn ang="0">
                  <a:pos x="64" y="150"/>
                </a:cxn>
                <a:cxn ang="0">
                  <a:pos x="89" y="134"/>
                </a:cxn>
                <a:cxn ang="0">
                  <a:pos x="107" y="127"/>
                </a:cxn>
                <a:cxn ang="0">
                  <a:pos x="102" y="111"/>
                </a:cxn>
                <a:cxn ang="0">
                  <a:pos x="105" y="89"/>
                </a:cxn>
                <a:cxn ang="0">
                  <a:pos x="102" y="111"/>
                </a:cxn>
                <a:cxn ang="0">
                  <a:pos x="107" y="127"/>
                </a:cxn>
                <a:cxn ang="0">
                  <a:pos x="139" y="154"/>
                </a:cxn>
                <a:cxn ang="0">
                  <a:pos x="148" y="161"/>
                </a:cxn>
                <a:cxn ang="0">
                  <a:pos x="157" y="159"/>
                </a:cxn>
                <a:cxn ang="0">
                  <a:pos x="202" y="143"/>
                </a:cxn>
                <a:cxn ang="0">
                  <a:pos x="218" y="132"/>
                </a:cxn>
                <a:cxn ang="0">
                  <a:pos x="225" y="118"/>
                </a:cxn>
                <a:cxn ang="0">
                  <a:pos x="227" y="102"/>
                </a:cxn>
                <a:cxn ang="0">
                  <a:pos x="214" y="55"/>
                </a:cxn>
                <a:cxn ang="0">
                  <a:pos x="214" y="39"/>
                </a:cxn>
                <a:cxn ang="0">
                  <a:pos x="211" y="12"/>
                </a:cxn>
                <a:cxn ang="0">
                  <a:pos x="180" y="7"/>
                </a:cxn>
                <a:cxn ang="0">
                  <a:pos x="161" y="7"/>
                </a:cxn>
                <a:cxn ang="0">
                  <a:pos x="127" y="7"/>
                </a:cxn>
                <a:cxn ang="0">
                  <a:pos x="62" y="0"/>
                </a:cxn>
                <a:cxn ang="0">
                  <a:pos x="39" y="2"/>
                </a:cxn>
              </a:cxnLst>
              <a:rect l="0" t="0" r="r" b="b"/>
              <a:pathLst>
                <a:path w="227" h="161">
                  <a:moveTo>
                    <a:pt x="39" y="2"/>
                  </a:moveTo>
                  <a:lnTo>
                    <a:pt x="14" y="52"/>
                  </a:lnTo>
                  <a:lnTo>
                    <a:pt x="7" y="70"/>
                  </a:lnTo>
                  <a:lnTo>
                    <a:pt x="0" y="91"/>
                  </a:lnTo>
                  <a:lnTo>
                    <a:pt x="5" y="116"/>
                  </a:lnTo>
                  <a:lnTo>
                    <a:pt x="16" y="116"/>
                  </a:lnTo>
                  <a:lnTo>
                    <a:pt x="12" y="98"/>
                  </a:lnTo>
                  <a:lnTo>
                    <a:pt x="16" y="116"/>
                  </a:lnTo>
                  <a:lnTo>
                    <a:pt x="30" y="132"/>
                  </a:lnTo>
                  <a:lnTo>
                    <a:pt x="48" y="148"/>
                  </a:lnTo>
                  <a:lnTo>
                    <a:pt x="64" y="150"/>
                  </a:lnTo>
                  <a:lnTo>
                    <a:pt x="89" y="134"/>
                  </a:lnTo>
                  <a:lnTo>
                    <a:pt x="107" y="127"/>
                  </a:lnTo>
                  <a:lnTo>
                    <a:pt x="102" y="111"/>
                  </a:lnTo>
                  <a:lnTo>
                    <a:pt x="105" y="89"/>
                  </a:lnTo>
                  <a:lnTo>
                    <a:pt x="102" y="111"/>
                  </a:lnTo>
                  <a:lnTo>
                    <a:pt x="107" y="127"/>
                  </a:lnTo>
                  <a:lnTo>
                    <a:pt x="139" y="154"/>
                  </a:lnTo>
                  <a:lnTo>
                    <a:pt x="148" y="161"/>
                  </a:lnTo>
                  <a:lnTo>
                    <a:pt x="157" y="159"/>
                  </a:lnTo>
                  <a:lnTo>
                    <a:pt x="202" y="143"/>
                  </a:lnTo>
                  <a:lnTo>
                    <a:pt x="218" y="132"/>
                  </a:lnTo>
                  <a:lnTo>
                    <a:pt x="225" y="118"/>
                  </a:lnTo>
                  <a:lnTo>
                    <a:pt x="227" y="102"/>
                  </a:lnTo>
                  <a:lnTo>
                    <a:pt x="214" y="55"/>
                  </a:lnTo>
                  <a:lnTo>
                    <a:pt x="214" y="39"/>
                  </a:lnTo>
                  <a:lnTo>
                    <a:pt x="211" y="12"/>
                  </a:lnTo>
                  <a:lnTo>
                    <a:pt x="180" y="7"/>
                  </a:lnTo>
                  <a:lnTo>
                    <a:pt x="161" y="7"/>
                  </a:lnTo>
                  <a:lnTo>
                    <a:pt x="127" y="7"/>
                  </a:lnTo>
                  <a:lnTo>
                    <a:pt x="62" y="0"/>
                  </a:lnTo>
                  <a:lnTo>
                    <a:pt x="39" y="2"/>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5473" name="Freeform 17"/>
            <p:cNvSpPr>
              <a:spLocks/>
            </p:cNvSpPr>
            <p:nvPr/>
          </p:nvSpPr>
          <p:spPr bwMode="auto">
            <a:xfrm>
              <a:off x="2964" y="1506"/>
              <a:ext cx="286" cy="431"/>
            </a:xfrm>
            <a:custGeom>
              <a:avLst/>
              <a:gdLst/>
              <a:ahLst/>
              <a:cxnLst>
                <a:cxn ang="0">
                  <a:pos x="172" y="286"/>
                </a:cxn>
                <a:cxn ang="0">
                  <a:pos x="170" y="238"/>
                </a:cxn>
                <a:cxn ang="0">
                  <a:pos x="177" y="190"/>
                </a:cxn>
                <a:cxn ang="0">
                  <a:pos x="188" y="127"/>
                </a:cxn>
                <a:cxn ang="0">
                  <a:pos x="190" y="102"/>
                </a:cxn>
                <a:cxn ang="0">
                  <a:pos x="186" y="81"/>
                </a:cxn>
                <a:cxn ang="0">
                  <a:pos x="170" y="47"/>
                </a:cxn>
                <a:cxn ang="0">
                  <a:pos x="154" y="22"/>
                </a:cxn>
                <a:cxn ang="0">
                  <a:pos x="136" y="16"/>
                </a:cxn>
                <a:cxn ang="0">
                  <a:pos x="129" y="18"/>
                </a:cxn>
                <a:cxn ang="0">
                  <a:pos x="125" y="32"/>
                </a:cxn>
                <a:cxn ang="0">
                  <a:pos x="127" y="52"/>
                </a:cxn>
                <a:cxn ang="0">
                  <a:pos x="134" y="81"/>
                </a:cxn>
                <a:cxn ang="0">
                  <a:pos x="127" y="115"/>
                </a:cxn>
                <a:cxn ang="0">
                  <a:pos x="109" y="143"/>
                </a:cxn>
                <a:cxn ang="0">
                  <a:pos x="104" y="147"/>
                </a:cxn>
                <a:cxn ang="0">
                  <a:pos x="100" y="156"/>
                </a:cxn>
                <a:cxn ang="0">
                  <a:pos x="84" y="145"/>
                </a:cxn>
                <a:cxn ang="0">
                  <a:pos x="73" y="102"/>
                </a:cxn>
                <a:cxn ang="0">
                  <a:pos x="63" y="61"/>
                </a:cxn>
                <a:cxn ang="0">
                  <a:pos x="63" y="32"/>
                </a:cxn>
                <a:cxn ang="0">
                  <a:pos x="61" y="9"/>
                </a:cxn>
                <a:cxn ang="0">
                  <a:pos x="50" y="0"/>
                </a:cxn>
                <a:cxn ang="0">
                  <a:pos x="43" y="7"/>
                </a:cxn>
                <a:cxn ang="0">
                  <a:pos x="25" y="32"/>
                </a:cxn>
                <a:cxn ang="0">
                  <a:pos x="14" y="68"/>
                </a:cxn>
                <a:cxn ang="0">
                  <a:pos x="16" y="97"/>
                </a:cxn>
                <a:cxn ang="0">
                  <a:pos x="18" y="152"/>
                </a:cxn>
                <a:cxn ang="0">
                  <a:pos x="23" y="197"/>
                </a:cxn>
                <a:cxn ang="0">
                  <a:pos x="20" y="222"/>
                </a:cxn>
                <a:cxn ang="0">
                  <a:pos x="0" y="276"/>
                </a:cxn>
                <a:cxn ang="0">
                  <a:pos x="23" y="274"/>
                </a:cxn>
                <a:cxn ang="0">
                  <a:pos x="88" y="281"/>
                </a:cxn>
                <a:cxn ang="0">
                  <a:pos x="122" y="281"/>
                </a:cxn>
                <a:cxn ang="0">
                  <a:pos x="141" y="281"/>
                </a:cxn>
                <a:cxn ang="0">
                  <a:pos x="172" y="286"/>
                </a:cxn>
              </a:cxnLst>
              <a:rect l="0" t="0" r="r" b="b"/>
              <a:pathLst>
                <a:path w="190" h="286">
                  <a:moveTo>
                    <a:pt x="172" y="286"/>
                  </a:moveTo>
                  <a:lnTo>
                    <a:pt x="170" y="238"/>
                  </a:lnTo>
                  <a:lnTo>
                    <a:pt x="177" y="190"/>
                  </a:lnTo>
                  <a:lnTo>
                    <a:pt x="188" y="127"/>
                  </a:lnTo>
                  <a:lnTo>
                    <a:pt x="190" y="102"/>
                  </a:lnTo>
                  <a:lnTo>
                    <a:pt x="186" y="81"/>
                  </a:lnTo>
                  <a:lnTo>
                    <a:pt x="170" y="47"/>
                  </a:lnTo>
                  <a:lnTo>
                    <a:pt x="154" y="22"/>
                  </a:lnTo>
                  <a:lnTo>
                    <a:pt x="136" y="16"/>
                  </a:lnTo>
                  <a:lnTo>
                    <a:pt x="129" y="18"/>
                  </a:lnTo>
                  <a:lnTo>
                    <a:pt x="125" y="32"/>
                  </a:lnTo>
                  <a:lnTo>
                    <a:pt x="127" y="52"/>
                  </a:lnTo>
                  <a:lnTo>
                    <a:pt x="134" y="81"/>
                  </a:lnTo>
                  <a:lnTo>
                    <a:pt x="127" y="115"/>
                  </a:lnTo>
                  <a:lnTo>
                    <a:pt x="109" y="143"/>
                  </a:lnTo>
                  <a:lnTo>
                    <a:pt x="104" y="147"/>
                  </a:lnTo>
                  <a:lnTo>
                    <a:pt x="100" y="156"/>
                  </a:lnTo>
                  <a:lnTo>
                    <a:pt x="84" y="145"/>
                  </a:lnTo>
                  <a:lnTo>
                    <a:pt x="73" y="102"/>
                  </a:lnTo>
                  <a:lnTo>
                    <a:pt x="63" y="61"/>
                  </a:lnTo>
                  <a:lnTo>
                    <a:pt x="63" y="32"/>
                  </a:lnTo>
                  <a:lnTo>
                    <a:pt x="61" y="9"/>
                  </a:lnTo>
                  <a:lnTo>
                    <a:pt x="50" y="0"/>
                  </a:lnTo>
                  <a:lnTo>
                    <a:pt x="43" y="7"/>
                  </a:lnTo>
                  <a:lnTo>
                    <a:pt x="25" y="32"/>
                  </a:lnTo>
                  <a:lnTo>
                    <a:pt x="14" y="68"/>
                  </a:lnTo>
                  <a:lnTo>
                    <a:pt x="16" y="97"/>
                  </a:lnTo>
                  <a:lnTo>
                    <a:pt x="18" y="152"/>
                  </a:lnTo>
                  <a:lnTo>
                    <a:pt x="23" y="197"/>
                  </a:lnTo>
                  <a:lnTo>
                    <a:pt x="20" y="222"/>
                  </a:lnTo>
                  <a:lnTo>
                    <a:pt x="0" y="276"/>
                  </a:lnTo>
                  <a:lnTo>
                    <a:pt x="23" y="274"/>
                  </a:lnTo>
                  <a:lnTo>
                    <a:pt x="88" y="281"/>
                  </a:lnTo>
                  <a:lnTo>
                    <a:pt x="122" y="281"/>
                  </a:lnTo>
                  <a:lnTo>
                    <a:pt x="141" y="281"/>
                  </a:lnTo>
                  <a:lnTo>
                    <a:pt x="172" y="286"/>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sp>
          <p:nvSpPr>
            <p:cNvPr id="275474" name="Freeform 18"/>
            <p:cNvSpPr>
              <a:spLocks/>
            </p:cNvSpPr>
            <p:nvPr/>
          </p:nvSpPr>
          <p:spPr bwMode="auto">
            <a:xfrm>
              <a:off x="3059" y="1468"/>
              <a:ext cx="107" cy="273"/>
            </a:xfrm>
            <a:custGeom>
              <a:avLst/>
              <a:gdLst/>
              <a:ahLst/>
              <a:cxnLst>
                <a:cxn ang="0">
                  <a:pos x="62" y="57"/>
                </a:cxn>
                <a:cxn ang="0">
                  <a:pos x="64" y="77"/>
                </a:cxn>
                <a:cxn ang="0">
                  <a:pos x="71" y="106"/>
                </a:cxn>
                <a:cxn ang="0">
                  <a:pos x="64" y="140"/>
                </a:cxn>
                <a:cxn ang="0">
                  <a:pos x="46" y="168"/>
                </a:cxn>
                <a:cxn ang="0">
                  <a:pos x="41" y="172"/>
                </a:cxn>
                <a:cxn ang="0">
                  <a:pos x="37" y="181"/>
                </a:cxn>
                <a:cxn ang="0">
                  <a:pos x="21" y="170"/>
                </a:cxn>
                <a:cxn ang="0">
                  <a:pos x="10" y="127"/>
                </a:cxn>
                <a:cxn ang="0">
                  <a:pos x="0" y="86"/>
                </a:cxn>
                <a:cxn ang="0">
                  <a:pos x="0" y="57"/>
                </a:cxn>
                <a:cxn ang="0">
                  <a:pos x="5" y="41"/>
                </a:cxn>
                <a:cxn ang="0">
                  <a:pos x="16" y="9"/>
                </a:cxn>
                <a:cxn ang="0">
                  <a:pos x="28" y="0"/>
                </a:cxn>
                <a:cxn ang="0">
                  <a:pos x="37" y="9"/>
                </a:cxn>
                <a:cxn ang="0">
                  <a:pos x="44" y="25"/>
                </a:cxn>
                <a:cxn ang="0">
                  <a:pos x="62" y="57"/>
                </a:cxn>
              </a:cxnLst>
              <a:rect l="0" t="0" r="r" b="b"/>
              <a:pathLst>
                <a:path w="71" h="181">
                  <a:moveTo>
                    <a:pt x="62" y="57"/>
                  </a:moveTo>
                  <a:lnTo>
                    <a:pt x="64" y="77"/>
                  </a:lnTo>
                  <a:lnTo>
                    <a:pt x="71" y="106"/>
                  </a:lnTo>
                  <a:lnTo>
                    <a:pt x="64" y="140"/>
                  </a:lnTo>
                  <a:lnTo>
                    <a:pt x="46" y="168"/>
                  </a:lnTo>
                  <a:lnTo>
                    <a:pt x="41" y="172"/>
                  </a:lnTo>
                  <a:lnTo>
                    <a:pt x="37" y="181"/>
                  </a:lnTo>
                  <a:lnTo>
                    <a:pt x="21" y="170"/>
                  </a:lnTo>
                  <a:lnTo>
                    <a:pt x="10" y="127"/>
                  </a:lnTo>
                  <a:lnTo>
                    <a:pt x="0" y="86"/>
                  </a:lnTo>
                  <a:lnTo>
                    <a:pt x="0" y="57"/>
                  </a:lnTo>
                  <a:lnTo>
                    <a:pt x="5" y="41"/>
                  </a:lnTo>
                  <a:lnTo>
                    <a:pt x="16" y="9"/>
                  </a:lnTo>
                  <a:lnTo>
                    <a:pt x="28" y="0"/>
                  </a:lnTo>
                  <a:lnTo>
                    <a:pt x="37" y="9"/>
                  </a:lnTo>
                  <a:lnTo>
                    <a:pt x="44" y="25"/>
                  </a:lnTo>
                  <a:lnTo>
                    <a:pt x="62" y="57"/>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
        <p:nvSpPr>
          <p:cNvPr id="275475" name="Freeform 19"/>
          <p:cNvSpPr>
            <a:spLocks/>
          </p:cNvSpPr>
          <p:nvPr/>
        </p:nvSpPr>
        <p:spPr bwMode="auto">
          <a:xfrm>
            <a:off x="3743325" y="2105025"/>
            <a:ext cx="2982913" cy="866775"/>
          </a:xfrm>
          <a:custGeom>
            <a:avLst/>
            <a:gdLst/>
            <a:ahLst/>
            <a:cxnLst>
              <a:cxn ang="0">
                <a:pos x="0" y="0"/>
              </a:cxn>
              <a:cxn ang="0">
                <a:pos x="1879" y="160"/>
              </a:cxn>
              <a:cxn ang="0">
                <a:pos x="1691" y="301"/>
              </a:cxn>
              <a:cxn ang="0">
                <a:pos x="1701" y="546"/>
              </a:cxn>
            </a:cxnLst>
            <a:rect l="0" t="0" r="r" b="b"/>
            <a:pathLst>
              <a:path w="1879" h="546">
                <a:moveTo>
                  <a:pt x="0" y="0"/>
                </a:moveTo>
                <a:cubicBezTo>
                  <a:pt x="313" y="25"/>
                  <a:pt x="1597" y="110"/>
                  <a:pt x="1879" y="160"/>
                </a:cubicBezTo>
                <a:cubicBezTo>
                  <a:pt x="1747" y="226"/>
                  <a:pt x="1710" y="224"/>
                  <a:pt x="1691" y="301"/>
                </a:cubicBezTo>
                <a:cubicBezTo>
                  <a:pt x="1672" y="378"/>
                  <a:pt x="1699" y="495"/>
                  <a:pt x="1701" y="546"/>
                </a:cubicBezTo>
              </a:path>
            </a:pathLst>
          </a:custGeom>
          <a:noFill/>
          <a:ln w="28575" cmpd="sng">
            <a:solidFill>
              <a:schemeClr val="tx1"/>
            </a:solidFill>
            <a:round/>
            <a:headEnd/>
            <a:tailEnd/>
          </a:ln>
          <a:effectLst/>
        </p:spPr>
        <p:txBody>
          <a:bodyPr/>
          <a:lstStyle/>
          <a:p>
            <a:endParaRPr lang="el-GR"/>
          </a:p>
        </p:txBody>
      </p:sp>
      <p:sp>
        <p:nvSpPr>
          <p:cNvPr id="275477" name="Oval 21"/>
          <p:cNvSpPr>
            <a:spLocks noChangeArrowheads="1"/>
          </p:cNvSpPr>
          <p:nvPr/>
        </p:nvSpPr>
        <p:spPr bwMode="auto">
          <a:xfrm>
            <a:off x="1704975" y="1784350"/>
            <a:ext cx="88900" cy="88900"/>
          </a:xfrm>
          <a:prstGeom prst="ellipse">
            <a:avLst/>
          </a:prstGeom>
          <a:solidFill>
            <a:schemeClr val="accent1"/>
          </a:solidFill>
          <a:ln w="9525">
            <a:solidFill>
              <a:schemeClr val="tx1"/>
            </a:solidFill>
            <a:round/>
            <a:headEnd/>
            <a:tailEnd/>
          </a:ln>
          <a:effectLst/>
        </p:spPr>
        <p:txBody>
          <a:bodyPr wrap="none" anchor="ctr"/>
          <a:lstStyle/>
          <a:p>
            <a:endParaRPr lang="el-GR"/>
          </a:p>
        </p:txBody>
      </p:sp>
      <p:grpSp>
        <p:nvGrpSpPr>
          <p:cNvPr id="10" name="Group 8"/>
          <p:cNvGrpSpPr>
            <a:grpSpLocks/>
          </p:cNvGrpSpPr>
          <p:nvPr/>
        </p:nvGrpSpPr>
        <p:grpSpPr bwMode="auto">
          <a:xfrm>
            <a:off x="6013450" y="2497138"/>
            <a:ext cx="565150" cy="1116012"/>
            <a:chOff x="4121" y="1645"/>
            <a:chExt cx="356" cy="703"/>
          </a:xfrm>
        </p:grpSpPr>
        <p:sp>
          <p:nvSpPr>
            <p:cNvPr id="275465" name="Freeform 9"/>
            <p:cNvSpPr>
              <a:spLocks/>
            </p:cNvSpPr>
            <p:nvPr/>
          </p:nvSpPr>
          <p:spPr bwMode="auto">
            <a:xfrm>
              <a:off x="4224" y="1993"/>
              <a:ext cx="253" cy="355"/>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5466" name="Freeform 10"/>
            <p:cNvSpPr>
              <a:spLocks/>
            </p:cNvSpPr>
            <p:nvPr/>
          </p:nvSpPr>
          <p:spPr bwMode="auto">
            <a:xfrm>
              <a:off x="4121" y="1645"/>
              <a:ext cx="278" cy="464"/>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
        <p:nvSpPr>
          <p:cNvPr id="275487" name="AutoShape 31"/>
          <p:cNvSpPr>
            <a:spLocks noChangeArrowheads="1"/>
          </p:cNvSpPr>
          <p:nvPr/>
        </p:nvSpPr>
        <p:spPr bwMode="auto">
          <a:xfrm>
            <a:off x="6213475" y="3467100"/>
            <a:ext cx="276225" cy="317500"/>
          </a:xfrm>
          <a:prstGeom prst="irregularSeal1">
            <a:avLst/>
          </a:prstGeom>
          <a:solidFill>
            <a:srgbClr val="FF0000"/>
          </a:solidFill>
          <a:ln w="9525">
            <a:solidFill>
              <a:schemeClr val="tx1"/>
            </a:solidFill>
            <a:miter lim="800000"/>
            <a:headEnd/>
            <a:tailEnd/>
          </a:ln>
          <a:effectLst/>
        </p:spPr>
        <p:txBody>
          <a:bodyPr wrap="none" anchor="ct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300000">
                                      <p:cBhvr>
                                        <p:cTn id="6" dur="1000" fill="hold"/>
                                        <p:tgtEl>
                                          <p:spTgt spid="6"/>
                                        </p:tgtEl>
                                        <p:attrNameLst>
                                          <p:attrName>r</p:attrName>
                                        </p:attrNameLst>
                                      </p:cBhvr>
                                    </p:animRot>
                                  </p:childTnLst>
                                </p:cTn>
                              </p:par>
                              <p:par>
                                <p:cTn id="7" presetID="35" presetClass="path" presetSubtype="0" fill="hold" nodeType="withEffect">
                                  <p:stCondLst>
                                    <p:cond delay="0"/>
                                  </p:stCondLst>
                                  <p:childTnLst>
                                    <p:animMotion origin="layout" path="M 4.16667E-6 3.7037E-7 L -0.01754 0.02917 " pathEditMode="relative" rAng="0" ptsTypes="AA">
                                      <p:cBhvr>
                                        <p:cTn id="8" dur="1000" fill="hold"/>
                                        <p:tgtEl>
                                          <p:spTgt spid="6"/>
                                        </p:tgtEl>
                                        <p:attrNameLst>
                                          <p:attrName>ppt_x</p:attrName>
                                          <p:attrName>ppt_y</p:attrName>
                                        </p:attrNameLst>
                                      </p:cBhvr>
                                      <p:rCtr x="-9" y="15"/>
                                    </p:animMotion>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720000">
                                      <p:cBhvr>
                                        <p:cTn id="12" dur="2000" fill="hold"/>
                                        <p:tgtEl>
                                          <p:spTgt spid="10"/>
                                        </p:tgtEl>
                                        <p:attrNameLst>
                                          <p:attrName>r</p:attrName>
                                        </p:attrNameLst>
                                      </p:cBhvr>
                                    </p:animRot>
                                  </p:childTnLst>
                                </p:cTn>
                              </p:par>
                              <p:par>
                                <p:cTn id="13" presetID="35" presetClass="path" presetSubtype="0" accel="50000" decel="50000" fill="hold" nodeType="withEffect">
                                  <p:stCondLst>
                                    <p:cond delay="0"/>
                                  </p:stCondLst>
                                  <p:childTnLst>
                                    <p:animMotion origin="layout" path="M 5.55556E-7 -4.81481E-6 L -0.00903 -0.00069 " pathEditMode="relative" rAng="0" ptsTypes="AA">
                                      <p:cBhvr>
                                        <p:cTn id="14" dur="2000" fill="hold"/>
                                        <p:tgtEl>
                                          <p:spTgt spid="10"/>
                                        </p:tgtEl>
                                        <p:attrNameLst>
                                          <p:attrName>ppt_x</p:attrName>
                                          <p:attrName>ppt_y</p:attrName>
                                        </p:attrNameLst>
                                      </p:cBhvr>
                                      <p:rCtr x="-5" y="0"/>
                                    </p:animMotion>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80000">
                                      <p:cBhvr>
                                        <p:cTn id="18" dur="1000" fill="hold"/>
                                        <p:tgtEl>
                                          <p:spTgt spid="6"/>
                                        </p:tgtEl>
                                        <p:attrNameLst>
                                          <p:attrName>r</p:attrName>
                                        </p:attrNameLst>
                                      </p:cBhvr>
                                    </p:animRot>
                                  </p:childTnLst>
                                </p:cTn>
                              </p:par>
                              <p:par>
                                <p:cTn id="19" presetID="64" presetClass="path" presetSubtype="0" fill="hold" nodeType="withEffect">
                                  <p:stCondLst>
                                    <p:cond delay="0"/>
                                  </p:stCondLst>
                                  <p:childTnLst>
                                    <p:animMotion origin="layout" path="M -0.01754 0.02917 L -0.00591 0.00972 " pathEditMode="relative" rAng="0" ptsTypes="AA">
                                      <p:cBhvr>
                                        <p:cTn id="20" dur="1000" fill="hold"/>
                                        <p:tgtEl>
                                          <p:spTgt spid="6"/>
                                        </p:tgtEl>
                                        <p:attrNameLst>
                                          <p:attrName>ppt_x</p:attrName>
                                          <p:attrName>ppt_y</p:attrName>
                                        </p:attrNameLst>
                                      </p:cBhvr>
                                      <p:rCtr x="6" y="-10"/>
                                    </p:animMotion>
                                  </p:childTnLst>
                                </p:cTn>
                              </p:par>
                            </p:childTnLst>
                          </p:cTn>
                        </p:par>
                        <p:par>
                          <p:cTn id="21" fill="hold">
                            <p:stCondLst>
                              <p:cond delay="1000"/>
                            </p:stCondLst>
                            <p:childTnLst>
                              <p:par>
                                <p:cTn id="22" presetID="23" presetClass="entr" presetSubtype="272" fill="hold" grpId="0" nodeType="afterEffect">
                                  <p:stCondLst>
                                    <p:cond delay="0"/>
                                  </p:stCondLst>
                                  <p:childTnLst>
                                    <p:set>
                                      <p:cBhvr>
                                        <p:cTn id="23" dur="1" fill="hold">
                                          <p:stCondLst>
                                            <p:cond delay="0"/>
                                          </p:stCondLst>
                                        </p:cTn>
                                        <p:tgtEl>
                                          <p:spTgt spid="275487"/>
                                        </p:tgtEl>
                                        <p:attrNameLst>
                                          <p:attrName>style.visibility</p:attrName>
                                        </p:attrNameLst>
                                      </p:cBhvr>
                                      <p:to>
                                        <p:strVal val="visible"/>
                                      </p:to>
                                    </p:set>
                                    <p:anim calcmode="lin" valueType="num">
                                      <p:cBhvr>
                                        <p:cTn id="24" dur="500" fill="hold"/>
                                        <p:tgtEl>
                                          <p:spTgt spid="275487"/>
                                        </p:tgtEl>
                                        <p:attrNameLst>
                                          <p:attrName>ppt_w</p:attrName>
                                        </p:attrNameLst>
                                      </p:cBhvr>
                                      <p:tavLst>
                                        <p:tav tm="0">
                                          <p:val>
                                            <p:strVal val="2/3*#ppt_w"/>
                                          </p:val>
                                        </p:tav>
                                        <p:tav tm="100000">
                                          <p:val>
                                            <p:strVal val="#ppt_w"/>
                                          </p:val>
                                        </p:tav>
                                      </p:tavLst>
                                    </p:anim>
                                    <p:anim calcmode="lin" valueType="num">
                                      <p:cBhvr>
                                        <p:cTn id="25" dur="500" fill="hold"/>
                                        <p:tgtEl>
                                          <p:spTgt spid="275487"/>
                                        </p:tgtEl>
                                        <p:attrNameLst>
                                          <p:attrName>ppt_h</p:attrName>
                                        </p:attrNameLst>
                                      </p:cBhvr>
                                      <p:tavLst>
                                        <p:tav tm="0">
                                          <p:val>
                                            <p:strVal val="2/3*#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75487"/>
                                        </p:tgtEl>
                                      </p:cBhvr>
                                    </p:animEffect>
                                    <p:set>
                                      <p:cBhvr>
                                        <p:cTn id="30" dur="1" fill="hold">
                                          <p:stCondLst>
                                            <p:cond delay="499"/>
                                          </p:stCondLst>
                                        </p:cTn>
                                        <p:tgtEl>
                                          <p:spTgt spid="275487"/>
                                        </p:tgtEl>
                                        <p:attrNameLst>
                                          <p:attrName>style.visibility</p:attrName>
                                        </p:attrNameLst>
                                      </p:cBhvr>
                                      <p:to>
                                        <p:strVal val="hidden"/>
                                      </p:to>
                                    </p:set>
                                  </p:childTnLst>
                                </p:cTn>
                              </p:par>
                              <p:par>
                                <p:cTn id="31" presetID="63" presetClass="path" presetSubtype="0" decel="50000" fill="hold" nodeType="withEffect">
                                  <p:stCondLst>
                                    <p:cond delay="0"/>
                                  </p:stCondLst>
                                  <p:childTnLst>
                                    <p:animMotion origin="layout" path="M -0.00555 0.01018 L 0.00573 0.01041 " pathEditMode="relative" rAng="0" ptsTypes="AA">
                                      <p:cBhvr>
                                        <p:cTn id="32" dur="1000" fill="hold"/>
                                        <p:tgtEl>
                                          <p:spTgt spid="6"/>
                                        </p:tgtEl>
                                        <p:attrNameLst>
                                          <p:attrName>ppt_x</p:attrName>
                                          <p:attrName>ppt_y</p:attrName>
                                        </p:attrNameLst>
                                      </p:cBhvr>
                                      <p:rCtr x="6" y="0"/>
                                    </p:animMotion>
                                  </p:childTnLst>
                                </p:cTn>
                              </p:par>
                              <p:par>
                                <p:cTn id="33" presetID="8" presetClass="emph" presetSubtype="0" fill="hold" nodeType="withEffect">
                                  <p:stCondLst>
                                    <p:cond delay="0"/>
                                  </p:stCondLst>
                                  <p:childTnLst>
                                    <p:animRot by="-120000">
                                      <p:cBhvr>
                                        <p:cTn id="34"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87" grpId="0" animBg="1"/>
      <p:bldP spid="275487"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9" name="Freeform 19"/>
          <p:cNvSpPr>
            <a:spLocks/>
          </p:cNvSpPr>
          <p:nvPr/>
        </p:nvSpPr>
        <p:spPr bwMode="auto">
          <a:xfrm>
            <a:off x="3743325" y="2105025"/>
            <a:ext cx="2982913" cy="866775"/>
          </a:xfrm>
          <a:custGeom>
            <a:avLst/>
            <a:gdLst/>
            <a:ahLst/>
            <a:cxnLst>
              <a:cxn ang="0">
                <a:pos x="0" y="0"/>
              </a:cxn>
              <a:cxn ang="0">
                <a:pos x="1879" y="160"/>
              </a:cxn>
              <a:cxn ang="0">
                <a:pos x="1691" y="301"/>
              </a:cxn>
              <a:cxn ang="0">
                <a:pos x="1701" y="546"/>
              </a:cxn>
            </a:cxnLst>
            <a:rect l="0" t="0" r="r" b="b"/>
            <a:pathLst>
              <a:path w="1879" h="546">
                <a:moveTo>
                  <a:pt x="0" y="0"/>
                </a:moveTo>
                <a:cubicBezTo>
                  <a:pt x="313" y="25"/>
                  <a:pt x="1597" y="110"/>
                  <a:pt x="1879" y="160"/>
                </a:cubicBezTo>
                <a:cubicBezTo>
                  <a:pt x="1747" y="226"/>
                  <a:pt x="1710" y="224"/>
                  <a:pt x="1691" y="301"/>
                </a:cubicBezTo>
                <a:cubicBezTo>
                  <a:pt x="1672" y="378"/>
                  <a:pt x="1699" y="495"/>
                  <a:pt x="1701" y="546"/>
                </a:cubicBezTo>
              </a:path>
            </a:pathLst>
          </a:custGeom>
          <a:noFill/>
          <a:ln w="28575" cmpd="sng">
            <a:solidFill>
              <a:schemeClr val="tx1"/>
            </a:solidFill>
            <a:round/>
            <a:headEnd/>
            <a:tailEnd/>
          </a:ln>
          <a:effectLst/>
        </p:spPr>
        <p:txBody>
          <a:bodyPr/>
          <a:lstStyle/>
          <a:p>
            <a:endParaRPr lang="el-GR"/>
          </a:p>
        </p:txBody>
      </p:sp>
      <p:grpSp>
        <p:nvGrpSpPr>
          <p:cNvPr id="2" name="Group 2"/>
          <p:cNvGrpSpPr>
            <a:grpSpLocks/>
          </p:cNvGrpSpPr>
          <p:nvPr/>
        </p:nvGrpSpPr>
        <p:grpSpPr bwMode="auto">
          <a:xfrm rot="60000">
            <a:off x="5918200" y="3468688"/>
            <a:ext cx="504825" cy="985837"/>
            <a:chOff x="4084" y="2328"/>
            <a:chExt cx="318" cy="621"/>
          </a:xfrm>
        </p:grpSpPr>
        <p:sp>
          <p:nvSpPr>
            <p:cNvPr id="276483" name="Freeform 3"/>
            <p:cNvSpPr>
              <a:spLocks/>
            </p:cNvSpPr>
            <p:nvPr/>
          </p:nvSpPr>
          <p:spPr bwMode="auto">
            <a:xfrm rot="-149859">
              <a:off x="4197" y="2328"/>
              <a:ext cx="205" cy="291"/>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6484" name="Freeform 4"/>
            <p:cNvSpPr>
              <a:spLocks/>
            </p:cNvSpPr>
            <p:nvPr/>
          </p:nvSpPr>
          <p:spPr bwMode="auto">
            <a:xfrm rot="-149859">
              <a:off x="4084" y="2529"/>
              <a:ext cx="278" cy="42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grpSp>
        <p:nvGrpSpPr>
          <p:cNvPr id="3" name="Group 5"/>
          <p:cNvGrpSpPr>
            <a:grpSpLocks/>
          </p:cNvGrpSpPr>
          <p:nvPr/>
        </p:nvGrpSpPr>
        <p:grpSpPr bwMode="auto">
          <a:xfrm>
            <a:off x="6010275" y="2495550"/>
            <a:ext cx="565150" cy="1116013"/>
            <a:chOff x="4121" y="1645"/>
            <a:chExt cx="356" cy="703"/>
          </a:xfrm>
        </p:grpSpPr>
        <p:sp>
          <p:nvSpPr>
            <p:cNvPr id="276486" name="Freeform 6"/>
            <p:cNvSpPr>
              <a:spLocks/>
            </p:cNvSpPr>
            <p:nvPr/>
          </p:nvSpPr>
          <p:spPr bwMode="auto">
            <a:xfrm>
              <a:off x="4224" y="1993"/>
              <a:ext cx="253" cy="355"/>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solidFill>
              <a:schemeClr val="bg1"/>
            </a:solidFill>
            <a:ln w="12700" cap="flat" cmpd="sng">
              <a:solidFill>
                <a:schemeClr val="tx1"/>
              </a:solidFill>
              <a:prstDash val="sysDot"/>
              <a:round/>
              <a:headEnd/>
              <a:tailEnd/>
            </a:ln>
          </p:spPr>
          <p:txBody>
            <a:bodyPr/>
            <a:lstStyle/>
            <a:p>
              <a:endParaRPr lang="el-GR"/>
            </a:p>
          </p:txBody>
        </p:sp>
        <p:sp>
          <p:nvSpPr>
            <p:cNvPr id="276487" name="Freeform 7"/>
            <p:cNvSpPr>
              <a:spLocks/>
            </p:cNvSpPr>
            <p:nvPr/>
          </p:nvSpPr>
          <p:spPr bwMode="auto">
            <a:xfrm>
              <a:off x="4121" y="1645"/>
              <a:ext cx="278" cy="464"/>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solidFill>
              <a:schemeClr val="bg1"/>
            </a:solidFill>
            <a:ln w="12700" cap="flat" cmpd="sng">
              <a:solidFill>
                <a:schemeClr val="tx1"/>
              </a:solidFill>
              <a:prstDash val="sysDot"/>
              <a:round/>
              <a:headEnd/>
              <a:tailEnd/>
            </a:ln>
          </p:spPr>
          <p:txBody>
            <a:bodyPr/>
            <a:lstStyle/>
            <a:p>
              <a:endParaRPr lang="el-GR"/>
            </a:p>
          </p:txBody>
        </p:sp>
      </p:grpSp>
      <p:grpSp>
        <p:nvGrpSpPr>
          <p:cNvPr id="4" name="Group 8"/>
          <p:cNvGrpSpPr>
            <a:grpSpLocks/>
          </p:cNvGrpSpPr>
          <p:nvPr/>
        </p:nvGrpSpPr>
        <p:grpSpPr bwMode="auto">
          <a:xfrm>
            <a:off x="5659438" y="2130425"/>
            <a:ext cx="565150" cy="1116013"/>
            <a:chOff x="4121" y="1645"/>
            <a:chExt cx="356" cy="703"/>
          </a:xfrm>
        </p:grpSpPr>
        <p:sp>
          <p:nvSpPr>
            <p:cNvPr id="276489" name="Freeform 9"/>
            <p:cNvSpPr>
              <a:spLocks/>
            </p:cNvSpPr>
            <p:nvPr/>
          </p:nvSpPr>
          <p:spPr bwMode="auto">
            <a:xfrm>
              <a:off x="4224" y="1993"/>
              <a:ext cx="253" cy="355"/>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6490" name="Freeform 10"/>
            <p:cNvSpPr>
              <a:spLocks/>
            </p:cNvSpPr>
            <p:nvPr/>
          </p:nvSpPr>
          <p:spPr bwMode="auto">
            <a:xfrm>
              <a:off x="4121" y="1645"/>
              <a:ext cx="278" cy="464"/>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grpSp>
        <p:nvGrpSpPr>
          <p:cNvPr id="5" name="Group 11"/>
          <p:cNvGrpSpPr>
            <a:grpSpLocks/>
          </p:cNvGrpSpPr>
          <p:nvPr/>
        </p:nvGrpSpPr>
        <p:grpSpPr bwMode="auto">
          <a:xfrm rot="60000">
            <a:off x="3898900" y="3257550"/>
            <a:ext cx="795338" cy="1144588"/>
            <a:chOff x="2810" y="2215"/>
            <a:chExt cx="501" cy="721"/>
          </a:xfrm>
        </p:grpSpPr>
        <p:sp>
          <p:nvSpPr>
            <p:cNvPr id="276492" name="Freeform 12"/>
            <p:cNvSpPr>
              <a:spLocks/>
            </p:cNvSpPr>
            <p:nvPr/>
          </p:nvSpPr>
          <p:spPr bwMode="auto">
            <a:xfrm rot="-149859">
              <a:off x="2942" y="2215"/>
              <a:ext cx="369" cy="270"/>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6493" name="Freeform 13"/>
            <p:cNvSpPr>
              <a:spLocks/>
            </p:cNvSpPr>
            <p:nvPr/>
          </p:nvSpPr>
          <p:spPr bwMode="auto">
            <a:xfrm rot="-149859">
              <a:off x="2810" y="2421"/>
              <a:ext cx="443" cy="515"/>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
        <p:nvSpPr>
          <p:cNvPr id="276494" name="Freeform 14"/>
          <p:cNvSpPr>
            <a:spLocks/>
          </p:cNvSpPr>
          <p:nvPr/>
        </p:nvSpPr>
        <p:spPr bwMode="auto">
          <a:xfrm>
            <a:off x="1552575" y="1624013"/>
            <a:ext cx="4784725" cy="3730625"/>
          </a:xfrm>
          <a:custGeom>
            <a:avLst/>
            <a:gdLst/>
            <a:ahLst/>
            <a:cxnLst>
              <a:cxn ang="0">
                <a:pos x="262" y="145"/>
              </a:cxn>
              <a:cxn ang="0">
                <a:pos x="218" y="64"/>
              </a:cxn>
              <a:cxn ang="0">
                <a:pos x="142" y="5"/>
              </a:cxn>
              <a:cxn ang="0">
                <a:pos x="36" y="40"/>
              </a:cxn>
              <a:cxn ang="0">
                <a:pos x="3" y="160"/>
              </a:cxn>
              <a:cxn ang="0">
                <a:pos x="42" y="264"/>
              </a:cxn>
              <a:cxn ang="0">
                <a:pos x="256" y="931"/>
              </a:cxn>
              <a:cxn ang="0">
                <a:pos x="349" y="1265"/>
              </a:cxn>
              <a:cxn ang="0">
                <a:pos x="453" y="1514"/>
              </a:cxn>
              <a:cxn ang="0">
                <a:pos x="807" y="1672"/>
              </a:cxn>
              <a:cxn ang="0">
                <a:pos x="1151" y="1751"/>
              </a:cxn>
              <a:cxn ang="0">
                <a:pos x="1513" y="1906"/>
              </a:cxn>
              <a:cxn ang="0">
                <a:pos x="1840" y="2079"/>
              </a:cxn>
              <a:cxn ang="0">
                <a:pos x="2378" y="2303"/>
              </a:cxn>
              <a:cxn ang="0">
                <a:pos x="2827" y="2333"/>
              </a:cxn>
              <a:cxn ang="0">
                <a:pos x="2979" y="2204"/>
              </a:cxn>
              <a:cxn ang="0">
                <a:pos x="2933" y="2037"/>
              </a:cxn>
              <a:cxn ang="0">
                <a:pos x="2913" y="1849"/>
              </a:cxn>
              <a:cxn ang="0">
                <a:pos x="3014" y="1497"/>
              </a:cxn>
            </a:cxnLst>
            <a:rect l="0" t="0" r="r" b="b"/>
            <a:pathLst>
              <a:path w="3014" h="2350">
                <a:moveTo>
                  <a:pt x="262" y="145"/>
                </a:moveTo>
                <a:cubicBezTo>
                  <a:pt x="251" y="113"/>
                  <a:pt x="239" y="87"/>
                  <a:pt x="218" y="64"/>
                </a:cubicBezTo>
                <a:cubicBezTo>
                  <a:pt x="197" y="40"/>
                  <a:pt x="173" y="8"/>
                  <a:pt x="142" y="5"/>
                </a:cubicBezTo>
                <a:cubicBezTo>
                  <a:pt x="112" y="0"/>
                  <a:pt x="60" y="14"/>
                  <a:pt x="36" y="40"/>
                </a:cubicBezTo>
                <a:cubicBezTo>
                  <a:pt x="13" y="66"/>
                  <a:pt x="2" y="122"/>
                  <a:pt x="3" y="160"/>
                </a:cubicBezTo>
                <a:cubicBezTo>
                  <a:pt x="3" y="197"/>
                  <a:pt x="0" y="136"/>
                  <a:pt x="42" y="264"/>
                </a:cubicBezTo>
                <a:cubicBezTo>
                  <a:pt x="85" y="393"/>
                  <a:pt x="204" y="763"/>
                  <a:pt x="256" y="931"/>
                </a:cubicBezTo>
                <a:cubicBezTo>
                  <a:pt x="307" y="1099"/>
                  <a:pt x="316" y="1167"/>
                  <a:pt x="349" y="1265"/>
                </a:cubicBezTo>
                <a:cubicBezTo>
                  <a:pt x="382" y="1362"/>
                  <a:pt x="378" y="1447"/>
                  <a:pt x="453" y="1514"/>
                </a:cubicBezTo>
                <a:cubicBezTo>
                  <a:pt x="529" y="1581"/>
                  <a:pt x="692" y="1633"/>
                  <a:pt x="807" y="1672"/>
                </a:cubicBezTo>
                <a:cubicBezTo>
                  <a:pt x="923" y="1711"/>
                  <a:pt x="1034" y="1711"/>
                  <a:pt x="1151" y="1751"/>
                </a:cubicBezTo>
                <a:cubicBezTo>
                  <a:pt x="1269" y="1790"/>
                  <a:pt x="1398" y="1852"/>
                  <a:pt x="1513" y="1906"/>
                </a:cubicBezTo>
                <a:cubicBezTo>
                  <a:pt x="1628" y="1961"/>
                  <a:pt x="1697" y="2014"/>
                  <a:pt x="1840" y="2079"/>
                </a:cubicBezTo>
                <a:cubicBezTo>
                  <a:pt x="1984" y="2144"/>
                  <a:pt x="2214" y="2261"/>
                  <a:pt x="2378" y="2303"/>
                </a:cubicBezTo>
                <a:cubicBezTo>
                  <a:pt x="2542" y="2346"/>
                  <a:pt x="2727" y="2350"/>
                  <a:pt x="2827" y="2333"/>
                </a:cubicBezTo>
                <a:cubicBezTo>
                  <a:pt x="2928" y="2318"/>
                  <a:pt x="2962" y="2254"/>
                  <a:pt x="2979" y="2204"/>
                </a:cubicBezTo>
                <a:cubicBezTo>
                  <a:pt x="2996" y="2156"/>
                  <a:pt x="2943" y="2095"/>
                  <a:pt x="2933" y="2037"/>
                </a:cubicBezTo>
                <a:cubicBezTo>
                  <a:pt x="2922" y="1979"/>
                  <a:pt x="2899" y="1939"/>
                  <a:pt x="2913" y="1849"/>
                </a:cubicBezTo>
                <a:cubicBezTo>
                  <a:pt x="2927" y="1759"/>
                  <a:pt x="2993" y="1570"/>
                  <a:pt x="3014" y="1497"/>
                </a:cubicBezTo>
              </a:path>
            </a:pathLst>
          </a:custGeom>
          <a:noFill/>
          <a:ln w="28575" cap="flat" cmpd="sng">
            <a:solidFill>
              <a:schemeClr val="tx2"/>
            </a:solidFill>
            <a:prstDash val="solid"/>
            <a:round/>
            <a:headEnd type="none" w="med" len="med"/>
            <a:tailEnd type="none" w="med" len="med"/>
          </a:ln>
          <a:effectLst/>
        </p:spPr>
        <p:txBody>
          <a:bodyPr/>
          <a:lstStyle/>
          <a:p>
            <a:endParaRPr lang="el-GR"/>
          </a:p>
        </p:txBody>
      </p:sp>
      <p:grpSp>
        <p:nvGrpSpPr>
          <p:cNvPr id="6" name="Group 15"/>
          <p:cNvGrpSpPr>
            <a:grpSpLocks/>
          </p:cNvGrpSpPr>
          <p:nvPr/>
        </p:nvGrpSpPr>
        <p:grpSpPr bwMode="auto">
          <a:xfrm rot="257156">
            <a:off x="4144963" y="2203450"/>
            <a:ext cx="565150" cy="1135063"/>
            <a:chOff x="2905" y="1468"/>
            <a:chExt cx="345" cy="693"/>
          </a:xfrm>
        </p:grpSpPr>
        <p:sp>
          <p:nvSpPr>
            <p:cNvPr id="276496" name="Freeform 16"/>
            <p:cNvSpPr>
              <a:spLocks/>
            </p:cNvSpPr>
            <p:nvPr/>
          </p:nvSpPr>
          <p:spPr bwMode="auto">
            <a:xfrm>
              <a:off x="2905" y="1919"/>
              <a:ext cx="342" cy="242"/>
            </a:xfrm>
            <a:custGeom>
              <a:avLst/>
              <a:gdLst/>
              <a:ahLst/>
              <a:cxnLst>
                <a:cxn ang="0">
                  <a:pos x="39" y="2"/>
                </a:cxn>
                <a:cxn ang="0">
                  <a:pos x="14" y="52"/>
                </a:cxn>
                <a:cxn ang="0">
                  <a:pos x="7" y="70"/>
                </a:cxn>
                <a:cxn ang="0">
                  <a:pos x="0" y="91"/>
                </a:cxn>
                <a:cxn ang="0">
                  <a:pos x="5" y="116"/>
                </a:cxn>
                <a:cxn ang="0">
                  <a:pos x="16" y="116"/>
                </a:cxn>
                <a:cxn ang="0">
                  <a:pos x="12" y="98"/>
                </a:cxn>
                <a:cxn ang="0">
                  <a:pos x="16" y="116"/>
                </a:cxn>
                <a:cxn ang="0">
                  <a:pos x="30" y="132"/>
                </a:cxn>
                <a:cxn ang="0">
                  <a:pos x="48" y="148"/>
                </a:cxn>
                <a:cxn ang="0">
                  <a:pos x="64" y="150"/>
                </a:cxn>
                <a:cxn ang="0">
                  <a:pos x="89" y="134"/>
                </a:cxn>
                <a:cxn ang="0">
                  <a:pos x="107" y="127"/>
                </a:cxn>
                <a:cxn ang="0">
                  <a:pos x="102" y="111"/>
                </a:cxn>
                <a:cxn ang="0">
                  <a:pos x="105" y="89"/>
                </a:cxn>
                <a:cxn ang="0">
                  <a:pos x="102" y="111"/>
                </a:cxn>
                <a:cxn ang="0">
                  <a:pos x="107" y="127"/>
                </a:cxn>
                <a:cxn ang="0">
                  <a:pos x="139" y="154"/>
                </a:cxn>
                <a:cxn ang="0">
                  <a:pos x="148" y="161"/>
                </a:cxn>
                <a:cxn ang="0">
                  <a:pos x="157" y="159"/>
                </a:cxn>
                <a:cxn ang="0">
                  <a:pos x="202" y="143"/>
                </a:cxn>
                <a:cxn ang="0">
                  <a:pos x="218" y="132"/>
                </a:cxn>
                <a:cxn ang="0">
                  <a:pos x="225" y="118"/>
                </a:cxn>
                <a:cxn ang="0">
                  <a:pos x="227" y="102"/>
                </a:cxn>
                <a:cxn ang="0">
                  <a:pos x="214" y="55"/>
                </a:cxn>
                <a:cxn ang="0">
                  <a:pos x="214" y="39"/>
                </a:cxn>
                <a:cxn ang="0">
                  <a:pos x="211" y="12"/>
                </a:cxn>
                <a:cxn ang="0">
                  <a:pos x="180" y="7"/>
                </a:cxn>
                <a:cxn ang="0">
                  <a:pos x="161" y="7"/>
                </a:cxn>
                <a:cxn ang="0">
                  <a:pos x="127" y="7"/>
                </a:cxn>
                <a:cxn ang="0">
                  <a:pos x="62" y="0"/>
                </a:cxn>
                <a:cxn ang="0">
                  <a:pos x="39" y="2"/>
                </a:cxn>
              </a:cxnLst>
              <a:rect l="0" t="0" r="r" b="b"/>
              <a:pathLst>
                <a:path w="227" h="161">
                  <a:moveTo>
                    <a:pt x="39" y="2"/>
                  </a:moveTo>
                  <a:lnTo>
                    <a:pt x="14" y="52"/>
                  </a:lnTo>
                  <a:lnTo>
                    <a:pt x="7" y="70"/>
                  </a:lnTo>
                  <a:lnTo>
                    <a:pt x="0" y="91"/>
                  </a:lnTo>
                  <a:lnTo>
                    <a:pt x="5" y="116"/>
                  </a:lnTo>
                  <a:lnTo>
                    <a:pt x="16" y="116"/>
                  </a:lnTo>
                  <a:lnTo>
                    <a:pt x="12" y="98"/>
                  </a:lnTo>
                  <a:lnTo>
                    <a:pt x="16" y="116"/>
                  </a:lnTo>
                  <a:lnTo>
                    <a:pt x="30" y="132"/>
                  </a:lnTo>
                  <a:lnTo>
                    <a:pt x="48" y="148"/>
                  </a:lnTo>
                  <a:lnTo>
                    <a:pt x="64" y="150"/>
                  </a:lnTo>
                  <a:lnTo>
                    <a:pt x="89" y="134"/>
                  </a:lnTo>
                  <a:lnTo>
                    <a:pt x="107" y="127"/>
                  </a:lnTo>
                  <a:lnTo>
                    <a:pt x="102" y="111"/>
                  </a:lnTo>
                  <a:lnTo>
                    <a:pt x="105" y="89"/>
                  </a:lnTo>
                  <a:lnTo>
                    <a:pt x="102" y="111"/>
                  </a:lnTo>
                  <a:lnTo>
                    <a:pt x="107" y="127"/>
                  </a:lnTo>
                  <a:lnTo>
                    <a:pt x="139" y="154"/>
                  </a:lnTo>
                  <a:lnTo>
                    <a:pt x="148" y="161"/>
                  </a:lnTo>
                  <a:lnTo>
                    <a:pt x="157" y="159"/>
                  </a:lnTo>
                  <a:lnTo>
                    <a:pt x="202" y="143"/>
                  </a:lnTo>
                  <a:lnTo>
                    <a:pt x="218" y="132"/>
                  </a:lnTo>
                  <a:lnTo>
                    <a:pt x="225" y="118"/>
                  </a:lnTo>
                  <a:lnTo>
                    <a:pt x="227" y="102"/>
                  </a:lnTo>
                  <a:lnTo>
                    <a:pt x="214" y="55"/>
                  </a:lnTo>
                  <a:lnTo>
                    <a:pt x="214" y="39"/>
                  </a:lnTo>
                  <a:lnTo>
                    <a:pt x="211" y="12"/>
                  </a:lnTo>
                  <a:lnTo>
                    <a:pt x="180" y="7"/>
                  </a:lnTo>
                  <a:lnTo>
                    <a:pt x="161" y="7"/>
                  </a:lnTo>
                  <a:lnTo>
                    <a:pt x="127" y="7"/>
                  </a:lnTo>
                  <a:lnTo>
                    <a:pt x="62" y="0"/>
                  </a:lnTo>
                  <a:lnTo>
                    <a:pt x="39" y="2"/>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6497" name="Freeform 17"/>
            <p:cNvSpPr>
              <a:spLocks/>
            </p:cNvSpPr>
            <p:nvPr/>
          </p:nvSpPr>
          <p:spPr bwMode="auto">
            <a:xfrm>
              <a:off x="2964" y="1506"/>
              <a:ext cx="286" cy="431"/>
            </a:xfrm>
            <a:custGeom>
              <a:avLst/>
              <a:gdLst/>
              <a:ahLst/>
              <a:cxnLst>
                <a:cxn ang="0">
                  <a:pos x="172" y="286"/>
                </a:cxn>
                <a:cxn ang="0">
                  <a:pos x="170" y="238"/>
                </a:cxn>
                <a:cxn ang="0">
                  <a:pos x="177" y="190"/>
                </a:cxn>
                <a:cxn ang="0">
                  <a:pos x="188" y="127"/>
                </a:cxn>
                <a:cxn ang="0">
                  <a:pos x="190" y="102"/>
                </a:cxn>
                <a:cxn ang="0">
                  <a:pos x="186" y="81"/>
                </a:cxn>
                <a:cxn ang="0">
                  <a:pos x="170" y="47"/>
                </a:cxn>
                <a:cxn ang="0">
                  <a:pos x="154" y="22"/>
                </a:cxn>
                <a:cxn ang="0">
                  <a:pos x="136" y="16"/>
                </a:cxn>
                <a:cxn ang="0">
                  <a:pos x="129" y="18"/>
                </a:cxn>
                <a:cxn ang="0">
                  <a:pos x="125" y="32"/>
                </a:cxn>
                <a:cxn ang="0">
                  <a:pos x="127" y="52"/>
                </a:cxn>
                <a:cxn ang="0">
                  <a:pos x="134" y="81"/>
                </a:cxn>
                <a:cxn ang="0">
                  <a:pos x="127" y="115"/>
                </a:cxn>
                <a:cxn ang="0">
                  <a:pos x="109" y="143"/>
                </a:cxn>
                <a:cxn ang="0">
                  <a:pos x="104" y="147"/>
                </a:cxn>
                <a:cxn ang="0">
                  <a:pos x="100" y="156"/>
                </a:cxn>
                <a:cxn ang="0">
                  <a:pos x="84" y="145"/>
                </a:cxn>
                <a:cxn ang="0">
                  <a:pos x="73" y="102"/>
                </a:cxn>
                <a:cxn ang="0">
                  <a:pos x="63" y="61"/>
                </a:cxn>
                <a:cxn ang="0">
                  <a:pos x="63" y="32"/>
                </a:cxn>
                <a:cxn ang="0">
                  <a:pos x="61" y="9"/>
                </a:cxn>
                <a:cxn ang="0">
                  <a:pos x="50" y="0"/>
                </a:cxn>
                <a:cxn ang="0">
                  <a:pos x="43" y="7"/>
                </a:cxn>
                <a:cxn ang="0">
                  <a:pos x="25" y="32"/>
                </a:cxn>
                <a:cxn ang="0">
                  <a:pos x="14" y="68"/>
                </a:cxn>
                <a:cxn ang="0">
                  <a:pos x="16" y="97"/>
                </a:cxn>
                <a:cxn ang="0">
                  <a:pos x="18" y="152"/>
                </a:cxn>
                <a:cxn ang="0">
                  <a:pos x="23" y="197"/>
                </a:cxn>
                <a:cxn ang="0">
                  <a:pos x="20" y="222"/>
                </a:cxn>
                <a:cxn ang="0">
                  <a:pos x="0" y="276"/>
                </a:cxn>
                <a:cxn ang="0">
                  <a:pos x="23" y="274"/>
                </a:cxn>
                <a:cxn ang="0">
                  <a:pos x="88" y="281"/>
                </a:cxn>
                <a:cxn ang="0">
                  <a:pos x="122" y="281"/>
                </a:cxn>
                <a:cxn ang="0">
                  <a:pos x="141" y="281"/>
                </a:cxn>
                <a:cxn ang="0">
                  <a:pos x="172" y="286"/>
                </a:cxn>
              </a:cxnLst>
              <a:rect l="0" t="0" r="r" b="b"/>
              <a:pathLst>
                <a:path w="190" h="286">
                  <a:moveTo>
                    <a:pt x="172" y="286"/>
                  </a:moveTo>
                  <a:lnTo>
                    <a:pt x="170" y="238"/>
                  </a:lnTo>
                  <a:lnTo>
                    <a:pt x="177" y="190"/>
                  </a:lnTo>
                  <a:lnTo>
                    <a:pt x="188" y="127"/>
                  </a:lnTo>
                  <a:lnTo>
                    <a:pt x="190" y="102"/>
                  </a:lnTo>
                  <a:lnTo>
                    <a:pt x="186" y="81"/>
                  </a:lnTo>
                  <a:lnTo>
                    <a:pt x="170" y="47"/>
                  </a:lnTo>
                  <a:lnTo>
                    <a:pt x="154" y="22"/>
                  </a:lnTo>
                  <a:lnTo>
                    <a:pt x="136" y="16"/>
                  </a:lnTo>
                  <a:lnTo>
                    <a:pt x="129" y="18"/>
                  </a:lnTo>
                  <a:lnTo>
                    <a:pt x="125" y="32"/>
                  </a:lnTo>
                  <a:lnTo>
                    <a:pt x="127" y="52"/>
                  </a:lnTo>
                  <a:lnTo>
                    <a:pt x="134" y="81"/>
                  </a:lnTo>
                  <a:lnTo>
                    <a:pt x="127" y="115"/>
                  </a:lnTo>
                  <a:lnTo>
                    <a:pt x="109" y="143"/>
                  </a:lnTo>
                  <a:lnTo>
                    <a:pt x="104" y="147"/>
                  </a:lnTo>
                  <a:lnTo>
                    <a:pt x="100" y="156"/>
                  </a:lnTo>
                  <a:lnTo>
                    <a:pt x="84" y="145"/>
                  </a:lnTo>
                  <a:lnTo>
                    <a:pt x="73" y="102"/>
                  </a:lnTo>
                  <a:lnTo>
                    <a:pt x="63" y="61"/>
                  </a:lnTo>
                  <a:lnTo>
                    <a:pt x="63" y="32"/>
                  </a:lnTo>
                  <a:lnTo>
                    <a:pt x="61" y="9"/>
                  </a:lnTo>
                  <a:lnTo>
                    <a:pt x="50" y="0"/>
                  </a:lnTo>
                  <a:lnTo>
                    <a:pt x="43" y="7"/>
                  </a:lnTo>
                  <a:lnTo>
                    <a:pt x="25" y="32"/>
                  </a:lnTo>
                  <a:lnTo>
                    <a:pt x="14" y="68"/>
                  </a:lnTo>
                  <a:lnTo>
                    <a:pt x="16" y="97"/>
                  </a:lnTo>
                  <a:lnTo>
                    <a:pt x="18" y="152"/>
                  </a:lnTo>
                  <a:lnTo>
                    <a:pt x="23" y="197"/>
                  </a:lnTo>
                  <a:lnTo>
                    <a:pt x="20" y="222"/>
                  </a:lnTo>
                  <a:lnTo>
                    <a:pt x="0" y="276"/>
                  </a:lnTo>
                  <a:lnTo>
                    <a:pt x="23" y="274"/>
                  </a:lnTo>
                  <a:lnTo>
                    <a:pt x="88" y="281"/>
                  </a:lnTo>
                  <a:lnTo>
                    <a:pt x="122" y="281"/>
                  </a:lnTo>
                  <a:lnTo>
                    <a:pt x="141" y="281"/>
                  </a:lnTo>
                  <a:lnTo>
                    <a:pt x="172" y="286"/>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sp>
          <p:nvSpPr>
            <p:cNvPr id="276498" name="Freeform 18"/>
            <p:cNvSpPr>
              <a:spLocks/>
            </p:cNvSpPr>
            <p:nvPr/>
          </p:nvSpPr>
          <p:spPr bwMode="auto">
            <a:xfrm>
              <a:off x="3059" y="1468"/>
              <a:ext cx="107" cy="273"/>
            </a:xfrm>
            <a:custGeom>
              <a:avLst/>
              <a:gdLst/>
              <a:ahLst/>
              <a:cxnLst>
                <a:cxn ang="0">
                  <a:pos x="62" y="57"/>
                </a:cxn>
                <a:cxn ang="0">
                  <a:pos x="64" y="77"/>
                </a:cxn>
                <a:cxn ang="0">
                  <a:pos x="71" y="106"/>
                </a:cxn>
                <a:cxn ang="0">
                  <a:pos x="64" y="140"/>
                </a:cxn>
                <a:cxn ang="0">
                  <a:pos x="46" y="168"/>
                </a:cxn>
                <a:cxn ang="0">
                  <a:pos x="41" y="172"/>
                </a:cxn>
                <a:cxn ang="0">
                  <a:pos x="37" y="181"/>
                </a:cxn>
                <a:cxn ang="0">
                  <a:pos x="21" y="170"/>
                </a:cxn>
                <a:cxn ang="0">
                  <a:pos x="10" y="127"/>
                </a:cxn>
                <a:cxn ang="0">
                  <a:pos x="0" y="86"/>
                </a:cxn>
                <a:cxn ang="0">
                  <a:pos x="0" y="57"/>
                </a:cxn>
                <a:cxn ang="0">
                  <a:pos x="5" y="41"/>
                </a:cxn>
                <a:cxn ang="0">
                  <a:pos x="16" y="9"/>
                </a:cxn>
                <a:cxn ang="0">
                  <a:pos x="28" y="0"/>
                </a:cxn>
                <a:cxn ang="0">
                  <a:pos x="37" y="9"/>
                </a:cxn>
                <a:cxn ang="0">
                  <a:pos x="44" y="25"/>
                </a:cxn>
                <a:cxn ang="0">
                  <a:pos x="62" y="57"/>
                </a:cxn>
              </a:cxnLst>
              <a:rect l="0" t="0" r="r" b="b"/>
              <a:pathLst>
                <a:path w="71" h="181">
                  <a:moveTo>
                    <a:pt x="62" y="57"/>
                  </a:moveTo>
                  <a:lnTo>
                    <a:pt x="64" y="77"/>
                  </a:lnTo>
                  <a:lnTo>
                    <a:pt x="71" y="106"/>
                  </a:lnTo>
                  <a:lnTo>
                    <a:pt x="64" y="140"/>
                  </a:lnTo>
                  <a:lnTo>
                    <a:pt x="46" y="168"/>
                  </a:lnTo>
                  <a:lnTo>
                    <a:pt x="41" y="172"/>
                  </a:lnTo>
                  <a:lnTo>
                    <a:pt x="37" y="181"/>
                  </a:lnTo>
                  <a:lnTo>
                    <a:pt x="21" y="170"/>
                  </a:lnTo>
                  <a:lnTo>
                    <a:pt x="10" y="127"/>
                  </a:lnTo>
                  <a:lnTo>
                    <a:pt x="0" y="86"/>
                  </a:lnTo>
                  <a:lnTo>
                    <a:pt x="0" y="57"/>
                  </a:lnTo>
                  <a:lnTo>
                    <a:pt x="5" y="41"/>
                  </a:lnTo>
                  <a:lnTo>
                    <a:pt x="16" y="9"/>
                  </a:lnTo>
                  <a:lnTo>
                    <a:pt x="28" y="0"/>
                  </a:lnTo>
                  <a:lnTo>
                    <a:pt x="37" y="9"/>
                  </a:lnTo>
                  <a:lnTo>
                    <a:pt x="44" y="25"/>
                  </a:lnTo>
                  <a:lnTo>
                    <a:pt x="62" y="57"/>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grpSp>
        <p:nvGrpSpPr>
          <p:cNvPr id="7" name="Group 23"/>
          <p:cNvGrpSpPr>
            <a:grpSpLocks/>
          </p:cNvGrpSpPr>
          <p:nvPr/>
        </p:nvGrpSpPr>
        <p:grpSpPr bwMode="auto">
          <a:xfrm rot="436501">
            <a:off x="6203950" y="2813050"/>
            <a:ext cx="361950" cy="749300"/>
            <a:chOff x="4459" y="1777"/>
            <a:chExt cx="228" cy="472"/>
          </a:xfrm>
        </p:grpSpPr>
        <p:sp>
          <p:nvSpPr>
            <p:cNvPr id="276501" name="Freeform 21"/>
            <p:cNvSpPr>
              <a:spLocks/>
            </p:cNvSpPr>
            <p:nvPr/>
          </p:nvSpPr>
          <p:spPr bwMode="auto">
            <a:xfrm>
              <a:off x="4509" y="1999"/>
              <a:ext cx="178" cy="250"/>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gradFill rotWithShape="1">
              <a:gsLst>
                <a:gs pos="0">
                  <a:schemeClr val="bg1"/>
                </a:gs>
                <a:gs pos="100000">
                  <a:srgbClr val="DDDDDD"/>
                </a:gs>
              </a:gsLst>
              <a:lin ang="0" scaled="1"/>
            </a:gradFill>
            <a:ln w="12700" cap="flat" cmpd="sng">
              <a:solidFill>
                <a:schemeClr val="tx1"/>
              </a:solidFill>
              <a:prstDash val="solid"/>
              <a:round/>
              <a:headEnd/>
              <a:tailEnd/>
            </a:ln>
          </p:spPr>
          <p:txBody>
            <a:bodyPr/>
            <a:lstStyle/>
            <a:p>
              <a:endParaRPr lang="el-GR"/>
            </a:p>
          </p:txBody>
        </p:sp>
        <p:sp>
          <p:nvSpPr>
            <p:cNvPr id="276502" name="Freeform 22"/>
            <p:cNvSpPr>
              <a:spLocks/>
            </p:cNvSpPr>
            <p:nvPr/>
          </p:nvSpPr>
          <p:spPr bwMode="auto">
            <a:xfrm>
              <a:off x="4459" y="1777"/>
              <a:ext cx="173" cy="303"/>
            </a:xfrm>
            <a:custGeom>
              <a:avLst/>
              <a:gdLst/>
              <a:ahLst/>
              <a:cxnLst>
                <a:cxn ang="0">
                  <a:pos x="173" y="221"/>
                </a:cxn>
                <a:cxn ang="0">
                  <a:pos x="152" y="178"/>
                </a:cxn>
                <a:cxn ang="0">
                  <a:pos x="118" y="118"/>
                </a:cxn>
                <a:cxn ang="0">
                  <a:pos x="91" y="77"/>
                </a:cxn>
                <a:cxn ang="0">
                  <a:pos x="64" y="39"/>
                </a:cxn>
                <a:cxn ang="0">
                  <a:pos x="26" y="0"/>
                </a:cxn>
                <a:cxn ang="0">
                  <a:pos x="0" y="18"/>
                </a:cxn>
                <a:cxn ang="0">
                  <a:pos x="34" y="114"/>
                </a:cxn>
                <a:cxn ang="0">
                  <a:pos x="43" y="177"/>
                </a:cxn>
                <a:cxn ang="0">
                  <a:pos x="43" y="255"/>
                </a:cxn>
                <a:cxn ang="0">
                  <a:pos x="53" y="280"/>
                </a:cxn>
                <a:cxn ang="0">
                  <a:pos x="64" y="276"/>
                </a:cxn>
                <a:cxn ang="0">
                  <a:pos x="81" y="280"/>
                </a:cxn>
                <a:cxn ang="0">
                  <a:pos x="98" y="291"/>
                </a:cxn>
                <a:cxn ang="0">
                  <a:pos x="120" y="303"/>
                </a:cxn>
                <a:cxn ang="0">
                  <a:pos x="139" y="301"/>
                </a:cxn>
                <a:cxn ang="0">
                  <a:pos x="146" y="293"/>
                </a:cxn>
                <a:cxn ang="0">
                  <a:pos x="156" y="280"/>
                </a:cxn>
                <a:cxn ang="0">
                  <a:pos x="158" y="248"/>
                </a:cxn>
                <a:cxn ang="0">
                  <a:pos x="166" y="229"/>
                </a:cxn>
                <a:cxn ang="0">
                  <a:pos x="173" y="221"/>
                </a:cxn>
              </a:cxnLst>
              <a:rect l="0" t="0" r="r" b="b"/>
              <a:pathLst>
                <a:path w="173" h="303">
                  <a:moveTo>
                    <a:pt x="173" y="221"/>
                  </a:moveTo>
                  <a:lnTo>
                    <a:pt x="152" y="178"/>
                  </a:lnTo>
                  <a:lnTo>
                    <a:pt x="118" y="118"/>
                  </a:lnTo>
                  <a:lnTo>
                    <a:pt x="91" y="77"/>
                  </a:lnTo>
                  <a:lnTo>
                    <a:pt x="64" y="39"/>
                  </a:lnTo>
                  <a:lnTo>
                    <a:pt x="26" y="0"/>
                  </a:lnTo>
                  <a:lnTo>
                    <a:pt x="0" y="18"/>
                  </a:lnTo>
                  <a:lnTo>
                    <a:pt x="34" y="114"/>
                  </a:lnTo>
                  <a:lnTo>
                    <a:pt x="43" y="177"/>
                  </a:lnTo>
                  <a:lnTo>
                    <a:pt x="43" y="255"/>
                  </a:lnTo>
                  <a:lnTo>
                    <a:pt x="53" y="280"/>
                  </a:lnTo>
                  <a:lnTo>
                    <a:pt x="64" y="276"/>
                  </a:lnTo>
                  <a:lnTo>
                    <a:pt x="81" y="280"/>
                  </a:lnTo>
                  <a:lnTo>
                    <a:pt x="98" y="291"/>
                  </a:lnTo>
                  <a:lnTo>
                    <a:pt x="120" y="303"/>
                  </a:lnTo>
                  <a:lnTo>
                    <a:pt x="139" y="301"/>
                  </a:lnTo>
                  <a:lnTo>
                    <a:pt x="146" y="293"/>
                  </a:lnTo>
                  <a:lnTo>
                    <a:pt x="156" y="280"/>
                  </a:lnTo>
                  <a:lnTo>
                    <a:pt x="158" y="248"/>
                  </a:lnTo>
                  <a:lnTo>
                    <a:pt x="166" y="229"/>
                  </a:lnTo>
                  <a:lnTo>
                    <a:pt x="173" y="221"/>
                  </a:lnTo>
                  <a:close/>
                </a:path>
              </a:pathLst>
            </a:custGeom>
            <a:gradFill rotWithShape="0">
              <a:gsLst>
                <a:gs pos="0">
                  <a:srgbClr val="FFFF66"/>
                </a:gs>
                <a:gs pos="100000">
                  <a:srgbClr val="FFFFFF"/>
                </a:gs>
              </a:gsLst>
              <a:lin ang="0" scaled="1"/>
            </a:gradFill>
            <a:ln w="12700" cap="flat" cmpd="sng">
              <a:solidFill>
                <a:schemeClr val="tx1"/>
              </a:solidFill>
              <a:prstDash val="solid"/>
              <a:round/>
              <a:headEnd/>
              <a:tailEnd/>
            </a:ln>
          </p:spPr>
          <p:txBody>
            <a:bodyPr/>
            <a:lstStyle/>
            <a:p>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2.22222E-6 L 0.02014 0.04537 " pathEditMode="relative" rAng="0" ptsTypes="AA">
                                      <p:cBhvr>
                                        <p:cTn id="6" dur="2000" fill="hold"/>
                                        <p:tgtEl>
                                          <p:spTgt spid="4"/>
                                        </p:tgtEl>
                                        <p:attrNameLst>
                                          <p:attrName>ppt_x</p:attrName>
                                          <p:attrName>ppt_y</p:attrName>
                                        </p:attrNameLst>
                                      </p:cBhvr>
                                      <p:rCtr x="10" y="23"/>
                                    </p:animMotion>
                                  </p:childTnLst>
                                </p:cTn>
                              </p:par>
                              <p:par>
                                <p:cTn id="7" presetID="8" presetClass="emph" presetSubtype="0" fill="hold" nodeType="withEffect">
                                  <p:stCondLst>
                                    <p:cond delay="0"/>
                                  </p:stCondLst>
                                  <p:childTnLst>
                                    <p:animRot by="720000">
                                      <p:cBhvr>
                                        <p:cTn id="8" dur="2000" fill="hold"/>
                                        <p:tgtEl>
                                          <p:spTgt spid="4"/>
                                        </p:tgtEl>
                                        <p:attrNameLst>
                                          <p:attrName>r</p:attrName>
                                        </p:attrNameLst>
                                      </p:cBhvr>
                                    </p:animRot>
                                  </p:childTnLst>
                                </p:cTn>
                              </p:par>
                              <p:par>
                                <p:cTn id="9" presetID="10" presetClass="exit" presetSubtype="0" fill="hold" nodeType="withEffect">
                                  <p:stCondLst>
                                    <p:cond delay="0"/>
                                  </p:stCondLst>
                                  <p:childTnLst>
                                    <p:animEffect transition="out" filter="fade">
                                      <p:cBhvr>
                                        <p:cTn id="10" dur="3000"/>
                                        <p:tgtEl>
                                          <p:spTgt spid="7"/>
                                        </p:tgtEl>
                                      </p:cBhvr>
                                    </p:animEffect>
                                    <p:set>
                                      <p:cBhvr>
                                        <p:cTn id="11"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9" name="Picture 3"/>
          <p:cNvPicPr>
            <a:picLocks noChangeAspect="1" noChangeArrowheads="1"/>
          </p:cNvPicPr>
          <p:nvPr/>
        </p:nvPicPr>
        <p:blipFill>
          <a:blip r:embed="rId3" cstate="screen"/>
          <a:srcRect/>
          <a:stretch>
            <a:fillRect/>
          </a:stretch>
        </p:blipFill>
        <p:spPr bwMode="auto">
          <a:xfrm>
            <a:off x="2773363" y="174625"/>
            <a:ext cx="3541712" cy="2062163"/>
          </a:xfrm>
          <a:prstGeom prst="rect">
            <a:avLst/>
          </a:prstGeom>
          <a:noFill/>
        </p:spPr>
      </p:pic>
      <p:pic>
        <p:nvPicPr>
          <p:cNvPr id="280581" name="Picture 5"/>
          <p:cNvPicPr>
            <a:picLocks noChangeAspect="1" noChangeArrowheads="1"/>
          </p:cNvPicPr>
          <p:nvPr/>
        </p:nvPicPr>
        <p:blipFill>
          <a:blip r:embed="rId4" cstate="screen"/>
          <a:srcRect/>
          <a:stretch>
            <a:fillRect/>
          </a:stretch>
        </p:blipFill>
        <p:spPr bwMode="auto">
          <a:xfrm>
            <a:off x="1582738" y="2351088"/>
            <a:ext cx="2849562" cy="2162175"/>
          </a:xfrm>
          <a:prstGeom prst="rect">
            <a:avLst/>
          </a:prstGeom>
          <a:noFill/>
        </p:spPr>
      </p:pic>
      <p:pic>
        <p:nvPicPr>
          <p:cNvPr id="280582" name="Picture 6"/>
          <p:cNvPicPr>
            <a:picLocks noChangeAspect="1" noChangeArrowheads="1"/>
          </p:cNvPicPr>
          <p:nvPr/>
        </p:nvPicPr>
        <p:blipFill>
          <a:blip r:embed="rId5" cstate="screen"/>
          <a:srcRect/>
          <a:stretch>
            <a:fillRect/>
          </a:stretch>
        </p:blipFill>
        <p:spPr bwMode="auto">
          <a:xfrm>
            <a:off x="4605338" y="2365375"/>
            <a:ext cx="2840037" cy="2157413"/>
          </a:xfrm>
          <a:prstGeom prst="rect">
            <a:avLst/>
          </a:prstGeom>
          <a:noFill/>
        </p:spPr>
      </p:pic>
      <p:pic>
        <p:nvPicPr>
          <p:cNvPr id="280583" name="Picture 7"/>
          <p:cNvPicPr>
            <a:picLocks noChangeAspect="1" noChangeArrowheads="1"/>
          </p:cNvPicPr>
          <p:nvPr/>
        </p:nvPicPr>
        <p:blipFill>
          <a:blip r:embed="rId6" cstate="screen"/>
          <a:srcRect/>
          <a:stretch>
            <a:fillRect/>
          </a:stretch>
        </p:blipFill>
        <p:spPr bwMode="auto">
          <a:xfrm>
            <a:off x="944563" y="4662488"/>
            <a:ext cx="3476625" cy="1955800"/>
          </a:xfrm>
          <a:prstGeom prst="rect">
            <a:avLst/>
          </a:prstGeom>
          <a:noFill/>
        </p:spPr>
      </p:pic>
      <p:pic>
        <p:nvPicPr>
          <p:cNvPr id="280584" name="Picture 8"/>
          <p:cNvPicPr>
            <a:picLocks noChangeAspect="1" noChangeArrowheads="1"/>
          </p:cNvPicPr>
          <p:nvPr/>
        </p:nvPicPr>
        <p:blipFill>
          <a:blip r:embed="rId7" cstate="screen"/>
          <a:srcRect/>
          <a:stretch>
            <a:fillRect/>
          </a:stretch>
        </p:blipFill>
        <p:spPr bwMode="auto">
          <a:xfrm>
            <a:off x="4592638" y="4676775"/>
            <a:ext cx="3381375" cy="197167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1" name="Picture 7"/>
          <p:cNvPicPr>
            <a:picLocks noChangeAspect="1" noChangeArrowheads="1"/>
          </p:cNvPicPr>
          <p:nvPr/>
        </p:nvPicPr>
        <p:blipFill>
          <a:blip r:embed="rId3" cstate="screen"/>
          <a:srcRect/>
          <a:stretch>
            <a:fillRect/>
          </a:stretch>
        </p:blipFill>
        <p:spPr bwMode="auto">
          <a:xfrm>
            <a:off x="204788" y="204788"/>
            <a:ext cx="5172075" cy="3011487"/>
          </a:xfrm>
          <a:prstGeom prst="rect">
            <a:avLst/>
          </a:prstGeom>
          <a:noFill/>
        </p:spPr>
      </p:pic>
      <p:pic>
        <p:nvPicPr>
          <p:cNvPr id="98312" name="Picture 8"/>
          <p:cNvPicPr>
            <a:picLocks noChangeAspect="1" noChangeArrowheads="1"/>
          </p:cNvPicPr>
          <p:nvPr/>
        </p:nvPicPr>
        <p:blipFill>
          <a:blip r:embed="rId4" cstate="screen"/>
          <a:srcRect/>
          <a:stretch>
            <a:fillRect/>
          </a:stretch>
        </p:blipFill>
        <p:spPr bwMode="auto">
          <a:xfrm>
            <a:off x="3732213" y="3421063"/>
            <a:ext cx="5141912" cy="31623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7" name="Picture 3"/>
          <p:cNvPicPr>
            <a:picLocks noChangeAspect="1" noChangeArrowheads="1"/>
          </p:cNvPicPr>
          <p:nvPr/>
        </p:nvPicPr>
        <p:blipFill>
          <a:blip r:embed="rId3" cstate="screen"/>
          <a:srcRect/>
          <a:stretch>
            <a:fillRect/>
          </a:stretch>
        </p:blipFill>
        <p:spPr bwMode="auto">
          <a:xfrm>
            <a:off x="204788" y="220663"/>
            <a:ext cx="4033837" cy="2349500"/>
          </a:xfrm>
          <a:prstGeom prst="rect">
            <a:avLst/>
          </a:prstGeom>
          <a:noFill/>
        </p:spPr>
      </p:pic>
      <p:pic>
        <p:nvPicPr>
          <p:cNvPr id="282634" name="Picture 10"/>
          <p:cNvPicPr>
            <a:picLocks noChangeAspect="1" noChangeArrowheads="1"/>
          </p:cNvPicPr>
          <p:nvPr/>
        </p:nvPicPr>
        <p:blipFill>
          <a:blip r:embed="rId4" cstate="screen"/>
          <a:srcRect/>
          <a:stretch>
            <a:fillRect/>
          </a:stretch>
        </p:blipFill>
        <p:spPr bwMode="auto">
          <a:xfrm>
            <a:off x="4405313" y="3757613"/>
            <a:ext cx="4492625" cy="2890837"/>
          </a:xfrm>
          <a:prstGeom prst="rect">
            <a:avLst/>
          </a:prstGeom>
          <a:noFill/>
        </p:spPr>
      </p:pic>
      <p:pic>
        <p:nvPicPr>
          <p:cNvPr id="282636" name="Picture 12"/>
          <p:cNvPicPr>
            <a:picLocks noChangeAspect="1" noChangeArrowheads="1"/>
          </p:cNvPicPr>
          <p:nvPr/>
        </p:nvPicPr>
        <p:blipFill>
          <a:blip r:embed="rId5" cstate="screen"/>
          <a:srcRect/>
          <a:stretch>
            <a:fillRect/>
          </a:stretch>
        </p:blipFill>
        <p:spPr bwMode="auto">
          <a:xfrm>
            <a:off x="4406900" y="220663"/>
            <a:ext cx="4438650" cy="337185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3" cstate="screen"/>
          <a:srcRect/>
          <a:stretch>
            <a:fillRect/>
          </a:stretch>
        </p:blipFill>
        <p:spPr bwMode="auto">
          <a:xfrm>
            <a:off x="4795838" y="3321050"/>
            <a:ext cx="4049712" cy="3097213"/>
          </a:xfrm>
          <a:prstGeom prst="rect">
            <a:avLst/>
          </a:prstGeom>
          <a:noFill/>
        </p:spPr>
      </p:pic>
      <p:pic>
        <p:nvPicPr>
          <p:cNvPr id="284675" name="Picture 3"/>
          <p:cNvPicPr>
            <a:picLocks noChangeAspect="1" noChangeArrowheads="1"/>
          </p:cNvPicPr>
          <p:nvPr/>
        </p:nvPicPr>
        <p:blipFill>
          <a:blip r:embed="rId4" cstate="screen"/>
          <a:srcRect/>
          <a:stretch>
            <a:fillRect/>
          </a:stretch>
        </p:blipFill>
        <p:spPr bwMode="auto">
          <a:xfrm>
            <a:off x="220663" y="411163"/>
            <a:ext cx="4400550" cy="2562225"/>
          </a:xfrm>
          <a:prstGeom prst="rect">
            <a:avLst/>
          </a:prstGeom>
          <a:noFill/>
        </p:spPr>
      </p:pic>
      <p:pic>
        <p:nvPicPr>
          <p:cNvPr id="284682" name="Picture 10"/>
          <p:cNvPicPr>
            <a:picLocks noChangeAspect="1" noChangeArrowheads="1"/>
          </p:cNvPicPr>
          <p:nvPr/>
        </p:nvPicPr>
        <p:blipFill>
          <a:blip r:embed="rId5" cstate="screen"/>
          <a:srcRect/>
          <a:stretch>
            <a:fillRect/>
          </a:stretch>
        </p:blipFill>
        <p:spPr bwMode="auto">
          <a:xfrm>
            <a:off x="4818063" y="398463"/>
            <a:ext cx="4019550" cy="2586037"/>
          </a:xfrm>
          <a:prstGeom prst="rect">
            <a:avLst/>
          </a:prstGeom>
          <a:noFill/>
        </p:spPr>
      </p:pic>
      <p:pic>
        <p:nvPicPr>
          <p:cNvPr id="284683" name="Picture 11"/>
          <p:cNvPicPr>
            <a:picLocks noChangeAspect="1" noChangeArrowheads="1"/>
          </p:cNvPicPr>
          <p:nvPr/>
        </p:nvPicPr>
        <p:blipFill>
          <a:blip r:embed="rId6" cstate="screen"/>
          <a:srcRect/>
          <a:stretch>
            <a:fillRect/>
          </a:stretch>
        </p:blipFill>
        <p:spPr bwMode="auto">
          <a:xfrm>
            <a:off x="307975" y="3355975"/>
            <a:ext cx="4222750" cy="287655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a:blip r:embed="rId3" cstate="screen"/>
          <a:srcRect/>
          <a:stretch>
            <a:fillRect/>
          </a:stretch>
        </p:blipFill>
        <p:spPr bwMode="auto">
          <a:xfrm>
            <a:off x="1538288" y="1241425"/>
            <a:ext cx="6061075" cy="4386263"/>
          </a:xfrm>
          <a:prstGeom prst="rect">
            <a:avLst/>
          </a:prstGeom>
          <a:noFill/>
          <a:ln w="12700" cap="sq">
            <a:noFill/>
            <a:miter lim="800000"/>
            <a:headEnd type="none" w="sm" len="sm"/>
            <a:tailEnd type="none" w="sm" len="sm"/>
          </a:ln>
          <a:effectLst/>
        </p:spPr>
      </p:pic>
      <p:sp>
        <p:nvSpPr>
          <p:cNvPr id="317446" name="Freeform 6"/>
          <p:cNvSpPr>
            <a:spLocks/>
          </p:cNvSpPr>
          <p:nvPr/>
        </p:nvSpPr>
        <p:spPr bwMode="auto">
          <a:xfrm>
            <a:off x="5743575" y="4191000"/>
            <a:ext cx="723900" cy="661988"/>
          </a:xfrm>
          <a:custGeom>
            <a:avLst/>
            <a:gdLst/>
            <a:ahLst/>
            <a:cxnLst>
              <a:cxn ang="0">
                <a:pos x="120" y="357"/>
              </a:cxn>
              <a:cxn ang="0">
                <a:pos x="87" y="78"/>
              </a:cxn>
              <a:cxn ang="0">
                <a:pos x="306" y="15"/>
              </a:cxn>
              <a:cxn ang="0">
                <a:pos x="441" y="132"/>
              </a:cxn>
              <a:cxn ang="0">
                <a:pos x="426" y="336"/>
              </a:cxn>
              <a:cxn ang="0">
                <a:pos x="300" y="414"/>
              </a:cxn>
              <a:cxn ang="0">
                <a:pos x="120" y="357"/>
              </a:cxn>
            </a:cxnLst>
            <a:rect l="0" t="0" r="r" b="b"/>
            <a:pathLst>
              <a:path w="456" h="417">
                <a:moveTo>
                  <a:pt x="120" y="357"/>
                </a:moveTo>
                <a:cubicBezTo>
                  <a:pt x="87" y="306"/>
                  <a:pt x="0" y="150"/>
                  <a:pt x="87" y="78"/>
                </a:cubicBezTo>
                <a:cubicBezTo>
                  <a:pt x="174" y="6"/>
                  <a:pt x="204" y="0"/>
                  <a:pt x="306" y="15"/>
                </a:cubicBezTo>
                <a:cubicBezTo>
                  <a:pt x="408" y="30"/>
                  <a:pt x="426" y="81"/>
                  <a:pt x="441" y="132"/>
                </a:cubicBezTo>
                <a:cubicBezTo>
                  <a:pt x="456" y="183"/>
                  <a:pt x="456" y="294"/>
                  <a:pt x="426" y="336"/>
                </a:cubicBezTo>
                <a:cubicBezTo>
                  <a:pt x="396" y="378"/>
                  <a:pt x="351" y="411"/>
                  <a:pt x="300" y="414"/>
                </a:cubicBezTo>
                <a:cubicBezTo>
                  <a:pt x="249" y="417"/>
                  <a:pt x="153" y="408"/>
                  <a:pt x="120" y="357"/>
                </a:cubicBezTo>
                <a:close/>
              </a:path>
            </a:pathLst>
          </a:custGeom>
          <a:solidFill>
            <a:srgbClr val="FFFF00">
              <a:alpha val="39000"/>
            </a:srgbClr>
          </a:solidFill>
          <a:ln w="12700" cap="sq" cmpd="sng">
            <a:noFill/>
            <a:prstDash val="solid"/>
            <a:round/>
            <a:headEnd type="none" w="sm" len="sm"/>
            <a:tailEnd type="none" w="sm" len="sm"/>
          </a:ln>
          <a:effectLst/>
        </p:spPr>
        <p:txBody>
          <a:bodyPr/>
          <a:lstStyle/>
          <a:p>
            <a:endParaRPr lang="el-GR"/>
          </a:p>
        </p:txBody>
      </p:sp>
      <p:sp>
        <p:nvSpPr>
          <p:cNvPr id="317447" name="Freeform 7"/>
          <p:cNvSpPr>
            <a:spLocks/>
          </p:cNvSpPr>
          <p:nvPr/>
        </p:nvSpPr>
        <p:spPr bwMode="auto">
          <a:xfrm>
            <a:off x="5453063" y="4691063"/>
            <a:ext cx="566737" cy="547687"/>
          </a:xfrm>
          <a:custGeom>
            <a:avLst/>
            <a:gdLst/>
            <a:ahLst/>
            <a:cxnLst>
              <a:cxn ang="0">
                <a:pos x="36" y="294"/>
              </a:cxn>
              <a:cxn ang="0">
                <a:pos x="60" y="111"/>
              </a:cxn>
              <a:cxn ang="0">
                <a:pos x="225" y="12"/>
              </a:cxn>
              <a:cxn ang="0">
                <a:pos x="351" y="102"/>
              </a:cxn>
              <a:cxn ang="0">
                <a:pos x="255" y="300"/>
              </a:cxn>
              <a:cxn ang="0">
                <a:pos x="36" y="294"/>
              </a:cxn>
            </a:cxnLst>
            <a:rect l="0" t="0" r="r" b="b"/>
            <a:pathLst>
              <a:path w="357" h="345">
                <a:moveTo>
                  <a:pt x="36" y="294"/>
                </a:moveTo>
                <a:cubicBezTo>
                  <a:pt x="0" y="243"/>
                  <a:pt x="39" y="153"/>
                  <a:pt x="60" y="111"/>
                </a:cubicBezTo>
                <a:cubicBezTo>
                  <a:pt x="81" y="69"/>
                  <a:pt x="129" y="0"/>
                  <a:pt x="225" y="12"/>
                </a:cubicBezTo>
                <a:cubicBezTo>
                  <a:pt x="321" y="24"/>
                  <a:pt x="345" y="60"/>
                  <a:pt x="351" y="102"/>
                </a:cubicBezTo>
                <a:cubicBezTo>
                  <a:pt x="357" y="144"/>
                  <a:pt x="306" y="282"/>
                  <a:pt x="255" y="300"/>
                </a:cubicBezTo>
                <a:cubicBezTo>
                  <a:pt x="204" y="318"/>
                  <a:pt x="72" y="345"/>
                  <a:pt x="36" y="294"/>
                </a:cubicBezTo>
                <a:close/>
              </a:path>
            </a:pathLst>
          </a:custGeom>
          <a:solidFill>
            <a:srgbClr val="00FF00">
              <a:alpha val="39000"/>
            </a:srgbClr>
          </a:solidFill>
          <a:ln w="12700" cap="sq" cmpd="sng">
            <a:noFill/>
            <a:prstDash val="solid"/>
            <a:round/>
            <a:headEnd type="none" w="sm" len="sm"/>
            <a:tailEnd type="none" w="sm" len="sm"/>
          </a:ln>
          <a:effectLst/>
        </p:spPr>
        <p:txBody>
          <a:bodyPr/>
          <a:lstStyle/>
          <a:p>
            <a:endParaRPr lang="el-GR"/>
          </a:p>
        </p:txBody>
      </p:sp>
      <p:sp>
        <p:nvSpPr>
          <p:cNvPr id="317449" name="AutoShape 9"/>
          <p:cNvSpPr>
            <a:spLocks noChangeArrowheads="1"/>
          </p:cNvSpPr>
          <p:nvPr/>
        </p:nvSpPr>
        <p:spPr bwMode="auto">
          <a:xfrm rot="2383283">
            <a:off x="6372225" y="4916488"/>
            <a:ext cx="1131888" cy="560387"/>
          </a:xfrm>
          <a:prstGeom prst="leftArrow">
            <a:avLst>
              <a:gd name="adj1" fmla="val 50000"/>
              <a:gd name="adj2" fmla="val 50496"/>
            </a:avLst>
          </a:prstGeom>
          <a:solidFill>
            <a:srgbClr val="E5E000"/>
          </a:solidFill>
          <a:ln w="3175" cap="sq">
            <a:solidFill>
              <a:schemeClr val="tx1"/>
            </a:solidFill>
            <a:miter lim="800000"/>
            <a:headEnd type="none" w="sm" len="sm"/>
            <a:tailEnd type="none" w="sm" len="sm"/>
          </a:ln>
          <a:effectLst/>
        </p:spPr>
        <p:txBody>
          <a:bodyPr wrap="none" anchor="ctr"/>
          <a:lstStyle/>
          <a:p>
            <a:endParaRPr lang="el-GR"/>
          </a:p>
        </p:txBody>
      </p:sp>
      <p:sp>
        <p:nvSpPr>
          <p:cNvPr id="317450" name="AutoShape 10"/>
          <p:cNvSpPr>
            <a:spLocks noChangeArrowheads="1"/>
          </p:cNvSpPr>
          <p:nvPr/>
        </p:nvSpPr>
        <p:spPr bwMode="auto">
          <a:xfrm rot="3866887">
            <a:off x="5626100" y="5526088"/>
            <a:ext cx="1131887" cy="560388"/>
          </a:xfrm>
          <a:prstGeom prst="leftArrow">
            <a:avLst>
              <a:gd name="adj1" fmla="val 50000"/>
              <a:gd name="adj2" fmla="val 50496"/>
            </a:avLst>
          </a:prstGeom>
          <a:solidFill>
            <a:srgbClr val="33CC33"/>
          </a:solidFill>
          <a:ln w="3175" cap="sq">
            <a:solidFill>
              <a:schemeClr val="tx1"/>
            </a:solidFill>
            <a:miter lim="800000"/>
            <a:headEnd type="none" w="sm" len="sm"/>
            <a:tailEnd type="none" w="sm" len="sm"/>
          </a:ln>
          <a:effectLst/>
        </p:spPr>
        <p:txBody>
          <a:bodyPr wrap="none" anchor="ctr"/>
          <a:lstStyle/>
          <a:p>
            <a:endParaRPr lang="el-GR"/>
          </a:p>
        </p:txBody>
      </p:sp>
      <p:sp>
        <p:nvSpPr>
          <p:cNvPr id="7" name="Title 2"/>
          <p:cNvSpPr txBox="1">
            <a:spLocks/>
          </p:cNvSpPr>
          <p:nvPr/>
        </p:nvSpPr>
        <p:spPr bwMode="auto">
          <a:xfrm>
            <a:off x="685800" y="311150"/>
            <a:ext cx="77724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200" b="0" i="0" u="none" strike="noStrike" kern="0" cap="none" spc="0" normalizeH="0" baseline="0" noProof="0" smtClean="0">
                <a:ln>
                  <a:noFill/>
                </a:ln>
                <a:solidFill>
                  <a:schemeClr val="tx1"/>
                </a:solidFill>
                <a:effectLst/>
                <a:uLnTx/>
                <a:uFillTx/>
                <a:latin typeface="+mj-lt"/>
                <a:ea typeface="+mj-ea"/>
                <a:cs typeface="+mj-cs"/>
              </a:rPr>
              <a:t>πρόωρη απώλεια νεογιλών</a:t>
            </a:r>
            <a:endParaRPr kumimoji="0" lang="el-GR" sz="32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l-GR" sz="4000" dirty="0" smtClean="0"/>
              <a:t>πρόσθια </a:t>
            </a:r>
            <a:r>
              <a:rPr lang="el-GR" sz="4000" dirty="0"/>
              <a:t>σταυροειδής</a:t>
            </a:r>
            <a:br>
              <a:rPr lang="el-GR" sz="4000" dirty="0"/>
            </a:br>
            <a:r>
              <a:rPr lang="el-GR" sz="4000" dirty="0" smtClean="0"/>
              <a:t>προβληματισμοί</a:t>
            </a:r>
            <a:endParaRPr lang="el-GR" sz="4000" dirty="0"/>
          </a:p>
        </p:txBody>
      </p:sp>
      <p:sp>
        <p:nvSpPr>
          <p:cNvPr id="180227" name="Rectangle 3"/>
          <p:cNvSpPr>
            <a:spLocks noGrp="1" noChangeArrowheads="1"/>
          </p:cNvSpPr>
          <p:nvPr>
            <p:ph type="body" idx="1"/>
          </p:nvPr>
        </p:nvSpPr>
        <p:spPr/>
        <p:txBody>
          <a:bodyPr/>
          <a:lstStyle/>
          <a:p>
            <a:r>
              <a:rPr lang="el-GR" sz="2800" dirty="0" smtClean="0"/>
              <a:t>σκελετική </a:t>
            </a:r>
            <a:r>
              <a:rPr lang="el-GR" sz="2800" dirty="0"/>
              <a:t>ΙΙΙ;</a:t>
            </a:r>
          </a:p>
          <a:p>
            <a:r>
              <a:rPr lang="el-GR" sz="2800" dirty="0" smtClean="0"/>
              <a:t>απόκλιση </a:t>
            </a:r>
            <a:r>
              <a:rPr lang="el-GR" sz="2800" dirty="0"/>
              <a:t>άνω τομέων χειλική;</a:t>
            </a:r>
          </a:p>
          <a:p>
            <a:r>
              <a:rPr lang="el-GR" sz="2800" dirty="0" smtClean="0"/>
              <a:t>απόκλιση </a:t>
            </a:r>
            <a:r>
              <a:rPr lang="el-GR" sz="2800" dirty="0"/>
              <a:t>κάτω τομέων γλωσσική;</a:t>
            </a:r>
          </a:p>
          <a:p>
            <a:r>
              <a:rPr lang="el-GR" sz="2800" dirty="0" smtClean="0"/>
              <a:t>κατακόρυφη </a:t>
            </a:r>
            <a:r>
              <a:rPr lang="el-GR" sz="2800" dirty="0"/>
              <a:t>πρόταξη;</a:t>
            </a:r>
          </a:p>
          <a:p>
            <a:r>
              <a:rPr lang="el-GR" sz="2800" dirty="0" smtClean="0"/>
              <a:t>ύψος </a:t>
            </a:r>
            <a:r>
              <a:rPr lang="el-GR" sz="2800" dirty="0"/>
              <a:t>προσώπου;</a:t>
            </a:r>
          </a:p>
          <a:p>
            <a:r>
              <a:rPr lang="el-GR" sz="2800" dirty="0" smtClean="0"/>
              <a:t>χώρος </a:t>
            </a:r>
            <a:r>
              <a:rPr lang="el-GR" sz="2800" dirty="0"/>
              <a:t>για μετακίνηση;</a:t>
            </a:r>
          </a:p>
          <a:p>
            <a:r>
              <a:rPr lang="el-GR" sz="2800" dirty="0" smtClean="0"/>
              <a:t>ποσό </a:t>
            </a:r>
            <a:r>
              <a:rPr lang="el-GR" sz="2800" dirty="0" err="1"/>
              <a:t>προολίσθησης</a:t>
            </a:r>
            <a:r>
              <a:rPr lang="el-GR" sz="2800" dirty="0"/>
              <a:t>;</a:t>
            </a:r>
          </a:p>
          <a:p>
            <a:r>
              <a:rPr lang="el-GR" sz="2800" dirty="0" smtClean="0"/>
              <a:t>ηλικία</a:t>
            </a:r>
            <a:r>
              <a:rPr lang="el-GR" sz="2800" dirty="0"/>
              <a:t>;</a:t>
            </a:r>
          </a:p>
          <a:p>
            <a:endParaRPr lang="el-GR" sz="28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3" name="Picture 7"/>
          <p:cNvPicPr>
            <a:picLocks noChangeAspect="1" noChangeArrowheads="1"/>
          </p:cNvPicPr>
          <p:nvPr/>
        </p:nvPicPr>
        <p:blipFill>
          <a:blip r:embed="rId3" cstate="screen"/>
          <a:srcRect/>
          <a:stretch>
            <a:fillRect/>
          </a:stretch>
        </p:blipFill>
        <p:spPr bwMode="auto">
          <a:xfrm>
            <a:off x="223293" y="943782"/>
            <a:ext cx="4173243" cy="2545241"/>
          </a:xfrm>
          <a:prstGeom prst="rect">
            <a:avLst/>
          </a:prstGeom>
          <a:noFill/>
        </p:spPr>
      </p:pic>
      <p:pic>
        <p:nvPicPr>
          <p:cNvPr id="106504" name="Picture 8"/>
          <p:cNvPicPr>
            <a:picLocks noChangeAspect="1" noChangeArrowheads="1"/>
          </p:cNvPicPr>
          <p:nvPr/>
        </p:nvPicPr>
        <p:blipFill>
          <a:blip r:embed="rId4" cstate="screen"/>
          <a:srcRect/>
          <a:stretch>
            <a:fillRect/>
          </a:stretch>
        </p:blipFill>
        <p:spPr bwMode="auto">
          <a:xfrm>
            <a:off x="4508207" y="948327"/>
            <a:ext cx="4337641" cy="2539107"/>
          </a:xfrm>
          <a:prstGeom prst="rect">
            <a:avLst/>
          </a:prstGeom>
          <a:noFill/>
        </p:spPr>
      </p:pic>
      <p:pic>
        <p:nvPicPr>
          <p:cNvPr id="106505" name="Picture 9"/>
          <p:cNvPicPr>
            <a:picLocks noChangeAspect="1" noChangeArrowheads="1"/>
          </p:cNvPicPr>
          <p:nvPr/>
        </p:nvPicPr>
        <p:blipFill>
          <a:blip r:embed="rId5" cstate="screen"/>
          <a:srcRect/>
          <a:stretch>
            <a:fillRect/>
          </a:stretch>
        </p:blipFill>
        <p:spPr bwMode="auto">
          <a:xfrm>
            <a:off x="233917" y="3607012"/>
            <a:ext cx="4148802" cy="2462733"/>
          </a:xfrm>
          <a:prstGeom prst="rect">
            <a:avLst/>
          </a:prstGeom>
          <a:noFill/>
        </p:spPr>
      </p:pic>
      <p:pic>
        <p:nvPicPr>
          <p:cNvPr id="106506" name="Picture 10"/>
          <p:cNvPicPr>
            <a:picLocks noChangeAspect="1" noChangeArrowheads="1"/>
          </p:cNvPicPr>
          <p:nvPr/>
        </p:nvPicPr>
        <p:blipFill>
          <a:blip r:embed="rId6" cstate="screen"/>
          <a:srcRect/>
          <a:stretch>
            <a:fillRect/>
          </a:stretch>
        </p:blipFill>
        <p:spPr bwMode="auto">
          <a:xfrm>
            <a:off x="4518837" y="3602550"/>
            <a:ext cx="4312726" cy="2464129"/>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20" name="Picture 12"/>
          <p:cNvPicPr>
            <a:picLocks noChangeAspect="1" noChangeArrowheads="1"/>
          </p:cNvPicPr>
          <p:nvPr/>
        </p:nvPicPr>
        <p:blipFill>
          <a:blip r:embed="rId3" cstate="screen"/>
          <a:srcRect/>
          <a:stretch>
            <a:fillRect/>
          </a:stretch>
        </p:blipFill>
        <p:spPr bwMode="auto">
          <a:xfrm>
            <a:off x="2084388" y="3327400"/>
            <a:ext cx="2143125" cy="3311525"/>
          </a:xfrm>
          <a:prstGeom prst="rect">
            <a:avLst/>
          </a:prstGeom>
          <a:noFill/>
        </p:spPr>
      </p:pic>
      <p:pic>
        <p:nvPicPr>
          <p:cNvPr id="299021" name="Picture 13"/>
          <p:cNvPicPr>
            <a:picLocks noChangeAspect="1" noChangeArrowheads="1"/>
          </p:cNvPicPr>
          <p:nvPr/>
        </p:nvPicPr>
        <p:blipFill>
          <a:blip r:embed="rId4" cstate="screen"/>
          <a:srcRect/>
          <a:stretch>
            <a:fillRect/>
          </a:stretch>
        </p:blipFill>
        <p:spPr bwMode="auto">
          <a:xfrm>
            <a:off x="4433888" y="3346450"/>
            <a:ext cx="2416175" cy="3271838"/>
          </a:xfrm>
          <a:prstGeom prst="rect">
            <a:avLst/>
          </a:prstGeom>
          <a:noFill/>
        </p:spPr>
      </p:pic>
      <p:pic>
        <p:nvPicPr>
          <p:cNvPr id="299022" name="Picture 14"/>
          <p:cNvPicPr>
            <a:picLocks noChangeAspect="1" noChangeArrowheads="1"/>
          </p:cNvPicPr>
          <p:nvPr/>
        </p:nvPicPr>
        <p:blipFill>
          <a:blip r:embed="rId5" cstate="screen"/>
          <a:srcRect/>
          <a:stretch>
            <a:fillRect/>
          </a:stretch>
        </p:blipFill>
        <p:spPr bwMode="auto">
          <a:xfrm>
            <a:off x="222250" y="225425"/>
            <a:ext cx="4035425" cy="2943225"/>
          </a:xfrm>
          <a:prstGeom prst="rect">
            <a:avLst/>
          </a:prstGeom>
          <a:noFill/>
        </p:spPr>
      </p:pic>
      <p:pic>
        <p:nvPicPr>
          <p:cNvPr id="299023" name="Picture 15"/>
          <p:cNvPicPr>
            <a:picLocks noChangeAspect="1" noChangeArrowheads="1"/>
          </p:cNvPicPr>
          <p:nvPr/>
        </p:nvPicPr>
        <p:blipFill>
          <a:blip r:embed="rId6" cstate="screen"/>
          <a:srcRect/>
          <a:stretch>
            <a:fillRect/>
          </a:stretch>
        </p:blipFill>
        <p:spPr bwMode="auto">
          <a:xfrm>
            <a:off x="4432300" y="214313"/>
            <a:ext cx="4491038" cy="2936875"/>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screen"/>
          <a:srcRect/>
          <a:stretch>
            <a:fillRect/>
          </a:stretch>
        </p:blipFill>
        <p:spPr bwMode="auto">
          <a:xfrm>
            <a:off x="4810125" y="3565525"/>
            <a:ext cx="4000500" cy="2460625"/>
          </a:xfrm>
          <a:prstGeom prst="rect">
            <a:avLst/>
          </a:prstGeom>
          <a:noFill/>
        </p:spPr>
      </p:pic>
      <p:pic>
        <p:nvPicPr>
          <p:cNvPr id="122883" name="Picture 3"/>
          <p:cNvPicPr>
            <a:picLocks noChangeAspect="1" noChangeArrowheads="1"/>
          </p:cNvPicPr>
          <p:nvPr/>
        </p:nvPicPr>
        <p:blipFill>
          <a:blip r:embed="rId4" cstate="screen"/>
          <a:srcRect/>
          <a:stretch>
            <a:fillRect/>
          </a:stretch>
        </p:blipFill>
        <p:spPr bwMode="auto">
          <a:xfrm>
            <a:off x="4819650" y="784225"/>
            <a:ext cx="3990975" cy="2613025"/>
          </a:xfrm>
          <a:prstGeom prst="rect">
            <a:avLst/>
          </a:prstGeom>
          <a:noFill/>
        </p:spPr>
      </p:pic>
      <p:pic>
        <p:nvPicPr>
          <p:cNvPr id="122884" name="Picture 4"/>
          <p:cNvPicPr>
            <a:picLocks noChangeAspect="1" noChangeArrowheads="1"/>
          </p:cNvPicPr>
          <p:nvPr/>
        </p:nvPicPr>
        <p:blipFill>
          <a:blip r:embed="rId5" cstate="screen"/>
          <a:srcRect/>
          <a:stretch>
            <a:fillRect/>
          </a:stretch>
        </p:blipFill>
        <p:spPr bwMode="auto">
          <a:xfrm>
            <a:off x="312738" y="781050"/>
            <a:ext cx="4319587" cy="2616200"/>
          </a:xfrm>
          <a:prstGeom prst="rect">
            <a:avLst/>
          </a:prstGeom>
          <a:noFill/>
        </p:spPr>
      </p:pic>
      <p:pic>
        <p:nvPicPr>
          <p:cNvPr id="122885" name="Picture 5"/>
          <p:cNvPicPr>
            <a:picLocks noChangeAspect="1" noChangeArrowheads="1"/>
          </p:cNvPicPr>
          <p:nvPr/>
        </p:nvPicPr>
        <p:blipFill>
          <a:blip r:embed="rId6" cstate="screen"/>
          <a:srcRect/>
          <a:stretch>
            <a:fillRect/>
          </a:stretch>
        </p:blipFill>
        <p:spPr bwMode="auto">
          <a:xfrm>
            <a:off x="341313" y="3540125"/>
            <a:ext cx="4278312" cy="25241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8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124046" y="537066"/>
            <a:ext cx="4397914" cy="2546392"/>
          </a:xfrm>
          <a:prstGeom prst="rect">
            <a:avLst/>
          </a:prstGeom>
        </p:spPr>
      </p:pic>
      <p:pic>
        <p:nvPicPr>
          <p:cNvPr id="3" name="Picture 2"/>
          <p:cNvPicPr>
            <a:picLocks noChangeAspect="1"/>
          </p:cNvPicPr>
          <p:nvPr/>
        </p:nvPicPr>
        <p:blipFill>
          <a:blip r:embed="rId3" cstate="screen"/>
          <a:stretch>
            <a:fillRect/>
          </a:stretch>
        </p:blipFill>
        <p:spPr>
          <a:xfrm>
            <a:off x="4607634" y="529066"/>
            <a:ext cx="4402832" cy="2575657"/>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stretch>
            <a:fillRect/>
          </a:stretch>
        </p:blipFill>
        <p:spPr>
          <a:xfrm>
            <a:off x="124046" y="537066"/>
            <a:ext cx="4397914" cy="2546392"/>
          </a:xfrm>
          <a:prstGeom prst="rect">
            <a:avLst/>
          </a:prstGeom>
        </p:spPr>
      </p:pic>
      <p:pic>
        <p:nvPicPr>
          <p:cNvPr id="3" name="Picture 2"/>
          <p:cNvPicPr>
            <a:picLocks noChangeAspect="1"/>
          </p:cNvPicPr>
          <p:nvPr/>
        </p:nvPicPr>
        <p:blipFill>
          <a:blip r:embed="rId3" cstate="screen"/>
          <a:stretch>
            <a:fillRect/>
          </a:stretch>
        </p:blipFill>
        <p:spPr>
          <a:xfrm>
            <a:off x="4607634" y="529066"/>
            <a:ext cx="4402832" cy="2575657"/>
          </a:xfrm>
          <a:prstGeom prst="rect">
            <a:avLst/>
          </a:prstGeom>
        </p:spPr>
      </p:pic>
      <p:pic>
        <p:nvPicPr>
          <p:cNvPr id="4" name="Picture 3"/>
          <p:cNvPicPr>
            <a:picLocks noChangeAspect="1"/>
          </p:cNvPicPr>
          <p:nvPr/>
        </p:nvPicPr>
        <p:blipFill>
          <a:blip r:embed="rId4" cstate="screen"/>
          <a:stretch>
            <a:fillRect/>
          </a:stretch>
        </p:blipFill>
        <p:spPr>
          <a:xfrm>
            <a:off x="136966" y="3194517"/>
            <a:ext cx="5036021" cy="2855424"/>
          </a:xfrm>
          <a:prstGeom prst="rect">
            <a:avLst/>
          </a:prstGeom>
        </p:spPr>
      </p:pic>
      <p:pic>
        <p:nvPicPr>
          <p:cNvPr id="5" name="Picture 4"/>
          <p:cNvPicPr>
            <a:picLocks noChangeAspect="1"/>
          </p:cNvPicPr>
          <p:nvPr/>
        </p:nvPicPr>
        <p:blipFill>
          <a:blip r:embed="rId5" cstate="screen"/>
          <a:stretch>
            <a:fillRect/>
          </a:stretch>
        </p:blipFill>
        <p:spPr>
          <a:xfrm>
            <a:off x="5295014" y="3871467"/>
            <a:ext cx="3707106" cy="2190900"/>
          </a:xfrm>
          <a:prstGeom prst="rect">
            <a:avLst/>
          </a:prstGeom>
        </p:spPr>
      </p:pic>
      <p:sp>
        <p:nvSpPr>
          <p:cNvPr id="6" name="TextBox 5"/>
          <p:cNvSpPr txBox="1"/>
          <p:nvPr/>
        </p:nvSpPr>
        <p:spPr>
          <a:xfrm>
            <a:off x="63798" y="6049918"/>
            <a:ext cx="5243743" cy="400110"/>
          </a:xfrm>
          <a:prstGeom prst="rect">
            <a:avLst/>
          </a:prstGeom>
          <a:noFill/>
        </p:spPr>
        <p:txBody>
          <a:bodyPr wrap="none" rtlCol="0">
            <a:spAutoFit/>
          </a:bodyPr>
          <a:lstStyle/>
          <a:p>
            <a:r>
              <a:rPr lang="el-GR" sz="2000" dirty="0" smtClean="0"/>
              <a:t>προσθήκη ρητίνης, αντί επικλινούς επιπέδου</a:t>
            </a:r>
            <a:endParaRPr lang="el-GR" sz="2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p:cNvPicPr>
            <a:picLocks noChangeAspect="1" noChangeArrowheads="1"/>
          </p:cNvPicPr>
          <p:nvPr/>
        </p:nvPicPr>
        <p:blipFill>
          <a:blip r:embed="rId3" cstate="screen"/>
          <a:srcRect/>
          <a:stretch>
            <a:fillRect/>
          </a:stretch>
        </p:blipFill>
        <p:spPr bwMode="auto">
          <a:xfrm>
            <a:off x="2495550" y="3987800"/>
            <a:ext cx="4152900" cy="2698750"/>
          </a:xfrm>
          <a:prstGeom prst="rect">
            <a:avLst/>
          </a:prstGeom>
          <a:noFill/>
        </p:spPr>
      </p:pic>
      <p:pic>
        <p:nvPicPr>
          <p:cNvPr id="1026" name="Picture 2"/>
          <p:cNvPicPr>
            <a:picLocks noChangeAspect="1" noChangeArrowheads="1"/>
          </p:cNvPicPr>
          <p:nvPr/>
        </p:nvPicPr>
        <p:blipFill>
          <a:blip r:embed="rId4" cstate="screen"/>
          <a:srcRect/>
          <a:stretch>
            <a:fillRect/>
          </a:stretch>
        </p:blipFill>
        <p:spPr bwMode="auto">
          <a:xfrm>
            <a:off x="1485190" y="180606"/>
            <a:ext cx="3008589" cy="3710910"/>
          </a:xfrm>
          <a:prstGeom prst="rect">
            <a:avLst/>
          </a:prstGeom>
          <a:noFill/>
          <a:ln w="9525">
            <a:noFill/>
            <a:miter lim="800000"/>
            <a:headEnd/>
            <a:tailEnd/>
          </a:ln>
        </p:spPr>
      </p:pic>
      <p:pic>
        <p:nvPicPr>
          <p:cNvPr id="1028" name="Picture 4"/>
          <p:cNvPicPr>
            <a:picLocks noChangeAspect="1" noChangeArrowheads="1"/>
          </p:cNvPicPr>
          <p:nvPr/>
        </p:nvPicPr>
        <p:blipFill>
          <a:blip r:embed="rId5" cstate="screen"/>
          <a:srcRect/>
          <a:stretch>
            <a:fillRect/>
          </a:stretch>
        </p:blipFill>
        <p:spPr bwMode="auto">
          <a:xfrm>
            <a:off x="4578493" y="191386"/>
            <a:ext cx="2979328" cy="37001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3" name="Picture 3"/>
          <p:cNvPicPr>
            <a:picLocks noChangeAspect="1" noChangeArrowheads="1"/>
          </p:cNvPicPr>
          <p:nvPr/>
        </p:nvPicPr>
        <p:blipFill>
          <a:blip r:embed="rId3" cstate="screen"/>
          <a:srcRect/>
          <a:stretch>
            <a:fillRect/>
          </a:stretch>
        </p:blipFill>
        <p:spPr bwMode="auto">
          <a:xfrm>
            <a:off x="225425" y="196850"/>
            <a:ext cx="4275138" cy="2778125"/>
          </a:xfrm>
          <a:prstGeom prst="rect">
            <a:avLst/>
          </a:prstGeom>
          <a:noFill/>
        </p:spPr>
      </p:pic>
      <p:pic>
        <p:nvPicPr>
          <p:cNvPr id="286724" name="Picture 4"/>
          <p:cNvPicPr>
            <a:picLocks noChangeAspect="1" noChangeArrowheads="1"/>
          </p:cNvPicPr>
          <p:nvPr/>
        </p:nvPicPr>
        <p:blipFill>
          <a:blip r:embed="rId4" cstate="screen"/>
          <a:srcRect/>
          <a:stretch>
            <a:fillRect/>
          </a:stretch>
        </p:blipFill>
        <p:spPr bwMode="auto">
          <a:xfrm>
            <a:off x="3821113" y="3148013"/>
            <a:ext cx="5114925" cy="351313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p:cNvPicPr>
            <a:picLocks noChangeAspect="1" noChangeArrowheads="1"/>
          </p:cNvPicPr>
          <p:nvPr/>
        </p:nvPicPr>
        <p:blipFill>
          <a:blip r:embed="rId3" cstate="screen"/>
          <a:srcRect/>
          <a:stretch>
            <a:fillRect/>
          </a:stretch>
        </p:blipFill>
        <p:spPr bwMode="auto">
          <a:xfrm>
            <a:off x="568325" y="3980459"/>
            <a:ext cx="3995738" cy="2597150"/>
          </a:xfrm>
          <a:prstGeom prst="rect">
            <a:avLst/>
          </a:prstGeom>
          <a:noFill/>
        </p:spPr>
      </p:pic>
      <p:pic>
        <p:nvPicPr>
          <p:cNvPr id="290819" name="Picture 3"/>
          <p:cNvPicPr>
            <a:picLocks noChangeAspect="1" noChangeArrowheads="1"/>
          </p:cNvPicPr>
          <p:nvPr/>
        </p:nvPicPr>
        <p:blipFill>
          <a:blip r:embed="rId4" cstate="screen"/>
          <a:srcRect/>
          <a:stretch>
            <a:fillRect/>
          </a:stretch>
        </p:blipFill>
        <p:spPr bwMode="auto">
          <a:xfrm>
            <a:off x="4751388" y="3964584"/>
            <a:ext cx="3803650" cy="2613025"/>
          </a:xfrm>
          <a:prstGeom prst="rect">
            <a:avLst/>
          </a:prstGeom>
          <a:noFill/>
        </p:spPr>
      </p:pic>
      <p:pic>
        <p:nvPicPr>
          <p:cNvPr id="6" name="Picture 4"/>
          <p:cNvPicPr>
            <a:picLocks noChangeAspect="1" noChangeArrowheads="1"/>
          </p:cNvPicPr>
          <p:nvPr/>
        </p:nvPicPr>
        <p:blipFill>
          <a:blip r:embed="rId5" cstate="screen"/>
          <a:srcRect/>
          <a:stretch>
            <a:fillRect/>
          </a:stretch>
        </p:blipFill>
        <p:spPr bwMode="auto">
          <a:xfrm>
            <a:off x="1569484" y="191385"/>
            <a:ext cx="2979328" cy="3700133"/>
          </a:xfrm>
          <a:prstGeom prst="rect">
            <a:avLst/>
          </a:prstGeom>
          <a:noFill/>
          <a:ln w="9525">
            <a:noFill/>
            <a:miter lim="800000"/>
            <a:headEnd/>
            <a:tailEnd/>
          </a:ln>
        </p:spPr>
      </p:pic>
      <p:pic>
        <p:nvPicPr>
          <p:cNvPr id="2050" name="Picture 2"/>
          <p:cNvPicPr>
            <a:picLocks noChangeAspect="1" noChangeArrowheads="1"/>
          </p:cNvPicPr>
          <p:nvPr/>
        </p:nvPicPr>
        <p:blipFill>
          <a:blip r:embed="rId6" cstate="screen"/>
          <a:srcRect/>
          <a:stretch>
            <a:fillRect/>
          </a:stretch>
        </p:blipFill>
        <p:spPr bwMode="auto">
          <a:xfrm>
            <a:off x="4793804" y="165543"/>
            <a:ext cx="2983012" cy="37047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2" name="Picture 4"/>
          <p:cNvPicPr>
            <a:picLocks noChangeAspect="1" noChangeArrowheads="1"/>
          </p:cNvPicPr>
          <p:nvPr/>
        </p:nvPicPr>
        <p:blipFill>
          <a:blip r:embed="rId3" cstate="screen"/>
          <a:srcRect/>
          <a:stretch>
            <a:fillRect/>
          </a:stretch>
        </p:blipFill>
        <p:spPr bwMode="auto">
          <a:xfrm>
            <a:off x="361950" y="417513"/>
            <a:ext cx="4291013" cy="2947987"/>
          </a:xfrm>
          <a:prstGeom prst="rect">
            <a:avLst/>
          </a:prstGeom>
          <a:noFill/>
        </p:spPr>
      </p:pic>
      <p:pic>
        <p:nvPicPr>
          <p:cNvPr id="288773" name="Picture 5"/>
          <p:cNvPicPr>
            <a:picLocks noChangeAspect="1" noChangeArrowheads="1"/>
          </p:cNvPicPr>
          <p:nvPr/>
        </p:nvPicPr>
        <p:blipFill>
          <a:blip r:embed="rId4" cstate="screen"/>
          <a:srcRect/>
          <a:stretch>
            <a:fillRect/>
          </a:stretch>
        </p:blipFill>
        <p:spPr bwMode="auto">
          <a:xfrm>
            <a:off x="4854575" y="392113"/>
            <a:ext cx="3881438" cy="2973387"/>
          </a:xfrm>
          <a:prstGeom prst="rect">
            <a:avLst/>
          </a:prstGeom>
          <a:noFill/>
        </p:spPr>
      </p:pic>
      <p:grpSp>
        <p:nvGrpSpPr>
          <p:cNvPr id="2" name="Group 10"/>
          <p:cNvGrpSpPr>
            <a:grpSpLocks/>
          </p:cNvGrpSpPr>
          <p:nvPr/>
        </p:nvGrpSpPr>
        <p:grpSpPr bwMode="auto">
          <a:xfrm>
            <a:off x="341313" y="3556000"/>
            <a:ext cx="8405812" cy="2892425"/>
            <a:chOff x="215" y="2240"/>
            <a:chExt cx="5295" cy="1822"/>
          </a:xfrm>
        </p:grpSpPr>
        <p:pic>
          <p:nvPicPr>
            <p:cNvPr id="288770" name="Picture 2" descr="103014_5"/>
            <p:cNvPicPr>
              <a:picLocks noChangeAspect="1" noChangeArrowheads="1"/>
            </p:cNvPicPr>
            <p:nvPr/>
          </p:nvPicPr>
          <p:blipFill>
            <a:blip r:embed="rId5" cstate="screen"/>
            <a:srcRect/>
            <a:stretch>
              <a:fillRect/>
            </a:stretch>
          </p:blipFill>
          <p:spPr bwMode="auto">
            <a:xfrm>
              <a:off x="3041" y="2244"/>
              <a:ext cx="2469" cy="1816"/>
            </a:xfrm>
            <a:prstGeom prst="rect">
              <a:avLst/>
            </a:prstGeom>
            <a:noFill/>
          </p:spPr>
        </p:pic>
        <p:pic>
          <p:nvPicPr>
            <p:cNvPr id="288774" name="Picture 6" descr="103014_4"/>
            <p:cNvPicPr>
              <a:picLocks noChangeAspect="1" noChangeArrowheads="1"/>
            </p:cNvPicPr>
            <p:nvPr/>
          </p:nvPicPr>
          <p:blipFill>
            <a:blip r:embed="rId6" cstate="screen"/>
            <a:srcRect/>
            <a:stretch>
              <a:fillRect/>
            </a:stretch>
          </p:blipFill>
          <p:spPr bwMode="auto">
            <a:xfrm>
              <a:off x="215" y="2240"/>
              <a:ext cx="2706" cy="1822"/>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90" name="Picture 2"/>
          <p:cNvPicPr>
            <a:picLocks noChangeAspect="1" noChangeArrowheads="1"/>
          </p:cNvPicPr>
          <p:nvPr/>
        </p:nvPicPr>
        <p:blipFill>
          <a:blip r:embed="rId3" cstate="screen"/>
          <a:srcRect/>
          <a:stretch>
            <a:fillRect/>
          </a:stretch>
        </p:blipFill>
        <p:spPr bwMode="auto">
          <a:xfrm>
            <a:off x="1538288" y="1241425"/>
            <a:ext cx="6061075" cy="4386263"/>
          </a:xfrm>
          <a:prstGeom prst="rect">
            <a:avLst/>
          </a:prstGeom>
          <a:noFill/>
          <a:ln w="12700" cap="sq">
            <a:noFill/>
            <a:miter lim="800000"/>
            <a:headEnd type="none" w="sm" len="sm"/>
            <a:tailEnd type="none" w="sm" len="sm"/>
          </a:ln>
          <a:effectLst/>
        </p:spPr>
      </p:pic>
      <p:sp>
        <p:nvSpPr>
          <p:cNvPr id="319493" name="Freeform 5"/>
          <p:cNvSpPr>
            <a:spLocks/>
          </p:cNvSpPr>
          <p:nvPr/>
        </p:nvSpPr>
        <p:spPr bwMode="auto">
          <a:xfrm>
            <a:off x="5943600" y="3240088"/>
            <a:ext cx="847725" cy="1036637"/>
          </a:xfrm>
          <a:custGeom>
            <a:avLst/>
            <a:gdLst/>
            <a:ahLst/>
            <a:cxnLst>
              <a:cxn ang="0">
                <a:pos x="33" y="452"/>
              </a:cxn>
              <a:cxn ang="0">
                <a:pos x="45" y="173"/>
              </a:cxn>
              <a:cxn ang="0">
                <a:pos x="204" y="14"/>
              </a:cxn>
              <a:cxn ang="0">
                <a:pos x="447" y="77"/>
              </a:cxn>
              <a:cxn ang="0">
                <a:pos x="519" y="242"/>
              </a:cxn>
              <a:cxn ang="0">
                <a:pos x="504" y="485"/>
              </a:cxn>
              <a:cxn ang="0">
                <a:pos x="399" y="638"/>
              </a:cxn>
              <a:cxn ang="0">
                <a:pos x="198" y="617"/>
              </a:cxn>
              <a:cxn ang="0">
                <a:pos x="33" y="452"/>
              </a:cxn>
            </a:cxnLst>
            <a:rect l="0" t="0" r="r" b="b"/>
            <a:pathLst>
              <a:path w="534" h="653">
                <a:moveTo>
                  <a:pt x="33" y="452"/>
                </a:moveTo>
                <a:cubicBezTo>
                  <a:pt x="6" y="386"/>
                  <a:pt x="0" y="269"/>
                  <a:pt x="45" y="173"/>
                </a:cubicBezTo>
                <a:cubicBezTo>
                  <a:pt x="90" y="77"/>
                  <a:pt x="146" y="28"/>
                  <a:pt x="204" y="14"/>
                </a:cubicBezTo>
                <a:cubicBezTo>
                  <a:pt x="262" y="0"/>
                  <a:pt x="388" y="27"/>
                  <a:pt x="447" y="77"/>
                </a:cubicBezTo>
                <a:cubicBezTo>
                  <a:pt x="506" y="127"/>
                  <a:pt x="504" y="170"/>
                  <a:pt x="519" y="242"/>
                </a:cubicBezTo>
                <a:cubicBezTo>
                  <a:pt x="534" y="314"/>
                  <a:pt x="519" y="434"/>
                  <a:pt x="504" y="485"/>
                </a:cubicBezTo>
                <a:cubicBezTo>
                  <a:pt x="489" y="536"/>
                  <a:pt x="448" y="623"/>
                  <a:pt x="399" y="638"/>
                </a:cubicBezTo>
                <a:cubicBezTo>
                  <a:pt x="350" y="653"/>
                  <a:pt x="280" y="646"/>
                  <a:pt x="198" y="617"/>
                </a:cubicBezTo>
                <a:cubicBezTo>
                  <a:pt x="116" y="588"/>
                  <a:pt x="60" y="518"/>
                  <a:pt x="33" y="452"/>
                </a:cubicBezTo>
                <a:close/>
              </a:path>
            </a:pathLst>
          </a:custGeom>
          <a:solidFill>
            <a:srgbClr val="FFFF00">
              <a:alpha val="39000"/>
            </a:srgbClr>
          </a:solidFill>
          <a:ln w="12700" cap="sq" cmpd="sng">
            <a:noFill/>
            <a:prstDash val="solid"/>
            <a:round/>
            <a:headEnd type="none" w="sm" len="sm"/>
            <a:tailEnd type="none" w="sm" len="sm"/>
          </a:ln>
          <a:effectLst/>
        </p:spPr>
        <p:txBody>
          <a:bodyPr/>
          <a:lstStyle/>
          <a:p>
            <a:endParaRPr lang="el-GR"/>
          </a:p>
        </p:txBody>
      </p:sp>
      <p:sp>
        <p:nvSpPr>
          <p:cNvPr id="319494" name="Freeform 6"/>
          <p:cNvSpPr>
            <a:spLocks/>
          </p:cNvSpPr>
          <p:nvPr/>
        </p:nvSpPr>
        <p:spPr bwMode="auto">
          <a:xfrm>
            <a:off x="5743575" y="4191000"/>
            <a:ext cx="723900" cy="661988"/>
          </a:xfrm>
          <a:custGeom>
            <a:avLst/>
            <a:gdLst/>
            <a:ahLst/>
            <a:cxnLst>
              <a:cxn ang="0">
                <a:pos x="120" y="357"/>
              </a:cxn>
              <a:cxn ang="0">
                <a:pos x="87" y="78"/>
              </a:cxn>
              <a:cxn ang="0">
                <a:pos x="306" y="15"/>
              </a:cxn>
              <a:cxn ang="0">
                <a:pos x="441" y="132"/>
              </a:cxn>
              <a:cxn ang="0">
                <a:pos x="426" y="336"/>
              </a:cxn>
              <a:cxn ang="0">
                <a:pos x="300" y="414"/>
              </a:cxn>
              <a:cxn ang="0">
                <a:pos x="120" y="357"/>
              </a:cxn>
            </a:cxnLst>
            <a:rect l="0" t="0" r="r" b="b"/>
            <a:pathLst>
              <a:path w="456" h="417">
                <a:moveTo>
                  <a:pt x="120" y="357"/>
                </a:moveTo>
                <a:cubicBezTo>
                  <a:pt x="87" y="306"/>
                  <a:pt x="0" y="150"/>
                  <a:pt x="87" y="78"/>
                </a:cubicBezTo>
                <a:cubicBezTo>
                  <a:pt x="174" y="6"/>
                  <a:pt x="204" y="0"/>
                  <a:pt x="306" y="15"/>
                </a:cubicBezTo>
                <a:cubicBezTo>
                  <a:pt x="408" y="30"/>
                  <a:pt x="426" y="81"/>
                  <a:pt x="441" y="132"/>
                </a:cubicBezTo>
                <a:cubicBezTo>
                  <a:pt x="456" y="183"/>
                  <a:pt x="456" y="294"/>
                  <a:pt x="426" y="336"/>
                </a:cubicBezTo>
                <a:cubicBezTo>
                  <a:pt x="396" y="378"/>
                  <a:pt x="351" y="411"/>
                  <a:pt x="300" y="414"/>
                </a:cubicBezTo>
                <a:cubicBezTo>
                  <a:pt x="249" y="417"/>
                  <a:pt x="153" y="408"/>
                  <a:pt x="120" y="357"/>
                </a:cubicBezTo>
                <a:close/>
              </a:path>
            </a:pathLst>
          </a:custGeom>
          <a:solidFill>
            <a:srgbClr val="FFFF00">
              <a:alpha val="39000"/>
            </a:srgbClr>
          </a:solidFill>
          <a:ln w="12700" cap="sq" cmpd="sng">
            <a:noFill/>
            <a:prstDash val="solid"/>
            <a:round/>
            <a:headEnd type="none" w="sm" len="sm"/>
            <a:tailEnd type="none" w="sm" len="sm"/>
          </a:ln>
          <a:effectLst/>
        </p:spPr>
        <p:txBody>
          <a:bodyPr/>
          <a:lstStyle/>
          <a:p>
            <a:endParaRPr lang="el-GR"/>
          </a:p>
        </p:txBody>
      </p:sp>
      <p:sp>
        <p:nvSpPr>
          <p:cNvPr id="319495" name="Freeform 7"/>
          <p:cNvSpPr>
            <a:spLocks/>
          </p:cNvSpPr>
          <p:nvPr/>
        </p:nvSpPr>
        <p:spPr bwMode="auto">
          <a:xfrm>
            <a:off x="5453063" y="4691063"/>
            <a:ext cx="566737" cy="547687"/>
          </a:xfrm>
          <a:custGeom>
            <a:avLst/>
            <a:gdLst/>
            <a:ahLst/>
            <a:cxnLst>
              <a:cxn ang="0">
                <a:pos x="36" y="294"/>
              </a:cxn>
              <a:cxn ang="0">
                <a:pos x="60" y="111"/>
              </a:cxn>
              <a:cxn ang="0">
                <a:pos x="225" y="12"/>
              </a:cxn>
              <a:cxn ang="0">
                <a:pos x="351" y="102"/>
              </a:cxn>
              <a:cxn ang="0">
                <a:pos x="255" y="300"/>
              </a:cxn>
              <a:cxn ang="0">
                <a:pos x="36" y="294"/>
              </a:cxn>
            </a:cxnLst>
            <a:rect l="0" t="0" r="r" b="b"/>
            <a:pathLst>
              <a:path w="357" h="345">
                <a:moveTo>
                  <a:pt x="36" y="294"/>
                </a:moveTo>
                <a:cubicBezTo>
                  <a:pt x="0" y="243"/>
                  <a:pt x="39" y="153"/>
                  <a:pt x="60" y="111"/>
                </a:cubicBezTo>
                <a:cubicBezTo>
                  <a:pt x="81" y="69"/>
                  <a:pt x="129" y="0"/>
                  <a:pt x="225" y="12"/>
                </a:cubicBezTo>
                <a:cubicBezTo>
                  <a:pt x="321" y="24"/>
                  <a:pt x="345" y="60"/>
                  <a:pt x="351" y="102"/>
                </a:cubicBezTo>
                <a:cubicBezTo>
                  <a:pt x="357" y="144"/>
                  <a:pt x="306" y="282"/>
                  <a:pt x="255" y="300"/>
                </a:cubicBezTo>
                <a:cubicBezTo>
                  <a:pt x="204" y="318"/>
                  <a:pt x="72" y="345"/>
                  <a:pt x="36" y="294"/>
                </a:cubicBezTo>
                <a:close/>
              </a:path>
            </a:pathLst>
          </a:custGeom>
          <a:solidFill>
            <a:srgbClr val="00FF00">
              <a:alpha val="39000"/>
            </a:srgbClr>
          </a:solidFill>
          <a:ln w="12700" cap="sq" cmpd="sng">
            <a:noFill/>
            <a:prstDash val="solid"/>
            <a:round/>
            <a:headEnd type="none" w="sm" len="sm"/>
            <a:tailEnd type="none" w="sm" len="sm"/>
          </a:ln>
          <a:effectLst/>
        </p:spPr>
        <p:txBody>
          <a:bodyPr/>
          <a:lstStyle/>
          <a:p>
            <a:endParaRPr lang="el-GR"/>
          </a:p>
        </p:txBody>
      </p:sp>
      <p:sp>
        <p:nvSpPr>
          <p:cNvPr id="319496" name="AutoShape 8"/>
          <p:cNvSpPr>
            <a:spLocks noChangeArrowheads="1"/>
          </p:cNvSpPr>
          <p:nvPr/>
        </p:nvSpPr>
        <p:spPr bwMode="auto">
          <a:xfrm rot="682807">
            <a:off x="6872288" y="3762375"/>
            <a:ext cx="1131887" cy="560388"/>
          </a:xfrm>
          <a:prstGeom prst="leftArrow">
            <a:avLst>
              <a:gd name="adj1" fmla="val 50000"/>
              <a:gd name="adj2" fmla="val 50496"/>
            </a:avLst>
          </a:prstGeom>
          <a:solidFill>
            <a:srgbClr val="E5E000"/>
          </a:solidFill>
          <a:ln w="3175" cap="sq">
            <a:solidFill>
              <a:schemeClr val="tx1"/>
            </a:solidFill>
            <a:miter lim="800000"/>
            <a:headEnd type="none" w="sm" len="sm"/>
            <a:tailEnd type="none" w="sm" len="sm"/>
          </a:ln>
          <a:effectLst/>
        </p:spPr>
        <p:txBody>
          <a:bodyPr wrap="none" anchor="ctr"/>
          <a:lstStyle/>
          <a:p>
            <a:endParaRPr lang="el-GR"/>
          </a:p>
        </p:txBody>
      </p:sp>
      <p:sp>
        <p:nvSpPr>
          <p:cNvPr id="319497" name="AutoShape 9"/>
          <p:cNvSpPr>
            <a:spLocks noChangeArrowheads="1"/>
          </p:cNvSpPr>
          <p:nvPr/>
        </p:nvSpPr>
        <p:spPr bwMode="auto">
          <a:xfrm rot="2383283">
            <a:off x="6372225" y="4916488"/>
            <a:ext cx="1131888" cy="560387"/>
          </a:xfrm>
          <a:prstGeom prst="leftArrow">
            <a:avLst>
              <a:gd name="adj1" fmla="val 50000"/>
              <a:gd name="adj2" fmla="val 50496"/>
            </a:avLst>
          </a:prstGeom>
          <a:solidFill>
            <a:srgbClr val="E5E000"/>
          </a:solidFill>
          <a:ln w="3175" cap="sq">
            <a:solidFill>
              <a:schemeClr val="tx1"/>
            </a:solidFill>
            <a:miter lim="800000"/>
            <a:headEnd type="none" w="sm" len="sm"/>
            <a:tailEnd type="none" w="sm" len="sm"/>
          </a:ln>
          <a:effectLst/>
        </p:spPr>
        <p:txBody>
          <a:bodyPr wrap="none" anchor="ctr"/>
          <a:lstStyle/>
          <a:p>
            <a:endParaRPr lang="el-GR"/>
          </a:p>
        </p:txBody>
      </p:sp>
      <p:sp>
        <p:nvSpPr>
          <p:cNvPr id="319498" name="AutoShape 10"/>
          <p:cNvSpPr>
            <a:spLocks noChangeArrowheads="1"/>
          </p:cNvSpPr>
          <p:nvPr/>
        </p:nvSpPr>
        <p:spPr bwMode="auto">
          <a:xfrm rot="3866887">
            <a:off x="5626100" y="5526088"/>
            <a:ext cx="1131887" cy="560388"/>
          </a:xfrm>
          <a:prstGeom prst="leftArrow">
            <a:avLst>
              <a:gd name="adj1" fmla="val 50000"/>
              <a:gd name="adj2" fmla="val 50496"/>
            </a:avLst>
          </a:prstGeom>
          <a:solidFill>
            <a:srgbClr val="33CC33"/>
          </a:solidFill>
          <a:ln w="3175" cap="sq">
            <a:solidFill>
              <a:schemeClr val="tx1"/>
            </a:solidFill>
            <a:miter lim="800000"/>
            <a:headEnd type="none" w="sm" len="sm"/>
            <a:tailEnd type="none" w="sm" len="sm"/>
          </a:ln>
          <a:effectLst/>
        </p:spPr>
        <p:txBody>
          <a:bodyPr wrap="none" anchor="ctr"/>
          <a:lstStyle/>
          <a:p>
            <a:endParaRPr lang="el-GR"/>
          </a:p>
        </p:txBody>
      </p:sp>
      <p:sp>
        <p:nvSpPr>
          <p:cNvPr id="9" name="Title 2"/>
          <p:cNvSpPr txBox="1">
            <a:spLocks/>
          </p:cNvSpPr>
          <p:nvPr/>
        </p:nvSpPr>
        <p:spPr bwMode="auto">
          <a:xfrm>
            <a:off x="685800" y="311150"/>
            <a:ext cx="77724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200" b="0" i="0" u="none" strike="noStrike" kern="0" cap="none" spc="0" normalizeH="0" baseline="0" noProof="0" smtClean="0">
                <a:ln>
                  <a:noFill/>
                </a:ln>
                <a:solidFill>
                  <a:schemeClr val="tx1"/>
                </a:solidFill>
                <a:effectLst/>
                <a:uLnTx/>
                <a:uFillTx/>
                <a:latin typeface="+mj-lt"/>
                <a:ea typeface="+mj-ea"/>
                <a:cs typeface="+mj-cs"/>
              </a:rPr>
              <a:t>πρόωρη απώλεια νεογιλών</a:t>
            </a:r>
            <a:endParaRPr kumimoji="0" lang="el-GR" sz="32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8" name="Picture 8"/>
          <p:cNvPicPr>
            <a:picLocks noChangeAspect="1" noChangeArrowheads="1"/>
          </p:cNvPicPr>
          <p:nvPr/>
        </p:nvPicPr>
        <p:blipFill>
          <a:blip r:embed="rId3" cstate="screen"/>
          <a:srcRect/>
          <a:stretch>
            <a:fillRect/>
          </a:stretch>
        </p:blipFill>
        <p:spPr bwMode="auto">
          <a:xfrm>
            <a:off x="2744788" y="204788"/>
            <a:ext cx="3873500" cy="2593975"/>
          </a:xfrm>
          <a:prstGeom prst="rect">
            <a:avLst/>
          </a:prstGeom>
          <a:noFill/>
        </p:spPr>
      </p:pic>
      <p:pic>
        <p:nvPicPr>
          <p:cNvPr id="102409" name="Picture 9"/>
          <p:cNvPicPr>
            <a:picLocks noChangeAspect="1" noChangeArrowheads="1"/>
          </p:cNvPicPr>
          <p:nvPr/>
        </p:nvPicPr>
        <p:blipFill>
          <a:blip r:embed="rId4" cstate="screen"/>
          <a:srcRect/>
          <a:stretch>
            <a:fillRect/>
          </a:stretch>
        </p:blipFill>
        <p:spPr bwMode="auto">
          <a:xfrm>
            <a:off x="233363" y="2360613"/>
            <a:ext cx="2854325" cy="2082800"/>
          </a:xfrm>
          <a:prstGeom prst="rect">
            <a:avLst/>
          </a:prstGeom>
          <a:noFill/>
        </p:spPr>
      </p:pic>
      <p:pic>
        <p:nvPicPr>
          <p:cNvPr id="102410" name="Picture 10"/>
          <p:cNvPicPr>
            <a:picLocks noChangeAspect="1" noChangeArrowheads="1"/>
          </p:cNvPicPr>
          <p:nvPr/>
        </p:nvPicPr>
        <p:blipFill>
          <a:blip r:embed="rId5" cstate="screen"/>
          <a:srcRect/>
          <a:stretch>
            <a:fillRect/>
          </a:stretch>
        </p:blipFill>
        <p:spPr bwMode="auto">
          <a:xfrm>
            <a:off x="6065838" y="2370138"/>
            <a:ext cx="2876550" cy="2074862"/>
          </a:xfrm>
          <a:prstGeom prst="rect">
            <a:avLst/>
          </a:prstGeom>
          <a:noFill/>
        </p:spPr>
      </p:pic>
      <p:pic>
        <p:nvPicPr>
          <p:cNvPr id="102411" name="Picture 11"/>
          <p:cNvPicPr>
            <a:picLocks noChangeAspect="1" noChangeArrowheads="1"/>
          </p:cNvPicPr>
          <p:nvPr/>
        </p:nvPicPr>
        <p:blipFill>
          <a:blip r:embed="rId6" cstate="screen"/>
          <a:srcRect/>
          <a:stretch>
            <a:fillRect/>
          </a:stretch>
        </p:blipFill>
        <p:spPr bwMode="auto">
          <a:xfrm>
            <a:off x="884238" y="4576763"/>
            <a:ext cx="3760787" cy="2122487"/>
          </a:xfrm>
          <a:prstGeom prst="rect">
            <a:avLst/>
          </a:prstGeom>
          <a:noFill/>
        </p:spPr>
      </p:pic>
      <p:pic>
        <p:nvPicPr>
          <p:cNvPr id="102412" name="Picture 12"/>
          <p:cNvPicPr>
            <a:picLocks noChangeAspect="1" noChangeArrowheads="1"/>
          </p:cNvPicPr>
          <p:nvPr/>
        </p:nvPicPr>
        <p:blipFill>
          <a:blip r:embed="rId7" cstate="screen"/>
          <a:srcRect/>
          <a:stretch>
            <a:fillRect/>
          </a:stretch>
        </p:blipFill>
        <p:spPr bwMode="auto">
          <a:xfrm>
            <a:off x="4808538" y="4572000"/>
            <a:ext cx="3514725" cy="21082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p:cNvPicPr>
            <a:picLocks noChangeAspect="1" noChangeArrowheads="1"/>
          </p:cNvPicPr>
          <p:nvPr/>
        </p:nvPicPr>
        <p:blipFill>
          <a:blip r:embed="rId3" cstate="screen"/>
          <a:srcRect/>
          <a:stretch>
            <a:fillRect/>
          </a:stretch>
        </p:blipFill>
        <p:spPr bwMode="auto">
          <a:xfrm>
            <a:off x="2403475" y="3594100"/>
            <a:ext cx="4398963" cy="2825750"/>
          </a:xfrm>
          <a:prstGeom prst="rect">
            <a:avLst/>
          </a:prstGeom>
          <a:noFill/>
        </p:spPr>
      </p:pic>
      <p:pic>
        <p:nvPicPr>
          <p:cNvPr id="294915" name="Picture 3"/>
          <p:cNvPicPr>
            <a:picLocks noChangeAspect="1" noChangeArrowheads="1"/>
          </p:cNvPicPr>
          <p:nvPr/>
        </p:nvPicPr>
        <p:blipFill>
          <a:blip r:embed="rId4" cstate="screen"/>
          <a:srcRect/>
          <a:stretch>
            <a:fillRect/>
          </a:stretch>
        </p:blipFill>
        <p:spPr bwMode="auto">
          <a:xfrm>
            <a:off x="142875" y="523875"/>
            <a:ext cx="4343400" cy="2908300"/>
          </a:xfrm>
          <a:prstGeom prst="rect">
            <a:avLst/>
          </a:prstGeom>
          <a:noFill/>
        </p:spPr>
      </p:pic>
      <p:pic>
        <p:nvPicPr>
          <p:cNvPr id="294920" name="Picture 8"/>
          <p:cNvPicPr>
            <a:picLocks noChangeAspect="1" noChangeArrowheads="1"/>
          </p:cNvPicPr>
          <p:nvPr/>
        </p:nvPicPr>
        <p:blipFill>
          <a:blip r:embed="rId5" cstate="screen"/>
          <a:srcRect/>
          <a:stretch>
            <a:fillRect/>
          </a:stretch>
        </p:blipFill>
        <p:spPr bwMode="auto">
          <a:xfrm>
            <a:off x="4695825" y="523875"/>
            <a:ext cx="4279900" cy="2917825"/>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8" name="Picture 12"/>
          <p:cNvPicPr>
            <a:picLocks noChangeAspect="1" noChangeArrowheads="1"/>
          </p:cNvPicPr>
          <p:nvPr/>
        </p:nvPicPr>
        <p:blipFill>
          <a:blip r:embed="rId3" cstate="screen"/>
          <a:srcRect/>
          <a:stretch>
            <a:fillRect/>
          </a:stretch>
        </p:blipFill>
        <p:spPr bwMode="auto">
          <a:xfrm>
            <a:off x="2876272" y="113228"/>
            <a:ext cx="3391457" cy="2470484"/>
          </a:xfrm>
          <a:prstGeom prst="rect">
            <a:avLst/>
          </a:prstGeom>
          <a:noFill/>
        </p:spPr>
      </p:pic>
      <p:grpSp>
        <p:nvGrpSpPr>
          <p:cNvPr id="2" name="Group 23"/>
          <p:cNvGrpSpPr>
            <a:grpSpLocks/>
          </p:cNvGrpSpPr>
          <p:nvPr/>
        </p:nvGrpSpPr>
        <p:grpSpPr bwMode="auto">
          <a:xfrm>
            <a:off x="1412875" y="4832797"/>
            <a:ext cx="6318250" cy="1901825"/>
            <a:chOff x="984" y="2984"/>
            <a:chExt cx="3980" cy="1198"/>
          </a:xfrm>
        </p:grpSpPr>
        <p:pic>
          <p:nvPicPr>
            <p:cNvPr id="178191" name="Picture 15" descr="097001-6"/>
            <p:cNvPicPr>
              <a:picLocks noChangeAspect="1" noChangeArrowheads="1"/>
            </p:cNvPicPr>
            <p:nvPr/>
          </p:nvPicPr>
          <p:blipFill>
            <a:blip r:embed="rId4" cstate="screen"/>
            <a:srcRect/>
            <a:stretch>
              <a:fillRect/>
            </a:stretch>
          </p:blipFill>
          <p:spPr bwMode="auto">
            <a:xfrm>
              <a:off x="984" y="2993"/>
              <a:ext cx="1918" cy="1189"/>
            </a:xfrm>
            <a:prstGeom prst="rect">
              <a:avLst/>
            </a:prstGeom>
            <a:noFill/>
          </p:spPr>
        </p:pic>
        <p:pic>
          <p:nvPicPr>
            <p:cNvPr id="178192" name="Picture 16" descr="097001-7"/>
            <p:cNvPicPr>
              <a:picLocks noChangeAspect="1" noChangeArrowheads="1"/>
            </p:cNvPicPr>
            <p:nvPr/>
          </p:nvPicPr>
          <p:blipFill>
            <a:blip r:embed="rId5" cstate="screen"/>
            <a:srcRect/>
            <a:stretch>
              <a:fillRect/>
            </a:stretch>
          </p:blipFill>
          <p:spPr bwMode="auto">
            <a:xfrm>
              <a:off x="3003" y="2984"/>
              <a:ext cx="1961" cy="1186"/>
            </a:xfrm>
            <a:prstGeom prst="rect">
              <a:avLst/>
            </a:prstGeom>
            <a:noFill/>
          </p:spPr>
        </p:pic>
      </p:grpSp>
      <p:pic>
        <p:nvPicPr>
          <p:cNvPr id="178196" name="Picture 20"/>
          <p:cNvPicPr>
            <a:picLocks noChangeAspect="1" noChangeArrowheads="1"/>
          </p:cNvPicPr>
          <p:nvPr/>
        </p:nvPicPr>
        <p:blipFill>
          <a:blip r:embed="rId6" cstate="screen"/>
          <a:srcRect/>
          <a:stretch>
            <a:fillRect/>
          </a:stretch>
        </p:blipFill>
        <p:spPr bwMode="auto">
          <a:xfrm>
            <a:off x="5518298" y="2255620"/>
            <a:ext cx="3493757" cy="2475389"/>
          </a:xfrm>
          <a:prstGeom prst="rect">
            <a:avLst/>
          </a:prstGeom>
          <a:noFill/>
        </p:spPr>
      </p:pic>
      <p:pic>
        <p:nvPicPr>
          <p:cNvPr id="178197" name="Picture 21"/>
          <p:cNvPicPr>
            <a:picLocks noChangeAspect="1" noChangeArrowheads="1"/>
          </p:cNvPicPr>
          <p:nvPr/>
        </p:nvPicPr>
        <p:blipFill>
          <a:blip r:embed="rId7" cstate="screen"/>
          <a:srcRect/>
          <a:stretch>
            <a:fillRect/>
          </a:stretch>
        </p:blipFill>
        <p:spPr bwMode="auto">
          <a:xfrm>
            <a:off x="151623" y="2286000"/>
            <a:ext cx="3222477" cy="2477385"/>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screen"/>
          <a:srcRect/>
          <a:stretch>
            <a:fillRect/>
          </a:stretch>
        </p:blipFill>
        <p:spPr bwMode="auto">
          <a:xfrm>
            <a:off x="4765675" y="3617913"/>
            <a:ext cx="4038600" cy="2968625"/>
          </a:xfrm>
          <a:prstGeom prst="rect">
            <a:avLst/>
          </a:prstGeom>
          <a:noFill/>
        </p:spPr>
      </p:pic>
      <p:pic>
        <p:nvPicPr>
          <p:cNvPr id="296963" name="Picture 3"/>
          <p:cNvPicPr>
            <a:picLocks noChangeAspect="1" noChangeArrowheads="1"/>
          </p:cNvPicPr>
          <p:nvPr/>
        </p:nvPicPr>
        <p:blipFill>
          <a:blip r:embed="rId4" cstate="screen"/>
          <a:srcRect/>
          <a:stretch>
            <a:fillRect/>
          </a:stretch>
        </p:blipFill>
        <p:spPr bwMode="auto">
          <a:xfrm>
            <a:off x="260350" y="246063"/>
            <a:ext cx="4265613" cy="3108325"/>
          </a:xfrm>
          <a:prstGeom prst="rect">
            <a:avLst/>
          </a:prstGeom>
          <a:noFill/>
        </p:spPr>
      </p:pic>
      <p:pic>
        <p:nvPicPr>
          <p:cNvPr id="296966" name="Picture 6"/>
          <p:cNvPicPr>
            <a:picLocks noChangeAspect="1" noChangeArrowheads="1"/>
          </p:cNvPicPr>
          <p:nvPr/>
        </p:nvPicPr>
        <p:blipFill>
          <a:blip r:embed="rId5" cstate="screen"/>
          <a:srcRect/>
          <a:stretch>
            <a:fillRect/>
          </a:stretch>
        </p:blipFill>
        <p:spPr bwMode="auto">
          <a:xfrm>
            <a:off x="266700" y="3595688"/>
            <a:ext cx="4256088" cy="2776537"/>
          </a:xfrm>
          <a:prstGeom prst="rect">
            <a:avLst/>
          </a:prstGeom>
          <a:noFill/>
        </p:spPr>
      </p:pic>
      <p:pic>
        <p:nvPicPr>
          <p:cNvPr id="296969" name="Picture 9"/>
          <p:cNvPicPr>
            <a:picLocks noChangeAspect="1" noChangeArrowheads="1"/>
          </p:cNvPicPr>
          <p:nvPr/>
        </p:nvPicPr>
        <p:blipFill>
          <a:blip r:embed="rId6" cstate="screen"/>
          <a:srcRect/>
          <a:stretch>
            <a:fillRect/>
          </a:stretch>
        </p:blipFill>
        <p:spPr bwMode="auto">
          <a:xfrm>
            <a:off x="4764088" y="241300"/>
            <a:ext cx="4081462" cy="3138488"/>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11" name="Picture 15"/>
          <p:cNvPicPr>
            <a:picLocks noChangeAspect="1" noChangeArrowheads="1"/>
          </p:cNvPicPr>
          <p:nvPr/>
        </p:nvPicPr>
        <p:blipFill>
          <a:blip r:embed="rId3" cstate="screen"/>
          <a:srcRect/>
          <a:stretch>
            <a:fillRect/>
          </a:stretch>
        </p:blipFill>
        <p:spPr bwMode="auto">
          <a:xfrm>
            <a:off x="2669345" y="123528"/>
            <a:ext cx="3805310" cy="2438918"/>
          </a:xfrm>
          <a:prstGeom prst="rect">
            <a:avLst/>
          </a:prstGeom>
          <a:noFill/>
        </p:spPr>
      </p:pic>
      <p:pic>
        <p:nvPicPr>
          <p:cNvPr id="183312" name="Picture 16"/>
          <p:cNvPicPr>
            <a:picLocks noChangeAspect="1" noChangeArrowheads="1"/>
          </p:cNvPicPr>
          <p:nvPr/>
        </p:nvPicPr>
        <p:blipFill>
          <a:blip r:embed="rId4" cstate="screen"/>
          <a:srcRect/>
          <a:stretch>
            <a:fillRect/>
          </a:stretch>
        </p:blipFill>
        <p:spPr bwMode="auto">
          <a:xfrm>
            <a:off x="69850" y="2104755"/>
            <a:ext cx="3247508" cy="2498666"/>
          </a:xfrm>
          <a:prstGeom prst="rect">
            <a:avLst/>
          </a:prstGeom>
          <a:noFill/>
        </p:spPr>
      </p:pic>
      <p:pic>
        <p:nvPicPr>
          <p:cNvPr id="183313" name="Picture 17"/>
          <p:cNvPicPr>
            <a:picLocks noChangeAspect="1" noChangeArrowheads="1"/>
          </p:cNvPicPr>
          <p:nvPr/>
        </p:nvPicPr>
        <p:blipFill>
          <a:blip r:embed="rId5" cstate="screen"/>
          <a:srcRect/>
          <a:stretch>
            <a:fillRect/>
          </a:stretch>
        </p:blipFill>
        <p:spPr bwMode="auto">
          <a:xfrm>
            <a:off x="5550195" y="2073030"/>
            <a:ext cx="3530305" cy="2507057"/>
          </a:xfrm>
          <a:prstGeom prst="rect">
            <a:avLst/>
          </a:prstGeom>
          <a:noFill/>
        </p:spPr>
      </p:pic>
      <p:grpSp>
        <p:nvGrpSpPr>
          <p:cNvPr id="2" name="Group 23"/>
          <p:cNvGrpSpPr>
            <a:grpSpLocks/>
          </p:cNvGrpSpPr>
          <p:nvPr/>
        </p:nvGrpSpPr>
        <p:grpSpPr bwMode="auto">
          <a:xfrm>
            <a:off x="1136650" y="4693279"/>
            <a:ext cx="6872288" cy="2033587"/>
            <a:chOff x="723" y="2943"/>
            <a:chExt cx="4329" cy="1281"/>
          </a:xfrm>
        </p:grpSpPr>
        <p:pic>
          <p:nvPicPr>
            <p:cNvPr id="183314" name="Picture 18" descr="097030-6"/>
            <p:cNvPicPr>
              <a:picLocks noChangeAspect="1" noChangeArrowheads="1"/>
            </p:cNvPicPr>
            <p:nvPr/>
          </p:nvPicPr>
          <p:blipFill>
            <a:blip r:embed="rId6" cstate="screen"/>
            <a:srcRect/>
            <a:stretch>
              <a:fillRect/>
            </a:stretch>
          </p:blipFill>
          <p:spPr bwMode="auto">
            <a:xfrm>
              <a:off x="723" y="2944"/>
              <a:ext cx="2123" cy="1280"/>
            </a:xfrm>
            <a:prstGeom prst="rect">
              <a:avLst/>
            </a:prstGeom>
            <a:noFill/>
          </p:spPr>
        </p:pic>
        <p:pic>
          <p:nvPicPr>
            <p:cNvPr id="183315" name="Picture 19" descr="097030-7"/>
            <p:cNvPicPr>
              <a:picLocks noChangeAspect="1" noChangeArrowheads="1"/>
            </p:cNvPicPr>
            <p:nvPr/>
          </p:nvPicPr>
          <p:blipFill>
            <a:blip r:embed="rId7" cstate="screen"/>
            <a:srcRect/>
            <a:stretch>
              <a:fillRect/>
            </a:stretch>
          </p:blipFill>
          <p:spPr bwMode="auto">
            <a:xfrm>
              <a:off x="2946" y="2943"/>
              <a:ext cx="2106" cy="1268"/>
            </a:xfrm>
            <a:prstGeom prst="rect">
              <a:avLst/>
            </a:prstGeom>
            <a:noFill/>
          </p:spPr>
        </p:pic>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p:cNvPicPr>
            <a:picLocks noChangeAspect="1" noChangeArrowheads="1"/>
          </p:cNvPicPr>
          <p:nvPr/>
        </p:nvPicPr>
        <p:blipFill>
          <a:blip r:embed="rId3" cstate="screen"/>
          <a:srcRect/>
          <a:stretch>
            <a:fillRect/>
          </a:stretch>
        </p:blipFill>
        <p:spPr bwMode="auto">
          <a:xfrm>
            <a:off x="4868863" y="3635375"/>
            <a:ext cx="3978275" cy="2662238"/>
          </a:xfrm>
          <a:prstGeom prst="rect">
            <a:avLst/>
          </a:prstGeom>
          <a:noFill/>
        </p:spPr>
      </p:pic>
      <p:pic>
        <p:nvPicPr>
          <p:cNvPr id="301059" name="Picture 3"/>
          <p:cNvPicPr>
            <a:picLocks noChangeAspect="1" noChangeArrowheads="1"/>
          </p:cNvPicPr>
          <p:nvPr/>
        </p:nvPicPr>
        <p:blipFill>
          <a:blip r:embed="rId4" cstate="screen"/>
          <a:srcRect/>
          <a:stretch>
            <a:fillRect/>
          </a:stretch>
        </p:blipFill>
        <p:spPr bwMode="auto">
          <a:xfrm>
            <a:off x="301625" y="547688"/>
            <a:ext cx="4579938" cy="2935287"/>
          </a:xfrm>
          <a:prstGeom prst="rect">
            <a:avLst/>
          </a:prstGeom>
          <a:noFill/>
        </p:spPr>
      </p:pic>
      <p:pic>
        <p:nvPicPr>
          <p:cNvPr id="301060" name="Picture 4"/>
          <p:cNvPicPr>
            <a:picLocks noChangeAspect="1" noChangeArrowheads="1"/>
          </p:cNvPicPr>
          <p:nvPr/>
        </p:nvPicPr>
        <p:blipFill>
          <a:blip r:embed="rId5" cstate="screen"/>
          <a:srcRect/>
          <a:stretch>
            <a:fillRect/>
          </a:stretch>
        </p:blipFill>
        <p:spPr bwMode="auto">
          <a:xfrm>
            <a:off x="5033963" y="560388"/>
            <a:ext cx="3805237" cy="2928937"/>
          </a:xfrm>
          <a:prstGeom prst="rect">
            <a:avLst/>
          </a:prstGeom>
          <a:noFill/>
        </p:spPr>
      </p:pic>
      <p:pic>
        <p:nvPicPr>
          <p:cNvPr id="301064" name="Picture 8"/>
          <p:cNvPicPr>
            <a:picLocks noChangeAspect="1" noChangeArrowheads="1"/>
          </p:cNvPicPr>
          <p:nvPr/>
        </p:nvPicPr>
        <p:blipFill>
          <a:blip r:embed="rId6" cstate="screen"/>
          <a:srcRect/>
          <a:stretch>
            <a:fillRect/>
          </a:stretch>
        </p:blipFill>
        <p:spPr bwMode="auto">
          <a:xfrm>
            <a:off x="295275" y="3641725"/>
            <a:ext cx="4392613" cy="2668588"/>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77" name="Picture 13"/>
          <p:cNvPicPr>
            <a:picLocks noChangeAspect="1" noChangeArrowheads="1"/>
          </p:cNvPicPr>
          <p:nvPr/>
        </p:nvPicPr>
        <p:blipFill>
          <a:blip r:embed="rId3" cstate="screen"/>
          <a:srcRect/>
          <a:stretch>
            <a:fillRect/>
          </a:stretch>
        </p:blipFill>
        <p:spPr bwMode="auto">
          <a:xfrm>
            <a:off x="236538" y="725488"/>
            <a:ext cx="4214812" cy="3025775"/>
          </a:xfrm>
          <a:prstGeom prst="rect">
            <a:avLst/>
          </a:prstGeom>
          <a:noFill/>
        </p:spPr>
      </p:pic>
      <p:pic>
        <p:nvPicPr>
          <p:cNvPr id="113678" name="Picture 14"/>
          <p:cNvPicPr>
            <a:picLocks noChangeAspect="1" noChangeArrowheads="1"/>
          </p:cNvPicPr>
          <p:nvPr/>
        </p:nvPicPr>
        <p:blipFill>
          <a:blip r:embed="rId4" cstate="screen"/>
          <a:srcRect/>
          <a:stretch>
            <a:fillRect/>
          </a:stretch>
        </p:blipFill>
        <p:spPr bwMode="auto">
          <a:xfrm>
            <a:off x="4637088" y="742950"/>
            <a:ext cx="3868737" cy="3006725"/>
          </a:xfrm>
          <a:prstGeom prst="rect">
            <a:avLst/>
          </a:prstGeom>
          <a:noFill/>
        </p:spPr>
      </p:pic>
      <p:pic>
        <p:nvPicPr>
          <p:cNvPr id="113679" name="Picture 15"/>
          <p:cNvPicPr>
            <a:picLocks noChangeAspect="1" noChangeArrowheads="1"/>
          </p:cNvPicPr>
          <p:nvPr/>
        </p:nvPicPr>
        <p:blipFill>
          <a:blip r:embed="rId5" cstate="screen"/>
          <a:srcRect/>
          <a:stretch>
            <a:fillRect/>
          </a:stretch>
        </p:blipFill>
        <p:spPr bwMode="auto">
          <a:xfrm>
            <a:off x="4608513" y="3960813"/>
            <a:ext cx="4344987" cy="2419350"/>
          </a:xfrm>
          <a:prstGeom prst="rect">
            <a:avLst/>
          </a:prstGeom>
          <a:noFill/>
        </p:spPr>
      </p:pic>
      <p:pic>
        <p:nvPicPr>
          <p:cNvPr id="113680" name="Picture 16"/>
          <p:cNvPicPr>
            <a:picLocks noChangeAspect="1" noChangeArrowheads="1"/>
          </p:cNvPicPr>
          <p:nvPr/>
        </p:nvPicPr>
        <p:blipFill>
          <a:blip r:embed="rId6" cstate="screen"/>
          <a:srcRect/>
          <a:stretch>
            <a:fillRect/>
          </a:stretch>
        </p:blipFill>
        <p:spPr bwMode="auto">
          <a:xfrm>
            <a:off x="200025" y="3975100"/>
            <a:ext cx="4232275" cy="2403475"/>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p:cNvPicPr>
            <a:picLocks noChangeAspect="1" noChangeArrowheads="1"/>
          </p:cNvPicPr>
          <p:nvPr/>
        </p:nvPicPr>
        <p:blipFill>
          <a:blip r:embed="rId3" cstate="screen"/>
          <a:srcRect/>
          <a:stretch>
            <a:fillRect/>
          </a:stretch>
        </p:blipFill>
        <p:spPr bwMode="auto">
          <a:xfrm>
            <a:off x="236538" y="725488"/>
            <a:ext cx="4214812" cy="3025775"/>
          </a:xfrm>
          <a:prstGeom prst="rect">
            <a:avLst/>
          </a:prstGeom>
          <a:noFill/>
        </p:spPr>
      </p:pic>
      <p:pic>
        <p:nvPicPr>
          <p:cNvPr id="305155" name="Picture 3"/>
          <p:cNvPicPr>
            <a:picLocks noChangeAspect="1" noChangeArrowheads="1"/>
          </p:cNvPicPr>
          <p:nvPr/>
        </p:nvPicPr>
        <p:blipFill>
          <a:blip r:embed="rId4" cstate="screen"/>
          <a:srcRect/>
          <a:stretch>
            <a:fillRect/>
          </a:stretch>
        </p:blipFill>
        <p:spPr bwMode="auto">
          <a:xfrm>
            <a:off x="4637088" y="742950"/>
            <a:ext cx="3868737" cy="3006725"/>
          </a:xfrm>
          <a:prstGeom prst="rect">
            <a:avLst/>
          </a:prstGeom>
          <a:noFill/>
        </p:spPr>
      </p:pic>
      <p:pic>
        <p:nvPicPr>
          <p:cNvPr id="305158" name="Picture 6"/>
          <p:cNvPicPr>
            <a:picLocks noChangeAspect="1" noChangeArrowheads="1"/>
          </p:cNvPicPr>
          <p:nvPr/>
        </p:nvPicPr>
        <p:blipFill>
          <a:blip r:embed="rId5" cstate="screen"/>
          <a:srcRect/>
          <a:stretch>
            <a:fillRect/>
          </a:stretch>
        </p:blipFill>
        <p:spPr bwMode="auto">
          <a:xfrm>
            <a:off x="2455863" y="3911600"/>
            <a:ext cx="4233862" cy="27559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1" name="Picture 11"/>
          <p:cNvPicPr>
            <a:picLocks noChangeAspect="1" noChangeArrowheads="1"/>
          </p:cNvPicPr>
          <p:nvPr/>
        </p:nvPicPr>
        <p:blipFill>
          <a:blip r:embed="rId3" cstate="screen"/>
          <a:srcRect/>
          <a:stretch>
            <a:fillRect/>
          </a:stretch>
        </p:blipFill>
        <p:spPr bwMode="auto">
          <a:xfrm>
            <a:off x="4641072" y="3657597"/>
            <a:ext cx="4311297" cy="2634955"/>
          </a:xfrm>
          <a:prstGeom prst="rect">
            <a:avLst/>
          </a:prstGeom>
          <a:noFill/>
        </p:spPr>
      </p:pic>
      <p:pic>
        <p:nvPicPr>
          <p:cNvPr id="143374" name="Picture 14"/>
          <p:cNvPicPr>
            <a:picLocks noChangeAspect="1" noChangeArrowheads="1"/>
          </p:cNvPicPr>
          <p:nvPr/>
        </p:nvPicPr>
        <p:blipFill>
          <a:blip r:embed="rId4" cstate="screen"/>
          <a:srcRect/>
          <a:stretch>
            <a:fillRect/>
          </a:stretch>
        </p:blipFill>
        <p:spPr bwMode="auto">
          <a:xfrm>
            <a:off x="226570" y="3657598"/>
            <a:ext cx="4295260" cy="2638610"/>
          </a:xfrm>
          <a:prstGeom prst="rect">
            <a:avLst/>
          </a:prstGeom>
          <a:noFill/>
        </p:spPr>
      </p:pic>
      <p:pic>
        <p:nvPicPr>
          <p:cNvPr id="3074" name="Picture 2"/>
          <p:cNvPicPr>
            <a:picLocks noChangeAspect="1" noChangeArrowheads="1"/>
          </p:cNvPicPr>
          <p:nvPr/>
        </p:nvPicPr>
        <p:blipFill>
          <a:blip r:embed="rId5" cstate="screen"/>
          <a:srcRect/>
          <a:stretch>
            <a:fillRect/>
          </a:stretch>
        </p:blipFill>
        <p:spPr bwMode="auto">
          <a:xfrm>
            <a:off x="138222" y="162448"/>
            <a:ext cx="3408585" cy="3290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p:cNvPicPr>
            <a:picLocks noChangeAspect="1" noChangeArrowheads="1"/>
          </p:cNvPicPr>
          <p:nvPr/>
        </p:nvPicPr>
        <p:blipFill>
          <a:blip r:embed="rId3" cstate="screen"/>
          <a:srcRect/>
          <a:stretch>
            <a:fillRect/>
          </a:stretch>
        </p:blipFill>
        <p:spPr bwMode="auto">
          <a:xfrm>
            <a:off x="209550" y="223838"/>
            <a:ext cx="4711700" cy="3162300"/>
          </a:xfrm>
          <a:prstGeom prst="rect">
            <a:avLst/>
          </a:prstGeom>
          <a:noFill/>
        </p:spPr>
      </p:pic>
      <p:pic>
        <p:nvPicPr>
          <p:cNvPr id="307204" name="Picture 4"/>
          <p:cNvPicPr>
            <a:picLocks noChangeAspect="1" noChangeArrowheads="1"/>
          </p:cNvPicPr>
          <p:nvPr/>
        </p:nvPicPr>
        <p:blipFill>
          <a:blip r:embed="rId4" cstate="screen"/>
          <a:srcRect/>
          <a:stretch>
            <a:fillRect/>
          </a:stretch>
        </p:blipFill>
        <p:spPr bwMode="auto">
          <a:xfrm>
            <a:off x="3929063" y="3578225"/>
            <a:ext cx="4975225" cy="3068638"/>
          </a:xfrm>
          <a:prstGeom prst="rect">
            <a:avLst/>
          </a:prstGeom>
          <a:noFill/>
        </p:spPr>
      </p:pic>
      <p:pic>
        <p:nvPicPr>
          <p:cNvPr id="307205" name="Picture 5"/>
          <p:cNvPicPr>
            <a:picLocks noChangeAspect="1" noChangeArrowheads="1"/>
          </p:cNvPicPr>
          <p:nvPr/>
        </p:nvPicPr>
        <p:blipFill>
          <a:blip r:embed="rId5" cstate="screen"/>
          <a:srcRect/>
          <a:stretch>
            <a:fillRect/>
          </a:stretch>
        </p:blipFill>
        <p:spPr bwMode="auto">
          <a:xfrm>
            <a:off x="206375" y="4345356"/>
            <a:ext cx="3563938" cy="2286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3" cstate="screen"/>
          <a:srcRect/>
          <a:stretch>
            <a:fillRect/>
          </a:stretch>
        </p:blipFill>
        <p:spPr bwMode="auto">
          <a:xfrm>
            <a:off x="1538288" y="1241425"/>
            <a:ext cx="6061075" cy="4386263"/>
          </a:xfrm>
          <a:prstGeom prst="rect">
            <a:avLst/>
          </a:prstGeom>
          <a:noFill/>
          <a:ln w="12700" cap="sq">
            <a:noFill/>
            <a:miter lim="800000"/>
            <a:headEnd type="none" w="sm" len="sm"/>
            <a:tailEnd type="none" w="sm" len="sm"/>
          </a:ln>
          <a:effectLst/>
        </p:spPr>
      </p:pic>
      <p:sp>
        <p:nvSpPr>
          <p:cNvPr id="321539" name="AutoShape 3"/>
          <p:cNvSpPr>
            <a:spLocks noChangeArrowheads="1"/>
          </p:cNvSpPr>
          <p:nvPr/>
        </p:nvSpPr>
        <p:spPr bwMode="auto">
          <a:xfrm rot="622142">
            <a:off x="7224713" y="2805113"/>
            <a:ext cx="1131887" cy="560387"/>
          </a:xfrm>
          <a:prstGeom prst="leftArrow">
            <a:avLst>
              <a:gd name="adj1" fmla="val 50000"/>
              <a:gd name="adj2" fmla="val 50496"/>
            </a:avLst>
          </a:prstGeom>
          <a:solidFill>
            <a:srgbClr val="FF0000"/>
          </a:solidFill>
          <a:ln w="3175" cap="sq">
            <a:solidFill>
              <a:schemeClr val="tx1"/>
            </a:solidFill>
            <a:miter lim="800000"/>
            <a:headEnd type="none" w="sm" len="sm"/>
            <a:tailEnd type="none" w="sm" len="sm"/>
          </a:ln>
          <a:effectLst/>
        </p:spPr>
        <p:txBody>
          <a:bodyPr wrap="none" anchor="ctr"/>
          <a:lstStyle/>
          <a:p>
            <a:endParaRPr lang="el-GR"/>
          </a:p>
        </p:txBody>
      </p:sp>
      <p:sp>
        <p:nvSpPr>
          <p:cNvPr id="321540" name="Freeform 4"/>
          <p:cNvSpPr>
            <a:spLocks/>
          </p:cNvSpPr>
          <p:nvPr/>
        </p:nvSpPr>
        <p:spPr bwMode="auto">
          <a:xfrm>
            <a:off x="6059488" y="2185988"/>
            <a:ext cx="1079500" cy="1157287"/>
          </a:xfrm>
          <a:custGeom>
            <a:avLst/>
            <a:gdLst/>
            <a:ahLst/>
            <a:cxnLst>
              <a:cxn ang="0">
                <a:pos x="29" y="531"/>
              </a:cxn>
              <a:cxn ang="0">
                <a:pos x="83" y="225"/>
              </a:cxn>
              <a:cxn ang="0">
                <a:pos x="278" y="21"/>
              </a:cxn>
              <a:cxn ang="0">
                <a:pos x="563" y="99"/>
              </a:cxn>
              <a:cxn ang="0">
                <a:pos x="665" y="300"/>
              </a:cxn>
              <a:cxn ang="0">
                <a:pos x="623" y="585"/>
              </a:cxn>
              <a:cxn ang="0">
                <a:pos x="482" y="714"/>
              </a:cxn>
              <a:cxn ang="0">
                <a:pos x="239" y="684"/>
              </a:cxn>
              <a:cxn ang="0">
                <a:pos x="29" y="531"/>
              </a:cxn>
            </a:cxnLst>
            <a:rect l="0" t="0" r="r" b="b"/>
            <a:pathLst>
              <a:path w="680" h="729">
                <a:moveTo>
                  <a:pt x="29" y="531"/>
                </a:moveTo>
                <a:cubicBezTo>
                  <a:pt x="0" y="433"/>
                  <a:pt x="44" y="316"/>
                  <a:pt x="83" y="225"/>
                </a:cubicBezTo>
                <a:cubicBezTo>
                  <a:pt x="122" y="134"/>
                  <a:pt x="185" y="42"/>
                  <a:pt x="278" y="21"/>
                </a:cubicBezTo>
                <a:cubicBezTo>
                  <a:pt x="371" y="0"/>
                  <a:pt x="504" y="49"/>
                  <a:pt x="563" y="99"/>
                </a:cubicBezTo>
                <a:cubicBezTo>
                  <a:pt x="622" y="149"/>
                  <a:pt x="650" y="228"/>
                  <a:pt x="665" y="300"/>
                </a:cubicBezTo>
                <a:cubicBezTo>
                  <a:pt x="680" y="372"/>
                  <a:pt x="652" y="529"/>
                  <a:pt x="623" y="585"/>
                </a:cubicBezTo>
                <a:cubicBezTo>
                  <a:pt x="594" y="641"/>
                  <a:pt x="531" y="699"/>
                  <a:pt x="482" y="714"/>
                </a:cubicBezTo>
                <a:cubicBezTo>
                  <a:pt x="433" y="729"/>
                  <a:pt x="321" y="713"/>
                  <a:pt x="239" y="684"/>
                </a:cubicBezTo>
                <a:cubicBezTo>
                  <a:pt x="157" y="655"/>
                  <a:pt x="58" y="629"/>
                  <a:pt x="29" y="531"/>
                </a:cubicBezTo>
                <a:close/>
              </a:path>
            </a:pathLst>
          </a:custGeom>
          <a:solidFill>
            <a:srgbClr val="FF0000">
              <a:alpha val="58000"/>
            </a:srgbClr>
          </a:solidFill>
          <a:ln w="12700" cap="sq" cmpd="sng">
            <a:noFill/>
            <a:prstDash val="solid"/>
            <a:round/>
            <a:headEnd type="none" w="sm" len="sm"/>
            <a:tailEnd type="none" w="sm" len="sm"/>
          </a:ln>
          <a:effectLst/>
        </p:spPr>
        <p:txBody>
          <a:bodyPr/>
          <a:lstStyle/>
          <a:p>
            <a:endParaRPr lang="el-GR"/>
          </a:p>
        </p:txBody>
      </p:sp>
      <p:sp>
        <p:nvSpPr>
          <p:cNvPr id="321541" name="Freeform 5"/>
          <p:cNvSpPr>
            <a:spLocks/>
          </p:cNvSpPr>
          <p:nvPr/>
        </p:nvSpPr>
        <p:spPr bwMode="auto">
          <a:xfrm>
            <a:off x="5943600" y="3240088"/>
            <a:ext cx="847725" cy="1036637"/>
          </a:xfrm>
          <a:custGeom>
            <a:avLst/>
            <a:gdLst/>
            <a:ahLst/>
            <a:cxnLst>
              <a:cxn ang="0">
                <a:pos x="33" y="452"/>
              </a:cxn>
              <a:cxn ang="0">
                <a:pos x="45" y="173"/>
              </a:cxn>
              <a:cxn ang="0">
                <a:pos x="204" y="14"/>
              </a:cxn>
              <a:cxn ang="0">
                <a:pos x="447" y="77"/>
              </a:cxn>
              <a:cxn ang="0">
                <a:pos x="519" y="242"/>
              </a:cxn>
              <a:cxn ang="0">
                <a:pos x="504" y="485"/>
              </a:cxn>
              <a:cxn ang="0">
                <a:pos x="399" y="638"/>
              </a:cxn>
              <a:cxn ang="0">
                <a:pos x="198" y="617"/>
              </a:cxn>
              <a:cxn ang="0">
                <a:pos x="33" y="452"/>
              </a:cxn>
            </a:cxnLst>
            <a:rect l="0" t="0" r="r" b="b"/>
            <a:pathLst>
              <a:path w="534" h="653">
                <a:moveTo>
                  <a:pt x="33" y="452"/>
                </a:moveTo>
                <a:cubicBezTo>
                  <a:pt x="6" y="386"/>
                  <a:pt x="0" y="269"/>
                  <a:pt x="45" y="173"/>
                </a:cubicBezTo>
                <a:cubicBezTo>
                  <a:pt x="90" y="77"/>
                  <a:pt x="146" y="28"/>
                  <a:pt x="204" y="14"/>
                </a:cubicBezTo>
                <a:cubicBezTo>
                  <a:pt x="262" y="0"/>
                  <a:pt x="388" y="27"/>
                  <a:pt x="447" y="77"/>
                </a:cubicBezTo>
                <a:cubicBezTo>
                  <a:pt x="506" y="127"/>
                  <a:pt x="504" y="170"/>
                  <a:pt x="519" y="242"/>
                </a:cubicBezTo>
                <a:cubicBezTo>
                  <a:pt x="534" y="314"/>
                  <a:pt x="519" y="434"/>
                  <a:pt x="504" y="485"/>
                </a:cubicBezTo>
                <a:cubicBezTo>
                  <a:pt x="489" y="536"/>
                  <a:pt x="448" y="623"/>
                  <a:pt x="399" y="638"/>
                </a:cubicBezTo>
                <a:cubicBezTo>
                  <a:pt x="350" y="653"/>
                  <a:pt x="280" y="646"/>
                  <a:pt x="198" y="617"/>
                </a:cubicBezTo>
                <a:cubicBezTo>
                  <a:pt x="116" y="588"/>
                  <a:pt x="60" y="518"/>
                  <a:pt x="33" y="452"/>
                </a:cubicBezTo>
                <a:close/>
              </a:path>
            </a:pathLst>
          </a:custGeom>
          <a:solidFill>
            <a:srgbClr val="FFFF00">
              <a:alpha val="39000"/>
            </a:srgbClr>
          </a:solidFill>
          <a:ln w="12700" cap="sq" cmpd="sng">
            <a:noFill/>
            <a:prstDash val="solid"/>
            <a:round/>
            <a:headEnd type="none" w="sm" len="sm"/>
            <a:tailEnd type="none" w="sm" len="sm"/>
          </a:ln>
          <a:effectLst/>
        </p:spPr>
        <p:txBody>
          <a:bodyPr/>
          <a:lstStyle/>
          <a:p>
            <a:endParaRPr lang="el-GR"/>
          </a:p>
        </p:txBody>
      </p:sp>
      <p:sp>
        <p:nvSpPr>
          <p:cNvPr id="321542" name="Freeform 6"/>
          <p:cNvSpPr>
            <a:spLocks/>
          </p:cNvSpPr>
          <p:nvPr/>
        </p:nvSpPr>
        <p:spPr bwMode="auto">
          <a:xfrm>
            <a:off x="5743575" y="4191000"/>
            <a:ext cx="723900" cy="661988"/>
          </a:xfrm>
          <a:custGeom>
            <a:avLst/>
            <a:gdLst/>
            <a:ahLst/>
            <a:cxnLst>
              <a:cxn ang="0">
                <a:pos x="120" y="357"/>
              </a:cxn>
              <a:cxn ang="0">
                <a:pos x="87" y="78"/>
              </a:cxn>
              <a:cxn ang="0">
                <a:pos x="306" y="15"/>
              </a:cxn>
              <a:cxn ang="0">
                <a:pos x="441" y="132"/>
              </a:cxn>
              <a:cxn ang="0">
                <a:pos x="426" y="336"/>
              </a:cxn>
              <a:cxn ang="0">
                <a:pos x="300" y="414"/>
              </a:cxn>
              <a:cxn ang="0">
                <a:pos x="120" y="357"/>
              </a:cxn>
            </a:cxnLst>
            <a:rect l="0" t="0" r="r" b="b"/>
            <a:pathLst>
              <a:path w="456" h="417">
                <a:moveTo>
                  <a:pt x="120" y="357"/>
                </a:moveTo>
                <a:cubicBezTo>
                  <a:pt x="87" y="306"/>
                  <a:pt x="0" y="150"/>
                  <a:pt x="87" y="78"/>
                </a:cubicBezTo>
                <a:cubicBezTo>
                  <a:pt x="174" y="6"/>
                  <a:pt x="204" y="0"/>
                  <a:pt x="306" y="15"/>
                </a:cubicBezTo>
                <a:cubicBezTo>
                  <a:pt x="408" y="30"/>
                  <a:pt x="426" y="81"/>
                  <a:pt x="441" y="132"/>
                </a:cubicBezTo>
                <a:cubicBezTo>
                  <a:pt x="456" y="183"/>
                  <a:pt x="456" y="294"/>
                  <a:pt x="426" y="336"/>
                </a:cubicBezTo>
                <a:cubicBezTo>
                  <a:pt x="396" y="378"/>
                  <a:pt x="351" y="411"/>
                  <a:pt x="300" y="414"/>
                </a:cubicBezTo>
                <a:cubicBezTo>
                  <a:pt x="249" y="417"/>
                  <a:pt x="153" y="408"/>
                  <a:pt x="120" y="357"/>
                </a:cubicBezTo>
                <a:close/>
              </a:path>
            </a:pathLst>
          </a:custGeom>
          <a:solidFill>
            <a:srgbClr val="FFFF00">
              <a:alpha val="39000"/>
            </a:srgbClr>
          </a:solidFill>
          <a:ln w="12700" cap="sq" cmpd="sng">
            <a:noFill/>
            <a:prstDash val="solid"/>
            <a:round/>
            <a:headEnd type="none" w="sm" len="sm"/>
            <a:tailEnd type="none" w="sm" len="sm"/>
          </a:ln>
          <a:effectLst/>
        </p:spPr>
        <p:txBody>
          <a:bodyPr/>
          <a:lstStyle/>
          <a:p>
            <a:endParaRPr lang="el-GR"/>
          </a:p>
        </p:txBody>
      </p:sp>
      <p:sp>
        <p:nvSpPr>
          <p:cNvPr id="321543" name="Freeform 7"/>
          <p:cNvSpPr>
            <a:spLocks/>
          </p:cNvSpPr>
          <p:nvPr/>
        </p:nvSpPr>
        <p:spPr bwMode="auto">
          <a:xfrm>
            <a:off x="5453063" y="4691063"/>
            <a:ext cx="566737" cy="547687"/>
          </a:xfrm>
          <a:custGeom>
            <a:avLst/>
            <a:gdLst/>
            <a:ahLst/>
            <a:cxnLst>
              <a:cxn ang="0">
                <a:pos x="36" y="294"/>
              </a:cxn>
              <a:cxn ang="0">
                <a:pos x="60" y="111"/>
              </a:cxn>
              <a:cxn ang="0">
                <a:pos x="225" y="12"/>
              </a:cxn>
              <a:cxn ang="0">
                <a:pos x="351" y="102"/>
              </a:cxn>
              <a:cxn ang="0">
                <a:pos x="255" y="300"/>
              </a:cxn>
              <a:cxn ang="0">
                <a:pos x="36" y="294"/>
              </a:cxn>
            </a:cxnLst>
            <a:rect l="0" t="0" r="r" b="b"/>
            <a:pathLst>
              <a:path w="357" h="345">
                <a:moveTo>
                  <a:pt x="36" y="294"/>
                </a:moveTo>
                <a:cubicBezTo>
                  <a:pt x="0" y="243"/>
                  <a:pt x="39" y="153"/>
                  <a:pt x="60" y="111"/>
                </a:cubicBezTo>
                <a:cubicBezTo>
                  <a:pt x="81" y="69"/>
                  <a:pt x="129" y="0"/>
                  <a:pt x="225" y="12"/>
                </a:cubicBezTo>
                <a:cubicBezTo>
                  <a:pt x="321" y="24"/>
                  <a:pt x="345" y="60"/>
                  <a:pt x="351" y="102"/>
                </a:cubicBezTo>
                <a:cubicBezTo>
                  <a:pt x="357" y="144"/>
                  <a:pt x="306" y="282"/>
                  <a:pt x="255" y="300"/>
                </a:cubicBezTo>
                <a:cubicBezTo>
                  <a:pt x="204" y="318"/>
                  <a:pt x="72" y="345"/>
                  <a:pt x="36" y="294"/>
                </a:cubicBezTo>
                <a:close/>
              </a:path>
            </a:pathLst>
          </a:custGeom>
          <a:solidFill>
            <a:srgbClr val="00FF00">
              <a:alpha val="39000"/>
            </a:srgbClr>
          </a:solidFill>
          <a:ln w="12700" cap="sq" cmpd="sng">
            <a:noFill/>
            <a:prstDash val="solid"/>
            <a:round/>
            <a:headEnd type="none" w="sm" len="sm"/>
            <a:tailEnd type="none" w="sm" len="sm"/>
          </a:ln>
          <a:effectLst/>
        </p:spPr>
        <p:txBody>
          <a:bodyPr/>
          <a:lstStyle/>
          <a:p>
            <a:endParaRPr lang="el-GR"/>
          </a:p>
        </p:txBody>
      </p:sp>
      <p:sp>
        <p:nvSpPr>
          <p:cNvPr id="321544" name="AutoShape 8"/>
          <p:cNvSpPr>
            <a:spLocks noChangeArrowheads="1"/>
          </p:cNvSpPr>
          <p:nvPr/>
        </p:nvSpPr>
        <p:spPr bwMode="auto">
          <a:xfrm rot="682807">
            <a:off x="6872288" y="3762375"/>
            <a:ext cx="1131887" cy="560388"/>
          </a:xfrm>
          <a:prstGeom prst="leftArrow">
            <a:avLst>
              <a:gd name="adj1" fmla="val 50000"/>
              <a:gd name="adj2" fmla="val 50496"/>
            </a:avLst>
          </a:prstGeom>
          <a:solidFill>
            <a:srgbClr val="E5E000"/>
          </a:solidFill>
          <a:ln w="3175" cap="sq">
            <a:solidFill>
              <a:schemeClr val="tx1"/>
            </a:solidFill>
            <a:miter lim="800000"/>
            <a:headEnd type="none" w="sm" len="sm"/>
            <a:tailEnd type="none" w="sm" len="sm"/>
          </a:ln>
          <a:effectLst/>
        </p:spPr>
        <p:txBody>
          <a:bodyPr wrap="none" anchor="ctr"/>
          <a:lstStyle/>
          <a:p>
            <a:endParaRPr lang="el-GR"/>
          </a:p>
        </p:txBody>
      </p:sp>
      <p:sp>
        <p:nvSpPr>
          <p:cNvPr id="321545" name="AutoShape 9"/>
          <p:cNvSpPr>
            <a:spLocks noChangeArrowheads="1"/>
          </p:cNvSpPr>
          <p:nvPr/>
        </p:nvSpPr>
        <p:spPr bwMode="auto">
          <a:xfrm rot="2383283">
            <a:off x="6372225" y="4916488"/>
            <a:ext cx="1131888" cy="560387"/>
          </a:xfrm>
          <a:prstGeom prst="leftArrow">
            <a:avLst>
              <a:gd name="adj1" fmla="val 50000"/>
              <a:gd name="adj2" fmla="val 50496"/>
            </a:avLst>
          </a:prstGeom>
          <a:solidFill>
            <a:srgbClr val="E5E000"/>
          </a:solidFill>
          <a:ln w="3175" cap="sq">
            <a:solidFill>
              <a:schemeClr val="tx1"/>
            </a:solidFill>
            <a:miter lim="800000"/>
            <a:headEnd type="none" w="sm" len="sm"/>
            <a:tailEnd type="none" w="sm" len="sm"/>
          </a:ln>
          <a:effectLst/>
        </p:spPr>
        <p:txBody>
          <a:bodyPr wrap="none" anchor="ctr"/>
          <a:lstStyle/>
          <a:p>
            <a:endParaRPr lang="el-GR"/>
          </a:p>
        </p:txBody>
      </p:sp>
      <p:sp>
        <p:nvSpPr>
          <p:cNvPr id="321546" name="AutoShape 10"/>
          <p:cNvSpPr>
            <a:spLocks noChangeArrowheads="1"/>
          </p:cNvSpPr>
          <p:nvPr/>
        </p:nvSpPr>
        <p:spPr bwMode="auto">
          <a:xfrm rot="3866887">
            <a:off x="5626100" y="5526088"/>
            <a:ext cx="1131887" cy="560388"/>
          </a:xfrm>
          <a:prstGeom prst="leftArrow">
            <a:avLst>
              <a:gd name="adj1" fmla="val 50000"/>
              <a:gd name="adj2" fmla="val 50496"/>
            </a:avLst>
          </a:prstGeom>
          <a:solidFill>
            <a:srgbClr val="33CC33"/>
          </a:solidFill>
          <a:ln w="3175" cap="sq">
            <a:solidFill>
              <a:schemeClr val="tx1"/>
            </a:solidFill>
            <a:miter lim="800000"/>
            <a:headEnd type="none" w="sm" len="sm"/>
            <a:tailEnd type="none" w="sm" len="sm"/>
          </a:ln>
          <a:effectLst/>
        </p:spPr>
        <p:txBody>
          <a:bodyPr wrap="none" anchor="ctr"/>
          <a:lstStyle/>
          <a:p>
            <a:endParaRPr lang="el-GR"/>
          </a:p>
        </p:txBody>
      </p:sp>
      <p:sp>
        <p:nvSpPr>
          <p:cNvPr id="11" name="Title 2"/>
          <p:cNvSpPr txBox="1">
            <a:spLocks/>
          </p:cNvSpPr>
          <p:nvPr/>
        </p:nvSpPr>
        <p:spPr bwMode="auto">
          <a:xfrm>
            <a:off x="685800" y="311150"/>
            <a:ext cx="77724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l-GR" sz="3200" b="0" i="0" u="none" strike="noStrike" kern="0" cap="none" spc="0" normalizeH="0" baseline="0" noProof="0" smtClean="0">
                <a:ln>
                  <a:noFill/>
                </a:ln>
                <a:solidFill>
                  <a:schemeClr val="tx1"/>
                </a:solidFill>
                <a:effectLst/>
                <a:uLnTx/>
                <a:uFillTx/>
                <a:latin typeface="+mj-lt"/>
                <a:ea typeface="+mj-ea"/>
                <a:cs typeface="+mj-cs"/>
              </a:rPr>
              <a:t>πρόωρη απώλεια νεογιλών</a:t>
            </a:r>
            <a:endParaRPr kumimoji="0" lang="el-GR" sz="3200" b="0" i="0" u="none" strike="noStrike" kern="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36" name="Picture 24"/>
          <p:cNvPicPr>
            <a:picLocks noChangeAspect="1" noChangeArrowheads="1"/>
          </p:cNvPicPr>
          <p:nvPr/>
        </p:nvPicPr>
        <p:blipFill>
          <a:blip r:embed="rId3" cstate="screen"/>
          <a:srcRect/>
          <a:stretch>
            <a:fillRect/>
          </a:stretch>
        </p:blipFill>
        <p:spPr bwMode="auto">
          <a:xfrm>
            <a:off x="2928535" y="144832"/>
            <a:ext cx="3440611" cy="2332554"/>
          </a:xfrm>
          <a:prstGeom prst="rect">
            <a:avLst/>
          </a:prstGeom>
          <a:noFill/>
        </p:spPr>
      </p:pic>
      <p:pic>
        <p:nvPicPr>
          <p:cNvPr id="141338" name="Picture 26"/>
          <p:cNvPicPr>
            <a:picLocks noChangeAspect="1" noChangeArrowheads="1"/>
          </p:cNvPicPr>
          <p:nvPr/>
        </p:nvPicPr>
        <p:blipFill>
          <a:blip r:embed="rId4" cstate="screen"/>
          <a:srcRect/>
          <a:stretch>
            <a:fillRect/>
          </a:stretch>
        </p:blipFill>
        <p:spPr bwMode="auto">
          <a:xfrm>
            <a:off x="238585" y="2328530"/>
            <a:ext cx="3400788" cy="2413591"/>
          </a:xfrm>
          <a:prstGeom prst="rect">
            <a:avLst/>
          </a:prstGeom>
          <a:noFill/>
        </p:spPr>
      </p:pic>
      <p:pic>
        <p:nvPicPr>
          <p:cNvPr id="141339" name="Picture 27"/>
          <p:cNvPicPr>
            <a:picLocks noChangeAspect="1" noChangeArrowheads="1"/>
          </p:cNvPicPr>
          <p:nvPr/>
        </p:nvPicPr>
        <p:blipFill>
          <a:blip r:embed="rId5" cstate="screen"/>
          <a:srcRect/>
          <a:stretch>
            <a:fillRect/>
          </a:stretch>
        </p:blipFill>
        <p:spPr bwMode="auto">
          <a:xfrm>
            <a:off x="5518299" y="2297302"/>
            <a:ext cx="3416152" cy="2424366"/>
          </a:xfrm>
          <a:prstGeom prst="rect">
            <a:avLst/>
          </a:prstGeom>
          <a:noFill/>
        </p:spPr>
      </p:pic>
      <p:grpSp>
        <p:nvGrpSpPr>
          <p:cNvPr id="3" name="Group 29"/>
          <p:cNvGrpSpPr>
            <a:grpSpLocks/>
          </p:cNvGrpSpPr>
          <p:nvPr/>
        </p:nvGrpSpPr>
        <p:grpSpPr bwMode="auto">
          <a:xfrm>
            <a:off x="736120" y="4811680"/>
            <a:ext cx="7693025" cy="1914525"/>
            <a:chOff x="180" y="2564"/>
            <a:chExt cx="4846" cy="1206"/>
          </a:xfrm>
        </p:grpSpPr>
        <p:pic>
          <p:nvPicPr>
            <p:cNvPr id="141333" name="Picture 21" descr="095025-8"/>
            <p:cNvPicPr>
              <a:picLocks noChangeAspect="1" noChangeArrowheads="1"/>
            </p:cNvPicPr>
            <p:nvPr/>
          </p:nvPicPr>
          <p:blipFill>
            <a:blip r:embed="rId6" cstate="screen"/>
            <a:srcRect/>
            <a:stretch>
              <a:fillRect/>
            </a:stretch>
          </p:blipFill>
          <p:spPr bwMode="auto">
            <a:xfrm>
              <a:off x="2614" y="2564"/>
              <a:ext cx="2412" cy="1206"/>
            </a:xfrm>
            <a:prstGeom prst="rect">
              <a:avLst/>
            </a:prstGeom>
            <a:noFill/>
          </p:spPr>
        </p:pic>
        <p:pic>
          <p:nvPicPr>
            <p:cNvPr id="141340" name="Picture 28" descr="095025-7"/>
            <p:cNvPicPr>
              <a:picLocks noChangeAspect="1" noChangeArrowheads="1"/>
            </p:cNvPicPr>
            <p:nvPr/>
          </p:nvPicPr>
          <p:blipFill>
            <a:blip r:embed="rId7" cstate="screen"/>
            <a:srcRect/>
            <a:stretch>
              <a:fillRect/>
            </a:stretch>
          </p:blipFill>
          <p:spPr bwMode="auto">
            <a:xfrm>
              <a:off x="180" y="2564"/>
              <a:ext cx="2357" cy="1198"/>
            </a:xfrm>
            <a:prstGeom prst="rect">
              <a:avLst/>
            </a:prstGeom>
            <a:noFill/>
          </p:spPr>
        </p:pic>
      </p:grpSp>
      <p:pic>
        <p:nvPicPr>
          <p:cNvPr id="11" name="Picture 2"/>
          <p:cNvPicPr>
            <a:picLocks noChangeAspect="1" noChangeArrowheads="1"/>
          </p:cNvPicPr>
          <p:nvPr/>
        </p:nvPicPr>
        <p:blipFill>
          <a:blip r:embed="rId8" cstate="screen"/>
          <a:srcRect/>
          <a:stretch>
            <a:fillRect/>
          </a:stretch>
        </p:blipFill>
        <p:spPr bwMode="auto">
          <a:xfrm>
            <a:off x="191385" y="86904"/>
            <a:ext cx="2254103" cy="22098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3" cstate="screen"/>
          <a:srcRect/>
          <a:stretch>
            <a:fillRect/>
          </a:stretch>
        </p:blipFill>
        <p:spPr bwMode="auto">
          <a:xfrm>
            <a:off x="3727599" y="381000"/>
            <a:ext cx="5259388" cy="5983288"/>
          </a:xfrm>
          <a:prstGeom prst="rect">
            <a:avLst/>
          </a:prstGeom>
          <a:noFill/>
        </p:spPr>
      </p:pic>
      <p:pic>
        <p:nvPicPr>
          <p:cNvPr id="4" name="Picture 2"/>
          <p:cNvPicPr>
            <a:picLocks noChangeAspect="1" noChangeArrowheads="1"/>
          </p:cNvPicPr>
          <p:nvPr/>
        </p:nvPicPr>
        <p:blipFill>
          <a:blip r:embed="rId4" cstate="screen"/>
          <a:srcRect/>
          <a:stretch>
            <a:fillRect/>
          </a:stretch>
        </p:blipFill>
        <p:spPr bwMode="auto">
          <a:xfrm>
            <a:off x="159485" y="1320289"/>
            <a:ext cx="4195374" cy="41129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9" name="Picture 3"/>
          <p:cNvPicPr>
            <a:picLocks noChangeAspect="1" noChangeArrowheads="1"/>
          </p:cNvPicPr>
          <p:nvPr/>
        </p:nvPicPr>
        <p:blipFill>
          <a:blip r:embed="rId3" cstate="screen"/>
          <a:srcRect/>
          <a:stretch>
            <a:fillRect/>
          </a:stretch>
        </p:blipFill>
        <p:spPr bwMode="auto">
          <a:xfrm>
            <a:off x="3990975" y="5410200"/>
            <a:ext cx="2370138" cy="1365250"/>
          </a:xfrm>
          <a:prstGeom prst="rect">
            <a:avLst/>
          </a:prstGeom>
          <a:noFill/>
        </p:spPr>
      </p:pic>
      <p:pic>
        <p:nvPicPr>
          <p:cNvPr id="311302" name="Picture 6"/>
          <p:cNvPicPr>
            <a:picLocks noChangeAspect="1" noChangeArrowheads="1"/>
          </p:cNvPicPr>
          <p:nvPr/>
        </p:nvPicPr>
        <p:blipFill>
          <a:blip r:embed="rId4" cstate="screen"/>
          <a:srcRect/>
          <a:stretch>
            <a:fillRect/>
          </a:stretch>
        </p:blipFill>
        <p:spPr bwMode="auto">
          <a:xfrm>
            <a:off x="4956175" y="3498850"/>
            <a:ext cx="2968625" cy="1836738"/>
          </a:xfrm>
          <a:prstGeom prst="rect">
            <a:avLst/>
          </a:prstGeom>
          <a:noFill/>
        </p:spPr>
      </p:pic>
      <p:pic>
        <p:nvPicPr>
          <p:cNvPr id="311303" name="Picture 7"/>
          <p:cNvPicPr>
            <a:picLocks noChangeAspect="1" noChangeArrowheads="1"/>
          </p:cNvPicPr>
          <p:nvPr/>
        </p:nvPicPr>
        <p:blipFill>
          <a:blip r:embed="rId5" cstate="screen"/>
          <a:srcRect/>
          <a:stretch>
            <a:fillRect/>
          </a:stretch>
        </p:blipFill>
        <p:spPr bwMode="auto">
          <a:xfrm>
            <a:off x="6484938" y="5405438"/>
            <a:ext cx="2443162" cy="1377950"/>
          </a:xfrm>
          <a:prstGeom prst="rect">
            <a:avLst/>
          </a:prstGeom>
          <a:noFill/>
        </p:spPr>
      </p:pic>
      <p:pic>
        <p:nvPicPr>
          <p:cNvPr id="311304" name="Picture 8"/>
          <p:cNvPicPr>
            <a:picLocks noChangeAspect="1" noChangeArrowheads="1"/>
          </p:cNvPicPr>
          <p:nvPr/>
        </p:nvPicPr>
        <p:blipFill>
          <a:blip r:embed="rId6" cstate="screen"/>
          <a:srcRect/>
          <a:stretch>
            <a:fillRect/>
          </a:stretch>
        </p:blipFill>
        <p:spPr bwMode="auto">
          <a:xfrm>
            <a:off x="6534150" y="2138363"/>
            <a:ext cx="2376488" cy="1189037"/>
          </a:xfrm>
          <a:prstGeom prst="rect">
            <a:avLst/>
          </a:prstGeom>
          <a:noFill/>
        </p:spPr>
      </p:pic>
      <p:pic>
        <p:nvPicPr>
          <p:cNvPr id="311307" name="Picture 11"/>
          <p:cNvPicPr>
            <a:picLocks noChangeAspect="1" noChangeArrowheads="1"/>
          </p:cNvPicPr>
          <p:nvPr/>
        </p:nvPicPr>
        <p:blipFill>
          <a:blip r:embed="rId7" cstate="screen"/>
          <a:srcRect/>
          <a:stretch>
            <a:fillRect/>
          </a:stretch>
        </p:blipFill>
        <p:spPr bwMode="auto">
          <a:xfrm>
            <a:off x="5089525" y="198438"/>
            <a:ext cx="2738438" cy="1855787"/>
          </a:xfrm>
          <a:prstGeom prst="rect">
            <a:avLst/>
          </a:prstGeom>
          <a:noFill/>
        </p:spPr>
      </p:pic>
      <p:pic>
        <p:nvPicPr>
          <p:cNvPr id="311311" name="Picture 15"/>
          <p:cNvPicPr>
            <a:picLocks noChangeAspect="1" noChangeArrowheads="1"/>
          </p:cNvPicPr>
          <p:nvPr/>
        </p:nvPicPr>
        <p:blipFill>
          <a:blip r:embed="rId8" cstate="screen"/>
          <a:srcRect/>
          <a:stretch>
            <a:fillRect/>
          </a:stretch>
        </p:blipFill>
        <p:spPr bwMode="auto">
          <a:xfrm>
            <a:off x="4059238" y="2127250"/>
            <a:ext cx="2349500" cy="1195388"/>
          </a:xfrm>
          <a:prstGeom prst="rect">
            <a:avLst/>
          </a:prstGeom>
          <a:noFill/>
        </p:spPr>
      </p:pic>
      <p:pic>
        <p:nvPicPr>
          <p:cNvPr id="4098" name="Picture 2"/>
          <p:cNvPicPr>
            <a:picLocks noChangeAspect="1" noChangeArrowheads="1"/>
          </p:cNvPicPr>
          <p:nvPr/>
        </p:nvPicPr>
        <p:blipFill>
          <a:blip r:embed="rId9" cstate="screen"/>
          <a:srcRect/>
          <a:stretch>
            <a:fillRect/>
          </a:stretch>
        </p:blipFill>
        <p:spPr bwMode="auto">
          <a:xfrm>
            <a:off x="170119" y="140069"/>
            <a:ext cx="3242932" cy="3179224"/>
          </a:xfrm>
          <a:prstGeom prst="rect">
            <a:avLst/>
          </a:prstGeom>
          <a:noFill/>
          <a:ln w="9525">
            <a:noFill/>
            <a:miter lim="800000"/>
            <a:headEnd/>
            <a:tailEnd/>
          </a:ln>
        </p:spPr>
      </p:pic>
      <p:pic>
        <p:nvPicPr>
          <p:cNvPr id="4099" name="Picture 3"/>
          <p:cNvPicPr>
            <a:picLocks noChangeAspect="1" noChangeArrowheads="1"/>
          </p:cNvPicPr>
          <p:nvPr/>
        </p:nvPicPr>
        <p:blipFill>
          <a:blip r:embed="rId10" cstate="screen"/>
          <a:srcRect/>
          <a:stretch>
            <a:fillRect/>
          </a:stretch>
        </p:blipFill>
        <p:spPr bwMode="auto">
          <a:xfrm>
            <a:off x="190609" y="3413050"/>
            <a:ext cx="3350030" cy="32842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stretch>
            <a:fillRect/>
          </a:stretch>
        </p:blipFill>
        <p:spPr>
          <a:xfrm>
            <a:off x="719469" y="5007864"/>
            <a:ext cx="3048000" cy="1850136"/>
          </a:xfrm>
          <a:prstGeom prst="rect">
            <a:avLst/>
          </a:prstGeom>
        </p:spPr>
      </p:pic>
      <p:pic>
        <p:nvPicPr>
          <p:cNvPr id="3" name="Picture 2"/>
          <p:cNvPicPr>
            <a:picLocks noChangeAspect="1"/>
          </p:cNvPicPr>
          <p:nvPr/>
        </p:nvPicPr>
        <p:blipFill>
          <a:blip r:embed="rId4" cstate="screen"/>
          <a:stretch>
            <a:fillRect/>
          </a:stretch>
        </p:blipFill>
        <p:spPr>
          <a:xfrm>
            <a:off x="4633395" y="5129784"/>
            <a:ext cx="3048000" cy="1728216"/>
          </a:xfrm>
          <a:prstGeom prst="rect">
            <a:avLst/>
          </a:prstGeom>
        </p:spPr>
      </p:pic>
      <p:pic>
        <p:nvPicPr>
          <p:cNvPr id="4" name="Picture 3"/>
          <p:cNvPicPr>
            <a:picLocks noChangeAspect="1"/>
          </p:cNvPicPr>
          <p:nvPr/>
        </p:nvPicPr>
        <p:blipFill>
          <a:blip r:embed="rId5" cstate="screen"/>
          <a:stretch>
            <a:fillRect/>
          </a:stretch>
        </p:blipFill>
        <p:spPr>
          <a:xfrm>
            <a:off x="4421889" y="610400"/>
            <a:ext cx="3048000" cy="1962912"/>
          </a:xfrm>
          <a:prstGeom prst="rect">
            <a:avLst/>
          </a:prstGeom>
        </p:spPr>
      </p:pic>
      <p:pic>
        <p:nvPicPr>
          <p:cNvPr id="5" name="Picture 4"/>
          <p:cNvPicPr>
            <a:picLocks noChangeAspect="1"/>
          </p:cNvPicPr>
          <p:nvPr/>
        </p:nvPicPr>
        <p:blipFill>
          <a:blip r:embed="rId6" cstate="screen"/>
          <a:stretch>
            <a:fillRect/>
          </a:stretch>
        </p:blipFill>
        <p:spPr>
          <a:xfrm>
            <a:off x="4295442" y="2749998"/>
            <a:ext cx="3048000" cy="2087880"/>
          </a:xfrm>
          <a:prstGeom prst="rect">
            <a:avLst/>
          </a:prstGeom>
        </p:spPr>
      </p:pic>
      <p:pic>
        <p:nvPicPr>
          <p:cNvPr id="6" name="Picture 5"/>
          <p:cNvPicPr>
            <a:picLocks noChangeAspect="1"/>
          </p:cNvPicPr>
          <p:nvPr/>
        </p:nvPicPr>
        <p:blipFill>
          <a:blip r:embed="rId7" cstate="screen"/>
          <a:stretch>
            <a:fillRect/>
          </a:stretch>
        </p:blipFill>
        <p:spPr>
          <a:xfrm>
            <a:off x="309376" y="2577940"/>
            <a:ext cx="3048000" cy="2115312"/>
          </a:xfrm>
          <a:prstGeom prst="rect">
            <a:avLst/>
          </a:prstGeom>
        </p:spPr>
      </p:pic>
      <p:pic>
        <p:nvPicPr>
          <p:cNvPr id="7" name="Picture 6"/>
          <p:cNvPicPr>
            <a:picLocks noChangeAspect="1"/>
          </p:cNvPicPr>
          <p:nvPr/>
        </p:nvPicPr>
        <p:blipFill>
          <a:blip r:embed="rId8" cstate="screen"/>
          <a:stretch>
            <a:fillRect/>
          </a:stretch>
        </p:blipFill>
        <p:spPr>
          <a:xfrm>
            <a:off x="416847" y="440698"/>
            <a:ext cx="3048000" cy="194767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defTabSz="762000"/>
            <a:r>
              <a:rPr lang="el-GR" sz="3600" dirty="0" smtClean="0"/>
              <a:t>λειτουργική </a:t>
            </a:r>
            <a:r>
              <a:rPr lang="el-GR" sz="3600" dirty="0" err="1" smtClean="0"/>
              <a:t>ετερόπλευρη</a:t>
            </a:r>
            <a:r>
              <a:rPr lang="el-GR" sz="3600" dirty="0" smtClean="0"/>
              <a:t/>
            </a:r>
            <a:br>
              <a:rPr lang="el-GR" sz="3600" dirty="0" smtClean="0"/>
            </a:br>
            <a:r>
              <a:rPr lang="el-GR" sz="3600" dirty="0" smtClean="0"/>
              <a:t>οπίσθια </a:t>
            </a:r>
            <a:r>
              <a:rPr lang="el-GR" sz="3600" dirty="0"/>
              <a:t>σταυροειδής</a:t>
            </a:r>
            <a:endParaRPr lang="en-GB" sz="36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2"/>
          <p:cNvPicPr>
            <a:picLocks noChangeAspect="1" noChangeArrowheads="1"/>
          </p:cNvPicPr>
          <p:nvPr/>
        </p:nvPicPr>
        <p:blipFill>
          <a:blip r:embed="rId3" cstate="screen"/>
          <a:srcRect/>
          <a:stretch>
            <a:fillRect/>
          </a:stretch>
        </p:blipFill>
        <p:spPr bwMode="auto">
          <a:xfrm>
            <a:off x="166688" y="182563"/>
            <a:ext cx="4025900" cy="2286000"/>
          </a:xfrm>
          <a:prstGeom prst="rect">
            <a:avLst/>
          </a:prstGeom>
          <a:noFill/>
        </p:spPr>
      </p:pic>
      <p:pic>
        <p:nvPicPr>
          <p:cNvPr id="364548" name="Picture 4"/>
          <p:cNvPicPr>
            <a:picLocks noChangeAspect="1" noChangeArrowheads="1"/>
          </p:cNvPicPr>
          <p:nvPr/>
        </p:nvPicPr>
        <p:blipFill>
          <a:blip r:embed="rId4" cstate="screen"/>
          <a:srcRect/>
          <a:stretch>
            <a:fillRect/>
          </a:stretch>
        </p:blipFill>
        <p:spPr bwMode="auto">
          <a:xfrm>
            <a:off x="3478213" y="2582863"/>
            <a:ext cx="2522537" cy="2038350"/>
          </a:xfrm>
          <a:prstGeom prst="rect">
            <a:avLst/>
          </a:prstGeom>
          <a:noFill/>
        </p:spPr>
      </p:pic>
      <p:pic>
        <p:nvPicPr>
          <p:cNvPr id="364549" name="Picture 5"/>
          <p:cNvPicPr>
            <a:picLocks noChangeAspect="1" noChangeArrowheads="1"/>
          </p:cNvPicPr>
          <p:nvPr/>
        </p:nvPicPr>
        <p:blipFill>
          <a:blip r:embed="rId5" cstate="screen"/>
          <a:srcRect/>
          <a:stretch>
            <a:fillRect/>
          </a:stretch>
        </p:blipFill>
        <p:spPr bwMode="auto">
          <a:xfrm>
            <a:off x="6118225" y="2576513"/>
            <a:ext cx="2865438" cy="2043112"/>
          </a:xfrm>
          <a:prstGeom prst="rect">
            <a:avLst/>
          </a:prstGeom>
          <a:noFill/>
        </p:spPr>
      </p:pic>
      <p:pic>
        <p:nvPicPr>
          <p:cNvPr id="364550" name="Picture 6"/>
          <p:cNvPicPr>
            <a:picLocks noChangeAspect="1" noChangeArrowheads="1"/>
          </p:cNvPicPr>
          <p:nvPr/>
        </p:nvPicPr>
        <p:blipFill>
          <a:blip r:embed="rId6" cstate="screen"/>
          <a:srcRect/>
          <a:stretch>
            <a:fillRect/>
          </a:stretch>
        </p:blipFill>
        <p:spPr bwMode="auto">
          <a:xfrm>
            <a:off x="2074863" y="4741863"/>
            <a:ext cx="3379787" cy="1951037"/>
          </a:xfrm>
          <a:prstGeom prst="rect">
            <a:avLst/>
          </a:prstGeom>
          <a:noFill/>
        </p:spPr>
      </p:pic>
      <p:grpSp>
        <p:nvGrpSpPr>
          <p:cNvPr id="2" name="Group 9"/>
          <p:cNvGrpSpPr>
            <a:grpSpLocks/>
          </p:cNvGrpSpPr>
          <p:nvPr/>
        </p:nvGrpSpPr>
        <p:grpSpPr bwMode="auto">
          <a:xfrm>
            <a:off x="161925" y="196850"/>
            <a:ext cx="8178800" cy="4413250"/>
            <a:chOff x="102" y="124"/>
            <a:chExt cx="5152" cy="2780"/>
          </a:xfrm>
        </p:grpSpPr>
        <p:pic>
          <p:nvPicPr>
            <p:cNvPr id="364547" name="Picture 3" descr="092018-2"/>
            <p:cNvPicPr>
              <a:picLocks noChangeAspect="1" noChangeArrowheads="1"/>
            </p:cNvPicPr>
            <p:nvPr/>
          </p:nvPicPr>
          <p:blipFill>
            <a:blip r:embed="rId7" cstate="screen"/>
            <a:srcRect/>
            <a:stretch>
              <a:fillRect/>
            </a:stretch>
          </p:blipFill>
          <p:spPr bwMode="auto">
            <a:xfrm>
              <a:off x="2737" y="124"/>
              <a:ext cx="2517" cy="1440"/>
            </a:xfrm>
            <a:prstGeom prst="rect">
              <a:avLst/>
            </a:prstGeom>
            <a:noFill/>
            <a:ln w="38100">
              <a:solidFill>
                <a:srgbClr val="66FF33"/>
              </a:solidFill>
              <a:miter lim="800000"/>
              <a:headEnd/>
              <a:tailEnd/>
            </a:ln>
          </p:spPr>
        </p:pic>
        <p:pic>
          <p:nvPicPr>
            <p:cNvPr id="364551" name="Picture 7" descr="092018-6"/>
            <p:cNvPicPr>
              <a:picLocks noChangeAspect="1" noChangeArrowheads="1"/>
            </p:cNvPicPr>
            <p:nvPr/>
          </p:nvPicPr>
          <p:blipFill>
            <a:blip r:embed="rId8" cstate="screen"/>
            <a:srcRect/>
            <a:stretch>
              <a:fillRect/>
            </a:stretch>
          </p:blipFill>
          <p:spPr bwMode="auto">
            <a:xfrm>
              <a:off x="102" y="1646"/>
              <a:ext cx="2032" cy="1258"/>
            </a:xfrm>
            <a:prstGeom prst="rect">
              <a:avLst/>
            </a:prstGeom>
            <a:noFill/>
            <a:ln w="38100">
              <a:solidFill>
                <a:srgbClr val="66FF33"/>
              </a:solidFill>
              <a:miter lim="800000"/>
              <a:headEnd/>
              <a:tailEnd/>
            </a:ln>
          </p:spPr>
        </p:pic>
      </p:grpSp>
      <p:pic>
        <p:nvPicPr>
          <p:cNvPr id="364552" name="Picture 8"/>
          <p:cNvPicPr>
            <a:picLocks noChangeAspect="1" noChangeArrowheads="1"/>
          </p:cNvPicPr>
          <p:nvPr/>
        </p:nvPicPr>
        <p:blipFill>
          <a:blip r:embed="rId9" cstate="screen"/>
          <a:srcRect/>
          <a:stretch>
            <a:fillRect/>
          </a:stretch>
        </p:blipFill>
        <p:spPr bwMode="auto">
          <a:xfrm>
            <a:off x="5592763" y="4737100"/>
            <a:ext cx="3398837" cy="19637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8" name="Picture 2"/>
          <p:cNvPicPr>
            <a:picLocks noChangeAspect="1" noChangeArrowheads="1"/>
          </p:cNvPicPr>
          <p:nvPr/>
        </p:nvPicPr>
        <p:blipFill>
          <a:blip r:embed="rId3" cstate="screen"/>
          <a:srcRect/>
          <a:stretch>
            <a:fillRect/>
          </a:stretch>
        </p:blipFill>
        <p:spPr bwMode="auto">
          <a:xfrm>
            <a:off x="5395913" y="4524375"/>
            <a:ext cx="3619500" cy="2162175"/>
          </a:xfrm>
          <a:prstGeom prst="rect">
            <a:avLst/>
          </a:prstGeom>
          <a:noFill/>
        </p:spPr>
      </p:pic>
      <p:pic>
        <p:nvPicPr>
          <p:cNvPr id="362499" name="Picture 3"/>
          <p:cNvPicPr>
            <a:picLocks noChangeAspect="1" noChangeArrowheads="1"/>
          </p:cNvPicPr>
          <p:nvPr/>
        </p:nvPicPr>
        <p:blipFill>
          <a:blip r:embed="rId4" cstate="screen"/>
          <a:srcRect/>
          <a:stretch>
            <a:fillRect/>
          </a:stretch>
        </p:blipFill>
        <p:spPr bwMode="auto">
          <a:xfrm>
            <a:off x="190500" y="182563"/>
            <a:ext cx="3328988" cy="1889125"/>
          </a:xfrm>
          <a:prstGeom prst="rect">
            <a:avLst/>
          </a:prstGeom>
          <a:noFill/>
        </p:spPr>
      </p:pic>
      <p:pic>
        <p:nvPicPr>
          <p:cNvPr id="362501" name="Picture 5"/>
          <p:cNvPicPr>
            <a:picLocks noChangeAspect="1" noChangeArrowheads="1"/>
          </p:cNvPicPr>
          <p:nvPr/>
        </p:nvPicPr>
        <p:blipFill>
          <a:blip r:embed="rId5" cstate="screen"/>
          <a:srcRect/>
          <a:stretch>
            <a:fillRect/>
          </a:stretch>
        </p:blipFill>
        <p:spPr bwMode="auto">
          <a:xfrm>
            <a:off x="3665538" y="200025"/>
            <a:ext cx="2333625" cy="1884363"/>
          </a:xfrm>
          <a:prstGeom prst="rect">
            <a:avLst/>
          </a:prstGeom>
          <a:noFill/>
        </p:spPr>
      </p:pic>
      <p:pic>
        <p:nvPicPr>
          <p:cNvPr id="362506" name="Picture 10"/>
          <p:cNvPicPr>
            <a:picLocks noChangeAspect="1" noChangeArrowheads="1"/>
          </p:cNvPicPr>
          <p:nvPr/>
        </p:nvPicPr>
        <p:blipFill>
          <a:blip r:embed="rId6" cstate="screen"/>
          <a:srcRect/>
          <a:stretch>
            <a:fillRect/>
          </a:stretch>
        </p:blipFill>
        <p:spPr bwMode="auto">
          <a:xfrm>
            <a:off x="195263" y="2203450"/>
            <a:ext cx="4284662" cy="2197100"/>
          </a:xfrm>
          <a:prstGeom prst="rect">
            <a:avLst/>
          </a:prstGeom>
          <a:noFill/>
        </p:spPr>
      </p:pic>
      <p:pic>
        <p:nvPicPr>
          <p:cNvPr id="362507" name="Picture 11"/>
          <p:cNvPicPr>
            <a:picLocks noChangeAspect="1" noChangeArrowheads="1"/>
          </p:cNvPicPr>
          <p:nvPr/>
        </p:nvPicPr>
        <p:blipFill>
          <a:blip r:embed="rId7" cstate="screen"/>
          <a:srcRect/>
          <a:stretch>
            <a:fillRect/>
          </a:stretch>
        </p:blipFill>
        <p:spPr bwMode="auto">
          <a:xfrm>
            <a:off x="4589463" y="2201863"/>
            <a:ext cx="3013075" cy="2224087"/>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9" name="Picture 7"/>
          <p:cNvPicPr>
            <a:picLocks noChangeAspect="1" noChangeArrowheads="1"/>
          </p:cNvPicPr>
          <p:nvPr/>
        </p:nvPicPr>
        <p:blipFill>
          <a:blip r:embed="rId3" cstate="screen"/>
          <a:srcRect/>
          <a:stretch>
            <a:fillRect/>
          </a:stretch>
        </p:blipFill>
        <p:spPr bwMode="auto">
          <a:xfrm>
            <a:off x="661988" y="855663"/>
            <a:ext cx="7820025" cy="4473575"/>
          </a:xfrm>
          <a:prstGeom prst="rect">
            <a:avLst/>
          </a:prstGeom>
          <a:noFill/>
          <a:ln w="38100">
            <a:noFill/>
            <a:miter lim="800000"/>
            <a:headEnd/>
            <a:tailEnd/>
          </a:ln>
        </p:spPr>
      </p:pic>
      <p:sp>
        <p:nvSpPr>
          <p:cNvPr id="366602" name="Line 10"/>
          <p:cNvSpPr>
            <a:spLocks noChangeShapeType="1"/>
          </p:cNvSpPr>
          <p:nvPr/>
        </p:nvSpPr>
        <p:spPr bwMode="auto">
          <a:xfrm flipV="1">
            <a:off x="2368550" y="2865438"/>
            <a:ext cx="598488" cy="477837"/>
          </a:xfrm>
          <a:prstGeom prst="line">
            <a:avLst/>
          </a:prstGeom>
          <a:noFill/>
          <a:ln w="101600">
            <a:solidFill>
              <a:srgbClr val="66FF33"/>
            </a:solidFill>
            <a:round/>
            <a:headEnd/>
            <a:tailEnd/>
          </a:ln>
          <a:effectLst/>
        </p:spPr>
        <p:txBody>
          <a:bodyPr/>
          <a:lstStyle/>
          <a:p>
            <a:endParaRPr lang="el-G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reeform 2"/>
          <p:cNvSpPr>
            <a:spLocks/>
          </p:cNvSpPr>
          <p:nvPr/>
        </p:nvSpPr>
        <p:spPr bwMode="auto">
          <a:xfrm>
            <a:off x="1338263" y="5313363"/>
            <a:ext cx="703262" cy="450850"/>
          </a:xfrm>
          <a:custGeom>
            <a:avLst/>
            <a:gdLst/>
            <a:ahLst/>
            <a:cxnLst>
              <a:cxn ang="0">
                <a:pos x="22" y="31"/>
              </a:cxn>
              <a:cxn ang="0">
                <a:pos x="152" y="12"/>
              </a:cxn>
              <a:cxn ang="0">
                <a:pos x="347" y="105"/>
              </a:cxn>
              <a:cxn ang="0">
                <a:pos x="477" y="273"/>
              </a:cxn>
              <a:cxn ang="0">
                <a:pos x="477" y="328"/>
              </a:cxn>
              <a:cxn ang="0">
                <a:pos x="310" y="319"/>
              </a:cxn>
              <a:cxn ang="0">
                <a:pos x="115" y="263"/>
              </a:cxn>
              <a:cxn ang="0">
                <a:pos x="22" y="189"/>
              </a:cxn>
              <a:cxn ang="0">
                <a:pos x="22" y="31"/>
              </a:cxn>
            </a:cxnLst>
            <a:rect l="0" t="0" r="r" b="b"/>
            <a:pathLst>
              <a:path w="505" h="336">
                <a:moveTo>
                  <a:pt x="22" y="31"/>
                </a:moveTo>
                <a:cubicBezTo>
                  <a:pt x="44" y="1"/>
                  <a:pt x="98" y="0"/>
                  <a:pt x="152" y="12"/>
                </a:cubicBezTo>
                <a:cubicBezTo>
                  <a:pt x="206" y="24"/>
                  <a:pt x="293" y="62"/>
                  <a:pt x="347" y="105"/>
                </a:cubicBezTo>
                <a:cubicBezTo>
                  <a:pt x="401" y="148"/>
                  <a:pt x="455" y="236"/>
                  <a:pt x="477" y="273"/>
                </a:cubicBezTo>
                <a:cubicBezTo>
                  <a:pt x="499" y="310"/>
                  <a:pt x="505" y="320"/>
                  <a:pt x="477" y="328"/>
                </a:cubicBezTo>
                <a:cubicBezTo>
                  <a:pt x="449" y="336"/>
                  <a:pt x="370" y="330"/>
                  <a:pt x="310" y="319"/>
                </a:cubicBezTo>
                <a:cubicBezTo>
                  <a:pt x="250" y="308"/>
                  <a:pt x="163" y="285"/>
                  <a:pt x="115" y="263"/>
                </a:cubicBezTo>
                <a:cubicBezTo>
                  <a:pt x="67" y="241"/>
                  <a:pt x="37" y="220"/>
                  <a:pt x="22" y="189"/>
                </a:cubicBezTo>
                <a:cubicBezTo>
                  <a:pt x="7" y="158"/>
                  <a:pt x="0" y="61"/>
                  <a:pt x="22" y="31"/>
                </a:cubicBezTo>
                <a:close/>
              </a:path>
            </a:pathLst>
          </a:custGeom>
          <a:noFill/>
          <a:ln w="12700" cap="flat" cmpd="sng">
            <a:solidFill>
              <a:schemeClr val="tx1"/>
            </a:solidFill>
            <a:prstDash val="solid"/>
            <a:round/>
            <a:headEnd type="none" w="med" len="med"/>
            <a:tailEnd type="none" w="med" len="med"/>
          </a:ln>
          <a:effectLst/>
        </p:spPr>
        <p:txBody>
          <a:bodyPr/>
          <a:lstStyle/>
          <a:p>
            <a:endParaRPr lang="el-GR"/>
          </a:p>
        </p:txBody>
      </p:sp>
      <p:sp>
        <p:nvSpPr>
          <p:cNvPr id="58371" name="Freeform 3"/>
          <p:cNvSpPr>
            <a:spLocks/>
          </p:cNvSpPr>
          <p:nvPr/>
        </p:nvSpPr>
        <p:spPr bwMode="auto">
          <a:xfrm flipH="1">
            <a:off x="6645275" y="5367338"/>
            <a:ext cx="703263" cy="450850"/>
          </a:xfrm>
          <a:custGeom>
            <a:avLst/>
            <a:gdLst/>
            <a:ahLst/>
            <a:cxnLst>
              <a:cxn ang="0">
                <a:pos x="22" y="31"/>
              </a:cxn>
              <a:cxn ang="0">
                <a:pos x="152" y="12"/>
              </a:cxn>
              <a:cxn ang="0">
                <a:pos x="347" y="105"/>
              </a:cxn>
              <a:cxn ang="0">
                <a:pos x="477" y="273"/>
              </a:cxn>
              <a:cxn ang="0">
                <a:pos x="477" y="328"/>
              </a:cxn>
              <a:cxn ang="0">
                <a:pos x="310" y="319"/>
              </a:cxn>
              <a:cxn ang="0">
                <a:pos x="115" y="263"/>
              </a:cxn>
              <a:cxn ang="0">
                <a:pos x="22" y="189"/>
              </a:cxn>
              <a:cxn ang="0">
                <a:pos x="22" y="31"/>
              </a:cxn>
            </a:cxnLst>
            <a:rect l="0" t="0" r="r" b="b"/>
            <a:pathLst>
              <a:path w="505" h="336">
                <a:moveTo>
                  <a:pt x="22" y="31"/>
                </a:moveTo>
                <a:cubicBezTo>
                  <a:pt x="44" y="1"/>
                  <a:pt x="98" y="0"/>
                  <a:pt x="152" y="12"/>
                </a:cubicBezTo>
                <a:cubicBezTo>
                  <a:pt x="206" y="24"/>
                  <a:pt x="293" y="62"/>
                  <a:pt x="347" y="105"/>
                </a:cubicBezTo>
                <a:cubicBezTo>
                  <a:pt x="401" y="148"/>
                  <a:pt x="455" y="236"/>
                  <a:pt x="477" y="273"/>
                </a:cubicBezTo>
                <a:cubicBezTo>
                  <a:pt x="499" y="310"/>
                  <a:pt x="505" y="320"/>
                  <a:pt x="477" y="328"/>
                </a:cubicBezTo>
                <a:cubicBezTo>
                  <a:pt x="449" y="336"/>
                  <a:pt x="370" y="330"/>
                  <a:pt x="310" y="319"/>
                </a:cubicBezTo>
                <a:cubicBezTo>
                  <a:pt x="250" y="308"/>
                  <a:pt x="163" y="285"/>
                  <a:pt x="115" y="263"/>
                </a:cubicBezTo>
                <a:cubicBezTo>
                  <a:pt x="67" y="241"/>
                  <a:pt x="37" y="220"/>
                  <a:pt x="22" y="189"/>
                </a:cubicBezTo>
                <a:cubicBezTo>
                  <a:pt x="7" y="158"/>
                  <a:pt x="0" y="61"/>
                  <a:pt x="22" y="31"/>
                </a:cubicBezTo>
                <a:close/>
              </a:path>
            </a:pathLst>
          </a:custGeom>
          <a:noFill/>
          <a:ln w="12700" cap="flat" cmpd="sng">
            <a:solidFill>
              <a:schemeClr val="tx1"/>
            </a:solidFill>
            <a:prstDash val="solid"/>
            <a:round/>
            <a:headEnd type="none" w="med" len="med"/>
            <a:tailEnd type="none" w="med" len="med"/>
          </a:ln>
          <a:effectLst/>
        </p:spPr>
        <p:txBody>
          <a:bodyPr/>
          <a:lstStyle/>
          <a:p>
            <a:endParaRPr lang="el-GR"/>
          </a:p>
        </p:txBody>
      </p:sp>
      <p:grpSp>
        <p:nvGrpSpPr>
          <p:cNvPr id="2" name="Group 4"/>
          <p:cNvGrpSpPr>
            <a:grpSpLocks/>
          </p:cNvGrpSpPr>
          <p:nvPr/>
        </p:nvGrpSpPr>
        <p:grpSpPr bwMode="auto">
          <a:xfrm>
            <a:off x="1711325" y="1354138"/>
            <a:ext cx="5345113" cy="4371975"/>
            <a:chOff x="701" y="185"/>
            <a:chExt cx="3839" cy="3259"/>
          </a:xfrm>
        </p:grpSpPr>
        <p:grpSp>
          <p:nvGrpSpPr>
            <p:cNvPr id="3" name="Group 5"/>
            <p:cNvGrpSpPr>
              <a:grpSpLocks/>
            </p:cNvGrpSpPr>
            <p:nvPr/>
          </p:nvGrpSpPr>
          <p:grpSpPr bwMode="auto">
            <a:xfrm>
              <a:off x="1534" y="185"/>
              <a:ext cx="2220" cy="1546"/>
              <a:chOff x="1534" y="82"/>
              <a:chExt cx="2368" cy="1649"/>
            </a:xfrm>
          </p:grpSpPr>
          <p:grpSp>
            <p:nvGrpSpPr>
              <p:cNvPr id="4" name="Group 6"/>
              <p:cNvGrpSpPr>
                <a:grpSpLocks/>
              </p:cNvGrpSpPr>
              <p:nvPr/>
            </p:nvGrpSpPr>
            <p:grpSpPr bwMode="auto">
              <a:xfrm rot="564631">
                <a:off x="1534" y="1290"/>
                <a:ext cx="430" cy="441"/>
                <a:chOff x="1135" y="1996"/>
                <a:chExt cx="692" cy="710"/>
              </a:xfrm>
            </p:grpSpPr>
            <p:sp>
              <p:nvSpPr>
                <p:cNvPr id="58375" name="Freeform 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ap="flat" cmpd="sng">
                  <a:solidFill>
                    <a:schemeClr val="tx2"/>
                  </a:solidFill>
                  <a:prstDash val="sysDot"/>
                  <a:round/>
                  <a:headEnd/>
                  <a:tailEnd/>
                </a:ln>
              </p:spPr>
              <p:txBody>
                <a:bodyPr/>
                <a:lstStyle/>
                <a:p>
                  <a:endParaRPr lang="el-GR"/>
                </a:p>
              </p:txBody>
            </p:sp>
            <p:sp>
              <p:nvSpPr>
                <p:cNvPr id="58376" name="Freeform 8"/>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ap="flat" cmpd="sng">
                  <a:solidFill>
                    <a:schemeClr val="tx2"/>
                  </a:solidFill>
                  <a:prstDash val="sysDot"/>
                  <a:round/>
                  <a:headEnd/>
                  <a:tailEnd/>
                </a:ln>
              </p:spPr>
              <p:txBody>
                <a:bodyPr/>
                <a:lstStyle/>
                <a:p>
                  <a:endParaRPr lang="el-GR"/>
                </a:p>
              </p:txBody>
            </p:sp>
            <p:sp>
              <p:nvSpPr>
                <p:cNvPr id="58377" name="Freeform 9"/>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ap="flat" cmpd="sng">
                  <a:solidFill>
                    <a:schemeClr val="tx2"/>
                  </a:solidFill>
                  <a:prstDash val="sysDot"/>
                  <a:round/>
                  <a:headEnd/>
                  <a:tailEnd/>
                </a:ln>
              </p:spPr>
              <p:txBody>
                <a:bodyPr/>
                <a:lstStyle/>
                <a:p>
                  <a:endParaRPr lang="el-GR"/>
                </a:p>
              </p:txBody>
            </p:sp>
            <p:sp>
              <p:nvSpPr>
                <p:cNvPr id="58378" name="Freeform 10"/>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ap="flat" cmpd="sng">
                  <a:solidFill>
                    <a:schemeClr val="tx2"/>
                  </a:solidFill>
                  <a:prstDash val="sysDot"/>
                  <a:round/>
                  <a:headEnd/>
                  <a:tailEnd/>
                </a:ln>
              </p:spPr>
              <p:txBody>
                <a:bodyPr/>
                <a:lstStyle/>
                <a:p>
                  <a:endParaRPr lang="el-GR"/>
                </a:p>
              </p:txBody>
            </p:sp>
            <p:sp>
              <p:nvSpPr>
                <p:cNvPr id="58379" name="Freeform 11"/>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ap="flat" cmpd="sng">
                  <a:solidFill>
                    <a:schemeClr val="tx2"/>
                  </a:solidFill>
                  <a:prstDash val="sysDot"/>
                  <a:round/>
                  <a:headEnd/>
                  <a:tailEnd/>
                </a:ln>
              </p:spPr>
              <p:txBody>
                <a:bodyPr/>
                <a:lstStyle/>
                <a:p>
                  <a:endParaRPr lang="el-GR"/>
                </a:p>
              </p:txBody>
            </p:sp>
            <p:sp>
              <p:nvSpPr>
                <p:cNvPr id="58380" name="Freeform 12"/>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ap="flat" cmpd="sng">
                  <a:solidFill>
                    <a:schemeClr val="tx2"/>
                  </a:solidFill>
                  <a:prstDash val="sysDot"/>
                  <a:round/>
                  <a:headEnd/>
                  <a:tailEnd/>
                </a:ln>
              </p:spPr>
              <p:txBody>
                <a:bodyPr/>
                <a:lstStyle/>
                <a:p>
                  <a:endParaRPr lang="el-GR"/>
                </a:p>
              </p:txBody>
            </p:sp>
            <p:sp>
              <p:nvSpPr>
                <p:cNvPr id="58381" name="Freeform 13"/>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ap="flat" cmpd="sng">
                  <a:solidFill>
                    <a:schemeClr val="tx2"/>
                  </a:solidFill>
                  <a:prstDash val="sysDot"/>
                  <a:round/>
                  <a:headEnd/>
                  <a:tailEnd/>
                </a:ln>
              </p:spPr>
              <p:txBody>
                <a:bodyPr/>
                <a:lstStyle/>
                <a:p>
                  <a:endParaRPr lang="el-GR"/>
                </a:p>
              </p:txBody>
            </p:sp>
            <p:sp>
              <p:nvSpPr>
                <p:cNvPr id="58382" name="Freeform 14"/>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ap="flat" cmpd="sng">
                  <a:solidFill>
                    <a:schemeClr val="tx2"/>
                  </a:solidFill>
                  <a:prstDash val="sysDot"/>
                  <a:round/>
                  <a:headEnd/>
                  <a:tailEnd/>
                </a:ln>
              </p:spPr>
              <p:txBody>
                <a:bodyPr/>
                <a:lstStyle/>
                <a:p>
                  <a:endParaRPr lang="el-GR"/>
                </a:p>
              </p:txBody>
            </p:sp>
          </p:grpSp>
          <p:grpSp>
            <p:nvGrpSpPr>
              <p:cNvPr id="5" name="Group 15"/>
              <p:cNvGrpSpPr>
                <a:grpSpLocks/>
              </p:cNvGrpSpPr>
              <p:nvPr/>
            </p:nvGrpSpPr>
            <p:grpSpPr bwMode="auto">
              <a:xfrm rot="21035369" flipH="1">
                <a:off x="3472" y="1269"/>
                <a:ext cx="430" cy="441"/>
                <a:chOff x="1135" y="1996"/>
                <a:chExt cx="692" cy="710"/>
              </a:xfrm>
            </p:grpSpPr>
            <p:sp>
              <p:nvSpPr>
                <p:cNvPr id="58384" name="Freeform 16"/>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ap="flat" cmpd="sng">
                  <a:solidFill>
                    <a:schemeClr val="tx2"/>
                  </a:solidFill>
                  <a:prstDash val="sysDot"/>
                  <a:round/>
                  <a:headEnd/>
                  <a:tailEnd/>
                </a:ln>
              </p:spPr>
              <p:txBody>
                <a:bodyPr/>
                <a:lstStyle/>
                <a:p>
                  <a:endParaRPr lang="el-GR"/>
                </a:p>
              </p:txBody>
            </p:sp>
            <p:sp>
              <p:nvSpPr>
                <p:cNvPr id="58385" name="Freeform 17"/>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ap="flat" cmpd="sng">
                  <a:solidFill>
                    <a:schemeClr val="tx2"/>
                  </a:solidFill>
                  <a:prstDash val="sysDot"/>
                  <a:round/>
                  <a:headEnd/>
                  <a:tailEnd/>
                </a:ln>
              </p:spPr>
              <p:txBody>
                <a:bodyPr/>
                <a:lstStyle/>
                <a:p>
                  <a:endParaRPr lang="el-GR"/>
                </a:p>
              </p:txBody>
            </p:sp>
            <p:sp>
              <p:nvSpPr>
                <p:cNvPr id="58386" name="Freeform 18"/>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ap="flat" cmpd="sng">
                  <a:solidFill>
                    <a:schemeClr val="tx2"/>
                  </a:solidFill>
                  <a:prstDash val="sysDot"/>
                  <a:round/>
                  <a:headEnd/>
                  <a:tailEnd/>
                </a:ln>
              </p:spPr>
              <p:txBody>
                <a:bodyPr/>
                <a:lstStyle/>
                <a:p>
                  <a:endParaRPr lang="el-GR"/>
                </a:p>
              </p:txBody>
            </p:sp>
            <p:sp>
              <p:nvSpPr>
                <p:cNvPr id="58387" name="Freeform 19"/>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ap="flat" cmpd="sng">
                  <a:solidFill>
                    <a:schemeClr val="tx2"/>
                  </a:solidFill>
                  <a:prstDash val="sysDot"/>
                  <a:round/>
                  <a:headEnd/>
                  <a:tailEnd/>
                </a:ln>
              </p:spPr>
              <p:txBody>
                <a:bodyPr/>
                <a:lstStyle/>
                <a:p>
                  <a:endParaRPr lang="el-GR"/>
                </a:p>
              </p:txBody>
            </p:sp>
            <p:sp>
              <p:nvSpPr>
                <p:cNvPr id="58388" name="Freeform 20"/>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ap="flat" cmpd="sng">
                  <a:solidFill>
                    <a:schemeClr val="tx2"/>
                  </a:solidFill>
                  <a:prstDash val="sysDot"/>
                  <a:round/>
                  <a:headEnd/>
                  <a:tailEnd/>
                </a:ln>
              </p:spPr>
              <p:txBody>
                <a:bodyPr/>
                <a:lstStyle/>
                <a:p>
                  <a:endParaRPr lang="el-GR"/>
                </a:p>
              </p:txBody>
            </p:sp>
            <p:sp>
              <p:nvSpPr>
                <p:cNvPr id="58389" name="Freeform 21"/>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ap="flat" cmpd="sng">
                  <a:solidFill>
                    <a:schemeClr val="tx2"/>
                  </a:solidFill>
                  <a:prstDash val="sysDot"/>
                  <a:round/>
                  <a:headEnd/>
                  <a:tailEnd/>
                </a:ln>
              </p:spPr>
              <p:txBody>
                <a:bodyPr/>
                <a:lstStyle/>
                <a:p>
                  <a:endParaRPr lang="el-GR"/>
                </a:p>
              </p:txBody>
            </p:sp>
            <p:sp>
              <p:nvSpPr>
                <p:cNvPr id="58390" name="Freeform 22"/>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ap="flat" cmpd="sng">
                  <a:solidFill>
                    <a:schemeClr val="tx2"/>
                  </a:solidFill>
                  <a:prstDash val="sysDot"/>
                  <a:round/>
                  <a:headEnd/>
                  <a:tailEnd/>
                </a:ln>
              </p:spPr>
              <p:txBody>
                <a:bodyPr/>
                <a:lstStyle/>
                <a:p>
                  <a:endParaRPr lang="el-GR"/>
                </a:p>
              </p:txBody>
            </p:sp>
            <p:sp>
              <p:nvSpPr>
                <p:cNvPr id="58391" name="Freeform 23"/>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ap="flat" cmpd="sng">
                  <a:solidFill>
                    <a:schemeClr val="tx2"/>
                  </a:solidFill>
                  <a:prstDash val="sysDot"/>
                  <a:round/>
                  <a:headEnd/>
                  <a:tailEnd/>
                </a:ln>
              </p:spPr>
              <p:txBody>
                <a:bodyPr/>
                <a:lstStyle/>
                <a:p>
                  <a:endParaRPr lang="el-GR"/>
                </a:p>
              </p:txBody>
            </p:sp>
          </p:grpSp>
          <p:grpSp>
            <p:nvGrpSpPr>
              <p:cNvPr id="6" name="Group 24"/>
              <p:cNvGrpSpPr>
                <a:grpSpLocks/>
              </p:cNvGrpSpPr>
              <p:nvPr/>
            </p:nvGrpSpPr>
            <p:grpSpPr bwMode="auto">
              <a:xfrm>
                <a:off x="1695" y="1009"/>
                <a:ext cx="323" cy="297"/>
                <a:chOff x="1318" y="1468"/>
                <a:chExt cx="622" cy="572"/>
              </a:xfrm>
            </p:grpSpPr>
            <p:sp>
              <p:nvSpPr>
                <p:cNvPr id="58393" name="Freeform 25"/>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ap="flat" cmpd="sng">
                  <a:solidFill>
                    <a:schemeClr val="tx2"/>
                  </a:solidFill>
                  <a:prstDash val="sysDot"/>
                  <a:round/>
                  <a:headEnd/>
                  <a:tailEnd/>
                </a:ln>
              </p:spPr>
              <p:txBody>
                <a:bodyPr/>
                <a:lstStyle/>
                <a:p>
                  <a:endParaRPr lang="el-GR"/>
                </a:p>
              </p:txBody>
            </p:sp>
            <p:sp>
              <p:nvSpPr>
                <p:cNvPr id="58394" name="Freeform 2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ap="flat" cmpd="sng">
                  <a:solidFill>
                    <a:schemeClr val="tx2"/>
                  </a:solidFill>
                  <a:prstDash val="sysDot"/>
                  <a:round/>
                  <a:headEnd/>
                  <a:tailEnd/>
                </a:ln>
              </p:spPr>
              <p:txBody>
                <a:bodyPr/>
                <a:lstStyle/>
                <a:p>
                  <a:endParaRPr lang="el-GR"/>
                </a:p>
              </p:txBody>
            </p:sp>
            <p:sp>
              <p:nvSpPr>
                <p:cNvPr id="58395" name="Freeform 27"/>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ap="flat" cmpd="sng">
                  <a:solidFill>
                    <a:schemeClr val="tx2"/>
                  </a:solidFill>
                  <a:prstDash val="sysDot"/>
                  <a:round/>
                  <a:headEnd/>
                  <a:tailEnd/>
                </a:ln>
              </p:spPr>
              <p:txBody>
                <a:bodyPr/>
                <a:lstStyle/>
                <a:p>
                  <a:endParaRPr lang="el-GR"/>
                </a:p>
              </p:txBody>
            </p:sp>
            <p:sp>
              <p:nvSpPr>
                <p:cNvPr id="58396" name="Freeform 28"/>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ap="flat" cmpd="sng">
                  <a:solidFill>
                    <a:schemeClr val="tx2"/>
                  </a:solidFill>
                  <a:prstDash val="sysDot"/>
                  <a:round/>
                  <a:headEnd/>
                  <a:tailEnd/>
                </a:ln>
              </p:spPr>
              <p:txBody>
                <a:bodyPr/>
                <a:lstStyle/>
                <a:p>
                  <a:endParaRPr lang="el-GR"/>
                </a:p>
              </p:txBody>
            </p:sp>
            <p:sp>
              <p:nvSpPr>
                <p:cNvPr id="58397" name="Freeform 29"/>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ap="flat" cmpd="sng">
                  <a:solidFill>
                    <a:schemeClr val="tx2"/>
                  </a:solidFill>
                  <a:prstDash val="sysDot"/>
                  <a:round/>
                  <a:headEnd/>
                  <a:tailEnd/>
                </a:ln>
              </p:spPr>
              <p:txBody>
                <a:bodyPr/>
                <a:lstStyle/>
                <a:p>
                  <a:endParaRPr lang="el-GR"/>
                </a:p>
              </p:txBody>
            </p:sp>
            <p:sp>
              <p:nvSpPr>
                <p:cNvPr id="58398" name="Freeform 30"/>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ap="flat" cmpd="sng">
                  <a:solidFill>
                    <a:schemeClr val="tx2"/>
                  </a:solidFill>
                  <a:prstDash val="sysDot"/>
                  <a:round/>
                  <a:headEnd/>
                  <a:tailEnd/>
                </a:ln>
              </p:spPr>
              <p:txBody>
                <a:bodyPr/>
                <a:lstStyle/>
                <a:p>
                  <a:endParaRPr lang="el-GR"/>
                </a:p>
              </p:txBody>
            </p:sp>
          </p:grpSp>
          <p:grpSp>
            <p:nvGrpSpPr>
              <p:cNvPr id="7" name="Group 31"/>
              <p:cNvGrpSpPr>
                <a:grpSpLocks/>
              </p:cNvGrpSpPr>
              <p:nvPr/>
            </p:nvGrpSpPr>
            <p:grpSpPr bwMode="auto">
              <a:xfrm flipH="1">
                <a:off x="3308" y="736"/>
                <a:ext cx="323" cy="297"/>
                <a:chOff x="1318" y="1468"/>
                <a:chExt cx="622" cy="572"/>
              </a:xfrm>
            </p:grpSpPr>
            <p:sp>
              <p:nvSpPr>
                <p:cNvPr id="58400" name="Freeform 32"/>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ap="flat" cmpd="sng">
                  <a:solidFill>
                    <a:schemeClr val="tx2"/>
                  </a:solidFill>
                  <a:prstDash val="sysDot"/>
                  <a:round/>
                  <a:headEnd/>
                  <a:tailEnd/>
                </a:ln>
              </p:spPr>
              <p:txBody>
                <a:bodyPr/>
                <a:lstStyle/>
                <a:p>
                  <a:endParaRPr lang="el-GR"/>
                </a:p>
              </p:txBody>
            </p:sp>
            <p:sp>
              <p:nvSpPr>
                <p:cNvPr id="58401" name="Freeform 3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ap="flat" cmpd="sng">
                  <a:solidFill>
                    <a:schemeClr val="tx2"/>
                  </a:solidFill>
                  <a:prstDash val="sysDot"/>
                  <a:round/>
                  <a:headEnd/>
                  <a:tailEnd/>
                </a:ln>
              </p:spPr>
              <p:txBody>
                <a:bodyPr/>
                <a:lstStyle/>
                <a:p>
                  <a:endParaRPr lang="el-GR"/>
                </a:p>
              </p:txBody>
            </p:sp>
            <p:sp>
              <p:nvSpPr>
                <p:cNvPr id="58402" name="Freeform 34"/>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ap="flat" cmpd="sng">
                  <a:solidFill>
                    <a:schemeClr val="tx2"/>
                  </a:solidFill>
                  <a:prstDash val="sysDot"/>
                  <a:round/>
                  <a:headEnd/>
                  <a:tailEnd/>
                </a:ln>
              </p:spPr>
              <p:txBody>
                <a:bodyPr/>
                <a:lstStyle/>
                <a:p>
                  <a:endParaRPr lang="el-GR"/>
                </a:p>
              </p:txBody>
            </p:sp>
            <p:sp>
              <p:nvSpPr>
                <p:cNvPr id="58403" name="Freeform 35"/>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ap="flat" cmpd="sng">
                  <a:solidFill>
                    <a:schemeClr val="tx2"/>
                  </a:solidFill>
                  <a:prstDash val="sysDot"/>
                  <a:round/>
                  <a:headEnd/>
                  <a:tailEnd/>
                </a:ln>
              </p:spPr>
              <p:txBody>
                <a:bodyPr/>
                <a:lstStyle/>
                <a:p>
                  <a:endParaRPr lang="el-GR"/>
                </a:p>
              </p:txBody>
            </p:sp>
            <p:sp>
              <p:nvSpPr>
                <p:cNvPr id="58404" name="Freeform 36"/>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ap="flat" cmpd="sng">
                  <a:solidFill>
                    <a:schemeClr val="tx2"/>
                  </a:solidFill>
                  <a:prstDash val="sysDot"/>
                  <a:round/>
                  <a:headEnd/>
                  <a:tailEnd/>
                </a:ln>
              </p:spPr>
              <p:txBody>
                <a:bodyPr/>
                <a:lstStyle/>
                <a:p>
                  <a:endParaRPr lang="el-GR"/>
                </a:p>
              </p:txBody>
            </p:sp>
            <p:sp>
              <p:nvSpPr>
                <p:cNvPr id="58405" name="Freeform 37"/>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ap="flat" cmpd="sng">
                  <a:solidFill>
                    <a:schemeClr val="tx2"/>
                  </a:solidFill>
                  <a:prstDash val="sysDot"/>
                  <a:round/>
                  <a:headEnd/>
                  <a:tailEnd/>
                </a:ln>
              </p:spPr>
              <p:txBody>
                <a:bodyPr/>
                <a:lstStyle/>
                <a:p>
                  <a:endParaRPr lang="el-GR"/>
                </a:p>
              </p:txBody>
            </p:sp>
          </p:grpSp>
          <p:grpSp>
            <p:nvGrpSpPr>
              <p:cNvPr id="8" name="Group 38"/>
              <p:cNvGrpSpPr>
                <a:grpSpLocks/>
              </p:cNvGrpSpPr>
              <p:nvPr/>
            </p:nvGrpSpPr>
            <p:grpSpPr bwMode="auto">
              <a:xfrm flipH="1">
                <a:off x="3413" y="990"/>
                <a:ext cx="323" cy="297"/>
                <a:chOff x="1318" y="1468"/>
                <a:chExt cx="622" cy="572"/>
              </a:xfrm>
            </p:grpSpPr>
            <p:sp>
              <p:nvSpPr>
                <p:cNvPr id="58407" name="Freeform 39"/>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ap="flat" cmpd="sng">
                  <a:solidFill>
                    <a:schemeClr val="tx2"/>
                  </a:solidFill>
                  <a:prstDash val="sysDot"/>
                  <a:round/>
                  <a:headEnd/>
                  <a:tailEnd/>
                </a:ln>
              </p:spPr>
              <p:txBody>
                <a:bodyPr/>
                <a:lstStyle/>
                <a:p>
                  <a:endParaRPr lang="el-GR"/>
                </a:p>
              </p:txBody>
            </p:sp>
            <p:sp>
              <p:nvSpPr>
                <p:cNvPr id="58408" name="Freeform 4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ap="flat" cmpd="sng">
                  <a:solidFill>
                    <a:schemeClr val="tx2"/>
                  </a:solidFill>
                  <a:prstDash val="sysDot"/>
                  <a:round/>
                  <a:headEnd/>
                  <a:tailEnd/>
                </a:ln>
              </p:spPr>
              <p:txBody>
                <a:bodyPr/>
                <a:lstStyle/>
                <a:p>
                  <a:endParaRPr lang="el-GR"/>
                </a:p>
              </p:txBody>
            </p:sp>
            <p:sp>
              <p:nvSpPr>
                <p:cNvPr id="58409" name="Freeform 41"/>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ap="flat" cmpd="sng">
                  <a:solidFill>
                    <a:schemeClr val="tx2"/>
                  </a:solidFill>
                  <a:prstDash val="sysDot"/>
                  <a:round/>
                  <a:headEnd/>
                  <a:tailEnd/>
                </a:ln>
              </p:spPr>
              <p:txBody>
                <a:bodyPr/>
                <a:lstStyle/>
                <a:p>
                  <a:endParaRPr lang="el-GR"/>
                </a:p>
              </p:txBody>
            </p:sp>
            <p:sp>
              <p:nvSpPr>
                <p:cNvPr id="58410" name="Freeform 42"/>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ap="flat" cmpd="sng">
                  <a:solidFill>
                    <a:schemeClr val="tx2"/>
                  </a:solidFill>
                  <a:prstDash val="sysDot"/>
                  <a:round/>
                  <a:headEnd/>
                  <a:tailEnd/>
                </a:ln>
              </p:spPr>
              <p:txBody>
                <a:bodyPr/>
                <a:lstStyle/>
                <a:p>
                  <a:endParaRPr lang="el-GR"/>
                </a:p>
              </p:txBody>
            </p:sp>
            <p:sp>
              <p:nvSpPr>
                <p:cNvPr id="58411" name="Freeform 43"/>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ap="flat" cmpd="sng">
                  <a:solidFill>
                    <a:schemeClr val="tx2"/>
                  </a:solidFill>
                  <a:prstDash val="sysDot"/>
                  <a:round/>
                  <a:headEnd/>
                  <a:tailEnd/>
                </a:ln>
              </p:spPr>
              <p:txBody>
                <a:bodyPr/>
                <a:lstStyle/>
                <a:p>
                  <a:endParaRPr lang="el-GR"/>
                </a:p>
              </p:txBody>
            </p:sp>
            <p:sp>
              <p:nvSpPr>
                <p:cNvPr id="58412" name="Freeform 44"/>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ap="flat" cmpd="sng">
                  <a:solidFill>
                    <a:schemeClr val="tx2"/>
                  </a:solidFill>
                  <a:prstDash val="sysDot"/>
                  <a:round/>
                  <a:headEnd/>
                  <a:tailEnd/>
                </a:ln>
              </p:spPr>
              <p:txBody>
                <a:bodyPr/>
                <a:lstStyle/>
                <a:p>
                  <a:endParaRPr lang="el-GR"/>
                </a:p>
              </p:txBody>
            </p:sp>
          </p:grpSp>
          <p:grpSp>
            <p:nvGrpSpPr>
              <p:cNvPr id="9" name="Group 45"/>
              <p:cNvGrpSpPr>
                <a:grpSpLocks/>
              </p:cNvGrpSpPr>
              <p:nvPr/>
            </p:nvGrpSpPr>
            <p:grpSpPr bwMode="auto">
              <a:xfrm>
                <a:off x="1767" y="730"/>
                <a:ext cx="323" cy="297"/>
                <a:chOff x="1318" y="1468"/>
                <a:chExt cx="622" cy="572"/>
              </a:xfrm>
            </p:grpSpPr>
            <p:sp>
              <p:nvSpPr>
                <p:cNvPr id="58414" name="Freeform 4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ap="flat" cmpd="sng">
                  <a:solidFill>
                    <a:schemeClr val="tx2"/>
                  </a:solidFill>
                  <a:prstDash val="sysDot"/>
                  <a:round/>
                  <a:headEnd/>
                  <a:tailEnd/>
                </a:ln>
              </p:spPr>
              <p:txBody>
                <a:bodyPr/>
                <a:lstStyle/>
                <a:p>
                  <a:endParaRPr lang="el-GR"/>
                </a:p>
              </p:txBody>
            </p:sp>
            <p:sp>
              <p:nvSpPr>
                <p:cNvPr id="58415" name="Freeform 4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ap="flat" cmpd="sng">
                  <a:solidFill>
                    <a:schemeClr val="tx2"/>
                  </a:solidFill>
                  <a:prstDash val="sysDot"/>
                  <a:round/>
                  <a:headEnd/>
                  <a:tailEnd/>
                </a:ln>
              </p:spPr>
              <p:txBody>
                <a:bodyPr/>
                <a:lstStyle/>
                <a:p>
                  <a:endParaRPr lang="el-GR"/>
                </a:p>
              </p:txBody>
            </p:sp>
            <p:sp>
              <p:nvSpPr>
                <p:cNvPr id="58416" name="Freeform 4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ap="flat" cmpd="sng">
                  <a:solidFill>
                    <a:schemeClr val="tx2"/>
                  </a:solidFill>
                  <a:prstDash val="sysDot"/>
                  <a:round/>
                  <a:headEnd/>
                  <a:tailEnd/>
                </a:ln>
              </p:spPr>
              <p:txBody>
                <a:bodyPr/>
                <a:lstStyle/>
                <a:p>
                  <a:endParaRPr lang="el-GR"/>
                </a:p>
              </p:txBody>
            </p:sp>
            <p:sp>
              <p:nvSpPr>
                <p:cNvPr id="58417" name="Freeform 4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ap="flat" cmpd="sng">
                  <a:solidFill>
                    <a:schemeClr val="tx2"/>
                  </a:solidFill>
                  <a:prstDash val="sysDot"/>
                  <a:round/>
                  <a:headEnd/>
                  <a:tailEnd/>
                </a:ln>
              </p:spPr>
              <p:txBody>
                <a:bodyPr/>
                <a:lstStyle/>
                <a:p>
                  <a:endParaRPr lang="el-GR"/>
                </a:p>
              </p:txBody>
            </p:sp>
            <p:sp>
              <p:nvSpPr>
                <p:cNvPr id="58418" name="Freeform 5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ap="flat" cmpd="sng">
                  <a:solidFill>
                    <a:schemeClr val="tx2"/>
                  </a:solidFill>
                  <a:prstDash val="sysDot"/>
                  <a:round/>
                  <a:headEnd/>
                  <a:tailEnd/>
                </a:ln>
              </p:spPr>
              <p:txBody>
                <a:bodyPr/>
                <a:lstStyle/>
                <a:p>
                  <a:endParaRPr lang="el-GR"/>
                </a:p>
              </p:txBody>
            </p:sp>
            <p:sp>
              <p:nvSpPr>
                <p:cNvPr id="58419" name="Freeform 5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ap="flat" cmpd="sng">
                  <a:solidFill>
                    <a:schemeClr val="tx2"/>
                  </a:solidFill>
                  <a:prstDash val="sysDot"/>
                  <a:round/>
                  <a:headEnd/>
                  <a:tailEnd/>
                </a:ln>
              </p:spPr>
              <p:txBody>
                <a:bodyPr/>
                <a:lstStyle/>
                <a:p>
                  <a:endParaRPr lang="el-GR"/>
                </a:p>
              </p:txBody>
            </p:sp>
          </p:grpSp>
          <p:grpSp>
            <p:nvGrpSpPr>
              <p:cNvPr id="10" name="Group 52"/>
              <p:cNvGrpSpPr>
                <a:grpSpLocks/>
              </p:cNvGrpSpPr>
              <p:nvPr/>
            </p:nvGrpSpPr>
            <p:grpSpPr bwMode="auto">
              <a:xfrm>
                <a:off x="2370" y="82"/>
                <a:ext cx="342" cy="346"/>
                <a:chOff x="2235" y="614"/>
                <a:chExt cx="547" cy="553"/>
              </a:xfrm>
            </p:grpSpPr>
            <p:sp>
              <p:nvSpPr>
                <p:cNvPr id="58421" name="Freeform 5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ap="flat" cmpd="sng">
                  <a:solidFill>
                    <a:schemeClr val="tx2"/>
                  </a:solidFill>
                  <a:prstDash val="sysDot"/>
                  <a:round/>
                  <a:headEnd/>
                  <a:tailEnd/>
                </a:ln>
              </p:spPr>
              <p:txBody>
                <a:bodyPr/>
                <a:lstStyle/>
                <a:p>
                  <a:endParaRPr lang="el-GR"/>
                </a:p>
              </p:txBody>
            </p:sp>
            <p:sp>
              <p:nvSpPr>
                <p:cNvPr id="58422" name="Freeform 54"/>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ap="flat" cmpd="sng">
                  <a:solidFill>
                    <a:schemeClr val="tx2"/>
                  </a:solidFill>
                  <a:prstDash val="sysDot"/>
                  <a:round/>
                  <a:headEnd/>
                  <a:tailEnd/>
                </a:ln>
              </p:spPr>
              <p:txBody>
                <a:bodyPr/>
                <a:lstStyle/>
                <a:p>
                  <a:endParaRPr lang="el-GR"/>
                </a:p>
              </p:txBody>
            </p:sp>
            <p:sp>
              <p:nvSpPr>
                <p:cNvPr id="58423" name="Freeform 55"/>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ap="flat" cmpd="sng">
                  <a:solidFill>
                    <a:schemeClr val="tx2"/>
                  </a:solidFill>
                  <a:prstDash val="sysDot"/>
                  <a:round/>
                  <a:headEnd/>
                  <a:tailEnd/>
                </a:ln>
              </p:spPr>
              <p:txBody>
                <a:bodyPr/>
                <a:lstStyle/>
                <a:p>
                  <a:endParaRPr lang="el-GR"/>
                </a:p>
              </p:txBody>
            </p:sp>
          </p:grpSp>
          <p:grpSp>
            <p:nvGrpSpPr>
              <p:cNvPr id="11" name="Group 56"/>
              <p:cNvGrpSpPr>
                <a:grpSpLocks/>
              </p:cNvGrpSpPr>
              <p:nvPr/>
            </p:nvGrpSpPr>
            <p:grpSpPr bwMode="auto">
              <a:xfrm>
                <a:off x="2117" y="201"/>
                <a:ext cx="246" cy="319"/>
                <a:chOff x="1833" y="752"/>
                <a:chExt cx="402" cy="522"/>
              </a:xfrm>
            </p:grpSpPr>
            <p:sp>
              <p:nvSpPr>
                <p:cNvPr id="58425" name="Freeform 5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ap="flat" cmpd="sng">
                  <a:solidFill>
                    <a:schemeClr val="tx2"/>
                  </a:solidFill>
                  <a:prstDash val="sysDot"/>
                  <a:round/>
                  <a:headEnd/>
                  <a:tailEnd/>
                </a:ln>
              </p:spPr>
              <p:txBody>
                <a:bodyPr/>
                <a:lstStyle/>
                <a:p>
                  <a:endParaRPr lang="el-GR"/>
                </a:p>
              </p:txBody>
            </p:sp>
            <p:sp>
              <p:nvSpPr>
                <p:cNvPr id="58426" name="Freeform 58"/>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ap="flat" cmpd="sng">
                  <a:solidFill>
                    <a:schemeClr val="tx2"/>
                  </a:solidFill>
                  <a:prstDash val="sysDot"/>
                  <a:round/>
                  <a:headEnd/>
                  <a:tailEnd/>
                </a:ln>
              </p:spPr>
              <p:txBody>
                <a:bodyPr/>
                <a:lstStyle/>
                <a:p>
                  <a:endParaRPr lang="el-GR"/>
                </a:p>
              </p:txBody>
            </p:sp>
            <p:sp>
              <p:nvSpPr>
                <p:cNvPr id="58427" name="Freeform 59"/>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ap="flat" cmpd="sng">
                  <a:solidFill>
                    <a:schemeClr val="tx2"/>
                  </a:solidFill>
                  <a:prstDash val="sysDot"/>
                  <a:round/>
                  <a:headEnd/>
                  <a:tailEnd/>
                </a:ln>
              </p:spPr>
              <p:txBody>
                <a:bodyPr/>
                <a:lstStyle/>
                <a:p>
                  <a:endParaRPr lang="el-GR"/>
                </a:p>
              </p:txBody>
            </p:sp>
          </p:grpSp>
          <p:grpSp>
            <p:nvGrpSpPr>
              <p:cNvPr id="12" name="Group 60"/>
              <p:cNvGrpSpPr>
                <a:grpSpLocks/>
              </p:cNvGrpSpPr>
              <p:nvPr/>
            </p:nvGrpSpPr>
            <p:grpSpPr bwMode="auto">
              <a:xfrm flipH="1">
                <a:off x="2717" y="82"/>
                <a:ext cx="595" cy="438"/>
                <a:chOff x="2179" y="221"/>
                <a:chExt cx="595" cy="438"/>
              </a:xfrm>
            </p:grpSpPr>
            <p:grpSp>
              <p:nvGrpSpPr>
                <p:cNvPr id="13" name="Group 61"/>
                <p:cNvGrpSpPr>
                  <a:grpSpLocks/>
                </p:cNvGrpSpPr>
                <p:nvPr/>
              </p:nvGrpSpPr>
              <p:grpSpPr bwMode="auto">
                <a:xfrm>
                  <a:off x="2432" y="221"/>
                  <a:ext cx="342" cy="346"/>
                  <a:chOff x="2235" y="614"/>
                  <a:chExt cx="547" cy="553"/>
                </a:xfrm>
              </p:grpSpPr>
              <p:sp>
                <p:nvSpPr>
                  <p:cNvPr id="58430" name="Freeform 62"/>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ap="flat" cmpd="sng">
                    <a:solidFill>
                      <a:schemeClr val="tx2"/>
                    </a:solidFill>
                    <a:prstDash val="sysDot"/>
                    <a:round/>
                    <a:headEnd/>
                    <a:tailEnd/>
                  </a:ln>
                </p:spPr>
                <p:txBody>
                  <a:bodyPr/>
                  <a:lstStyle/>
                  <a:p>
                    <a:endParaRPr lang="el-GR"/>
                  </a:p>
                </p:txBody>
              </p:sp>
              <p:sp>
                <p:nvSpPr>
                  <p:cNvPr id="58431" name="Freeform 63"/>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ap="flat" cmpd="sng">
                    <a:solidFill>
                      <a:schemeClr val="tx2"/>
                    </a:solidFill>
                    <a:prstDash val="sysDot"/>
                    <a:round/>
                    <a:headEnd/>
                    <a:tailEnd/>
                  </a:ln>
                </p:spPr>
                <p:txBody>
                  <a:bodyPr/>
                  <a:lstStyle/>
                  <a:p>
                    <a:endParaRPr lang="el-GR"/>
                  </a:p>
                </p:txBody>
              </p:sp>
              <p:sp>
                <p:nvSpPr>
                  <p:cNvPr id="58432" name="Freeform 64"/>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ap="flat" cmpd="sng">
                    <a:solidFill>
                      <a:schemeClr val="tx2"/>
                    </a:solidFill>
                    <a:prstDash val="sysDot"/>
                    <a:round/>
                    <a:headEnd/>
                    <a:tailEnd/>
                  </a:ln>
                </p:spPr>
                <p:txBody>
                  <a:bodyPr/>
                  <a:lstStyle/>
                  <a:p>
                    <a:endParaRPr lang="el-GR"/>
                  </a:p>
                </p:txBody>
              </p:sp>
            </p:grpSp>
            <p:grpSp>
              <p:nvGrpSpPr>
                <p:cNvPr id="14" name="Group 65"/>
                <p:cNvGrpSpPr>
                  <a:grpSpLocks/>
                </p:cNvGrpSpPr>
                <p:nvPr/>
              </p:nvGrpSpPr>
              <p:grpSpPr bwMode="auto">
                <a:xfrm>
                  <a:off x="2179" y="340"/>
                  <a:ext cx="246" cy="319"/>
                  <a:chOff x="1833" y="752"/>
                  <a:chExt cx="402" cy="522"/>
                </a:xfrm>
              </p:grpSpPr>
              <p:sp>
                <p:nvSpPr>
                  <p:cNvPr id="58434" name="Freeform 66"/>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ap="flat" cmpd="sng">
                    <a:solidFill>
                      <a:schemeClr val="tx2"/>
                    </a:solidFill>
                    <a:prstDash val="sysDot"/>
                    <a:round/>
                    <a:headEnd/>
                    <a:tailEnd/>
                  </a:ln>
                </p:spPr>
                <p:txBody>
                  <a:bodyPr/>
                  <a:lstStyle/>
                  <a:p>
                    <a:endParaRPr lang="el-GR"/>
                  </a:p>
                </p:txBody>
              </p:sp>
              <p:sp>
                <p:nvSpPr>
                  <p:cNvPr id="58435" name="Freeform 67"/>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ap="flat" cmpd="sng">
                    <a:solidFill>
                      <a:schemeClr val="tx2"/>
                    </a:solidFill>
                    <a:prstDash val="sysDot"/>
                    <a:round/>
                    <a:headEnd/>
                    <a:tailEnd/>
                  </a:ln>
                </p:spPr>
                <p:txBody>
                  <a:bodyPr/>
                  <a:lstStyle/>
                  <a:p>
                    <a:endParaRPr lang="el-GR"/>
                  </a:p>
                </p:txBody>
              </p:sp>
              <p:sp>
                <p:nvSpPr>
                  <p:cNvPr id="58436" name="Freeform 68"/>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ap="flat" cmpd="sng">
                    <a:solidFill>
                      <a:schemeClr val="tx2"/>
                    </a:solidFill>
                    <a:prstDash val="sysDot"/>
                    <a:round/>
                    <a:headEnd/>
                    <a:tailEnd/>
                  </a:ln>
                </p:spPr>
                <p:txBody>
                  <a:bodyPr/>
                  <a:lstStyle/>
                  <a:p>
                    <a:endParaRPr lang="el-GR"/>
                  </a:p>
                </p:txBody>
              </p:sp>
            </p:grpSp>
          </p:grpSp>
          <p:grpSp>
            <p:nvGrpSpPr>
              <p:cNvPr id="15" name="Group 69"/>
              <p:cNvGrpSpPr>
                <a:grpSpLocks/>
              </p:cNvGrpSpPr>
              <p:nvPr/>
            </p:nvGrpSpPr>
            <p:grpSpPr bwMode="auto">
              <a:xfrm>
                <a:off x="1886" y="445"/>
                <a:ext cx="336" cy="319"/>
                <a:chOff x="1613" y="1154"/>
                <a:chExt cx="377" cy="358"/>
              </a:xfrm>
            </p:grpSpPr>
            <p:sp>
              <p:nvSpPr>
                <p:cNvPr id="58438" name="Freeform 70"/>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ap="flat" cmpd="sng">
                  <a:solidFill>
                    <a:schemeClr val="tx2"/>
                  </a:solidFill>
                  <a:prstDash val="sysDot"/>
                  <a:round/>
                  <a:headEnd/>
                  <a:tailEnd/>
                </a:ln>
              </p:spPr>
              <p:txBody>
                <a:bodyPr/>
                <a:lstStyle/>
                <a:p>
                  <a:endParaRPr lang="el-GR"/>
                </a:p>
              </p:txBody>
            </p:sp>
            <p:sp>
              <p:nvSpPr>
                <p:cNvPr id="58439" name="Freeform 71"/>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ap="flat" cmpd="sng">
                  <a:solidFill>
                    <a:schemeClr val="tx2"/>
                  </a:solidFill>
                  <a:prstDash val="sysDot"/>
                  <a:round/>
                  <a:headEnd/>
                  <a:tailEnd/>
                </a:ln>
              </p:spPr>
              <p:txBody>
                <a:bodyPr/>
                <a:lstStyle/>
                <a:p>
                  <a:endParaRPr lang="el-GR"/>
                </a:p>
              </p:txBody>
            </p:sp>
            <p:sp>
              <p:nvSpPr>
                <p:cNvPr id="58440" name="Freeform 72"/>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ap="flat" cmpd="sng">
                  <a:solidFill>
                    <a:schemeClr val="tx2"/>
                  </a:solidFill>
                  <a:prstDash val="sysDot"/>
                  <a:round/>
                  <a:headEnd/>
                  <a:tailEnd/>
                </a:ln>
              </p:spPr>
              <p:txBody>
                <a:bodyPr/>
                <a:lstStyle/>
                <a:p>
                  <a:endParaRPr lang="el-GR"/>
                </a:p>
              </p:txBody>
            </p:sp>
          </p:grpSp>
          <p:grpSp>
            <p:nvGrpSpPr>
              <p:cNvPr id="16" name="Group 73"/>
              <p:cNvGrpSpPr>
                <a:grpSpLocks/>
              </p:cNvGrpSpPr>
              <p:nvPr/>
            </p:nvGrpSpPr>
            <p:grpSpPr bwMode="auto">
              <a:xfrm flipH="1">
                <a:off x="3197" y="445"/>
                <a:ext cx="336" cy="319"/>
                <a:chOff x="1613" y="1154"/>
                <a:chExt cx="377" cy="358"/>
              </a:xfrm>
            </p:grpSpPr>
            <p:sp>
              <p:nvSpPr>
                <p:cNvPr id="58442" name="Freeform 74"/>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ap="flat" cmpd="sng">
                  <a:solidFill>
                    <a:schemeClr val="tx2"/>
                  </a:solidFill>
                  <a:prstDash val="sysDot"/>
                  <a:round/>
                  <a:headEnd/>
                  <a:tailEnd/>
                </a:ln>
              </p:spPr>
              <p:txBody>
                <a:bodyPr/>
                <a:lstStyle/>
                <a:p>
                  <a:endParaRPr lang="el-GR"/>
                </a:p>
              </p:txBody>
            </p:sp>
            <p:sp>
              <p:nvSpPr>
                <p:cNvPr id="58443" name="Freeform 7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ap="flat" cmpd="sng">
                  <a:solidFill>
                    <a:schemeClr val="tx2"/>
                  </a:solidFill>
                  <a:prstDash val="sysDot"/>
                  <a:round/>
                  <a:headEnd/>
                  <a:tailEnd/>
                </a:ln>
              </p:spPr>
              <p:txBody>
                <a:bodyPr/>
                <a:lstStyle/>
                <a:p>
                  <a:endParaRPr lang="el-GR"/>
                </a:p>
              </p:txBody>
            </p:sp>
            <p:sp>
              <p:nvSpPr>
                <p:cNvPr id="58444" name="Freeform 76"/>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ap="flat" cmpd="sng">
                  <a:solidFill>
                    <a:schemeClr val="tx2"/>
                  </a:solidFill>
                  <a:prstDash val="sysDot"/>
                  <a:round/>
                  <a:headEnd/>
                  <a:tailEnd/>
                </a:ln>
              </p:spPr>
              <p:txBody>
                <a:bodyPr/>
                <a:lstStyle/>
                <a:p>
                  <a:endParaRPr lang="el-GR"/>
                </a:p>
              </p:txBody>
            </p:sp>
          </p:grpSp>
        </p:grpSp>
        <p:sp>
          <p:nvSpPr>
            <p:cNvPr id="58445" name="Freeform 77"/>
            <p:cNvSpPr>
              <a:spLocks/>
            </p:cNvSpPr>
            <p:nvPr/>
          </p:nvSpPr>
          <p:spPr bwMode="auto">
            <a:xfrm>
              <a:off x="701" y="589"/>
              <a:ext cx="3839" cy="2855"/>
            </a:xfrm>
            <a:custGeom>
              <a:avLst/>
              <a:gdLst/>
              <a:ahLst/>
              <a:cxnLst>
                <a:cxn ang="0">
                  <a:pos x="24" y="2635"/>
                </a:cxn>
                <a:cxn ang="0">
                  <a:pos x="98" y="2319"/>
                </a:cxn>
                <a:cxn ang="0">
                  <a:pos x="274" y="1882"/>
                </a:cxn>
                <a:cxn ang="0">
                  <a:pos x="405" y="1520"/>
                </a:cxn>
                <a:cxn ang="0">
                  <a:pos x="553" y="1353"/>
                </a:cxn>
                <a:cxn ang="0">
                  <a:pos x="795" y="1055"/>
                </a:cxn>
                <a:cxn ang="0">
                  <a:pos x="1269" y="600"/>
                </a:cxn>
                <a:cxn ang="0">
                  <a:pos x="1492" y="303"/>
                </a:cxn>
                <a:cxn ang="0">
                  <a:pos x="1863" y="43"/>
                </a:cxn>
                <a:cxn ang="0">
                  <a:pos x="2049" y="43"/>
                </a:cxn>
                <a:cxn ang="0">
                  <a:pos x="2374" y="256"/>
                </a:cxn>
                <a:cxn ang="0">
                  <a:pos x="2616" y="600"/>
                </a:cxn>
                <a:cxn ang="0">
                  <a:pos x="2922" y="925"/>
                </a:cxn>
                <a:cxn ang="0">
                  <a:pos x="3201" y="1278"/>
                </a:cxn>
                <a:cxn ang="0">
                  <a:pos x="3498" y="1613"/>
                </a:cxn>
                <a:cxn ang="0">
                  <a:pos x="3656" y="2003"/>
                </a:cxn>
                <a:cxn ang="0">
                  <a:pos x="3777" y="2365"/>
                </a:cxn>
                <a:cxn ang="0">
                  <a:pos x="3833" y="2616"/>
                </a:cxn>
                <a:cxn ang="0">
                  <a:pos x="3814" y="2737"/>
                </a:cxn>
                <a:cxn ang="0">
                  <a:pos x="3712" y="2830"/>
                </a:cxn>
                <a:cxn ang="0">
                  <a:pos x="3638" y="2830"/>
                </a:cxn>
                <a:cxn ang="0">
                  <a:pos x="3600" y="2681"/>
                </a:cxn>
                <a:cxn ang="0">
                  <a:pos x="3498" y="2347"/>
                </a:cxn>
                <a:cxn ang="0">
                  <a:pos x="3285" y="2031"/>
                </a:cxn>
                <a:cxn ang="0">
                  <a:pos x="3034" y="1752"/>
                </a:cxn>
                <a:cxn ang="0">
                  <a:pos x="2894" y="1436"/>
                </a:cxn>
                <a:cxn ang="0">
                  <a:pos x="2690" y="1167"/>
                </a:cxn>
                <a:cxn ang="0">
                  <a:pos x="2374" y="674"/>
                </a:cxn>
                <a:cxn ang="0">
                  <a:pos x="2077" y="563"/>
                </a:cxn>
                <a:cxn ang="0">
                  <a:pos x="1882" y="544"/>
                </a:cxn>
                <a:cxn ang="0">
                  <a:pos x="1547" y="656"/>
                </a:cxn>
                <a:cxn ang="0">
                  <a:pos x="1306" y="916"/>
                </a:cxn>
                <a:cxn ang="0">
                  <a:pos x="1101" y="1148"/>
                </a:cxn>
                <a:cxn ang="0">
                  <a:pos x="953" y="1390"/>
                </a:cxn>
                <a:cxn ang="0">
                  <a:pos x="804" y="1734"/>
                </a:cxn>
                <a:cxn ang="0">
                  <a:pos x="628" y="2022"/>
                </a:cxn>
                <a:cxn ang="0">
                  <a:pos x="414" y="2440"/>
                </a:cxn>
                <a:cxn ang="0">
                  <a:pos x="302" y="2672"/>
                </a:cxn>
                <a:cxn ang="0">
                  <a:pos x="200" y="2774"/>
                </a:cxn>
                <a:cxn ang="0">
                  <a:pos x="107" y="2821"/>
                </a:cxn>
                <a:cxn ang="0">
                  <a:pos x="14" y="2765"/>
                </a:cxn>
                <a:cxn ang="0">
                  <a:pos x="24" y="2635"/>
                </a:cxn>
              </a:cxnLst>
              <a:rect l="0" t="0" r="r" b="b"/>
              <a:pathLst>
                <a:path w="3839" h="2855">
                  <a:moveTo>
                    <a:pt x="24" y="2635"/>
                  </a:moveTo>
                  <a:cubicBezTo>
                    <a:pt x="38" y="2561"/>
                    <a:pt x="56" y="2444"/>
                    <a:pt x="98" y="2319"/>
                  </a:cubicBezTo>
                  <a:cubicBezTo>
                    <a:pt x="140" y="2194"/>
                    <a:pt x="223" y="2015"/>
                    <a:pt x="274" y="1882"/>
                  </a:cubicBezTo>
                  <a:cubicBezTo>
                    <a:pt x="325" y="1749"/>
                    <a:pt x="358" y="1608"/>
                    <a:pt x="405" y="1520"/>
                  </a:cubicBezTo>
                  <a:cubicBezTo>
                    <a:pt x="452" y="1432"/>
                    <a:pt x="488" y="1430"/>
                    <a:pt x="553" y="1353"/>
                  </a:cubicBezTo>
                  <a:cubicBezTo>
                    <a:pt x="618" y="1276"/>
                    <a:pt x="676" y="1180"/>
                    <a:pt x="795" y="1055"/>
                  </a:cubicBezTo>
                  <a:cubicBezTo>
                    <a:pt x="914" y="930"/>
                    <a:pt x="1153" y="725"/>
                    <a:pt x="1269" y="600"/>
                  </a:cubicBezTo>
                  <a:cubicBezTo>
                    <a:pt x="1385" y="475"/>
                    <a:pt x="1393" y="396"/>
                    <a:pt x="1492" y="303"/>
                  </a:cubicBezTo>
                  <a:cubicBezTo>
                    <a:pt x="1591" y="210"/>
                    <a:pt x="1770" y="86"/>
                    <a:pt x="1863" y="43"/>
                  </a:cubicBezTo>
                  <a:cubicBezTo>
                    <a:pt x="1956" y="0"/>
                    <a:pt x="1964" y="7"/>
                    <a:pt x="2049" y="43"/>
                  </a:cubicBezTo>
                  <a:cubicBezTo>
                    <a:pt x="2134" y="79"/>
                    <a:pt x="2280" y="163"/>
                    <a:pt x="2374" y="256"/>
                  </a:cubicBezTo>
                  <a:cubicBezTo>
                    <a:pt x="2468" y="349"/>
                    <a:pt x="2525" y="489"/>
                    <a:pt x="2616" y="600"/>
                  </a:cubicBezTo>
                  <a:cubicBezTo>
                    <a:pt x="2707" y="711"/>
                    <a:pt x="2825" y="812"/>
                    <a:pt x="2922" y="925"/>
                  </a:cubicBezTo>
                  <a:cubicBezTo>
                    <a:pt x="3019" y="1038"/>
                    <a:pt x="3105" y="1163"/>
                    <a:pt x="3201" y="1278"/>
                  </a:cubicBezTo>
                  <a:cubicBezTo>
                    <a:pt x="3297" y="1393"/>
                    <a:pt x="3422" y="1492"/>
                    <a:pt x="3498" y="1613"/>
                  </a:cubicBezTo>
                  <a:cubicBezTo>
                    <a:pt x="3574" y="1734"/>
                    <a:pt x="3610" y="1878"/>
                    <a:pt x="3656" y="2003"/>
                  </a:cubicBezTo>
                  <a:cubicBezTo>
                    <a:pt x="3702" y="2128"/>
                    <a:pt x="3748" y="2263"/>
                    <a:pt x="3777" y="2365"/>
                  </a:cubicBezTo>
                  <a:cubicBezTo>
                    <a:pt x="3806" y="2467"/>
                    <a:pt x="3827" y="2554"/>
                    <a:pt x="3833" y="2616"/>
                  </a:cubicBezTo>
                  <a:cubicBezTo>
                    <a:pt x="3839" y="2678"/>
                    <a:pt x="3834" y="2701"/>
                    <a:pt x="3814" y="2737"/>
                  </a:cubicBezTo>
                  <a:cubicBezTo>
                    <a:pt x="3794" y="2773"/>
                    <a:pt x="3741" y="2815"/>
                    <a:pt x="3712" y="2830"/>
                  </a:cubicBezTo>
                  <a:cubicBezTo>
                    <a:pt x="3683" y="2845"/>
                    <a:pt x="3657" y="2855"/>
                    <a:pt x="3638" y="2830"/>
                  </a:cubicBezTo>
                  <a:cubicBezTo>
                    <a:pt x="3619" y="2805"/>
                    <a:pt x="3623" y="2761"/>
                    <a:pt x="3600" y="2681"/>
                  </a:cubicBezTo>
                  <a:cubicBezTo>
                    <a:pt x="3577" y="2601"/>
                    <a:pt x="3551" y="2455"/>
                    <a:pt x="3498" y="2347"/>
                  </a:cubicBezTo>
                  <a:cubicBezTo>
                    <a:pt x="3445" y="2239"/>
                    <a:pt x="3362" y="2130"/>
                    <a:pt x="3285" y="2031"/>
                  </a:cubicBezTo>
                  <a:cubicBezTo>
                    <a:pt x="3208" y="1932"/>
                    <a:pt x="3099" y="1851"/>
                    <a:pt x="3034" y="1752"/>
                  </a:cubicBezTo>
                  <a:cubicBezTo>
                    <a:pt x="2969" y="1653"/>
                    <a:pt x="2951" y="1533"/>
                    <a:pt x="2894" y="1436"/>
                  </a:cubicBezTo>
                  <a:cubicBezTo>
                    <a:pt x="2837" y="1339"/>
                    <a:pt x="2777" y="1294"/>
                    <a:pt x="2690" y="1167"/>
                  </a:cubicBezTo>
                  <a:cubicBezTo>
                    <a:pt x="2603" y="1040"/>
                    <a:pt x="2476" y="775"/>
                    <a:pt x="2374" y="674"/>
                  </a:cubicBezTo>
                  <a:cubicBezTo>
                    <a:pt x="2272" y="573"/>
                    <a:pt x="2159" y="585"/>
                    <a:pt x="2077" y="563"/>
                  </a:cubicBezTo>
                  <a:cubicBezTo>
                    <a:pt x="1995" y="541"/>
                    <a:pt x="1970" y="529"/>
                    <a:pt x="1882" y="544"/>
                  </a:cubicBezTo>
                  <a:cubicBezTo>
                    <a:pt x="1794" y="559"/>
                    <a:pt x="1643" y="594"/>
                    <a:pt x="1547" y="656"/>
                  </a:cubicBezTo>
                  <a:cubicBezTo>
                    <a:pt x="1451" y="718"/>
                    <a:pt x="1380" y="834"/>
                    <a:pt x="1306" y="916"/>
                  </a:cubicBezTo>
                  <a:cubicBezTo>
                    <a:pt x="1232" y="998"/>
                    <a:pt x="1160" y="1069"/>
                    <a:pt x="1101" y="1148"/>
                  </a:cubicBezTo>
                  <a:cubicBezTo>
                    <a:pt x="1042" y="1227"/>
                    <a:pt x="1002" y="1292"/>
                    <a:pt x="953" y="1390"/>
                  </a:cubicBezTo>
                  <a:cubicBezTo>
                    <a:pt x="904" y="1488"/>
                    <a:pt x="858" y="1629"/>
                    <a:pt x="804" y="1734"/>
                  </a:cubicBezTo>
                  <a:cubicBezTo>
                    <a:pt x="750" y="1839"/>
                    <a:pt x="693" y="1904"/>
                    <a:pt x="628" y="2022"/>
                  </a:cubicBezTo>
                  <a:cubicBezTo>
                    <a:pt x="563" y="2140"/>
                    <a:pt x="468" y="2332"/>
                    <a:pt x="414" y="2440"/>
                  </a:cubicBezTo>
                  <a:cubicBezTo>
                    <a:pt x="360" y="2548"/>
                    <a:pt x="338" y="2616"/>
                    <a:pt x="302" y="2672"/>
                  </a:cubicBezTo>
                  <a:cubicBezTo>
                    <a:pt x="266" y="2728"/>
                    <a:pt x="232" y="2749"/>
                    <a:pt x="200" y="2774"/>
                  </a:cubicBezTo>
                  <a:cubicBezTo>
                    <a:pt x="168" y="2799"/>
                    <a:pt x="138" y="2823"/>
                    <a:pt x="107" y="2821"/>
                  </a:cubicBezTo>
                  <a:cubicBezTo>
                    <a:pt x="76" y="2819"/>
                    <a:pt x="28" y="2796"/>
                    <a:pt x="14" y="2765"/>
                  </a:cubicBezTo>
                  <a:cubicBezTo>
                    <a:pt x="0" y="2734"/>
                    <a:pt x="13" y="2714"/>
                    <a:pt x="24" y="2635"/>
                  </a:cubicBezTo>
                  <a:close/>
                </a:path>
              </a:pathLst>
            </a:custGeom>
            <a:noFill/>
            <a:ln w="19050" cap="flat" cmpd="sng">
              <a:solidFill>
                <a:schemeClr val="tx2"/>
              </a:solidFill>
              <a:prstDash val="sysDot"/>
              <a:round/>
              <a:headEnd type="none" w="med" len="med"/>
              <a:tailEnd type="none" w="med" len="med"/>
            </a:ln>
            <a:effectLst/>
          </p:spPr>
          <p:txBody>
            <a:bodyPr/>
            <a:lstStyle/>
            <a:p>
              <a:endParaRPr lang="el-GR"/>
            </a:p>
          </p:txBody>
        </p:sp>
      </p:grpSp>
      <p:grpSp>
        <p:nvGrpSpPr>
          <p:cNvPr id="17" name="Group 78"/>
          <p:cNvGrpSpPr>
            <a:grpSpLocks/>
          </p:cNvGrpSpPr>
          <p:nvPr/>
        </p:nvGrpSpPr>
        <p:grpSpPr bwMode="auto">
          <a:xfrm rot="185543">
            <a:off x="1836738" y="1238250"/>
            <a:ext cx="5345112" cy="4371975"/>
            <a:chOff x="701" y="185"/>
            <a:chExt cx="3839" cy="3259"/>
          </a:xfrm>
        </p:grpSpPr>
        <p:grpSp>
          <p:nvGrpSpPr>
            <p:cNvPr id="18" name="Group 79"/>
            <p:cNvGrpSpPr>
              <a:grpSpLocks/>
            </p:cNvGrpSpPr>
            <p:nvPr/>
          </p:nvGrpSpPr>
          <p:grpSpPr bwMode="auto">
            <a:xfrm>
              <a:off x="1534" y="185"/>
              <a:ext cx="2220" cy="1546"/>
              <a:chOff x="1534" y="82"/>
              <a:chExt cx="2368" cy="1649"/>
            </a:xfrm>
          </p:grpSpPr>
          <p:grpSp>
            <p:nvGrpSpPr>
              <p:cNvPr id="19" name="Group 80"/>
              <p:cNvGrpSpPr>
                <a:grpSpLocks/>
              </p:cNvGrpSpPr>
              <p:nvPr/>
            </p:nvGrpSpPr>
            <p:grpSpPr bwMode="auto">
              <a:xfrm rot="564631">
                <a:off x="1534" y="1290"/>
                <a:ext cx="430" cy="441"/>
                <a:chOff x="1135" y="1996"/>
                <a:chExt cx="692" cy="710"/>
              </a:xfrm>
            </p:grpSpPr>
            <p:sp>
              <p:nvSpPr>
                <p:cNvPr id="58449" name="Freeform 81"/>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58450" name="Freeform 82"/>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58451" name="Freeform 83"/>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58452" name="Freeform 84"/>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58453" name="Freeform 85"/>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58454" name="Freeform 86"/>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58455" name="Freeform 87"/>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58456" name="Freeform 88"/>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20" name="Group 89"/>
              <p:cNvGrpSpPr>
                <a:grpSpLocks/>
              </p:cNvGrpSpPr>
              <p:nvPr/>
            </p:nvGrpSpPr>
            <p:grpSpPr bwMode="auto">
              <a:xfrm rot="21035369" flipH="1">
                <a:off x="3472" y="1269"/>
                <a:ext cx="430" cy="441"/>
                <a:chOff x="1135" y="1996"/>
                <a:chExt cx="692" cy="710"/>
              </a:xfrm>
            </p:grpSpPr>
            <p:sp>
              <p:nvSpPr>
                <p:cNvPr id="58458" name="Freeform 90"/>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close/>
                    </a:path>
                  </a:pathLst>
                </a:custGeom>
                <a:noFill/>
                <a:ln w="19050" cmpd="sng">
                  <a:solidFill>
                    <a:schemeClr val="tx1"/>
                  </a:solidFill>
                  <a:round/>
                  <a:headEnd/>
                  <a:tailEnd/>
                </a:ln>
              </p:spPr>
              <p:txBody>
                <a:bodyPr/>
                <a:lstStyle/>
                <a:p>
                  <a:endParaRPr lang="el-GR"/>
                </a:p>
              </p:txBody>
            </p:sp>
            <p:sp>
              <p:nvSpPr>
                <p:cNvPr id="58459" name="Freeform 91"/>
                <p:cNvSpPr>
                  <a:spLocks/>
                </p:cNvSpPr>
                <p:nvPr/>
              </p:nvSpPr>
              <p:spPr bwMode="auto">
                <a:xfrm>
                  <a:off x="1135" y="1996"/>
                  <a:ext cx="692" cy="710"/>
                </a:xfrm>
                <a:custGeom>
                  <a:avLst/>
                  <a:gdLst/>
                  <a:ahLst/>
                  <a:cxnLst>
                    <a:cxn ang="0">
                      <a:pos x="12" y="86"/>
                    </a:cxn>
                    <a:cxn ang="0">
                      <a:pos x="10" y="78"/>
                    </a:cxn>
                    <a:cxn ang="0">
                      <a:pos x="8" y="69"/>
                    </a:cxn>
                    <a:cxn ang="0">
                      <a:pos x="7" y="61"/>
                    </a:cxn>
                    <a:cxn ang="0">
                      <a:pos x="3" y="53"/>
                    </a:cxn>
                    <a:cxn ang="0">
                      <a:pos x="1" y="44"/>
                    </a:cxn>
                    <a:cxn ang="0">
                      <a:pos x="0" y="36"/>
                    </a:cxn>
                    <a:cxn ang="0">
                      <a:pos x="1" y="27"/>
                    </a:cxn>
                    <a:cxn ang="0">
                      <a:pos x="2" y="20"/>
                    </a:cxn>
                    <a:cxn ang="0">
                      <a:pos x="10" y="12"/>
                    </a:cxn>
                    <a:cxn ang="0">
                      <a:pos x="20" y="5"/>
                    </a:cxn>
                    <a:cxn ang="0">
                      <a:pos x="30" y="1"/>
                    </a:cxn>
                    <a:cxn ang="0">
                      <a:pos x="37" y="0"/>
                    </a:cxn>
                    <a:cxn ang="0">
                      <a:pos x="46" y="0"/>
                    </a:cxn>
                    <a:cxn ang="0">
                      <a:pos x="57" y="2"/>
                    </a:cxn>
                    <a:cxn ang="0">
                      <a:pos x="68" y="5"/>
                    </a:cxn>
                    <a:cxn ang="0">
                      <a:pos x="81" y="12"/>
                    </a:cxn>
                    <a:cxn ang="0">
                      <a:pos x="93" y="21"/>
                    </a:cxn>
                    <a:cxn ang="0">
                      <a:pos x="102" y="30"/>
                    </a:cxn>
                    <a:cxn ang="0">
                      <a:pos x="108" y="38"/>
                    </a:cxn>
                    <a:cxn ang="0">
                      <a:pos x="110" y="44"/>
                    </a:cxn>
                    <a:cxn ang="0">
                      <a:pos x="109" y="52"/>
                    </a:cxn>
                    <a:cxn ang="0">
                      <a:pos x="108" y="61"/>
                    </a:cxn>
                    <a:cxn ang="0">
                      <a:pos x="106" y="70"/>
                    </a:cxn>
                    <a:cxn ang="0">
                      <a:pos x="106" y="76"/>
                    </a:cxn>
                    <a:cxn ang="0">
                      <a:pos x="106" y="84"/>
                    </a:cxn>
                    <a:cxn ang="0">
                      <a:pos x="105" y="93"/>
                    </a:cxn>
                    <a:cxn ang="0">
                      <a:pos x="102" y="102"/>
                    </a:cxn>
                    <a:cxn ang="0">
                      <a:pos x="97" y="109"/>
                    </a:cxn>
                    <a:cxn ang="0">
                      <a:pos x="90" y="113"/>
                    </a:cxn>
                    <a:cxn ang="0">
                      <a:pos x="81" y="113"/>
                    </a:cxn>
                    <a:cxn ang="0">
                      <a:pos x="70" y="111"/>
                    </a:cxn>
                    <a:cxn ang="0">
                      <a:pos x="58" y="107"/>
                    </a:cxn>
                    <a:cxn ang="0">
                      <a:pos x="49" y="105"/>
                    </a:cxn>
                    <a:cxn ang="0">
                      <a:pos x="41" y="104"/>
                    </a:cxn>
                    <a:cxn ang="0">
                      <a:pos x="33" y="103"/>
                    </a:cxn>
                    <a:cxn ang="0">
                      <a:pos x="20" y="98"/>
                    </a:cxn>
                    <a:cxn ang="0">
                      <a:pos x="15" y="92"/>
                    </a:cxn>
                  </a:cxnLst>
                  <a:rect l="0" t="0" r="r" b="b"/>
                  <a:pathLst>
                    <a:path w="110" h="113">
                      <a:moveTo>
                        <a:pt x="15" y="90"/>
                      </a:moveTo>
                      <a:lnTo>
                        <a:pt x="12" y="86"/>
                      </a:lnTo>
                      <a:lnTo>
                        <a:pt x="11" y="82"/>
                      </a:lnTo>
                      <a:lnTo>
                        <a:pt x="10" y="78"/>
                      </a:lnTo>
                      <a:lnTo>
                        <a:pt x="9" y="73"/>
                      </a:lnTo>
                      <a:lnTo>
                        <a:pt x="8" y="69"/>
                      </a:lnTo>
                      <a:lnTo>
                        <a:pt x="8" y="65"/>
                      </a:lnTo>
                      <a:lnTo>
                        <a:pt x="7" y="61"/>
                      </a:lnTo>
                      <a:lnTo>
                        <a:pt x="5" y="57"/>
                      </a:lnTo>
                      <a:lnTo>
                        <a:pt x="3" y="53"/>
                      </a:lnTo>
                      <a:lnTo>
                        <a:pt x="2" y="48"/>
                      </a:lnTo>
                      <a:lnTo>
                        <a:pt x="1" y="44"/>
                      </a:lnTo>
                      <a:lnTo>
                        <a:pt x="0" y="40"/>
                      </a:lnTo>
                      <a:lnTo>
                        <a:pt x="0" y="36"/>
                      </a:lnTo>
                      <a:lnTo>
                        <a:pt x="0" y="31"/>
                      </a:lnTo>
                      <a:lnTo>
                        <a:pt x="1" y="27"/>
                      </a:lnTo>
                      <a:lnTo>
                        <a:pt x="1" y="23"/>
                      </a:lnTo>
                      <a:lnTo>
                        <a:pt x="2" y="20"/>
                      </a:lnTo>
                      <a:lnTo>
                        <a:pt x="5" y="16"/>
                      </a:lnTo>
                      <a:lnTo>
                        <a:pt x="10" y="12"/>
                      </a:lnTo>
                      <a:lnTo>
                        <a:pt x="14" y="8"/>
                      </a:lnTo>
                      <a:lnTo>
                        <a:pt x="20" y="5"/>
                      </a:lnTo>
                      <a:lnTo>
                        <a:pt x="25" y="3"/>
                      </a:lnTo>
                      <a:lnTo>
                        <a:pt x="30" y="1"/>
                      </a:lnTo>
                      <a:lnTo>
                        <a:pt x="34" y="0"/>
                      </a:lnTo>
                      <a:lnTo>
                        <a:pt x="37" y="0"/>
                      </a:lnTo>
                      <a:lnTo>
                        <a:pt x="41" y="0"/>
                      </a:lnTo>
                      <a:lnTo>
                        <a:pt x="46" y="0"/>
                      </a:lnTo>
                      <a:lnTo>
                        <a:pt x="51" y="1"/>
                      </a:lnTo>
                      <a:lnTo>
                        <a:pt x="57" y="2"/>
                      </a:lnTo>
                      <a:lnTo>
                        <a:pt x="62" y="3"/>
                      </a:lnTo>
                      <a:lnTo>
                        <a:pt x="68" y="5"/>
                      </a:lnTo>
                      <a:lnTo>
                        <a:pt x="75" y="8"/>
                      </a:lnTo>
                      <a:lnTo>
                        <a:pt x="81" y="12"/>
                      </a:lnTo>
                      <a:lnTo>
                        <a:pt x="87" y="16"/>
                      </a:lnTo>
                      <a:lnTo>
                        <a:pt x="93" y="21"/>
                      </a:lnTo>
                      <a:lnTo>
                        <a:pt x="98" y="26"/>
                      </a:lnTo>
                      <a:lnTo>
                        <a:pt x="102" y="30"/>
                      </a:lnTo>
                      <a:lnTo>
                        <a:pt x="106" y="35"/>
                      </a:lnTo>
                      <a:lnTo>
                        <a:pt x="108" y="38"/>
                      </a:lnTo>
                      <a:lnTo>
                        <a:pt x="109" y="41"/>
                      </a:lnTo>
                      <a:lnTo>
                        <a:pt x="110" y="44"/>
                      </a:lnTo>
                      <a:lnTo>
                        <a:pt x="109" y="48"/>
                      </a:lnTo>
                      <a:lnTo>
                        <a:pt x="109" y="52"/>
                      </a:lnTo>
                      <a:lnTo>
                        <a:pt x="108" y="57"/>
                      </a:lnTo>
                      <a:lnTo>
                        <a:pt x="108" y="61"/>
                      </a:lnTo>
                      <a:lnTo>
                        <a:pt x="107" y="66"/>
                      </a:lnTo>
                      <a:lnTo>
                        <a:pt x="106" y="70"/>
                      </a:lnTo>
                      <a:lnTo>
                        <a:pt x="106" y="73"/>
                      </a:lnTo>
                      <a:lnTo>
                        <a:pt x="106" y="76"/>
                      </a:lnTo>
                      <a:lnTo>
                        <a:pt x="106" y="80"/>
                      </a:lnTo>
                      <a:lnTo>
                        <a:pt x="106" y="84"/>
                      </a:lnTo>
                      <a:lnTo>
                        <a:pt x="106" y="88"/>
                      </a:lnTo>
                      <a:lnTo>
                        <a:pt x="105" y="93"/>
                      </a:lnTo>
                      <a:lnTo>
                        <a:pt x="104" y="97"/>
                      </a:lnTo>
                      <a:lnTo>
                        <a:pt x="102" y="102"/>
                      </a:lnTo>
                      <a:lnTo>
                        <a:pt x="100" y="106"/>
                      </a:lnTo>
                      <a:lnTo>
                        <a:pt x="97" y="109"/>
                      </a:lnTo>
                      <a:lnTo>
                        <a:pt x="93" y="111"/>
                      </a:lnTo>
                      <a:lnTo>
                        <a:pt x="90" y="113"/>
                      </a:lnTo>
                      <a:lnTo>
                        <a:pt x="86" y="113"/>
                      </a:lnTo>
                      <a:lnTo>
                        <a:pt x="81" y="113"/>
                      </a:lnTo>
                      <a:lnTo>
                        <a:pt x="76" y="112"/>
                      </a:lnTo>
                      <a:lnTo>
                        <a:pt x="70" y="111"/>
                      </a:lnTo>
                      <a:lnTo>
                        <a:pt x="64" y="109"/>
                      </a:lnTo>
                      <a:lnTo>
                        <a:pt x="58" y="107"/>
                      </a:lnTo>
                      <a:lnTo>
                        <a:pt x="53" y="106"/>
                      </a:lnTo>
                      <a:lnTo>
                        <a:pt x="49" y="105"/>
                      </a:lnTo>
                      <a:lnTo>
                        <a:pt x="45" y="105"/>
                      </a:lnTo>
                      <a:lnTo>
                        <a:pt x="41" y="104"/>
                      </a:lnTo>
                      <a:lnTo>
                        <a:pt x="37" y="104"/>
                      </a:lnTo>
                      <a:lnTo>
                        <a:pt x="33" y="103"/>
                      </a:lnTo>
                      <a:lnTo>
                        <a:pt x="28" y="102"/>
                      </a:lnTo>
                      <a:lnTo>
                        <a:pt x="20" y="98"/>
                      </a:lnTo>
                      <a:lnTo>
                        <a:pt x="16" y="94"/>
                      </a:lnTo>
                      <a:lnTo>
                        <a:pt x="15" y="92"/>
                      </a:lnTo>
                      <a:lnTo>
                        <a:pt x="15" y="90"/>
                      </a:lnTo>
                    </a:path>
                  </a:pathLst>
                </a:custGeom>
                <a:noFill/>
                <a:ln w="19050" cmpd="sng">
                  <a:solidFill>
                    <a:schemeClr val="tx1"/>
                  </a:solidFill>
                  <a:prstDash val="solid"/>
                  <a:round/>
                  <a:headEnd/>
                  <a:tailEnd/>
                </a:ln>
              </p:spPr>
              <p:txBody>
                <a:bodyPr/>
                <a:lstStyle/>
                <a:p>
                  <a:endParaRPr lang="el-GR"/>
                </a:p>
              </p:txBody>
            </p:sp>
            <p:sp>
              <p:nvSpPr>
                <p:cNvPr id="58460" name="Freeform 92"/>
                <p:cNvSpPr>
                  <a:spLocks/>
                </p:cNvSpPr>
                <p:nvPr/>
              </p:nvSpPr>
              <p:spPr bwMode="auto">
                <a:xfrm>
                  <a:off x="1500" y="2486"/>
                  <a:ext cx="207" cy="88"/>
                </a:xfrm>
                <a:custGeom>
                  <a:avLst/>
                  <a:gdLst/>
                  <a:ahLst/>
                  <a:cxnLst>
                    <a:cxn ang="0">
                      <a:pos x="0" y="14"/>
                    </a:cxn>
                    <a:cxn ang="0">
                      <a:pos x="1" y="11"/>
                    </a:cxn>
                    <a:cxn ang="0">
                      <a:pos x="3" y="8"/>
                    </a:cxn>
                    <a:cxn ang="0">
                      <a:pos x="6" y="5"/>
                    </a:cxn>
                    <a:cxn ang="0">
                      <a:pos x="9" y="2"/>
                    </a:cxn>
                    <a:cxn ang="0">
                      <a:pos x="14" y="0"/>
                    </a:cxn>
                    <a:cxn ang="0">
                      <a:pos x="19" y="0"/>
                    </a:cxn>
                    <a:cxn ang="0">
                      <a:pos x="26" y="2"/>
                    </a:cxn>
                    <a:cxn ang="0">
                      <a:pos x="33" y="7"/>
                    </a:cxn>
                  </a:cxnLst>
                  <a:rect l="0" t="0" r="r" b="b"/>
                  <a:pathLst>
                    <a:path w="33" h="14">
                      <a:moveTo>
                        <a:pt x="0" y="14"/>
                      </a:moveTo>
                      <a:lnTo>
                        <a:pt x="1" y="11"/>
                      </a:lnTo>
                      <a:lnTo>
                        <a:pt x="3" y="8"/>
                      </a:lnTo>
                      <a:lnTo>
                        <a:pt x="6" y="5"/>
                      </a:lnTo>
                      <a:lnTo>
                        <a:pt x="9" y="2"/>
                      </a:lnTo>
                      <a:lnTo>
                        <a:pt x="14" y="0"/>
                      </a:lnTo>
                      <a:lnTo>
                        <a:pt x="19" y="0"/>
                      </a:lnTo>
                      <a:lnTo>
                        <a:pt x="26" y="2"/>
                      </a:lnTo>
                      <a:lnTo>
                        <a:pt x="33" y="7"/>
                      </a:lnTo>
                    </a:path>
                  </a:pathLst>
                </a:custGeom>
                <a:noFill/>
                <a:ln w="19050" cmpd="sng">
                  <a:solidFill>
                    <a:schemeClr val="tx1"/>
                  </a:solidFill>
                  <a:prstDash val="solid"/>
                  <a:round/>
                  <a:headEnd/>
                  <a:tailEnd/>
                </a:ln>
              </p:spPr>
              <p:txBody>
                <a:bodyPr/>
                <a:lstStyle/>
                <a:p>
                  <a:endParaRPr lang="el-GR"/>
                </a:p>
              </p:txBody>
            </p:sp>
            <p:sp>
              <p:nvSpPr>
                <p:cNvPr id="58461" name="Freeform 93"/>
                <p:cNvSpPr>
                  <a:spLocks/>
                </p:cNvSpPr>
                <p:nvPr/>
              </p:nvSpPr>
              <p:spPr bwMode="auto">
                <a:xfrm>
                  <a:off x="1374" y="2505"/>
                  <a:ext cx="132" cy="44"/>
                </a:xfrm>
                <a:custGeom>
                  <a:avLst/>
                  <a:gdLst/>
                  <a:ahLst/>
                  <a:cxnLst>
                    <a:cxn ang="0">
                      <a:pos x="21" y="7"/>
                    </a:cxn>
                    <a:cxn ang="0">
                      <a:pos x="18" y="2"/>
                    </a:cxn>
                    <a:cxn ang="0">
                      <a:pos x="12" y="0"/>
                    </a:cxn>
                    <a:cxn ang="0">
                      <a:pos x="5" y="0"/>
                    </a:cxn>
                    <a:cxn ang="0">
                      <a:pos x="0" y="2"/>
                    </a:cxn>
                  </a:cxnLst>
                  <a:rect l="0" t="0" r="r" b="b"/>
                  <a:pathLst>
                    <a:path w="21" h="7">
                      <a:moveTo>
                        <a:pt x="21" y="7"/>
                      </a:moveTo>
                      <a:lnTo>
                        <a:pt x="18" y="2"/>
                      </a:lnTo>
                      <a:lnTo>
                        <a:pt x="12" y="0"/>
                      </a:lnTo>
                      <a:lnTo>
                        <a:pt x="5" y="0"/>
                      </a:lnTo>
                      <a:lnTo>
                        <a:pt x="0" y="2"/>
                      </a:lnTo>
                    </a:path>
                  </a:pathLst>
                </a:custGeom>
                <a:noFill/>
                <a:ln w="19050" cmpd="sng">
                  <a:solidFill>
                    <a:schemeClr val="tx1"/>
                  </a:solidFill>
                  <a:prstDash val="solid"/>
                  <a:round/>
                  <a:headEnd/>
                  <a:tailEnd/>
                </a:ln>
              </p:spPr>
              <p:txBody>
                <a:bodyPr/>
                <a:lstStyle/>
                <a:p>
                  <a:endParaRPr lang="el-GR"/>
                </a:p>
              </p:txBody>
            </p:sp>
            <p:sp>
              <p:nvSpPr>
                <p:cNvPr id="58462" name="Freeform 94"/>
                <p:cNvSpPr>
                  <a:spLocks/>
                </p:cNvSpPr>
                <p:nvPr/>
              </p:nvSpPr>
              <p:spPr bwMode="auto">
                <a:xfrm>
                  <a:off x="1475" y="2147"/>
                  <a:ext cx="94" cy="371"/>
                </a:xfrm>
                <a:custGeom>
                  <a:avLst/>
                  <a:gdLst/>
                  <a:ahLst/>
                  <a:cxnLst>
                    <a:cxn ang="0">
                      <a:pos x="9" y="59"/>
                    </a:cxn>
                    <a:cxn ang="0">
                      <a:pos x="8" y="56"/>
                    </a:cxn>
                    <a:cxn ang="0">
                      <a:pos x="6" y="54"/>
                    </a:cxn>
                    <a:cxn ang="0">
                      <a:pos x="4" y="51"/>
                    </a:cxn>
                    <a:cxn ang="0">
                      <a:pos x="3" y="47"/>
                    </a:cxn>
                    <a:cxn ang="0">
                      <a:pos x="1" y="43"/>
                    </a:cxn>
                    <a:cxn ang="0">
                      <a:pos x="0" y="38"/>
                    </a:cxn>
                    <a:cxn ang="0">
                      <a:pos x="0" y="33"/>
                    </a:cxn>
                    <a:cxn ang="0">
                      <a:pos x="0" y="27"/>
                    </a:cxn>
                    <a:cxn ang="0">
                      <a:pos x="0" y="16"/>
                    </a:cxn>
                    <a:cxn ang="0">
                      <a:pos x="3" y="8"/>
                    </a:cxn>
                    <a:cxn ang="0">
                      <a:pos x="7" y="2"/>
                    </a:cxn>
                    <a:cxn ang="0">
                      <a:pos x="15" y="0"/>
                    </a:cxn>
                  </a:cxnLst>
                  <a:rect l="0" t="0" r="r" b="b"/>
                  <a:pathLst>
                    <a:path w="15" h="59">
                      <a:moveTo>
                        <a:pt x="9" y="59"/>
                      </a:moveTo>
                      <a:lnTo>
                        <a:pt x="8" y="56"/>
                      </a:lnTo>
                      <a:lnTo>
                        <a:pt x="6" y="54"/>
                      </a:lnTo>
                      <a:lnTo>
                        <a:pt x="4" y="51"/>
                      </a:lnTo>
                      <a:lnTo>
                        <a:pt x="3" y="47"/>
                      </a:lnTo>
                      <a:lnTo>
                        <a:pt x="1" y="43"/>
                      </a:lnTo>
                      <a:lnTo>
                        <a:pt x="0" y="38"/>
                      </a:lnTo>
                      <a:lnTo>
                        <a:pt x="0" y="33"/>
                      </a:lnTo>
                      <a:lnTo>
                        <a:pt x="0" y="27"/>
                      </a:lnTo>
                      <a:lnTo>
                        <a:pt x="0" y="16"/>
                      </a:lnTo>
                      <a:lnTo>
                        <a:pt x="3" y="8"/>
                      </a:lnTo>
                      <a:lnTo>
                        <a:pt x="7" y="2"/>
                      </a:lnTo>
                      <a:lnTo>
                        <a:pt x="15" y="0"/>
                      </a:lnTo>
                    </a:path>
                  </a:pathLst>
                </a:custGeom>
                <a:noFill/>
                <a:ln w="19050" cmpd="sng">
                  <a:solidFill>
                    <a:schemeClr val="tx1"/>
                  </a:solidFill>
                  <a:prstDash val="solid"/>
                  <a:round/>
                  <a:headEnd/>
                  <a:tailEnd/>
                </a:ln>
              </p:spPr>
              <p:txBody>
                <a:bodyPr/>
                <a:lstStyle/>
                <a:p>
                  <a:endParaRPr lang="el-GR"/>
                </a:p>
              </p:txBody>
            </p:sp>
            <p:sp>
              <p:nvSpPr>
                <p:cNvPr id="58463" name="Freeform 95"/>
                <p:cNvSpPr>
                  <a:spLocks/>
                </p:cNvSpPr>
                <p:nvPr/>
              </p:nvSpPr>
              <p:spPr bwMode="auto">
                <a:xfrm>
                  <a:off x="1462" y="2084"/>
                  <a:ext cx="57" cy="82"/>
                </a:xfrm>
                <a:custGeom>
                  <a:avLst/>
                  <a:gdLst/>
                  <a:ahLst/>
                  <a:cxnLst>
                    <a:cxn ang="0">
                      <a:pos x="0" y="0"/>
                    </a:cxn>
                    <a:cxn ang="0">
                      <a:pos x="3" y="2"/>
                    </a:cxn>
                    <a:cxn ang="0">
                      <a:pos x="6" y="5"/>
                    </a:cxn>
                    <a:cxn ang="0">
                      <a:pos x="8" y="9"/>
                    </a:cxn>
                    <a:cxn ang="0">
                      <a:pos x="9" y="13"/>
                    </a:cxn>
                  </a:cxnLst>
                  <a:rect l="0" t="0" r="r" b="b"/>
                  <a:pathLst>
                    <a:path w="9" h="13">
                      <a:moveTo>
                        <a:pt x="0" y="0"/>
                      </a:moveTo>
                      <a:lnTo>
                        <a:pt x="3" y="2"/>
                      </a:lnTo>
                      <a:lnTo>
                        <a:pt x="6" y="5"/>
                      </a:lnTo>
                      <a:lnTo>
                        <a:pt x="8" y="9"/>
                      </a:lnTo>
                      <a:lnTo>
                        <a:pt x="9" y="13"/>
                      </a:lnTo>
                    </a:path>
                  </a:pathLst>
                </a:custGeom>
                <a:noFill/>
                <a:ln w="19050" cmpd="sng">
                  <a:solidFill>
                    <a:schemeClr val="tx1"/>
                  </a:solidFill>
                  <a:prstDash val="solid"/>
                  <a:round/>
                  <a:headEnd/>
                  <a:tailEnd/>
                </a:ln>
              </p:spPr>
              <p:txBody>
                <a:bodyPr/>
                <a:lstStyle/>
                <a:p>
                  <a:endParaRPr lang="el-GR"/>
                </a:p>
              </p:txBody>
            </p:sp>
            <p:sp>
              <p:nvSpPr>
                <p:cNvPr id="58464" name="Freeform 96"/>
                <p:cNvSpPr>
                  <a:spLocks/>
                </p:cNvSpPr>
                <p:nvPr/>
              </p:nvSpPr>
              <p:spPr bwMode="auto">
                <a:xfrm>
                  <a:off x="1519" y="2072"/>
                  <a:ext cx="25" cy="94"/>
                </a:xfrm>
                <a:custGeom>
                  <a:avLst/>
                  <a:gdLst/>
                  <a:ahLst/>
                  <a:cxnLst>
                    <a:cxn ang="0">
                      <a:pos x="4" y="0"/>
                    </a:cxn>
                    <a:cxn ang="0">
                      <a:pos x="3" y="3"/>
                    </a:cxn>
                    <a:cxn ang="0">
                      <a:pos x="2" y="8"/>
                    </a:cxn>
                    <a:cxn ang="0">
                      <a:pos x="1" y="12"/>
                    </a:cxn>
                    <a:cxn ang="0">
                      <a:pos x="0" y="15"/>
                    </a:cxn>
                  </a:cxnLst>
                  <a:rect l="0" t="0" r="r" b="b"/>
                  <a:pathLst>
                    <a:path w="4" h="15">
                      <a:moveTo>
                        <a:pt x="4" y="0"/>
                      </a:moveTo>
                      <a:lnTo>
                        <a:pt x="3" y="3"/>
                      </a:lnTo>
                      <a:lnTo>
                        <a:pt x="2" y="8"/>
                      </a:lnTo>
                      <a:lnTo>
                        <a:pt x="1" y="12"/>
                      </a:lnTo>
                      <a:lnTo>
                        <a:pt x="0" y="15"/>
                      </a:lnTo>
                    </a:path>
                  </a:pathLst>
                </a:custGeom>
                <a:noFill/>
                <a:ln w="19050" cmpd="sng">
                  <a:solidFill>
                    <a:schemeClr val="tx1"/>
                  </a:solidFill>
                  <a:prstDash val="solid"/>
                  <a:round/>
                  <a:headEnd/>
                  <a:tailEnd/>
                </a:ln>
              </p:spPr>
              <p:txBody>
                <a:bodyPr/>
                <a:lstStyle/>
                <a:p>
                  <a:endParaRPr lang="el-GR"/>
                </a:p>
              </p:txBody>
            </p:sp>
            <p:sp>
              <p:nvSpPr>
                <p:cNvPr id="58465" name="Freeform 97"/>
                <p:cNvSpPr>
                  <a:spLocks/>
                </p:cNvSpPr>
                <p:nvPr/>
              </p:nvSpPr>
              <p:spPr bwMode="auto">
                <a:xfrm>
                  <a:off x="1324" y="2260"/>
                  <a:ext cx="145" cy="44"/>
                </a:xfrm>
                <a:custGeom>
                  <a:avLst/>
                  <a:gdLst/>
                  <a:ahLst/>
                  <a:cxnLst>
                    <a:cxn ang="0">
                      <a:pos x="0" y="2"/>
                    </a:cxn>
                    <a:cxn ang="0">
                      <a:pos x="5" y="0"/>
                    </a:cxn>
                    <a:cxn ang="0">
                      <a:pos x="12" y="0"/>
                    </a:cxn>
                    <a:cxn ang="0">
                      <a:pos x="18" y="3"/>
                    </a:cxn>
                    <a:cxn ang="0">
                      <a:pos x="23" y="7"/>
                    </a:cxn>
                  </a:cxnLst>
                  <a:rect l="0" t="0" r="r" b="b"/>
                  <a:pathLst>
                    <a:path w="23" h="7">
                      <a:moveTo>
                        <a:pt x="0" y="2"/>
                      </a:moveTo>
                      <a:lnTo>
                        <a:pt x="5" y="0"/>
                      </a:lnTo>
                      <a:lnTo>
                        <a:pt x="12" y="0"/>
                      </a:lnTo>
                      <a:lnTo>
                        <a:pt x="18" y="3"/>
                      </a:lnTo>
                      <a:lnTo>
                        <a:pt x="23" y="7"/>
                      </a:lnTo>
                    </a:path>
                  </a:pathLst>
                </a:custGeom>
                <a:noFill/>
                <a:ln w="19050" cmpd="sng">
                  <a:solidFill>
                    <a:schemeClr val="tx1"/>
                  </a:solidFill>
                  <a:prstDash val="solid"/>
                  <a:round/>
                  <a:headEnd/>
                  <a:tailEnd/>
                </a:ln>
              </p:spPr>
              <p:txBody>
                <a:bodyPr/>
                <a:lstStyle/>
                <a:p>
                  <a:endParaRPr lang="el-GR"/>
                </a:p>
              </p:txBody>
            </p:sp>
          </p:grpSp>
          <p:grpSp>
            <p:nvGrpSpPr>
              <p:cNvPr id="21" name="Group 98"/>
              <p:cNvGrpSpPr>
                <a:grpSpLocks/>
              </p:cNvGrpSpPr>
              <p:nvPr/>
            </p:nvGrpSpPr>
            <p:grpSpPr bwMode="auto">
              <a:xfrm>
                <a:off x="1695" y="1009"/>
                <a:ext cx="323" cy="297"/>
                <a:chOff x="1318" y="1468"/>
                <a:chExt cx="622" cy="572"/>
              </a:xfrm>
            </p:grpSpPr>
            <p:sp>
              <p:nvSpPr>
                <p:cNvPr id="58467" name="Freeform 99"/>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58468" name="Freeform 10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58469" name="Freeform 101"/>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58470" name="Freeform 102"/>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58471" name="Freeform 103"/>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58472" name="Freeform 104"/>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22" name="Group 105"/>
              <p:cNvGrpSpPr>
                <a:grpSpLocks/>
              </p:cNvGrpSpPr>
              <p:nvPr/>
            </p:nvGrpSpPr>
            <p:grpSpPr bwMode="auto">
              <a:xfrm flipH="1">
                <a:off x="3308" y="736"/>
                <a:ext cx="323" cy="297"/>
                <a:chOff x="1318" y="1468"/>
                <a:chExt cx="622" cy="572"/>
              </a:xfrm>
            </p:grpSpPr>
            <p:sp>
              <p:nvSpPr>
                <p:cNvPr id="58474" name="Freeform 106"/>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58475" name="Freeform 107"/>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58476" name="Freeform 108"/>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58477" name="Freeform 109"/>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58478" name="Freeform 110"/>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58479" name="Freeform 111"/>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23" name="Group 112"/>
              <p:cNvGrpSpPr>
                <a:grpSpLocks/>
              </p:cNvGrpSpPr>
              <p:nvPr/>
            </p:nvGrpSpPr>
            <p:grpSpPr bwMode="auto">
              <a:xfrm flipH="1">
                <a:off x="3413" y="990"/>
                <a:ext cx="323" cy="297"/>
                <a:chOff x="1318" y="1468"/>
                <a:chExt cx="622" cy="572"/>
              </a:xfrm>
            </p:grpSpPr>
            <p:sp>
              <p:nvSpPr>
                <p:cNvPr id="58481" name="Freeform 113"/>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58482" name="Freeform 114"/>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58483" name="Freeform 115"/>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58484" name="Freeform 116"/>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58485" name="Freeform 117"/>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58486" name="Freeform 118"/>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24" name="Group 119"/>
              <p:cNvGrpSpPr>
                <a:grpSpLocks/>
              </p:cNvGrpSpPr>
              <p:nvPr/>
            </p:nvGrpSpPr>
            <p:grpSpPr bwMode="auto">
              <a:xfrm>
                <a:off x="1767" y="730"/>
                <a:ext cx="323" cy="297"/>
                <a:chOff x="1318" y="1468"/>
                <a:chExt cx="622" cy="572"/>
              </a:xfrm>
            </p:grpSpPr>
            <p:sp>
              <p:nvSpPr>
                <p:cNvPr id="58488" name="Freeform 120"/>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close/>
                    </a:path>
                  </a:pathLst>
                </a:custGeom>
                <a:noFill/>
                <a:ln w="19050" cmpd="sng">
                  <a:solidFill>
                    <a:schemeClr val="tx1"/>
                  </a:solidFill>
                  <a:round/>
                  <a:headEnd/>
                  <a:tailEnd/>
                </a:ln>
              </p:spPr>
              <p:txBody>
                <a:bodyPr/>
                <a:lstStyle/>
                <a:p>
                  <a:endParaRPr lang="el-GR"/>
                </a:p>
              </p:txBody>
            </p:sp>
            <p:sp>
              <p:nvSpPr>
                <p:cNvPr id="58489" name="Freeform 121"/>
                <p:cNvSpPr>
                  <a:spLocks/>
                </p:cNvSpPr>
                <p:nvPr/>
              </p:nvSpPr>
              <p:spPr bwMode="auto">
                <a:xfrm>
                  <a:off x="1318" y="1468"/>
                  <a:ext cx="622" cy="572"/>
                </a:xfrm>
                <a:custGeom>
                  <a:avLst/>
                  <a:gdLst/>
                  <a:ahLst/>
                  <a:cxnLst>
                    <a:cxn ang="0">
                      <a:pos x="2" y="13"/>
                    </a:cxn>
                    <a:cxn ang="0">
                      <a:pos x="5" y="9"/>
                    </a:cxn>
                    <a:cxn ang="0">
                      <a:pos x="9" y="6"/>
                    </a:cxn>
                    <a:cxn ang="0">
                      <a:pos x="15" y="3"/>
                    </a:cxn>
                    <a:cxn ang="0">
                      <a:pos x="21" y="1"/>
                    </a:cxn>
                    <a:cxn ang="0">
                      <a:pos x="29" y="0"/>
                    </a:cxn>
                    <a:cxn ang="0">
                      <a:pos x="36" y="0"/>
                    </a:cxn>
                    <a:cxn ang="0">
                      <a:pos x="43" y="1"/>
                    </a:cxn>
                    <a:cxn ang="0">
                      <a:pos x="50" y="4"/>
                    </a:cxn>
                    <a:cxn ang="0">
                      <a:pos x="56" y="8"/>
                    </a:cxn>
                    <a:cxn ang="0">
                      <a:pos x="61" y="11"/>
                    </a:cxn>
                    <a:cxn ang="0">
                      <a:pos x="65" y="13"/>
                    </a:cxn>
                    <a:cxn ang="0">
                      <a:pos x="69" y="15"/>
                    </a:cxn>
                    <a:cxn ang="0">
                      <a:pos x="72" y="17"/>
                    </a:cxn>
                    <a:cxn ang="0">
                      <a:pos x="75" y="20"/>
                    </a:cxn>
                    <a:cxn ang="0">
                      <a:pos x="78" y="24"/>
                    </a:cxn>
                    <a:cxn ang="0">
                      <a:pos x="82" y="28"/>
                    </a:cxn>
                    <a:cxn ang="0">
                      <a:pos x="86" y="33"/>
                    </a:cxn>
                    <a:cxn ang="0">
                      <a:pos x="89" y="37"/>
                    </a:cxn>
                    <a:cxn ang="0">
                      <a:pos x="92" y="40"/>
                    </a:cxn>
                    <a:cxn ang="0">
                      <a:pos x="94" y="43"/>
                    </a:cxn>
                    <a:cxn ang="0">
                      <a:pos x="96" y="46"/>
                    </a:cxn>
                    <a:cxn ang="0">
                      <a:pos x="98" y="50"/>
                    </a:cxn>
                    <a:cxn ang="0">
                      <a:pos x="99" y="54"/>
                    </a:cxn>
                    <a:cxn ang="0">
                      <a:pos x="99" y="59"/>
                    </a:cxn>
                    <a:cxn ang="0">
                      <a:pos x="97" y="70"/>
                    </a:cxn>
                    <a:cxn ang="0">
                      <a:pos x="91" y="78"/>
                    </a:cxn>
                    <a:cxn ang="0">
                      <a:pos x="85" y="83"/>
                    </a:cxn>
                    <a:cxn ang="0">
                      <a:pos x="79" y="87"/>
                    </a:cxn>
                    <a:cxn ang="0">
                      <a:pos x="73" y="89"/>
                    </a:cxn>
                    <a:cxn ang="0">
                      <a:pos x="65" y="91"/>
                    </a:cxn>
                    <a:cxn ang="0">
                      <a:pos x="58" y="91"/>
                    </a:cxn>
                    <a:cxn ang="0">
                      <a:pos x="51" y="91"/>
                    </a:cxn>
                    <a:cxn ang="0">
                      <a:pos x="47" y="90"/>
                    </a:cxn>
                    <a:cxn ang="0">
                      <a:pos x="42" y="89"/>
                    </a:cxn>
                    <a:cxn ang="0">
                      <a:pos x="37" y="87"/>
                    </a:cxn>
                    <a:cxn ang="0">
                      <a:pos x="31" y="85"/>
                    </a:cxn>
                    <a:cxn ang="0">
                      <a:pos x="25" y="84"/>
                    </a:cxn>
                    <a:cxn ang="0">
                      <a:pos x="20" y="82"/>
                    </a:cxn>
                    <a:cxn ang="0">
                      <a:pos x="16" y="81"/>
                    </a:cxn>
                    <a:cxn ang="0">
                      <a:pos x="13" y="80"/>
                    </a:cxn>
                    <a:cxn ang="0">
                      <a:pos x="9" y="77"/>
                    </a:cxn>
                    <a:cxn ang="0">
                      <a:pos x="6" y="73"/>
                    </a:cxn>
                    <a:cxn ang="0">
                      <a:pos x="3" y="66"/>
                    </a:cxn>
                    <a:cxn ang="0">
                      <a:pos x="1" y="59"/>
                    </a:cxn>
                    <a:cxn ang="0">
                      <a:pos x="0" y="54"/>
                    </a:cxn>
                    <a:cxn ang="0">
                      <a:pos x="0" y="47"/>
                    </a:cxn>
                    <a:cxn ang="0">
                      <a:pos x="0" y="40"/>
                    </a:cxn>
                    <a:cxn ang="0">
                      <a:pos x="1" y="32"/>
                    </a:cxn>
                    <a:cxn ang="0">
                      <a:pos x="1" y="25"/>
                    </a:cxn>
                    <a:cxn ang="0">
                      <a:pos x="1" y="19"/>
                    </a:cxn>
                    <a:cxn ang="0">
                      <a:pos x="1" y="15"/>
                    </a:cxn>
                    <a:cxn ang="0">
                      <a:pos x="2" y="13"/>
                    </a:cxn>
                  </a:cxnLst>
                  <a:rect l="0" t="0" r="r" b="b"/>
                  <a:pathLst>
                    <a:path w="99" h="91">
                      <a:moveTo>
                        <a:pt x="2" y="13"/>
                      </a:moveTo>
                      <a:lnTo>
                        <a:pt x="5" y="9"/>
                      </a:lnTo>
                      <a:lnTo>
                        <a:pt x="9" y="6"/>
                      </a:lnTo>
                      <a:lnTo>
                        <a:pt x="15" y="3"/>
                      </a:lnTo>
                      <a:lnTo>
                        <a:pt x="21" y="1"/>
                      </a:lnTo>
                      <a:lnTo>
                        <a:pt x="29" y="0"/>
                      </a:lnTo>
                      <a:lnTo>
                        <a:pt x="36" y="0"/>
                      </a:lnTo>
                      <a:lnTo>
                        <a:pt x="43" y="1"/>
                      </a:lnTo>
                      <a:lnTo>
                        <a:pt x="50" y="4"/>
                      </a:lnTo>
                      <a:lnTo>
                        <a:pt x="56" y="8"/>
                      </a:lnTo>
                      <a:lnTo>
                        <a:pt x="61" y="11"/>
                      </a:lnTo>
                      <a:lnTo>
                        <a:pt x="65" y="13"/>
                      </a:lnTo>
                      <a:lnTo>
                        <a:pt x="69" y="15"/>
                      </a:lnTo>
                      <a:lnTo>
                        <a:pt x="72" y="17"/>
                      </a:lnTo>
                      <a:lnTo>
                        <a:pt x="75" y="20"/>
                      </a:lnTo>
                      <a:lnTo>
                        <a:pt x="78" y="24"/>
                      </a:lnTo>
                      <a:lnTo>
                        <a:pt x="82" y="28"/>
                      </a:lnTo>
                      <a:lnTo>
                        <a:pt x="86" y="33"/>
                      </a:lnTo>
                      <a:lnTo>
                        <a:pt x="89" y="37"/>
                      </a:lnTo>
                      <a:lnTo>
                        <a:pt x="92" y="40"/>
                      </a:lnTo>
                      <a:lnTo>
                        <a:pt x="94" y="43"/>
                      </a:lnTo>
                      <a:lnTo>
                        <a:pt x="96" y="46"/>
                      </a:lnTo>
                      <a:lnTo>
                        <a:pt x="98" y="50"/>
                      </a:lnTo>
                      <a:lnTo>
                        <a:pt x="99" y="54"/>
                      </a:lnTo>
                      <a:lnTo>
                        <a:pt x="99" y="59"/>
                      </a:lnTo>
                      <a:lnTo>
                        <a:pt x="97" y="70"/>
                      </a:lnTo>
                      <a:lnTo>
                        <a:pt x="91" y="78"/>
                      </a:lnTo>
                      <a:lnTo>
                        <a:pt x="85" y="83"/>
                      </a:lnTo>
                      <a:lnTo>
                        <a:pt x="79" y="87"/>
                      </a:lnTo>
                      <a:lnTo>
                        <a:pt x="73" y="89"/>
                      </a:lnTo>
                      <a:lnTo>
                        <a:pt x="65" y="91"/>
                      </a:lnTo>
                      <a:lnTo>
                        <a:pt x="58" y="91"/>
                      </a:lnTo>
                      <a:lnTo>
                        <a:pt x="51" y="91"/>
                      </a:lnTo>
                      <a:lnTo>
                        <a:pt x="47" y="90"/>
                      </a:lnTo>
                      <a:lnTo>
                        <a:pt x="42" y="89"/>
                      </a:lnTo>
                      <a:lnTo>
                        <a:pt x="37" y="87"/>
                      </a:lnTo>
                      <a:lnTo>
                        <a:pt x="31" y="85"/>
                      </a:lnTo>
                      <a:lnTo>
                        <a:pt x="25" y="84"/>
                      </a:lnTo>
                      <a:lnTo>
                        <a:pt x="20" y="82"/>
                      </a:lnTo>
                      <a:lnTo>
                        <a:pt x="16" y="81"/>
                      </a:lnTo>
                      <a:lnTo>
                        <a:pt x="13" y="80"/>
                      </a:lnTo>
                      <a:lnTo>
                        <a:pt x="9" y="77"/>
                      </a:lnTo>
                      <a:lnTo>
                        <a:pt x="6" y="73"/>
                      </a:lnTo>
                      <a:lnTo>
                        <a:pt x="3" y="66"/>
                      </a:lnTo>
                      <a:lnTo>
                        <a:pt x="1" y="59"/>
                      </a:lnTo>
                      <a:lnTo>
                        <a:pt x="0" y="54"/>
                      </a:lnTo>
                      <a:lnTo>
                        <a:pt x="0" y="47"/>
                      </a:lnTo>
                      <a:lnTo>
                        <a:pt x="0" y="40"/>
                      </a:lnTo>
                      <a:lnTo>
                        <a:pt x="1" y="32"/>
                      </a:lnTo>
                      <a:lnTo>
                        <a:pt x="1" y="25"/>
                      </a:lnTo>
                      <a:lnTo>
                        <a:pt x="1" y="19"/>
                      </a:lnTo>
                      <a:lnTo>
                        <a:pt x="1" y="15"/>
                      </a:lnTo>
                      <a:lnTo>
                        <a:pt x="2" y="13"/>
                      </a:lnTo>
                    </a:path>
                  </a:pathLst>
                </a:custGeom>
                <a:noFill/>
                <a:ln w="19050" cmpd="sng">
                  <a:solidFill>
                    <a:schemeClr val="tx1"/>
                  </a:solidFill>
                  <a:prstDash val="solid"/>
                  <a:round/>
                  <a:headEnd/>
                  <a:tailEnd/>
                </a:ln>
              </p:spPr>
              <p:txBody>
                <a:bodyPr/>
                <a:lstStyle/>
                <a:p>
                  <a:endParaRPr lang="el-GR"/>
                </a:p>
              </p:txBody>
            </p:sp>
            <p:sp>
              <p:nvSpPr>
                <p:cNvPr id="58490" name="Freeform 122"/>
                <p:cNvSpPr>
                  <a:spLocks/>
                </p:cNvSpPr>
                <p:nvPr/>
              </p:nvSpPr>
              <p:spPr bwMode="auto">
                <a:xfrm>
                  <a:off x="1425" y="1594"/>
                  <a:ext cx="232" cy="302"/>
                </a:xfrm>
                <a:custGeom>
                  <a:avLst/>
                  <a:gdLst/>
                  <a:ahLst/>
                  <a:cxnLst>
                    <a:cxn ang="0">
                      <a:pos x="37" y="0"/>
                    </a:cxn>
                    <a:cxn ang="0">
                      <a:pos x="37" y="6"/>
                    </a:cxn>
                    <a:cxn ang="0">
                      <a:pos x="36" y="12"/>
                    </a:cxn>
                    <a:cxn ang="0">
                      <a:pos x="35" y="18"/>
                    </a:cxn>
                    <a:cxn ang="0">
                      <a:pos x="33" y="22"/>
                    </a:cxn>
                    <a:cxn ang="0">
                      <a:pos x="31" y="26"/>
                    </a:cxn>
                    <a:cxn ang="0">
                      <a:pos x="27" y="32"/>
                    </a:cxn>
                    <a:cxn ang="0">
                      <a:pos x="23" y="38"/>
                    </a:cxn>
                    <a:cxn ang="0">
                      <a:pos x="16" y="43"/>
                    </a:cxn>
                    <a:cxn ang="0">
                      <a:pos x="11" y="46"/>
                    </a:cxn>
                    <a:cxn ang="0">
                      <a:pos x="8" y="48"/>
                    </a:cxn>
                    <a:cxn ang="0">
                      <a:pos x="5" y="48"/>
                    </a:cxn>
                    <a:cxn ang="0">
                      <a:pos x="0" y="47"/>
                    </a:cxn>
                  </a:cxnLst>
                  <a:rect l="0" t="0" r="r" b="b"/>
                  <a:pathLst>
                    <a:path w="37" h="48">
                      <a:moveTo>
                        <a:pt x="37" y="0"/>
                      </a:moveTo>
                      <a:lnTo>
                        <a:pt x="37" y="6"/>
                      </a:lnTo>
                      <a:lnTo>
                        <a:pt x="36" y="12"/>
                      </a:lnTo>
                      <a:lnTo>
                        <a:pt x="35" y="18"/>
                      </a:lnTo>
                      <a:lnTo>
                        <a:pt x="33" y="22"/>
                      </a:lnTo>
                      <a:lnTo>
                        <a:pt x="31" y="26"/>
                      </a:lnTo>
                      <a:lnTo>
                        <a:pt x="27" y="32"/>
                      </a:lnTo>
                      <a:lnTo>
                        <a:pt x="23" y="38"/>
                      </a:lnTo>
                      <a:lnTo>
                        <a:pt x="16" y="43"/>
                      </a:lnTo>
                      <a:lnTo>
                        <a:pt x="11" y="46"/>
                      </a:lnTo>
                      <a:lnTo>
                        <a:pt x="8" y="48"/>
                      </a:lnTo>
                      <a:lnTo>
                        <a:pt x="5" y="48"/>
                      </a:lnTo>
                      <a:lnTo>
                        <a:pt x="0" y="47"/>
                      </a:lnTo>
                    </a:path>
                  </a:pathLst>
                </a:custGeom>
                <a:noFill/>
                <a:ln w="19050" cmpd="sng">
                  <a:solidFill>
                    <a:schemeClr val="tx1"/>
                  </a:solidFill>
                  <a:prstDash val="solid"/>
                  <a:round/>
                  <a:headEnd/>
                  <a:tailEnd/>
                </a:ln>
              </p:spPr>
              <p:txBody>
                <a:bodyPr/>
                <a:lstStyle/>
                <a:p>
                  <a:endParaRPr lang="el-GR"/>
                </a:p>
              </p:txBody>
            </p:sp>
            <p:sp>
              <p:nvSpPr>
                <p:cNvPr id="58491" name="Freeform 123"/>
                <p:cNvSpPr>
                  <a:spLocks/>
                </p:cNvSpPr>
                <p:nvPr/>
              </p:nvSpPr>
              <p:spPr bwMode="auto">
                <a:xfrm>
                  <a:off x="1569" y="1575"/>
                  <a:ext cx="82" cy="126"/>
                </a:xfrm>
                <a:custGeom>
                  <a:avLst/>
                  <a:gdLst/>
                  <a:ahLst/>
                  <a:cxnLst>
                    <a:cxn ang="0">
                      <a:pos x="0" y="0"/>
                    </a:cxn>
                    <a:cxn ang="0">
                      <a:pos x="2" y="4"/>
                    </a:cxn>
                    <a:cxn ang="0">
                      <a:pos x="3" y="7"/>
                    </a:cxn>
                    <a:cxn ang="0">
                      <a:pos x="5" y="9"/>
                    </a:cxn>
                    <a:cxn ang="0">
                      <a:pos x="7" y="12"/>
                    </a:cxn>
                    <a:cxn ang="0">
                      <a:pos x="9" y="14"/>
                    </a:cxn>
                    <a:cxn ang="0">
                      <a:pos x="11" y="16"/>
                    </a:cxn>
                    <a:cxn ang="0">
                      <a:pos x="13" y="18"/>
                    </a:cxn>
                    <a:cxn ang="0">
                      <a:pos x="13" y="20"/>
                    </a:cxn>
                  </a:cxnLst>
                  <a:rect l="0" t="0" r="r" b="b"/>
                  <a:pathLst>
                    <a:path w="13" h="20">
                      <a:moveTo>
                        <a:pt x="0" y="0"/>
                      </a:moveTo>
                      <a:lnTo>
                        <a:pt x="2" y="4"/>
                      </a:lnTo>
                      <a:lnTo>
                        <a:pt x="3" y="7"/>
                      </a:lnTo>
                      <a:lnTo>
                        <a:pt x="5" y="9"/>
                      </a:lnTo>
                      <a:lnTo>
                        <a:pt x="7" y="12"/>
                      </a:lnTo>
                      <a:lnTo>
                        <a:pt x="9" y="14"/>
                      </a:lnTo>
                      <a:lnTo>
                        <a:pt x="11" y="16"/>
                      </a:lnTo>
                      <a:lnTo>
                        <a:pt x="13" y="18"/>
                      </a:lnTo>
                      <a:lnTo>
                        <a:pt x="13" y="20"/>
                      </a:lnTo>
                    </a:path>
                  </a:pathLst>
                </a:custGeom>
                <a:noFill/>
                <a:ln w="19050" cmpd="sng">
                  <a:solidFill>
                    <a:schemeClr val="tx1"/>
                  </a:solidFill>
                  <a:prstDash val="solid"/>
                  <a:round/>
                  <a:headEnd/>
                  <a:tailEnd/>
                </a:ln>
              </p:spPr>
              <p:txBody>
                <a:bodyPr/>
                <a:lstStyle/>
                <a:p>
                  <a:endParaRPr lang="el-GR"/>
                </a:p>
              </p:txBody>
            </p:sp>
            <p:sp>
              <p:nvSpPr>
                <p:cNvPr id="58492" name="Freeform 124"/>
                <p:cNvSpPr>
                  <a:spLocks/>
                </p:cNvSpPr>
                <p:nvPr/>
              </p:nvSpPr>
              <p:spPr bwMode="auto">
                <a:xfrm>
                  <a:off x="1613" y="1682"/>
                  <a:ext cx="101" cy="176"/>
                </a:xfrm>
                <a:custGeom>
                  <a:avLst/>
                  <a:gdLst/>
                  <a:ahLst/>
                  <a:cxnLst>
                    <a:cxn ang="0">
                      <a:pos x="16" y="0"/>
                    </a:cxn>
                    <a:cxn ang="0">
                      <a:pos x="10" y="2"/>
                    </a:cxn>
                    <a:cxn ang="0">
                      <a:pos x="3" y="6"/>
                    </a:cxn>
                    <a:cxn ang="0">
                      <a:pos x="0" y="15"/>
                    </a:cxn>
                    <a:cxn ang="0">
                      <a:pos x="6" y="28"/>
                    </a:cxn>
                  </a:cxnLst>
                  <a:rect l="0" t="0" r="r" b="b"/>
                  <a:pathLst>
                    <a:path w="16" h="28">
                      <a:moveTo>
                        <a:pt x="16" y="0"/>
                      </a:moveTo>
                      <a:lnTo>
                        <a:pt x="10" y="2"/>
                      </a:lnTo>
                      <a:lnTo>
                        <a:pt x="3" y="6"/>
                      </a:lnTo>
                      <a:lnTo>
                        <a:pt x="0" y="15"/>
                      </a:lnTo>
                      <a:lnTo>
                        <a:pt x="6" y="28"/>
                      </a:lnTo>
                    </a:path>
                  </a:pathLst>
                </a:custGeom>
                <a:noFill/>
                <a:ln w="19050" cmpd="sng">
                  <a:solidFill>
                    <a:schemeClr val="tx1"/>
                  </a:solidFill>
                  <a:prstDash val="solid"/>
                  <a:round/>
                  <a:headEnd/>
                  <a:tailEnd/>
                </a:ln>
              </p:spPr>
              <p:txBody>
                <a:bodyPr/>
                <a:lstStyle/>
                <a:p>
                  <a:endParaRPr lang="el-GR"/>
                </a:p>
              </p:txBody>
            </p:sp>
            <p:sp>
              <p:nvSpPr>
                <p:cNvPr id="58493" name="Freeform 125"/>
                <p:cNvSpPr>
                  <a:spLocks/>
                </p:cNvSpPr>
                <p:nvPr/>
              </p:nvSpPr>
              <p:spPr bwMode="auto">
                <a:xfrm>
                  <a:off x="1456" y="1808"/>
                  <a:ext cx="157" cy="132"/>
                </a:xfrm>
                <a:custGeom>
                  <a:avLst/>
                  <a:gdLst/>
                  <a:ahLst/>
                  <a:cxnLst>
                    <a:cxn ang="0">
                      <a:pos x="0" y="0"/>
                    </a:cxn>
                    <a:cxn ang="0">
                      <a:pos x="3" y="3"/>
                    </a:cxn>
                    <a:cxn ang="0">
                      <a:pos x="7" y="5"/>
                    </a:cxn>
                    <a:cxn ang="0">
                      <a:pos x="10" y="6"/>
                    </a:cxn>
                    <a:cxn ang="0">
                      <a:pos x="13" y="7"/>
                    </a:cxn>
                    <a:cxn ang="0">
                      <a:pos x="15" y="7"/>
                    </a:cxn>
                    <a:cxn ang="0">
                      <a:pos x="15" y="9"/>
                    </a:cxn>
                    <a:cxn ang="0">
                      <a:pos x="15" y="12"/>
                    </a:cxn>
                    <a:cxn ang="0">
                      <a:pos x="16" y="15"/>
                    </a:cxn>
                    <a:cxn ang="0">
                      <a:pos x="17" y="18"/>
                    </a:cxn>
                    <a:cxn ang="0">
                      <a:pos x="19" y="20"/>
                    </a:cxn>
                    <a:cxn ang="0">
                      <a:pos x="22" y="21"/>
                    </a:cxn>
                    <a:cxn ang="0">
                      <a:pos x="25" y="21"/>
                    </a:cxn>
                  </a:cxnLst>
                  <a:rect l="0" t="0" r="r" b="b"/>
                  <a:pathLst>
                    <a:path w="25" h="21">
                      <a:moveTo>
                        <a:pt x="0" y="0"/>
                      </a:moveTo>
                      <a:lnTo>
                        <a:pt x="3" y="3"/>
                      </a:lnTo>
                      <a:lnTo>
                        <a:pt x="7" y="5"/>
                      </a:lnTo>
                      <a:lnTo>
                        <a:pt x="10" y="6"/>
                      </a:lnTo>
                      <a:lnTo>
                        <a:pt x="13" y="7"/>
                      </a:lnTo>
                      <a:lnTo>
                        <a:pt x="15" y="7"/>
                      </a:lnTo>
                      <a:lnTo>
                        <a:pt x="15" y="9"/>
                      </a:lnTo>
                      <a:lnTo>
                        <a:pt x="15" y="12"/>
                      </a:lnTo>
                      <a:lnTo>
                        <a:pt x="16" y="15"/>
                      </a:lnTo>
                      <a:lnTo>
                        <a:pt x="17" y="18"/>
                      </a:lnTo>
                      <a:lnTo>
                        <a:pt x="19" y="20"/>
                      </a:lnTo>
                      <a:lnTo>
                        <a:pt x="22" y="21"/>
                      </a:lnTo>
                      <a:lnTo>
                        <a:pt x="25" y="21"/>
                      </a:lnTo>
                    </a:path>
                  </a:pathLst>
                </a:custGeom>
                <a:noFill/>
                <a:ln w="19050" cmpd="sng">
                  <a:solidFill>
                    <a:schemeClr val="tx1"/>
                  </a:solidFill>
                  <a:prstDash val="solid"/>
                  <a:round/>
                  <a:headEnd/>
                  <a:tailEnd/>
                </a:ln>
              </p:spPr>
              <p:txBody>
                <a:bodyPr/>
                <a:lstStyle/>
                <a:p>
                  <a:endParaRPr lang="el-GR"/>
                </a:p>
              </p:txBody>
            </p:sp>
          </p:grpSp>
          <p:grpSp>
            <p:nvGrpSpPr>
              <p:cNvPr id="25" name="Group 126"/>
              <p:cNvGrpSpPr>
                <a:grpSpLocks/>
              </p:cNvGrpSpPr>
              <p:nvPr/>
            </p:nvGrpSpPr>
            <p:grpSpPr bwMode="auto">
              <a:xfrm>
                <a:off x="2370" y="82"/>
                <a:ext cx="342" cy="346"/>
                <a:chOff x="2235" y="614"/>
                <a:chExt cx="547" cy="553"/>
              </a:xfrm>
            </p:grpSpPr>
            <p:sp>
              <p:nvSpPr>
                <p:cNvPr id="58495" name="Freeform 127"/>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58496" name="Freeform 128"/>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58497" name="Freeform 129"/>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26" name="Group 130"/>
              <p:cNvGrpSpPr>
                <a:grpSpLocks/>
              </p:cNvGrpSpPr>
              <p:nvPr/>
            </p:nvGrpSpPr>
            <p:grpSpPr bwMode="auto">
              <a:xfrm>
                <a:off x="2117" y="201"/>
                <a:ext cx="246" cy="319"/>
                <a:chOff x="1833" y="752"/>
                <a:chExt cx="402" cy="522"/>
              </a:xfrm>
            </p:grpSpPr>
            <p:sp>
              <p:nvSpPr>
                <p:cNvPr id="58499" name="Freeform 131"/>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58500" name="Freeform 132"/>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58501" name="Freeform 133"/>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nvGrpSpPr>
              <p:cNvPr id="27" name="Group 134"/>
              <p:cNvGrpSpPr>
                <a:grpSpLocks/>
              </p:cNvGrpSpPr>
              <p:nvPr/>
            </p:nvGrpSpPr>
            <p:grpSpPr bwMode="auto">
              <a:xfrm flipH="1">
                <a:off x="2717" y="82"/>
                <a:ext cx="595" cy="438"/>
                <a:chOff x="2179" y="221"/>
                <a:chExt cx="595" cy="438"/>
              </a:xfrm>
            </p:grpSpPr>
            <p:grpSp>
              <p:nvGrpSpPr>
                <p:cNvPr id="28" name="Group 135"/>
                <p:cNvGrpSpPr>
                  <a:grpSpLocks/>
                </p:cNvGrpSpPr>
                <p:nvPr/>
              </p:nvGrpSpPr>
              <p:grpSpPr bwMode="auto">
                <a:xfrm>
                  <a:off x="2432" y="221"/>
                  <a:ext cx="342" cy="346"/>
                  <a:chOff x="2235" y="614"/>
                  <a:chExt cx="547" cy="553"/>
                </a:xfrm>
              </p:grpSpPr>
              <p:sp>
                <p:nvSpPr>
                  <p:cNvPr id="58504" name="Freeform 136"/>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close/>
                      </a:path>
                    </a:pathLst>
                  </a:custGeom>
                  <a:noFill/>
                  <a:ln w="19050" cmpd="sng">
                    <a:solidFill>
                      <a:schemeClr val="tx1"/>
                    </a:solidFill>
                    <a:round/>
                    <a:headEnd/>
                    <a:tailEnd/>
                  </a:ln>
                </p:spPr>
                <p:txBody>
                  <a:bodyPr/>
                  <a:lstStyle/>
                  <a:p>
                    <a:endParaRPr lang="el-GR"/>
                  </a:p>
                </p:txBody>
              </p:sp>
              <p:sp>
                <p:nvSpPr>
                  <p:cNvPr id="58505" name="Freeform 137"/>
                  <p:cNvSpPr>
                    <a:spLocks/>
                  </p:cNvSpPr>
                  <p:nvPr/>
                </p:nvSpPr>
                <p:spPr bwMode="auto">
                  <a:xfrm>
                    <a:off x="2235" y="614"/>
                    <a:ext cx="547" cy="553"/>
                  </a:xfrm>
                  <a:custGeom>
                    <a:avLst/>
                    <a:gdLst/>
                    <a:ahLst/>
                    <a:cxnLst>
                      <a:cxn ang="0">
                        <a:pos x="21" y="10"/>
                      </a:cxn>
                      <a:cxn ang="0">
                        <a:pos x="30" y="8"/>
                      </a:cxn>
                      <a:cxn ang="0">
                        <a:pos x="38" y="6"/>
                      </a:cxn>
                      <a:cxn ang="0">
                        <a:pos x="44" y="5"/>
                      </a:cxn>
                      <a:cxn ang="0">
                        <a:pos x="49" y="4"/>
                      </a:cxn>
                      <a:cxn ang="0">
                        <a:pos x="55" y="3"/>
                      </a:cxn>
                      <a:cxn ang="0">
                        <a:pos x="64" y="1"/>
                      </a:cxn>
                      <a:cxn ang="0">
                        <a:pos x="72" y="0"/>
                      </a:cxn>
                      <a:cxn ang="0">
                        <a:pos x="78" y="0"/>
                      </a:cxn>
                      <a:cxn ang="0">
                        <a:pos x="81" y="1"/>
                      </a:cxn>
                      <a:cxn ang="0">
                        <a:pos x="85" y="2"/>
                      </a:cxn>
                      <a:cxn ang="0">
                        <a:pos x="87" y="5"/>
                      </a:cxn>
                      <a:cxn ang="0">
                        <a:pos x="87" y="10"/>
                      </a:cxn>
                      <a:cxn ang="0">
                        <a:pos x="87" y="14"/>
                      </a:cxn>
                      <a:cxn ang="0">
                        <a:pos x="85" y="18"/>
                      </a:cxn>
                      <a:cxn ang="0">
                        <a:pos x="84" y="23"/>
                      </a:cxn>
                      <a:cxn ang="0">
                        <a:pos x="82" y="27"/>
                      </a:cxn>
                      <a:cxn ang="0">
                        <a:pos x="80" y="32"/>
                      </a:cxn>
                      <a:cxn ang="0">
                        <a:pos x="79" y="36"/>
                      </a:cxn>
                      <a:cxn ang="0">
                        <a:pos x="77" y="40"/>
                      </a:cxn>
                      <a:cxn ang="0">
                        <a:pos x="75" y="43"/>
                      </a:cxn>
                      <a:cxn ang="0">
                        <a:pos x="72" y="50"/>
                      </a:cxn>
                      <a:cxn ang="0">
                        <a:pos x="69" y="59"/>
                      </a:cxn>
                      <a:cxn ang="0">
                        <a:pos x="66" y="66"/>
                      </a:cxn>
                      <a:cxn ang="0">
                        <a:pos x="63" y="71"/>
                      </a:cxn>
                      <a:cxn ang="0">
                        <a:pos x="60" y="74"/>
                      </a:cxn>
                      <a:cxn ang="0">
                        <a:pos x="56" y="78"/>
                      </a:cxn>
                      <a:cxn ang="0">
                        <a:pos x="52" y="82"/>
                      </a:cxn>
                      <a:cxn ang="0">
                        <a:pos x="49" y="85"/>
                      </a:cxn>
                      <a:cxn ang="0">
                        <a:pos x="46" y="86"/>
                      </a:cxn>
                      <a:cxn ang="0">
                        <a:pos x="44" y="88"/>
                      </a:cxn>
                      <a:cxn ang="0">
                        <a:pos x="40" y="88"/>
                      </a:cxn>
                      <a:cxn ang="0">
                        <a:pos x="36" y="88"/>
                      </a:cxn>
                      <a:cxn ang="0">
                        <a:pos x="30" y="85"/>
                      </a:cxn>
                      <a:cxn ang="0">
                        <a:pos x="24" y="80"/>
                      </a:cxn>
                      <a:cxn ang="0">
                        <a:pos x="18" y="75"/>
                      </a:cxn>
                      <a:cxn ang="0">
                        <a:pos x="15" y="71"/>
                      </a:cxn>
                      <a:cxn ang="0">
                        <a:pos x="12" y="68"/>
                      </a:cxn>
                      <a:cxn ang="0">
                        <a:pos x="8" y="63"/>
                      </a:cxn>
                      <a:cxn ang="0">
                        <a:pos x="5" y="57"/>
                      </a:cxn>
                      <a:cxn ang="0">
                        <a:pos x="3" y="50"/>
                      </a:cxn>
                      <a:cxn ang="0">
                        <a:pos x="2" y="46"/>
                      </a:cxn>
                      <a:cxn ang="0">
                        <a:pos x="1" y="42"/>
                      </a:cxn>
                      <a:cxn ang="0">
                        <a:pos x="1" y="38"/>
                      </a:cxn>
                      <a:cxn ang="0">
                        <a:pos x="0" y="34"/>
                      </a:cxn>
                      <a:cxn ang="0">
                        <a:pos x="0" y="30"/>
                      </a:cxn>
                      <a:cxn ang="0">
                        <a:pos x="0" y="26"/>
                      </a:cxn>
                      <a:cxn ang="0">
                        <a:pos x="1" y="23"/>
                      </a:cxn>
                      <a:cxn ang="0">
                        <a:pos x="2" y="20"/>
                      </a:cxn>
                      <a:cxn ang="0">
                        <a:pos x="8" y="16"/>
                      </a:cxn>
                      <a:cxn ang="0">
                        <a:pos x="14" y="13"/>
                      </a:cxn>
                      <a:cxn ang="0">
                        <a:pos x="19" y="11"/>
                      </a:cxn>
                      <a:cxn ang="0">
                        <a:pos x="21" y="10"/>
                      </a:cxn>
                    </a:cxnLst>
                    <a:rect l="0" t="0" r="r" b="b"/>
                    <a:pathLst>
                      <a:path w="87" h="88">
                        <a:moveTo>
                          <a:pt x="21" y="10"/>
                        </a:moveTo>
                        <a:lnTo>
                          <a:pt x="30" y="8"/>
                        </a:lnTo>
                        <a:lnTo>
                          <a:pt x="38" y="6"/>
                        </a:lnTo>
                        <a:lnTo>
                          <a:pt x="44" y="5"/>
                        </a:lnTo>
                        <a:lnTo>
                          <a:pt x="49" y="4"/>
                        </a:lnTo>
                        <a:lnTo>
                          <a:pt x="55" y="3"/>
                        </a:lnTo>
                        <a:lnTo>
                          <a:pt x="64" y="1"/>
                        </a:lnTo>
                        <a:lnTo>
                          <a:pt x="72" y="0"/>
                        </a:lnTo>
                        <a:lnTo>
                          <a:pt x="78" y="0"/>
                        </a:lnTo>
                        <a:lnTo>
                          <a:pt x="81" y="1"/>
                        </a:lnTo>
                        <a:lnTo>
                          <a:pt x="85" y="2"/>
                        </a:lnTo>
                        <a:lnTo>
                          <a:pt x="87" y="5"/>
                        </a:lnTo>
                        <a:lnTo>
                          <a:pt x="87" y="10"/>
                        </a:lnTo>
                        <a:lnTo>
                          <a:pt x="87" y="14"/>
                        </a:lnTo>
                        <a:lnTo>
                          <a:pt x="85" y="18"/>
                        </a:lnTo>
                        <a:lnTo>
                          <a:pt x="84" y="23"/>
                        </a:lnTo>
                        <a:lnTo>
                          <a:pt x="82" y="27"/>
                        </a:lnTo>
                        <a:lnTo>
                          <a:pt x="80" y="32"/>
                        </a:lnTo>
                        <a:lnTo>
                          <a:pt x="79" y="36"/>
                        </a:lnTo>
                        <a:lnTo>
                          <a:pt x="77" y="40"/>
                        </a:lnTo>
                        <a:lnTo>
                          <a:pt x="75" y="43"/>
                        </a:lnTo>
                        <a:lnTo>
                          <a:pt x="72" y="50"/>
                        </a:lnTo>
                        <a:lnTo>
                          <a:pt x="69" y="59"/>
                        </a:lnTo>
                        <a:lnTo>
                          <a:pt x="66" y="66"/>
                        </a:lnTo>
                        <a:lnTo>
                          <a:pt x="63" y="71"/>
                        </a:lnTo>
                        <a:lnTo>
                          <a:pt x="60" y="74"/>
                        </a:lnTo>
                        <a:lnTo>
                          <a:pt x="56" y="78"/>
                        </a:lnTo>
                        <a:lnTo>
                          <a:pt x="52" y="82"/>
                        </a:lnTo>
                        <a:lnTo>
                          <a:pt x="49" y="85"/>
                        </a:lnTo>
                        <a:lnTo>
                          <a:pt x="46" y="86"/>
                        </a:lnTo>
                        <a:lnTo>
                          <a:pt x="44" y="88"/>
                        </a:lnTo>
                        <a:lnTo>
                          <a:pt x="40" y="88"/>
                        </a:lnTo>
                        <a:lnTo>
                          <a:pt x="36" y="88"/>
                        </a:lnTo>
                        <a:lnTo>
                          <a:pt x="30" y="85"/>
                        </a:lnTo>
                        <a:lnTo>
                          <a:pt x="24" y="80"/>
                        </a:lnTo>
                        <a:lnTo>
                          <a:pt x="18" y="75"/>
                        </a:lnTo>
                        <a:lnTo>
                          <a:pt x="15" y="71"/>
                        </a:lnTo>
                        <a:lnTo>
                          <a:pt x="12" y="68"/>
                        </a:lnTo>
                        <a:lnTo>
                          <a:pt x="8" y="63"/>
                        </a:lnTo>
                        <a:lnTo>
                          <a:pt x="5" y="57"/>
                        </a:lnTo>
                        <a:lnTo>
                          <a:pt x="3" y="50"/>
                        </a:lnTo>
                        <a:lnTo>
                          <a:pt x="2" y="46"/>
                        </a:lnTo>
                        <a:lnTo>
                          <a:pt x="1" y="42"/>
                        </a:lnTo>
                        <a:lnTo>
                          <a:pt x="1" y="38"/>
                        </a:lnTo>
                        <a:lnTo>
                          <a:pt x="0" y="34"/>
                        </a:lnTo>
                        <a:lnTo>
                          <a:pt x="0" y="30"/>
                        </a:lnTo>
                        <a:lnTo>
                          <a:pt x="0" y="26"/>
                        </a:lnTo>
                        <a:lnTo>
                          <a:pt x="1" y="23"/>
                        </a:lnTo>
                        <a:lnTo>
                          <a:pt x="2" y="20"/>
                        </a:lnTo>
                        <a:lnTo>
                          <a:pt x="8" y="16"/>
                        </a:lnTo>
                        <a:lnTo>
                          <a:pt x="14" y="13"/>
                        </a:lnTo>
                        <a:lnTo>
                          <a:pt x="19" y="11"/>
                        </a:lnTo>
                        <a:lnTo>
                          <a:pt x="21" y="10"/>
                        </a:lnTo>
                      </a:path>
                    </a:pathLst>
                  </a:custGeom>
                  <a:noFill/>
                  <a:ln w="19050" cmpd="sng">
                    <a:solidFill>
                      <a:schemeClr val="tx1"/>
                    </a:solidFill>
                    <a:prstDash val="solid"/>
                    <a:round/>
                    <a:headEnd/>
                    <a:tailEnd/>
                  </a:ln>
                </p:spPr>
                <p:txBody>
                  <a:bodyPr/>
                  <a:lstStyle/>
                  <a:p>
                    <a:endParaRPr lang="el-GR"/>
                  </a:p>
                </p:txBody>
              </p:sp>
              <p:sp>
                <p:nvSpPr>
                  <p:cNvPr id="58506" name="Freeform 138"/>
                  <p:cNvSpPr>
                    <a:spLocks/>
                  </p:cNvSpPr>
                  <p:nvPr/>
                </p:nvSpPr>
                <p:spPr bwMode="auto">
                  <a:xfrm>
                    <a:off x="2336" y="721"/>
                    <a:ext cx="352" cy="207"/>
                  </a:xfrm>
                  <a:custGeom>
                    <a:avLst/>
                    <a:gdLst/>
                    <a:ahLst/>
                    <a:cxnLst>
                      <a:cxn ang="0">
                        <a:pos x="5" y="33"/>
                      </a:cxn>
                      <a:cxn ang="0">
                        <a:pos x="3" y="30"/>
                      </a:cxn>
                      <a:cxn ang="0">
                        <a:pos x="1" y="25"/>
                      </a:cxn>
                      <a:cxn ang="0">
                        <a:pos x="0" y="21"/>
                      </a:cxn>
                      <a:cxn ang="0">
                        <a:pos x="1" y="17"/>
                      </a:cxn>
                      <a:cxn ang="0">
                        <a:pos x="5" y="14"/>
                      </a:cxn>
                      <a:cxn ang="0">
                        <a:pos x="12" y="11"/>
                      </a:cxn>
                      <a:cxn ang="0">
                        <a:pos x="19" y="9"/>
                      </a:cxn>
                      <a:cxn ang="0">
                        <a:pos x="24" y="7"/>
                      </a:cxn>
                      <a:cxn ang="0">
                        <a:pos x="30" y="5"/>
                      </a:cxn>
                      <a:cxn ang="0">
                        <a:pos x="39" y="3"/>
                      </a:cxn>
                      <a:cxn ang="0">
                        <a:pos x="47" y="1"/>
                      </a:cxn>
                      <a:cxn ang="0">
                        <a:pos x="51" y="0"/>
                      </a:cxn>
                      <a:cxn ang="0">
                        <a:pos x="53" y="1"/>
                      </a:cxn>
                      <a:cxn ang="0">
                        <a:pos x="55" y="2"/>
                      </a:cxn>
                      <a:cxn ang="0">
                        <a:pos x="56" y="3"/>
                      </a:cxn>
                      <a:cxn ang="0">
                        <a:pos x="56" y="5"/>
                      </a:cxn>
                    </a:cxnLst>
                    <a:rect l="0" t="0" r="r" b="b"/>
                    <a:pathLst>
                      <a:path w="56" h="33">
                        <a:moveTo>
                          <a:pt x="5" y="33"/>
                        </a:moveTo>
                        <a:lnTo>
                          <a:pt x="3" y="30"/>
                        </a:lnTo>
                        <a:lnTo>
                          <a:pt x="1" y="25"/>
                        </a:lnTo>
                        <a:lnTo>
                          <a:pt x="0" y="21"/>
                        </a:lnTo>
                        <a:lnTo>
                          <a:pt x="1" y="17"/>
                        </a:lnTo>
                        <a:lnTo>
                          <a:pt x="5" y="14"/>
                        </a:lnTo>
                        <a:lnTo>
                          <a:pt x="12" y="11"/>
                        </a:lnTo>
                        <a:lnTo>
                          <a:pt x="19" y="9"/>
                        </a:lnTo>
                        <a:lnTo>
                          <a:pt x="24" y="7"/>
                        </a:lnTo>
                        <a:lnTo>
                          <a:pt x="30" y="5"/>
                        </a:lnTo>
                        <a:lnTo>
                          <a:pt x="39" y="3"/>
                        </a:lnTo>
                        <a:lnTo>
                          <a:pt x="47" y="1"/>
                        </a:lnTo>
                        <a:lnTo>
                          <a:pt x="51" y="0"/>
                        </a:lnTo>
                        <a:lnTo>
                          <a:pt x="53" y="1"/>
                        </a:lnTo>
                        <a:lnTo>
                          <a:pt x="55" y="2"/>
                        </a:lnTo>
                        <a:lnTo>
                          <a:pt x="56" y="3"/>
                        </a:lnTo>
                        <a:lnTo>
                          <a:pt x="56" y="5"/>
                        </a:lnTo>
                      </a:path>
                    </a:pathLst>
                  </a:custGeom>
                  <a:noFill/>
                  <a:ln w="19050" cmpd="sng">
                    <a:solidFill>
                      <a:schemeClr val="tx1"/>
                    </a:solidFill>
                    <a:prstDash val="solid"/>
                    <a:round/>
                    <a:headEnd/>
                    <a:tailEnd/>
                  </a:ln>
                </p:spPr>
                <p:txBody>
                  <a:bodyPr/>
                  <a:lstStyle/>
                  <a:p>
                    <a:endParaRPr lang="el-GR"/>
                  </a:p>
                </p:txBody>
              </p:sp>
            </p:grpSp>
            <p:grpSp>
              <p:nvGrpSpPr>
                <p:cNvPr id="29" name="Group 139"/>
                <p:cNvGrpSpPr>
                  <a:grpSpLocks/>
                </p:cNvGrpSpPr>
                <p:nvPr/>
              </p:nvGrpSpPr>
              <p:grpSpPr bwMode="auto">
                <a:xfrm>
                  <a:off x="2179" y="340"/>
                  <a:ext cx="246" cy="319"/>
                  <a:chOff x="1833" y="752"/>
                  <a:chExt cx="402" cy="522"/>
                </a:xfrm>
              </p:grpSpPr>
              <p:sp>
                <p:nvSpPr>
                  <p:cNvPr id="58508" name="Freeform 140"/>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close/>
                      </a:path>
                    </a:pathLst>
                  </a:custGeom>
                  <a:noFill/>
                  <a:ln w="19050" cmpd="sng">
                    <a:solidFill>
                      <a:schemeClr val="tx1"/>
                    </a:solidFill>
                    <a:round/>
                    <a:headEnd/>
                    <a:tailEnd/>
                  </a:ln>
                </p:spPr>
                <p:txBody>
                  <a:bodyPr/>
                  <a:lstStyle/>
                  <a:p>
                    <a:endParaRPr lang="el-GR"/>
                  </a:p>
                </p:txBody>
              </p:sp>
              <p:sp>
                <p:nvSpPr>
                  <p:cNvPr id="58509" name="Freeform 141"/>
                  <p:cNvSpPr>
                    <a:spLocks/>
                  </p:cNvSpPr>
                  <p:nvPr/>
                </p:nvSpPr>
                <p:spPr bwMode="auto">
                  <a:xfrm>
                    <a:off x="1833" y="752"/>
                    <a:ext cx="402" cy="522"/>
                  </a:xfrm>
                  <a:custGeom>
                    <a:avLst/>
                    <a:gdLst/>
                    <a:ahLst/>
                    <a:cxnLst>
                      <a:cxn ang="0">
                        <a:pos x="51" y="81"/>
                      </a:cxn>
                      <a:cxn ang="0">
                        <a:pos x="46" y="83"/>
                      </a:cxn>
                      <a:cxn ang="0">
                        <a:pos x="40" y="83"/>
                      </a:cxn>
                      <a:cxn ang="0">
                        <a:pos x="34" y="83"/>
                      </a:cxn>
                      <a:cxn ang="0">
                        <a:pos x="30" y="81"/>
                      </a:cxn>
                      <a:cxn ang="0">
                        <a:pos x="27" y="78"/>
                      </a:cxn>
                      <a:cxn ang="0">
                        <a:pos x="22" y="73"/>
                      </a:cxn>
                      <a:cxn ang="0">
                        <a:pos x="17" y="68"/>
                      </a:cxn>
                      <a:cxn ang="0">
                        <a:pos x="13" y="63"/>
                      </a:cxn>
                      <a:cxn ang="0">
                        <a:pos x="9" y="60"/>
                      </a:cxn>
                      <a:cxn ang="0">
                        <a:pos x="5" y="55"/>
                      </a:cxn>
                      <a:cxn ang="0">
                        <a:pos x="1" y="51"/>
                      </a:cxn>
                      <a:cxn ang="0">
                        <a:pos x="0" y="47"/>
                      </a:cxn>
                      <a:cxn ang="0">
                        <a:pos x="1" y="42"/>
                      </a:cxn>
                      <a:cxn ang="0">
                        <a:pos x="4" y="37"/>
                      </a:cxn>
                      <a:cxn ang="0">
                        <a:pos x="9" y="30"/>
                      </a:cxn>
                      <a:cxn ang="0">
                        <a:pos x="16" y="23"/>
                      </a:cxn>
                      <a:cxn ang="0">
                        <a:pos x="21" y="20"/>
                      </a:cxn>
                      <a:cxn ang="0">
                        <a:pos x="25" y="16"/>
                      </a:cxn>
                      <a:cxn ang="0">
                        <a:pos x="30" y="13"/>
                      </a:cxn>
                      <a:cxn ang="0">
                        <a:pos x="35" y="9"/>
                      </a:cxn>
                      <a:cxn ang="0">
                        <a:pos x="40" y="7"/>
                      </a:cxn>
                      <a:cxn ang="0">
                        <a:pos x="43" y="4"/>
                      </a:cxn>
                      <a:cxn ang="0">
                        <a:pos x="47" y="2"/>
                      </a:cxn>
                      <a:cxn ang="0">
                        <a:pos x="49" y="1"/>
                      </a:cxn>
                      <a:cxn ang="0">
                        <a:pos x="52" y="0"/>
                      </a:cxn>
                      <a:cxn ang="0">
                        <a:pos x="56" y="0"/>
                      </a:cxn>
                      <a:cxn ang="0">
                        <a:pos x="59" y="1"/>
                      </a:cxn>
                      <a:cxn ang="0">
                        <a:pos x="61" y="4"/>
                      </a:cxn>
                      <a:cxn ang="0">
                        <a:pos x="62" y="8"/>
                      </a:cxn>
                      <a:cxn ang="0">
                        <a:pos x="62" y="13"/>
                      </a:cxn>
                      <a:cxn ang="0">
                        <a:pos x="63" y="19"/>
                      </a:cxn>
                      <a:cxn ang="0">
                        <a:pos x="63" y="25"/>
                      </a:cxn>
                      <a:cxn ang="0">
                        <a:pos x="64" y="32"/>
                      </a:cxn>
                      <a:cxn ang="0">
                        <a:pos x="64" y="38"/>
                      </a:cxn>
                      <a:cxn ang="0">
                        <a:pos x="64" y="42"/>
                      </a:cxn>
                      <a:cxn ang="0">
                        <a:pos x="63" y="46"/>
                      </a:cxn>
                      <a:cxn ang="0">
                        <a:pos x="62" y="52"/>
                      </a:cxn>
                      <a:cxn ang="0">
                        <a:pos x="60" y="60"/>
                      </a:cxn>
                      <a:cxn ang="0">
                        <a:pos x="58" y="68"/>
                      </a:cxn>
                      <a:cxn ang="0">
                        <a:pos x="56" y="73"/>
                      </a:cxn>
                      <a:cxn ang="0">
                        <a:pos x="54" y="76"/>
                      </a:cxn>
                      <a:cxn ang="0">
                        <a:pos x="52" y="78"/>
                      </a:cxn>
                      <a:cxn ang="0">
                        <a:pos x="52" y="80"/>
                      </a:cxn>
                      <a:cxn ang="0">
                        <a:pos x="51" y="81"/>
                      </a:cxn>
                    </a:cxnLst>
                    <a:rect l="0" t="0" r="r" b="b"/>
                    <a:pathLst>
                      <a:path w="64" h="83">
                        <a:moveTo>
                          <a:pt x="51" y="81"/>
                        </a:moveTo>
                        <a:lnTo>
                          <a:pt x="46" y="83"/>
                        </a:lnTo>
                        <a:lnTo>
                          <a:pt x="40" y="83"/>
                        </a:lnTo>
                        <a:lnTo>
                          <a:pt x="34" y="83"/>
                        </a:lnTo>
                        <a:lnTo>
                          <a:pt x="30" y="81"/>
                        </a:lnTo>
                        <a:lnTo>
                          <a:pt x="27" y="78"/>
                        </a:lnTo>
                        <a:lnTo>
                          <a:pt x="22" y="73"/>
                        </a:lnTo>
                        <a:lnTo>
                          <a:pt x="17" y="68"/>
                        </a:lnTo>
                        <a:lnTo>
                          <a:pt x="13" y="63"/>
                        </a:lnTo>
                        <a:lnTo>
                          <a:pt x="9" y="60"/>
                        </a:lnTo>
                        <a:lnTo>
                          <a:pt x="5" y="55"/>
                        </a:lnTo>
                        <a:lnTo>
                          <a:pt x="1" y="51"/>
                        </a:lnTo>
                        <a:lnTo>
                          <a:pt x="0" y="47"/>
                        </a:lnTo>
                        <a:lnTo>
                          <a:pt x="1" y="42"/>
                        </a:lnTo>
                        <a:lnTo>
                          <a:pt x="4" y="37"/>
                        </a:lnTo>
                        <a:lnTo>
                          <a:pt x="9" y="30"/>
                        </a:lnTo>
                        <a:lnTo>
                          <a:pt x="16" y="23"/>
                        </a:lnTo>
                        <a:lnTo>
                          <a:pt x="21" y="20"/>
                        </a:lnTo>
                        <a:lnTo>
                          <a:pt x="25" y="16"/>
                        </a:lnTo>
                        <a:lnTo>
                          <a:pt x="30" y="13"/>
                        </a:lnTo>
                        <a:lnTo>
                          <a:pt x="35" y="9"/>
                        </a:lnTo>
                        <a:lnTo>
                          <a:pt x="40" y="7"/>
                        </a:lnTo>
                        <a:lnTo>
                          <a:pt x="43" y="4"/>
                        </a:lnTo>
                        <a:lnTo>
                          <a:pt x="47" y="2"/>
                        </a:lnTo>
                        <a:lnTo>
                          <a:pt x="49" y="1"/>
                        </a:lnTo>
                        <a:lnTo>
                          <a:pt x="52" y="0"/>
                        </a:lnTo>
                        <a:lnTo>
                          <a:pt x="56" y="0"/>
                        </a:lnTo>
                        <a:lnTo>
                          <a:pt x="59" y="1"/>
                        </a:lnTo>
                        <a:lnTo>
                          <a:pt x="61" y="4"/>
                        </a:lnTo>
                        <a:lnTo>
                          <a:pt x="62" y="8"/>
                        </a:lnTo>
                        <a:lnTo>
                          <a:pt x="62" y="13"/>
                        </a:lnTo>
                        <a:lnTo>
                          <a:pt x="63" y="19"/>
                        </a:lnTo>
                        <a:lnTo>
                          <a:pt x="63" y="25"/>
                        </a:lnTo>
                        <a:lnTo>
                          <a:pt x="64" y="32"/>
                        </a:lnTo>
                        <a:lnTo>
                          <a:pt x="64" y="38"/>
                        </a:lnTo>
                        <a:lnTo>
                          <a:pt x="64" y="42"/>
                        </a:lnTo>
                        <a:lnTo>
                          <a:pt x="63" y="46"/>
                        </a:lnTo>
                        <a:lnTo>
                          <a:pt x="62" y="52"/>
                        </a:lnTo>
                        <a:lnTo>
                          <a:pt x="60" y="60"/>
                        </a:lnTo>
                        <a:lnTo>
                          <a:pt x="58" y="68"/>
                        </a:lnTo>
                        <a:lnTo>
                          <a:pt x="56" y="73"/>
                        </a:lnTo>
                        <a:lnTo>
                          <a:pt x="54" y="76"/>
                        </a:lnTo>
                        <a:lnTo>
                          <a:pt x="52" y="78"/>
                        </a:lnTo>
                        <a:lnTo>
                          <a:pt x="52" y="80"/>
                        </a:lnTo>
                        <a:lnTo>
                          <a:pt x="51" y="81"/>
                        </a:lnTo>
                      </a:path>
                    </a:pathLst>
                  </a:custGeom>
                  <a:noFill/>
                  <a:ln w="19050" cmpd="sng">
                    <a:solidFill>
                      <a:schemeClr val="tx1"/>
                    </a:solidFill>
                    <a:prstDash val="solid"/>
                    <a:round/>
                    <a:headEnd/>
                    <a:tailEnd/>
                  </a:ln>
                </p:spPr>
                <p:txBody>
                  <a:bodyPr/>
                  <a:lstStyle/>
                  <a:p>
                    <a:endParaRPr lang="el-GR"/>
                  </a:p>
                </p:txBody>
              </p:sp>
              <p:sp>
                <p:nvSpPr>
                  <p:cNvPr id="58510" name="Freeform 142"/>
                  <p:cNvSpPr>
                    <a:spLocks/>
                  </p:cNvSpPr>
                  <p:nvPr/>
                </p:nvSpPr>
                <p:spPr bwMode="auto">
                  <a:xfrm>
                    <a:off x="1959" y="890"/>
                    <a:ext cx="182" cy="138"/>
                  </a:xfrm>
                  <a:custGeom>
                    <a:avLst/>
                    <a:gdLst/>
                    <a:ahLst/>
                    <a:cxnLst>
                      <a:cxn ang="0">
                        <a:pos x="0" y="20"/>
                      </a:cxn>
                      <a:cxn ang="0">
                        <a:pos x="4" y="15"/>
                      </a:cxn>
                      <a:cxn ang="0">
                        <a:pos x="9" y="11"/>
                      </a:cxn>
                      <a:cxn ang="0">
                        <a:pos x="13" y="6"/>
                      </a:cxn>
                      <a:cxn ang="0">
                        <a:pos x="18" y="3"/>
                      </a:cxn>
                      <a:cxn ang="0">
                        <a:pos x="22" y="1"/>
                      </a:cxn>
                      <a:cxn ang="0">
                        <a:pos x="26" y="0"/>
                      </a:cxn>
                      <a:cxn ang="0">
                        <a:pos x="28" y="1"/>
                      </a:cxn>
                      <a:cxn ang="0">
                        <a:pos x="29" y="6"/>
                      </a:cxn>
                      <a:cxn ang="0">
                        <a:pos x="28" y="13"/>
                      </a:cxn>
                      <a:cxn ang="0">
                        <a:pos x="28" y="18"/>
                      </a:cxn>
                      <a:cxn ang="0">
                        <a:pos x="28" y="21"/>
                      </a:cxn>
                      <a:cxn ang="0">
                        <a:pos x="28" y="22"/>
                      </a:cxn>
                    </a:cxnLst>
                    <a:rect l="0" t="0" r="r" b="b"/>
                    <a:pathLst>
                      <a:path w="29" h="22">
                        <a:moveTo>
                          <a:pt x="0" y="20"/>
                        </a:moveTo>
                        <a:lnTo>
                          <a:pt x="4" y="15"/>
                        </a:lnTo>
                        <a:lnTo>
                          <a:pt x="9" y="11"/>
                        </a:lnTo>
                        <a:lnTo>
                          <a:pt x="13" y="6"/>
                        </a:lnTo>
                        <a:lnTo>
                          <a:pt x="18" y="3"/>
                        </a:lnTo>
                        <a:lnTo>
                          <a:pt x="22" y="1"/>
                        </a:lnTo>
                        <a:lnTo>
                          <a:pt x="26" y="0"/>
                        </a:lnTo>
                        <a:lnTo>
                          <a:pt x="28" y="1"/>
                        </a:lnTo>
                        <a:lnTo>
                          <a:pt x="29" y="6"/>
                        </a:lnTo>
                        <a:lnTo>
                          <a:pt x="28" y="13"/>
                        </a:lnTo>
                        <a:lnTo>
                          <a:pt x="28" y="18"/>
                        </a:lnTo>
                        <a:lnTo>
                          <a:pt x="28" y="21"/>
                        </a:lnTo>
                        <a:lnTo>
                          <a:pt x="28" y="22"/>
                        </a:lnTo>
                      </a:path>
                    </a:pathLst>
                  </a:custGeom>
                  <a:noFill/>
                  <a:ln w="19050" cmpd="sng">
                    <a:solidFill>
                      <a:schemeClr val="tx1"/>
                    </a:solidFill>
                    <a:prstDash val="solid"/>
                    <a:round/>
                    <a:headEnd/>
                    <a:tailEnd/>
                  </a:ln>
                </p:spPr>
                <p:txBody>
                  <a:bodyPr/>
                  <a:lstStyle/>
                  <a:p>
                    <a:endParaRPr lang="el-GR"/>
                  </a:p>
                </p:txBody>
              </p:sp>
            </p:grpSp>
          </p:grpSp>
          <p:grpSp>
            <p:nvGrpSpPr>
              <p:cNvPr id="30" name="Group 143"/>
              <p:cNvGrpSpPr>
                <a:grpSpLocks/>
              </p:cNvGrpSpPr>
              <p:nvPr/>
            </p:nvGrpSpPr>
            <p:grpSpPr bwMode="auto">
              <a:xfrm>
                <a:off x="1886" y="445"/>
                <a:ext cx="336" cy="319"/>
                <a:chOff x="1613" y="1154"/>
                <a:chExt cx="377" cy="358"/>
              </a:xfrm>
            </p:grpSpPr>
            <p:sp>
              <p:nvSpPr>
                <p:cNvPr id="58512" name="Freeform 144"/>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58513" name="Freeform 145"/>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58514" name="Freeform 146"/>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nvGrpSpPr>
              <p:cNvPr id="31" name="Group 147"/>
              <p:cNvGrpSpPr>
                <a:grpSpLocks/>
              </p:cNvGrpSpPr>
              <p:nvPr/>
            </p:nvGrpSpPr>
            <p:grpSpPr bwMode="auto">
              <a:xfrm flipH="1">
                <a:off x="3197" y="445"/>
                <a:ext cx="336" cy="319"/>
                <a:chOff x="1613" y="1154"/>
                <a:chExt cx="377" cy="358"/>
              </a:xfrm>
            </p:grpSpPr>
            <p:sp>
              <p:nvSpPr>
                <p:cNvPr id="58516" name="Freeform 148"/>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close/>
                    </a:path>
                  </a:pathLst>
                </a:custGeom>
                <a:noFill/>
                <a:ln w="19050" cmpd="sng">
                  <a:solidFill>
                    <a:schemeClr val="tx1"/>
                  </a:solidFill>
                  <a:round/>
                  <a:headEnd/>
                  <a:tailEnd/>
                </a:ln>
              </p:spPr>
              <p:txBody>
                <a:bodyPr/>
                <a:lstStyle/>
                <a:p>
                  <a:endParaRPr lang="el-GR"/>
                </a:p>
              </p:txBody>
            </p:sp>
            <p:sp>
              <p:nvSpPr>
                <p:cNvPr id="58517" name="Freeform 149"/>
                <p:cNvSpPr>
                  <a:spLocks/>
                </p:cNvSpPr>
                <p:nvPr/>
              </p:nvSpPr>
              <p:spPr bwMode="auto">
                <a:xfrm>
                  <a:off x="1613" y="1154"/>
                  <a:ext cx="377" cy="358"/>
                </a:xfrm>
                <a:custGeom>
                  <a:avLst/>
                  <a:gdLst/>
                  <a:ahLst/>
                  <a:cxnLst>
                    <a:cxn ang="0">
                      <a:pos x="4" y="6"/>
                    </a:cxn>
                    <a:cxn ang="0">
                      <a:pos x="8" y="3"/>
                    </a:cxn>
                    <a:cxn ang="0">
                      <a:pos x="13" y="2"/>
                    </a:cxn>
                    <a:cxn ang="0">
                      <a:pos x="18" y="1"/>
                    </a:cxn>
                    <a:cxn ang="0">
                      <a:pos x="24" y="0"/>
                    </a:cxn>
                    <a:cxn ang="0">
                      <a:pos x="31" y="0"/>
                    </a:cxn>
                    <a:cxn ang="0">
                      <a:pos x="37" y="0"/>
                    </a:cxn>
                    <a:cxn ang="0">
                      <a:pos x="43" y="1"/>
                    </a:cxn>
                    <a:cxn ang="0">
                      <a:pos x="49" y="2"/>
                    </a:cxn>
                    <a:cxn ang="0">
                      <a:pos x="56" y="6"/>
                    </a:cxn>
                    <a:cxn ang="0">
                      <a:pos x="58" y="13"/>
                    </a:cxn>
                    <a:cxn ang="0">
                      <a:pos x="58" y="20"/>
                    </a:cxn>
                    <a:cxn ang="0">
                      <a:pos x="58" y="26"/>
                    </a:cxn>
                    <a:cxn ang="0">
                      <a:pos x="59" y="31"/>
                    </a:cxn>
                    <a:cxn ang="0">
                      <a:pos x="60" y="38"/>
                    </a:cxn>
                    <a:cxn ang="0">
                      <a:pos x="59" y="44"/>
                    </a:cxn>
                    <a:cxn ang="0">
                      <a:pos x="58" y="48"/>
                    </a:cxn>
                    <a:cxn ang="0">
                      <a:pos x="56" y="50"/>
                    </a:cxn>
                    <a:cxn ang="0">
                      <a:pos x="52" y="51"/>
                    </a:cxn>
                    <a:cxn ang="0">
                      <a:pos x="48" y="52"/>
                    </a:cxn>
                    <a:cxn ang="0">
                      <a:pos x="42" y="54"/>
                    </a:cxn>
                    <a:cxn ang="0">
                      <a:pos x="36" y="55"/>
                    </a:cxn>
                    <a:cxn ang="0">
                      <a:pos x="31" y="57"/>
                    </a:cxn>
                    <a:cxn ang="0">
                      <a:pos x="26" y="57"/>
                    </a:cxn>
                    <a:cxn ang="0">
                      <a:pos x="22" y="57"/>
                    </a:cxn>
                    <a:cxn ang="0">
                      <a:pos x="16" y="55"/>
                    </a:cxn>
                    <a:cxn ang="0">
                      <a:pos x="11" y="53"/>
                    </a:cxn>
                    <a:cxn ang="0">
                      <a:pos x="6" y="47"/>
                    </a:cxn>
                    <a:cxn ang="0">
                      <a:pos x="2" y="35"/>
                    </a:cxn>
                    <a:cxn ang="0">
                      <a:pos x="0" y="21"/>
                    </a:cxn>
                    <a:cxn ang="0">
                      <a:pos x="1" y="12"/>
                    </a:cxn>
                    <a:cxn ang="0">
                      <a:pos x="3" y="7"/>
                    </a:cxn>
                    <a:cxn ang="0">
                      <a:pos x="4" y="6"/>
                    </a:cxn>
                  </a:cxnLst>
                  <a:rect l="0" t="0" r="r" b="b"/>
                  <a:pathLst>
                    <a:path w="60" h="57">
                      <a:moveTo>
                        <a:pt x="4" y="6"/>
                      </a:moveTo>
                      <a:lnTo>
                        <a:pt x="8" y="3"/>
                      </a:lnTo>
                      <a:lnTo>
                        <a:pt x="13" y="2"/>
                      </a:lnTo>
                      <a:lnTo>
                        <a:pt x="18" y="1"/>
                      </a:lnTo>
                      <a:lnTo>
                        <a:pt x="24" y="0"/>
                      </a:lnTo>
                      <a:lnTo>
                        <a:pt x="31" y="0"/>
                      </a:lnTo>
                      <a:lnTo>
                        <a:pt x="37" y="0"/>
                      </a:lnTo>
                      <a:lnTo>
                        <a:pt x="43" y="1"/>
                      </a:lnTo>
                      <a:lnTo>
                        <a:pt x="49" y="2"/>
                      </a:lnTo>
                      <a:lnTo>
                        <a:pt x="56" y="6"/>
                      </a:lnTo>
                      <a:lnTo>
                        <a:pt x="58" y="13"/>
                      </a:lnTo>
                      <a:lnTo>
                        <a:pt x="58" y="20"/>
                      </a:lnTo>
                      <a:lnTo>
                        <a:pt x="58" y="26"/>
                      </a:lnTo>
                      <a:lnTo>
                        <a:pt x="59" y="31"/>
                      </a:lnTo>
                      <a:lnTo>
                        <a:pt x="60" y="38"/>
                      </a:lnTo>
                      <a:lnTo>
                        <a:pt x="59" y="44"/>
                      </a:lnTo>
                      <a:lnTo>
                        <a:pt x="58" y="48"/>
                      </a:lnTo>
                      <a:lnTo>
                        <a:pt x="56" y="50"/>
                      </a:lnTo>
                      <a:lnTo>
                        <a:pt x="52" y="51"/>
                      </a:lnTo>
                      <a:lnTo>
                        <a:pt x="48" y="52"/>
                      </a:lnTo>
                      <a:lnTo>
                        <a:pt x="42" y="54"/>
                      </a:lnTo>
                      <a:lnTo>
                        <a:pt x="36" y="55"/>
                      </a:lnTo>
                      <a:lnTo>
                        <a:pt x="31" y="57"/>
                      </a:lnTo>
                      <a:lnTo>
                        <a:pt x="26" y="57"/>
                      </a:lnTo>
                      <a:lnTo>
                        <a:pt x="22" y="57"/>
                      </a:lnTo>
                      <a:lnTo>
                        <a:pt x="16" y="55"/>
                      </a:lnTo>
                      <a:lnTo>
                        <a:pt x="11" y="53"/>
                      </a:lnTo>
                      <a:lnTo>
                        <a:pt x="6" y="47"/>
                      </a:lnTo>
                      <a:lnTo>
                        <a:pt x="2" y="35"/>
                      </a:lnTo>
                      <a:lnTo>
                        <a:pt x="0" y="21"/>
                      </a:lnTo>
                      <a:lnTo>
                        <a:pt x="1" y="12"/>
                      </a:lnTo>
                      <a:lnTo>
                        <a:pt x="3" y="7"/>
                      </a:lnTo>
                      <a:lnTo>
                        <a:pt x="4" y="6"/>
                      </a:lnTo>
                    </a:path>
                  </a:pathLst>
                </a:custGeom>
                <a:noFill/>
                <a:ln w="19050" cmpd="sng">
                  <a:solidFill>
                    <a:schemeClr val="tx1"/>
                  </a:solidFill>
                  <a:prstDash val="solid"/>
                  <a:round/>
                  <a:headEnd/>
                  <a:tailEnd/>
                </a:ln>
              </p:spPr>
              <p:txBody>
                <a:bodyPr/>
                <a:lstStyle/>
                <a:p>
                  <a:endParaRPr lang="el-GR"/>
                </a:p>
              </p:txBody>
            </p:sp>
            <p:sp>
              <p:nvSpPr>
                <p:cNvPr id="58518" name="Freeform 150"/>
                <p:cNvSpPr>
                  <a:spLocks/>
                </p:cNvSpPr>
                <p:nvPr/>
              </p:nvSpPr>
              <p:spPr bwMode="auto">
                <a:xfrm>
                  <a:off x="1732" y="1242"/>
                  <a:ext cx="195" cy="233"/>
                </a:xfrm>
                <a:custGeom>
                  <a:avLst/>
                  <a:gdLst/>
                  <a:ahLst/>
                  <a:cxnLst>
                    <a:cxn ang="0">
                      <a:pos x="4" y="37"/>
                    </a:cxn>
                    <a:cxn ang="0">
                      <a:pos x="2" y="34"/>
                    </a:cxn>
                    <a:cxn ang="0">
                      <a:pos x="1" y="33"/>
                    </a:cxn>
                    <a:cxn ang="0">
                      <a:pos x="0" y="31"/>
                    </a:cxn>
                    <a:cxn ang="0">
                      <a:pos x="0" y="28"/>
                    </a:cxn>
                    <a:cxn ang="0">
                      <a:pos x="3" y="23"/>
                    </a:cxn>
                    <a:cxn ang="0">
                      <a:pos x="7" y="19"/>
                    </a:cxn>
                    <a:cxn ang="0">
                      <a:pos x="11" y="14"/>
                    </a:cxn>
                    <a:cxn ang="0">
                      <a:pos x="15" y="11"/>
                    </a:cxn>
                    <a:cxn ang="0">
                      <a:pos x="17" y="8"/>
                    </a:cxn>
                    <a:cxn ang="0">
                      <a:pos x="20" y="4"/>
                    </a:cxn>
                    <a:cxn ang="0">
                      <a:pos x="23" y="1"/>
                    </a:cxn>
                    <a:cxn ang="0">
                      <a:pos x="26" y="0"/>
                    </a:cxn>
                    <a:cxn ang="0">
                      <a:pos x="28" y="2"/>
                    </a:cxn>
                    <a:cxn ang="0">
                      <a:pos x="30" y="5"/>
                    </a:cxn>
                    <a:cxn ang="0">
                      <a:pos x="31" y="8"/>
                    </a:cxn>
                    <a:cxn ang="0">
                      <a:pos x="31" y="11"/>
                    </a:cxn>
                  </a:cxnLst>
                  <a:rect l="0" t="0" r="r" b="b"/>
                  <a:pathLst>
                    <a:path w="31" h="37">
                      <a:moveTo>
                        <a:pt x="4" y="37"/>
                      </a:moveTo>
                      <a:lnTo>
                        <a:pt x="2" y="34"/>
                      </a:lnTo>
                      <a:lnTo>
                        <a:pt x="1" y="33"/>
                      </a:lnTo>
                      <a:lnTo>
                        <a:pt x="0" y="31"/>
                      </a:lnTo>
                      <a:lnTo>
                        <a:pt x="0" y="28"/>
                      </a:lnTo>
                      <a:lnTo>
                        <a:pt x="3" y="23"/>
                      </a:lnTo>
                      <a:lnTo>
                        <a:pt x="7" y="19"/>
                      </a:lnTo>
                      <a:lnTo>
                        <a:pt x="11" y="14"/>
                      </a:lnTo>
                      <a:lnTo>
                        <a:pt x="15" y="11"/>
                      </a:lnTo>
                      <a:lnTo>
                        <a:pt x="17" y="8"/>
                      </a:lnTo>
                      <a:lnTo>
                        <a:pt x="20" y="4"/>
                      </a:lnTo>
                      <a:lnTo>
                        <a:pt x="23" y="1"/>
                      </a:lnTo>
                      <a:lnTo>
                        <a:pt x="26" y="0"/>
                      </a:lnTo>
                      <a:lnTo>
                        <a:pt x="28" y="2"/>
                      </a:lnTo>
                      <a:lnTo>
                        <a:pt x="30" y="5"/>
                      </a:lnTo>
                      <a:lnTo>
                        <a:pt x="31" y="8"/>
                      </a:lnTo>
                      <a:lnTo>
                        <a:pt x="31" y="11"/>
                      </a:lnTo>
                    </a:path>
                  </a:pathLst>
                </a:custGeom>
                <a:noFill/>
                <a:ln w="19050" cmpd="sng">
                  <a:solidFill>
                    <a:schemeClr val="tx1"/>
                  </a:solidFill>
                  <a:prstDash val="solid"/>
                  <a:round/>
                  <a:headEnd/>
                  <a:tailEnd/>
                </a:ln>
              </p:spPr>
              <p:txBody>
                <a:bodyPr/>
                <a:lstStyle/>
                <a:p>
                  <a:endParaRPr lang="el-GR"/>
                </a:p>
              </p:txBody>
            </p:sp>
          </p:grpSp>
        </p:grpSp>
        <p:sp>
          <p:nvSpPr>
            <p:cNvPr id="58519" name="Freeform 151"/>
            <p:cNvSpPr>
              <a:spLocks/>
            </p:cNvSpPr>
            <p:nvPr/>
          </p:nvSpPr>
          <p:spPr bwMode="auto">
            <a:xfrm>
              <a:off x="701" y="589"/>
              <a:ext cx="3839" cy="2855"/>
            </a:xfrm>
            <a:custGeom>
              <a:avLst/>
              <a:gdLst/>
              <a:ahLst/>
              <a:cxnLst>
                <a:cxn ang="0">
                  <a:pos x="24" y="2635"/>
                </a:cxn>
                <a:cxn ang="0">
                  <a:pos x="98" y="2319"/>
                </a:cxn>
                <a:cxn ang="0">
                  <a:pos x="274" y="1882"/>
                </a:cxn>
                <a:cxn ang="0">
                  <a:pos x="405" y="1520"/>
                </a:cxn>
                <a:cxn ang="0">
                  <a:pos x="553" y="1353"/>
                </a:cxn>
                <a:cxn ang="0">
                  <a:pos x="795" y="1055"/>
                </a:cxn>
                <a:cxn ang="0">
                  <a:pos x="1269" y="600"/>
                </a:cxn>
                <a:cxn ang="0">
                  <a:pos x="1492" y="303"/>
                </a:cxn>
                <a:cxn ang="0">
                  <a:pos x="1863" y="43"/>
                </a:cxn>
                <a:cxn ang="0">
                  <a:pos x="2049" y="43"/>
                </a:cxn>
                <a:cxn ang="0">
                  <a:pos x="2374" y="256"/>
                </a:cxn>
                <a:cxn ang="0">
                  <a:pos x="2616" y="600"/>
                </a:cxn>
                <a:cxn ang="0">
                  <a:pos x="2922" y="925"/>
                </a:cxn>
                <a:cxn ang="0">
                  <a:pos x="3201" y="1278"/>
                </a:cxn>
                <a:cxn ang="0">
                  <a:pos x="3498" y="1613"/>
                </a:cxn>
                <a:cxn ang="0">
                  <a:pos x="3656" y="2003"/>
                </a:cxn>
                <a:cxn ang="0">
                  <a:pos x="3777" y="2365"/>
                </a:cxn>
                <a:cxn ang="0">
                  <a:pos x="3833" y="2616"/>
                </a:cxn>
                <a:cxn ang="0">
                  <a:pos x="3814" y="2737"/>
                </a:cxn>
                <a:cxn ang="0">
                  <a:pos x="3712" y="2830"/>
                </a:cxn>
                <a:cxn ang="0">
                  <a:pos x="3638" y="2830"/>
                </a:cxn>
                <a:cxn ang="0">
                  <a:pos x="3600" y="2681"/>
                </a:cxn>
                <a:cxn ang="0">
                  <a:pos x="3498" y="2347"/>
                </a:cxn>
                <a:cxn ang="0">
                  <a:pos x="3285" y="2031"/>
                </a:cxn>
                <a:cxn ang="0">
                  <a:pos x="3034" y="1752"/>
                </a:cxn>
                <a:cxn ang="0">
                  <a:pos x="2894" y="1436"/>
                </a:cxn>
                <a:cxn ang="0">
                  <a:pos x="2690" y="1167"/>
                </a:cxn>
                <a:cxn ang="0">
                  <a:pos x="2374" y="674"/>
                </a:cxn>
                <a:cxn ang="0">
                  <a:pos x="2077" y="563"/>
                </a:cxn>
                <a:cxn ang="0">
                  <a:pos x="1882" y="544"/>
                </a:cxn>
                <a:cxn ang="0">
                  <a:pos x="1547" y="656"/>
                </a:cxn>
                <a:cxn ang="0">
                  <a:pos x="1306" y="916"/>
                </a:cxn>
                <a:cxn ang="0">
                  <a:pos x="1101" y="1148"/>
                </a:cxn>
                <a:cxn ang="0">
                  <a:pos x="953" y="1390"/>
                </a:cxn>
                <a:cxn ang="0">
                  <a:pos x="804" y="1734"/>
                </a:cxn>
                <a:cxn ang="0">
                  <a:pos x="628" y="2022"/>
                </a:cxn>
                <a:cxn ang="0">
                  <a:pos x="414" y="2440"/>
                </a:cxn>
                <a:cxn ang="0">
                  <a:pos x="302" y="2672"/>
                </a:cxn>
                <a:cxn ang="0">
                  <a:pos x="200" y="2774"/>
                </a:cxn>
                <a:cxn ang="0">
                  <a:pos x="107" y="2821"/>
                </a:cxn>
                <a:cxn ang="0">
                  <a:pos x="14" y="2765"/>
                </a:cxn>
                <a:cxn ang="0">
                  <a:pos x="24" y="2635"/>
                </a:cxn>
              </a:cxnLst>
              <a:rect l="0" t="0" r="r" b="b"/>
              <a:pathLst>
                <a:path w="3839" h="2855">
                  <a:moveTo>
                    <a:pt x="24" y="2635"/>
                  </a:moveTo>
                  <a:cubicBezTo>
                    <a:pt x="38" y="2561"/>
                    <a:pt x="56" y="2444"/>
                    <a:pt x="98" y="2319"/>
                  </a:cubicBezTo>
                  <a:cubicBezTo>
                    <a:pt x="140" y="2194"/>
                    <a:pt x="223" y="2015"/>
                    <a:pt x="274" y="1882"/>
                  </a:cubicBezTo>
                  <a:cubicBezTo>
                    <a:pt x="325" y="1749"/>
                    <a:pt x="358" y="1608"/>
                    <a:pt x="405" y="1520"/>
                  </a:cubicBezTo>
                  <a:cubicBezTo>
                    <a:pt x="452" y="1432"/>
                    <a:pt x="488" y="1430"/>
                    <a:pt x="553" y="1353"/>
                  </a:cubicBezTo>
                  <a:cubicBezTo>
                    <a:pt x="618" y="1276"/>
                    <a:pt x="676" y="1180"/>
                    <a:pt x="795" y="1055"/>
                  </a:cubicBezTo>
                  <a:cubicBezTo>
                    <a:pt x="914" y="930"/>
                    <a:pt x="1153" y="725"/>
                    <a:pt x="1269" y="600"/>
                  </a:cubicBezTo>
                  <a:cubicBezTo>
                    <a:pt x="1385" y="475"/>
                    <a:pt x="1393" y="396"/>
                    <a:pt x="1492" y="303"/>
                  </a:cubicBezTo>
                  <a:cubicBezTo>
                    <a:pt x="1591" y="210"/>
                    <a:pt x="1770" y="86"/>
                    <a:pt x="1863" y="43"/>
                  </a:cubicBezTo>
                  <a:cubicBezTo>
                    <a:pt x="1956" y="0"/>
                    <a:pt x="1964" y="7"/>
                    <a:pt x="2049" y="43"/>
                  </a:cubicBezTo>
                  <a:cubicBezTo>
                    <a:pt x="2134" y="79"/>
                    <a:pt x="2280" y="163"/>
                    <a:pt x="2374" y="256"/>
                  </a:cubicBezTo>
                  <a:cubicBezTo>
                    <a:pt x="2468" y="349"/>
                    <a:pt x="2525" y="489"/>
                    <a:pt x="2616" y="600"/>
                  </a:cubicBezTo>
                  <a:cubicBezTo>
                    <a:pt x="2707" y="711"/>
                    <a:pt x="2825" y="812"/>
                    <a:pt x="2922" y="925"/>
                  </a:cubicBezTo>
                  <a:cubicBezTo>
                    <a:pt x="3019" y="1038"/>
                    <a:pt x="3105" y="1163"/>
                    <a:pt x="3201" y="1278"/>
                  </a:cubicBezTo>
                  <a:cubicBezTo>
                    <a:pt x="3297" y="1393"/>
                    <a:pt x="3422" y="1492"/>
                    <a:pt x="3498" y="1613"/>
                  </a:cubicBezTo>
                  <a:cubicBezTo>
                    <a:pt x="3574" y="1734"/>
                    <a:pt x="3610" y="1878"/>
                    <a:pt x="3656" y="2003"/>
                  </a:cubicBezTo>
                  <a:cubicBezTo>
                    <a:pt x="3702" y="2128"/>
                    <a:pt x="3748" y="2263"/>
                    <a:pt x="3777" y="2365"/>
                  </a:cubicBezTo>
                  <a:cubicBezTo>
                    <a:pt x="3806" y="2467"/>
                    <a:pt x="3827" y="2554"/>
                    <a:pt x="3833" y="2616"/>
                  </a:cubicBezTo>
                  <a:cubicBezTo>
                    <a:pt x="3839" y="2678"/>
                    <a:pt x="3834" y="2701"/>
                    <a:pt x="3814" y="2737"/>
                  </a:cubicBezTo>
                  <a:cubicBezTo>
                    <a:pt x="3794" y="2773"/>
                    <a:pt x="3741" y="2815"/>
                    <a:pt x="3712" y="2830"/>
                  </a:cubicBezTo>
                  <a:cubicBezTo>
                    <a:pt x="3683" y="2845"/>
                    <a:pt x="3657" y="2855"/>
                    <a:pt x="3638" y="2830"/>
                  </a:cubicBezTo>
                  <a:cubicBezTo>
                    <a:pt x="3619" y="2805"/>
                    <a:pt x="3623" y="2761"/>
                    <a:pt x="3600" y="2681"/>
                  </a:cubicBezTo>
                  <a:cubicBezTo>
                    <a:pt x="3577" y="2601"/>
                    <a:pt x="3551" y="2455"/>
                    <a:pt x="3498" y="2347"/>
                  </a:cubicBezTo>
                  <a:cubicBezTo>
                    <a:pt x="3445" y="2239"/>
                    <a:pt x="3362" y="2130"/>
                    <a:pt x="3285" y="2031"/>
                  </a:cubicBezTo>
                  <a:cubicBezTo>
                    <a:pt x="3208" y="1932"/>
                    <a:pt x="3099" y="1851"/>
                    <a:pt x="3034" y="1752"/>
                  </a:cubicBezTo>
                  <a:cubicBezTo>
                    <a:pt x="2969" y="1653"/>
                    <a:pt x="2951" y="1533"/>
                    <a:pt x="2894" y="1436"/>
                  </a:cubicBezTo>
                  <a:cubicBezTo>
                    <a:pt x="2837" y="1339"/>
                    <a:pt x="2777" y="1294"/>
                    <a:pt x="2690" y="1167"/>
                  </a:cubicBezTo>
                  <a:cubicBezTo>
                    <a:pt x="2603" y="1040"/>
                    <a:pt x="2476" y="775"/>
                    <a:pt x="2374" y="674"/>
                  </a:cubicBezTo>
                  <a:cubicBezTo>
                    <a:pt x="2272" y="573"/>
                    <a:pt x="2159" y="585"/>
                    <a:pt x="2077" y="563"/>
                  </a:cubicBezTo>
                  <a:cubicBezTo>
                    <a:pt x="1995" y="541"/>
                    <a:pt x="1970" y="529"/>
                    <a:pt x="1882" y="544"/>
                  </a:cubicBezTo>
                  <a:cubicBezTo>
                    <a:pt x="1794" y="559"/>
                    <a:pt x="1643" y="594"/>
                    <a:pt x="1547" y="656"/>
                  </a:cubicBezTo>
                  <a:cubicBezTo>
                    <a:pt x="1451" y="718"/>
                    <a:pt x="1380" y="834"/>
                    <a:pt x="1306" y="916"/>
                  </a:cubicBezTo>
                  <a:cubicBezTo>
                    <a:pt x="1232" y="998"/>
                    <a:pt x="1160" y="1069"/>
                    <a:pt x="1101" y="1148"/>
                  </a:cubicBezTo>
                  <a:cubicBezTo>
                    <a:pt x="1042" y="1227"/>
                    <a:pt x="1002" y="1292"/>
                    <a:pt x="953" y="1390"/>
                  </a:cubicBezTo>
                  <a:cubicBezTo>
                    <a:pt x="904" y="1488"/>
                    <a:pt x="858" y="1629"/>
                    <a:pt x="804" y="1734"/>
                  </a:cubicBezTo>
                  <a:cubicBezTo>
                    <a:pt x="750" y="1839"/>
                    <a:pt x="693" y="1904"/>
                    <a:pt x="628" y="2022"/>
                  </a:cubicBezTo>
                  <a:cubicBezTo>
                    <a:pt x="563" y="2140"/>
                    <a:pt x="468" y="2332"/>
                    <a:pt x="414" y="2440"/>
                  </a:cubicBezTo>
                  <a:cubicBezTo>
                    <a:pt x="360" y="2548"/>
                    <a:pt x="338" y="2616"/>
                    <a:pt x="302" y="2672"/>
                  </a:cubicBezTo>
                  <a:cubicBezTo>
                    <a:pt x="266" y="2728"/>
                    <a:pt x="232" y="2749"/>
                    <a:pt x="200" y="2774"/>
                  </a:cubicBezTo>
                  <a:cubicBezTo>
                    <a:pt x="168" y="2799"/>
                    <a:pt x="138" y="2823"/>
                    <a:pt x="107" y="2821"/>
                  </a:cubicBezTo>
                  <a:cubicBezTo>
                    <a:pt x="76" y="2819"/>
                    <a:pt x="28" y="2796"/>
                    <a:pt x="14" y="2765"/>
                  </a:cubicBezTo>
                  <a:cubicBezTo>
                    <a:pt x="0" y="2734"/>
                    <a:pt x="13" y="2714"/>
                    <a:pt x="24" y="2635"/>
                  </a:cubicBezTo>
                  <a:close/>
                </a:path>
              </a:pathLst>
            </a:custGeom>
            <a:noFill/>
            <a:ln w="19050" cap="flat" cmpd="sng">
              <a:solidFill>
                <a:schemeClr val="tx1"/>
              </a:solidFill>
              <a:prstDash val="solid"/>
              <a:round/>
              <a:headEnd type="none" w="med" len="med"/>
              <a:tailEnd type="none" w="med" len="med"/>
            </a:ln>
            <a:effectLst/>
          </p:spPr>
          <p:txBody>
            <a:bodyPr/>
            <a:lstStyle/>
            <a:p>
              <a:endParaRPr lang="el-GR"/>
            </a:p>
          </p:txBody>
        </p:sp>
      </p:grpSp>
      <p:sp>
        <p:nvSpPr>
          <p:cNvPr id="58520" name="Line 152"/>
          <p:cNvSpPr>
            <a:spLocks noChangeShapeType="1"/>
          </p:cNvSpPr>
          <p:nvPr/>
        </p:nvSpPr>
        <p:spPr bwMode="auto">
          <a:xfrm flipH="1" flipV="1">
            <a:off x="5067300" y="1104900"/>
            <a:ext cx="814388" cy="2736850"/>
          </a:xfrm>
          <a:prstGeom prst="line">
            <a:avLst/>
          </a:prstGeom>
          <a:noFill/>
          <a:ln w="28575">
            <a:solidFill>
              <a:srgbClr val="33CC33"/>
            </a:solidFill>
            <a:round/>
            <a:headEnd/>
            <a:tailEnd/>
          </a:ln>
          <a:effectLst/>
        </p:spPr>
        <p:txBody>
          <a:bodyPr/>
          <a:lstStyle/>
          <a:p>
            <a:endParaRPr lang="el-GR"/>
          </a:p>
        </p:txBody>
      </p:sp>
      <p:sp>
        <p:nvSpPr>
          <p:cNvPr id="58521" name="Line 153"/>
          <p:cNvSpPr>
            <a:spLocks noChangeShapeType="1"/>
          </p:cNvSpPr>
          <p:nvPr/>
        </p:nvSpPr>
        <p:spPr bwMode="auto">
          <a:xfrm flipV="1">
            <a:off x="5654675" y="2476500"/>
            <a:ext cx="1157288" cy="625475"/>
          </a:xfrm>
          <a:prstGeom prst="line">
            <a:avLst/>
          </a:prstGeom>
          <a:noFill/>
          <a:ln w="76200">
            <a:solidFill>
              <a:srgbClr val="33CC33"/>
            </a:solidFill>
            <a:round/>
            <a:headEnd/>
            <a:tailEnd type="triangle" w="med" len="med"/>
          </a:ln>
          <a:effectLst>
            <a:outerShdw dist="45791" dir="3378596" algn="ctr" rotWithShape="0">
              <a:schemeClr val="bg2"/>
            </a:outerShdw>
          </a:effectLst>
        </p:spPr>
        <p:txBody>
          <a:bodyPr/>
          <a:lstStyle/>
          <a:p>
            <a:endParaRPr lang="el-GR"/>
          </a:p>
        </p:txBody>
      </p:sp>
      <p:sp>
        <p:nvSpPr>
          <p:cNvPr id="58522" name="Line 154"/>
          <p:cNvSpPr>
            <a:spLocks noChangeShapeType="1"/>
          </p:cNvSpPr>
          <p:nvPr/>
        </p:nvSpPr>
        <p:spPr bwMode="auto">
          <a:xfrm flipV="1">
            <a:off x="2916238" y="1073150"/>
            <a:ext cx="854075" cy="2767013"/>
          </a:xfrm>
          <a:prstGeom prst="line">
            <a:avLst/>
          </a:prstGeom>
          <a:noFill/>
          <a:ln w="28575">
            <a:solidFill>
              <a:srgbClr val="33CC33"/>
            </a:solidFill>
            <a:round/>
            <a:headEnd/>
            <a:tailEnd/>
          </a:ln>
          <a:effectLst/>
        </p:spPr>
        <p:txBody>
          <a:bodyPr/>
          <a:lstStyle/>
          <a:p>
            <a:endParaRPr lang="el-GR"/>
          </a:p>
        </p:txBody>
      </p:sp>
      <p:sp>
        <p:nvSpPr>
          <p:cNvPr id="58523" name="Line 155"/>
          <p:cNvSpPr>
            <a:spLocks noChangeShapeType="1"/>
          </p:cNvSpPr>
          <p:nvPr/>
        </p:nvSpPr>
        <p:spPr bwMode="auto">
          <a:xfrm flipV="1">
            <a:off x="3140075" y="2011363"/>
            <a:ext cx="700088" cy="1112837"/>
          </a:xfrm>
          <a:prstGeom prst="line">
            <a:avLst/>
          </a:prstGeom>
          <a:noFill/>
          <a:ln w="76200">
            <a:solidFill>
              <a:srgbClr val="33CC33"/>
            </a:solidFill>
            <a:round/>
            <a:headEnd/>
            <a:tailEnd type="triangle" w="med" len="med"/>
          </a:ln>
          <a:effectLst>
            <a:outerShdw dist="45791" dir="3378596" algn="ctr" rotWithShape="0">
              <a:schemeClr val="bg2"/>
            </a:outerShdw>
          </a:effectLst>
        </p:spPr>
        <p:txBody>
          <a:bodyPr/>
          <a:lstStyle/>
          <a:p>
            <a:endParaRPr lang="el-GR"/>
          </a:p>
        </p:txBody>
      </p:sp>
      <p:sp>
        <p:nvSpPr>
          <p:cNvPr id="58524" name="Line 156"/>
          <p:cNvSpPr>
            <a:spLocks noChangeShapeType="1"/>
          </p:cNvSpPr>
          <p:nvPr/>
        </p:nvSpPr>
        <p:spPr bwMode="auto">
          <a:xfrm>
            <a:off x="3154363" y="3124200"/>
            <a:ext cx="3810000" cy="2454275"/>
          </a:xfrm>
          <a:prstGeom prst="line">
            <a:avLst/>
          </a:prstGeom>
          <a:noFill/>
          <a:ln w="12700">
            <a:solidFill>
              <a:srgbClr val="33CC33"/>
            </a:solidFill>
            <a:prstDash val="dash"/>
            <a:round/>
            <a:headEnd/>
            <a:tailEnd/>
          </a:ln>
          <a:effectLst/>
        </p:spPr>
        <p:txBody>
          <a:bodyPr/>
          <a:lstStyle/>
          <a:p>
            <a:endParaRPr lang="el-GR"/>
          </a:p>
        </p:txBody>
      </p:sp>
      <p:sp>
        <p:nvSpPr>
          <p:cNvPr id="58525" name="Line 157"/>
          <p:cNvSpPr>
            <a:spLocks noChangeShapeType="1"/>
          </p:cNvSpPr>
          <p:nvPr/>
        </p:nvSpPr>
        <p:spPr bwMode="auto">
          <a:xfrm>
            <a:off x="5668963" y="3124200"/>
            <a:ext cx="1311275" cy="2468563"/>
          </a:xfrm>
          <a:prstGeom prst="line">
            <a:avLst/>
          </a:prstGeom>
          <a:noFill/>
          <a:ln w="12700">
            <a:solidFill>
              <a:srgbClr val="33CC33"/>
            </a:solidFill>
            <a:prstDash val="dash"/>
            <a:round/>
            <a:headEnd/>
            <a:tailEnd/>
          </a:ln>
          <a:effectLst/>
        </p:spPr>
        <p:txBody>
          <a:bodyPr/>
          <a:lstStyle/>
          <a:p>
            <a:endParaRPr lang="el-GR"/>
          </a:p>
        </p:txBody>
      </p:sp>
      <p:sp>
        <p:nvSpPr>
          <p:cNvPr id="58526" name="AutoShape 158"/>
          <p:cNvSpPr>
            <a:spLocks noChangeArrowheads="1"/>
          </p:cNvSpPr>
          <p:nvPr/>
        </p:nvSpPr>
        <p:spPr bwMode="auto">
          <a:xfrm rot="-4592892">
            <a:off x="6118225" y="4637088"/>
            <a:ext cx="2057400" cy="2000250"/>
          </a:xfrm>
          <a:custGeom>
            <a:avLst/>
            <a:gdLst>
              <a:gd name="G0" fmla="+- 647334 0 0"/>
              <a:gd name="G1" fmla="+- -6968012 0 0"/>
              <a:gd name="G2" fmla="+- 647334 0 -6968012"/>
              <a:gd name="G3" fmla="+- 10800 0 0"/>
              <a:gd name="G4" fmla="+- 0 0 647334"/>
              <a:gd name="T0" fmla="*/ 360 256 1"/>
              <a:gd name="T1" fmla="*/ 0 256 1"/>
              <a:gd name="G5" fmla="+- G2 T0 T1"/>
              <a:gd name="G6" fmla="?: G2 G2 G5"/>
              <a:gd name="G7" fmla="+- 0 0 G6"/>
              <a:gd name="G8" fmla="+- 7531 0 0"/>
              <a:gd name="G9" fmla="+- 0 0 -6968012"/>
              <a:gd name="G10" fmla="+- 7531 0 2700"/>
              <a:gd name="G11" fmla="cos G10 647334"/>
              <a:gd name="G12" fmla="sin G10 647334"/>
              <a:gd name="G13" fmla="cos 13500 647334"/>
              <a:gd name="G14" fmla="sin 13500 647334"/>
              <a:gd name="G15" fmla="+- G11 10800 0"/>
              <a:gd name="G16" fmla="+- G12 10800 0"/>
              <a:gd name="G17" fmla="+- G13 10800 0"/>
              <a:gd name="G18" fmla="+- G14 10800 0"/>
              <a:gd name="G19" fmla="*/ 7531 1 2"/>
              <a:gd name="G20" fmla="+- G19 5400 0"/>
              <a:gd name="G21" fmla="cos G20 647334"/>
              <a:gd name="G22" fmla="sin G20 647334"/>
              <a:gd name="G23" fmla="+- G21 10800 0"/>
              <a:gd name="G24" fmla="+- G12 G23 G22"/>
              <a:gd name="G25" fmla="+- G22 G23 G11"/>
              <a:gd name="G26" fmla="cos 10800 647334"/>
              <a:gd name="G27" fmla="sin 10800 647334"/>
              <a:gd name="G28" fmla="cos 7531 647334"/>
              <a:gd name="G29" fmla="sin 7531 647334"/>
              <a:gd name="G30" fmla="+- G26 10800 0"/>
              <a:gd name="G31" fmla="+- G27 10800 0"/>
              <a:gd name="G32" fmla="+- G28 10800 0"/>
              <a:gd name="G33" fmla="+- G29 10800 0"/>
              <a:gd name="G34" fmla="+- G19 5400 0"/>
              <a:gd name="G35" fmla="cos G34 -6968012"/>
              <a:gd name="G36" fmla="sin G34 -6968012"/>
              <a:gd name="G37" fmla="+/ -6968012 647334 2"/>
              <a:gd name="T2" fmla="*/ 180 256 1"/>
              <a:gd name="T3" fmla="*/ 0 256 1"/>
              <a:gd name="G38" fmla="+- G37 T2 T3"/>
              <a:gd name="G39" fmla="?: G2 G37 G38"/>
              <a:gd name="G40" fmla="cos 10800 G39"/>
              <a:gd name="G41" fmla="sin 10800 G39"/>
              <a:gd name="G42" fmla="cos 7531 G39"/>
              <a:gd name="G43" fmla="sin 7531 G39"/>
              <a:gd name="G44" fmla="+- G40 10800 0"/>
              <a:gd name="G45" fmla="+- G41 10800 0"/>
              <a:gd name="G46" fmla="+- G42 10800 0"/>
              <a:gd name="G47" fmla="+- G43 10800 0"/>
              <a:gd name="G48" fmla="+- G35 10800 0"/>
              <a:gd name="G49" fmla="+- G36 10800 0"/>
              <a:gd name="T4" fmla="*/ 17995 w 21600"/>
              <a:gd name="T5" fmla="*/ 2745 h 21600"/>
              <a:gd name="T6" fmla="*/ 8223 w 21600"/>
              <a:gd name="T7" fmla="*/ 2003 h 21600"/>
              <a:gd name="T8" fmla="*/ 15817 w 21600"/>
              <a:gd name="T9" fmla="*/ 5183 h 21600"/>
              <a:gd name="T10" fmla="*/ 24099 w 21600"/>
              <a:gd name="T11" fmla="*/ 13115 h 21600"/>
              <a:gd name="T12" fmla="*/ 19086 w 21600"/>
              <a:gd name="T13" fmla="*/ 16643 h 21600"/>
              <a:gd name="T14" fmla="*/ 15559 w 21600"/>
              <a:gd name="T15" fmla="*/ 11628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219" y="12091"/>
                </a:moveTo>
                <a:cubicBezTo>
                  <a:pt x="18293" y="11665"/>
                  <a:pt x="18331" y="11233"/>
                  <a:pt x="18331" y="10800"/>
                </a:cubicBezTo>
                <a:cubicBezTo>
                  <a:pt x="18331" y="6640"/>
                  <a:pt x="14959" y="3269"/>
                  <a:pt x="10800" y="3269"/>
                </a:cubicBezTo>
                <a:cubicBezTo>
                  <a:pt x="10083" y="3268"/>
                  <a:pt x="9370" y="3371"/>
                  <a:pt x="8683" y="3572"/>
                </a:cubicBezTo>
                <a:lnTo>
                  <a:pt x="7764" y="435"/>
                </a:lnTo>
                <a:cubicBezTo>
                  <a:pt x="8750" y="146"/>
                  <a:pt x="9772" y="-1"/>
                  <a:pt x="10800" y="0"/>
                </a:cubicBezTo>
                <a:cubicBezTo>
                  <a:pt x="16764" y="0"/>
                  <a:pt x="21600" y="4835"/>
                  <a:pt x="21600" y="10800"/>
                </a:cubicBezTo>
                <a:cubicBezTo>
                  <a:pt x="21600" y="11421"/>
                  <a:pt x="21546" y="12040"/>
                  <a:pt x="21439" y="12652"/>
                </a:cubicBezTo>
                <a:lnTo>
                  <a:pt x="24099" y="13115"/>
                </a:lnTo>
                <a:lnTo>
                  <a:pt x="19086" y="16643"/>
                </a:lnTo>
                <a:lnTo>
                  <a:pt x="15559" y="11628"/>
                </a:lnTo>
                <a:lnTo>
                  <a:pt x="18219" y="12091"/>
                </a:lnTo>
                <a:close/>
              </a:path>
            </a:pathLst>
          </a:custGeom>
          <a:solidFill>
            <a:schemeClr val="accent1"/>
          </a:solidFill>
          <a:ln w="12700">
            <a:solidFill>
              <a:schemeClr val="bg2"/>
            </a:solidFill>
            <a:miter lim="800000"/>
            <a:headEnd/>
            <a:tailEnd/>
          </a:ln>
          <a:effectLst>
            <a:outerShdw dist="74053" dir="1857825" algn="ctr" rotWithShape="0">
              <a:schemeClr val="bg2"/>
            </a:outerShdw>
          </a:effectLst>
        </p:spPr>
        <p:txBody>
          <a:bodyPr wrap="none" anchor="ctr"/>
          <a:lstStyle/>
          <a:p>
            <a:endParaRPr lang="el-GR"/>
          </a:p>
        </p:txBody>
      </p:sp>
      <p:sp>
        <p:nvSpPr>
          <p:cNvPr id="58527" name="Text Box 159"/>
          <p:cNvSpPr txBox="1">
            <a:spLocks noChangeArrowheads="1"/>
          </p:cNvSpPr>
          <p:nvPr/>
        </p:nvSpPr>
        <p:spPr bwMode="auto">
          <a:xfrm>
            <a:off x="2655888" y="1104900"/>
            <a:ext cx="441325" cy="579438"/>
          </a:xfrm>
          <a:prstGeom prst="rect">
            <a:avLst/>
          </a:prstGeom>
          <a:noFill/>
          <a:ln w="12700">
            <a:noFill/>
            <a:miter lim="800000"/>
            <a:headEnd/>
            <a:tailEnd/>
          </a:ln>
          <a:effectLst/>
        </p:spPr>
        <p:txBody>
          <a:bodyPr>
            <a:spAutoFit/>
          </a:bodyPr>
          <a:lstStyle/>
          <a:p>
            <a:pPr algn="ctr" eaLnBrk="0" hangingPunct="0">
              <a:spcBef>
                <a:spcPct val="50000"/>
              </a:spcBef>
            </a:pPr>
            <a:r>
              <a:rPr lang="en-US" sz="3200" b="1">
                <a:effectLst>
                  <a:outerShdw blurRad="38100" dist="38100" dir="2700000" algn="tl">
                    <a:srgbClr val="C0C0C0"/>
                  </a:outerShdw>
                </a:effectLst>
                <a:latin typeface="Times New Roman Greek" charset="-95"/>
              </a:rPr>
              <a:t>I</a:t>
            </a:r>
            <a:endParaRPr lang="en-GB" sz="3200" b="1">
              <a:effectLst>
                <a:outerShdw blurRad="38100" dist="38100" dir="2700000" algn="tl">
                  <a:srgbClr val="C0C0C0"/>
                </a:outerShdw>
              </a:effectLst>
              <a:latin typeface="Times New Roman Greek" charset="-95"/>
            </a:endParaRPr>
          </a:p>
        </p:txBody>
      </p:sp>
      <p:sp>
        <p:nvSpPr>
          <p:cNvPr id="58528" name="Text Box 160"/>
          <p:cNvSpPr txBox="1">
            <a:spLocks noChangeArrowheads="1"/>
          </p:cNvSpPr>
          <p:nvPr/>
        </p:nvSpPr>
        <p:spPr bwMode="auto">
          <a:xfrm>
            <a:off x="5905500" y="1093788"/>
            <a:ext cx="663575" cy="579437"/>
          </a:xfrm>
          <a:prstGeom prst="rect">
            <a:avLst/>
          </a:prstGeom>
          <a:noFill/>
          <a:ln w="12700">
            <a:noFill/>
            <a:miter lim="800000"/>
            <a:headEnd/>
            <a:tailEnd/>
          </a:ln>
          <a:effectLst/>
        </p:spPr>
        <p:txBody>
          <a:bodyPr>
            <a:spAutoFit/>
          </a:bodyPr>
          <a:lstStyle/>
          <a:p>
            <a:pPr algn="ctr" eaLnBrk="0" hangingPunct="0">
              <a:spcBef>
                <a:spcPct val="50000"/>
              </a:spcBef>
            </a:pPr>
            <a:r>
              <a:rPr lang="en-US" sz="3200" b="1">
                <a:effectLst>
                  <a:outerShdw blurRad="38100" dist="38100" dir="2700000" algn="tl">
                    <a:srgbClr val="C0C0C0"/>
                  </a:outerShdw>
                </a:effectLst>
                <a:latin typeface="Times New Roman Greek" charset="-95"/>
              </a:rPr>
              <a:t>II</a:t>
            </a:r>
            <a:endParaRPr lang="en-GB" sz="3200" b="1">
              <a:effectLst>
                <a:outerShdw blurRad="38100" dist="38100" dir="2700000" algn="tl">
                  <a:srgbClr val="C0C0C0"/>
                </a:outerShdw>
              </a:effectLst>
              <a:latin typeface="Times New Roman Greek" charset="-95"/>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6548438" y="2830513"/>
            <a:ext cx="0" cy="2714625"/>
          </a:xfrm>
          <a:prstGeom prst="line">
            <a:avLst/>
          </a:prstGeom>
          <a:noFill/>
          <a:ln w="38100">
            <a:solidFill>
              <a:schemeClr val="hlink"/>
            </a:solidFill>
            <a:round/>
            <a:headEnd/>
            <a:tailEnd/>
          </a:ln>
          <a:effectLst/>
        </p:spPr>
        <p:txBody>
          <a:bodyPr/>
          <a:lstStyle/>
          <a:p>
            <a:endParaRPr lang="el-GR"/>
          </a:p>
        </p:txBody>
      </p:sp>
      <p:sp>
        <p:nvSpPr>
          <p:cNvPr id="59395" name="Freeform 3"/>
          <p:cNvSpPr>
            <a:spLocks/>
          </p:cNvSpPr>
          <p:nvPr/>
        </p:nvSpPr>
        <p:spPr bwMode="auto">
          <a:xfrm>
            <a:off x="2568575" y="901700"/>
            <a:ext cx="1422400" cy="1530350"/>
          </a:xfrm>
          <a:custGeom>
            <a:avLst/>
            <a:gdLst/>
            <a:ahLst/>
            <a:cxnLst>
              <a:cxn ang="0">
                <a:pos x="483" y="0"/>
              </a:cxn>
              <a:cxn ang="0">
                <a:pos x="529" y="34"/>
              </a:cxn>
              <a:cxn ang="0">
                <a:pos x="572" y="68"/>
              </a:cxn>
              <a:cxn ang="0">
                <a:pos x="613" y="102"/>
              </a:cxn>
              <a:cxn ang="0">
                <a:pos x="653" y="136"/>
              </a:cxn>
              <a:cxn ang="0">
                <a:pos x="694" y="170"/>
              </a:cxn>
              <a:cxn ang="0">
                <a:pos x="731" y="206"/>
              </a:cxn>
              <a:cxn ang="0">
                <a:pos x="765" y="240"/>
              </a:cxn>
              <a:cxn ang="0">
                <a:pos x="796" y="276"/>
              </a:cxn>
              <a:cxn ang="0">
                <a:pos x="824" y="313"/>
              </a:cxn>
              <a:cxn ang="0">
                <a:pos x="849" y="349"/>
              </a:cxn>
              <a:cxn ang="0">
                <a:pos x="867" y="388"/>
              </a:cxn>
              <a:cxn ang="0">
                <a:pos x="883" y="426"/>
              </a:cxn>
              <a:cxn ang="0">
                <a:pos x="892" y="465"/>
              </a:cxn>
              <a:cxn ang="0">
                <a:pos x="896" y="506"/>
              </a:cxn>
              <a:cxn ang="0">
                <a:pos x="894" y="546"/>
              </a:cxn>
              <a:cxn ang="0">
                <a:pos x="892" y="551"/>
              </a:cxn>
              <a:cxn ang="0">
                <a:pos x="883" y="594"/>
              </a:cxn>
              <a:cxn ang="0">
                <a:pos x="869" y="637"/>
              </a:cxn>
              <a:cxn ang="0">
                <a:pos x="846" y="678"/>
              </a:cxn>
              <a:cxn ang="0">
                <a:pos x="821" y="721"/>
              </a:cxn>
              <a:cxn ang="0">
                <a:pos x="792" y="762"/>
              </a:cxn>
              <a:cxn ang="0">
                <a:pos x="756" y="800"/>
              </a:cxn>
              <a:cxn ang="0">
                <a:pos x="719" y="837"/>
              </a:cxn>
              <a:cxn ang="0">
                <a:pos x="678" y="868"/>
              </a:cxn>
              <a:cxn ang="0">
                <a:pos x="635" y="898"/>
              </a:cxn>
              <a:cxn ang="0">
                <a:pos x="590" y="923"/>
              </a:cxn>
              <a:cxn ang="0">
                <a:pos x="545" y="941"/>
              </a:cxn>
              <a:cxn ang="0">
                <a:pos x="497" y="955"/>
              </a:cxn>
              <a:cxn ang="0">
                <a:pos x="449" y="964"/>
              </a:cxn>
              <a:cxn ang="0">
                <a:pos x="404" y="964"/>
              </a:cxn>
              <a:cxn ang="0">
                <a:pos x="384" y="961"/>
              </a:cxn>
              <a:cxn ang="0">
                <a:pos x="338" y="952"/>
              </a:cxn>
              <a:cxn ang="0">
                <a:pos x="293" y="936"/>
              </a:cxn>
              <a:cxn ang="0">
                <a:pos x="250" y="914"/>
              </a:cxn>
              <a:cxn ang="0">
                <a:pos x="211" y="884"/>
              </a:cxn>
              <a:cxn ang="0">
                <a:pos x="173" y="850"/>
              </a:cxn>
              <a:cxn ang="0">
                <a:pos x="136" y="814"/>
              </a:cxn>
              <a:cxn ang="0">
                <a:pos x="105" y="773"/>
              </a:cxn>
              <a:cxn ang="0">
                <a:pos x="77" y="730"/>
              </a:cxn>
              <a:cxn ang="0">
                <a:pos x="53" y="685"/>
              </a:cxn>
              <a:cxn ang="0">
                <a:pos x="32" y="637"/>
              </a:cxn>
              <a:cxn ang="0">
                <a:pos x="16" y="589"/>
              </a:cxn>
              <a:cxn ang="0">
                <a:pos x="5" y="544"/>
              </a:cxn>
              <a:cxn ang="0">
                <a:pos x="0" y="496"/>
              </a:cxn>
              <a:cxn ang="0">
                <a:pos x="0" y="453"/>
              </a:cxn>
              <a:cxn ang="0">
                <a:pos x="0" y="447"/>
              </a:cxn>
              <a:cxn ang="0">
                <a:pos x="7" y="406"/>
              </a:cxn>
              <a:cxn ang="0">
                <a:pos x="21" y="365"/>
              </a:cxn>
              <a:cxn ang="0">
                <a:pos x="39" y="329"/>
              </a:cxn>
              <a:cxn ang="0">
                <a:pos x="62" y="292"/>
              </a:cxn>
              <a:cxn ang="0">
                <a:pos x="89" y="261"/>
              </a:cxn>
              <a:cxn ang="0">
                <a:pos x="118" y="229"/>
              </a:cxn>
              <a:cxn ang="0">
                <a:pos x="155" y="197"/>
              </a:cxn>
              <a:cxn ang="0">
                <a:pos x="191" y="170"/>
              </a:cxn>
              <a:cxn ang="0">
                <a:pos x="232" y="140"/>
              </a:cxn>
              <a:cxn ang="0">
                <a:pos x="275" y="113"/>
              </a:cxn>
              <a:cxn ang="0">
                <a:pos x="320" y="88"/>
              </a:cxn>
              <a:cxn ang="0">
                <a:pos x="365" y="63"/>
              </a:cxn>
              <a:cxn ang="0">
                <a:pos x="413" y="38"/>
              </a:cxn>
              <a:cxn ang="0">
                <a:pos x="461" y="13"/>
              </a:cxn>
              <a:cxn ang="0">
                <a:pos x="483" y="0"/>
              </a:cxn>
            </a:cxnLst>
            <a:rect l="0" t="0" r="r" b="b"/>
            <a:pathLst>
              <a:path w="896" h="964">
                <a:moveTo>
                  <a:pt x="483" y="0"/>
                </a:moveTo>
                <a:lnTo>
                  <a:pt x="529" y="34"/>
                </a:lnTo>
                <a:lnTo>
                  <a:pt x="572" y="68"/>
                </a:lnTo>
                <a:lnTo>
                  <a:pt x="613" y="102"/>
                </a:lnTo>
                <a:lnTo>
                  <a:pt x="653" y="136"/>
                </a:lnTo>
                <a:lnTo>
                  <a:pt x="694" y="170"/>
                </a:lnTo>
                <a:lnTo>
                  <a:pt x="731" y="206"/>
                </a:lnTo>
                <a:lnTo>
                  <a:pt x="765" y="240"/>
                </a:lnTo>
                <a:lnTo>
                  <a:pt x="796" y="276"/>
                </a:lnTo>
                <a:lnTo>
                  <a:pt x="824" y="313"/>
                </a:lnTo>
                <a:lnTo>
                  <a:pt x="849" y="349"/>
                </a:lnTo>
                <a:lnTo>
                  <a:pt x="867" y="388"/>
                </a:lnTo>
                <a:lnTo>
                  <a:pt x="883" y="426"/>
                </a:lnTo>
                <a:lnTo>
                  <a:pt x="892" y="465"/>
                </a:lnTo>
                <a:lnTo>
                  <a:pt x="896" y="506"/>
                </a:lnTo>
                <a:lnTo>
                  <a:pt x="894" y="546"/>
                </a:lnTo>
                <a:lnTo>
                  <a:pt x="892" y="551"/>
                </a:lnTo>
                <a:lnTo>
                  <a:pt x="883" y="594"/>
                </a:lnTo>
                <a:lnTo>
                  <a:pt x="869" y="637"/>
                </a:lnTo>
                <a:lnTo>
                  <a:pt x="846" y="678"/>
                </a:lnTo>
                <a:lnTo>
                  <a:pt x="821" y="721"/>
                </a:lnTo>
                <a:lnTo>
                  <a:pt x="792" y="762"/>
                </a:lnTo>
                <a:lnTo>
                  <a:pt x="756" y="800"/>
                </a:lnTo>
                <a:lnTo>
                  <a:pt x="719" y="837"/>
                </a:lnTo>
                <a:lnTo>
                  <a:pt x="678" y="868"/>
                </a:lnTo>
                <a:lnTo>
                  <a:pt x="635" y="898"/>
                </a:lnTo>
                <a:lnTo>
                  <a:pt x="590" y="923"/>
                </a:lnTo>
                <a:lnTo>
                  <a:pt x="545" y="941"/>
                </a:lnTo>
                <a:lnTo>
                  <a:pt x="497" y="955"/>
                </a:lnTo>
                <a:lnTo>
                  <a:pt x="449" y="964"/>
                </a:lnTo>
                <a:lnTo>
                  <a:pt x="404" y="964"/>
                </a:lnTo>
                <a:lnTo>
                  <a:pt x="384" y="961"/>
                </a:lnTo>
                <a:lnTo>
                  <a:pt x="338" y="952"/>
                </a:lnTo>
                <a:lnTo>
                  <a:pt x="293" y="936"/>
                </a:lnTo>
                <a:lnTo>
                  <a:pt x="250" y="914"/>
                </a:lnTo>
                <a:lnTo>
                  <a:pt x="211" y="884"/>
                </a:lnTo>
                <a:lnTo>
                  <a:pt x="173" y="850"/>
                </a:lnTo>
                <a:lnTo>
                  <a:pt x="136" y="814"/>
                </a:lnTo>
                <a:lnTo>
                  <a:pt x="105" y="773"/>
                </a:lnTo>
                <a:lnTo>
                  <a:pt x="77" y="730"/>
                </a:lnTo>
                <a:lnTo>
                  <a:pt x="53" y="685"/>
                </a:lnTo>
                <a:lnTo>
                  <a:pt x="32" y="637"/>
                </a:lnTo>
                <a:lnTo>
                  <a:pt x="16" y="589"/>
                </a:lnTo>
                <a:lnTo>
                  <a:pt x="5" y="544"/>
                </a:lnTo>
                <a:lnTo>
                  <a:pt x="0" y="496"/>
                </a:lnTo>
                <a:lnTo>
                  <a:pt x="0" y="453"/>
                </a:lnTo>
                <a:lnTo>
                  <a:pt x="0" y="447"/>
                </a:lnTo>
                <a:lnTo>
                  <a:pt x="7" y="406"/>
                </a:lnTo>
                <a:lnTo>
                  <a:pt x="21" y="365"/>
                </a:lnTo>
                <a:lnTo>
                  <a:pt x="39" y="329"/>
                </a:lnTo>
                <a:lnTo>
                  <a:pt x="62" y="292"/>
                </a:lnTo>
                <a:lnTo>
                  <a:pt x="89" y="261"/>
                </a:lnTo>
                <a:lnTo>
                  <a:pt x="118" y="229"/>
                </a:lnTo>
                <a:lnTo>
                  <a:pt x="155" y="197"/>
                </a:lnTo>
                <a:lnTo>
                  <a:pt x="191" y="170"/>
                </a:lnTo>
                <a:lnTo>
                  <a:pt x="232" y="140"/>
                </a:lnTo>
                <a:lnTo>
                  <a:pt x="275" y="113"/>
                </a:lnTo>
                <a:lnTo>
                  <a:pt x="320" y="88"/>
                </a:lnTo>
                <a:lnTo>
                  <a:pt x="365" y="63"/>
                </a:lnTo>
                <a:lnTo>
                  <a:pt x="413" y="38"/>
                </a:lnTo>
                <a:lnTo>
                  <a:pt x="461" y="13"/>
                </a:lnTo>
                <a:lnTo>
                  <a:pt x="483" y="0"/>
                </a:lnTo>
                <a:close/>
              </a:path>
            </a:pathLst>
          </a:custGeom>
          <a:noFill/>
          <a:ln w="12700" cmpd="sng">
            <a:solidFill>
              <a:schemeClr val="tx1"/>
            </a:solidFill>
            <a:prstDash val="solid"/>
            <a:round/>
            <a:headEnd/>
            <a:tailEnd/>
          </a:ln>
        </p:spPr>
        <p:txBody>
          <a:bodyPr/>
          <a:lstStyle/>
          <a:p>
            <a:endParaRPr lang="el-GR"/>
          </a:p>
        </p:txBody>
      </p:sp>
      <p:sp>
        <p:nvSpPr>
          <p:cNvPr id="59396" name="Freeform 4"/>
          <p:cNvSpPr>
            <a:spLocks/>
          </p:cNvSpPr>
          <p:nvPr/>
        </p:nvSpPr>
        <p:spPr bwMode="auto">
          <a:xfrm>
            <a:off x="4918075" y="887413"/>
            <a:ext cx="1393825" cy="1558925"/>
          </a:xfrm>
          <a:custGeom>
            <a:avLst/>
            <a:gdLst/>
            <a:ahLst/>
            <a:cxnLst>
              <a:cxn ang="0">
                <a:pos x="374" y="0"/>
              </a:cxn>
              <a:cxn ang="0">
                <a:pos x="333" y="34"/>
              </a:cxn>
              <a:cxn ang="0">
                <a:pos x="293" y="66"/>
              </a:cxn>
              <a:cxn ang="0">
                <a:pos x="252" y="100"/>
              </a:cxn>
              <a:cxn ang="0">
                <a:pos x="213" y="134"/>
              </a:cxn>
              <a:cxn ang="0">
                <a:pos x="177" y="170"/>
              </a:cxn>
              <a:cxn ang="0">
                <a:pos x="143" y="204"/>
              </a:cxn>
              <a:cxn ang="0">
                <a:pos x="111" y="241"/>
              </a:cxn>
              <a:cxn ang="0">
                <a:pos x="82" y="277"/>
              </a:cxn>
              <a:cxn ang="0">
                <a:pos x="57" y="313"/>
              </a:cxn>
              <a:cxn ang="0">
                <a:pos x="36" y="352"/>
              </a:cxn>
              <a:cxn ang="0">
                <a:pos x="18" y="390"/>
              </a:cxn>
              <a:cxn ang="0">
                <a:pos x="7" y="431"/>
              </a:cxn>
              <a:cxn ang="0">
                <a:pos x="0" y="472"/>
              </a:cxn>
              <a:cxn ang="0">
                <a:pos x="0" y="515"/>
              </a:cxn>
              <a:cxn ang="0">
                <a:pos x="0" y="524"/>
              </a:cxn>
              <a:cxn ang="0">
                <a:pos x="7" y="567"/>
              </a:cxn>
              <a:cxn ang="0">
                <a:pos x="21" y="613"/>
              </a:cxn>
              <a:cxn ang="0">
                <a:pos x="39" y="658"/>
              </a:cxn>
              <a:cxn ang="0">
                <a:pos x="61" y="703"/>
              </a:cxn>
              <a:cxn ang="0">
                <a:pos x="89" y="746"/>
              </a:cxn>
              <a:cxn ang="0">
                <a:pos x="118" y="789"/>
              </a:cxn>
              <a:cxn ang="0">
                <a:pos x="154" y="828"/>
              </a:cxn>
              <a:cxn ang="0">
                <a:pos x="191" y="864"/>
              </a:cxn>
              <a:cxn ang="0">
                <a:pos x="231" y="898"/>
              </a:cxn>
              <a:cxn ang="0">
                <a:pos x="272" y="926"/>
              </a:cxn>
              <a:cxn ang="0">
                <a:pos x="318" y="948"/>
              </a:cxn>
              <a:cxn ang="0">
                <a:pos x="361" y="966"/>
              </a:cxn>
              <a:cxn ang="0">
                <a:pos x="406" y="978"/>
              </a:cxn>
              <a:cxn ang="0">
                <a:pos x="451" y="982"/>
              </a:cxn>
              <a:cxn ang="0">
                <a:pos x="481" y="982"/>
              </a:cxn>
              <a:cxn ang="0">
                <a:pos x="526" y="973"/>
              </a:cxn>
              <a:cxn ang="0">
                <a:pos x="569" y="960"/>
              </a:cxn>
              <a:cxn ang="0">
                <a:pos x="610" y="937"/>
              </a:cxn>
              <a:cxn ang="0">
                <a:pos x="651" y="910"/>
              </a:cxn>
              <a:cxn ang="0">
                <a:pos x="687" y="876"/>
              </a:cxn>
              <a:cxn ang="0">
                <a:pos x="723" y="839"/>
              </a:cxn>
              <a:cxn ang="0">
                <a:pos x="755" y="799"/>
              </a:cxn>
              <a:cxn ang="0">
                <a:pos x="785" y="755"/>
              </a:cxn>
              <a:cxn ang="0">
                <a:pos x="812" y="708"/>
              </a:cxn>
              <a:cxn ang="0">
                <a:pos x="835" y="660"/>
              </a:cxn>
              <a:cxn ang="0">
                <a:pos x="853" y="613"/>
              </a:cxn>
              <a:cxn ang="0">
                <a:pos x="866" y="563"/>
              </a:cxn>
              <a:cxn ang="0">
                <a:pos x="873" y="515"/>
              </a:cxn>
              <a:cxn ang="0">
                <a:pos x="878" y="467"/>
              </a:cxn>
              <a:cxn ang="0">
                <a:pos x="875" y="424"/>
              </a:cxn>
              <a:cxn ang="0">
                <a:pos x="873" y="411"/>
              </a:cxn>
              <a:cxn ang="0">
                <a:pos x="864" y="370"/>
              </a:cxn>
              <a:cxn ang="0">
                <a:pos x="848" y="331"/>
              </a:cxn>
              <a:cxn ang="0">
                <a:pos x="830" y="295"/>
              </a:cxn>
              <a:cxn ang="0">
                <a:pos x="805" y="261"/>
              </a:cxn>
              <a:cxn ang="0">
                <a:pos x="776" y="229"/>
              </a:cxn>
              <a:cxn ang="0">
                <a:pos x="742" y="200"/>
              </a:cxn>
              <a:cxn ang="0">
                <a:pos x="705" y="173"/>
              </a:cxn>
              <a:cxn ang="0">
                <a:pos x="667" y="145"/>
              </a:cxn>
              <a:cxn ang="0">
                <a:pos x="624" y="121"/>
              </a:cxn>
              <a:cxn ang="0">
                <a:pos x="578" y="96"/>
              </a:cxn>
              <a:cxn ang="0">
                <a:pos x="533" y="73"/>
              </a:cxn>
              <a:cxn ang="0">
                <a:pos x="485" y="50"/>
              </a:cxn>
              <a:cxn ang="0">
                <a:pos x="438" y="28"/>
              </a:cxn>
              <a:cxn ang="0">
                <a:pos x="388" y="7"/>
              </a:cxn>
              <a:cxn ang="0">
                <a:pos x="374" y="0"/>
              </a:cxn>
            </a:cxnLst>
            <a:rect l="0" t="0" r="r" b="b"/>
            <a:pathLst>
              <a:path w="878" h="982">
                <a:moveTo>
                  <a:pt x="374" y="0"/>
                </a:moveTo>
                <a:lnTo>
                  <a:pt x="333" y="34"/>
                </a:lnTo>
                <a:lnTo>
                  <a:pt x="293" y="66"/>
                </a:lnTo>
                <a:lnTo>
                  <a:pt x="252" y="100"/>
                </a:lnTo>
                <a:lnTo>
                  <a:pt x="213" y="134"/>
                </a:lnTo>
                <a:lnTo>
                  <a:pt x="177" y="170"/>
                </a:lnTo>
                <a:lnTo>
                  <a:pt x="143" y="204"/>
                </a:lnTo>
                <a:lnTo>
                  <a:pt x="111" y="241"/>
                </a:lnTo>
                <a:lnTo>
                  <a:pt x="82" y="277"/>
                </a:lnTo>
                <a:lnTo>
                  <a:pt x="57" y="313"/>
                </a:lnTo>
                <a:lnTo>
                  <a:pt x="36" y="352"/>
                </a:lnTo>
                <a:lnTo>
                  <a:pt x="18" y="390"/>
                </a:lnTo>
                <a:lnTo>
                  <a:pt x="7" y="431"/>
                </a:lnTo>
                <a:lnTo>
                  <a:pt x="0" y="472"/>
                </a:lnTo>
                <a:lnTo>
                  <a:pt x="0" y="515"/>
                </a:lnTo>
                <a:lnTo>
                  <a:pt x="0" y="524"/>
                </a:lnTo>
                <a:lnTo>
                  <a:pt x="7" y="567"/>
                </a:lnTo>
                <a:lnTo>
                  <a:pt x="21" y="613"/>
                </a:lnTo>
                <a:lnTo>
                  <a:pt x="39" y="658"/>
                </a:lnTo>
                <a:lnTo>
                  <a:pt x="61" y="703"/>
                </a:lnTo>
                <a:lnTo>
                  <a:pt x="89" y="746"/>
                </a:lnTo>
                <a:lnTo>
                  <a:pt x="118" y="789"/>
                </a:lnTo>
                <a:lnTo>
                  <a:pt x="154" y="828"/>
                </a:lnTo>
                <a:lnTo>
                  <a:pt x="191" y="864"/>
                </a:lnTo>
                <a:lnTo>
                  <a:pt x="231" y="898"/>
                </a:lnTo>
                <a:lnTo>
                  <a:pt x="272" y="926"/>
                </a:lnTo>
                <a:lnTo>
                  <a:pt x="318" y="948"/>
                </a:lnTo>
                <a:lnTo>
                  <a:pt x="361" y="966"/>
                </a:lnTo>
                <a:lnTo>
                  <a:pt x="406" y="978"/>
                </a:lnTo>
                <a:lnTo>
                  <a:pt x="451" y="982"/>
                </a:lnTo>
                <a:lnTo>
                  <a:pt x="481" y="982"/>
                </a:lnTo>
                <a:lnTo>
                  <a:pt x="526" y="973"/>
                </a:lnTo>
                <a:lnTo>
                  <a:pt x="569" y="960"/>
                </a:lnTo>
                <a:lnTo>
                  <a:pt x="610" y="937"/>
                </a:lnTo>
                <a:lnTo>
                  <a:pt x="651" y="910"/>
                </a:lnTo>
                <a:lnTo>
                  <a:pt x="687" y="876"/>
                </a:lnTo>
                <a:lnTo>
                  <a:pt x="723" y="839"/>
                </a:lnTo>
                <a:lnTo>
                  <a:pt x="755" y="799"/>
                </a:lnTo>
                <a:lnTo>
                  <a:pt x="785" y="755"/>
                </a:lnTo>
                <a:lnTo>
                  <a:pt x="812" y="708"/>
                </a:lnTo>
                <a:lnTo>
                  <a:pt x="835" y="660"/>
                </a:lnTo>
                <a:lnTo>
                  <a:pt x="853" y="613"/>
                </a:lnTo>
                <a:lnTo>
                  <a:pt x="866" y="563"/>
                </a:lnTo>
                <a:lnTo>
                  <a:pt x="873" y="515"/>
                </a:lnTo>
                <a:lnTo>
                  <a:pt x="878" y="467"/>
                </a:lnTo>
                <a:lnTo>
                  <a:pt x="875" y="424"/>
                </a:lnTo>
                <a:lnTo>
                  <a:pt x="873" y="411"/>
                </a:lnTo>
                <a:lnTo>
                  <a:pt x="864" y="370"/>
                </a:lnTo>
                <a:lnTo>
                  <a:pt x="848" y="331"/>
                </a:lnTo>
                <a:lnTo>
                  <a:pt x="830" y="295"/>
                </a:lnTo>
                <a:lnTo>
                  <a:pt x="805" y="261"/>
                </a:lnTo>
                <a:lnTo>
                  <a:pt x="776" y="229"/>
                </a:lnTo>
                <a:lnTo>
                  <a:pt x="742" y="200"/>
                </a:lnTo>
                <a:lnTo>
                  <a:pt x="705" y="173"/>
                </a:lnTo>
                <a:lnTo>
                  <a:pt x="667" y="145"/>
                </a:lnTo>
                <a:lnTo>
                  <a:pt x="624" y="121"/>
                </a:lnTo>
                <a:lnTo>
                  <a:pt x="578" y="96"/>
                </a:lnTo>
                <a:lnTo>
                  <a:pt x="533" y="73"/>
                </a:lnTo>
                <a:lnTo>
                  <a:pt x="485" y="50"/>
                </a:lnTo>
                <a:lnTo>
                  <a:pt x="438" y="28"/>
                </a:lnTo>
                <a:lnTo>
                  <a:pt x="388" y="7"/>
                </a:lnTo>
                <a:lnTo>
                  <a:pt x="374" y="0"/>
                </a:lnTo>
                <a:close/>
              </a:path>
            </a:pathLst>
          </a:custGeom>
          <a:noFill/>
          <a:ln w="12700" cmpd="sng">
            <a:solidFill>
              <a:schemeClr val="tx1"/>
            </a:solidFill>
            <a:prstDash val="solid"/>
            <a:round/>
            <a:headEnd/>
            <a:tailEnd/>
          </a:ln>
        </p:spPr>
        <p:txBody>
          <a:bodyPr/>
          <a:lstStyle/>
          <a:p>
            <a:endParaRPr lang="el-GR"/>
          </a:p>
        </p:txBody>
      </p:sp>
      <p:sp>
        <p:nvSpPr>
          <p:cNvPr id="59397" name="Line 5"/>
          <p:cNvSpPr>
            <a:spLocks noChangeShapeType="1"/>
          </p:cNvSpPr>
          <p:nvPr/>
        </p:nvSpPr>
        <p:spPr bwMode="auto">
          <a:xfrm flipH="1" flipV="1">
            <a:off x="2366963" y="1517650"/>
            <a:ext cx="201612" cy="93663"/>
          </a:xfrm>
          <a:prstGeom prst="line">
            <a:avLst/>
          </a:prstGeom>
          <a:noFill/>
          <a:ln w="12700">
            <a:solidFill>
              <a:schemeClr val="tx1"/>
            </a:solidFill>
            <a:round/>
            <a:headEnd/>
            <a:tailEnd/>
          </a:ln>
        </p:spPr>
        <p:txBody>
          <a:bodyPr/>
          <a:lstStyle/>
          <a:p>
            <a:endParaRPr lang="el-GR"/>
          </a:p>
        </p:txBody>
      </p:sp>
      <p:sp>
        <p:nvSpPr>
          <p:cNvPr id="59398" name="Line 6"/>
          <p:cNvSpPr>
            <a:spLocks noChangeShapeType="1"/>
          </p:cNvSpPr>
          <p:nvPr/>
        </p:nvSpPr>
        <p:spPr bwMode="auto">
          <a:xfrm flipV="1">
            <a:off x="6303963" y="1460500"/>
            <a:ext cx="219075" cy="79375"/>
          </a:xfrm>
          <a:prstGeom prst="line">
            <a:avLst/>
          </a:prstGeom>
          <a:noFill/>
          <a:ln w="12700">
            <a:solidFill>
              <a:schemeClr val="tx1"/>
            </a:solidFill>
            <a:round/>
            <a:headEnd/>
            <a:tailEnd/>
          </a:ln>
        </p:spPr>
        <p:txBody>
          <a:bodyPr/>
          <a:lstStyle/>
          <a:p>
            <a:endParaRPr lang="el-GR"/>
          </a:p>
        </p:txBody>
      </p:sp>
      <p:grpSp>
        <p:nvGrpSpPr>
          <p:cNvPr id="2" name="Group 7"/>
          <p:cNvGrpSpPr>
            <a:grpSpLocks/>
          </p:cNvGrpSpPr>
          <p:nvPr/>
        </p:nvGrpSpPr>
        <p:grpSpPr bwMode="auto">
          <a:xfrm rot="-92104">
            <a:off x="4108450" y="3562350"/>
            <a:ext cx="323850" cy="914400"/>
            <a:chOff x="2594" y="2244"/>
            <a:chExt cx="204" cy="576"/>
          </a:xfrm>
        </p:grpSpPr>
        <p:sp>
          <p:nvSpPr>
            <p:cNvPr id="59400" name="Freeform 8"/>
            <p:cNvSpPr>
              <a:spLocks/>
            </p:cNvSpPr>
            <p:nvPr/>
          </p:nvSpPr>
          <p:spPr bwMode="auto">
            <a:xfrm>
              <a:off x="2594" y="2559"/>
              <a:ext cx="204" cy="261"/>
            </a:xfrm>
            <a:custGeom>
              <a:avLst/>
              <a:gdLst/>
              <a:ahLst/>
              <a:cxnLst>
                <a:cxn ang="0">
                  <a:pos x="193" y="78"/>
                </a:cxn>
                <a:cxn ang="0">
                  <a:pos x="197" y="130"/>
                </a:cxn>
                <a:cxn ang="0">
                  <a:pos x="202" y="180"/>
                </a:cxn>
                <a:cxn ang="0">
                  <a:pos x="204" y="198"/>
                </a:cxn>
                <a:cxn ang="0">
                  <a:pos x="197" y="241"/>
                </a:cxn>
                <a:cxn ang="0">
                  <a:pos x="190" y="254"/>
                </a:cxn>
                <a:cxn ang="0">
                  <a:pos x="179" y="261"/>
                </a:cxn>
                <a:cxn ang="0">
                  <a:pos x="170" y="259"/>
                </a:cxn>
                <a:cxn ang="0">
                  <a:pos x="131" y="254"/>
                </a:cxn>
                <a:cxn ang="0">
                  <a:pos x="93" y="250"/>
                </a:cxn>
                <a:cxn ang="0">
                  <a:pos x="43" y="245"/>
                </a:cxn>
                <a:cxn ang="0">
                  <a:pos x="22" y="236"/>
                </a:cxn>
                <a:cxn ang="0">
                  <a:pos x="13" y="232"/>
                </a:cxn>
                <a:cxn ang="0">
                  <a:pos x="9" y="227"/>
                </a:cxn>
                <a:cxn ang="0">
                  <a:pos x="2" y="218"/>
                </a:cxn>
                <a:cxn ang="0">
                  <a:pos x="0" y="186"/>
                </a:cxn>
                <a:cxn ang="0">
                  <a:pos x="0" y="157"/>
                </a:cxn>
                <a:cxn ang="0">
                  <a:pos x="4" y="136"/>
                </a:cxn>
                <a:cxn ang="0">
                  <a:pos x="22" y="66"/>
                </a:cxn>
                <a:cxn ang="0">
                  <a:pos x="27" y="46"/>
                </a:cxn>
                <a:cxn ang="0">
                  <a:pos x="36" y="28"/>
                </a:cxn>
                <a:cxn ang="0">
                  <a:pos x="47" y="16"/>
                </a:cxn>
                <a:cxn ang="0">
                  <a:pos x="63" y="7"/>
                </a:cxn>
                <a:cxn ang="0">
                  <a:pos x="81" y="0"/>
                </a:cxn>
                <a:cxn ang="0">
                  <a:pos x="104" y="0"/>
                </a:cxn>
                <a:cxn ang="0">
                  <a:pos x="134" y="3"/>
                </a:cxn>
                <a:cxn ang="0">
                  <a:pos x="163" y="16"/>
                </a:cxn>
                <a:cxn ang="0">
                  <a:pos x="177" y="28"/>
                </a:cxn>
                <a:cxn ang="0">
                  <a:pos x="188" y="46"/>
                </a:cxn>
                <a:cxn ang="0">
                  <a:pos x="193" y="78"/>
                </a:cxn>
              </a:cxnLst>
              <a:rect l="0" t="0" r="r" b="b"/>
              <a:pathLst>
                <a:path w="204" h="261">
                  <a:moveTo>
                    <a:pt x="193" y="78"/>
                  </a:moveTo>
                  <a:lnTo>
                    <a:pt x="197" y="130"/>
                  </a:lnTo>
                  <a:lnTo>
                    <a:pt x="202" y="180"/>
                  </a:lnTo>
                  <a:lnTo>
                    <a:pt x="204" y="198"/>
                  </a:lnTo>
                  <a:lnTo>
                    <a:pt x="197" y="241"/>
                  </a:lnTo>
                  <a:lnTo>
                    <a:pt x="190" y="254"/>
                  </a:lnTo>
                  <a:lnTo>
                    <a:pt x="179" y="261"/>
                  </a:lnTo>
                  <a:lnTo>
                    <a:pt x="170" y="259"/>
                  </a:lnTo>
                  <a:lnTo>
                    <a:pt x="131" y="254"/>
                  </a:lnTo>
                  <a:lnTo>
                    <a:pt x="93" y="250"/>
                  </a:lnTo>
                  <a:lnTo>
                    <a:pt x="43" y="245"/>
                  </a:lnTo>
                  <a:lnTo>
                    <a:pt x="22" y="236"/>
                  </a:lnTo>
                  <a:lnTo>
                    <a:pt x="13" y="232"/>
                  </a:lnTo>
                  <a:lnTo>
                    <a:pt x="9" y="227"/>
                  </a:lnTo>
                  <a:lnTo>
                    <a:pt x="2" y="218"/>
                  </a:lnTo>
                  <a:lnTo>
                    <a:pt x="0" y="186"/>
                  </a:lnTo>
                  <a:lnTo>
                    <a:pt x="0" y="157"/>
                  </a:lnTo>
                  <a:lnTo>
                    <a:pt x="4" y="136"/>
                  </a:lnTo>
                  <a:lnTo>
                    <a:pt x="22" y="66"/>
                  </a:lnTo>
                  <a:lnTo>
                    <a:pt x="27" y="46"/>
                  </a:lnTo>
                  <a:lnTo>
                    <a:pt x="36" y="28"/>
                  </a:lnTo>
                  <a:lnTo>
                    <a:pt x="47" y="16"/>
                  </a:lnTo>
                  <a:lnTo>
                    <a:pt x="63" y="7"/>
                  </a:lnTo>
                  <a:lnTo>
                    <a:pt x="81" y="0"/>
                  </a:lnTo>
                  <a:lnTo>
                    <a:pt x="104" y="0"/>
                  </a:lnTo>
                  <a:lnTo>
                    <a:pt x="134" y="3"/>
                  </a:lnTo>
                  <a:lnTo>
                    <a:pt x="163" y="16"/>
                  </a:lnTo>
                  <a:lnTo>
                    <a:pt x="177" y="28"/>
                  </a:lnTo>
                  <a:lnTo>
                    <a:pt x="188" y="46"/>
                  </a:lnTo>
                  <a:lnTo>
                    <a:pt x="193" y="78"/>
                  </a:lnTo>
                  <a:close/>
                </a:path>
              </a:pathLst>
            </a:custGeom>
            <a:noFill/>
            <a:ln w="12700" cmpd="sng">
              <a:solidFill>
                <a:schemeClr val="tx1"/>
              </a:solidFill>
              <a:prstDash val="solid"/>
              <a:round/>
              <a:headEnd/>
              <a:tailEnd/>
            </a:ln>
          </p:spPr>
          <p:txBody>
            <a:bodyPr/>
            <a:lstStyle/>
            <a:p>
              <a:endParaRPr lang="el-GR"/>
            </a:p>
          </p:txBody>
        </p:sp>
        <p:sp>
          <p:nvSpPr>
            <p:cNvPr id="59401" name="Freeform 9"/>
            <p:cNvSpPr>
              <a:spLocks/>
            </p:cNvSpPr>
            <p:nvPr/>
          </p:nvSpPr>
          <p:spPr bwMode="auto">
            <a:xfrm>
              <a:off x="2621" y="2244"/>
              <a:ext cx="170" cy="393"/>
            </a:xfrm>
            <a:custGeom>
              <a:avLst/>
              <a:gdLst/>
              <a:ahLst/>
              <a:cxnLst>
                <a:cxn ang="0">
                  <a:pos x="0" y="361"/>
                </a:cxn>
                <a:cxn ang="0">
                  <a:pos x="7" y="309"/>
                </a:cxn>
                <a:cxn ang="0">
                  <a:pos x="7" y="259"/>
                </a:cxn>
                <a:cxn ang="0">
                  <a:pos x="7" y="238"/>
                </a:cxn>
                <a:cxn ang="0">
                  <a:pos x="18" y="184"/>
                </a:cxn>
                <a:cxn ang="0">
                  <a:pos x="41" y="91"/>
                </a:cxn>
                <a:cxn ang="0">
                  <a:pos x="59" y="43"/>
                </a:cxn>
                <a:cxn ang="0">
                  <a:pos x="73" y="18"/>
                </a:cxn>
                <a:cxn ang="0">
                  <a:pos x="84" y="7"/>
                </a:cxn>
                <a:cxn ang="0">
                  <a:pos x="100" y="0"/>
                </a:cxn>
                <a:cxn ang="0">
                  <a:pos x="111" y="9"/>
                </a:cxn>
                <a:cxn ang="0">
                  <a:pos x="127" y="46"/>
                </a:cxn>
                <a:cxn ang="0">
                  <a:pos x="138" y="98"/>
                </a:cxn>
                <a:cxn ang="0">
                  <a:pos x="159" y="197"/>
                </a:cxn>
                <a:cxn ang="0">
                  <a:pos x="166" y="252"/>
                </a:cxn>
                <a:cxn ang="0">
                  <a:pos x="168" y="272"/>
                </a:cxn>
                <a:cxn ang="0">
                  <a:pos x="170" y="320"/>
                </a:cxn>
                <a:cxn ang="0">
                  <a:pos x="166" y="393"/>
                </a:cxn>
                <a:cxn ang="0">
                  <a:pos x="161" y="361"/>
                </a:cxn>
                <a:cxn ang="0">
                  <a:pos x="150" y="343"/>
                </a:cxn>
                <a:cxn ang="0">
                  <a:pos x="136" y="331"/>
                </a:cxn>
                <a:cxn ang="0">
                  <a:pos x="107" y="318"/>
                </a:cxn>
                <a:cxn ang="0">
                  <a:pos x="77" y="315"/>
                </a:cxn>
                <a:cxn ang="0">
                  <a:pos x="54" y="315"/>
                </a:cxn>
                <a:cxn ang="0">
                  <a:pos x="36" y="322"/>
                </a:cxn>
                <a:cxn ang="0">
                  <a:pos x="20" y="331"/>
                </a:cxn>
                <a:cxn ang="0">
                  <a:pos x="9" y="343"/>
                </a:cxn>
                <a:cxn ang="0">
                  <a:pos x="0" y="361"/>
                </a:cxn>
              </a:cxnLst>
              <a:rect l="0" t="0" r="r" b="b"/>
              <a:pathLst>
                <a:path w="170" h="393">
                  <a:moveTo>
                    <a:pt x="0" y="361"/>
                  </a:moveTo>
                  <a:lnTo>
                    <a:pt x="7" y="309"/>
                  </a:lnTo>
                  <a:lnTo>
                    <a:pt x="7" y="259"/>
                  </a:lnTo>
                  <a:lnTo>
                    <a:pt x="7" y="238"/>
                  </a:lnTo>
                  <a:lnTo>
                    <a:pt x="18" y="184"/>
                  </a:lnTo>
                  <a:lnTo>
                    <a:pt x="41" y="91"/>
                  </a:lnTo>
                  <a:lnTo>
                    <a:pt x="59" y="43"/>
                  </a:lnTo>
                  <a:lnTo>
                    <a:pt x="73" y="18"/>
                  </a:lnTo>
                  <a:lnTo>
                    <a:pt x="84" y="7"/>
                  </a:lnTo>
                  <a:lnTo>
                    <a:pt x="100" y="0"/>
                  </a:lnTo>
                  <a:lnTo>
                    <a:pt x="111" y="9"/>
                  </a:lnTo>
                  <a:lnTo>
                    <a:pt x="127" y="46"/>
                  </a:lnTo>
                  <a:lnTo>
                    <a:pt x="138" y="98"/>
                  </a:lnTo>
                  <a:lnTo>
                    <a:pt x="159" y="197"/>
                  </a:lnTo>
                  <a:lnTo>
                    <a:pt x="166" y="252"/>
                  </a:lnTo>
                  <a:lnTo>
                    <a:pt x="168" y="272"/>
                  </a:lnTo>
                  <a:lnTo>
                    <a:pt x="170" y="320"/>
                  </a:lnTo>
                  <a:lnTo>
                    <a:pt x="166" y="393"/>
                  </a:lnTo>
                  <a:lnTo>
                    <a:pt x="161" y="361"/>
                  </a:lnTo>
                  <a:lnTo>
                    <a:pt x="150" y="343"/>
                  </a:lnTo>
                  <a:lnTo>
                    <a:pt x="136" y="331"/>
                  </a:lnTo>
                  <a:lnTo>
                    <a:pt x="107" y="318"/>
                  </a:lnTo>
                  <a:lnTo>
                    <a:pt x="77" y="315"/>
                  </a:lnTo>
                  <a:lnTo>
                    <a:pt x="54" y="315"/>
                  </a:lnTo>
                  <a:lnTo>
                    <a:pt x="36" y="322"/>
                  </a:lnTo>
                  <a:lnTo>
                    <a:pt x="20" y="331"/>
                  </a:lnTo>
                  <a:lnTo>
                    <a:pt x="9" y="343"/>
                  </a:lnTo>
                  <a:lnTo>
                    <a:pt x="0" y="361"/>
                  </a:lnTo>
                  <a:close/>
                </a:path>
              </a:pathLst>
            </a:custGeom>
            <a:noFill/>
            <a:ln w="12700" cmpd="sng">
              <a:solidFill>
                <a:schemeClr val="tx1"/>
              </a:solidFill>
              <a:prstDash val="solid"/>
              <a:round/>
              <a:headEnd/>
              <a:tailEnd/>
            </a:ln>
          </p:spPr>
          <p:txBody>
            <a:bodyPr/>
            <a:lstStyle/>
            <a:p>
              <a:endParaRPr lang="el-GR"/>
            </a:p>
          </p:txBody>
        </p:sp>
      </p:grpSp>
      <p:grpSp>
        <p:nvGrpSpPr>
          <p:cNvPr id="3" name="Group 10"/>
          <p:cNvGrpSpPr>
            <a:grpSpLocks/>
          </p:cNvGrpSpPr>
          <p:nvPr/>
        </p:nvGrpSpPr>
        <p:grpSpPr bwMode="auto">
          <a:xfrm rot="452643">
            <a:off x="4519613" y="3571875"/>
            <a:ext cx="341312" cy="911225"/>
            <a:chOff x="2823" y="2253"/>
            <a:chExt cx="215" cy="574"/>
          </a:xfrm>
        </p:grpSpPr>
        <p:sp>
          <p:nvSpPr>
            <p:cNvPr id="59403" name="Freeform 11"/>
            <p:cNvSpPr>
              <a:spLocks/>
            </p:cNvSpPr>
            <p:nvPr/>
          </p:nvSpPr>
          <p:spPr bwMode="auto">
            <a:xfrm>
              <a:off x="2836" y="2559"/>
              <a:ext cx="202" cy="268"/>
            </a:xfrm>
            <a:custGeom>
              <a:avLst/>
              <a:gdLst/>
              <a:ahLst/>
              <a:cxnLst>
                <a:cxn ang="0">
                  <a:pos x="0" y="87"/>
                </a:cxn>
                <a:cxn ang="0">
                  <a:pos x="0" y="139"/>
                </a:cxn>
                <a:cxn ang="0">
                  <a:pos x="0" y="189"/>
                </a:cxn>
                <a:cxn ang="0">
                  <a:pos x="3" y="209"/>
                </a:cxn>
                <a:cxn ang="0">
                  <a:pos x="12" y="250"/>
                </a:cxn>
                <a:cxn ang="0">
                  <a:pos x="19" y="261"/>
                </a:cxn>
                <a:cxn ang="0">
                  <a:pos x="30" y="268"/>
                </a:cxn>
                <a:cxn ang="0">
                  <a:pos x="39" y="266"/>
                </a:cxn>
                <a:cxn ang="0">
                  <a:pos x="78" y="257"/>
                </a:cxn>
                <a:cxn ang="0">
                  <a:pos x="114" y="250"/>
                </a:cxn>
                <a:cxn ang="0">
                  <a:pos x="164" y="239"/>
                </a:cxn>
                <a:cxn ang="0">
                  <a:pos x="184" y="227"/>
                </a:cxn>
                <a:cxn ang="0">
                  <a:pos x="193" y="223"/>
                </a:cxn>
                <a:cxn ang="0">
                  <a:pos x="195" y="218"/>
                </a:cxn>
                <a:cxn ang="0">
                  <a:pos x="202" y="209"/>
                </a:cxn>
                <a:cxn ang="0">
                  <a:pos x="202" y="175"/>
                </a:cxn>
                <a:cxn ang="0">
                  <a:pos x="198" y="148"/>
                </a:cxn>
                <a:cxn ang="0">
                  <a:pos x="193" y="127"/>
                </a:cxn>
                <a:cxn ang="0">
                  <a:pos x="168" y="62"/>
                </a:cxn>
                <a:cxn ang="0">
                  <a:pos x="161" y="41"/>
                </a:cxn>
                <a:cxn ang="0">
                  <a:pos x="150" y="25"/>
                </a:cxn>
                <a:cxn ang="0">
                  <a:pos x="139" y="14"/>
                </a:cxn>
                <a:cxn ang="0">
                  <a:pos x="123" y="7"/>
                </a:cxn>
                <a:cxn ang="0">
                  <a:pos x="102" y="0"/>
                </a:cxn>
                <a:cxn ang="0">
                  <a:pos x="80" y="3"/>
                </a:cxn>
                <a:cxn ang="0">
                  <a:pos x="50" y="9"/>
                </a:cxn>
                <a:cxn ang="0">
                  <a:pos x="25" y="25"/>
                </a:cxn>
                <a:cxn ang="0">
                  <a:pos x="12" y="39"/>
                </a:cxn>
                <a:cxn ang="0">
                  <a:pos x="3" y="55"/>
                </a:cxn>
                <a:cxn ang="0">
                  <a:pos x="0" y="87"/>
                </a:cxn>
              </a:cxnLst>
              <a:rect l="0" t="0" r="r" b="b"/>
              <a:pathLst>
                <a:path w="202" h="268">
                  <a:moveTo>
                    <a:pt x="0" y="87"/>
                  </a:moveTo>
                  <a:lnTo>
                    <a:pt x="0" y="139"/>
                  </a:lnTo>
                  <a:lnTo>
                    <a:pt x="0" y="189"/>
                  </a:lnTo>
                  <a:lnTo>
                    <a:pt x="3" y="209"/>
                  </a:lnTo>
                  <a:lnTo>
                    <a:pt x="12" y="250"/>
                  </a:lnTo>
                  <a:lnTo>
                    <a:pt x="19" y="261"/>
                  </a:lnTo>
                  <a:lnTo>
                    <a:pt x="30" y="268"/>
                  </a:lnTo>
                  <a:lnTo>
                    <a:pt x="39" y="266"/>
                  </a:lnTo>
                  <a:lnTo>
                    <a:pt x="78" y="257"/>
                  </a:lnTo>
                  <a:lnTo>
                    <a:pt x="114" y="250"/>
                  </a:lnTo>
                  <a:lnTo>
                    <a:pt x="164" y="239"/>
                  </a:lnTo>
                  <a:lnTo>
                    <a:pt x="184" y="227"/>
                  </a:lnTo>
                  <a:lnTo>
                    <a:pt x="193" y="223"/>
                  </a:lnTo>
                  <a:lnTo>
                    <a:pt x="195" y="218"/>
                  </a:lnTo>
                  <a:lnTo>
                    <a:pt x="202" y="209"/>
                  </a:lnTo>
                  <a:lnTo>
                    <a:pt x="202" y="175"/>
                  </a:lnTo>
                  <a:lnTo>
                    <a:pt x="198" y="148"/>
                  </a:lnTo>
                  <a:lnTo>
                    <a:pt x="193" y="127"/>
                  </a:lnTo>
                  <a:lnTo>
                    <a:pt x="168" y="62"/>
                  </a:lnTo>
                  <a:lnTo>
                    <a:pt x="161" y="41"/>
                  </a:lnTo>
                  <a:lnTo>
                    <a:pt x="150" y="25"/>
                  </a:lnTo>
                  <a:lnTo>
                    <a:pt x="139" y="14"/>
                  </a:lnTo>
                  <a:lnTo>
                    <a:pt x="123" y="7"/>
                  </a:lnTo>
                  <a:lnTo>
                    <a:pt x="102" y="0"/>
                  </a:lnTo>
                  <a:lnTo>
                    <a:pt x="80" y="3"/>
                  </a:lnTo>
                  <a:lnTo>
                    <a:pt x="50" y="9"/>
                  </a:lnTo>
                  <a:lnTo>
                    <a:pt x="25" y="25"/>
                  </a:lnTo>
                  <a:lnTo>
                    <a:pt x="12" y="39"/>
                  </a:lnTo>
                  <a:lnTo>
                    <a:pt x="3" y="55"/>
                  </a:lnTo>
                  <a:lnTo>
                    <a:pt x="0" y="87"/>
                  </a:lnTo>
                  <a:close/>
                </a:path>
              </a:pathLst>
            </a:custGeom>
            <a:noFill/>
            <a:ln w="12700" cmpd="sng">
              <a:solidFill>
                <a:schemeClr val="tx1"/>
              </a:solidFill>
              <a:prstDash val="solid"/>
              <a:round/>
              <a:headEnd/>
              <a:tailEnd/>
            </a:ln>
          </p:spPr>
          <p:txBody>
            <a:bodyPr/>
            <a:lstStyle/>
            <a:p>
              <a:endParaRPr lang="el-GR"/>
            </a:p>
          </p:txBody>
        </p:sp>
        <p:sp>
          <p:nvSpPr>
            <p:cNvPr id="59404" name="Freeform 12"/>
            <p:cNvSpPr>
              <a:spLocks/>
            </p:cNvSpPr>
            <p:nvPr/>
          </p:nvSpPr>
          <p:spPr bwMode="auto">
            <a:xfrm>
              <a:off x="2823" y="2253"/>
              <a:ext cx="174" cy="393"/>
            </a:xfrm>
            <a:custGeom>
              <a:avLst/>
              <a:gdLst/>
              <a:ahLst/>
              <a:cxnLst>
                <a:cxn ang="0">
                  <a:pos x="174" y="347"/>
                </a:cxn>
                <a:cxn ang="0">
                  <a:pos x="163" y="295"/>
                </a:cxn>
                <a:cxn ang="0">
                  <a:pos x="159" y="247"/>
                </a:cxn>
                <a:cxn ang="0">
                  <a:pos x="154" y="227"/>
                </a:cxn>
                <a:cxn ang="0">
                  <a:pos x="138" y="175"/>
                </a:cxn>
                <a:cxn ang="0">
                  <a:pos x="106" y="84"/>
                </a:cxn>
                <a:cxn ang="0">
                  <a:pos x="86" y="41"/>
                </a:cxn>
                <a:cxn ang="0">
                  <a:pos x="70" y="16"/>
                </a:cxn>
                <a:cxn ang="0">
                  <a:pos x="57" y="7"/>
                </a:cxn>
                <a:cxn ang="0">
                  <a:pos x="41" y="0"/>
                </a:cxn>
                <a:cxn ang="0">
                  <a:pos x="32" y="12"/>
                </a:cxn>
                <a:cxn ang="0">
                  <a:pos x="18" y="50"/>
                </a:cxn>
                <a:cxn ang="0">
                  <a:pos x="13" y="102"/>
                </a:cxn>
                <a:cxn ang="0">
                  <a:pos x="2" y="200"/>
                </a:cxn>
                <a:cxn ang="0">
                  <a:pos x="0" y="254"/>
                </a:cxn>
                <a:cxn ang="0">
                  <a:pos x="0" y="275"/>
                </a:cxn>
                <a:cxn ang="0">
                  <a:pos x="2" y="322"/>
                </a:cxn>
                <a:cxn ang="0">
                  <a:pos x="13" y="393"/>
                </a:cxn>
                <a:cxn ang="0">
                  <a:pos x="16" y="361"/>
                </a:cxn>
                <a:cxn ang="0">
                  <a:pos x="25" y="345"/>
                </a:cxn>
                <a:cxn ang="0">
                  <a:pos x="38" y="331"/>
                </a:cxn>
                <a:cxn ang="0">
                  <a:pos x="63" y="315"/>
                </a:cxn>
                <a:cxn ang="0">
                  <a:pos x="93" y="309"/>
                </a:cxn>
                <a:cxn ang="0">
                  <a:pos x="115" y="306"/>
                </a:cxn>
                <a:cxn ang="0">
                  <a:pos x="136" y="313"/>
                </a:cxn>
                <a:cxn ang="0">
                  <a:pos x="152" y="320"/>
                </a:cxn>
                <a:cxn ang="0">
                  <a:pos x="163" y="331"/>
                </a:cxn>
                <a:cxn ang="0">
                  <a:pos x="174" y="347"/>
                </a:cxn>
              </a:cxnLst>
              <a:rect l="0" t="0" r="r" b="b"/>
              <a:pathLst>
                <a:path w="174" h="393">
                  <a:moveTo>
                    <a:pt x="174" y="347"/>
                  </a:moveTo>
                  <a:lnTo>
                    <a:pt x="163" y="295"/>
                  </a:lnTo>
                  <a:lnTo>
                    <a:pt x="159" y="247"/>
                  </a:lnTo>
                  <a:lnTo>
                    <a:pt x="154" y="227"/>
                  </a:lnTo>
                  <a:lnTo>
                    <a:pt x="138" y="175"/>
                  </a:lnTo>
                  <a:lnTo>
                    <a:pt x="106" y="84"/>
                  </a:lnTo>
                  <a:lnTo>
                    <a:pt x="86" y="41"/>
                  </a:lnTo>
                  <a:lnTo>
                    <a:pt x="70" y="16"/>
                  </a:lnTo>
                  <a:lnTo>
                    <a:pt x="57" y="7"/>
                  </a:lnTo>
                  <a:lnTo>
                    <a:pt x="41" y="0"/>
                  </a:lnTo>
                  <a:lnTo>
                    <a:pt x="32" y="12"/>
                  </a:lnTo>
                  <a:lnTo>
                    <a:pt x="18" y="50"/>
                  </a:lnTo>
                  <a:lnTo>
                    <a:pt x="13" y="102"/>
                  </a:lnTo>
                  <a:lnTo>
                    <a:pt x="2" y="200"/>
                  </a:lnTo>
                  <a:lnTo>
                    <a:pt x="0" y="254"/>
                  </a:lnTo>
                  <a:lnTo>
                    <a:pt x="0" y="275"/>
                  </a:lnTo>
                  <a:lnTo>
                    <a:pt x="2" y="322"/>
                  </a:lnTo>
                  <a:lnTo>
                    <a:pt x="13" y="393"/>
                  </a:lnTo>
                  <a:lnTo>
                    <a:pt x="16" y="361"/>
                  </a:lnTo>
                  <a:lnTo>
                    <a:pt x="25" y="345"/>
                  </a:lnTo>
                  <a:lnTo>
                    <a:pt x="38" y="331"/>
                  </a:lnTo>
                  <a:lnTo>
                    <a:pt x="63" y="315"/>
                  </a:lnTo>
                  <a:lnTo>
                    <a:pt x="93" y="309"/>
                  </a:lnTo>
                  <a:lnTo>
                    <a:pt x="115" y="306"/>
                  </a:lnTo>
                  <a:lnTo>
                    <a:pt x="136" y="313"/>
                  </a:lnTo>
                  <a:lnTo>
                    <a:pt x="152" y="320"/>
                  </a:lnTo>
                  <a:lnTo>
                    <a:pt x="163" y="331"/>
                  </a:lnTo>
                  <a:lnTo>
                    <a:pt x="174" y="347"/>
                  </a:lnTo>
                  <a:close/>
                </a:path>
              </a:pathLst>
            </a:custGeom>
            <a:noFill/>
            <a:ln w="12700" cmpd="sng">
              <a:solidFill>
                <a:schemeClr val="tx1"/>
              </a:solidFill>
              <a:prstDash val="solid"/>
              <a:round/>
              <a:headEnd/>
              <a:tailEnd/>
            </a:ln>
          </p:spPr>
          <p:txBody>
            <a:bodyPr/>
            <a:lstStyle/>
            <a:p>
              <a:endParaRPr lang="el-GR"/>
            </a:p>
          </p:txBody>
        </p:sp>
      </p:grpSp>
      <p:sp>
        <p:nvSpPr>
          <p:cNvPr id="59405" name="Freeform 13"/>
          <p:cNvSpPr>
            <a:spLocks/>
          </p:cNvSpPr>
          <p:nvPr/>
        </p:nvSpPr>
        <p:spPr bwMode="auto">
          <a:xfrm>
            <a:off x="3271838" y="3976688"/>
            <a:ext cx="428625" cy="349250"/>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59406" name="Freeform 14"/>
          <p:cNvSpPr>
            <a:spLocks/>
          </p:cNvSpPr>
          <p:nvPr/>
        </p:nvSpPr>
        <p:spPr bwMode="auto">
          <a:xfrm>
            <a:off x="3308350" y="3530600"/>
            <a:ext cx="508000" cy="531813"/>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sp>
        <p:nvSpPr>
          <p:cNvPr id="59407" name="Freeform 15"/>
          <p:cNvSpPr>
            <a:spLocks/>
          </p:cNvSpPr>
          <p:nvPr/>
        </p:nvSpPr>
        <p:spPr bwMode="auto">
          <a:xfrm>
            <a:off x="5178425" y="3951288"/>
            <a:ext cx="403225" cy="320675"/>
          </a:xfrm>
          <a:custGeom>
            <a:avLst/>
            <a:gdLst/>
            <a:ahLst/>
            <a:cxnLst>
              <a:cxn ang="0">
                <a:pos x="3" y="41"/>
              </a:cxn>
              <a:cxn ang="0">
                <a:pos x="0" y="62"/>
              </a:cxn>
              <a:cxn ang="0">
                <a:pos x="3" y="91"/>
              </a:cxn>
              <a:cxn ang="0">
                <a:pos x="14" y="118"/>
              </a:cxn>
              <a:cxn ang="0">
                <a:pos x="28" y="152"/>
              </a:cxn>
              <a:cxn ang="0">
                <a:pos x="37" y="159"/>
              </a:cxn>
              <a:cxn ang="0">
                <a:pos x="50" y="166"/>
              </a:cxn>
              <a:cxn ang="0">
                <a:pos x="59" y="155"/>
              </a:cxn>
              <a:cxn ang="0">
                <a:pos x="68" y="137"/>
              </a:cxn>
              <a:cxn ang="0">
                <a:pos x="59" y="155"/>
              </a:cxn>
              <a:cxn ang="0">
                <a:pos x="50" y="166"/>
              </a:cxn>
              <a:cxn ang="0">
                <a:pos x="62" y="180"/>
              </a:cxn>
              <a:cxn ang="0">
                <a:pos x="80" y="193"/>
              </a:cxn>
              <a:cxn ang="0">
                <a:pos x="89" y="198"/>
              </a:cxn>
              <a:cxn ang="0">
                <a:pos x="105" y="202"/>
              </a:cxn>
              <a:cxn ang="0">
                <a:pos x="118" y="193"/>
              </a:cxn>
              <a:cxn ang="0">
                <a:pos x="134" y="168"/>
              </a:cxn>
              <a:cxn ang="0">
                <a:pos x="155" y="159"/>
              </a:cxn>
              <a:cxn ang="0">
                <a:pos x="175" y="157"/>
              </a:cxn>
              <a:cxn ang="0">
                <a:pos x="202" y="166"/>
              </a:cxn>
              <a:cxn ang="0">
                <a:pos x="216" y="166"/>
              </a:cxn>
              <a:cxn ang="0">
                <a:pos x="232" y="164"/>
              </a:cxn>
              <a:cxn ang="0">
                <a:pos x="236" y="152"/>
              </a:cxn>
              <a:cxn ang="0">
                <a:pos x="252" y="114"/>
              </a:cxn>
              <a:cxn ang="0">
                <a:pos x="254" y="80"/>
              </a:cxn>
              <a:cxn ang="0">
                <a:pos x="252" y="44"/>
              </a:cxn>
              <a:cxn ang="0">
                <a:pos x="250" y="21"/>
              </a:cxn>
              <a:cxn ang="0">
                <a:pos x="236" y="0"/>
              </a:cxn>
              <a:cxn ang="0">
                <a:pos x="204" y="5"/>
              </a:cxn>
              <a:cxn ang="0">
                <a:pos x="139" y="39"/>
              </a:cxn>
              <a:cxn ang="0">
                <a:pos x="116" y="44"/>
              </a:cxn>
              <a:cxn ang="0">
                <a:pos x="91" y="44"/>
              </a:cxn>
              <a:cxn ang="0">
                <a:pos x="50" y="37"/>
              </a:cxn>
              <a:cxn ang="0">
                <a:pos x="39" y="37"/>
              </a:cxn>
              <a:cxn ang="0">
                <a:pos x="3" y="41"/>
              </a:cxn>
            </a:cxnLst>
            <a:rect l="0" t="0" r="r" b="b"/>
            <a:pathLst>
              <a:path w="254" h="202">
                <a:moveTo>
                  <a:pt x="3" y="41"/>
                </a:moveTo>
                <a:lnTo>
                  <a:pt x="0" y="62"/>
                </a:lnTo>
                <a:lnTo>
                  <a:pt x="3" y="91"/>
                </a:lnTo>
                <a:lnTo>
                  <a:pt x="14" y="118"/>
                </a:lnTo>
                <a:lnTo>
                  <a:pt x="28" y="152"/>
                </a:lnTo>
                <a:lnTo>
                  <a:pt x="37" y="159"/>
                </a:lnTo>
                <a:lnTo>
                  <a:pt x="50" y="166"/>
                </a:lnTo>
                <a:lnTo>
                  <a:pt x="59" y="155"/>
                </a:lnTo>
                <a:lnTo>
                  <a:pt x="68" y="137"/>
                </a:lnTo>
                <a:lnTo>
                  <a:pt x="59" y="155"/>
                </a:lnTo>
                <a:lnTo>
                  <a:pt x="50" y="166"/>
                </a:lnTo>
                <a:lnTo>
                  <a:pt x="62" y="180"/>
                </a:lnTo>
                <a:lnTo>
                  <a:pt x="80" y="193"/>
                </a:lnTo>
                <a:lnTo>
                  <a:pt x="89" y="198"/>
                </a:lnTo>
                <a:lnTo>
                  <a:pt x="105" y="202"/>
                </a:lnTo>
                <a:lnTo>
                  <a:pt x="118" y="193"/>
                </a:lnTo>
                <a:lnTo>
                  <a:pt x="134" y="168"/>
                </a:lnTo>
                <a:lnTo>
                  <a:pt x="155" y="159"/>
                </a:lnTo>
                <a:lnTo>
                  <a:pt x="175" y="157"/>
                </a:lnTo>
                <a:lnTo>
                  <a:pt x="202" y="166"/>
                </a:lnTo>
                <a:lnTo>
                  <a:pt x="216" y="166"/>
                </a:lnTo>
                <a:lnTo>
                  <a:pt x="232" y="164"/>
                </a:lnTo>
                <a:lnTo>
                  <a:pt x="236" y="152"/>
                </a:lnTo>
                <a:lnTo>
                  <a:pt x="252" y="114"/>
                </a:lnTo>
                <a:lnTo>
                  <a:pt x="254" y="80"/>
                </a:lnTo>
                <a:lnTo>
                  <a:pt x="252" y="44"/>
                </a:lnTo>
                <a:lnTo>
                  <a:pt x="250" y="21"/>
                </a:lnTo>
                <a:lnTo>
                  <a:pt x="236" y="0"/>
                </a:lnTo>
                <a:lnTo>
                  <a:pt x="204" y="5"/>
                </a:lnTo>
                <a:lnTo>
                  <a:pt x="139" y="39"/>
                </a:lnTo>
                <a:lnTo>
                  <a:pt x="116" y="44"/>
                </a:lnTo>
                <a:lnTo>
                  <a:pt x="91" y="44"/>
                </a:lnTo>
                <a:lnTo>
                  <a:pt x="50" y="37"/>
                </a:lnTo>
                <a:lnTo>
                  <a:pt x="39" y="37"/>
                </a:lnTo>
                <a:lnTo>
                  <a:pt x="3" y="41"/>
                </a:lnTo>
                <a:close/>
              </a:path>
            </a:pathLst>
          </a:custGeom>
          <a:noFill/>
          <a:ln w="12700" cmpd="sng">
            <a:solidFill>
              <a:schemeClr val="tx1"/>
            </a:solidFill>
            <a:prstDash val="solid"/>
            <a:round/>
            <a:headEnd/>
            <a:tailEnd/>
          </a:ln>
        </p:spPr>
        <p:txBody>
          <a:bodyPr/>
          <a:lstStyle/>
          <a:p>
            <a:endParaRPr lang="el-GR"/>
          </a:p>
        </p:txBody>
      </p:sp>
      <p:sp>
        <p:nvSpPr>
          <p:cNvPr id="59408" name="Freeform 16"/>
          <p:cNvSpPr>
            <a:spLocks/>
          </p:cNvSpPr>
          <p:nvPr/>
        </p:nvSpPr>
        <p:spPr bwMode="auto">
          <a:xfrm>
            <a:off x="5092700" y="3519488"/>
            <a:ext cx="460375" cy="501650"/>
          </a:xfrm>
          <a:custGeom>
            <a:avLst/>
            <a:gdLst/>
            <a:ahLst/>
            <a:cxnLst>
              <a:cxn ang="0">
                <a:pos x="290" y="272"/>
              </a:cxn>
              <a:cxn ang="0">
                <a:pos x="283" y="250"/>
              </a:cxn>
              <a:cxn ang="0">
                <a:pos x="279" y="202"/>
              </a:cxn>
              <a:cxn ang="0">
                <a:pos x="281" y="143"/>
              </a:cxn>
              <a:cxn ang="0">
                <a:pos x="265" y="87"/>
              </a:cxn>
              <a:cxn ang="0">
                <a:pos x="256" y="64"/>
              </a:cxn>
              <a:cxn ang="0">
                <a:pos x="231" y="21"/>
              </a:cxn>
              <a:cxn ang="0">
                <a:pos x="211" y="5"/>
              </a:cxn>
              <a:cxn ang="0">
                <a:pos x="193" y="0"/>
              </a:cxn>
              <a:cxn ang="0">
                <a:pos x="181" y="5"/>
              </a:cxn>
              <a:cxn ang="0">
                <a:pos x="179" y="21"/>
              </a:cxn>
              <a:cxn ang="0">
                <a:pos x="177" y="77"/>
              </a:cxn>
              <a:cxn ang="0">
                <a:pos x="168" y="111"/>
              </a:cxn>
              <a:cxn ang="0">
                <a:pos x="145" y="159"/>
              </a:cxn>
              <a:cxn ang="0">
                <a:pos x="136" y="179"/>
              </a:cxn>
              <a:cxn ang="0">
                <a:pos x="131" y="193"/>
              </a:cxn>
              <a:cxn ang="0">
                <a:pos x="125" y="227"/>
              </a:cxn>
              <a:cxn ang="0">
                <a:pos x="131" y="193"/>
              </a:cxn>
              <a:cxn ang="0">
                <a:pos x="136" y="179"/>
              </a:cxn>
              <a:cxn ang="0">
                <a:pos x="82" y="136"/>
              </a:cxn>
              <a:cxn ang="0">
                <a:pos x="61" y="111"/>
              </a:cxn>
              <a:cxn ang="0">
                <a:pos x="50" y="89"/>
              </a:cxn>
              <a:cxn ang="0">
                <a:pos x="41" y="34"/>
              </a:cxn>
              <a:cxn ang="0">
                <a:pos x="34" y="14"/>
              </a:cxn>
              <a:cxn ang="0">
                <a:pos x="20" y="9"/>
              </a:cxn>
              <a:cxn ang="0">
                <a:pos x="7" y="21"/>
              </a:cxn>
              <a:cxn ang="0">
                <a:pos x="2" y="64"/>
              </a:cxn>
              <a:cxn ang="0">
                <a:pos x="0" y="89"/>
              </a:cxn>
              <a:cxn ang="0">
                <a:pos x="0" y="121"/>
              </a:cxn>
              <a:cxn ang="0">
                <a:pos x="9" y="150"/>
              </a:cxn>
              <a:cxn ang="0">
                <a:pos x="36" y="202"/>
              </a:cxn>
              <a:cxn ang="0">
                <a:pos x="45" y="232"/>
              </a:cxn>
              <a:cxn ang="0">
                <a:pos x="59" y="270"/>
              </a:cxn>
              <a:cxn ang="0">
                <a:pos x="63" y="300"/>
              </a:cxn>
              <a:cxn ang="0">
                <a:pos x="57" y="313"/>
              </a:cxn>
              <a:cxn ang="0">
                <a:pos x="93" y="309"/>
              </a:cxn>
              <a:cxn ang="0">
                <a:pos x="104" y="309"/>
              </a:cxn>
              <a:cxn ang="0">
                <a:pos x="145" y="316"/>
              </a:cxn>
              <a:cxn ang="0">
                <a:pos x="170" y="316"/>
              </a:cxn>
              <a:cxn ang="0">
                <a:pos x="193" y="311"/>
              </a:cxn>
              <a:cxn ang="0">
                <a:pos x="258" y="277"/>
              </a:cxn>
              <a:cxn ang="0">
                <a:pos x="290" y="272"/>
              </a:cxn>
            </a:cxnLst>
            <a:rect l="0" t="0" r="r" b="b"/>
            <a:pathLst>
              <a:path w="290" h="316">
                <a:moveTo>
                  <a:pt x="290" y="272"/>
                </a:moveTo>
                <a:lnTo>
                  <a:pt x="283" y="250"/>
                </a:lnTo>
                <a:lnTo>
                  <a:pt x="279" y="202"/>
                </a:lnTo>
                <a:lnTo>
                  <a:pt x="281" y="143"/>
                </a:lnTo>
                <a:lnTo>
                  <a:pt x="265" y="87"/>
                </a:lnTo>
                <a:lnTo>
                  <a:pt x="256" y="64"/>
                </a:lnTo>
                <a:lnTo>
                  <a:pt x="231" y="21"/>
                </a:lnTo>
                <a:lnTo>
                  <a:pt x="211" y="5"/>
                </a:lnTo>
                <a:lnTo>
                  <a:pt x="193" y="0"/>
                </a:lnTo>
                <a:lnTo>
                  <a:pt x="181" y="5"/>
                </a:lnTo>
                <a:lnTo>
                  <a:pt x="179" y="21"/>
                </a:lnTo>
                <a:lnTo>
                  <a:pt x="177" y="77"/>
                </a:lnTo>
                <a:lnTo>
                  <a:pt x="168" y="111"/>
                </a:lnTo>
                <a:lnTo>
                  <a:pt x="145" y="159"/>
                </a:lnTo>
                <a:lnTo>
                  <a:pt x="136" y="179"/>
                </a:lnTo>
                <a:lnTo>
                  <a:pt x="131" y="193"/>
                </a:lnTo>
                <a:lnTo>
                  <a:pt x="125" y="227"/>
                </a:lnTo>
                <a:lnTo>
                  <a:pt x="131" y="193"/>
                </a:lnTo>
                <a:lnTo>
                  <a:pt x="136" y="179"/>
                </a:lnTo>
                <a:lnTo>
                  <a:pt x="82" y="136"/>
                </a:lnTo>
                <a:lnTo>
                  <a:pt x="61" y="111"/>
                </a:lnTo>
                <a:lnTo>
                  <a:pt x="50" y="89"/>
                </a:lnTo>
                <a:lnTo>
                  <a:pt x="41" y="34"/>
                </a:lnTo>
                <a:lnTo>
                  <a:pt x="34" y="14"/>
                </a:lnTo>
                <a:lnTo>
                  <a:pt x="20" y="9"/>
                </a:lnTo>
                <a:lnTo>
                  <a:pt x="7" y="21"/>
                </a:lnTo>
                <a:lnTo>
                  <a:pt x="2" y="64"/>
                </a:lnTo>
                <a:lnTo>
                  <a:pt x="0" y="89"/>
                </a:lnTo>
                <a:lnTo>
                  <a:pt x="0" y="121"/>
                </a:lnTo>
                <a:lnTo>
                  <a:pt x="9" y="150"/>
                </a:lnTo>
                <a:lnTo>
                  <a:pt x="36" y="202"/>
                </a:lnTo>
                <a:lnTo>
                  <a:pt x="45" y="232"/>
                </a:lnTo>
                <a:lnTo>
                  <a:pt x="59" y="270"/>
                </a:lnTo>
                <a:lnTo>
                  <a:pt x="63" y="300"/>
                </a:lnTo>
                <a:lnTo>
                  <a:pt x="57" y="313"/>
                </a:lnTo>
                <a:lnTo>
                  <a:pt x="93" y="309"/>
                </a:lnTo>
                <a:lnTo>
                  <a:pt x="104" y="309"/>
                </a:lnTo>
                <a:lnTo>
                  <a:pt x="145" y="316"/>
                </a:lnTo>
                <a:lnTo>
                  <a:pt x="170" y="316"/>
                </a:lnTo>
                <a:lnTo>
                  <a:pt x="193" y="311"/>
                </a:lnTo>
                <a:lnTo>
                  <a:pt x="258" y="277"/>
                </a:lnTo>
                <a:lnTo>
                  <a:pt x="290" y="272"/>
                </a:lnTo>
                <a:close/>
              </a:path>
            </a:pathLst>
          </a:custGeom>
          <a:noFill/>
          <a:ln w="12700" cmpd="sng">
            <a:solidFill>
              <a:schemeClr val="tx1"/>
            </a:solidFill>
            <a:prstDash val="solid"/>
            <a:round/>
            <a:headEnd/>
            <a:tailEnd/>
          </a:ln>
        </p:spPr>
        <p:txBody>
          <a:bodyPr/>
          <a:lstStyle/>
          <a:p>
            <a:endParaRPr lang="el-GR"/>
          </a:p>
        </p:txBody>
      </p:sp>
      <p:grpSp>
        <p:nvGrpSpPr>
          <p:cNvPr id="4" name="Group 17"/>
          <p:cNvGrpSpPr>
            <a:grpSpLocks/>
          </p:cNvGrpSpPr>
          <p:nvPr/>
        </p:nvGrpSpPr>
        <p:grpSpPr bwMode="auto">
          <a:xfrm rot="82786">
            <a:off x="4276725" y="4325938"/>
            <a:ext cx="385763" cy="873125"/>
            <a:chOff x="2700" y="2725"/>
            <a:chExt cx="243" cy="550"/>
          </a:xfrm>
        </p:grpSpPr>
        <p:sp>
          <p:nvSpPr>
            <p:cNvPr id="59410" name="Freeform 18"/>
            <p:cNvSpPr>
              <a:spLocks/>
            </p:cNvSpPr>
            <p:nvPr/>
          </p:nvSpPr>
          <p:spPr bwMode="auto">
            <a:xfrm rot="-218416">
              <a:off x="2700" y="2731"/>
              <a:ext cx="118" cy="220"/>
            </a:xfrm>
            <a:custGeom>
              <a:avLst/>
              <a:gdLst/>
              <a:ahLst/>
              <a:cxnLst>
                <a:cxn ang="0">
                  <a:pos x="12" y="199"/>
                </a:cxn>
                <a:cxn ang="0">
                  <a:pos x="9" y="154"/>
                </a:cxn>
                <a:cxn ang="0">
                  <a:pos x="3" y="118"/>
                </a:cxn>
                <a:cxn ang="0">
                  <a:pos x="0" y="27"/>
                </a:cxn>
                <a:cxn ang="0">
                  <a:pos x="0" y="13"/>
                </a:cxn>
                <a:cxn ang="0">
                  <a:pos x="7" y="9"/>
                </a:cxn>
                <a:cxn ang="0">
                  <a:pos x="23" y="2"/>
                </a:cxn>
                <a:cxn ang="0">
                  <a:pos x="41" y="2"/>
                </a:cxn>
                <a:cxn ang="0">
                  <a:pos x="64" y="0"/>
                </a:cxn>
                <a:cxn ang="0">
                  <a:pos x="105" y="2"/>
                </a:cxn>
                <a:cxn ang="0">
                  <a:pos x="114" y="4"/>
                </a:cxn>
                <a:cxn ang="0">
                  <a:pos x="118" y="13"/>
                </a:cxn>
                <a:cxn ang="0">
                  <a:pos x="114" y="63"/>
                </a:cxn>
                <a:cxn ang="0">
                  <a:pos x="98" y="190"/>
                </a:cxn>
                <a:cxn ang="0">
                  <a:pos x="84" y="206"/>
                </a:cxn>
                <a:cxn ang="0">
                  <a:pos x="71" y="213"/>
                </a:cxn>
                <a:cxn ang="0">
                  <a:pos x="52" y="220"/>
                </a:cxn>
                <a:cxn ang="0">
                  <a:pos x="34" y="220"/>
                </a:cxn>
                <a:cxn ang="0">
                  <a:pos x="23" y="213"/>
                </a:cxn>
                <a:cxn ang="0">
                  <a:pos x="12" y="199"/>
                </a:cxn>
              </a:cxnLst>
              <a:rect l="0" t="0" r="r" b="b"/>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noFill/>
            <a:ln w="12700" cap="flat" cmpd="sng">
              <a:solidFill>
                <a:schemeClr val="tx2"/>
              </a:solidFill>
              <a:prstDash val="sysDot"/>
              <a:round/>
              <a:headEnd/>
              <a:tailEnd/>
            </a:ln>
          </p:spPr>
          <p:txBody>
            <a:bodyPr/>
            <a:lstStyle/>
            <a:p>
              <a:endParaRPr lang="el-GR"/>
            </a:p>
          </p:txBody>
        </p:sp>
        <p:sp>
          <p:nvSpPr>
            <p:cNvPr id="59411" name="Freeform 19"/>
            <p:cNvSpPr>
              <a:spLocks/>
            </p:cNvSpPr>
            <p:nvPr/>
          </p:nvSpPr>
          <p:spPr bwMode="auto">
            <a:xfrm rot="-218416">
              <a:off x="2728" y="2921"/>
              <a:ext cx="86" cy="354"/>
            </a:xfrm>
            <a:custGeom>
              <a:avLst/>
              <a:gdLst/>
              <a:ahLst/>
              <a:cxnLst>
                <a:cxn ang="0">
                  <a:pos x="86" y="0"/>
                </a:cxn>
                <a:cxn ang="0">
                  <a:pos x="70" y="114"/>
                </a:cxn>
                <a:cxn ang="0">
                  <a:pos x="63" y="195"/>
                </a:cxn>
                <a:cxn ang="0">
                  <a:pos x="52" y="275"/>
                </a:cxn>
                <a:cxn ang="0">
                  <a:pos x="43" y="327"/>
                </a:cxn>
                <a:cxn ang="0">
                  <a:pos x="31" y="345"/>
                </a:cxn>
                <a:cxn ang="0">
                  <a:pos x="20" y="354"/>
                </a:cxn>
                <a:cxn ang="0">
                  <a:pos x="9" y="354"/>
                </a:cxn>
                <a:cxn ang="0">
                  <a:pos x="2" y="347"/>
                </a:cxn>
                <a:cxn ang="0">
                  <a:pos x="4" y="336"/>
                </a:cxn>
                <a:cxn ang="0">
                  <a:pos x="6" y="318"/>
                </a:cxn>
                <a:cxn ang="0">
                  <a:pos x="9" y="300"/>
                </a:cxn>
                <a:cxn ang="0">
                  <a:pos x="9" y="261"/>
                </a:cxn>
                <a:cxn ang="0">
                  <a:pos x="2" y="198"/>
                </a:cxn>
                <a:cxn ang="0">
                  <a:pos x="2" y="105"/>
                </a:cxn>
                <a:cxn ang="0">
                  <a:pos x="0" y="9"/>
                </a:cxn>
                <a:cxn ang="0">
                  <a:pos x="11" y="23"/>
                </a:cxn>
                <a:cxn ang="0">
                  <a:pos x="22" y="30"/>
                </a:cxn>
                <a:cxn ang="0">
                  <a:pos x="40" y="30"/>
                </a:cxn>
                <a:cxn ang="0">
                  <a:pos x="59" y="23"/>
                </a:cxn>
                <a:cxn ang="0">
                  <a:pos x="72" y="16"/>
                </a:cxn>
                <a:cxn ang="0">
                  <a:pos x="86" y="0"/>
                </a:cxn>
              </a:cxnLst>
              <a:rect l="0" t="0" r="r" b="b"/>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noFill/>
            <a:ln w="12700" cap="flat" cmpd="sng">
              <a:solidFill>
                <a:schemeClr val="tx2"/>
              </a:solidFill>
              <a:prstDash val="sysDot"/>
              <a:round/>
              <a:headEnd/>
              <a:tailEnd/>
            </a:ln>
          </p:spPr>
          <p:txBody>
            <a:bodyPr/>
            <a:lstStyle/>
            <a:p>
              <a:endParaRPr lang="el-GR"/>
            </a:p>
          </p:txBody>
        </p:sp>
        <p:sp>
          <p:nvSpPr>
            <p:cNvPr id="59412" name="Freeform 20"/>
            <p:cNvSpPr>
              <a:spLocks/>
            </p:cNvSpPr>
            <p:nvPr/>
          </p:nvSpPr>
          <p:spPr bwMode="auto">
            <a:xfrm rot="-218416">
              <a:off x="2825" y="2725"/>
              <a:ext cx="118" cy="218"/>
            </a:xfrm>
            <a:custGeom>
              <a:avLst/>
              <a:gdLst/>
              <a:ahLst/>
              <a:cxnLst>
                <a:cxn ang="0">
                  <a:pos x="95" y="200"/>
                </a:cxn>
                <a:cxn ang="0">
                  <a:pos x="100" y="154"/>
                </a:cxn>
                <a:cxn ang="0">
                  <a:pos x="109" y="120"/>
                </a:cxn>
                <a:cxn ang="0">
                  <a:pos x="118" y="32"/>
                </a:cxn>
                <a:cxn ang="0">
                  <a:pos x="118" y="18"/>
                </a:cxn>
                <a:cxn ang="0">
                  <a:pos x="111" y="14"/>
                </a:cxn>
                <a:cxn ang="0">
                  <a:pos x="95" y="5"/>
                </a:cxn>
                <a:cxn ang="0">
                  <a:pos x="79" y="5"/>
                </a:cxn>
                <a:cxn ang="0">
                  <a:pos x="54" y="0"/>
                </a:cxn>
                <a:cxn ang="0">
                  <a:pos x="16" y="0"/>
                </a:cxn>
                <a:cxn ang="0">
                  <a:pos x="5" y="2"/>
                </a:cxn>
                <a:cxn ang="0">
                  <a:pos x="0" y="9"/>
                </a:cxn>
                <a:cxn ang="0">
                  <a:pos x="2" y="61"/>
                </a:cxn>
                <a:cxn ang="0">
                  <a:pos x="11" y="186"/>
                </a:cxn>
                <a:cxn ang="0">
                  <a:pos x="23" y="202"/>
                </a:cxn>
                <a:cxn ang="0">
                  <a:pos x="39" y="211"/>
                </a:cxn>
                <a:cxn ang="0">
                  <a:pos x="54" y="216"/>
                </a:cxn>
                <a:cxn ang="0">
                  <a:pos x="73" y="218"/>
                </a:cxn>
                <a:cxn ang="0">
                  <a:pos x="84" y="213"/>
                </a:cxn>
                <a:cxn ang="0">
                  <a:pos x="95" y="200"/>
                </a:cxn>
              </a:cxnLst>
              <a:rect l="0" t="0" r="r" b="b"/>
              <a:pathLst>
                <a:path w="118" h="218">
                  <a:moveTo>
                    <a:pt x="95" y="200"/>
                  </a:moveTo>
                  <a:lnTo>
                    <a:pt x="100" y="154"/>
                  </a:lnTo>
                  <a:lnTo>
                    <a:pt x="109" y="120"/>
                  </a:lnTo>
                  <a:lnTo>
                    <a:pt x="118" y="32"/>
                  </a:lnTo>
                  <a:lnTo>
                    <a:pt x="118" y="18"/>
                  </a:lnTo>
                  <a:lnTo>
                    <a:pt x="111" y="14"/>
                  </a:lnTo>
                  <a:lnTo>
                    <a:pt x="95" y="5"/>
                  </a:lnTo>
                  <a:lnTo>
                    <a:pt x="79" y="5"/>
                  </a:lnTo>
                  <a:lnTo>
                    <a:pt x="54" y="0"/>
                  </a:lnTo>
                  <a:lnTo>
                    <a:pt x="16" y="0"/>
                  </a:lnTo>
                  <a:lnTo>
                    <a:pt x="5" y="2"/>
                  </a:lnTo>
                  <a:lnTo>
                    <a:pt x="0" y="9"/>
                  </a:lnTo>
                  <a:lnTo>
                    <a:pt x="2" y="61"/>
                  </a:lnTo>
                  <a:lnTo>
                    <a:pt x="11" y="186"/>
                  </a:lnTo>
                  <a:lnTo>
                    <a:pt x="23" y="202"/>
                  </a:lnTo>
                  <a:lnTo>
                    <a:pt x="39" y="211"/>
                  </a:lnTo>
                  <a:lnTo>
                    <a:pt x="54" y="216"/>
                  </a:lnTo>
                  <a:lnTo>
                    <a:pt x="73" y="218"/>
                  </a:lnTo>
                  <a:lnTo>
                    <a:pt x="84" y="213"/>
                  </a:lnTo>
                  <a:lnTo>
                    <a:pt x="95" y="200"/>
                  </a:lnTo>
                  <a:close/>
                </a:path>
              </a:pathLst>
            </a:custGeom>
            <a:noFill/>
            <a:ln w="12700" cap="flat" cmpd="sng">
              <a:solidFill>
                <a:schemeClr val="tx2"/>
              </a:solidFill>
              <a:prstDash val="sysDot"/>
              <a:round/>
              <a:headEnd/>
              <a:tailEnd/>
            </a:ln>
          </p:spPr>
          <p:txBody>
            <a:bodyPr/>
            <a:lstStyle/>
            <a:p>
              <a:endParaRPr lang="el-GR"/>
            </a:p>
          </p:txBody>
        </p:sp>
        <p:sp>
          <p:nvSpPr>
            <p:cNvPr id="59413" name="Freeform 21"/>
            <p:cNvSpPr>
              <a:spLocks/>
            </p:cNvSpPr>
            <p:nvPr/>
          </p:nvSpPr>
          <p:spPr bwMode="auto">
            <a:xfrm rot="-218416">
              <a:off x="2852" y="2911"/>
              <a:ext cx="84" cy="354"/>
            </a:xfrm>
            <a:custGeom>
              <a:avLst/>
              <a:gdLst/>
              <a:ahLst/>
              <a:cxnLst>
                <a:cxn ang="0">
                  <a:pos x="0" y="0"/>
                </a:cxn>
                <a:cxn ang="0">
                  <a:pos x="9" y="113"/>
                </a:cxn>
                <a:cxn ang="0">
                  <a:pos x="9" y="195"/>
                </a:cxn>
                <a:cxn ang="0">
                  <a:pos x="19" y="272"/>
                </a:cxn>
                <a:cxn ang="0">
                  <a:pos x="23" y="324"/>
                </a:cxn>
                <a:cxn ang="0">
                  <a:pos x="34" y="343"/>
                </a:cxn>
                <a:cxn ang="0">
                  <a:pos x="43" y="352"/>
                </a:cxn>
                <a:cxn ang="0">
                  <a:pos x="57" y="354"/>
                </a:cxn>
                <a:cxn ang="0">
                  <a:pos x="62" y="347"/>
                </a:cxn>
                <a:cxn ang="0">
                  <a:pos x="62" y="336"/>
                </a:cxn>
                <a:cxn ang="0">
                  <a:pos x="62" y="318"/>
                </a:cxn>
                <a:cxn ang="0">
                  <a:pos x="59" y="299"/>
                </a:cxn>
                <a:cxn ang="0">
                  <a:pos x="62" y="263"/>
                </a:cxn>
                <a:cxn ang="0">
                  <a:pos x="71" y="197"/>
                </a:cxn>
                <a:cxn ang="0">
                  <a:pos x="77" y="107"/>
                </a:cxn>
                <a:cxn ang="0">
                  <a:pos x="84" y="14"/>
                </a:cxn>
                <a:cxn ang="0">
                  <a:pos x="73" y="27"/>
                </a:cxn>
                <a:cxn ang="0">
                  <a:pos x="62" y="32"/>
                </a:cxn>
                <a:cxn ang="0">
                  <a:pos x="43" y="30"/>
                </a:cxn>
                <a:cxn ang="0">
                  <a:pos x="28" y="25"/>
                </a:cxn>
                <a:cxn ang="0">
                  <a:pos x="12" y="16"/>
                </a:cxn>
                <a:cxn ang="0">
                  <a:pos x="0" y="0"/>
                </a:cxn>
              </a:cxnLst>
              <a:rect l="0" t="0" r="r" b="b"/>
              <a:pathLst>
                <a:path w="84" h="354">
                  <a:moveTo>
                    <a:pt x="0" y="0"/>
                  </a:moveTo>
                  <a:lnTo>
                    <a:pt x="9" y="113"/>
                  </a:lnTo>
                  <a:lnTo>
                    <a:pt x="9" y="195"/>
                  </a:lnTo>
                  <a:lnTo>
                    <a:pt x="19" y="272"/>
                  </a:lnTo>
                  <a:lnTo>
                    <a:pt x="23" y="324"/>
                  </a:lnTo>
                  <a:lnTo>
                    <a:pt x="34" y="343"/>
                  </a:lnTo>
                  <a:lnTo>
                    <a:pt x="43" y="352"/>
                  </a:lnTo>
                  <a:lnTo>
                    <a:pt x="57" y="354"/>
                  </a:lnTo>
                  <a:lnTo>
                    <a:pt x="62" y="347"/>
                  </a:lnTo>
                  <a:lnTo>
                    <a:pt x="62" y="336"/>
                  </a:lnTo>
                  <a:lnTo>
                    <a:pt x="62" y="318"/>
                  </a:lnTo>
                  <a:lnTo>
                    <a:pt x="59" y="299"/>
                  </a:lnTo>
                  <a:lnTo>
                    <a:pt x="62" y="263"/>
                  </a:lnTo>
                  <a:lnTo>
                    <a:pt x="71" y="197"/>
                  </a:lnTo>
                  <a:lnTo>
                    <a:pt x="77" y="107"/>
                  </a:lnTo>
                  <a:lnTo>
                    <a:pt x="84" y="14"/>
                  </a:lnTo>
                  <a:lnTo>
                    <a:pt x="73" y="27"/>
                  </a:lnTo>
                  <a:lnTo>
                    <a:pt x="62" y="32"/>
                  </a:lnTo>
                  <a:lnTo>
                    <a:pt x="43" y="30"/>
                  </a:lnTo>
                  <a:lnTo>
                    <a:pt x="28" y="25"/>
                  </a:lnTo>
                  <a:lnTo>
                    <a:pt x="12" y="16"/>
                  </a:lnTo>
                  <a:lnTo>
                    <a:pt x="0" y="0"/>
                  </a:lnTo>
                  <a:close/>
                </a:path>
              </a:pathLst>
            </a:custGeom>
            <a:noFill/>
            <a:ln w="12700" cap="flat" cmpd="sng">
              <a:solidFill>
                <a:schemeClr val="tx2"/>
              </a:solidFill>
              <a:prstDash val="sysDot"/>
              <a:round/>
              <a:headEnd/>
              <a:tailEnd/>
            </a:ln>
          </p:spPr>
          <p:txBody>
            <a:bodyPr/>
            <a:lstStyle/>
            <a:p>
              <a:endParaRPr lang="el-GR"/>
            </a:p>
          </p:txBody>
        </p:sp>
      </p:grpSp>
      <p:grpSp>
        <p:nvGrpSpPr>
          <p:cNvPr id="5" name="Group 22"/>
          <p:cNvGrpSpPr>
            <a:grpSpLocks/>
          </p:cNvGrpSpPr>
          <p:nvPr/>
        </p:nvGrpSpPr>
        <p:grpSpPr bwMode="auto">
          <a:xfrm rot="424063">
            <a:off x="5205413" y="4237038"/>
            <a:ext cx="508000" cy="785812"/>
            <a:chOff x="3205" y="2699"/>
            <a:chExt cx="320" cy="495"/>
          </a:xfrm>
        </p:grpSpPr>
        <p:sp>
          <p:nvSpPr>
            <p:cNvPr id="59415" name="Freeform 23"/>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ysDot"/>
              <a:round/>
              <a:headEnd/>
              <a:tailEnd/>
            </a:ln>
          </p:spPr>
          <p:txBody>
            <a:bodyPr/>
            <a:lstStyle/>
            <a:p>
              <a:endParaRPr lang="el-GR"/>
            </a:p>
          </p:txBody>
        </p:sp>
        <p:sp>
          <p:nvSpPr>
            <p:cNvPr id="59416" name="Freeform 24"/>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ysDot"/>
              <a:round/>
              <a:headEnd/>
              <a:tailEnd/>
            </a:ln>
          </p:spPr>
          <p:txBody>
            <a:bodyPr/>
            <a:lstStyle/>
            <a:p>
              <a:endParaRPr lang="el-GR"/>
            </a:p>
          </p:txBody>
        </p:sp>
      </p:grpSp>
      <p:grpSp>
        <p:nvGrpSpPr>
          <p:cNvPr id="6" name="Group 25"/>
          <p:cNvGrpSpPr>
            <a:grpSpLocks/>
          </p:cNvGrpSpPr>
          <p:nvPr/>
        </p:nvGrpSpPr>
        <p:grpSpPr bwMode="auto">
          <a:xfrm rot="21175937" flipH="1">
            <a:off x="3151188" y="4286250"/>
            <a:ext cx="508000" cy="785813"/>
            <a:chOff x="3205" y="2699"/>
            <a:chExt cx="320" cy="495"/>
          </a:xfrm>
        </p:grpSpPr>
        <p:sp>
          <p:nvSpPr>
            <p:cNvPr id="59418" name="Freeform 26"/>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ysDot"/>
              <a:round/>
              <a:headEnd/>
              <a:tailEnd/>
            </a:ln>
          </p:spPr>
          <p:txBody>
            <a:bodyPr/>
            <a:lstStyle/>
            <a:p>
              <a:endParaRPr lang="el-GR"/>
            </a:p>
          </p:txBody>
        </p:sp>
        <p:sp>
          <p:nvSpPr>
            <p:cNvPr id="59419" name="Freeform 27"/>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ysDot"/>
              <a:round/>
              <a:headEnd/>
              <a:tailEnd/>
            </a:ln>
          </p:spPr>
          <p:txBody>
            <a:bodyPr/>
            <a:lstStyle/>
            <a:p>
              <a:endParaRPr lang="el-GR"/>
            </a:p>
          </p:txBody>
        </p:sp>
      </p:grpSp>
      <p:grpSp>
        <p:nvGrpSpPr>
          <p:cNvPr id="7" name="Group 28"/>
          <p:cNvGrpSpPr>
            <a:grpSpLocks/>
          </p:cNvGrpSpPr>
          <p:nvPr/>
        </p:nvGrpSpPr>
        <p:grpSpPr bwMode="auto">
          <a:xfrm>
            <a:off x="2174875" y="2865438"/>
            <a:ext cx="4581525" cy="3117850"/>
            <a:chOff x="1370" y="1805"/>
            <a:chExt cx="2886" cy="1964"/>
          </a:xfrm>
        </p:grpSpPr>
        <p:sp>
          <p:nvSpPr>
            <p:cNvPr id="59421" name="Freeform 29"/>
            <p:cNvSpPr>
              <a:spLocks/>
            </p:cNvSpPr>
            <p:nvPr/>
          </p:nvSpPr>
          <p:spPr bwMode="auto">
            <a:xfrm>
              <a:off x="1370" y="1805"/>
              <a:ext cx="1445" cy="1964"/>
            </a:xfrm>
            <a:custGeom>
              <a:avLst/>
              <a:gdLst/>
              <a:ahLst/>
              <a:cxnLst>
                <a:cxn ang="0">
                  <a:pos x="184" y="0"/>
                </a:cxn>
                <a:cxn ang="0">
                  <a:pos x="5" y="160"/>
                </a:cxn>
                <a:cxn ang="0">
                  <a:pos x="152" y="851"/>
                </a:cxn>
                <a:cxn ang="0">
                  <a:pos x="178" y="1254"/>
                </a:cxn>
                <a:cxn ang="0">
                  <a:pos x="370" y="1421"/>
                </a:cxn>
                <a:cxn ang="0">
                  <a:pos x="683" y="1741"/>
                </a:cxn>
                <a:cxn ang="0">
                  <a:pos x="1189" y="1933"/>
                </a:cxn>
                <a:cxn ang="0">
                  <a:pos x="1445" y="1926"/>
                </a:cxn>
              </a:cxnLst>
              <a:rect l="0" t="0" r="r" b="b"/>
              <a:pathLst>
                <a:path w="1445" h="1964">
                  <a:moveTo>
                    <a:pt x="184" y="0"/>
                  </a:moveTo>
                  <a:cubicBezTo>
                    <a:pt x="97" y="9"/>
                    <a:pt x="10" y="18"/>
                    <a:pt x="5" y="160"/>
                  </a:cubicBezTo>
                  <a:cubicBezTo>
                    <a:pt x="0" y="302"/>
                    <a:pt x="123" y="669"/>
                    <a:pt x="152" y="851"/>
                  </a:cubicBezTo>
                  <a:cubicBezTo>
                    <a:pt x="181" y="1033"/>
                    <a:pt x="142" y="1159"/>
                    <a:pt x="178" y="1254"/>
                  </a:cubicBezTo>
                  <a:cubicBezTo>
                    <a:pt x="214" y="1349"/>
                    <a:pt x="286" y="1340"/>
                    <a:pt x="370" y="1421"/>
                  </a:cubicBezTo>
                  <a:cubicBezTo>
                    <a:pt x="454" y="1502"/>
                    <a:pt x="547" y="1656"/>
                    <a:pt x="683" y="1741"/>
                  </a:cubicBezTo>
                  <a:cubicBezTo>
                    <a:pt x="819" y="1826"/>
                    <a:pt x="1062" y="1902"/>
                    <a:pt x="1189" y="1933"/>
                  </a:cubicBezTo>
                  <a:cubicBezTo>
                    <a:pt x="1316" y="1964"/>
                    <a:pt x="1392" y="1927"/>
                    <a:pt x="1445" y="1926"/>
                  </a:cubicBezTo>
                </a:path>
              </a:pathLst>
            </a:custGeom>
            <a:noFill/>
            <a:ln w="12700" cap="flat" cmpd="sng">
              <a:solidFill>
                <a:schemeClr val="tx2"/>
              </a:solidFill>
              <a:prstDash val="sysDot"/>
              <a:round/>
              <a:headEnd type="none" w="med" len="med"/>
              <a:tailEnd type="none" w="med" len="med"/>
            </a:ln>
            <a:effectLst/>
          </p:spPr>
          <p:txBody>
            <a:bodyPr/>
            <a:lstStyle/>
            <a:p>
              <a:endParaRPr lang="el-GR"/>
            </a:p>
          </p:txBody>
        </p:sp>
        <p:sp>
          <p:nvSpPr>
            <p:cNvPr id="59422" name="Freeform 30"/>
            <p:cNvSpPr>
              <a:spLocks/>
            </p:cNvSpPr>
            <p:nvPr/>
          </p:nvSpPr>
          <p:spPr bwMode="auto">
            <a:xfrm flipH="1">
              <a:off x="2811" y="1805"/>
              <a:ext cx="1445" cy="1964"/>
            </a:xfrm>
            <a:custGeom>
              <a:avLst/>
              <a:gdLst/>
              <a:ahLst/>
              <a:cxnLst>
                <a:cxn ang="0">
                  <a:pos x="184" y="0"/>
                </a:cxn>
                <a:cxn ang="0">
                  <a:pos x="5" y="160"/>
                </a:cxn>
                <a:cxn ang="0">
                  <a:pos x="152" y="851"/>
                </a:cxn>
                <a:cxn ang="0">
                  <a:pos x="178" y="1254"/>
                </a:cxn>
                <a:cxn ang="0">
                  <a:pos x="370" y="1421"/>
                </a:cxn>
                <a:cxn ang="0">
                  <a:pos x="683" y="1741"/>
                </a:cxn>
                <a:cxn ang="0">
                  <a:pos x="1189" y="1933"/>
                </a:cxn>
                <a:cxn ang="0">
                  <a:pos x="1445" y="1926"/>
                </a:cxn>
              </a:cxnLst>
              <a:rect l="0" t="0" r="r" b="b"/>
              <a:pathLst>
                <a:path w="1445" h="1964">
                  <a:moveTo>
                    <a:pt x="184" y="0"/>
                  </a:moveTo>
                  <a:cubicBezTo>
                    <a:pt x="97" y="9"/>
                    <a:pt x="10" y="18"/>
                    <a:pt x="5" y="160"/>
                  </a:cubicBezTo>
                  <a:cubicBezTo>
                    <a:pt x="0" y="302"/>
                    <a:pt x="123" y="669"/>
                    <a:pt x="152" y="851"/>
                  </a:cubicBezTo>
                  <a:cubicBezTo>
                    <a:pt x="181" y="1033"/>
                    <a:pt x="142" y="1159"/>
                    <a:pt x="178" y="1254"/>
                  </a:cubicBezTo>
                  <a:cubicBezTo>
                    <a:pt x="214" y="1349"/>
                    <a:pt x="286" y="1340"/>
                    <a:pt x="370" y="1421"/>
                  </a:cubicBezTo>
                  <a:cubicBezTo>
                    <a:pt x="454" y="1502"/>
                    <a:pt x="547" y="1656"/>
                    <a:pt x="683" y="1741"/>
                  </a:cubicBezTo>
                  <a:cubicBezTo>
                    <a:pt x="819" y="1826"/>
                    <a:pt x="1062" y="1902"/>
                    <a:pt x="1189" y="1933"/>
                  </a:cubicBezTo>
                  <a:cubicBezTo>
                    <a:pt x="1316" y="1964"/>
                    <a:pt x="1392" y="1927"/>
                    <a:pt x="1445" y="1926"/>
                  </a:cubicBezTo>
                </a:path>
              </a:pathLst>
            </a:custGeom>
            <a:noFill/>
            <a:ln w="12700" cap="flat" cmpd="sng">
              <a:solidFill>
                <a:schemeClr val="tx2"/>
              </a:solidFill>
              <a:prstDash val="sysDot"/>
              <a:round/>
              <a:headEnd type="none" w="med" len="med"/>
              <a:tailEnd type="none" w="med" len="med"/>
            </a:ln>
            <a:effectLst/>
          </p:spPr>
          <p:txBody>
            <a:bodyPr/>
            <a:lstStyle/>
            <a:p>
              <a:endParaRPr lang="el-GR"/>
            </a:p>
          </p:txBody>
        </p:sp>
      </p:grpSp>
      <p:sp>
        <p:nvSpPr>
          <p:cNvPr id="59423" name="Freeform 31"/>
          <p:cNvSpPr>
            <a:spLocks/>
          </p:cNvSpPr>
          <p:nvPr/>
        </p:nvSpPr>
        <p:spPr bwMode="auto">
          <a:xfrm>
            <a:off x="3819525" y="1622425"/>
            <a:ext cx="655638" cy="1746250"/>
          </a:xfrm>
          <a:custGeom>
            <a:avLst/>
            <a:gdLst/>
            <a:ahLst/>
            <a:cxnLst>
              <a:cxn ang="0">
                <a:pos x="409" y="0"/>
              </a:cxn>
              <a:cxn ang="0">
                <a:pos x="344" y="28"/>
              </a:cxn>
              <a:cxn ang="0">
                <a:pos x="279" y="167"/>
              </a:cxn>
              <a:cxn ang="0">
                <a:pos x="130" y="687"/>
              </a:cxn>
              <a:cxn ang="0">
                <a:pos x="9" y="957"/>
              </a:cxn>
              <a:cxn ang="0">
                <a:pos x="186" y="1087"/>
              </a:cxn>
              <a:cxn ang="0">
                <a:pos x="413" y="1036"/>
              </a:cxn>
            </a:cxnLst>
            <a:rect l="0" t="0" r="r" b="b"/>
            <a:pathLst>
              <a:path w="413" h="1100">
                <a:moveTo>
                  <a:pt x="409" y="0"/>
                </a:moveTo>
                <a:cubicBezTo>
                  <a:pt x="387" y="0"/>
                  <a:pt x="366" y="0"/>
                  <a:pt x="344" y="28"/>
                </a:cubicBezTo>
                <a:cubicBezTo>
                  <a:pt x="322" y="56"/>
                  <a:pt x="315" y="57"/>
                  <a:pt x="279" y="167"/>
                </a:cubicBezTo>
                <a:cubicBezTo>
                  <a:pt x="243" y="277"/>
                  <a:pt x="175" y="555"/>
                  <a:pt x="130" y="687"/>
                </a:cubicBezTo>
                <a:cubicBezTo>
                  <a:pt x="85" y="819"/>
                  <a:pt x="0" y="890"/>
                  <a:pt x="9" y="957"/>
                </a:cubicBezTo>
                <a:cubicBezTo>
                  <a:pt x="18" y="1024"/>
                  <a:pt x="119" y="1074"/>
                  <a:pt x="186" y="1087"/>
                </a:cubicBezTo>
                <a:cubicBezTo>
                  <a:pt x="253" y="1100"/>
                  <a:pt x="366" y="1047"/>
                  <a:pt x="413" y="1036"/>
                </a:cubicBezTo>
              </a:path>
            </a:pathLst>
          </a:custGeom>
          <a:noFill/>
          <a:ln w="12700" cap="flat" cmpd="sng">
            <a:solidFill>
              <a:schemeClr val="tx1"/>
            </a:solidFill>
            <a:prstDash val="solid"/>
            <a:round/>
            <a:headEnd type="none" w="med" len="med"/>
            <a:tailEnd type="none" w="med" len="med"/>
          </a:ln>
          <a:effectLst/>
        </p:spPr>
        <p:txBody>
          <a:bodyPr/>
          <a:lstStyle/>
          <a:p>
            <a:endParaRPr lang="el-GR"/>
          </a:p>
        </p:txBody>
      </p:sp>
      <p:sp>
        <p:nvSpPr>
          <p:cNvPr id="59424" name="Freeform 32"/>
          <p:cNvSpPr>
            <a:spLocks/>
          </p:cNvSpPr>
          <p:nvPr/>
        </p:nvSpPr>
        <p:spPr bwMode="auto">
          <a:xfrm>
            <a:off x="4470400" y="1622425"/>
            <a:ext cx="649288" cy="1746250"/>
          </a:xfrm>
          <a:custGeom>
            <a:avLst/>
            <a:gdLst/>
            <a:ahLst/>
            <a:cxnLst>
              <a:cxn ang="0">
                <a:pos x="0" y="0"/>
              </a:cxn>
              <a:cxn ang="0">
                <a:pos x="65" y="28"/>
              </a:cxn>
              <a:cxn ang="0">
                <a:pos x="130" y="167"/>
              </a:cxn>
              <a:cxn ang="0">
                <a:pos x="279" y="687"/>
              </a:cxn>
              <a:cxn ang="0">
                <a:pos x="400" y="957"/>
              </a:cxn>
              <a:cxn ang="0">
                <a:pos x="223" y="1087"/>
              </a:cxn>
              <a:cxn ang="0">
                <a:pos x="3" y="1036"/>
              </a:cxn>
            </a:cxnLst>
            <a:rect l="0" t="0" r="r" b="b"/>
            <a:pathLst>
              <a:path w="409" h="1100">
                <a:moveTo>
                  <a:pt x="0" y="0"/>
                </a:moveTo>
                <a:cubicBezTo>
                  <a:pt x="22" y="0"/>
                  <a:pt x="43" y="0"/>
                  <a:pt x="65" y="28"/>
                </a:cubicBezTo>
                <a:cubicBezTo>
                  <a:pt x="87" y="56"/>
                  <a:pt x="94" y="57"/>
                  <a:pt x="130" y="167"/>
                </a:cubicBezTo>
                <a:cubicBezTo>
                  <a:pt x="166" y="277"/>
                  <a:pt x="234" y="555"/>
                  <a:pt x="279" y="687"/>
                </a:cubicBezTo>
                <a:cubicBezTo>
                  <a:pt x="324" y="819"/>
                  <a:pt x="409" y="890"/>
                  <a:pt x="400" y="957"/>
                </a:cubicBezTo>
                <a:cubicBezTo>
                  <a:pt x="391" y="1024"/>
                  <a:pt x="289" y="1074"/>
                  <a:pt x="223" y="1087"/>
                </a:cubicBezTo>
                <a:cubicBezTo>
                  <a:pt x="157" y="1100"/>
                  <a:pt x="49" y="1047"/>
                  <a:pt x="3" y="1036"/>
                </a:cubicBezTo>
              </a:path>
            </a:pathLst>
          </a:custGeom>
          <a:noFill/>
          <a:ln w="12700" cap="flat" cmpd="sng">
            <a:solidFill>
              <a:schemeClr val="tx1"/>
            </a:solidFill>
            <a:prstDash val="solid"/>
            <a:round/>
            <a:headEnd type="none" w="med" len="med"/>
            <a:tailEnd type="none" w="med" len="med"/>
          </a:ln>
          <a:effectLst/>
        </p:spPr>
        <p:txBody>
          <a:bodyPr/>
          <a:lstStyle/>
          <a:p>
            <a:endParaRPr lang="el-GR"/>
          </a:p>
        </p:txBody>
      </p:sp>
      <p:sp>
        <p:nvSpPr>
          <p:cNvPr id="59425" name="Line 33"/>
          <p:cNvSpPr>
            <a:spLocks noChangeShapeType="1"/>
          </p:cNvSpPr>
          <p:nvPr/>
        </p:nvSpPr>
        <p:spPr bwMode="auto">
          <a:xfrm>
            <a:off x="4468813" y="722313"/>
            <a:ext cx="0" cy="5545137"/>
          </a:xfrm>
          <a:prstGeom prst="line">
            <a:avLst/>
          </a:prstGeom>
          <a:noFill/>
          <a:ln w="19050">
            <a:solidFill>
              <a:schemeClr val="tx2"/>
            </a:solidFill>
            <a:round/>
            <a:headEnd/>
            <a:tailEnd/>
          </a:ln>
          <a:effectLst/>
        </p:spPr>
        <p:txBody>
          <a:bodyPr/>
          <a:lstStyle/>
          <a:p>
            <a:endParaRPr lang="el-GR"/>
          </a:p>
        </p:txBody>
      </p:sp>
      <p:grpSp>
        <p:nvGrpSpPr>
          <p:cNvPr id="8" name="Group 34"/>
          <p:cNvGrpSpPr>
            <a:grpSpLocks/>
          </p:cNvGrpSpPr>
          <p:nvPr/>
        </p:nvGrpSpPr>
        <p:grpSpPr bwMode="auto">
          <a:xfrm>
            <a:off x="2211388" y="2855913"/>
            <a:ext cx="4549775" cy="3117850"/>
            <a:chOff x="1370" y="1805"/>
            <a:chExt cx="2886" cy="1964"/>
          </a:xfrm>
        </p:grpSpPr>
        <p:sp>
          <p:nvSpPr>
            <p:cNvPr id="59427" name="Freeform 35"/>
            <p:cNvSpPr>
              <a:spLocks/>
            </p:cNvSpPr>
            <p:nvPr/>
          </p:nvSpPr>
          <p:spPr bwMode="auto">
            <a:xfrm>
              <a:off x="1370" y="1805"/>
              <a:ext cx="1445" cy="1964"/>
            </a:xfrm>
            <a:custGeom>
              <a:avLst/>
              <a:gdLst/>
              <a:ahLst/>
              <a:cxnLst>
                <a:cxn ang="0">
                  <a:pos x="184" y="0"/>
                </a:cxn>
                <a:cxn ang="0">
                  <a:pos x="5" y="160"/>
                </a:cxn>
                <a:cxn ang="0">
                  <a:pos x="152" y="851"/>
                </a:cxn>
                <a:cxn ang="0">
                  <a:pos x="178" y="1254"/>
                </a:cxn>
                <a:cxn ang="0">
                  <a:pos x="370" y="1421"/>
                </a:cxn>
                <a:cxn ang="0">
                  <a:pos x="683" y="1741"/>
                </a:cxn>
                <a:cxn ang="0">
                  <a:pos x="1189" y="1933"/>
                </a:cxn>
                <a:cxn ang="0">
                  <a:pos x="1445" y="1926"/>
                </a:cxn>
              </a:cxnLst>
              <a:rect l="0" t="0" r="r" b="b"/>
              <a:pathLst>
                <a:path w="1445" h="1964">
                  <a:moveTo>
                    <a:pt x="184" y="0"/>
                  </a:moveTo>
                  <a:cubicBezTo>
                    <a:pt x="97" y="9"/>
                    <a:pt x="10" y="18"/>
                    <a:pt x="5" y="160"/>
                  </a:cubicBezTo>
                  <a:cubicBezTo>
                    <a:pt x="0" y="302"/>
                    <a:pt x="123" y="669"/>
                    <a:pt x="152" y="851"/>
                  </a:cubicBezTo>
                  <a:cubicBezTo>
                    <a:pt x="181" y="1033"/>
                    <a:pt x="142" y="1159"/>
                    <a:pt x="178" y="1254"/>
                  </a:cubicBezTo>
                  <a:cubicBezTo>
                    <a:pt x="214" y="1349"/>
                    <a:pt x="286" y="1340"/>
                    <a:pt x="370" y="1421"/>
                  </a:cubicBezTo>
                  <a:cubicBezTo>
                    <a:pt x="454" y="1502"/>
                    <a:pt x="547" y="1656"/>
                    <a:pt x="683" y="1741"/>
                  </a:cubicBezTo>
                  <a:cubicBezTo>
                    <a:pt x="819" y="1826"/>
                    <a:pt x="1062" y="1902"/>
                    <a:pt x="1189" y="1933"/>
                  </a:cubicBezTo>
                  <a:cubicBezTo>
                    <a:pt x="1316" y="1964"/>
                    <a:pt x="1392" y="1927"/>
                    <a:pt x="1445" y="1926"/>
                  </a:cubicBezTo>
                </a:path>
              </a:pathLst>
            </a:custGeom>
            <a:noFill/>
            <a:ln w="12700" cap="flat" cmpd="sng">
              <a:solidFill>
                <a:schemeClr val="tx1"/>
              </a:solidFill>
              <a:prstDash val="solid"/>
              <a:round/>
              <a:headEnd type="none" w="med" len="med"/>
              <a:tailEnd type="none" w="med" len="med"/>
            </a:ln>
            <a:effectLst/>
          </p:spPr>
          <p:txBody>
            <a:bodyPr/>
            <a:lstStyle/>
            <a:p>
              <a:endParaRPr lang="el-GR"/>
            </a:p>
          </p:txBody>
        </p:sp>
        <p:sp>
          <p:nvSpPr>
            <p:cNvPr id="59428" name="Freeform 36"/>
            <p:cNvSpPr>
              <a:spLocks/>
            </p:cNvSpPr>
            <p:nvPr/>
          </p:nvSpPr>
          <p:spPr bwMode="auto">
            <a:xfrm flipH="1">
              <a:off x="2811" y="1805"/>
              <a:ext cx="1445" cy="1964"/>
            </a:xfrm>
            <a:custGeom>
              <a:avLst/>
              <a:gdLst/>
              <a:ahLst/>
              <a:cxnLst>
                <a:cxn ang="0">
                  <a:pos x="184" y="0"/>
                </a:cxn>
                <a:cxn ang="0">
                  <a:pos x="5" y="160"/>
                </a:cxn>
                <a:cxn ang="0">
                  <a:pos x="152" y="851"/>
                </a:cxn>
                <a:cxn ang="0">
                  <a:pos x="178" y="1254"/>
                </a:cxn>
                <a:cxn ang="0">
                  <a:pos x="370" y="1421"/>
                </a:cxn>
                <a:cxn ang="0">
                  <a:pos x="683" y="1741"/>
                </a:cxn>
                <a:cxn ang="0">
                  <a:pos x="1189" y="1933"/>
                </a:cxn>
                <a:cxn ang="0">
                  <a:pos x="1445" y="1926"/>
                </a:cxn>
              </a:cxnLst>
              <a:rect l="0" t="0" r="r" b="b"/>
              <a:pathLst>
                <a:path w="1445" h="1964">
                  <a:moveTo>
                    <a:pt x="184" y="0"/>
                  </a:moveTo>
                  <a:cubicBezTo>
                    <a:pt x="97" y="9"/>
                    <a:pt x="10" y="18"/>
                    <a:pt x="5" y="160"/>
                  </a:cubicBezTo>
                  <a:cubicBezTo>
                    <a:pt x="0" y="302"/>
                    <a:pt x="123" y="669"/>
                    <a:pt x="152" y="851"/>
                  </a:cubicBezTo>
                  <a:cubicBezTo>
                    <a:pt x="181" y="1033"/>
                    <a:pt x="142" y="1159"/>
                    <a:pt x="178" y="1254"/>
                  </a:cubicBezTo>
                  <a:cubicBezTo>
                    <a:pt x="214" y="1349"/>
                    <a:pt x="286" y="1340"/>
                    <a:pt x="370" y="1421"/>
                  </a:cubicBezTo>
                  <a:cubicBezTo>
                    <a:pt x="454" y="1502"/>
                    <a:pt x="547" y="1656"/>
                    <a:pt x="683" y="1741"/>
                  </a:cubicBezTo>
                  <a:cubicBezTo>
                    <a:pt x="819" y="1826"/>
                    <a:pt x="1062" y="1902"/>
                    <a:pt x="1189" y="1933"/>
                  </a:cubicBezTo>
                  <a:cubicBezTo>
                    <a:pt x="1316" y="1964"/>
                    <a:pt x="1392" y="1927"/>
                    <a:pt x="1445" y="1926"/>
                  </a:cubicBezTo>
                </a:path>
              </a:pathLst>
            </a:custGeom>
            <a:noFill/>
            <a:ln w="12700" cap="flat" cmpd="sng">
              <a:solidFill>
                <a:schemeClr val="tx1"/>
              </a:solidFill>
              <a:prstDash val="solid"/>
              <a:round/>
              <a:headEnd type="none" w="med" len="med"/>
              <a:tailEnd type="none" w="med" len="med"/>
            </a:ln>
            <a:effectLst/>
          </p:spPr>
          <p:txBody>
            <a:bodyPr/>
            <a:lstStyle/>
            <a:p>
              <a:endParaRPr lang="el-GR"/>
            </a:p>
          </p:txBody>
        </p:sp>
      </p:grpSp>
      <p:sp>
        <p:nvSpPr>
          <p:cNvPr id="59429" name="Freeform 37"/>
          <p:cNvSpPr>
            <a:spLocks/>
          </p:cNvSpPr>
          <p:nvPr/>
        </p:nvSpPr>
        <p:spPr bwMode="auto">
          <a:xfrm rot="-135630">
            <a:off x="4383088" y="4344988"/>
            <a:ext cx="187325" cy="349250"/>
          </a:xfrm>
          <a:custGeom>
            <a:avLst/>
            <a:gdLst/>
            <a:ahLst/>
            <a:cxnLst>
              <a:cxn ang="0">
                <a:pos x="12" y="199"/>
              </a:cxn>
              <a:cxn ang="0">
                <a:pos x="9" y="154"/>
              </a:cxn>
              <a:cxn ang="0">
                <a:pos x="3" y="118"/>
              </a:cxn>
              <a:cxn ang="0">
                <a:pos x="0" y="27"/>
              </a:cxn>
              <a:cxn ang="0">
                <a:pos x="0" y="13"/>
              </a:cxn>
              <a:cxn ang="0">
                <a:pos x="7" y="9"/>
              </a:cxn>
              <a:cxn ang="0">
                <a:pos x="23" y="2"/>
              </a:cxn>
              <a:cxn ang="0">
                <a:pos x="41" y="2"/>
              </a:cxn>
              <a:cxn ang="0">
                <a:pos x="64" y="0"/>
              </a:cxn>
              <a:cxn ang="0">
                <a:pos x="105" y="2"/>
              </a:cxn>
              <a:cxn ang="0">
                <a:pos x="114" y="4"/>
              </a:cxn>
              <a:cxn ang="0">
                <a:pos x="118" y="13"/>
              </a:cxn>
              <a:cxn ang="0">
                <a:pos x="114" y="63"/>
              </a:cxn>
              <a:cxn ang="0">
                <a:pos x="98" y="190"/>
              </a:cxn>
              <a:cxn ang="0">
                <a:pos x="84" y="206"/>
              </a:cxn>
              <a:cxn ang="0">
                <a:pos x="71" y="213"/>
              </a:cxn>
              <a:cxn ang="0">
                <a:pos x="52" y="220"/>
              </a:cxn>
              <a:cxn ang="0">
                <a:pos x="34" y="220"/>
              </a:cxn>
              <a:cxn ang="0">
                <a:pos x="23" y="213"/>
              </a:cxn>
              <a:cxn ang="0">
                <a:pos x="12" y="199"/>
              </a:cxn>
            </a:cxnLst>
            <a:rect l="0" t="0" r="r" b="b"/>
            <a:pathLst>
              <a:path w="118" h="220">
                <a:moveTo>
                  <a:pt x="12" y="199"/>
                </a:moveTo>
                <a:lnTo>
                  <a:pt x="9" y="154"/>
                </a:lnTo>
                <a:lnTo>
                  <a:pt x="3" y="118"/>
                </a:lnTo>
                <a:lnTo>
                  <a:pt x="0" y="27"/>
                </a:lnTo>
                <a:lnTo>
                  <a:pt x="0" y="13"/>
                </a:lnTo>
                <a:lnTo>
                  <a:pt x="7" y="9"/>
                </a:lnTo>
                <a:lnTo>
                  <a:pt x="23" y="2"/>
                </a:lnTo>
                <a:lnTo>
                  <a:pt x="41" y="2"/>
                </a:lnTo>
                <a:lnTo>
                  <a:pt x="64" y="0"/>
                </a:lnTo>
                <a:lnTo>
                  <a:pt x="105" y="2"/>
                </a:lnTo>
                <a:lnTo>
                  <a:pt x="114" y="4"/>
                </a:lnTo>
                <a:lnTo>
                  <a:pt x="118" y="13"/>
                </a:lnTo>
                <a:lnTo>
                  <a:pt x="114" y="63"/>
                </a:lnTo>
                <a:lnTo>
                  <a:pt x="98" y="190"/>
                </a:lnTo>
                <a:lnTo>
                  <a:pt x="84" y="206"/>
                </a:lnTo>
                <a:lnTo>
                  <a:pt x="71" y="213"/>
                </a:lnTo>
                <a:lnTo>
                  <a:pt x="52" y="220"/>
                </a:lnTo>
                <a:lnTo>
                  <a:pt x="34" y="220"/>
                </a:lnTo>
                <a:lnTo>
                  <a:pt x="23" y="213"/>
                </a:lnTo>
                <a:lnTo>
                  <a:pt x="12" y="199"/>
                </a:lnTo>
                <a:close/>
              </a:path>
            </a:pathLst>
          </a:custGeom>
          <a:solidFill>
            <a:schemeClr val="bg1"/>
          </a:solidFill>
          <a:ln w="9525" cmpd="sng">
            <a:solidFill>
              <a:schemeClr val="bg2"/>
            </a:solidFill>
            <a:prstDash val="solid"/>
            <a:round/>
            <a:headEnd/>
            <a:tailEnd/>
          </a:ln>
        </p:spPr>
        <p:txBody>
          <a:bodyPr/>
          <a:lstStyle/>
          <a:p>
            <a:endParaRPr lang="el-GR"/>
          </a:p>
        </p:txBody>
      </p:sp>
      <p:sp>
        <p:nvSpPr>
          <p:cNvPr id="59430" name="Freeform 38"/>
          <p:cNvSpPr>
            <a:spLocks/>
          </p:cNvSpPr>
          <p:nvPr/>
        </p:nvSpPr>
        <p:spPr bwMode="auto">
          <a:xfrm rot="-135630">
            <a:off x="4418013" y="4646613"/>
            <a:ext cx="136525" cy="561975"/>
          </a:xfrm>
          <a:custGeom>
            <a:avLst/>
            <a:gdLst/>
            <a:ahLst/>
            <a:cxnLst>
              <a:cxn ang="0">
                <a:pos x="86" y="0"/>
              </a:cxn>
              <a:cxn ang="0">
                <a:pos x="70" y="114"/>
              </a:cxn>
              <a:cxn ang="0">
                <a:pos x="63" y="195"/>
              </a:cxn>
              <a:cxn ang="0">
                <a:pos x="52" y="275"/>
              </a:cxn>
              <a:cxn ang="0">
                <a:pos x="43" y="327"/>
              </a:cxn>
              <a:cxn ang="0">
                <a:pos x="31" y="345"/>
              </a:cxn>
              <a:cxn ang="0">
                <a:pos x="20" y="354"/>
              </a:cxn>
              <a:cxn ang="0">
                <a:pos x="9" y="354"/>
              </a:cxn>
              <a:cxn ang="0">
                <a:pos x="2" y="347"/>
              </a:cxn>
              <a:cxn ang="0">
                <a:pos x="4" y="336"/>
              </a:cxn>
              <a:cxn ang="0">
                <a:pos x="6" y="318"/>
              </a:cxn>
              <a:cxn ang="0">
                <a:pos x="9" y="300"/>
              </a:cxn>
              <a:cxn ang="0">
                <a:pos x="9" y="261"/>
              </a:cxn>
              <a:cxn ang="0">
                <a:pos x="2" y="198"/>
              </a:cxn>
              <a:cxn ang="0">
                <a:pos x="2" y="105"/>
              </a:cxn>
              <a:cxn ang="0">
                <a:pos x="0" y="9"/>
              </a:cxn>
              <a:cxn ang="0">
                <a:pos x="11" y="23"/>
              </a:cxn>
              <a:cxn ang="0">
                <a:pos x="22" y="30"/>
              </a:cxn>
              <a:cxn ang="0">
                <a:pos x="40" y="30"/>
              </a:cxn>
              <a:cxn ang="0">
                <a:pos x="59" y="23"/>
              </a:cxn>
              <a:cxn ang="0">
                <a:pos x="72" y="16"/>
              </a:cxn>
              <a:cxn ang="0">
                <a:pos x="86" y="0"/>
              </a:cxn>
            </a:cxnLst>
            <a:rect l="0" t="0" r="r" b="b"/>
            <a:pathLst>
              <a:path w="86" h="354">
                <a:moveTo>
                  <a:pt x="86" y="0"/>
                </a:moveTo>
                <a:lnTo>
                  <a:pt x="70" y="114"/>
                </a:lnTo>
                <a:lnTo>
                  <a:pt x="63" y="195"/>
                </a:lnTo>
                <a:lnTo>
                  <a:pt x="52" y="275"/>
                </a:lnTo>
                <a:lnTo>
                  <a:pt x="43" y="327"/>
                </a:lnTo>
                <a:lnTo>
                  <a:pt x="31" y="345"/>
                </a:lnTo>
                <a:lnTo>
                  <a:pt x="20" y="354"/>
                </a:lnTo>
                <a:lnTo>
                  <a:pt x="9" y="354"/>
                </a:lnTo>
                <a:lnTo>
                  <a:pt x="2" y="347"/>
                </a:lnTo>
                <a:lnTo>
                  <a:pt x="4" y="336"/>
                </a:lnTo>
                <a:lnTo>
                  <a:pt x="6" y="318"/>
                </a:lnTo>
                <a:lnTo>
                  <a:pt x="9" y="300"/>
                </a:lnTo>
                <a:lnTo>
                  <a:pt x="9" y="261"/>
                </a:lnTo>
                <a:lnTo>
                  <a:pt x="2" y="198"/>
                </a:lnTo>
                <a:lnTo>
                  <a:pt x="2" y="105"/>
                </a:lnTo>
                <a:lnTo>
                  <a:pt x="0" y="9"/>
                </a:lnTo>
                <a:lnTo>
                  <a:pt x="11" y="23"/>
                </a:lnTo>
                <a:lnTo>
                  <a:pt x="22" y="30"/>
                </a:lnTo>
                <a:lnTo>
                  <a:pt x="40" y="30"/>
                </a:lnTo>
                <a:lnTo>
                  <a:pt x="59" y="23"/>
                </a:lnTo>
                <a:lnTo>
                  <a:pt x="72" y="16"/>
                </a:lnTo>
                <a:lnTo>
                  <a:pt x="86" y="0"/>
                </a:lnTo>
                <a:close/>
              </a:path>
            </a:pathLst>
          </a:custGeom>
          <a:gradFill rotWithShape="0">
            <a:gsLst>
              <a:gs pos="0">
                <a:srgbClr val="FFFF66"/>
              </a:gs>
              <a:gs pos="100000">
                <a:srgbClr val="FFFFFF"/>
              </a:gs>
            </a:gsLst>
            <a:lin ang="0" scaled="1"/>
          </a:gradFill>
          <a:ln w="9525" cmpd="sng">
            <a:solidFill>
              <a:schemeClr val="bg2"/>
            </a:solidFill>
            <a:prstDash val="solid"/>
            <a:round/>
            <a:headEnd/>
            <a:tailEnd/>
          </a:ln>
        </p:spPr>
        <p:txBody>
          <a:bodyPr/>
          <a:lstStyle/>
          <a:p>
            <a:endParaRPr lang="el-GR"/>
          </a:p>
        </p:txBody>
      </p:sp>
      <p:sp>
        <p:nvSpPr>
          <p:cNvPr id="59431" name="Freeform 39"/>
          <p:cNvSpPr>
            <a:spLocks/>
          </p:cNvSpPr>
          <p:nvPr/>
        </p:nvSpPr>
        <p:spPr bwMode="auto">
          <a:xfrm rot="-135630">
            <a:off x="4581525" y="4340225"/>
            <a:ext cx="187325" cy="346075"/>
          </a:xfrm>
          <a:custGeom>
            <a:avLst/>
            <a:gdLst/>
            <a:ahLst/>
            <a:cxnLst>
              <a:cxn ang="0">
                <a:pos x="95" y="200"/>
              </a:cxn>
              <a:cxn ang="0">
                <a:pos x="100" y="154"/>
              </a:cxn>
              <a:cxn ang="0">
                <a:pos x="109" y="120"/>
              </a:cxn>
              <a:cxn ang="0">
                <a:pos x="118" y="32"/>
              </a:cxn>
              <a:cxn ang="0">
                <a:pos x="118" y="18"/>
              </a:cxn>
              <a:cxn ang="0">
                <a:pos x="111" y="14"/>
              </a:cxn>
              <a:cxn ang="0">
                <a:pos x="95" y="5"/>
              </a:cxn>
              <a:cxn ang="0">
                <a:pos x="79" y="5"/>
              </a:cxn>
              <a:cxn ang="0">
                <a:pos x="54" y="0"/>
              </a:cxn>
              <a:cxn ang="0">
                <a:pos x="16" y="0"/>
              </a:cxn>
              <a:cxn ang="0">
                <a:pos x="5" y="2"/>
              </a:cxn>
              <a:cxn ang="0">
                <a:pos x="0" y="9"/>
              </a:cxn>
              <a:cxn ang="0">
                <a:pos x="2" y="61"/>
              </a:cxn>
              <a:cxn ang="0">
                <a:pos x="11" y="186"/>
              </a:cxn>
              <a:cxn ang="0">
                <a:pos x="23" y="202"/>
              </a:cxn>
              <a:cxn ang="0">
                <a:pos x="39" y="211"/>
              </a:cxn>
              <a:cxn ang="0">
                <a:pos x="54" y="216"/>
              </a:cxn>
              <a:cxn ang="0">
                <a:pos x="73" y="218"/>
              </a:cxn>
              <a:cxn ang="0">
                <a:pos x="84" y="213"/>
              </a:cxn>
              <a:cxn ang="0">
                <a:pos x="95" y="200"/>
              </a:cxn>
            </a:cxnLst>
            <a:rect l="0" t="0" r="r" b="b"/>
            <a:pathLst>
              <a:path w="118" h="218">
                <a:moveTo>
                  <a:pt x="95" y="200"/>
                </a:moveTo>
                <a:lnTo>
                  <a:pt x="100" y="154"/>
                </a:lnTo>
                <a:lnTo>
                  <a:pt x="109" y="120"/>
                </a:lnTo>
                <a:lnTo>
                  <a:pt x="118" y="32"/>
                </a:lnTo>
                <a:lnTo>
                  <a:pt x="118" y="18"/>
                </a:lnTo>
                <a:lnTo>
                  <a:pt x="111" y="14"/>
                </a:lnTo>
                <a:lnTo>
                  <a:pt x="95" y="5"/>
                </a:lnTo>
                <a:lnTo>
                  <a:pt x="79" y="5"/>
                </a:lnTo>
                <a:lnTo>
                  <a:pt x="54" y="0"/>
                </a:lnTo>
                <a:lnTo>
                  <a:pt x="16" y="0"/>
                </a:lnTo>
                <a:lnTo>
                  <a:pt x="5" y="2"/>
                </a:lnTo>
                <a:lnTo>
                  <a:pt x="0" y="9"/>
                </a:lnTo>
                <a:lnTo>
                  <a:pt x="2" y="61"/>
                </a:lnTo>
                <a:lnTo>
                  <a:pt x="11" y="186"/>
                </a:lnTo>
                <a:lnTo>
                  <a:pt x="23" y="202"/>
                </a:lnTo>
                <a:lnTo>
                  <a:pt x="39" y="211"/>
                </a:lnTo>
                <a:lnTo>
                  <a:pt x="54" y="216"/>
                </a:lnTo>
                <a:lnTo>
                  <a:pt x="73" y="218"/>
                </a:lnTo>
                <a:lnTo>
                  <a:pt x="84" y="213"/>
                </a:lnTo>
                <a:lnTo>
                  <a:pt x="95" y="200"/>
                </a:lnTo>
                <a:close/>
              </a:path>
            </a:pathLst>
          </a:custGeom>
          <a:solidFill>
            <a:schemeClr val="bg1"/>
          </a:solidFill>
          <a:ln w="9525" cmpd="sng">
            <a:solidFill>
              <a:schemeClr val="bg2"/>
            </a:solidFill>
            <a:prstDash val="solid"/>
            <a:round/>
            <a:headEnd/>
            <a:tailEnd/>
          </a:ln>
        </p:spPr>
        <p:txBody>
          <a:bodyPr/>
          <a:lstStyle/>
          <a:p>
            <a:endParaRPr lang="el-GR"/>
          </a:p>
        </p:txBody>
      </p:sp>
      <p:sp>
        <p:nvSpPr>
          <p:cNvPr id="59432" name="Freeform 40"/>
          <p:cNvSpPr>
            <a:spLocks/>
          </p:cNvSpPr>
          <p:nvPr/>
        </p:nvSpPr>
        <p:spPr bwMode="auto">
          <a:xfrm rot="-135630">
            <a:off x="4614863" y="4635500"/>
            <a:ext cx="133350" cy="561975"/>
          </a:xfrm>
          <a:custGeom>
            <a:avLst/>
            <a:gdLst/>
            <a:ahLst/>
            <a:cxnLst>
              <a:cxn ang="0">
                <a:pos x="0" y="0"/>
              </a:cxn>
              <a:cxn ang="0">
                <a:pos x="9" y="113"/>
              </a:cxn>
              <a:cxn ang="0">
                <a:pos x="9" y="195"/>
              </a:cxn>
              <a:cxn ang="0">
                <a:pos x="19" y="272"/>
              </a:cxn>
              <a:cxn ang="0">
                <a:pos x="23" y="324"/>
              </a:cxn>
              <a:cxn ang="0">
                <a:pos x="34" y="343"/>
              </a:cxn>
              <a:cxn ang="0">
                <a:pos x="43" y="352"/>
              </a:cxn>
              <a:cxn ang="0">
                <a:pos x="57" y="354"/>
              </a:cxn>
              <a:cxn ang="0">
                <a:pos x="62" y="347"/>
              </a:cxn>
              <a:cxn ang="0">
                <a:pos x="62" y="336"/>
              </a:cxn>
              <a:cxn ang="0">
                <a:pos x="62" y="318"/>
              </a:cxn>
              <a:cxn ang="0">
                <a:pos x="59" y="299"/>
              </a:cxn>
              <a:cxn ang="0">
                <a:pos x="62" y="263"/>
              </a:cxn>
              <a:cxn ang="0">
                <a:pos x="71" y="197"/>
              </a:cxn>
              <a:cxn ang="0">
                <a:pos x="77" y="107"/>
              </a:cxn>
              <a:cxn ang="0">
                <a:pos x="84" y="14"/>
              </a:cxn>
              <a:cxn ang="0">
                <a:pos x="73" y="27"/>
              </a:cxn>
              <a:cxn ang="0">
                <a:pos x="62" y="32"/>
              </a:cxn>
              <a:cxn ang="0">
                <a:pos x="43" y="30"/>
              </a:cxn>
              <a:cxn ang="0">
                <a:pos x="28" y="25"/>
              </a:cxn>
              <a:cxn ang="0">
                <a:pos x="12" y="16"/>
              </a:cxn>
              <a:cxn ang="0">
                <a:pos x="0" y="0"/>
              </a:cxn>
            </a:cxnLst>
            <a:rect l="0" t="0" r="r" b="b"/>
            <a:pathLst>
              <a:path w="84" h="354">
                <a:moveTo>
                  <a:pt x="0" y="0"/>
                </a:moveTo>
                <a:lnTo>
                  <a:pt x="9" y="113"/>
                </a:lnTo>
                <a:lnTo>
                  <a:pt x="9" y="195"/>
                </a:lnTo>
                <a:lnTo>
                  <a:pt x="19" y="272"/>
                </a:lnTo>
                <a:lnTo>
                  <a:pt x="23" y="324"/>
                </a:lnTo>
                <a:lnTo>
                  <a:pt x="34" y="343"/>
                </a:lnTo>
                <a:lnTo>
                  <a:pt x="43" y="352"/>
                </a:lnTo>
                <a:lnTo>
                  <a:pt x="57" y="354"/>
                </a:lnTo>
                <a:lnTo>
                  <a:pt x="62" y="347"/>
                </a:lnTo>
                <a:lnTo>
                  <a:pt x="62" y="336"/>
                </a:lnTo>
                <a:lnTo>
                  <a:pt x="62" y="318"/>
                </a:lnTo>
                <a:lnTo>
                  <a:pt x="59" y="299"/>
                </a:lnTo>
                <a:lnTo>
                  <a:pt x="62" y="263"/>
                </a:lnTo>
                <a:lnTo>
                  <a:pt x="71" y="197"/>
                </a:lnTo>
                <a:lnTo>
                  <a:pt x="77" y="107"/>
                </a:lnTo>
                <a:lnTo>
                  <a:pt x="84" y="14"/>
                </a:lnTo>
                <a:lnTo>
                  <a:pt x="73" y="27"/>
                </a:lnTo>
                <a:lnTo>
                  <a:pt x="62" y="32"/>
                </a:lnTo>
                <a:lnTo>
                  <a:pt x="43" y="30"/>
                </a:lnTo>
                <a:lnTo>
                  <a:pt x="28" y="25"/>
                </a:lnTo>
                <a:lnTo>
                  <a:pt x="12" y="16"/>
                </a:lnTo>
                <a:lnTo>
                  <a:pt x="0" y="0"/>
                </a:lnTo>
                <a:close/>
              </a:path>
            </a:pathLst>
          </a:custGeom>
          <a:gradFill rotWithShape="0">
            <a:gsLst>
              <a:gs pos="0">
                <a:srgbClr val="FFFF66"/>
              </a:gs>
              <a:gs pos="100000">
                <a:srgbClr val="FFFFFF"/>
              </a:gs>
            </a:gsLst>
            <a:lin ang="0" scaled="1"/>
          </a:gradFill>
          <a:ln w="9525" cmpd="sng">
            <a:solidFill>
              <a:schemeClr val="bg2"/>
            </a:solidFill>
            <a:prstDash val="solid"/>
            <a:round/>
            <a:headEnd/>
            <a:tailEnd/>
          </a:ln>
        </p:spPr>
        <p:txBody>
          <a:bodyPr/>
          <a:lstStyle/>
          <a:p>
            <a:endParaRPr lang="el-GR"/>
          </a:p>
        </p:txBody>
      </p:sp>
      <p:sp>
        <p:nvSpPr>
          <p:cNvPr id="59433" name="Freeform 41"/>
          <p:cNvSpPr>
            <a:spLocks/>
          </p:cNvSpPr>
          <p:nvPr/>
        </p:nvSpPr>
        <p:spPr bwMode="auto">
          <a:xfrm rot="205648">
            <a:off x="5419725" y="4183063"/>
            <a:ext cx="406400" cy="331787"/>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solidFill>
            <a:schemeClr val="bg1"/>
          </a:solidFill>
          <a:ln w="9525" cmpd="sng">
            <a:solidFill>
              <a:schemeClr val="bg2"/>
            </a:solidFill>
            <a:prstDash val="solid"/>
            <a:round/>
            <a:headEnd/>
            <a:tailEnd/>
          </a:ln>
        </p:spPr>
        <p:txBody>
          <a:bodyPr/>
          <a:lstStyle/>
          <a:p>
            <a:endParaRPr lang="el-GR"/>
          </a:p>
        </p:txBody>
      </p:sp>
      <p:sp>
        <p:nvSpPr>
          <p:cNvPr id="59434" name="Freeform 42"/>
          <p:cNvSpPr>
            <a:spLocks/>
          </p:cNvSpPr>
          <p:nvPr/>
        </p:nvSpPr>
        <p:spPr bwMode="auto">
          <a:xfrm rot="205648">
            <a:off x="5472113" y="4419600"/>
            <a:ext cx="414337" cy="558800"/>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gradFill rotWithShape="0">
            <a:gsLst>
              <a:gs pos="0">
                <a:srgbClr val="FFFF66"/>
              </a:gs>
              <a:gs pos="100000">
                <a:srgbClr val="FFFFFF"/>
              </a:gs>
            </a:gsLst>
            <a:lin ang="0" scaled="1"/>
          </a:gradFill>
          <a:ln w="9525" cmpd="sng">
            <a:solidFill>
              <a:schemeClr val="bg2"/>
            </a:solidFill>
            <a:prstDash val="solid"/>
            <a:round/>
            <a:headEnd/>
            <a:tailEnd/>
          </a:ln>
        </p:spPr>
        <p:txBody>
          <a:bodyPr/>
          <a:lstStyle/>
          <a:p>
            <a:endParaRPr lang="el-GR"/>
          </a:p>
        </p:txBody>
      </p:sp>
      <p:sp>
        <p:nvSpPr>
          <p:cNvPr id="59435" name="Freeform 43"/>
          <p:cNvSpPr>
            <a:spLocks/>
          </p:cNvSpPr>
          <p:nvPr/>
        </p:nvSpPr>
        <p:spPr bwMode="auto">
          <a:xfrm rot="21394352" flipH="1">
            <a:off x="3265488" y="4300538"/>
            <a:ext cx="406400" cy="331787"/>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solidFill>
            <a:schemeClr val="bg1"/>
          </a:solidFill>
          <a:ln w="9525" cmpd="sng">
            <a:solidFill>
              <a:schemeClr val="bg2"/>
            </a:solidFill>
            <a:prstDash val="solid"/>
            <a:round/>
            <a:headEnd/>
            <a:tailEnd/>
          </a:ln>
        </p:spPr>
        <p:txBody>
          <a:bodyPr/>
          <a:lstStyle/>
          <a:p>
            <a:endParaRPr lang="el-GR"/>
          </a:p>
        </p:txBody>
      </p:sp>
      <p:sp>
        <p:nvSpPr>
          <p:cNvPr id="59436" name="Freeform 44"/>
          <p:cNvSpPr>
            <a:spLocks/>
          </p:cNvSpPr>
          <p:nvPr/>
        </p:nvSpPr>
        <p:spPr bwMode="auto">
          <a:xfrm rot="21394352" flipH="1">
            <a:off x="3205163" y="4537075"/>
            <a:ext cx="414337" cy="558800"/>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gradFill rotWithShape="0">
            <a:gsLst>
              <a:gs pos="0">
                <a:srgbClr val="FFFF66"/>
              </a:gs>
              <a:gs pos="100000">
                <a:srgbClr val="FFFFFF"/>
              </a:gs>
            </a:gsLst>
            <a:lin ang="0" scaled="1"/>
          </a:gradFill>
          <a:ln w="9525" cmpd="sng">
            <a:solidFill>
              <a:schemeClr val="bg2"/>
            </a:solidFill>
            <a:prstDash val="solid"/>
            <a:round/>
            <a:headEnd/>
            <a:tailEnd/>
          </a:ln>
        </p:spPr>
        <p:txBody>
          <a:bodyPr/>
          <a:lstStyle/>
          <a:p>
            <a:endParaRPr lang="el-GR"/>
          </a:p>
        </p:txBody>
      </p:sp>
      <p:sp>
        <p:nvSpPr>
          <p:cNvPr id="59437" name="AutoShape 45"/>
          <p:cNvSpPr>
            <a:spLocks noChangeArrowheads="1"/>
          </p:cNvSpPr>
          <p:nvPr/>
        </p:nvSpPr>
        <p:spPr bwMode="auto">
          <a:xfrm>
            <a:off x="6091238" y="2092325"/>
            <a:ext cx="987425" cy="1106488"/>
          </a:xfrm>
          <a:prstGeom prst="curvedRightArrow">
            <a:avLst>
              <a:gd name="adj1" fmla="val 32409"/>
              <a:gd name="adj2" fmla="val 54727"/>
              <a:gd name="adj3" fmla="val 25884"/>
            </a:avLst>
          </a:prstGeom>
          <a:solidFill>
            <a:schemeClr val="accent1"/>
          </a:solidFill>
          <a:ln w="12700">
            <a:solidFill>
              <a:schemeClr val="bg2"/>
            </a:solidFill>
            <a:miter lim="800000"/>
            <a:headEnd/>
            <a:tailEnd/>
          </a:ln>
          <a:effectLst/>
        </p:spPr>
        <p:txBody>
          <a:bodyPr wrap="none" anchor="ctr"/>
          <a:lstStyle/>
          <a:p>
            <a:endParaRPr lang="el-GR"/>
          </a:p>
        </p:txBody>
      </p:sp>
      <p:sp>
        <p:nvSpPr>
          <p:cNvPr id="59438" name="Line 46"/>
          <p:cNvSpPr>
            <a:spLocks noChangeShapeType="1"/>
          </p:cNvSpPr>
          <p:nvPr/>
        </p:nvSpPr>
        <p:spPr bwMode="auto">
          <a:xfrm>
            <a:off x="6545263" y="1736725"/>
            <a:ext cx="0" cy="982663"/>
          </a:xfrm>
          <a:prstGeom prst="line">
            <a:avLst/>
          </a:prstGeom>
          <a:noFill/>
          <a:ln w="38100">
            <a:solidFill>
              <a:schemeClr val="hlink"/>
            </a:solidFill>
            <a:round/>
            <a:headEnd/>
            <a:tailEnd/>
          </a:ln>
          <a:effectLst/>
        </p:spPr>
        <p:txBody>
          <a:bodyPr/>
          <a:lstStyle/>
          <a:p>
            <a:endParaRPr lang="el-GR"/>
          </a:p>
        </p:txBody>
      </p:sp>
      <p:sp>
        <p:nvSpPr>
          <p:cNvPr id="59439" name="AutoShape 47"/>
          <p:cNvSpPr>
            <a:spLocks noChangeArrowheads="1"/>
          </p:cNvSpPr>
          <p:nvPr/>
        </p:nvSpPr>
        <p:spPr bwMode="auto">
          <a:xfrm>
            <a:off x="4203700" y="5338763"/>
            <a:ext cx="574675" cy="471487"/>
          </a:xfrm>
          <a:prstGeom prst="rightArrow">
            <a:avLst>
              <a:gd name="adj1" fmla="val 50000"/>
              <a:gd name="adj2" fmla="val 30471"/>
            </a:avLst>
          </a:prstGeom>
          <a:solidFill>
            <a:schemeClr val="accent1"/>
          </a:solidFill>
          <a:ln w="12700">
            <a:solidFill>
              <a:schemeClr val="bg2"/>
            </a:solidFill>
            <a:miter lim="800000"/>
            <a:headEnd/>
            <a:tailEnd/>
          </a:ln>
          <a:effectLst>
            <a:outerShdw dist="89803" dir="8100000" algn="ctr" rotWithShape="0">
              <a:schemeClr val="bg2"/>
            </a:outerShdw>
          </a:effectLst>
        </p:spPr>
        <p:txBody>
          <a:bodyPr wrap="none" anchor="ctr"/>
          <a:lstStyle/>
          <a:p>
            <a:endParaRPr lang="el-GR"/>
          </a:p>
        </p:txBody>
      </p:sp>
      <p:sp>
        <p:nvSpPr>
          <p:cNvPr id="59440" name="Text Box 48"/>
          <p:cNvSpPr txBox="1">
            <a:spLocks noChangeArrowheads="1"/>
          </p:cNvSpPr>
          <p:nvPr/>
        </p:nvSpPr>
        <p:spPr bwMode="auto">
          <a:xfrm>
            <a:off x="1757363" y="4481513"/>
            <a:ext cx="441325" cy="579437"/>
          </a:xfrm>
          <a:prstGeom prst="rect">
            <a:avLst/>
          </a:prstGeom>
          <a:noFill/>
          <a:ln w="12700">
            <a:noFill/>
            <a:miter lim="800000"/>
            <a:headEnd/>
            <a:tailEnd/>
          </a:ln>
          <a:effectLst/>
        </p:spPr>
        <p:txBody>
          <a:bodyPr>
            <a:spAutoFit/>
          </a:bodyPr>
          <a:lstStyle/>
          <a:p>
            <a:pPr algn="ctr" eaLnBrk="0" hangingPunct="0">
              <a:spcBef>
                <a:spcPct val="50000"/>
              </a:spcBef>
            </a:pPr>
            <a:r>
              <a:rPr lang="en-US" sz="3200" b="1">
                <a:effectLst>
                  <a:outerShdw blurRad="38100" dist="38100" dir="2700000" algn="tl">
                    <a:srgbClr val="C0C0C0"/>
                  </a:outerShdw>
                </a:effectLst>
                <a:latin typeface="Times New Roman Greek" charset="-95"/>
              </a:rPr>
              <a:t>I</a:t>
            </a:r>
            <a:endParaRPr lang="en-GB" sz="3200" b="1">
              <a:effectLst>
                <a:outerShdw blurRad="38100" dist="38100" dir="2700000" algn="tl">
                  <a:srgbClr val="C0C0C0"/>
                </a:outerShdw>
              </a:effectLst>
              <a:latin typeface="Times New Roman Greek" charset="-95"/>
            </a:endParaRPr>
          </a:p>
        </p:txBody>
      </p:sp>
      <p:sp>
        <p:nvSpPr>
          <p:cNvPr id="59441" name="Text Box 49"/>
          <p:cNvSpPr txBox="1">
            <a:spLocks noChangeArrowheads="1"/>
          </p:cNvSpPr>
          <p:nvPr/>
        </p:nvSpPr>
        <p:spPr bwMode="auto">
          <a:xfrm>
            <a:off x="6805613" y="4470400"/>
            <a:ext cx="663575" cy="579438"/>
          </a:xfrm>
          <a:prstGeom prst="rect">
            <a:avLst/>
          </a:prstGeom>
          <a:noFill/>
          <a:ln w="12700">
            <a:noFill/>
            <a:miter lim="800000"/>
            <a:headEnd/>
            <a:tailEnd/>
          </a:ln>
          <a:effectLst/>
        </p:spPr>
        <p:txBody>
          <a:bodyPr>
            <a:spAutoFit/>
          </a:bodyPr>
          <a:lstStyle/>
          <a:p>
            <a:pPr algn="ctr" eaLnBrk="0" hangingPunct="0">
              <a:spcBef>
                <a:spcPct val="50000"/>
              </a:spcBef>
            </a:pPr>
            <a:r>
              <a:rPr lang="en-US" sz="3200" b="1">
                <a:effectLst>
                  <a:outerShdw blurRad="38100" dist="38100" dir="2700000" algn="tl">
                    <a:srgbClr val="C0C0C0"/>
                  </a:outerShdw>
                </a:effectLst>
                <a:latin typeface="Times New Roman Greek" charset="-95"/>
              </a:rPr>
              <a:t>II</a:t>
            </a:r>
            <a:endParaRPr lang="en-GB" sz="3200" b="1">
              <a:effectLst>
                <a:outerShdw blurRad="38100" dist="38100" dir="2700000" algn="tl">
                  <a:srgbClr val="C0C0C0"/>
                </a:outerShdw>
              </a:effectLst>
              <a:latin typeface="Times New Roman Greek" charset="-95"/>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9" name="Picture 11"/>
          <p:cNvPicPr>
            <a:picLocks noChangeAspect="1" noChangeArrowheads="1"/>
          </p:cNvPicPr>
          <p:nvPr/>
        </p:nvPicPr>
        <p:blipFill>
          <a:blip r:embed="rId3" cstate="screen"/>
          <a:srcRect/>
          <a:stretch>
            <a:fillRect/>
          </a:stretch>
        </p:blipFill>
        <p:spPr bwMode="auto">
          <a:xfrm>
            <a:off x="2465023" y="86773"/>
            <a:ext cx="4213955" cy="2518205"/>
          </a:xfrm>
          <a:prstGeom prst="rect">
            <a:avLst/>
          </a:prstGeom>
          <a:noFill/>
        </p:spPr>
      </p:pic>
      <p:pic>
        <p:nvPicPr>
          <p:cNvPr id="181260" name="Picture 12"/>
          <p:cNvPicPr>
            <a:picLocks noChangeAspect="1" noChangeArrowheads="1"/>
          </p:cNvPicPr>
          <p:nvPr/>
        </p:nvPicPr>
        <p:blipFill>
          <a:blip r:embed="rId4" cstate="screen"/>
          <a:srcRect/>
          <a:stretch>
            <a:fillRect/>
          </a:stretch>
        </p:blipFill>
        <p:spPr bwMode="auto">
          <a:xfrm>
            <a:off x="1751013" y="2708275"/>
            <a:ext cx="2700337" cy="2079625"/>
          </a:xfrm>
          <a:prstGeom prst="rect">
            <a:avLst/>
          </a:prstGeom>
          <a:noFill/>
        </p:spPr>
      </p:pic>
      <p:pic>
        <p:nvPicPr>
          <p:cNvPr id="181261" name="Picture 13"/>
          <p:cNvPicPr>
            <a:picLocks noChangeAspect="1" noChangeArrowheads="1"/>
          </p:cNvPicPr>
          <p:nvPr/>
        </p:nvPicPr>
        <p:blipFill>
          <a:blip r:embed="rId5" cstate="screen"/>
          <a:srcRect/>
          <a:stretch>
            <a:fillRect/>
          </a:stretch>
        </p:blipFill>
        <p:spPr bwMode="auto">
          <a:xfrm>
            <a:off x="4633913" y="2698750"/>
            <a:ext cx="2974975" cy="2089150"/>
          </a:xfrm>
          <a:prstGeom prst="rect">
            <a:avLst/>
          </a:prstGeom>
          <a:noFill/>
        </p:spPr>
      </p:pic>
      <p:grpSp>
        <p:nvGrpSpPr>
          <p:cNvPr id="2" name="Group 23"/>
          <p:cNvGrpSpPr>
            <a:grpSpLocks/>
          </p:cNvGrpSpPr>
          <p:nvPr/>
        </p:nvGrpSpPr>
        <p:grpSpPr bwMode="auto">
          <a:xfrm>
            <a:off x="1679575" y="4905375"/>
            <a:ext cx="5783263" cy="1781175"/>
            <a:chOff x="669" y="3090"/>
            <a:chExt cx="3643" cy="1122"/>
          </a:xfrm>
        </p:grpSpPr>
        <p:pic>
          <p:nvPicPr>
            <p:cNvPr id="181262" name="Picture 14" descr="097010-6"/>
            <p:cNvPicPr>
              <a:picLocks noChangeAspect="1" noChangeArrowheads="1"/>
            </p:cNvPicPr>
            <p:nvPr/>
          </p:nvPicPr>
          <p:blipFill>
            <a:blip r:embed="rId6" cstate="screen"/>
            <a:srcRect/>
            <a:stretch>
              <a:fillRect/>
            </a:stretch>
          </p:blipFill>
          <p:spPr bwMode="auto">
            <a:xfrm>
              <a:off x="669" y="3090"/>
              <a:ext cx="1750" cy="1122"/>
            </a:xfrm>
            <a:prstGeom prst="rect">
              <a:avLst/>
            </a:prstGeom>
            <a:noFill/>
          </p:spPr>
        </p:pic>
        <p:pic>
          <p:nvPicPr>
            <p:cNvPr id="181263" name="Picture 15" descr="097010-7"/>
            <p:cNvPicPr>
              <a:picLocks noChangeAspect="1" noChangeArrowheads="1"/>
            </p:cNvPicPr>
            <p:nvPr/>
          </p:nvPicPr>
          <p:blipFill>
            <a:blip r:embed="rId7" cstate="screen"/>
            <a:srcRect/>
            <a:stretch>
              <a:fillRect/>
            </a:stretch>
          </p:blipFill>
          <p:spPr bwMode="auto">
            <a:xfrm>
              <a:off x="2517" y="3090"/>
              <a:ext cx="1795" cy="1122"/>
            </a:xfrm>
            <a:prstGeom prst="rect">
              <a:avLst/>
            </a:prstGeom>
            <a:noFill/>
          </p:spPr>
        </p:pic>
      </p:gr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reeform 2"/>
          <p:cNvSpPr>
            <a:spLocks/>
          </p:cNvSpPr>
          <p:nvPr/>
        </p:nvSpPr>
        <p:spPr bwMode="auto">
          <a:xfrm>
            <a:off x="6705600" y="3163888"/>
            <a:ext cx="401638" cy="563562"/>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0419" name="Freeform 3"/>
          <p:cNvSpPr>
            <a:spLocks/>
          </p:cNvSpPr>
          <p:nvPr/>
        </p:nvSpPr>
        <p:spPr bwMode="auto">
          <a:xfrm>
            <a:off x="6542088" y="2611438"/>
            <a:ext cx="441325" cy="736600"/>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0420" name="Freeform 4"/>
          <p:cNvSpPr>
            <a:spLocks/>
          </p:cNvSpPr>
          <p:nvPr/>
        </p:nvSpPr>
        <p:spPr bwMode="auto">
          <a:xfrm>
            <a:off x="6332538" y="3609975"/>
            <a:ext cx="325437" cy="461963"/>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noFill/>
          <a:ln w="28575" cap="flat" cmpd="sng">
            <a:solidFill>
              <a:srgbClr val="33CC33"/>
            </a:solidFill>
            <a:prstDash val="sysDot"/>
            <a:round/>
            <a:headEnd/>
            <a:tailEnd/>
          </a:ln>
        </p:spPr>
        <p:txBody>
          <a:bodyPr/>
          <a:lstStyle/>
          <a:p>
            <a:endParaRPr lang="el-GR"/>
          </a:p>
        </p:txBody>
      </p:sp>
      <p:sp>
        <p:nvSpPr>
          <p:cNvPr id="60421" name="Freeform 5"/>
          <p:cNvSpPr>
            <a:spLocks/>
          </p:cNvSpPr>
          <p:nvPr/>
        </p:nvSpPr>
        <p:spPr bwMode="auto">
          <a:xfrm>
            <a:off x="6135688" y="3924300"/>
            <a:ext cx="439737" cy="66675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noFill/>
          <a:ln w="28575" cap="flat" cmpd="sng">
            <a:solidFill>
              <a:srgbClr val="33CC33"/>
            </a:solidFill>
            <a:prstDash val="sysDot"/>
            <a:round/>
            <a:headEnd/>
            <a:tailEnd/>
          </a:ln>
        </p:spPr>
        <p:txBody>
          <a:bodyPr/>
          <a:lstStyle/>
          <a:p>
            <a:endParaRPr lang="el-GR"/>
          </a:p>
        </p:txBody>
      </p:sp>
      <p:sp>
        <p:nvSpPr>
          <p:cNvPr id="60422" name="Freeform 6"/>
          <p:cNvSpPr>
            <a:spLocks/>
          </p:cNvSpPr>
          <p:nvPr/>
        </p:nvSpPr>
        <p:spPr bwMode="auto">
          <a:xfrm>
            <a:off x="4611688" y="3046413"/>
            <a:ext cx="542925" cy="384175"/>
          </a:xfrm>
          <a:custGeom>
            <a:avLst/>
            <a:gdLst/>
            <a:ahLst/>
            <a:cxnLst>
              <a:cxn ang="0">
                <a:pos x="39" y="2"/>
              </a:cxn>
              <a:cxn ang="0">
                <a:pos x="14" y="52"/>
              </a:cxn>
              <a:cxn ang="0">
                <a:pos x="7" y="70"/>
              </a:cxn>
              <a:cxn ang="0">
                <a:pos x="0" y="91"/>
              </a:cxn>
              <a:cxn ang="0">
                <a:pos x="5" y="116"/>
              </a:cxn>
              <a:cxn ang="0">
                <a:pos x="16" y="116"/>
              </a:cxn>
              <a:cxn ang="0">
                <a:pos x="12" y="98"/>
              </a:cxn>
              <a:cxn ang="0">
                <a:pos x="16" y="116"/>
              </a:cxn>
              <a:cxn ang="0">
                <a:pos x="30" y="132"/>
              </a:cxn>
              <a:cxn ang="0">
                <a:pos x="48" y="148"/>
              </a:cxn>
              <a:cxn ang="0">
                <a:pos x="64" y="150"/>
              </a:cxn>
              <a:cxn ang="0">
                <a:pos x="89" y="134"/>
              </a:cxn>
              <a:cxn ang="0">
                <a:pos x="107" y="127"/>
              </a:cxn>
              <a:cxn ang="0">
                <a:pos x="102" y="111"/>
              </a:cxn>
              <a:cxn ang="0">
                <a:pos x="105" y="89"/>
              </a:cxn>
              <a:cxn ang="0">
                <a:pos x="102" y="111"/>
              </a:cxn>
              <a:cxn ang="0">
                <a:pos x="107" y="127"/>
              </a:cxn>
              <a:cxn ang="0">
                <a:pos x="139" y="154"/>
              </a:cxn>
              <a:cxn ang="0">
                <a:pos x="148" y="161"/>
              </a:cxn>
              <a:cxn ang="0">
                <a:pos x="157" y="159"/>
              </a:cxn>
              <a:cxn ang="0">
                <a:pos x="202" y="143"/>
              </a:cxn>
              <a:cxn ang="0">
                <a:pos x="218" y="132"/>
              </a:cxn>
              <a:cxn ang="0">
                <a:pos x="225" y="118"/>
              </a:cxn>
              <a:cxn ang="0">
                <a:pos x="227" y="102"/>
              </a:cxn>
              <a:cxn ang="0">
                <a:pos x="214" y="55"/>
              </a:cxn>
              <a:cxn ang="0">
                <a:pos x="214" y="39"/>
              </a:cxn>
              <a:cxn ang="0">
                <a:pos x="211" y="12"/>
              </a:cxn>
              <a:cxn ang="0">
                <a:pos x="180" y="7"/>
              </a:cxn>
              <a:cxn ang="0">
                <a:pos x="161" y="7"/>
              </a:cxn>
              <a:cxn ang="0">
                <a:pos x="127" y="7"/>
              </a:cxn>
              <a:cxn ang="0">
                <a:pos x="62" y="0"/>
              </a:cxn>
              <a:cxn ang="0">
                <a:pos x="39" y="2"/>
              </a:cxn>
            </a:cxnLst>
            <a:rect l="0" t="0" r="r" b="b"/>
            <a:pathLst>
              <a:path w="227" h="161">
                <a:moveTo>
                  <a:pt x="39" y="2"/>
                </a:moveTo>
                <a:lnTo>
                  <a:pt x="14" y="52"/>
                </a:lnTo>
                <a:lnTo>
                  <a:pt x="7" y="70"/>
                </a:lnTo>
                <a:lnTo>
                  <a:pt x="0" y="91"/>
                </a:lnTo>
                <a:lnTo>
                  <a:pt x="5" y="116"/>
                </a:lnTo>
                <a:lnTo>
                  <a:pt x="16" y="116"/>
                </a:lnTo>
                <a:lnTo>
                  <a:pt x="12" y="98"/>
                </a:lnTo>
                <a:lnTo>
                  <a:pt x="16" y="116"/>
                </a:lnTo>
                <a:lnTo>
                  <a:pt x="30" y="132"/>
                </a:lnTo>
                <a:lnTo>
                  <a:pt x="48" y="148"/>
                </a:lnTo>
                <a:lnTo>
                  <a:pt x="64" y="150"/>
                </a:lnTo>
                <a:lnTo>
                  <a:pt x="89" y="134"/>
                </a:lnTo>
                <a:lnTo>
                  <a:pt x="107" y="127"/>
                </a:lnTo>
                <a:lnTo>
                  <a:pt x="102" y="111"/>
                </a:lnTo>
                <a:lnTo>
                  <a:pt x="105" y="89"/>
                </a:lnTo>
                <a:lnTo>
                  <a:pt x="102" y="111"/>
                </a:lnTo>
                <a:lnTo>
                  <a:pt x="107" y="127"/>
                </a:lnTo>
                <a:lnTo>
                  <a:pt x="139" y="154"/>
                </a:lnTo>
                <a:lnTo>
                  <a:pt x="148" y="161"/>
                </a:lnTo>
                <a:lnTo>
                  <a:pt x="157" y="159"/>
                </a:lnTo>
                <a:lnTo>
                  <a:pt x="202" y="143"/>
                </a:lnTo>
                <a:lnTo>
                  <a:pt x="218" y="132"/>
                </a:lnTo>
                <a:lnTo>
                  <a:pt x="225" y="118"/>
                </a:lnTo>
                <a:lnTo>
                  <a:pt x="227" y="102"/>
                </a:lnTo>
                <a:lnTo>
                  <a:pt x="214" y="55"/>
                </a:lnTo>
                <a:lnTo>
                  <a:pt x="214" y="39"/>
                </a:lnTo>
                <a:lnTo>
                  <a:pt x="211" y="12"/>
                </a:lnTo>
                <a:lnTo>
                  <a:pt x="180" y="7"/>
                </a:lnTo>
                <a:lnTo>
                  <a:pt x="161" y="7"/>
                </a:lnTo>
                <a:lnTo>
                  <a:pt x="127" y="7"/>
                </a:lnTo>
                <a:lnTo>
                  <a:pt x="62" y="0"/>
                </a:lnTo>
                <a:lnTo>
                  <a:pt x="39" y="2"/>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0423" name="Freeform 7"/>
          <p:cNvSpPr>
            <a:spLocks/>
          </p:cNvSpPr>
          <p:nvPr/>
        </p:nvSpPr>
        <p:spPr bwMode="auto">
          <a:xfrm>
            <a:off x="4705350" y="2390775"/>
            <a:ext cx="454025" cy="684213"/>
          </a:xfrm>
          <a:custGeom>
            <a:avLst/>
            <a:gdLst/>
            <a:ahLst/>
            <a:cxnLst>
              <a:cxn ang="0">
                <a:pos x="172" y="286"/>
              </a:cxn>
              <a:cxn ang="0">
                <a:pos x="170" y="238"/>
              </a:cxn>
              <a:cxn ang="0">
                <a:pos x="177" y="190"/>
              </a:cxn>
              <a:cxn ang="0">
                <a:pos x="188" y="127"/>
              </a:cxn>
              <a:cxn ang="0">
                <a:pos x="190" y="102"/>
              </a:cxn>
              <a:cxn ang="0">
                <a:pos x="186" y="81"/>
              </a:cxn>
              <a:cxn ang="0">
                <a:pos x="170" y="47"/>
              </a:cxn>
              <a:cxn ang="0">
                <a:pos x="154" y="22"/>
              </a:cxn>
              <a:cxn ang="0">
                <a:pos x="136" y="16"/>
              </a:cxn>
              <a:cxn ang="0">
                <a:pos x="129" y="18"/>
              </a:cxn>
              <a:cxn ang="0">
                <a:pos x="125" y="32"/>
              </a:cxn>
              <a:cxn ang="0">
                <a:pos x="127" y="52"/>
              </a:cxn>
              <a:cxn ang="0">
                <a:pos x="134" y="81"/>
              </a:cxn>
              <a:cxn ang="0">
                <a:pos x="127" y="115"/>
              </a:cxn>
              <a:cxn ang="0">
                <a:pos x="109" y="143"/>
              </a:cxn>
              <a:cxn ang="0">
                <a:pos x="104" y="147"/>
              </a:cxn>
              <a:cxn ang="0">
                <a:pos x="100" y="156"/>
              </a:cxn>
              <a:cxn ang="0">
                <a:pos x="84" y="145"/>
              </a:cxn>
              <a:cxn ang="0">
                <a:pos x="73" y="102"/>
              </a:cxn>
              <a:cxn ang="0">
                <a:pos x="63" y="61"/>
              </a:cxn>
              <a:cxn ang="0">
                <a:pos x="63" y="32"/>
              </a:cxn>
              <a:cxn ang="0">
                <a:pos x="61" y="9"/>
              </a:cxn>
              <a:cxn ang="0">
                <a:pos x="50" y="0"/>
              </a:cxn>
              <a:cxn ang="0">
                <a:pos x="43" y="7"/>
              </a:cxn>
              <a:cxn ang="0">
                <a:pos x="25" y="32"/>
              </a:cxn>
              <a:cxn ang="0">
                <a:pos x="14" y="68"/>
              </a:cxn>
              <a:cxn ang="0">
                <a:pos x="16" y="97"/>
              </a:cxn>
              <a:cxn ang="0">
                <a:pos x="18" y="152"/>
              </a:cxn>
              <a:cxn ang="0">
                <a:pos x="23" y="197"/>
              </a:cxn>
              <a:cxn ang="0">
                <a:pos x="20" y="222"/>
              </a:cxn>
              <a:cxn ang="0">
                <a:pos x="0" y="276"/>
              </a:cxn>
              <a:cxn ang="0">
                <a:pos x="23" y="274"/>
              </a:cxn>
              <a:cxn ang="0">
                <a:pos x="88" y="281"/>
              </a:cxn>
              <a:cxn ang="0">
                <a:pos x="122" y="281"/>
              </a:cxn>
              <a:cxn ang="0">
                <a:pos x="141" y="281"/>
              </a:cxn>
              <a:cxn ang="0">
                <a:pos x="172" y="286"/>
              </a:cxn>
            </a:cxnLst>
            <a:rect l="0" t="0" r="r" b="b"/>
            <a:pathLst>
              <a:path w="190" h="286">
                <a:moveTo>
                  <a:pt x="172" y="286"/>
                </a:moveTo>
                <a:lnTo>
                  <a:pt x="170" y="238"/>
                </a:lnTo>
                <a:lnTo>
                  <a:pt x="177" y="190"/>
                </a:lnTo>
                <a:lnTo>
                  <a:pt x="188" y="127"/>
                </a:lnTo>
                <a:lnTo>
                  <a:pt x="190" y="102"/>
                </a:lnTo>
                <a:lnTo>
                  <a:pt x="186" y="81"/>
                </a:lnTo>
                <a:lnTo>
                  <a:pt x="170" y="47"/>
                </a:lnTo>
                <a:lnTo>
                  <a:pt x="154" y="22"/>
                </a:lnTo>
                <a:lnTo>
                  <a:pt x="136" y="16"/>
                </a:lnTo>
                <a:lnTo>
                  <a:pt x="129" y="18"/>
                </a:lnTo>
                <a:lnTo>
                  <a:pt x="125" y="32"/>
                </a:lnTo>
                <a:lnTo>
                  <a:pt x="127" y="52"/>
                </a:lnTo>
                <a:lnTo>
                  <a:pt x="134" y="81"/>
                </a:lnTo>
                <a:lnTo>
                  <a:pt x="127" y="115"/>
                </a:lnTo>
                <a:lnTo>
                  <a:pt x="109" y="143"/>
                </a:lnTo>
                <a:lnTo>
                  <a:pt x="104" y="147"/>
                </a:lnTo>
                <a:lnTo>
                  <a:pt x="100" y="156"/>
                </a:lnTo>
                <a:lnTo>
                  <a:pt x="84" y="145"/>
                </a:lnTo>
                <a:lnTo>
                  <a:pt x="73" y="102"/>
                </a:lnTo>
                <a:lnTo>
                  <a:pt x="63" y="61"/>
                </a:lnTo>
                <a:lnTo>
                  <a:pt x="63" y="32"/>
                </a:lnTo>
                <a:lnTo>
                  <a:pt x="61" y="9"/>
                </a:lnTo>
                <a:lnTo>
                  <a:pt x="50" y="0"/>
                </a:lnTo>
                <a:lnTo>
                  <a:pt x="43" y="7"/>
                </a:lnTo>
                <a:lnTo>
                  <a:pt x="25" y="32"/>
                </a:lnTo>
                <a:lnTo>
                  <a:pt x="14" y="68"/>
                </a:lnTo>
                <a:lnTo>
                  <a:pt x="16" y="97"/>
                </a:lnTo>
                <a:lnTo>
                  <a:pt x="18" y="152"/>
                </a:lnTo>
                <a:lnTo>
                  <a:pt x="23" y="197"/>
                </a:lnTo>
                <a:lnTo>
                  <a:pt x="20" y="222"/>
                </a:lnTo>
                <a:lnTo>
                  <a:pt x="0" y="276"/>
                </a:lnTo>
                <a:lnTo>
                  <a:pt x="23" y="274"/>
                </a:lnTo>
                <a:lnTo>
                  <a:pt x="88" y="281"/>
                </a:lnTo>
                <a:lnTo>
                  <a:pt x="122" y="281"/>
                </a:lnTo>
                <a:lnTo>
                  <a:pt x="141" y="281"/>
                </a:lnTo>
                <a:lnTo>
                  <a:pt x="172" y="286"/>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0424" name="Freeform 8"/>
          <p:cNvSpPr>
            <a:spLocks/>
          </p:cNvSpPr>
          <p:nvPr/>
        </p:nvSpPr>
        <p:spPr bwMode="auto">
          <a:xfrm>
            <a:off x="4856163" y="2330450"/>
            <a:ext cx="169862" cy="433388"/>
          </a:xfrm>
          <a:custGeom>
            <a:avLst/>
            <a:gdLst/>
            <a:ahLst/>
            <a:cxnLst>
              <a:cxn ang="0">
                <a:pos x="62" y="57"/>
              </a:cxn>
              <a:cxn ang="0">
                <a:pos x="64" y="77"/>
              </a:cxn>
              <a:cxn ang="0">
                <a:pos x="71" y="106"/>
              </a:cxn>
              <a:cxn ang="0">
                <a:pos x="64" y="140"/>
              </a:cxn>
              <a:cxn ang="0">
                <a:pos x="46" y="168"/>
              </a:cxn>
              <a:cxn ang="0">
                <a:pos x="41" y="172"/>
              </a:cxn>
              <a:cxn ang="0">
                <a:pos x="37" y="181"/>
              </a:cxn>
              <a:cxn ang="0">
                <a:pos x="21" y="170"/>
              </a:cxn>
              <a:cxn ang="0">
                <a:pos x="10" y="127"/>
              </a:cxn>
              <a:cxn ang="0">
                <a:pos x="0" y="86"/>
              </a:cxn>
              <a:cxn ang="0">
                <a:pos x="0" y="57"/>
              </a:cxn>
              <a:cxn ang="0">
                <a:pos x="5" y="41"/>
              </a:cxn>
              <a:cxn ang="0">
                <a:pos x="16" y="9"/>
              </a:cxn>
              <a:cxn ang="0">
                <a:pos x="28" y="0"/>
              </a:cxn>
              <a:cxn ang="0">
                <a:pos x="37" y="9"/>
              </a:cxn>
              <a:cxn ang="0">
                <a:pos x="44" y="25"/>
              </a:cxn>
              <a:cxn ang="0">
                <a:pos x="62" y="57"/>
              </a:cxn>
            </a:cxnLst>
            <a:rect l="0" t="0" r="r" b="b"/>
            <a:pathLst>
              <a:path w="71" h="181">
                <a:moveTo>
                  <a:pt x="62" y="57"/>
                </a:moveTo>
                <a:lnTo>
                  <a:pt x="64" y="77"/>
                </a:lnTo>
                <a:lnTo>
                  <a:pt x="71" y="106"/>
                </a:lnTo>
                <a:lnTo>
                  <a:pt x="64" y="140"/>
                </a:lnTo>
                <a:lnTo>
                  <a:pt x="46" y="168"/>
                </a:lnTo>
                <a:lnTo>
                  <a:pt x="41" y="172"/>
                </a:lnTo>
                <a:lnTo>
                  <a:pt x="37" y="181"/>
                </a:lnTo>
                <a:lnTo>
                  <a:pt x="21" y="170"/>
                </a:lnTo>
                <a:lnTo>
                  <a:pt x="10" y="127"/>
                </a:lnTo>
                <a:lnTo>
                  <a:pt x="0" y="86"/>
                </a:lnTo>
                <a:lnTo>
                  <a:pt x="0" y="57"/>
                </a:lnTo>
                <a:lnTo>
                  <a:pt x="5" y="41"/>
                </a:lnTo>
                <a:lnTo>
                  <a:pt x="16" y="9"/>
                </a:lnTo>
                <a:lnTo>
                  <a:pt x="28" y="0"/>
                </a:lnTo>
                <a:lnTo>
                  <a:pt x="37" y="9"/>
                </a:lnTo>
                <a:lnTo>
                  <a:pt x="44" y="25"/>
                </a:lnTo>
                <a:lnTo>
                  <a:pt x="62" y="57"/>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0425" name="Freeform 9"/>
          <p:cNvSpPr>
            <a:spLocks/>
          </p:cNvSpPr>
          <p:nvPr/>
        </p:nvSpPr>
        <p:spPr bwMode="auto">
          <a:xfrm>
            <a:off x="4351338" y="3349625"/>
            <a:ext cx="585787" cy="428625"/>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noFill/>
          <a:ln w="28575" cap="flat" cmpd="sng">
            <a:solidFill>
              <a:srgbClr val="33CC33"/>
            </a:solidFill>
            <a:prstDash val="sysDot"/>
            <a:round/>
            <a:headEnd/>
            <a:tailEnd/>
          </a:ln>
        </p:spPr>
        <p:txBody>
          <a:bodyPr/>
          <a:lstStyle/>
          <a:p>
            <a:endParaRPr lang="el-GR"/>
          </a:p>
        </p:txBody>
      </p:sp>
      <p:sp>
        <p:nvSpPr>
          <p:cNvPr id="60426" name="Freeform 10"/>
          <p:cNvSpPr>
            <a:spLocks/>
          </p:cNvSpPr>
          <p:nvPr/>
        </p:nvSpPr>
        <p:spPr bwMode="auto">
          <a:xfrm>
            <a:off x="4119563" y="3670300"/>
            <a:ext cx="703262" cy="817563"/>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noFill/>
          <a:ln w="28575" cap="flat" cmpd="sng">
            <a:solidFill>
              <a:srgbClr val="33CC33"/>
            </a:solidFill>
            <a:prstDash val="sysDot"/>
            <a:round/>
            <a:headEnd/>
            <a:tailEnd/>
          </a:ln>
        </p:spPr>
        <p:txBody>
          <a:bodyPr/>
          <a:lstStyle/>
          <a:p>
            <a:endParaRPr lang="el-GR"/>
          </a:p>
        </p:txBody>
      </p:sp>
      <p:sp>
        <p:nvSpPr>
          <p:cNvPr id="60427" name="Freeform 11"/>
          <p:cNvSpPr>
            <a:spLocks/>
          </p:cNvSpPr>
          <p:nvPr/>
        </p:nvSpPr>
        <p:spPr bwMode="auto">
          <a:xfrm>
            <a:off x="1833563" y="1646238"/>
            <a:ext cx="4668837" cy="3836987"/>
          </a:xfrm>
          <a:custGeom>
            <a:avLst/>
            <a:gdLst/>
            <a:ahLst/>
            <a:cxnLst>
              <a:cxn ang="0">
                <a:pos x="174" y="99"/>
              </a:cxn>
              <a:cxn ang="0">
                <a:pos x="146" y="44"/>
              </a:cxn>
              <a:cxn ang="0">
                <a:pos x="97" y="3"/>
              </a:cxn>
              <a:cxn ang="0">
                <a:pos x="26" y="25"/>
              </a:cxn>
              <a:cxn ang="0">
                <a:pos x="1" y="104"/>
              </a:cxn>
              <a:cxn ang="0">
                <a:pos x="26" y="174"/>
              </a:cxn>
              <a:cxn ang="0">
                <a:pos x="156" y="620"/>
              </a:cxn>
              <a:cxn ang="0">
                <a:pos x="212" y="843"/>
              </a:cxn>
              <a:cxn ang="0">
                <a:pos x="277" y="1010"/>
              </a:cxn>
              <a:cxn ang="0">
                <a:pos x="509" y="1121"/>
              </a:cxn>
              <a:cxn ang="0">
                <a:pos x="736" y="1179"/>
              </a:cxn>
              <a:cxn ang="0">
                <a:pos x="973" y="1289"/>
              </a:cxn>
              <a:cxn ang="0">
                <a:pos x="1187" y="1409"/>
              </a:cxn>
              <a:cxn ang="0">
                <a:pos x="1540" y="1567"/>
              </a:cxn>
              <a:cxn ang="0">
                <a:pos x="1837" y="1595"/>
              </a:cxn>
              <a:cxn ang="0">
                <a:pos x="1940" y="1512"/>
              </a:cxn>
              <a:cxn ang="0">
                <a:pos x="1912" y="1400"/>
              </a:cxn>
              <a:cxn ang="0">
                <a:pos x="1902" y="1275"/>
              </a:cxn>
              <a:cxn ang="0">
                <a:pos x="1940" y="1131"/>
              </a:cxn>
            </a:cxnLst>
            <a:rect l="0" t="0" r="r" b="b"/>
            <a:pathLst>
              <a:path w="1952" h="1604">
                <a:moveTo>
                  <a:pt x="174" y="99"/>
                </a:moveTo>
                <a:cubicBezTo>
                  <a:pt x="167" y="77"/>
                  <a:pt x="159" y="60"/>
                  <a:pt x="146" y="44"/>
                </a:cubicBezTo>
                <a:cubicBezTo>
                  <a:pt x="133" y="28"/>
                  <a:pt x="117" y="6"/>
                  <a:pt x="97" y="3"/>
                </a:cubicBezTo>
                <a:cubicBezTo>
                  <a:pt x="77" y="0"/>
                  <a:pt x="42" y="8"/>
                  <a:pt x="26" y="25"/>
                </a:cubicBezTo>
                <a:cubicBezTo>
                  <a:pt x="10" y="42"/>
                  <a:pt x="1" y="79"/>
                  <a:pt x="1" y="104"/>
                </a:cubicBezTo>
                <a:cubicBezTo>
                  <a:pt x="1" y="129"/>
                  <a:pt x="0" y="88"/>
                  <a:pt x="26" y="174"/>
                </a:cubicBezTo>
                <a:cubicBezTo>
                  <a:pt x="52" y="260"/>
                  <a:pt x="125" y="508"/>
                  <a:pt x="156" y="620"/>
                </a:cubicBezTo>
                <a:cubicBezTo>
                  <a:pt x="187" y="732"/>
                  <a:pt x="192" y="778"/>
                  <a:pt x="212" y="843"/>
                </a:cubicBezTo>
                <a:cubicBezTo>
                  <a:pt x="232" y="908"/>
                  <a:pt x="228" y="964"/>
                  <a:pt x="277" y="1010"/>
                </a:cubicBezTo>
                <a:cubicBezTo>
                  <a:pt x="326" y="1056"/>
                  <a:pt x="433" y="1093"/>
                  <a:pt x="509" y="1121"/>
                </a:cubicBezTo>
                <a:cubicBezTo>
                  <a:pt x="585" y="1149"/>
                  <a:pt x="659" y="1151"/>
                  <a:pt x="736" y="1179"/>
                </a:cubicBezTo>
                <a:cubicBezTo>
                  <a:pt x="813" y="1207"/>
                  <a:pt x="898" y="1251"/>
                  <a:pt x="973" y="1289"/>
                </a:cubicBezTo>
                <a:cubicBezTo>
                  <a:pt x="1048" y="1327"/>
                  <a:pt x="1093" y="1363"/>
                  <a:pt x="1187" y="1409"/>
                </a:cubicBezTo>
                <a:cubicBezTo>
                  <a:pt x="1281" y="1455"/>
                  <a:pt x="1432" y="1536"/>
                  <a:pt x="1540" y="1567"/>
                </a:cubicBezTo>
                <a:cubicBezTo>
                  <a:pt x="1648" y="1598"/>
                  <a:pt x="1770" y="1604"/>
                  <a:pt x="1837" y="1595"/>
                </a:cubicBezTo>
                <a:cubicBezTo>
                  <a:pt x="1904" y="1586"/>
                  <a:pt x="1928" y="1544"/>
                  <a:pt x="1940" y="1512"/>
                </a:cubicBezTo>
                <a:cubicBezTo>
                  <a:pt x="1952" y="1480"/>
                  <a:pt x="1918" y="1439"/>
                  <a:pt x="1912" y="1400"/>
                </a:cubicBezTo>
                <a:cubicBezTo>
                  <a:pt x="1906" y="1361"/>
                  <a:pt x="1897" y="1320"/>
                  <a:pt x="1902" y="1275"/>
                </a:cubicBezTo>
                <a:cubicBezTo>
                  <a:pt x="1907" y="1230"/>
                  <a:pt x="1932" y="1161"/>
                  <a:pt x="1940" y="1131"/>
                </a:cubicBezTo>
              </a:path>
            </a:pathLst>
          </a:custGeom>
          <a:noFill/>
          <a:ln w="28575" cap="flat" cmpd="sng">
            <a:solidFill>
              <a:srgbClr val="33CC33"/>
            </a:solidFill>
            <a:prstDash val="sysDot"/>
            <a:round/>
            <a:headEnd type="none" w="med" len="med"/>
            <a:tailEnd type="none" w="med" len="med"/>
          </a:ln>
          <a:effectLst/>
        </p:spPr>
        <p:txBody>
          <a:bodyPr/>
          <a:lstStyle/>
          <a:p>
            <a:endParaRPr lang="el-GR"/>
          </a:p>
        </p:txBody>
      </p:sp>
      <p:sp>
        <p:nvSpPr>
          <p:cNvPr id="60428" name="Freeform 12"/>
          <p:cNvSpPr>
            <a:spLocks/>
          </p:cNvSpPr>
          <p:nvPr/>
        </p:nvSpPr>
        <p:spPr bwMode="auto">
          <a:xfrm>
            <a:off x="1655763" y="1498600"/>
            <a:ext cx="1284287" cy="415925"/>
          </a:xfrm>
          <a:custGeom>
            <a:avLst/>
            <a:gdLst/>
            <a:ahLst/>
            <a:cxnLst>
              <a:cxn ang="0">
                <a:pos x="0" y="79"/>
              </a:cxn>
              <a:cxn ang="0">
                <a:pos x="48" y="26"/>
              </a:cxn>
              <a:cxn ang="0">
                <a:pos x="139" y="2"/>
              </a:cxn>
              <a:cxn ang="0">
                <a:pos x="216" y="16"/>
              </a:cxn>
              <a:cxn ang="0">
                <a:pos x="259" y="64"/>
              </a:cxn>
              <a:cxn ang="0">
                <a:pos x="292" y="108"/>
              </a:cxn>
              <a:cxn ang="0">
                <a:pos x="350" y="165"/>
              </a:cxn>
              <a:cxn ang="0">
                <a:pos x="427" y="165"/>
              </a:cxn>
              <a:cxn ang="0">
                <a:pos x="489" y="127"/>
              </a:cxn>
              <a:cxn ang="0">
                <a:pos x="537" y="79"/>
              </a:cxn>
            </a:cxnLst>
            <a:rect l="0" t="0" r="r" b="b"/>
            <a:pathLst>
              <a:path w="537" h="174">
                <a:moveTo>
                  <a:pt x="0" y="79"/>
                </a:moveTo>
                <a:cubicBezTo>
                  <a:pt x="12" y="59"/>
                  <a:pt x="25" y="39"/>
                  <a:pt x="48" y="26"/>
                </a:cubicBezTo>
                <a:cubicBezTo>
                  <a:pt x="71" y="13"/>
                  <a:pt x="111" y="4"/>
                  <a:pt x="139" y="2"/>
                </a:cubicBezTo>
                <a:cubicBezTo>
                  <a:pt x="167" y="0"/>
                  <a:pt x="196" y="6"/>
                  <a:pt x="216" y="16"/>
                </a:cubicBezTo>
                <a:cubicBezTo>
                  <a:pt x="236" y="26"/>
                  <a:pt x="246" y="49"/>
                  <a:pt x="259" y="64"/>
                </a:cubicBezTo>
                <a:cubicBezTo>
                  <a:pt x="272" y="79"/>
                  <a:pt x="277" y="91"/>
                  <a:pt x="292" y="108"/>
                </a:cubicBezTo>
                <a:cubicBezTo>
                  <a:pt x="307" y="125"/>
                  <a:pt x="328" y="156"/>
                  <a:pt x="350" y="165"/>
                </a:cubicBezTo>
                <a:cubicBezTo>
                  <a:pt x="372" y="174"/>
                  <a:pt x="404" y="171"/>
                  <a:pt x="427" y="165"/>
                </a:cubicBezTo>
                <a:cubicBezTo>
                  <a:pt x="450" y="159"/>
                  <a:pt x="471" y="141"/>
                  <a:pt x="489" y="127"/>
                </a:cubicBezTo>
                <a:cubicBezTo>
                  <a:pt x="507" y="113"/>
                  <a:pt x="522" y="96"/>
                  <a:pt x="537" y="79"/>
                </a:cubicBezTo>
              </a:path>
            </a:pathLst>
          </a:custGeom>
          <a:noFill/>
          <a:ln w="28575" cap="flat" cmpd="sng">
            <a:solidFill>
              <a:srgbClr val="33CC33"/>
            </a:solidFill>
            <a:prstDash val="solid"/>
            <a:round/>
            <a:headEnd type="none" w="med" len="med"/>
            <a:tailEnd type="none" w="med" len="med"/>
          </a:ln>
          <a:effectLst/>
        </p:spPr>
        <p:txBody>
          <a:bodyPr/>
          <a:lstStyle/>
          <a:p>
            <a:endParaRPr lang="el-GR"/>
          </a:p>
        </p:txBody>
      </p:sp>
      <p:sp>
        <p:nvSpPr>
          <p:cNvPr id="60429" name="Freeform 13"/>
          <p:cNvSpPr>
            <a:spLocks/>
          </p:cNvSpPr>
          <p:nvPr/>
        </p:nvSpPr>
        <p:spPr bwMode="auto">
          <a:xfrm rot="-149859">
            <a:off x="6662738" y="3695700"/>
            <a:ext cx="325437" cy="461963"/>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0430" name="Freeform 14"/>
          <p:cNvSpPr>
            <a:spLocks/>
          </p:cNvSpPr>
          <p:nvPr/>
        </p:nvSpPr>
        <p:spPr bwMode="auto">
          <a:xfrm rot="-149859">
            <a:off x="6483350" y="4014788"/>
            <a:ext cx="441325" cy="66675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0431" name="Freeform 15"/>
          <p:cNvSpPr>
            <a:spLocks/>
          </p:cNvSpPr>
          <p:nvPr/>
        </p:nvSpPr>
        <p:spPr bwMode="auto">
          <a:xfrm rot="-149859">
            <a:off x="4670425" y="3516313"/>
            <a:ext cx="585788" cy="428625"/>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0432" name="Freeform 16"/>
          <p:cNvSpPr>
            <a:spLocks/>
          </p:cNvSpPr>
          <p:nvPr/>
        </p:nvSpPr>
        <p:spPr bwMode="auto">
          <a:xfrm rot="-149859">
            <a:off x="4460875" y="3843338"/>
            <a:ext cx="703263" cy="817562"/>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0433" name="Freeform 17"/>
          <p:cNvSpPr>
            <a:spLocks/>
          </p:cNvSpPr>
          <p:nvPr/>
        </p:nvSpPr>
        <p:spPr bwMode="auto">
          <a:xfrm rot="-149859">
            <a:off x="2152650" y="1833563"/>
            <a:ext cx="4670425" cy="3836987"/>
          </a:xfrm>
          <a:custGeom>
            <a:avLst/>
            <a:gdLst/>
            <a:ahLst/>
            <a:cxnLst>
              <a:cxn ang="0">
                <a:pos x="174" y="99"/>
              </a:cxn>
              <a:cxn ang="0">
                <a:pos x="146" y="44"/>
              </a:cxn>
              <a:cxn ang="0">
                <a:pos x="97" y="3"/>
              </a:cxn>
              <a:cxn ang="0">
                <a:pos x="26" y="25"/>
              </a:cxn>
              <a:cxn ang="0">
                <a:pos x="1" y="104"/>
              </a:cxn>
              <a:cxn ang="0">
                <a:pos x="26" y="174"/>
              </a:cxn>
              <a:cxn ang="0">
                <a:pos x="156" y="620"/>
              </a:cxn>
              <a:cxn ang="0">
                <a:pos x="212" y="843"/>
              </a:cxn>
              <a:cxn ang="0">
                <a:pos x="277" y="1010"/>
              </a:cxn>
              <a:cxn ang="0">
                <a:pos x="509" y="1121"/>
              </a:cxn>
              <a:cxn ang="0">
                <a:pos x="736" y="1179"/>
              </a:cxn>
              <a:cxn ang="0">
                <a:pos x="973" y="1289"/>
              </a:cxn>
              <a:cxn ang="0">
                <a:pos x="1187" y="1409"/>
              </a:cxn>
              <a:cxn ang="0">
                <a:pos x="1540" y="1567"/>
              </a:cxn>
              <a:cxn ang="0">
                <a:pos x="1837" y="1595"/>
              </a:cxn>
              <a:cxn ang="0">
                <a:pos x="1940" y="1512"/>
              </a:cxn>
              <a:cxn ang="0">
                <a:pos x="1912" y="1400"/>
              </a:cxn>
              <a:cxn ang="0">
                <a:pos x="1902" y="1275"/>
              </a:cxn>
              <a:cxn ang="0">
                <a:pos x="1940" y="1131"/>
              </a:cxn>
            </a:cxnLst>
            <a:rect l="0" t="0" r="r" b="b"/>
            <a:pathLst>
              <a:path w="1952" h="1604">
                <a:moveTo>
                  <a:pt x="174" y="99"/>
                </a:moveTo>
                <a:cubicBezTo>
                  <a:pt x="167" y="77"/>
                  <a:pt x="159" y="60"/>
                  <a:pt x="146" y="44"/>
                </a:cubicBezTo>
                <a:cubicBezTo>
                  <a:pt x="133" y="28"/>
                  <a:pt x="117" y="6"/>
                  <a:pt x="97" y="3"/>
                </a:cubicBezTo>
                <a:cubicBezTo>
                  <a:pt x="77" y="0"/>
                  <a:pt x="42" y="8"/>
                  <a:pt x="26" y="25"/>
                </a:cubicBezTo>
                <a:cubicBezTo>
                  <a:pt x="10" y="42"/>
                  <a:pt x="1" y="79"/>
                  <a:pt x="1" y="104"/>
                </a:cubicBezTo>
                <a:cubicBezTo>
                  <a:pt x="1" y="129"/>
                  <a:pt x="0" y="88"/>
                  <a:pt x="26" y="174"/>
                </a:cubicBezTo>
                <a:cubicBezTo>
                  <a:pt x="52" y="260"/>
                  <a:pt x="125" y="508"/>
                  <a:pt x="156" y="620"/>
                </a:cubicBezTo>
                <a:cubicBezTo>
                  <a:pt x="187" y="732"/>
                  <a:pt x="192" y="778"/>
                  <a:pt x="212" y="843"/>
                </a:cubicBezTo>
                <a:cubicBezTo>
                  <a:pt x="232" y="908"/>
                  <a:pt x="228" y="964"/>
                  <a:pt x="277" y="1010"/>
                </a:cubicBezTo>
                <a:cubicBezTo>
                  <a:pt x="326" y="1056"/>
                  <a:pt x="433" y="1093"/>
                  <a:pt x="509" y="1121"/>
                </a:cubicBezTo>
                <a:cubicBezTo>
                  <a:pt x="585" y="1149"/>
                  <a:pt x="659" y="1151"/>
                  <a:pt x="736" y="1179"/>
                </a:cubicBezTo>
                <a:cubicBezTo>
                  <a:pt x="813" y="1207"/>
                  <a:pt x="898" y="1251"/>
                  <a:pt x="973" y="1289"/>
                </a:cubicBezTo>
                <a:cubicBezTo>
                  <a:pt x="1048" y="1327"/>
                  <a:pt x="1093" y="1363"/>
                  <a:pt x="1187" y="1409"/>
                </a:cubicBezTo>
                <a:cubicBezTo>
                  <a:pt x="1281" y="1455"/>
                  <a:pt x="1432" y="1536"/>
                  <a:pt x="1540" y="1567"/>
                </a:cubicBezTo>
                <a:cubicBezTo>
                  <a:pt x="1648" y="1598"/>
                  <a:pt x="1770" y="1604"/>
                  <a:pt x="1837" y="1595"/>
                </a:cubicBezTo>
                <a:cubicBezTo>
                  <a:pt x="1904" y="1586"/>
                  <a:pt x="1928" y="1544"/>
                  <a:pt x="1940" y="1512"/>
                </a:cubicBezTo>
                <a:cubicBezTo>
                  <a:pt x="1952" y="1480"/>
                  <a:pt x="1918" y="1439"/>
                  <a:pt x="1912" y="1400"/>
                </a:cubicBezTo>
                <a:cubicBezTo>
                  <a:pt x="1906" y="1361"/>
                  <a:pt x="1897" y="1320"/>
                  <a:pt x="1902" y="1275"/>
                </a:cubicBezTo>
                <a:cubicBezTo>
                  <a:pt x="1907" y="1230"/>
                  <a:pt x="1932" y="1161"/>
                  <a:pt x="1940" y="1131"/>
                </a:cubicBezTo>
              </a:path>
            </a:pathLst>
          </a:custGeom>
          <a:noFill/>
          <a:ln w="28575" cap="flat" cmpd="sng">
            <a:solidFill>
              <a:schemeClr val="tx2"/>
            </a:solidFill>
            <a:prstDash val="solid"/>
            <a:round/>
            <a:headEnd type="none" w="med" len="med"/>
            <a:tailEnd type="none" w="med" len="med"/>
          </a:ln>
          <a:effectLst/>
        </p:spPr>
        <p:txBody>
          <a:bodyPr/>
          <a:lstStyle/>
          <a:p>
            <a:endParaRPr lang="el-GR"/>
          </a:p>
        </p:txBody>
      </p:sp>
      <p:sp>
        <p:nvSpPr>
          <p:cNvPr id="60434" name="AutoShape 18"/>
          <p:cNvSpPr>
            <a:spLocks noChangeArrowheads="1"/>
          </p:cNvSpPr>
          <p:nvPr/>
        </p:nvSpPr>
        <p:spPr bwMode="auto">
          <a:xfrm rot="5400000">
            <a:off x="2017713" y="1717675"/>
            <a:ext cx="561975" cy="631825"/>
          </a:xfrm>
          <a:custGeom>
            <a:avLst/>
            <a:gdLst>
              <a:gd name="G0" fmla="+- 15136 0 0"/>
              <a:gd name="G1" fmla="+- 3355 0 0"/>
              <a:gd name="G2" fmla="+- 12158 0 3355"/>
              <a:gd name="G3" fmla="+- G2 0 3355"/>
              <a:gd name="G4" fmla="*/ G3 32768 32059"/>
              <a:gd name="G5" fmla="*/ G4 1 2"/>
              <a:gd name="G6" fmla="+- 21600 0 15136"/>
              <a:gd name="G7" fmla="*/ G6 3355 6079"/>
              <a:gd name="G8" fmla="+- G7 15136 0"/>
              <a:gd name="T0" fmla="*/ 15136 w 21600"/>
              <a:gd name="T1" fmla="*/ 0 h 21600"/>
              <a:gd name="T2" fmla="*/ 15136 w 21600"/>
              <a:gd name="T3" fmla="*/ 12158 h 21600"/>
              <a:gd name="T4" fmla="*/ 278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6" y="0"/>
                </a:lnTo>
                <a:lnTo>
                  <a:pt x="15136" y="3355"/>
                </a:lnTo>
                <a:lnTo>
                  <a:pt x="12427" y="3355"/>
                </a:lnTo>
                <a:cubicBezTo>
                  <a:pt x="5564" y="3355"/>
                  <a:pt x="0" y="7296"/>
                  <a:pt x="0" y="12158"/>
                </a:cubicBezTo>
                <a:lnTo>
                  <a:pt x="0" y="21600"/>
                </a:lnTo>
                <a:lnTo>
                  <a:pt x="5568" y="21600"/>
                </a:lnTo>
                <a:lnTo>
                  <a:pt x="5568" y="12158"/>
                </a:lnTo>
                <a:cubicBezTo>
                  <a:pt x="5568" y="10305"/>
                  <a:pt x="8639" y="8803"/>
                  <a:pt x="12427" y="8803"/>
                </a:cubicBezTo>
                <a:lnTo>
                  <a:pt x="15136" y="8803"/>
                </a:lnTo>
                <a:lnTo>
                  <a:pt x="15136" y="12158"/>
                </a:lnTo>
                <a:close/>
              </a:path>
            </a:pathLst>
          </a:custGeom>
          <a:solidFill>
            <a:schemeClr val="accent1"/>
          </a:solidFill>
          <a:ln w="28575">
            <a:solidFill>
              <a:schemeClr val="bg2"/>
            </a:solidFill>
            <a:miter lim="800000"/>
            <a:headEnd/>
            <a:tailEnd/>
          </a:ln>
          <a:effectLst>
            <a:outerShdw dist="35921" dir="2700000" algn="ctr" rotWithShape="0">
              <a:schemeClr val="bg2"/>
            </a:outerShdw>
          </a:effectLst>
        </p:spPr>
        <p:txBody>
          <a:bodyPr wrap="none" anchor="ctr"/>
          <a:lstStyle/>
          <a:p>
            <a:endParaRPr lang="el-G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reeform 2"/>
          <p:cNvSpPr>
            <a:spLocks/>
          </p:cNvSpPr>
          <p:nvPr/>
        </p:nvSpPr>
        <p:spPr bwMode="auto">
          <a:xfrm>
            <a:off x="6332538" y="3609975"/>
            <a:ext cx="325437" cy="461963"/>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noFill/>
          <a:ln w="28575" cap="flat" cmpd="sng">
            <a:solidFill>
              <a:srgbClr val="33CC33"/>
            </a:solidFill>
            <a:prstDash val="sysDot"/>
            <a:round/>
            <a:headEnd/>
            <a:tailEnd/>
          </a:ln>
        </p:spPr>
        <p:txBody>
          <a:bodyPr/>
          <a:lstStyle/>
          <a:p>
            <a:endParaRPr lang="el-GR"/>
          </a:p>
        </p:txBody>
      </p:sp>
      <p:sp>
        <p:nvSpPr>
          <p:cNvPr id="61443" name="Freeform 3"/>
          <p:cNvSpPr>
            <a:spLocks/>
          </p:cNvSpPr>
          <p:nvPr/>
        </p:nvSpPr>
        <p:spPr bwMode="auto">
          <a:xfrm>
            <a:off x="6135688" y="3924300"/>
            <a:ext cx="439737" cy="66675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noFill/>
          <a:ln w="28575" cap="flat" cmpd="sng">
            <a:solidFill>
              <a:srgbClr val="33CC33"/>
            </a:solidFill>
            <a:prstDash val="sysDot"/>
            <a:round/>
            <a:headEnd/>
            <a:tailEnd/>
          </a:ln>
        </p:spPr>
        <p:txBody>
          <a:bodyPr/>
          <a:lstStyle/>
          <a:p>
            <a:endParaRPr lang="el-GR"/>
          </a:p>
        </p:txBody>
      </p:sp>
      <p:sp>
        <p:nvSpPr>
          <p:cNvPr id="61444" name="Freeform 4"/>
          <p:cNvSpPr>
            <a:spLocks/>
          </p:cNvSpPr>
          <p:nvPr/>
        </p:nvSpPr>
        <p:spPr bwMode="auto">
          <a:xfrm>
            <a:off x="4351338" y="3349625"/>
            <a:ext cx="585787" cy="428625"/>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noFill/>
          <a:ln w="28575" cap="flat" cmpd="sng">
            <a:solidFill>
              <a:srgbClr val="33CC33"/>
            </a:solidFill>
            <a:prstDash val="sysDot"/>
            <a:round/>
            <a:headEnd/>
            <a:tailEnd/>
          </a:ln>
        </p:spPr>
        <p:txBody>
          <a:bodyPr/>
          <a:lstStyle/>
          <a:p>
            <a:endParaRPr lang="el-GR"/>
          </a:p>
        </p:txBody>
      </p:sp>
      <p:sp>
        <p:nvSpPr>
          <p:cNvPr id="61445" name="Freeform 5"/>
          <p:cNvSpPr>
            <a:spLocks/>
          </p:cNvSpPr>
          <p:nvPr/>
        </p:nvSpPr>
        <p:spPr bwMode="auto">
          <a:xfrm>
            <a:off x="4119563" y="3670300"/>
            <a:ext cx="703262" cy="817563"/>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noFill/>
          <a:ln w="28575" cap="flat" cmpd="sng">
            <a:solidFill>
              <a:srgbClr val="33CC33"/>
            </a:solidFill>
            <a:prstDash val="sysDot"/>
            <a:round/>
            <a:headEnd/>
            <a:tailEnd/>
          </a:ln>
        </p:spPr>
        <p:txBody>
          <a:bodyPr/>
          <a:lstStyle/>
          <a:p>
            <a:endParaRPr lang="el-GR"/>
          </a:p>
        </p:txBody>
      </p:sp>
      <p:sp>
        <p:nvSpPr>
          <p:cNvPr id="61446" name="Freeform 6"/>
          <p:cNvSpPr>
            <a:spLocks/>
          </p:cNvSpPr>
          <p:nvPr/>
        </p:nvSpPr>
        <p:spPr bwMode="auto">
          <a:xfrm>
            <a:off x="1833563" y="1646238"/>
            <a:ext cx="4668837" cy="3836987"/>
          </a:xfrm>
          <a:custGeom>
            <a:avLst/>
            <a:gdLst/>
            <a:ahLst/>
            <a:cxnLst>
              <a:cxn ang="0">
                <a:pos x="174" y="99"/>
              </a:cxn>
              <a:cxn ang="0">
                <a:pos x="146" y="44"/>
              </a:cxn>
              <a:cxn ang="0">
                <a:pos x="97" y="3"/>
              </a:cxn>
              <a:cxn ang="0">
                <a:pos x="26" y="25"/>
              </a:cxn>
              <a:cxn ang="0">
                <a:pos x="1" y="104"/>
              </a:cxn>
              <a:cxn ang="0">
                <a:pos x="26" y="174"/>
              </a:cxn>
              <a:cxn ang="0">
                <a:pos x="156" y="620"/>
              </a:cxn>
              <a:cxn ang="0">
                <a:pos x="212" y="843"/>
              </a:cxn>
              <a:cxn ang="0">
                <a:pos x="277" y="1010"/>
              </a:cxn>
              <a:cxn ang="0">
                <a:pos x="509" y="1121"/>
              </a:cxn>
              <a:cxn ang="0">
                <a:pos x="736" y="1179"/>
              </a:cxn>
              <a:cxn ang="0">
                <a:pos x="973" y="1289"/>
              </a:cxn>
              <a:cxn ang="0">
                <a:pos x="1187" y="1409"/>
              </a:cxn>
              <a:cxn ang="0">
                <a:pos x="1540" y="1567"/>
              </a:cxn>
              <a:cxn ang="0">
                <a:pos x="1837" y="1595"/>
              </a:cxn>
              <a:cxn ang="0">
                <a:pos x="1940" y="1512"/>
              </a:cxn>
              <a:cxn ang="0">
                <a:pos x="1912" y="1400"/>
              </a:cxn>
              <a:cxn ang="0">
                <a:pos x="1902" y="1275"/>
              </a:cxn>
              <a:cxn ang="0">
                <a:pos x="1940" y="1131"/>
              </a:cxn>
            </a:cxnLst>
            <a:rect l="0" t="0" r="r" b="b"/>
            <a:pathLst>
              <a:path w="1952" h="1604">
                <a:moveTo>
                  <a:pt x="174" y="99"/>
                </a:moveTo>
                <a:cubicBezTo>
                  <a:pt x="167" y="77"/>
                  <a:pt x="159" y="60"/>
                  <a:pt x="146" y="44"/>
                </a:cubicBezTo>
                <a:cubicBezTo>
                  <a:pt x="133" y="28"/>
                  <a:pt x="117" y="6"/>
                  <a:pt x="97" y="3"/>
                </a:cubicBezTo>
                <a:cubicBezTo>
                  <a:pt x="77" y="0"/>
                  <a:pt x="42" y="8"/>
                  <a:pt x="26" y="25"/>
                </a:cubicBezTo>
                <a:cubicBezTo>
                  <a:pt x="10" y="42"/>
                  <a:pt x="1" y="79"/>
                  <a:pt x="1" y="104"/>
                </a:cubicBezTo>
                <a:cubicBezTo>
                  <a:pt x="1" y="129"/>
                  <a:pt x="0" y="88"/>
                  <a:pt x="26" y="174"/>
                </a:cubicBezTo>
                <a:cubicBezTo>
                  <a:pt x="52" y="260"/>
                  <a:pt x="125" y="508"/>
                  <a:pt x="156" y="620"/>
                </a:cubicBezTo>
                <a:cubicBezTo>
                  <a:pt x="187" y="732"/>
                  <a:pt x="192" y="778"/>
                  <a:pt x="212" y="843"/>
                </a:cubicBezTo>
                <a:cubicBezTo>
                  <a:pt x="232" y="908"/>
                  <a:pt x="228" y="964"/>
                  <a:pt x="277" y="1010"/>
                </a:cubicBezTo>
                <a:cubicBezTo>
                  <a:pt x="326" y="1056"/>
                  <a:pt x="433" y="1093"/>
                  <a:pt x="509" y="1121"/>
                </a:cubicBezTo>
                <a:cubicBezTo>
                  <a:pt x="585" y="1149"/>
                  <a:pt x="659" y="1151"/>
                  <a:pt x="736" y="1179"/>
                </a:cubicBezTo>
                <a:cubicBezTo>
                  <a:pt x="813" y="1207"/>
                  <a:pt x="898" y="1251"/>
                  <a:pt x="973" y="1289"/>
                </a:cubicBezTo>
                <a:cubicBezTo>
                  <a:pt x="1048" y="1327"/>
                  <a:pt x="1093" y="1363"/>
                  <a:pt x="1187" y="1409"/>
                </a:cubicBezTo>
                <a:cubicBezTo>
                  <a:pt x="1281" y="1455"/>
                  <a:pt x="1432" y="1536"/>
                  <a:pt x="1540" y="1567"/>
                </a:cubicBezTo>
                <a:cubicBezTo>
                  <a:pt x="1648" y="1598"/>
                  <a:pt x="1770" y="1604"/>
                  <a:pt x="1837" y="1595"/>
                </a:cubicBezTo>
                <a:cubicBezTo>
                  <a:pt x="1904" y="1586"/>
                  <a:pt x="1928" y="1544"/>
                  <a:pt x="1940" y="1512"/>
                </a:cubicBezTo>
                <a:cubicBezTo>
                  <a:pt x="1952" y="1480"/>
                  <a:pt x="1918" y="1439"/>
                  <a:pt x="1912" y="1400"/>
                </a:cubicBezTo>
                <a:cubicBezTo>
                  <a:pt x="1906" y="1361"/>
                  <a:pt x="1897" y="1320"/>
                  <a:pt x="1902" y="1275"/>
                </a:cubicBezTo>
                <a:cubicBezTo>
                  <a:pt x="1907" y="1230"/>
                  <a:pt x="1932" y="1161"/>
                  <a:pt x="1940" y="1131"/>
                </a:cubicBezTo>
              </a:path>
            </a:pathLst>
          </a:custGeom>
          <a:noFill/>
          <a:ln w="28575" cap="flat" cmpd="sng">
            <a:solidFill>
              <a:srgbClr val="33CC33"/>
            </a:solidFill>
            <a:prstDash val="sysDot"/>
            <a:round/>
            <a:headEnd type="none" w="med" len="med"/>
            <a:tailEnd type="none" w="med" len="med"/>
          </a:ln>
          <a:effectLst/>
        </p:spPr>
        <p:txBody>
          <a:bodyPr/>
          <a:lstStyle/>
          <a:p>
            <a:endParaRPr lang="el-GR"/>
          </a:p>
        </p:txBody>
      </p:sp>
      <p:sp>
        <p:nvSpPr>
          <p:cNvPr id="61447" name="Freeform 7"/>
          <p:cNvSpPr>
            <a:spLocks/>
          </p:cNvSpPr>
          <p:nvPr/>
        </p:nvSpPr>
        <p:spPr bwMode="auto">
          <a:xfrm>
            <a:off x="1655763" y="1498600"/>
            <a:ext cx="1284287" cy="415925"/>
          </a:xfrm>
          <a:custGeom>
            <a:avLst/>
            <a:gdLst/>
            <a:ahLst/>
            <a:cxnLst>
              <a:cxn ang="0">
                <a:pos x="0" y="79"/>
              </a:cxn>
              <a:cxn ang="0">
                <a:pos x="48" y="26"/>
              </a:cxn>
              <a:cxn ang="0">
                <a:pos x="139" y="2"/>
              </a:cxn>
              <a:cxn ang="0">
                <a:pos x="216" y="16"/>
              </a:cxn>
              <a:cxn ang="0">
                <a:pos x="259" y="64"/>
              </a:cxn>
              <a:cxn ang="0">
                <a:pos x="292" y="108"/>
              </a:cxn>
              <a:cxn ang="0">
                <a:pos x="350" y="165"/>
              </a:cxn>
              <a:cxn ang="0">
                <a:pos x="427" y="165"/>
              </a:cxn>
              <a:cxn ang="0">
                <a:pos x="489" y="127"/>
              </a:cxn>
              <a:cxn ang="0">
                <a:pos x="537" y="79"/>
              </a:cxn>
            </a:cxnLst>
            <a:rect l="0" t="0" r="r" b="b"/>
            <a:pathLst>
              <a:path w="537" h="174">
                <a:moveTo>
                  <a:pt x="0" y="79"/>
                </a:moveTo>
                <a:cubicBezTo>
                  <a:pt x="12" y="59"/>
                  <a:pt x="25" y="39"/>
                  <a:pt x="48" y="26"/>
                </a:cubicBezTo>
                <a:cubicBezTo>
                  <a:pt x="71" y="13"/>
                  <a:pt x="111" y="4"/>
                  <a:pt x="139" y="2"/>
                </a:cubicBezTo>
                <a:cubicBezTo>
                  <a:pt x="167" y="0"/>
                  <a:pt x="196" y="6"/>
                  <a:pt x="216" y="16"/>
                </a:cubicBezTo>
                <a:cubicBezTo>
                  <a:pt x="236" y="26"/>
                  <a:pt x="246" y="49"/>
                  <a:pt x="259" y="64"/>
                </a:cubicBezTo>
                <a:cubicBezTo>
                  <a:pt x="272" y="79"/>
                  <a:pt x="277" y="91"/>
                  <a:pt x="292" y="108"/>
                </a:cubicBezTo>
                <a:cubicBezTo>
                  <a:pt x="307" y="125"/>
                  <a:pt x="328" y="156"/>
                  <a:pt x="350" y="165"/>
                </a:cubicBezTo>
                <a:cubicBezTo>
                  <a:pt x="372" y="174"/>
                  <a:pt x="404" y="171"/>
                  <a:pt x="427" y="165"/>
                </a:cubicBezTo>
                <a:cubicBezTo>
                  <a:pt x="450" y="159"/>
                  <a:pt x="471" y="141"/>
                  <a:pt x="489" y="127"/>
                </a:cubicBezTo>
                <a:cubicBezTo>
                  <a:pt x="507" y="113"/>
                  <a:pt x="522" y="96"/>
                  <a:pt x="537" y="79"/>
                </a:cubicBezTo>
              </a:path>
            </a:pathLst>
          </a:custGeom>
          <a:noFill/>
          <a:ln w="28575" cap="flat" cmpd="sng">
            <a:solidFill>
              <a:srgbClr val="33CC33"/>
            </a:solidFill>
            <a:prstDash val="solid"/>
            <a:round/>
            <a:headEnd type="none" w="med" len="med"/>
            <a:tailEnd type="none" w="med" len="med"/>
          </a:ln>
          <a:effectLst/>
        </p:spPr>
        <p:txBody>
          <a:bodyPr/>
          <a:lstStyle/>
          <a:p>
            <a:endParaRPr lang="el-GR"/>
          </a:p>
        </p:txBody>
      </p:sp>
      <p:sp>
        <p:nvSpPr>
          <p:cNvPr id="61448" name="Freeform 8"/>
          <p:cNvSpPr>
            <a:spLocks/>
          </p:cNvSpPr>
          <p:nvPr/>
        </p:nvSpPr>
        <p:spPr bwMode="auto">
          <a:xfrm rot="-149859">
            <a:off x="2152650" y="1833563"/>
            <a:ext cx="4670425" cy="3836987"/>
          </a:xfrm>
          <a:custGeom>
            <a:avLst/>
            <a:gdLst/>
            <a:ahLst/>
            <a:cxnLst>
              <a:cxn ang="0">
                <a:pos x="174" y="99"/>
              </a:cxn>
              <a:cxn ang="0">
                <a:pos x="146" y="44"/>
              </a:cxn>
              <a:cxn ang="0">
                <a:pos x="97" y="3"/>
              </a:cxn>
              <a:cxn ang="0">
                <a:pos x="26" y="25"/>
              </a:cxn>
              <a:cxn ang="0">
                <a:pos x="1" y="104"/>
              </a:cxn>
              <a:cxn ang="0">
                <a:pos x="26" y="174"/>
              </a:cxn>
              <a:cxn ang="0">
                <a:pos x="156" y="620"/>
              </a:cxn>
              <a:cxn ang="0">
                <a:pos x="212" y="843"/>
              </a:cxn>
              <a:cxn ang="0">
                <a:pos x="277" y="1010"/>
              </a:cxn>
              <a:cxn ang="0">
                <a:pos x="509" y="1121"/>
              </a:cxn>
              <a:cxn ang="0">
                <a:pos x="736" y="1179"/>
              </a:cxn>
              <a:cxn ang="0">
                <a:pos x="973" y="1289"/>
              </a:cxn>
              <a:cxn ang="0">
                <a:pos x="1187" y="1409"/>
              </a:cxn>
              <a:cxn ang="0">
                <a:pos x="1540" y="1567"/>
              </a:cxn>
              <a:cxn ang="0">
                <a:pos x="1837" y="1595"/>
              </a:cxn>
              <a:cxn ang="0">
                <a:pos x="1940" y="1512"/>
              </a:cxn>
              <a:cxn ang="0">
                <a:pos x="1912" y="1400"/>
              </a:cxn>
              <a:cxn ang="0">
                <a:pos x="1902" y="1275"/>
              </a:cxn>
              <a:cxn ang="0">
                <a:pos x="1940" y="1131"/>
              </a:cxn>
            </a:cxnLst>
            <a:rect l="0" t="0" r="r" b="b"/>
            <a:pathLst>
              <a:path w="1952" h="1604">
                <a:moveTo>
                  <a:pt x="174" y="99"/>
                </a:moveTo>
                <a:cubicBezTo>
                  <a:pt x="167" y="77"/>
                  <a:pt x="159" y="60"/>
                  <a:pt x="146" y="44"/>
                </a:cubicBezTo>
                <a:cubicBezTo>
                  <a:pt x="133" y="28"/>
                  <a:pt x="117" y="6"/>
                  <a:pt x="97" y="3"/>
                </a:cubicBezTo>
                <a:cubicBezTo>
                  <a:pt x="77" y="0"/>
                  <a:pt x="42" y="8"/>
                  <a:pt x="26" y="25"/>
                </a:cubicBezTo>
                <a:cubicBezTo>
                  <a:pt x="10" y="42"/>
                  <a:pt x="1" y="79"/>
                  <a:pt x="1" y="104"/>
                </a:cubicBezTo>
                <a:cubicBezTo>
                  <a:pt x="1" y="129"/>
                  <a:pt x="0" y="88"/>
                  <a:pt x="26" y="174"/>
                </a:cubicBezTo>
                <a:cubicBezTo>
                  <a:pt x="52" y="260"/>
                  <a:pt x="125" y="508"/>
                  <a:pt x="156" y="620"/>
                </a:cubicBezTo>
                <a:cubicBezTo>
                  <a:pt x="187" y="732"/>
                  <a:pt x="192" y="778"/>
                  <a:pt x="212" y="843"/>
                </a:cubicBezTo>
                <a:cubicBezTo>
                  <a:pt x="232" y="908"/>
                  <a:pt x="228" y="964"/>
                  <a:pt x="277" y="1010"/>
                </a:cubicBezTo>
                <a:cubicBezTo>
                  <a:pt x="326" y="1056"/>
                  <a:pt x="433" y="1093"/>
                  <a:pt x="509" y="1121"/>
                </a:cubicBezTo>
                <a:cubicBezTo>
                  <a:pt x="585" y="1149"/>
                  <a:pt x="659" y="1151"/>
                  <a:pt x="736" y="1179"/>
                </a:cubicBezTo>
                <a:cubicBezTo>
                  <a:pt x="813" y="1207"/>
                  <a:pt x="898" y="1251"/>
                  <a:pt x="973" y="1289"/>
                </a:cubicBezTo>
                <a:cubicBezTo>
                  <a:pt x="1048" y="1327"/>
                  <a:pt x="1093" y="1363"/>
                  <a:pt x="1187" y="1409"/>
                </a:cubicBezTo>
                <a:cubicBezTo>
                  <a:pt x="1281" y="1455"/>
                  <a:pt x="1432" y="1536"/>
                  <a:pt x="1540" y="1567"/>
                </a:cubicBezTo>
                <a:cubicBezTo>
                  <a:pt x="1648" y="1598"/>
                  <a:pt x="1770" y="1604"/>
                  <a:pt x="1837" y="1595"/>
                </a:cubicBezTo>
                <a:cubicBezTo>
                  <a:pt x="1904" y="1586"/>
                  <a:pt x="1928" y="1544"/>
                  <a:pt x="1940" y="1512"/>
                </a:cubicBezTo>
                <a:cubicBezTo>
                  <a:pt x="1952" y="1480"/>
                  <a:pt x="1918" y="1439"/>
                  <a:pt x="1912" y="1400"/>
                </a:cubicBezTo>
                <a:cubicBezTo>
                  <a:pt x="1906" y="1361"/>
                  <a:pt x="1897" y="1320"/>
                  <a:pt x="1902" y="1275"/>
                </a:cubicBezTo>
                <a:cubicBezTo>
                  <a:pt x="1907" y="1230"/>
                  <a:pt x="1932" y="1161"/>
                  <a:pt x="1940" y="1131"/>
                </a:cubicBezTo>
              </a:path>
            </a:pathLst>
          </a:custGeom>
          <a:noFill/>
          <a:ln w="28575" cap="flat" cmpd="sng">
            <a:solidFill>
              <a:schemeClr val="tx2"/>
            </a:solidFill>
            <a:prstDash val="solid"/>
            <a:round/>
            <a:headEnd type="none" w="med" len="med"/>
            <a:tailEnd type="none" w="med" len="med"/>
          </a:ln>
          <a:effectLst/>
        </p:spPr>
        <p:txBody>
          <a:bodyPr/>
          <a:lstStyle/>
          <a:p>
            <a:endParaRPr lang="el-GR"/>
          </a:p>
        </p:txBody>
      </p:sp>
      <p:sp>
        <p:nvSpPr>
          <p:cNvPr id="61449" name="AutoShape 9"/>
          <p:cNvSpPr>
            <a:spLocks noChangeArrowheads="1"/>
          </p:cNvSpPr>
          <p:nvPr/>
        </p:nvSpPr>
        <p:spPr bwMode="auto">
          <a:xfrm rot="5400000">
            <a:off x="2017713" y="1717675"/>
            <a:ext cx="561975" cy="631825"/>
          </a:xfrm>
          <a:custGeom>
            <a:avLst/>
            <a:gdLst>
              <a:gd name="G0" fmla="+- 15136 0 0"/>
              <a:gd name="G1" fmla="+- 3355 0 0"/>
              <a:gd name="G2" fmla="+- 12158 0 3355"/>
              <a:gd name="G3" fmla="+- G2 0 3355"/>
              <a:gd name="G4" fmla="*/ G3 32768 32059"/>
              <a:gd name="G5" fmla="*/ G4 1 2"/>
              <a:gd name="G6" fmla="+- 21600 0 15136"/>
              <a:gd name="G7" fmla="*/ G6 3355 6079"/>
              <a:gd name="G8" fmla="+- G7 15136 0"/>
              <a:gd name="T0" fmla="*/ 15136 w 21600"/>
              <a:gd name="T1" fmla="*/ 0 h 21600"/>
              <a:gd name="T2" fmla="*/ 15136 w 21600"/>
              <a:gd name="T3" fmla="*/ 12158 h 21600"/>
              <a:gd name="T4" fmla="*/ 278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6" y="0"/>
                </a:lnTo>
                <a:lnTo>
                  <a:pt x="15136" y="3355"/>
                </a:lnTo>
                <a:lnTo>
                  <a:pt x="12427" y="3355"/>
                </a:lnTo>
                <a:cubicBezTo>
                  <a:pt x="5564" y="3355"/>
                  <a:pt x="0" y="7296"/>
                  <a:pt x="0" y="12158"/>
                </a:cubicBezTo>
                <a:lnTo>
                  <a:pt x="0" y="21600"/>
                </a:lnTo>
                <a:lnTo>
                  <a:pt x="5568" y="21600"/>
                </a:lnTo>
                <a:lnTo>
                  <a:pt x="5568" y="12158"/>
                </a:lnTo>
                <a:cubicBezTo>
                  <a:pt x="5568" y="10305"/>
                  <a:pt x="8639" y="8803"/>
                  <a:pt x="12427" y="8803"/>
                </a:cubicBezTo>
                <a:lnTo>
                  <a:pt x="15136" y="8803"/>
                </a:lnTo>
                <a:lnTo>
                  <a:pt x="15136" y="12158"/>
                </a:lnTo>
                <a:close/>
              </a:path>
            </a:pathLst>
          </a:custGeom>
          <a:solidFill>
            <a:schemeClr val="accent1"/>
          </a:solidFill>
          <a:ln w="19050">
            <a:solidFill>
              <a:schemeClr val="bg2"/>
            </a:solidFill>
            <a:miter lim="800000"/>
            <a:headEnd/>
            <a:tailEnd/>
          </a:ln>
          <a:effectLst>
            <a:outerShdw dist="35921" dir="2700000" algn="ctr" rotWithShape="0">
              <a:schemeClr val="bg2"/>
            </a:outerShdw>
          </a:effectLst>
        </p:spPr>
        <p:txBody>
          <a:bodyPr wrap="none" anchor="ctr"/>
          <a:lstStyle/>
          <a:p>
            <a:endParaRPr lang="el-GR"/>
          </a:p>
        </p:txBody>
      </p:sp>
      <p:sp>
        <p:nvSpPr>
          <p:cNvPr id="61450" name="AutoShape 10"/>
          <p:cNvSpPr>
            <a:spLocks noChangeArrowheads="1"/>
          </p:cNvSpPr>
          <p:nvPr/>
        </p:nvSpPr>
        <p:spPr bwMode="auto">
          <a:xfrm>
            <a:off x="5308600" y="3584575"/>
            <a:ext cx="368300" cy="560388"/>
          </a:xfrm>
          <a:prstGeom prst="upArrow">
            <a:avLst>
              <a:gd name="adj1" fmla="val 50000"/>
              <a:gd name="adj2" fmla="val 38039"/>
            </a:avLst>
          </a:prstGeom>
          <a:solidFill>
            <a:schemeClr val="accent1"/>
          </a:solidFill>
          <a:ln w="19050">
            <a:solidFill>
              <a:schemeClr val="bg2"/>
            </a:solidFill>
            <a:miter lim="800000"/>
            <a:headEnd/>
            <a:tailEnd/>
          </a:ln>
          <a:effectLst>
            <a:outerShdw dist="35921" dir="2700000" algn="ctr" rotWithShape="0">
              <a:schemeClr val="bg2"/>
            </a:outerShdw>
          </a:effectLst>
        </p:spPr>
        <p:txBody>
          <a:bodyPr wrap="none" anchor="ctr"/>
          <a:lstStyle/>
          <a:p>
            <a:endParaRPr lang="el-GR"/>
          </a:p>
        </p:txBody>
      </p:sp>
      <p:sp>
        <p:nvSpPr>
          <p:cNvPr id="61451" name="AutoShape 11"/>
          <p:cNvSpPr>
            <a:spLocks noChangeArrowheads="1"/>
          </p:cNvSpPr>
          <p:nvPr/>
        </p:nvSpPr>
        <p:spPr bwMode="auto">
          <a:xfrm flipV="1">
            <a:off x="5283200" y="2835275"/>
            <a:ext cx="368300" cy="560388"/>
          </a:xfrm>
          <a:prstGeom prst="upArrow">
            <a:avLst>
              <a:gd name="adj1" fmla="val 50000"/>
              <a:gd name="adj2" fmla="val 38039"/>
            </a:avLst>
          </a:prstGeom>
          <a:solidFill>
            <a:schemeClr val="accent1"/>
          </a:solidFill>
          <a:ln w="19050">
            <a:solidFill>
              <a:schemeClr val="bg2"/>
            </a:solidFill>
            <a:miter lim="800000"/>
            <a:headEnd/>
            <a:tailEnd/>
          </a:ln>
          <a:effectLst>
            <a:outerShdw dist="35921" dir="2700000" algn="ctr" rotWithShape="0">
              <a:schemeClr val="bg2"/>
            </a:outerShdw>
          </a:effectLst>
        </p:spPr>
        <p:txBody>
          <a:bodyPr wrap="none" anchor="ctr"/>
          <a:lstStyle/>
          <a:p>
            <a:endParaRPr lang="el-GR"/>
          </a:p>
        </p:txBody>
      </p:sp>
      <p:sp>
        <p:nvSpPr>
          <p:cNvPr id="61452" name="Freeform 12"/>
          <p:cNvSpPr>
            <a:spLocks/>
          </p:cNvSpPr>
          <p:nvPr/>
        </p:nvSpPr>
        <p:spPr bwMode="auto">
          <a:xfrm>
            <a:off x="6705600" y="3163888"/>
            <a:ext cx="401638" cy="563562"/>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1453" name="Freeform 13"/>
          <p:cNvSpPr>
            <a:spLocks/>
          </p:cNvSpPr>
          <p:nvPr/>
        </p:nvSpPr>
        <p:spPr bwMode="auto">
          <a:xfrm>
            <a:off x="6542088" y="2611438"/>
            <a:ext cx="441325" cy="736600"/>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1454" name="Freeform 14"/>
          <p:cNvSpPr>
            <a:spLocks/>
          </p:cNvSpPr>
          <p:nvPr/>
        </p:nvSpPr>
        <p:spPr bwMode="auto">
          <a:xfrm>
            <a:off x="4611688" y="3046413"/>
            <a:ext cx="542925" cy="384175"/>
          </a:xfrm>
          <a:custGeom>
            <a:avLst/>
            <a:gdLst/>
            <a:ahLst/>
            <a:cxnLst>
              <a:cxn ang="0">
                <a:pos x="39" y="2"/>
              </a:cxn>
              <a:cxn ang="0">
                <a:pos x="14" y="52"/>
              </a:cxn>
              <a:cxn ang="0">
                <a:pos x="7" y="70"/>
              </a:cxn>
              <a:cxn ang="0">
                <a:pos x="0" y="91"/>
              </a:cxn>
              <a:cxn ang="0">
                <a:pos x="5" y="116"/>
              </a:cxn>
              <a:cxn ang="0">
                <a:pos x="16" y="116"/>
              </a:cxn>
              <a:cxn ang="0">
                <a:pos x="12" y="98"/>
              </a:cxn>
              <a:cxn ang="0">
                <a:pos x="16" y="116"/>
              </a:cxn>
              <a:cxn ang="0">
                <a:pos x="30" y="132"/>
              </a:cxn>
              <a:cxn ang="0">
                <a:pos x="48" y="148"/>
              </a:cxn>
              <a:cxn ang="0">
                <a:pos x="64" y="150"/>
              </a:cxn>
              <a:cxn ang="0">
                <a:pos x="89" y="134"/>
              </a:cxn>
              <a:cxn ang="0">
                <a:pos x="107" y="127"/>
              </a:cxn>
              <a:cxn ang="0">
                <a:pos x="102" y="111"/>
              </a:cxn>
              <a:cxn ang="0">
                <a:pos x="105" y="89"/>
              </a:cxn>
              <a:cxn ang="0">
                <a:pos x="102" y="111"/>
              </a:cxn>
              <a:cxn ang="0">
                <a:pos x="107" y="127"/>
              </a:cxn>
              <a:cxn ang="0">
                <a:pos x="139" y="154"/>
              </a:cxn>
              <a:cxn ang="0">
                <a:pos x="148" y="161"/>
              </a:cxn>
              <a:cxn ang="0">
                <a:pos x="157" y="159"/>
              </a:cxn>
              <a:cxn ang="0">
                <a:pos x="202" y="143"/>
              </a:cxn>
              <a:cxn ang="0">
                <a:pos x="218" y="132"/>
              </a:cxn>
              <a:cxn ang="0">
                <a:pos x="225" y="118"/>
              </a:cxn>
              <a:cxn ang="0">
                <a:pos x="227" y="102"/>
              </a:cxn>
              <a:cxn ang="0">
                <a:pos x="214" y="55"/>
              </a:cxn>
              <a:cxn ang="0">
                <a:pos x="214" y="39"/>
              </a:cxn>
              <a:cxn ang="0">
                <a:pos x="211" y="12"/>
              </a:cxn>
              <a:cxn ang="0">
                <a:pos x="180" y="7"/>
              </a:cxn>
              <a:cxn ang="0">
                <a:pos x="161" y="7"/>
              </a:cxn>
              <a:cxn ang="0">
                <a:pos x="127" y="7"/>
              </a:cxn>
              <a:cxn ang="0">
                <a:pos x="62" y="0"/>
              </a:cxn>
              <a:cxn ang="0">
                <a:pos x="39" y="2"/>
              </a:cxn>
            </a:cxnLst>
            <a:rect l="0" t="0" r="r" b="b"/>
            <a:pathLst>
              <a:path w="227" h="161">
                <a:moveTo>
                  <a:pt x="39" y="2"/>
                </a:moveTo>
                <a:lnTo>
                  <a:pt x="14" y="52"/>
                </a:lnTo>
                <a:lnTo>
                  <a:pt x="7" y="70"/>
                </a:lnTo>
                <a:lnTo>
                  <a:pt x="0" y="91"/>
                </a:lnTo>
                <a:lnTo>
                  <a:pt x="5" y="116"/>
                </a:lnTo>
                <a:lnTo>
                  <a:pt x="16" y="116"/>
                </a:lnTo>
                <a:lnTo>
                  <a:pt x="12" y="98"/>
                </a:lnTo>
                <a:lnTo>
                  <a:pt x="16" y="116"/>
                </a:lnTo>
                <a:lnTo>
                  <a:pt x="30" y="132"/>
                </a:lnTo>
                <a:lnTo>
                  <a:pt x="48" y="148"/>
                </a:lnTo>
                <a:lnTo>
                  <a:pt x="64" y="150"/>
                </a:lnTo>
                <a:lnTo>
                  <a:pt x="89" y="134"/>
                </a:lnTo>
                <a:lnTo>
                  <a:pt x="107" y="127"/>
                </a:lnTo>
                <a:lnTo>
                  <a:pt x="102" y="111"/>
                </a:lnTo>
                <a:lnTo>
                  <a:pt x="105" y="89"/>
                </a:lnTo>
                <a:lnTo>
                  <a:pt x="102" y="111"/>
                </a:lnTo>
                <a:lnTo>
                  <a:pt x="107" y="127"/>
                </a:lnTo>
                <a:lnTo>
                  <a:pt x="139" y="154"/>
                </a:lnTo>
                <a:lnTo>
                  <a:pt x="148" y="161"/>
                </a:lnTo>
                <a:lnTo>
                  <a:pt x="157" y="159"/>
                </a:lnTo>
                <a:lnTo>
                  <a:pt x="202" y="143"/>
                </a:lnTo>
                <a:lnTo>
                  <a:pt x="218" y="132"/>
                </a:lnTo>
                <a:lnTo>
                  <a:pt x="225" y="118"/>
                </a:lnTo>
                <a:lnTo>
                  <a:pt x="227" y="102"/>
                </a:lnTo>
                <a:lnTo>
                  <a:pt x="214" y="55"/>
                </a:lnTo>
                <a:lnTo>
                  <a:pt x="214" y="39"/>
                </a:lnTo>
                <a:lnTo>
                  <a:pt x="211" y="12"/>
                </a:lnTo>
                <a:lnTo>
                  <a:pt x="180" y="7"/>
                </a:lnTo>
                <a:lnTo>
                  <a:pt x="161" y="7"/>
                </a:lnTo>
                <a:lnTo>
                  <a:pt x="127" y="7"/>
                </a:lnTo>
                <a:lnTo>
                  <a:pt x="62" y="0"/>
                </a:lnTo>
                <a:lnTo>
                  <a:pt x="39" y="2"/>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1455" name="Freeform 15"/>
          <p:cNvSpPr>
            <a:spLocks/>
          </p:cNvSpPr>
          <p:nvPr/>
        </p:nvSpPr>
        <p:spPr bwMode="auto">
          <a:xfrm>
            <a:off x="4705350" y="2390775"/>
            <a:ext cx="454025" cy="684213"/>
          </a:xfrm>
          <a:custGeom>
            <a:avLst/>
            <a:gdLst/>
            <a:ahLst/>
            <a:cxnLst>
              <a:cxn ang="0">
                <a:pos x="172" y="286"/>
              </a:cxn>
              <a:cxn ang="0">
                <a:pos x="170" y="238"/>
              </a:cxn>
              <a:cxn ang="0">
                <a:pos x="177" y="190"/>
              </a:cxn>
              <a:cxn ang="0">
                <a:pos x="188" y="127"/>
              </a:cxn>
              <a:cxn ang="0">
                <a:pos x="190" y="102"/>
              </a:cxn>
              <a:cxn ang="0">
                <a:pos x="186" y="81"/>
              </a:cxn>
              <a:cxn ang="0">
                <a:pos x="170" y="47"/>
              </a:cxn>
              <a:cxn ang="0">
                <a:pos x="154" y="22"/>
              </a:cxn>
              <a:cxn ang="0">
                <a:pos x="136" y="16"/>
              </a:cxn>
              <a:cxn ang="0">
                <a:pos x="129" y="18"/>
              </a:cxn>
              <a:cxn ang="0">
                <a:pos x="125" y="32"/>
              </a:cxn>
              <a:cxn ang="0">
                <a:pos x="127" y="52"/>
              </a:cxn>
              <a:cxn ang="0">
                <a:pos x="134" y="81"/>
              </a:cxn>
              <a:cxn ang="0">
                <a:pos x="127" y="115"/>
              </a:cxn>
              <a:cxn ang="0">
                <a:pos x="109" y="143"/>
              </a:cxn>
              <a:cxn ang="0">
                <a:pos x="104" y="147"/>
              </a:cxn>
              <a:cxn ang="0">
                <a:pos x="100" y="156"/>
              </a:cxn>
              <a:cxn ang="0">
                <a:pos x="84" y="145"/>
              </a:cxn>
              <a:cxn ang="0">
                <a:pos x="73" y="102"/>
              </a:cxn>
              <a:cxn ang="0">
                <a:pos x="63" y="61"/>
              </a:cxn>
              <a:cxn ang="0">
                <a:pos x="63" y="32"/>
              </a:cxn>
              <a:cxn ang="0">
                <a:pos x="61" y="9"/>
              </a:cxn>
              <a:cxn ang="0">
                <a:pos x="50" y="0"/>
              </a:cxn>
              <a:cxn ang="0">
                <a:pos x="43" y="7"/>
              </a:cxn>
              <a:cxn ang="0">
                <a:pos x="25" y="32"/>
              </a:cxn>
              <a:cxn ang="0">
                <a:pos x="14" y="68"/>
              </a:cxn>
              <a:cxn ang="0">
                <a:pos x="16" y="97"/>
              </a:cxn>
              <a:cxn ang="0">
                <a:pos x="18" y="152"/>
              </a:cxn>
              <a:cxn ang="0">
                <a:pos x="23" y="197"/>
              </a:cxn>
              <a:cxn ang="0">
                <a:pos x="20" y="222"/>
              </a:cxn>
              <a:cxn ang="0">
                <a:pos x="0" y="276"/>
              </a:cxn>
              <a:cxn ang="0">
                <a:pos x="23" y="274"/>
              </a:cxn>
              <a:cxn ang="0">
                <a:pos x="88" y="281"/>
              </a:cxn>
              <a:cxn ang="0">
                <a:pos x="122" y="281"/>
              </a:cxn>
              <a:cxn ang="0">
                <a:pos x="141" y="281"/>
              </a:cxn>
              <a:cxn ang="0">
                <a:pos x="172" y="286"/>
              </a:cxn>
            </a:cxnLst>
            <a:rect l="0" t="0" r="r" b="b"/>
            <a:pathLst>
              <a:path w="190" h="286">
                <a:moveTo>
                  <a:pt x="172" y="286"/>
                </a:moveTo>
                <a:lnTo>
                  <a:pt x="170" y="238"/>
                </a:lnTo>
                <a:lnTo>
                  <a:pt x="177" y="190"/>
                </a:lnTo>
                <a:lnTo>
                  <a:pt x="188" y="127"/>
                </a:lnTo>
                <a:lnTo>
                  <a:pt x="190" y="102"/>
                </a:lnTo>
                <a:lnTo>
                  <a:pt x="186" y="81"/>
                </a:lnTo>
                <a:lnTo>
                  <a:pt x="170" y="47"/>
                </a:lnTo>
                <a:lnTo>
                  <a:pt x="154" y="22"/>
                </a:lnTo>
                <a:lnTo>
                  <a:pt x="136" y="16"/>
                </a:lnTo>
                <a:lnTo>
                  <a:pt x="129" y="18"/>
                </a:lnTo>
                <a:lnTo>
                  <a:pt x="125" y="32"/>
                </a:lnTo>
                <a:lnTo>
                  <a:pt x="127" y="52"/>
                </a:lnTo>
                <a:lnTo>
                  <a:pt x="134" y="81"/>
                </a:lnTo>
                <a:lnTo>
                  <a:pt x="127" y="115"/>
                </a:lnTo>
                <a:lnTo>
                  <a:pt x="109" y="143"/>
                </a:lnTo>
                <a:lnTo>
                  <a:pt x="104" y="147"/>
                </a:lnTo>
                <a:lnTo>
                  <a:pt x="100" y="156"/>
                </a:lnTo>
                <a:lnTo>
                  <a:pt x="84" y="145"/>
                </a:lnTo>
                <a:lnTo>
                  <a:pt x="73" y="102"/>
                </a:lnTo>
                <a:lnTo>
                  <a:pt x="63" y="61"/>
                </a:lnTo>
                <a:lnTo>
                  <a:pt x="63" y="32"/>
                </a:lnTo>
                <a:lnTo>
                  <a:pt x="61" y="9"/>
                </a:lnTo>
                <a:lnTo>
                  <a:pt x="50" y="0"/>
                </a:lnTo>
                <a:lnTo>
                  <a:pt x="43" y="7"/>
                </a:lnTo>
                <a:lnTo>
                  <a:pt x="25" y="32"/>
                </a:lnTo>
                <a:lnTo>
                  <a:pt x="14" y="68"/>
                </a:lnTo>
                <a:lnTo>
                  <a:pt x="16" y="97"/>
                </a:lnTo>
                <a:lnTo>
                  <a:pt x="18" y="152"/>
                </a:lnTo>
                <a:lnTo>
                  <a:pt x="23" y="197"/>
                </a:lnTo>
                <a:lnTo>
                  <a:pt x="20" y="222"/>
                </a:lnTo>
                <a:lnTo>
                  <a:pt x="0" y="276"/>
                </a:lnTo>
                <a:lnTo>
                  <a:pt x="23" y="274"/>
                </a:lnTo>
                <a:lnTo>
                  <a:pt x="88" y="281"/>
                </a:lnTo>
                <a:lnTo>
                  <a:pt x="122" y="281"/>
                </a:lnTo>
                <a:lnTo>
                  <a:pt x="141" y="281"/>
                </a:lnTo>
                <a:lnTo>
                  <a:pt x="172" y="286"/>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1456" name="Freeform 16"/>
          <p:cNvSpPr>
            <a:spLocks/>
          </p:cNvSpPr>
          <p:nvPr/>
        </p:nvSpPr>
        <p:spPr bwMode="auto">
          <a:xfrm>
            <a:off x="4856163" y="2330450"/>
            <a:ext cx="169862" cy="433388"/>
          </a:xfrm>
          <a:custGeom>
            <a:avLst/>
            <a:gdLst/>
            <a:ahLst/>
            <a:cxnLst>
              <a:cxn ang="0">
                <a:pos x="62" y="57"/>
              </a:cxn>
              <a:cxn ang="0">
                <a:pos x="64" y="77"/>
              </a:cxn>
              <a:cxn ang="0">
                <a:pos x="71" y="106"/>
              </a:cxn>
              <a:cxn ang="0">
                <a:pos x="64" y="140"/>
              </a:cxn>
              <a:cxn ang="0">
                <a:pos x="46" y="168"/>
              </a:cxn>
              <a:cxn ang="0">
                <a:pos x="41" y="172"/>
              </a:cxn>
              <a:cxn ang="0">
                <a:pos x="37" y="181"/>
              </a:cxn>
              <a:cxn ang="0">
                <a:pos x="21" y="170"/>
              </a:cxn>
              <a:cxn ang="0">
                <a:pos x="10" y="127"/>
              </a:cxn>
              <a:cxn ang="0">
                <a:pos x="0" y="86"/>
              </a:cxn>
              <a:cxn ang="0">
                <a:pos x="0" y="57"/>
              </a:cxn>
              <a:cxn ang="0">
                <a:pos x="5" y="41"/>
              </a:cxn>
              <a:cxn ang="0">
                <a:pos x="16" y="9"/>
              </a:cxn>
              <a:cxn ang="0">
                <a:pos x="28" y="0"/>
              </a:cxn>
              <a:cxn ang="0">
                <a:pos x="37" y="9"/>
              </a:cxn>
              <a:cxn ang="0">
                <a:pos x="44" y="25"/>
              </a:cxn>
              <a:cxn ang="0">
                <a:pos x="62" y="57"/>
              </a:cxn>
            </a:cxnLst>
            <a:rect l="0" t="0" r="r" b="b"/>
            <a:pathLst>
              <a:path w="71" h="181">
                <a:moveTo>
                  <a:pt x="62" y="57"/>
                </a:moveTo>
                <a:lnTo>
                  <a:pt x="64" y="77"/>
                </a:lnTo>
                <a:lnTo>
                  <a:pt x="71" y="106"/>
                </a:lnTo>
                <a:lnTo>
                  <a:pt x="64" y="140"/>
                </a:lnTo>
                <a:lnTo>
                  <a:pt x="46" y="168"/>
                </a:lnTo>
                <a:lnTo>
                  <a:pt x="41" y="172"/>
                </a:lnTo>
                <a:lnTo>
                  <a:pt x="37" y="181"/>
                </a:lnTo>
                <a:lnTo>
                  <a:pt x="21" y="170"/>
                </a:lnTo>
                <a:lnTo>
                  <a:pt x="10" y="127"/>
                </a:lnTo>
                <a:lnTo>
                  <a:pt x="0" y="86"/>
                </a:lnTo>
                <a:lnTo>
                  <a:pt x="0" y="57"/>
                </a:lnTo>
                <a:lnTo>
                  <a:pt x="5" y="41"/>
                </a:lnTo>
                <a:lnTo>
                  <a:pt x="16" y="9"/>
                </a:lnTo>
                <a:lnTo>
                  <a:pt x="28" y="0"/>
                </a:lnTo>
                <a:lnTo>
                  <a:pt x="37" y="9"/>
                </a:lnTo>
                <a:lnTo>
                  <a:pt x="44" y="25"/>
                </a:lnTo>
                <a:lnTo>
                  <a:pt x="62" y="57"/>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1457" name="Freeform 17"/>
          <p:cNvSpPr>
            <a:spLocks/>
          </p:cNvSpPr>
          <p:nvPr/>
        </p:nvSpPr>
        <p:spPr bwMode="auto">
          <a:xfrm rot="-149859">
            <a:off x="6662738" y="3695700"/>
            <a:ext cx="325437" cy="461963"/>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1458" name="Freeform 18"/>
          <p:cNvSpPr>
            <a:spLocks/>
          </p:cNvSpPr>
          <p:nvPr/>
        </p:nvSpPr>
        <p:spPr bwMode="auto">
          <a:xfrm rot="-149859">
            <a:off x="6483350" y="4014788"/>
            <a:ext cx="441325" cy="66675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1459" name="Freeform 19"/>
          <p:cNvSpPr>
            <a:spLocks/>
          </p:cNvSpPr>
          <p:nvPr/>
        </p:nvSpPr>
        <p:spPr bwMode="auto">
          <a:xfrm rot="-149859">
            <a:off x="4670425" y="3516313"/>
            <a:ext cx="585788" cy="428625"/>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1460" name="Freeform 20"/>
          <p:cNvSpPr>
            <a:spLocks/>
          </p:cNvSpPr>
          <p:nvPr/>
        </p:nvSpPr>
        <p:spPr bwMode="auto">
          <a:xfrm rot="-149859">
            <a:off x="4460875" y="3843338"/>
            <a:ext cx="703263" cy="817562"/>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reeform 2"/>
          <p:cNvSpPr>
            <a:spLocks/>
          </p:cNvSpPr>
          <p:nvPr/>
        </p:nvSpPr>
        <p:spPr bwMode="auto">
          <a:xfrm>
            <a:off x="6332538" y="3609975"/>
            <a:ext cx="325437" cy="461963"/>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noFill/>
          <a:ln w="28575" cap="flat" cmpd="sng">
            <a:solidFill>
              <a:srgbClr val="33CC33"/>
            </a:solidFill>
            <a:prstDash val="sysDot"/>
            <a:round/>
            <a:headEnd/>
            <a:tailEnd/>
          </a:ln>
        </p:spPr>
        <p:txBody>
          <a:bodyPr/>
          <a:lstStyle/>
          <a:p>
            <a:endParaRPr lang="el-GR"/>
          </a:p>
        </p:txBody>
      </p:sp>
      <p:sp>
        <p:nvSpPr>
          <p:cNvPr id="62467" name="Freeform 3"/>
          <p:cNvSpPr>
            <a:spLocks/>
          </p:cNvSpPr>
          <p:nvPr/>
        </p:nvSpPr>
        <p:spPr bwMode="auto">
          <a:xfrm>
            <a:off x="6135688" y="3924300"/>
            <a:ext cx="439737" cy="66675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noFill/>
          <a:ln w="28575" cap="flat" cmpd="sng">
            <a:solidFill>
              <a:srgbClr val="33CC33"/>
            </a:solidFill>
            <a:prstDash val="sysDot"/>
            <a:round/>
            <a:headEnd/>
            <a:tailEnd/>
          </a:ln>
        </p:spPr>
        <p:txBody>
          <a:bodyPr/>
          <a:lstStyle/>
          <a:p>
            <a:endParaRPr lang="el-GR"/>
          </a:p>
        </p:txBody>
      </p:sp>
      <p:sp>
        <p:nvSpPr>
          <p:cNvPr id="62468" name="Freeform 4"/>
          <p:cNvSpPr>
            <a:spLocks/>
          </p:cNvSpPr>
          <p:nvPr/>
        </p:nvSpPr>
        <p:spPr bwMode="auto">
          <a:xfrm>
            <a:off x="4351338" y="3349625"/>
            <a:ext cx="585787" cy="428625"/>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noFill/>
          <a:ln w="28575" cap="flat" cmpd="sng">
            <a:solidFill>
              <a:srgbClr val="33CC33"/>
            </a:solidFill>
            <a:prstDash val="sysDot"/>
            <a:round/>
            <a:headEnd/>
            <a:tailEnd/>
          </a:ln>
        </p:spPr>
        <p:txBody>
          <a:bodyPr/>
          <a:lstStyle/>
          <a:p>
            <a:endParaRPr lang="el-GR"/>
          </a:p>
        </p:txBody>
      </p:sp>
      <p:sp>
        <p:nvSpPr>
          <p:cNvPr id="62469" name="Freeform 5"/>
          <p:cNvSpPr>
            <a:spLocks/>
          </p:cNvSpPr>
          <p:nvPr/>
        </p:nvSpPr>
        <p:spPr bwMode="auto">
          <a:xfrm>
            <a:off x="4119563" y="3670300"/>
            <a:ext cx="703262" cy="817563"/>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noFill/>
          <a:ln w="28575" cap="flat" cmpd="sng">
            <a:solidFill>
              <a:srgbClr val="33CC33"/>
            </a:solidFill>
            <a:prstDash val="sysDot"/>
            <a:round/>
            <a:headEnd/>
            <a:tailEnd/>
          </a:ln>
        </p:spPr>
        <p:txBody>
          <a:bodyPr/>
          <a:lstStyle/>
          <a:p>
            <a:endParaRPr lang="el-GR"/>
          </a:p>
        </p:txBody>
      </p:sp>
      <p:sp>
        <p:nvSpPr>
          <p:cNvPr id="62470" name="Freeform 6"/>
          <p:cNvSpPr>
            <a:spLocks/>
          </p:cNvSpPr>
          <p:nvPr/>
        </p:nvSpPr>
        <p:spPr bwMode="auto">
          <a:xfrm>
            <a:off x="1833563" y="1646238"/>
            <a:ext cx="4668837" cy="3836987"/>
          </a:xfrm>
          <a:custGeom>
            <a:avLst/>
            <a:gdLst/>
            <a:ahLst/>
            <a:cxnLst>
              <a:cxn ang="0">
                <a:pos x="174" y="99"/>
              </a:cxn>
              <a:cxn ang="0">
                <a:pos x="146" y="44"/>
              </a:cxn>
              <a:cxn ang="0">
                <a:pos x="97" y="3"/>
              </a:cxn>
              <a:cxn ang="0">
                <a:pos x="26" y="25"/>
              </a:cxn>
              <a:cxn ang="0">
                <a:pos x="1" y="104"/>
              </a:cxn>
              <a:cxn ang="0">
                <a:pos x="26" y="174"/>
              </a:cxn>
              <a:cxn ang="0">
                <a:pos x="156" y="620"/>
              </a:cxn>
              <a:cxn ang="0">
                <a:pos x="212" y="843"/>
              </a:cxn>
              <a:cxn ang="0">
                <a:pos x="277" y="1010"/>
              </a:cxn>
              <a:cxn ang="0">
                <a:pos x="509" y="1121"/>
              </a:cxn>
              <a:cxn ang="0">
                <a:pos x="736" y="1179"/>
              </a:cxn>
              <a:cxn ang="0">
                <a:pos x="973" y="1289"/>
              </a:cxn>
              <a:cxn ang="0">
                <a:pos x="1187" y="1409"/>
              </a:cxn>
              <a:cxn ang="0">
                <a:pos x="1540" y="1567"/>
              </a:cxn>
              <a:cxn ang="0">
                <a:pos x="1837" y="1595"/>
              </a:cxn>
              <a:cxn ang="0">
                <a:pos x="1940" y="1512"/>
              </a:cxn>
              <a:cxn ang="0">
                <a:pos x="1912" y="1400"/>
              </a:cxn>
              <a:cxn ang="0">
                <a:pos x="1902" y="1275"/>
              </a:cxn>
              <a:cxn ang="0">
                <a:pos x="1940" y="1131"/>
              </a:cxn>
            </a:cxnLst>
            <a:rect l="0" t="0" r="r" b="b"/>
            <a:pathLst>
              <a:path w="1952" h="1604">
                <a:moveTo>
                  <a:pt x="174" y="99"/>
                </a:moveTo>
                <a:cubicBezTo>
                  <a:pt x="167" y="77"/>
                  <a:pt x="159" y="60"/>
                  <a:pt x="146" y="44"/>
                </a:cubicBezTo>
                <a:cubicBezTo>
                  <a:pt x="133" y="28"/>
                  <a:pt x="117" y="6"/>
                  <a:pt x="97" y="3"/>
                </a:cubicBezTo>
                <a:cubicBezTo>
                  <a:pt x="77" y="0"/>
                  <a:pt x="42" y="8"/>
                  <a:pt x="26" y="25"/>
                </a:cubicBezTo>
                <a:cubicBezTo>
                  <a:pt x="10" y="42"/>
                  <a:pt x="1" y="79"/>
                  <a:pt x="1" y="104"/>
                </a:cubicBezTo>
                <a:cubicBezTo>
                  <a:pt x="1" y="129"/>
                  <a:pt x="0" y="88"/>
                  <a:pt x="26" y="174"/>
                </a:cubicBezTo>
                <a:cubicBezTo>
                  <a:pt x="52" y="260"/>
                  <a:pt x="125" y="508"/>
                  <a:pt x="156" y="620"/>
                </a:cubicBezTo>
                <a:cubicBezTo>
                  <a:pt x="187" y="732"/>
                  <a:pt x="192" y="778"/>
                  <a:pt x="212" y="843"/>
                </a:cubicBezTo>
                <a:cubicBezTo>
                  <a:pt x="232" y="908"/>
                  <a:pt x="228" y="964"/>
                  <a:pt x="277" y="1010"/>
                </a:cubicBezTo>
                <a:cubicBezTo>
                  <a:pt x="326" y="1056"/>
                  <a:pt x="433" y="1093"/>
                  <a:pt x="509" y="1121"/>
                </a:cubicBezTo>
                <a:cubicBezTo>
                  <a:pt x="585" y="1149"/>
                  <a:pt x="659" y="1151"/>
                  <a:pt x="736" y="1179"/>
                </a:cubicBezTo>
                <a:cubicBezTo>
                  <a:pt x="813" y="1207"/>
                  <a:pt x="898" y="1251"/>
                  <a:pt x="973" y="1289"/>
                </a:cubicBezTo>
                <a:cubicBezTo>
                  <a:pt x="1048" y="1327"/>
                  <a:pt x="1093" y="1363"/>
                  <a:pt x="1187" y="1409"/>
                </a:cubicBezTo>
                <a:cubicBezTo>
                  <a:pt x="1281" y="1455"/>
                  <a:pt x="1432" y="1536"/>
                  <a:pt x="1540" y="1567"/>
                </a:cubicBezTo>
                <a:cubicBezTo>
                  <a:pt x="1648" y="1598"/>
                  <a:pt x="1770" y="1604"/>
                  <a:pt x="1837" y="1595"/>
                </a:cubicBezTo>
                <a:cubicBezTo>
                  <a:pt x="1904" y="1586"/>
                  <a:pt x="1928" y="1544"/>
                  <a:pt x="1940" y="1512"/>
                </a:cubicBezTo>
                <a:cubicBezTo>
                  <a:pt x="1952" y="1480"/>
                  <a:pt x="1918" y="1439"/>
                  <a:pt x="1912" y="1400"/>
                </a:cubicBezTo>
                <a:cubicBezTo>
                  <a:pt x="1906" y="1361"/>
                  <a:pt x="1897" y="1320"/>
                  <a:pt x="1902" y="1275"/>
                </a:cubicBezTo>
                <a:cubicBezTo>
                  <a:pt x="1907" y="1230"/>
                  <a:pt x="1932" y="1161"/>
                  <a:pt x="1940" y="1131"/>
                </a:cubicBezTo>
              </a:path>
            </a:pathLst>
          </a:custGeom>
          <a:noFill/>
          <a:ln w="28575" cap="flat" cmpd="sng">
            <a:solidFill>
              <a:srgbClr val="33CC33"/>
            </a:solidFill>
            <a:prstDash val="sysDot"/>
            <a:round/>
            <a:headEnd type="none" w="med" len="med"/>
            <a:tailEnd type="none" w="med" len="med"/>
          </a:ln>
          <a:effectLst/>
        </p:spPr>
        <p:txBody>
          <a:bodyPr/>
          <a:lstStyle/>
          <a:p>
            <a:endParaRPr lang="el-GR"/>
          </a:p>
        </p:txBody>
      </p:sp>
      <p:sp>
        <p:nvSpPr>
          <p:cNvPr id="62471" name="Freeform 7"/>
          <p:cNvSpPr>
            <a:spLocks/>
          </p:cNvSpPr>
          <p:nvPr/>
        </p:nvSpPr>
        <p:spPr bwMode="auto">
          <a:xfrm>
            <a:off x="1655763" y="1498600"/>
            <a:ext cx="1284287" cy="415925"/>
          </a:xfrm>
          <a:custGeom>
            <a:avLst/>
            <a:gdLst/>
            <a:ahLst/>
            <a:cxnLst>
              <a:cxn ang="0">
                <a:pos x="0" y="79"/>
              </a:cxn>
              <a:cxn ang="0">
                <a:pos x="48" y="26"/>
              </a:cxn>
              <a:cxn ang="0">
                <a:pos x="139" y="2"/>
              </a:cxn>
              <a:cxn ang="0">
                <a:pos x="216" y="16"/>
              </a:cxn>
              <a:cxn ang="0">
                <a:pos x="259" y="64"/>
              </a:cxn>
              <a:cxn ang="0">
                <a:pos x="292" y="108"/>
              </a:cxn>
              <a:cxn ang="0">
                <a:pos x="350" y="165"/>
              </a:cxn>
              <a:cxn ang="0">
                <a:pos x="427" y="165"/>
              </a:cxn>
              <a:cxn ang="0">
                <a:pos x="489" y="127"/>
              </a:cxn>
              <a:cxn ang="0">
                <a:pos x="537" y="79"/>
              </a:cxn>
            </a:cxnLst>
            <a:rect l="0" t="0" r="r" b="b"/>
            <a:pathLst>
              <a:path w="537" h="174">
                <a:moveTo>
                  <a:pt x="0" y="79"/>
                </a:moveTo>
                <a:cubicBezTo>
                  <a:pt x="12" y="59"/>
                  <a:pt x="25" y="39"/>
                  <a:pt x="48" y="26"/>
                </a:cubicBezTo>
                <a:cubicBezTo>
                  <a:pt x="71" y="13"/>
                  <a:pt x="111" y="4"/>
                  <a:pt x="139" y="2"/>
                </a:cubicBezTo>
                <a:cubicBezTo>
                  <a:pt x="167" y="0"/>
                  <a:pt x="196" y="6"/>
                  <a:pt x="216" y="16"/>
                </a:cubicBezTo>
                <a:cubicBezTo>
                  <a:pt x="236" y="26"/>
                  <a:pt x="246" y="49"/>
                  <a:pt x="259" y="64"/>
                </a:cubicBezTo>
                <a:cubicBezTo>
                  <a:pt x="272" y="79"/>
                  <a:pt x="277" y="91"/>
                  <a:pt x="292" y="108"/>
                </a:cubicBezTo>
                <a:cubicBezTo>
                  <a:pt x="307" y="125"/>
                  <a:pt x="328" y="156"/>
                  <a:pt x="350" y="165"/>
                </a:cubicBezTo>
                <a:cubicBezTo>
                  <a:pt x="372" y="174"/>
                  <a:pt x="404" y="171"/>
                  <a:pt x="427" y="165"/>
                </a:cubicBezTo>
                <a:cubicBezTo>
                  <a:pt x="450" y="159"/>
                  <a:pt x="471" y="141"/>
                  <a:pt x="489" y="127"/>
                </a:cubicBezTo>
                <a:cubicBezTo>
                  <a:pt x="507" y="113"/>
                  <a:pt x="522" y="96"/>
                  <a:pt x="537" y="79"/>
                </a:cubicBezTo>
              </a:path>
            </a:pathLst>
          </a:custGeom>
          <a:noFill/>
          <a:ln w="28575" cap="flat" cmpd="sng">
            <a:solidFill>
              <a:srgbClr val="33CC33"/>
            </a:solidFill>
            <a:prstDash val="solid"/>
            <a:round/>
            <a:headEnd type="none" w="med" len="med"/>
            <a:tailEnd type="none" w="med" len="med"/>
          </a:ln>
          <a:effectLst/>
        </p:spPr>
        <p:txBody>
          <a:bodyPr/>
          <a:lstStyle/>
          <a:p>
            <a:endParaRPr lang="el-GR"/>
          </a:p>
        </p:txBody>
      </p:sp>
      <p:sp>
        <p:nvSpPr>
          <p:cNvPr id="62472" name="Freeform 8"/>
          <p:cNvSpPr>
            <a:spLocks/>
          </p:cNvSpPr>
          <p:nvPr/>
        </p:nvSpPr>
        <p:spPr bwMode="auto">
          <a:xfrm rot="-149859">
            <a:off x="2152650" y="1833563"/>
            <a:ext cx="4670425" cy="3836987"/>
          </a:xfrm>
          <a:custGeom>
            <a:avLst/>
            <a:gdLst/>
            <a:ahLst/>
            <a:cxnLst>
              <a:cxn ang="0">
                <a:pos x="174" y="99"/>
              </a:cxn>
              <a:cxn ang="0">
                <a:pos x="146" y="44"/>
              </a:cxn>
              <a:cxn ang="0">
                <a:pos x="97" y="3"/>
              </a:cxn>
              <a:cxn ang="0">
                <a:pos x="26" y="25"/>
              </a:cxn>
              <a:cxn ang="0">
                <a:pos x="1" y="104"/>
              </a:cxn>
              <a:cxn ang="0">
                <a:pos x="26" y="174"/>
              </a:cxn>
              <a:cxn ang="0">
                <a:pos x="156" y="620"/>
              </a:cxn>
              <a:cxn ang="0">
                <a:pos x="212" y="843"/>
              </a:cxn>
              <a:cxn ang="0">
                <a:pos x="277" y="1010"/>
              </a:cxn>
              <a:cxn ang="0">
                <a:pos x="509" y="1121"/>
              </a:cxn>
              <a:cxn ang="0">
                <a:pos x="736" y="1179"/>
              </a:cxn>
              <a:cxn ang="0">
                <a:pos x="973" y="1289"/>
              </a:cxn>
              <a:cxn ang="0">
                <a:pos x="1187" y="1409"/>
              </a:cxn>
              <a:cxn ang="0">
                <a:pos x="1540" y="1567"/>
              </a:cxn>
              <a:cxn ang="0">
                <a:pos x="1837" y="1595"/>
              </a:cxn>
              <a:cxn ang="0">
                <a:pos x="1940" y="1512"/>
              </a:cxn>
              <a:cxn ang="0">
                <a:pos x="1912" y="1400"/>
              </a:cxn>
              <a:cxn ang="0">
                <a:pos x="1902" y="1275"/>
              </a:cxn>
              <a:cxn ang="0">
                <a:pos x="1940" y="1131"/>
              </a:cxn>
            </a:cxnLst>
            <a:rect l="0" t="0" r="r" b="b"/>
            <a:pathLst>
              <a:path w="1952" h="1604">
                <a:moveTo>
                  <a:pt x="174" y="99"/>
                </a:moveTo>
                <a:cubicBezTo>
                  <a:pt x="167" y="77"/>
                  <a:pt x="159" y="60"/>
                  <a:pt x="146" y="44"/>
                </a:cubicBezTo>
                <a:cubicBezTo>
                  <a:pt x="133" y="28"/>
                  <a:pt x="117" y="6"/>
                  <a:pt x="97" y="3"/>
                </a:cubicBezTo>
                <a:cubicBezTo>
                  <a:pt x="77" y="0"/>
                  <a:pt x="42" y="8"/>
                  <a:pt x="26" y="25"/>
                </a:cubicBezTo>
                <a:cubicBezTo>
                  <a:pt x="10" y="42"/>
                  <a:pt x="1" y="79"/>
                  <a:pt x="1" y="104"/>
                </a:cubicBezTo>
                <a:cubicBezTo>
                  <a:pt x="1" y="129"/>
                  <a:pt x="0" y="88"/>
                  <a:pt x="26" y="174"/>
                </a:cubicBezTo>
                <a:cubicBezTo>
                  <a:pt x="52" y="260"/>
                  <a:pt x="125" y="508"/>
                  <a:pt x="156" y="620"/>
                </a:cubicBezTo>
                <a:cubicBezTo>
                  <a:pt x="187" y="732"/>
                  <a:pt x="192" y="778"/>
                  <a:pt x="212" y="843"/>
                </a:cubicBezTo>
                <a:cubicBezTo>
                  <a:pt x="232" y="908"/>
                  <a:pt x="228" y="964"/>
                  <a:pt x="277" y="1010"/>
                </a:cubicBezTo>
                <a:cubicBezTo>
                  <a:pt x="326" y="1056"/>
                  <a:pt x="433" y="1093"/>
                  <a:pt x="509" y="1121"/>
                </a:cubicBezTo>
                <a:cubicBezTo>
                  <a:pt x="585" y="1149"/>
                  <a:pt x="659" y="1151"/>
                  <a:pt x="736" y="1179"/>
                </a:cubicBezTo>
                <a:cubicBezTo>
                  <a:pt x="813" y="1207"/>
                  <a:pt x="898" y="1251"/>
                  <a:pt x="973" y="1289"/>
                </a:cubicBezTo>
                <a:cubicBezTo>
                  <a:pt x="1048" y="1327"/>
                  <a:pt x="1093" y="1363"/>
                  <a:pt x="1187" y="1409"/>
                </a:cubicBezTo>
                <a:cubicBezTo>
                  <a:pt x="1281" y="1455"/>
                  <a:pt x="1432" y="1536"/>
                  <a:pt x="1540" y="1567"/>
                </a:cubicBezTo>
                <a:cubicBezTo>
                  <a:pt x="1648" y="1598"/>
                  <a:pt x="1770" y="1604"/>
                  <a:pt x="1837" y="1595"/>
                </a:cubicBezTo>
                <a:cubicBezTo>
                  <a:pt x="1904" y="1586"/>
                  <a:pt x="1928" y="1544"/>
                  <a:pt x="1940" y="1512"/>
                </a:cubicBezTo>
                <a:cubicBezTo>
                  <a:pt x="1952" y="1480"/>
                  <a:pt x="1918" y="1439"/>
                  <a:pt x="1912" y="1400"/>
                </a:cubicBezTo>
                <a:cubicBezTo>
                  <a:pt x="1906" y="1361"/>
                  <a:pt x="1897" y="1320"/>
                  <a:pt x="1902" y="1275"/>
                </a:cubicBezTo>
                <a:cubicBezTo>
                  <a:pt x="1907" y="1230"/>
                  <a:pt x="1932" y="1161"/>
                  <a:pt x="1940" y="1131"/>
                </a:cubicBezTo>
              </a:path>
            </a:pathLst>
          </a:custGeom>
          <a:noFill/>
          <a:ln w="28575" cap="flat" cmpd="sng">
            <a:solidFill>
              <a:schemeClr val="tx2"/>
            </a:solidFill>
            <a:prstDash val="solid"/>
            <a:round/>
            <a:headEnd type="none" w="med" len="med"/>
            <a:tailEnd type="none" w="med" len="med"/>
          </a:ln>
          <a:effectLst/>
        </p:spPr>
        <p:txBody>
          <a:bodyPr/>
          <a:lstStyle/>
          <a:p>
            <a:endParaRPr lang="el-GR"/>
          </a:p>
        </p:txBody>
      </p:sp>
      <p:sp>
        <p:nvSpPr>
          <p:cNvPr id="62473" name="AutoShape 9"/>
          <p:cNvSpPr>
            <a:spLocks noChangeArrowheads="1"/>
          </p:cNvSpPr>
          <p:nvPr/>
        </p:nvSpPr>
        <p:spPr bwMode="auto">
          <a:xfrm rot="5400000">
            <a:off x="2017713" y="1717675"/>
            <a:ext cx="561975" cy="631825"/>
          </a:xfrm>
          <a:custGeom>
            <a:avLst/>
            <a:gdLst>
              <a:gd name="G0" fmla="+- 15136 0 0"/>
              <a:gd name="G1" fmla="+- 3355 0 0"/>
              <a:gd name="G2" fmla="+- 12158 0 3355"/>
              <a:gd name="G3" fmla="+- G2 0 3355"/>
              <a:gd name="G4" fmla="*/ G3 32768 32059"/>
              <a:gd name="G5" fmla="*/ G4 1 2"/>
              <a:gd name="G6" fmla="+- 21600 0 15136"/>
              <a:gd name="G7" fmla="*/ G6 3355 6079"/>
              <a:gd name="G8" fmla="+- G7 15136 0"/>
              <a:gd name="T0" fmla="*/ 15136 w 21600"/>
              <a:gd name="T1" fmla="*/ 0 h 21600"/>
              <a:gd name="T2" fmla="*/ 15136 w 21600"/>
              <a:gd name="T3" fmla="*/ 12158 h 21600"/>
              <a:gd name="T4" fmla="*/ 2784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36" y="0"/>
                </a:lnTo>
                <a:lnTo>
                  <a:pt x="15136" y="3355"/>
                </a:lnTo>
                <a:lnTo>
                  <a:pt x="12427" y="3355"/>
                </a:lnTo>
                <a:cubicBezTo>
                  <a:pt x="5564" y="3355"/>
                  <a:pt x="0" y="7296"/>
                  <a:pt x="0" y="12158"/>
                </a:cubicBezTo>
                <a:lnTo>
                  <a:pt x="0" y="21600"/>
                </a:lnTo>
                <a:lnTo>
                  <a:pt x="5568" y="21600"/>
                </a:lnTo>
                <a:lnTo>
                  <a:pt x="5568" y="12158"/>
                </a:lnTo>
                <a:cubicBezTo>
                  <a:pt x="5568" y="10305"/>
                  <a:pt x="8639" y="8803"/>
                  <a:pt x="12427" y="8803"/>
                </a:cubicBezTo>
                <a:lnTo>
                  <a:pt x="15136" y="8803"/>
                </a:lnTo>
                <a:lnTo>
                  <a:pt x="15136" y="12158"/>
                </a:lnTo>
                <a:close/>
              </a:path>
            </a:pathLst>
          </a:custGeom>
          <a:solidFill>
            <a:schemeClr val="accent1"/>
          </a:solidFill>
          <a:ln w="19050">
            <a:solidFill>
              <a:schemeClr val="bg2"/>
            </a:solidFill>
            <a:miter lim="800000"/>
            <a:headEnd/>
            <a:tailEnd/>
          </a:ln>
          <a:effectLst>
            <a:outerShdw dist="35921" dir="2700000" algn="ctr" rotWithShape="0">
              <a:schemeClr val="bg2"/>
            </a:outerShdw>
          </a:effectLst>
        </p:spPr>
        <p:txBody>
          <a:bodyPr wrap="none" anchor="ctr"/>
          <a:lstStyle/>
          <a:p>
            <a:endParaRPr lang="el-GR"/>
          </a:p>
        </p:txBody>
      </p:sp>
      <p:sp>
        <p:nvSpPr>
          <p:cNvPr id="62474" name="AutoShape 10"/>
          <p:cNvSpPr>
            <a:spLocks noChangeArrowheads="1"/>
          </p:cNvSpPr>
          <p:nvPr/>
        </p:nvSpPr>
        <p:spPr bwMode="auto">
          <a:xfrm>
            <a:off x="5308600" y="3584575"/>
            <a:ext cx="368300" cy="560388"/>
          </a:xfrm>
          <a:prstGeom prst="upArrow">
            <a:avLst>
              <a:gd name="adj1" fmla="val 50000"/>
              <a:gd name="adj2" fmla="val 38039"/>
            </a:avLst>
          </a:prstGeom>
          <a:solidFill>
            <a:schemeClr val="accent1"/>
          </a:solidFill>
          <a:ln w="19050">
            <a:solidFill>
              <a:schemeClr val="bg2"/>
            </a:solidFill>
            <a:miter lim="800000"/>
            <a:headEnd/>
            <a:tailEnd/>
          </a:ln>
          <a:effectLst>
            <a:outerShdw dist="35921" dir="2700000" algn="ctr" rotWithShape="0">
              <a:schemeClr val="bg2"/>
            </a:outerShdw>
          </a:effectLst>
        </p:spPr>
        <p:txBody>
          <a:bodyPr wrap="none" anchor="ctr"/>
          <a:lstStyle/>
          <a:p>
            <a:endParaRPr lang="el-GR"/>
          </a:p>
        </p:txBody>
      </p:sp>
      <p:sp>
        <p:nvSpPr>
          <p:cNvPr id="62475" name="AutoShape 11"/>
          <p:cNvSpPr>
            <a:spLocks noChangeArrowheads="1"/>
          </p:cNvSpPr>
          <p:nvPr/>
        </p:nvSpPr>
        <p:spPr bwMode="auto">
          <a:xfrm flipV="1">
            <a:off x="5283200" y="2835275"/>
            <a:ext cx="368300" cy="560388"/>
          </a:xfrm>
          <a:prstGeom prst="upArrow">
            <a:avLst>
              <a:gd name="adj1" fmla="val 50000"/>
              <a:gd name="adj2" fmla="val 38039"/>
            </a:avLst>
          </a:prstGeom>
          <a:solidFill>
            <a:schemeClr val="accent1"/>
          </a:solidFill>
          <a:ln w="19050">
            <a:solidFill>
              <a:schemeClr val="bg2"/>
            </a:solidFill>
            <a:miter lim="800000"/>
            <a:headEnd/>
            <a:tailEnd/>
          </a:ln>
          <a:effectLst>
            <a:outerShdw dist="35921" dir="2700000" algn="ctr" rotWithShape="0">
              <a:schemeClr val="bg2"/>
            </a:outerShdw>
          </a:effectLst>
        </p:spPr>
        <p:txBody>
          <a:bodyPr wrap="none" anchor="ctr"/>
          <a:lstStyle/>
          <a:p>
            <a:endParaRPr lang="el-GR"/>
          </a:p>
        </p:txBody>
      </p:sp>
      <p:sp>
        <p:nvSpPr>
          <p:cNvPr id="62476" name="Freeform 12"/>
          <p:cNvSpPr>
            <a:spLocks/>
          </p:cNvSpPr>
          <p:nvPr/>
        </p:nvSpPr>
        <p:spPr bwMode="auto">
          <a:xfrm>
            <a:off x="6705600" y="3163888"/>
            <a:ext cx="401638" cy="563562"/>
          </a:xfrm>
          <a:custGeom>
            <a:avLst/>
            <a:gdLst/>
            <a:ahLst/>
            <a:cxnLst>
              <a:cxn ang="0">
                <a:pos x="3" y="55"/>
              </a:cxn>
              <a:cxn ang="0">
                <a:pos x="0" y="68"/>
              </a:cxn>
              <a:cxn ang="0">
                <a:pos x="12" y="91"/>
              </a:cxn>
              <a:cxn ang="0">
                <a:pos x="32" y="109"/>
              </a:cxn>
              <a:cxn ang="0">
                <a:pos x="53" y="125"/>
              </a:cxn>
              <a:cxn ang="0">
                <a:pos x="80" y="152"/>
              </a:cxn>
              <a:cxn ang="0">
                <a:pos x="100" y="179"/>
              </a:cxn>
              <a:cxn ang="0">
                <a:pos x="105" y="198"/>
              </a:cxn>
              <a:cxn ang="0">
                <a:pos x="118" y="213"/>
              </a:cxn>
              <a:cxn ang="0">
                <a:pos x="141" y="234"/>
              </a:cxn>
              <a:cxn ang="0">
                <a:pos x="152" y="236"/>
              </a:cxn>
              <a:cxn ang="0">
                <a:pos x="157" y="232"/>
              </a:cxn>
              <a:cxn ang="0">
                <a:pos x="164" y="193"/>
              </a:cxn>
              <a:cxn ang="0">
                <a:pos x="168" y="145"/>
              </a:cxn>
              <a:cxn ang="0">
                <a:pos x="166" y="98"/>
              </a:cxn>
              <a:cxn ang="0">
                <a:pos x="155" y="62"/>
              </a:cxn>
              <a:cxn ang="0">
                <a:pos x="146" y="34"/>
              </a:cxn>
              <a:cxn ang="0">
                <a:pos x="132" y="14"/>
              </a:cxn>
              <a:cxn ang="0">
                <a:pos x="116" y="0"/>
              </a:cxn>
              <a:cxn ang="0">
                <a:pos x="109" y="7"/>
              </a:cxn>
              <a:cxn ang="0">
                <a:pos x="102" y="25"/>
              </a:cxn>
              <a:cxn ang="0">
                <a:pos x="100" y="55"/>
              </a:cxn>
              <a:cxn ang="0">
                <a:pos x="91" y="68"/>
              </a:cxn>
              <a:cxn ang="0">
                <a:pos x="84" y="75"/>
              </a:cxn>
              <a:cxn ang="0">
                <a:pos x="66" y="77"/>
              </a:cxn>
              <a:cxn ang="0">
                <a:pos x="46" y="66"/>
              </a:cxn>
              <a:cxn ang="0">
                <a:pos x="30" y="55"/>
              </a:cxn>
              <a:cxn ang="0">
                <a:pos x="14" y="52"/>
              </a:cxn>
              <a:cxn ang="0">
                <a:pos x="3" y="55"/>
              </a:cxn>
            </a:cxnLst>
            <a:rect l="0" t="0" r="r" b="b"/>
            <a:pathLst>
              <a:path w="168" h="236">
                <a:moveTo>
                  <a:pt x="3" y="55"/>
                </a:moveTo>
                <a:lnTo>
                  <a:pt x="0" y="68"/>
                </a:lnTo>
                <a:lnTo>
                  <a:pt x="12" y="91"/>
                </a:lnTo>
                <a:lnTo>
                  <a:pt x="32" y="109"/>
                </a:lnTo>
                <a:lnTo>
                  <a:pt x="53" y="125"/>
                </a:lnTo>
                <a:lnTo>
                  <a:pt x="80" y="152"/>
                </a:lnTo>
                <a:lnTo>
                  <a:pt x="100" y="179"/>
                </a:lnTo>
                <a:lnTo>
                  <a:pt x="105" y="198"/>
                </a:lnTo>
                <a:lnTo>
                  <a:pt x="118" y="213"/>
                </a:lnTo>
                <a:lnTo>
                  <a:pt x="141" y="234"/>
                </a:lnTo>
                <a:lnTo>
                  <a:pt x="152" y="236"/>
                </a:lnTo>
                <a:lnTo>
                  <a:pt x="157" y="232"/>
                </a:lnTo>
                <a:lnTo>
                  <a:pt x="164" y="193"/>
                </a:lnTo>
                <a:lnTo>
                  <a:pt x="168" y="145"/>
                </a:lnTo>
                <a:lnTo>
                  <a:pt x="166" y="98"/>
                </a:lnTo>
                <a:lnTo>
                  <a:pt x="155" y="62"/>
                </a:lnTo>
                <a:lnTo>
                  <a:pt x="146" y="34"/>
                </a:lnTo>
                <a:lnTo>
                  <a:pt x="132" y="14"/>
                </a:lnTo>
                <a:lnTo>
                  <a:pt x="116" y="0"/>
                </a:lnTo>
                <a:lnTo>
                  <a:pt x="109" y="7"/>
                </a:lnTo>
                <a:lnTo>
                  <a:pt x="102" y="25"/>
                </a:lnTo>
                <a:lnTo>
                  <a:pt x="100" y="55"/>
                </a:lnTo>
                <a:lnTo>
                  <a:pt x="91" y="68"/>
                </a:lnTo>
                <a:lnTo>
                  <a:pt x="84" y="75"/>
                </a:lnTo>
                <a:lnTo>
                  <a:pt x="66" y="77"/>
                </a:lnTo>
                <a:lnTo>
                  <a:pt x="46" y="66"/>
                </a:lnTo>
                <a:lnTo>
                  <a:pt x="30" y="55"/>
                </a:lnTo>
                <a:lnTo>
                  <a:pt x="14" y="52"/>
                </a:lnTo>
                <a:lnTo>
                  <a:pt x="3" y="55"/>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2477" name="Freeform 13"/>
          <p:cNvSpPr>
            <a:spLocks/>
          </p:cNvSpPr>
          <p:nvPr/>
        </p:nvSpPr>
        <p:spPr bwMode="auto">
          <a:xfrm>
            <a:off x="6542088" y="2611438"/>
            <a:ext cx="441325" cy="736600"/>
          </a:xfrm>
          <a:custGeom>
            <a:avLst/>
            <a:gdLst/>
            <a:ahLst/>
            <a:cxnLst>
              <a:cxn ang="0">
                <a:pos x="184" y="231"/>
              </a:cxn>
              <a:cxn ang="0">
                <a:pos x="164" y="190"/>
              </a:cxn>
              <a:cxn ang="0">
                <a:pos x="132" y="134"/>
              </a:cxn>
              <a:cxn ang="0">
                <a:pos x="107" y="95"/>
              </a:cxn>
              <a:cxn ang="0">
                <a:pos x="82" y="59"/>
              </a:cxn>
              <a:cxn ang="0">
                <a:pos x="46" y="23"/>
              </a:cxn>
              <a:cxn ang="0">
                <a:pos x="21" y="2"/>
              </a:cxn>
              <a:cxn ang="0">
                <a:pos x="12" y="0"/>
              </a:cxn>
              <a:cxn ang="0">
                <a:pos x="3" y="11"/>
              </a:cxn>
              <a:cxn ang="0">
                <a:pos x="0" y="57"/>
              </a:cxn>
              <a:cxn ang="0">
                <a:pos x="9" y="116"/>
              </a:cxn>
              <a:cxn ang="0">
                <a:pos x="21" y="161"/>
              </a:cxn>
              <a:cxn ang="0">
                <a:pos x="37" y="206"/>
              </a:cxn>
              <a:cxn ang="0">
                <a:pos x="62" y="263"/>
              </a:cxn>
              <a:cxn ang="0">
                <a:pos x="71" y="286"/>
              </a:cxn>
              <a:cxn ang="0">
                <a:pos x="82" y="283"/>
              </a:cxn>
              <a:cxn ang="0">
                <a:pos x="98" y="286"/>
              </a:cxn>
              <a:cxn ang="0">
                <a:pos x="114" y="297"/>
              </a:cxn>
              <a:cxn ang="0">
                <a:pos x="134" y="308"/>
              </a:cxn>
              <a:cxn ang="0">
                <a:pos x="152" y="306"/>
              </a:cxn>
              <a:cxn ang="0">
                <a:pos x="159" y="299"/>
              </a:cxn>
              <a:cxn ang="0">
                <a:pos x="168" y="286"/>
              </a:cxn>
              <a:cxn ang="0">
                <a:pos x="170" y="256"/>
              </a:cxn>
              <a:cxn ang="0">
                <a:pos x="177" y="238"/>
              </a:cxn>
              <a:cxn ang="0">
                <a:pos x="184" y="231"/>
              </a:cxn>
            </a:cxnLst>
            <a:rect l="0" t="0" r="r" b="b"/>
            <a:pathLst>
              <a:path w="184" h="308">
                <a:moveTo>
                  <a:pt x="184" y="231"/>
                </a:moveTo>
                <a:lnTo>
                  <a:pt x="164" y="190"/>
                </a:lnTo>
                <a:lnTo>
                  <a:pt x="132" y="134"/>
                </a:lnTo>
                <a:lnTo>
                  <a:pt x="107" y="95"/>
                </a:lnTo>
                <a:lnTo>
                  <a:pt x="82" y="59"/>
                </a:lnTo>
                <a:lnTo>
                  <a:pt x="46" y="23"/>
                </a:lnTo>
                <a:lnTo>
                  <a:pt x="21" y="2"/>
                </a:lnTo>
                <a:lnTo>
                  <a:pt x="12" y="0"/>
                </a:lnTo>
                <a:lnTo>
                  <a:pt x="3" y="11"/>
                </a:lnTo>
                <a:lnTo>
                  <a:pt x="0" y="57"/>
                </a:lnTo>
                <a:lnTo>
                  <a:pt x="9" y="116"/>
                </a:lnTo>
                <a:lnTo>
                  <a:pt x="21" y="161"/>
                </a:lnTo>
                <a:lnTo>
                  <a:pt x="37" y="206"/>
                </a:lnTo>
                <a:lnTo>
                  <a:pt x="62" y="263"/>
                </a:lnTo>
                <a:lnTo>
                  <a:pt x="71" y="286"/>
                </a:lnTo>
                <a:lnTo>
                  <a:pt x="82" y="283"/>
                </a:lnTo>
                <a:lnTo>
                  <a:pt x="98" y="286"/>
                </a:lnTo>
                <a:lnTo>
                  <a:pt x="114" y="297"/>
                </a:lnTo>
                <a:lnTo>
                  <a:pt x="134" y="308"/>
                </a:lnTo>
                <a:lnTo>
                  <a:pt x="152" y="306"/>
                </a:lnTo>
                <a:lnTo>
                  <a:pt x="159" y="299"/>
                </a:lnTo>
                <a:lnTo>
                  <a:pt x="168" y="286"/>
                </a:lnTo>
                <a:lnTo>
                  <a:pt x="170" y="256"/>
                </a:lnTo>
                <a:lnTo>
                  <a:pt x="177" y="238"/>
                </a:lnTo>
                <a:lnTo>
                  <a:pt x="184" y="231"/>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2478" name="Freeform 14"/>
          <p:cNvSpPr>
            <a:spLocks/>
          </p:cNvSpPr>
          <p:nvPr/>
        </p:nvSpPr>
        <p:spPr bwMode="auto">
          <a:xfrm rot="-149859">
            <a:off x="6662738" y="3695700"/>
            <a:ext cx="325437" cy="461963"/>
          </a:xfrm>
          <a:custGeom>
            <a:avLst/>
            <a:gdLst/>
            <a:ahLst/>
            <a:cxnLst>
              <a:cxn ang="0">
                <a:pos x="102" y="193"/>
              </a:cxn>
              <a:cxn ang="0">
                <a:pos x="115" y="168"/>
              </a:cxn>
              <a:cxn ang="0">
                <a:pos x="125" y="150"/>
              </a:cxn>
              <a:cxn ang="0">
                <a:pos x="129" y="136"/>
              </a:cxn>
              <a:cxn ang="0">
                <a:pos x="136" y="88"/>
              </a:cxn>
              <a:cxn ang="0">
                <a:pos x="134" y="27"/>
              </a:cxn>
              <a:cxn ang="0">
                <a:pos x="131" y="11"/>
              </a:cxn>
              <a:cxn ang="0">
                <a:pos x="122" y="2"/>
              </a:cxn>
              <a:cxn ang="0">
                <a:pos x="111" y="0"/>
              </a:cxn>
              <a:cxn ang="0">
                <a:pos x="100" y="11"/>
              </a:cxn>
              <a:cxn ang="0">
                <a:pos x="95" y="32"/>
              </a:cxn>
              <a:cxn ang="0">
                <a:pos x="88" y="48"/>
              </a:cxn>
              <a:cxn ang="0">
                <a:pos x="75" y="68"/>
              </a:cxn>
              <a:cxn ang="0">
                <a:pos x="57" y="82"/>
              </a:cxn>
              <a:cxn ang="0">
                <a:pos x="29" y="102"/>
              </a:cxn>
              <a:cxn ang="0">
                <a:pos x="16" y="111"/>
              </a:cxn>
              <a:cxn ang="0">
                <a:pos x="9" y="125"/>
              </a:cxn>
              <a:cxn ang="0">
                <a:pos x="0" y="150"/>
              </a:cxn>
              <a:cxn ang="0">
                <a:pos x="7" y="154"/>
              </a:cxn>
              <a:cxn ang="0">
                <a:pos x="20" y="152"/>
              </a:cxn>
              <a:cxn ang="0">
                <a:pos x="52" y="138"/>
              </a:cxn>
              <a:cxn ang="0">
                <a:pos x="63" y="131"/>
              </a:cxn>
              <a:cxn ang="0">
                <a:pos x="75" y="131"/>
              </a:cxn>
              <a:cxn ang="0">
                <a:pos x="81" y="138"/>
              </a:cxn>
              <a:cxn ang="0">
                <a:pos x="91" y="170"/>
              </a:cxn>
              <a:cxn ang="0">
                <a:pos x="95" y="181"/>
              </a:cxn>
              <a:cxn ang="0">
                <a:pos x="102" y="193"/>
              </a:cxn>
            </a:cxnLst>
            <a:rect l="0" t="0" r="r" b="b"/>
            <a:pathLst>
              <a:path w="136" h="193">
                <a:moveTo>
                  <a:pt x="102" y="193"/>
                </a:moveTo>
                <a:lnTo>
                  <a:pt x="115" y="168"/>
                </a:lnTo>
                <a:lnTo>
                  <a:pt x="125" y="150"/>
                </a:lnTo>
                <a:lnTo>
                  <a:pt x="129" y="136"/>
                </a:lnTo>
                <a:lnTo>
                  <a:pt x="136" y="88"/>
                </a:lnTo>
                <a:lnTo>
                  <a:pt x="134" y="27"/>
                </a:lnTo>
                <a:lnTo>
                  <a:pt x="131" y="11"/>
                </a:lnTo>
                <a:lnTo>
                  <a:pt x="122" y="2"/>
                </a:lnTo>
                <a:lnTo>
                  <a:pt x="111" y="0"/>
                </a:lnTo>
                <a:lnTo>
                  <a:pt x="100" y="11"/>
                </a:lnTo>
                <a:lnTo>
                  <a:pt x="95" y="32"/>
                </a:lnTo>
                <a:lnTo>
                  <a:pt x="88" y="48"/>
                </a:lnTo>
                <a:lnTo>
                  <a:pt x="75" y="68"/>
                </a:lnTo>
                <a:lnTo>
                  <a:pt x="57" y="82"/>
                </a:lnTo>
                <a:lnTo>
                  <a:pt x="29" y="102"/>
                </a:lnTo>
                <a:lnTo>
                  <a:pt x="16" y="111"/>
                </a:lnTo>
                <a:lnTo>
                  <a:pt x="9" y="125"/>
                </a:lnTo>
                <a:lnTo>
                  <a:pt x="0" y="150"/>
                </a:lnTo>
                <a:lnTo>
                  <a:pt x="7" y="154"/>
                </a:lnTo>
                <a:lnTo>
                  <a:pt x="20" y="152"/>
                </a:lnTo>
                <a:lnTo>
                  <a:pt x="52" y="138"/>
                </a:lnTo>
                <a:lnTo>
                  <a:pt x="63" y="131"/>
                </a:lnTo>
                <a:lnTo>
                  <a:pt x="75" y="131"/>
                </a:lnTo>
                <a:lnTo>
                  <a:pt x="81" y="138"/>
                </a:lnTo>
                <a:lnTo>
                  <a:pt x="91" y="170"/>
                </a:lnTo>
                <a:lnTo>
                  <a:pt x="95" y="181"/>
                </a:lnTo>
                <a:lnTo>
                  <a:pt x="102" y="193"/>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2479" name="Freeform 15"/>
          <p:cNvSpPr>
            <a:spLocks/>
          </p:cNvSpPr>
          <p:nvPr/>
        </p:nvSpPr>
        <p:spPr bwMode="auto">
          <a:xfrm rot="-149859">
            <a:off x="6483350" y="4014788"/>
            <a:ext cx="441325" cy="666750"/>
          </a:xfrm>
          <a:custGeom>
            <a:avLst/>
            <a:gdLst/>
            <a:ahLst/>
            <a:cxnLst>
              <a:cxn ang="0">
                <a:pos x="82" y="19"/>
              </a:cxn>
              <a:cxn ang="0">
                <a:pos x="57" y="68"/>
              </a:cxn>
              <a:cxn ang="0">
                <a:pos x="43" y="103"/>
              </a:cxn>
              <a:cxn ang="0">
                <a:pos x="9" y="177"/>
              </a:cxn>
              <a:cxn ang="0">
                <a:pos x="2" y="227"/>
              </a:cxn>
              <a:cxn ang="0">
                <a:pos x="0" y="254"/>
              </a:cxn>
              <a:cxn ang="0">
                <a:pos x="5" y="268"/>
              </a:cxn>
              <a:cxn ang="0">
                <a:pos x="12" y="275"/>
              </a:cxn>
              <a:cxn ang="0">
                <a:pos x="21" y="279"/>
              </a:cxn>
              <a:cxn ang="0">
                <a:pos x="36" y="277"/>
              </a:cxn>
              <a:cxn ang="0">
                <a:pos x="52" y="264"/>
              </a:cxn>
              <a:cxn ang="0">
                <a:pos x="82" y="236"/>
              </a:cxn>
              <a:cxn ang="0">
                <a:pos x="98" y="218"/>
              </a:cxn>
              <a:cxn ang="0">
                <a:pos x="116" y="184"/>
              </a:cxn>
              <a:cxn ang="0">
                <a:pos x="136" y="150"/>
              </a:cxn>
              <a:cxn ang="0">
                <a:pos x="184" y="62"/>
              </a:cxn>
              <a:cxn ang="0">
                <a:pos x="177" y="50"/>
              </a:cxn>
              <a:cxn ang="0">
                <a:pos x="173" y="39"/>
              </a:cxn>
              <a:cxn ang="0">
                <a:pos x="163" y="7"/>
              </a:cxn>
              <a:cxn ang="0">
                <a:pos x="157" y="0"/>
              </a:cxn>
              <a:cxn ang="0">
                <a:pos x="145" y="0"/>
              </a:cxn>
              <a:cxn ang="0">
                <a:pos x="134" y="7"/>
              </a:cxn>
              <a:cxn ang="0">
                <a:pos x="102" y="21"/>
              </a:cxn>
              <a:cxn ang="0">
                <a:pos x="89" y="23"/>
              </a:cxn>
              <a:cxn ang="0">
                <a:pos x="82" y="19"/>
              </a:cxn>
            </a:cxnLst>
            <a:rect l="0" t="0" r="r" b="b"/>
            <a:pathLst>
              <a:path w="184" h="279">
                <a:moveTo>
                  <a:pt x="82" y="19"/>
                </a:moveTo>
                <a:lnTo>
                  <a:pt x="57" y="68"/>
                </a:lnTo>
                <a:lnTo>
                  <a:pt x="43" y="103"/>
                </a:lnTo>
                <a:lnTo>
                  <a:pt x="9" y="177"/>
                </a:lnTo>
                <a:lnTo>
                  <a:pt x="2" y="227"/>
                </a:lnTo>
                <a:lnTo>
                  <a:pt x="0" y="254"/>
                </a:lnTo>
                <a:lnTo>
                  <a:pt x="5" y="268"/>
                </a:lnTo>
                <a:lnTo>
                  <a:pt x="12" y="275"/>
                </a:lnTo>
                <a:lnTo>
                  <a:pt x="21" y="279"/>
                </a:lnTo>
                <a:lnTo>
                  <a:pt x="36" y="277"/>
                </a:lnTo>
                <a:lnTo>
                  <a:pt x="52" y="264"/>
                </a:lnTo>
                <a:lnTo>
                  <a:pt x="82" y="236"/>
                </a:lnTo>
                <a:lnTo>
                  <a:pt x="98" y="218"/>
                </a:lnTo>
                <a:lnTo>
                  <a:pt x="116" y="184"/>
                </a:lnTo>
                <a:lnTo>
                  <a:pt x="136" y="150"/>
                </a:lnTo>
                <a:lnTo>
                  <a:pt x="184" y="62"/>
                </a:lnTo>
                <a:lnTo>
                  <a:pt x="177" y="50"/>
                </a:lnTo>
                <a:lnTo>
                  <a:pt x="173" y="39"/>
                </a:lnTo>
                <a:lnTo>
                  <a:pt x="163" y="7"/>
                </a:lnTo>
                <a:lnTo>
                  <a:pt x="157" y="0"/>
                </a:lnTo>
                <a:lnTo>
                  <a:pt x="145" y="0"/>
                </a:lnTo>
                <a:lnTo>
                  <a:pt x="134" y="7"/>
                </a:lnTo>
                <a:lnTo>
                  <a:pt x="102" y="21"/>
                </a:lnTo>
                <a:lnTo>
                  <a:pt x="89" y="23"/>
                </a:lnTo>
                <a:lnTo>
                  <a:pt x="82" y="19"/>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grpSp>
        <p:nvGrpSpPr>
          <p:cNvPr id="2" name="Group 16"/>
          <p:cNvGrpSpPr>
            <a:grpSpLocks/>
          </p:cNvGrpSpPr>
          <p:nvPr/>
        </p:nvGrpSpPr>
        <p:grpSpPr bwMode="auto">
          <a:xfrm>
            <a:off x="4460875" y="3444875"/>
            <a:ext cx="795338" cy="1144588"/>
            <a:chOff x="2810" y="2215"/>
            <a:chExt cx="501" cy="721"/>
          </a:xfrm>
        </p:grpSpPr>
        <p:sp>
          <p:nvSpPr>
            <p:cNvPr id="62481" name="Freeform 17"/>
            <p:cNvSpPr>
              <a:spLocks/>
            </p:cNvSpPr>
            <p:nvPr/>
          </p:nvSpPr>
          <p:spPr bwMode="auto">
            <a:xfrm rot="-149859">
              <a:off x="2942" y="2215"/>
              <a:ext cx="369" cy="270"/>
            </a:xfrm>
            <a:custGeom>
              <a:avLst/>
              <a:gdLst/>
              <a:ahLst/>
              <a:cxnLst>
                <a:cxn ang="0">
                  <a:pos x="5" y="134"/>
                </a:cxn>
                <a:cxn ang="0">
                  <a:pos x="2" y="89"/>
                </a:cxn>
                <a:cxn ang="0">
                  <a:pos x="0" y="52"/>
                </a:cxn>
                <a:cxn ang="0">
                  <a:pos x="5" y="30"/>
                </a:cxn>
                <a:cxn ang="0">
                  <a:pos x="23" y="0"/>
                </a:cxn>
                <a:cxn ang="0">
                  <a:pos x="52" y="0"/>
                </a:cxn>
                <a:cxn ang="0">
                  <a:pos x="59" y="11"/>
                </a:cxn>
                <a:cxn ang="0">
                  <a:pos x="39" y="59"/>
                </a:cxn>
                <a:cxn ang="0">
                  <a:pos x="59" y="11"/>
                </a:cxn>
                <a:cxn ang="0">
                  <a:pos x="68" y="5"/>
                </a:cxn>
                <a:cxn ang="0">
                  <a:pos x="79" y="0"/>
                </a:cxn>
                <a:cxn ang="0">
                  <a:pos x="102" y="2"/>
                </a:cxn>
                <a:cxn ang="0">
                  <a:pos x="138" y="18"/>
                </a:cxn>
                <a:cxn ang="0">
                  <a:pos x="150" y="41"/>
                </a:cxn>
                <a:cxn ang="0">
                  <a:pos x="148" y="61"/>
                </a:cxn>
                <a:cxn ang="0">
                  <a:pos x="138" y="89"/>
                </a:cxn>
                <a:cxn ang="0">
                  <a:pos x="148" y="61"/>
                </a:cxn>
                <a:cxn ang="0">
                  <a:pos x="150" y="41"/>
                </a:cxn>
                <a:cxn ang="0">
                  <a:pos x="161" y="30"/>
                </a:cxn>
                <a:cxn ang="0">
                  <a:pos x="188" y="27"/>
                </a:cxn>
                <a:cxn ang="0">
                  <a:pos x="211" y="32"/>
                </a:cxn>
                <a:cxn ang="0">
                  <a:pos x="234" y="36"/>
                </a:cxn>
                <a:cxn ang="0">
                  <a:pos x="243" y="48"/>
                </a:cxn>
                <a:cxn ang="0">
                  <a:pos x="245" y="84"/>
                </a:cxn>
                <a:cxn ang="0">
                  <a:pos x="240" y="107"/>
                </a:cxn>
                <a:cxn ang="0">
                  <a:pos x="213" y="145"/>
                </a:cxn>
                <a:cxn ang="0">
                  <a:pos x="197" y="177"/>
                </a:cxn>
                <a:cxn ang="0">
                  <a:pos x="154" y="179"/>
                </a:cxn>
                <a:cxn ang="0">
                  <a:pos x="109" y="170"/>
                </a:cxn>
                <a:cxn ang="0">
                  <a:pos x="57" y="157"/>
                </a:cxn>
                <a:cxn ang="0">
                  <a:pos x="5" y="134"/>
                </a:cxn>
              </a:cxnLst>
              <a:rect l="0" t="0" r="r" b="b"/>
              <a:pathLst>
                <a:path w="245" h="179">
                  <a:moveTo>
                    <a:pt x="5" y="134"/>
                  </a:moveTo>
                  <a:lnTo>
                    <a:pt x="2" y="89"/>
                  </a:lnTo>
                  <a:lnTo>
                    <a:pt x="0" y="52"/>
                  </a:lnTo>
                  <a:lnTo>
                    <a:pt x="5" y="30"/>
                  </a:lnTo>
                  <a:lnTo>
                    <a:pt x="23" y="0"/>
                  </a:lnTo>
                  <a:lnTo>
                    <a:pt x="52" y="0"/>
                  </a:lnTo>
                  <a:lnTo>
                    <a:pt x="59" y="11"/>
                  </a:lnTo>
                  <a:lnTo>
                    <a:pt x="39" y="59"/>
                  </a:lnTo>
                  <a:lnTo>
                    <a:pt x="59" y="11"/>
                  </a:lnTo>
                  <a:lnTo>
                    <a:pt x="68" y="5"/>
                  </a:lnTo>
                  <a:lnTo>
                    <a:pt x="79" y="0"/>
                  </a:lnTo>
                  <a:lnTo>
                    <a:pt x="102" y="2"/>
                  </a:lnTo>
                  <a:lnTo>
                    <a:pt x="138" y="18"/>
                  </a:lnTo>
                  <a:lnTo>
                    <a:pt x="150" y="41"/>
                  </a:lnTo>
                  <a:lnTo>
                    <a:pt x="148" y="61"/>
                  </a:lnTo>
                  <a:lnTo>
                    <a:pt x="138" y="89"/>
                  </a:lnTo>
                  <a:lnTo>
                    <a:pt x="148" y="61"/>
                  </a:lnTo>
                  <a:lnTo>
                    <a:pt x="150" y="41"/>
                  </a:lnTo>
                  <a:lnTo>
                    <a:pt x="161" y="30"/>
                  </a:lnTo>
                  <a:lnTo>
                    <a:pt x="188" y="27"/>
                  </a:lnTo>
                  <a:lnTo>
                    <a:pt x="211" y="32"/>
                  </a:lnTo>
                  <a:lnTo>
                    <a:pt x="234" y="36"/>
                  </a:lnTo>
                  <a:lnTo>
                    <a:pt x="243" y="48"/>
                  </a:lnTo>
                  <a:lnTo>
                    <a:pt x="245" y="84"/>
                  </a:lnTo>
                  <a:lnTo>
                    <a:pt x="240" y="107"/>
                  </a:lnTo>
                  <a:lnTo>
                    <a:pt x="213" y="145"/>
                  </a:lnTo>
                  <a:lnTo>
                    <a:pt x="197" y="177"/>
                  </a:lnTo>
                  <a:lnTo>
                    <a:pt x="154" y="179"/>
                  </a:lnTo>
                  <a:lnTo>
                    <a:pt x="109" y="170"/>
                  </a:lnTo>
                  <a:lnTo>
                    <a:pt x="57" y="157"/>
                  </a:lnTo>
                  <a:lnTo>
                    <a:pt x="5" y="134"/>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2482" name="Freeform 18"/>
            <p:cNvSpPr>
              <a:spLocks/>
            </p:cNvSpPr>
            <p:nvPr/>
          </p:nvSpPr>
          <p:spPr bwMode="auto">
            <a:xfrm rot="-149859">
              <a:off x="2810" y="2421"/>
              <a:ext cx="443" cy="515"/>
            </a:xfrm>
            <a:custGeom>
              <a:avLst/>
              <a:gdLst/>
              <a:ahLst/>
              <a:cxnLst>
                <a:cxn ang="0">
                  <a:pos x="294" y="43"/>
                </a:cxn>
                <a:cxn ang="0">
                  <a:pos x="251" y="45"/>
                </a:cxn>
                <a:cxn ang="0">
                  <a:pos x="206" y="36"/>
                </a:cxn>
                <a:cxn ang="0">
                  <a:pos x="154" y="23"/>
                </a:cxn>
                <a:cxn ang="0">
                  <a:pos x="102" y="0"/>
                </a:cxn>
                <a:cxn ang="0">
                  <a:pos x="88" y="54"/>
                </a:cxn>
                <a:cxn ang="0">
                  <a:pos x="47" y="138"/>
                </a:cxn>
                <a:cxn ang="0">
                  <a:pos x="22" y="224"/>
                </a:cxn>
                <a:cxn ang="0">
                  <a:pos x="0" y="265"/>
                </a:cxn>
                <a:cxn ang="0">
                  <a:pos x="0" y="295"/>
                </a:cxn>
                <a:cxn ang="0">
                  <a:pos x="9" y="304"/>
                </a:cxn>
                <a:cxn ang="0">
                  <a:pos x="34" y="295"/>
                </a:cxn>
                <a:cxn ang="0">
                  <a:pos x="54" y="277"/>
                </a:cxn>
                <a:cxn ang="0">
                  <a:pos x="81" y="224"/>
                </a:cxn>
                <a:cxn ang="0">
                  <a:pos x="172" y="118"/>
                </a:cxn>
                <a:cxn ang="0">
                  <a:pos x="176" y="125"/>
                </a:cxn>
                <a:cxn ang="0">
                  <a:pos x="183" y="145"/>
                </a:cxn>
                <a:cxn ang="0">
                  <a:pos x="186" y="168"/>
                </a:cxn>
                <a:cxn ang="0">
                  <a:pos x="179" y="202"/>
                </a:cxn>
                <a:cxn ang="0">
                  <a:pos x="158" y="254"/>
                </a:cxn>
                <a:cxn ang="0">
                  <a:pos x="140" y="286"/>
                </a:cxn>
                <a:cxn ang="0">
                  <a:pos x="129" y="317"/>
                </a:cxn>
                <a:cxn ang="0">
                  <a:pos x="140" y="338"/>
                </a:cxn>
                <a:cxn ang="0">
                  <a:pos x="149" y="342"/>
                </a:cxn>
                <a:cxn ang="0">
                  <a:pos x="174" y="333"/>
                </a:cxn>
                <a:cxn ang="0">
                  <a:pos x="215" y="290"/>
                </a:cxn>
                <a:cxn ang="0">
                  <a:pos x="247" y="252"/>
                </a:cxn>
                <a:cxn ang="0">
                  <a:pos x="258" y="231"/>
                </a:cxn>
                <a:cxn ang="0">
                  <a:pos x="267" y="186"/>
                </a:cxn>
                <a:cxn ang="0">
                  <a:pos x="267" y="129"/>
                </a:cxn>
                <a:cxn ang="0">
                  <a:pos x="276" y="93"/>
                </a:cxn>
                <a:cxn ang="0">
                  <a:pos x="294" y="43"/>
                </a:cxn>
              </a:cxnLst>
              <a:rect l="0" t="0" r="r" b="b"/>
              <a:pathLst>
                <a:path w="294" h="342">
                  <a:moveTo>
                    <a:pt x="294" y="43"/>
                  </a:moveTo>
                  <a:lnTo>
                    <a:pt x="251" y="45"/>
                  </a:lnTo>
                  <a:lnTo>
                    <a:pt x="206" y="36"/>
                  </a:lnTo>
                  <a:lnTo>
                    <a:pt x="154" y="23"/>
                  </a:lnTo>
                  <a:lnTo>
                    <a:pt x="102" y="0"/>
                  </a:lnTo>
                  <a:lnTo>
                    <a:pt x="88" y="54"/>
                  </a:lnTo>
                  <a:lnTo>
                    <a:pt x="47" y="138"/>
                  </a:lnTo>
                  <a:lnTo>
                    <a:pt x="22" y="224"/>
                  </a:lnTo>
                  <a:lnTo>
                    <a:pt x="0" y="265"/>
                  </a:lnTo>
                  <a:lnTo>
                    <a:pt x="0" y="295"/>
                  </a:lnTo>
                  <a:lnTo>
                    <a:pt x="9" y="304"/>
                  </a:lnTo>
                  <a:lnTo>
                    <a:pt x="34" y="295"/>
                  </a:lnTo>
                  <a:lnTo>
                    <a:pt x="54" y="277"/>
                  </a:lnTo>
                  <a:lnTo>
                    <a:pt x="81" y="224"/>
                  </a:lnTo>
                  <a:lnTo>
                    <a:pt x="172" y="118"/>
                  </a:lnTo>
                  <a:lnTo>
                    <a:pt x="176" y="125"/>
                  </a:lnTo>
                  <a:lnTo>
                    <a:pt x="183" y="145"/>
                  </a:lnTo>
                  <a:lnTo>
                    <a:pt x="186" y="168"/>
                  </a:lnTo>
                  <a:lnTo>
                    <a:pt x="179" y="202"/>
                  </a:lnTo>
                  <a:lnTo>
                    <a:pt x="158" y="254"/>
                  </a:lnTo>
                  <a:lnTo>
                    <a:pt x="140" y="286"/>
                  </a:lnTo>
                  <a:lnTo>
                    <a:pt x="129" y="317"/>
                  </a:lnTo>
                  <a:lnTo>
                    <a:pt x="140" y="338"/>
                  </a:lnTo>
                  <a:lnTo>
                    <a:pt x="149" y="342"/>
                  </a:lnTo>
                  <a:lnTo>
                    <a:pt x="174" y="333"/>
                  </a:lnTo>
                  <a:lnTo>
                    <a:pt x="215" y="290"/>
                  </a:lnTo>
                  <a:lnTo>
                    <a:pt x="247" y="252"/>
                  </a:lnTo>
                  <a:lnTo>
                    <a:pt x="258" y="231"/>
                  </a:lnTo>
                  <a:lnTo>
                    <a:pt x="267" y="186"/>
                  </a:lnTo>
                  <a:lnTo>
                    <a:pt x="267" y="129"/>
                  </a:lnTo>
                  <a:lnTo>
                    <a:pt x="276" y="93"/>
                  </a:lnTo>
                  <a:lnTo>
                    <a:pt x="294" y="43"/>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grpSp>
      <p:grpSp>
        <p:nvGrpSpPr>
          <p:cNvPr id="3" name="Group 19"/>
          <p:cNvGrpSpPr>
            <a:grpSpLocks/>
          </p:cNvGrpSpPr>
          <p:nvPr/>
        </p:nvGrpSpPr>
        <p:grpSpPr bwMode="auto">
          <a:xfrm>
            <a:off x="4611688" y="2401888"/>
            <a:ext cx="547687" cy="1100137"/>
            <a:chOff x="2905" y="1468"/>
            <a:chExt cx="345" cy="693"/>
          </a:xfrm>
        </p:grpSpPr>
        <p:sp>
          <p:nvSpPr>
            <p:cNvPr id="62484" name="Freeform 20"/>
            <p:cNvSpPr>
              <a:spLocks/>
            </p:cNvSpPr>
            <p:nvPr/>
          </p:nvSpPr>
          <p:spPr bwMode="auto">
            <a:xfrm>
              <a:off x="2905" y="1919"/>
              <a:ext cx="342" cy="242"/>
            </a:xfrm>
            <a:custGeom>
              <a:avLst/>
              <a:gdLst/>
              <a:ahLst/>
              <a:cxnLst>
                <a:cxn ang="0">
                  <a:pos x="39" y="2"/>
                </a:cxn>
                <a:cxn ang="0">
                  <a:pos x="14" y="52"/>
                </a:cxn>
                <a:cxn ang="0">
                  <a:pos x="7" y="70"/>
                </a:cxn>
                <a:cxn ang="0">
                  <a:pos x="0" y="91"/>
                </a:cxn>
                <a:cxn ang="0">
                  <a:pos x="5" y="116"/>
                </a:cxn>
                <a:cxn ang="0">
                  <a:pos x="16" y="116"/>
                </a:cxn>
                <a:cxn ang="0">
                  <a:pos x="12" y="98"/>
                </a:cxn>
                <a:cxn ang="0">
                  <a:pos x="16" y="116"/>
                </a:cxn>
                <a:cxn ang="0">
                  <a:pos x="30" y="132"/>
                </a:cxn>
                <a:cxn ang="0">
                  <a:pos x="48" y="148"/>
                </a:cxn>
                <a:cxn ang="0">
                  <a:pos x="64" y="150"/>
                </a:cxn>
                <a:cxn ang="0">
                  <a:pos x="89" y="134"/>
                </a:cxn>
                <a:cxn ang="0">
                  <a:pos x="107" y="127"/>
                </a:cxn>
                <a:cxn ang="0">
                  <a:pos x="102" y="111"/>
                </a:cxn>
                <a:cxn ang="0">
                  <a:pos x="105" y="89"/>
                </a:cxn>
                <a:cxn ang="0">
                  <a:pos x="102" y="111"/>
                </a:cxn>
                <a:cxn ang="0">
                  <a:pos x="107" y="127"/>
                </a:cxn>
                <a:cxn ang="0">
                  <a:pos x="139" y="154"/>
                </a:cxn>
                <a:cxn ang="0">
                  <a:pos x="148" y="161"/>
                </a:cxn>
                <a:cxn ang="0">
                  <a:pos x="157" y="159"/>
                </a:cxn>
                <a:cxn ang="0">
                  <a:pos x="202" y="143"/>
                </a:cxn>
                <a:cxn ang="0">
                  <a:pos x="218" y="132"/>
                </a:cxn>
                <a:cxn ang="0">
                  <a:pos x="225" y="118"/>
                </a:cxn>
                <a:cxn ang="0">
                  <a:pos x="227" y="102"/>
                </a:cxn>
                <a:cxn ang="0">
                  <a:pos x="214" y="55"/>
                </a:cxn>
                <a:cxn ang="0">
                  <a:pos x="214" y="39"/>
                </a:cxn>
                <a:cxn ang="0">
                  <a:pos x="211" y="12"/>
                </a:cxn>
                <a:cxn ang="0">
                  <a:pos x="180" y="7"/>
                </a:cxn>
                <a:cxn ang="0">
                  <a:pos x="161" y="7"/>
                </a:cxn>
                <a:cxn ang="0">
                  <a:pos x="127" y="7"/>
                </a:cxn>
                <a:cxn ang="0">
                  <a:pos x="62" y="0"/>
                </a:cxn>
                <a:cxn ang="0">
                  <a:pos x="39" y="2"/>
                </a:cxn>
              </a:cxnLst>
              <a:rect l="0" t="0" r="r" b="b"/>
              <a:pathLst>
                <a:path w="227" h="161">
                  <a:moveTo>
                    <a:pt x="39" y="2"/>
                  </a:moveTo>
                  <a:lnTo>
                    <a:pt x="14" y="52"/>
                  </a:lnTo>
                  <a:lnTo>
                    <a:pt x="7" y="70"/>
                  </a:lnTo>
                  <a:lnTo>
                    <a:pt x="0" y="91"/>
                  </a:lnTo>
                  <a:lnTo>
                    <a:pt x="5" y="116"/>
                  </a:lnTo>
                  <a:lnTo>
                    <a:pt x="16" y="116"/>
                  </a:lnTo>
                  <a:lnTo>
                    <a:pt x="12" y="98"/>
                  </a:lnTo>
                  <a:lnTo>
                    <a:pt x="16" y="116"/>
                  </a:lnTo>
                  <a:lnTo>
                    <a:pt x="30" y="132"/>
                  </a:lnTo>
                  <a:lnTo>
                    <a:pt x="48" y="148"/>
                  </a:lnTo>
                  <a:lnTo>
                    <a:pt x="64" y="150"/>
                  </a:lnTo>
                  <a:lnTo>
                    <a:pt x="89" y="134"/>
                  </a:lnTo>
                  <a:lnTo>
                    <a:pt x="107" y="127"/>
                  </a:lnTo>
                  <a:lnTo>
                    <a:pt x="102" y="111"/>
                  </a:lnTo>
                  <a:lnTo>
                    <a:pt x="105" y="89"/>
                  </a:lnTo>
                  <a:lnTo>
                    <a:pt x="102" y="111"/>
                  </a:lnTo>
                  <a:lnTo>
                    <a:pt x="107" y="127"/>
                  </a:lnTo>
                  <a:lnTo>
                    <a:pt x="139" y="154"/>
                  </a:lnTo>
                  <a:lnTo>
                    <a:pt x="148" y="161"/>
                  </a:lnTo>
                  <a:lnTo>
                    <a:pt x="157" y="159"/>
                  </a:lnTo>
                  <a:lnTo>
                    <a:pt x="202" y="143"/>
                  </a:lnTo>
                  <a:lnTo>
                    <a:pt x="218" y="132"/>
                  </a:lnTo>
                  <a:lnTo>
                    <a:pt x="225" y="118"/>
                  </a:lnTo>
                  <a:lnTo>
                    <a:pt x="227" y="102"/>
                  </a:lnTo>
                  <a:lnTo>
                    <a:pt x="214" y="55"/>
                  </a:lnTo>
                  <a:lnTo>
                    <a:pt x="214" y="39"/>
                  </a:lnTo>
                  <a:lnTo>
                    <a:pt x="211" y="12"/>
                  </a:lnTo>
                  <a:lnTo>
                    <a:pt x="180" y="7"/>
                  </a:lnTo>
                  <a:lnTo>
                    <a:pt x="161" y="7"/>
                  </a:lnTo>
                  <a:lnTo>
                    <a:pt x="127" y="7"/>
                  </a:lnTo>
                  <a:lnTo>
                    <a:pt x="62" y="0"/>
                  </a:lnTo>
                  <a:lnTo>
                    <a:pt x="39" y="2"/>
                  </a:lnTo>
                  <a:close/>
                </a:path>
              </a:pathLst>
            </a:custGeom>
            <a:solidFill>
              <a:schemeClr val="bg1"/>
            </a:solidFill>
            <a:ln w="12700" cap="flat" cmpd="sng">
              <a:solidFill>
                <a:schemeClr val="bg2"/>
              </a:solidFill>
              <a:prstDash val="solid"/>
              <a:round/>
              <a:headEnd/>
              <a:tailEnd/>
            </a:ln>
          </p:spPr>
          <p:txBody>
            <a:bodyPr/>
            <a:lstStyle/>
            <a:p>
              <a:endParaRPr lang="el-GR"/>
            </a:p>
          </p:txBody>
        </p:sp>
        <p:sp>
          <p:nvSpPr>
            <p:cNvPr id="62485" name="Freeform 21"/>
            <p:cNvSpPr>
              <a:spLocks/>
            </p:cNvSpPr>
            <p:nvPr/>
          </p:nvSpPr>
          <p:spPr bwMode="auto">
            <a:xfrm>
              <a:off x="2964" y="1506"/>
              <a:ext cx="286" cy="431"/>
            </a:xfrm>
            <a:custGeom>
              <a:avLst/>
              <a:gdLst/>
              <a:ahLst/>
              <a:cxnLst>
                <a:cxn ang="0">
                  <a:pos x="172" y="286"/>
                </a:cxn>
                <a:cxn ang="0">
                  <a:pos x="170" y="238"/>
                </a:cxn>
                <a:cxn ang="0">
                  <a:pos x="177" y="190"/>
                </a:cxn>
                <a:cxn ang="0">
                  <a:pos x="188" y="127"/>
                </a:cxn>
                <a:cxn ang="0">
                  <a:pos x="190" y="102"/>
                </a:cxn>
                <a:cxn ang="0">
                  <a:pos x="186" y="81"/>
                </a:cxn>
                <a:cxn ang="0">
                  <a:pos x="170" y="47"/>
                </a:cxn>
                <a:cxn ang="0">
                  <a:pos x="154" y="22"/>
                </a:cxn>
                <a:cxn ang="0">
                  <a:pos x="136" y="16"/>
                </a:cxn>
                <a:cxn ang="0">
                  <a:pos x="129" y="18"/>
                </a:cxn>
                <a:cxn ang="0">
                  <a:pos x="125" y="32"/>
                </a:cxn>
                <a:cxn ang="0">
                  <a:pos x="127" y="52"/>
                </a:cxn>
                <a:cxn ang="0">
                  <a:pos x="134" y="81"/>
                </a:cxn>
                <a:cxn ang="0">
                  <a:pos x="127" y="115"/>
                </a:cxn>
                <a:cxn ang="0">
                  <a:pos x="109" y="143"/>
                </a:cxn>
                <a:cxn ang="0">
                  <a:pos x="104" y="147"/>
                </a:cxn>
                <a:cxn ang="0">
                  <a:pos x="100" y="156"/>
                </a:cxn>
                <a:cxn ang="0">
                  <a:pos x="84" y="145"/>
                </a:cxn>
                <a:cxn ang="0">
                  <a:pos x="73" y="102"/>
                </a:cxn>
                <a:cxn ang="0">
                  <a:pos x="63" y="61"/>
                </a:cxn>
                <a:cxn ang="0">
                  <a:pos x="63" y="32"/>
                </a:cxn>
                <a:cxn ang="0">
                  <a:pos x="61" y="9"/>
                </a:cxn>
                <a:cxn ang="0">
                  <a:pos x="50" y="0"/>
                </a:cxn>
                <a:cxn ang="0">
                  <a:pos x="43" y="7"/>
                </a:cxn>
                <a:cxn ang="0">
                  <a:pos x="25" y="32"/>
                </a:cxn>
                <a:cxn ang="0">
                  <a:pos x="14" y="68"/>
                </a:cxn>
                <a:cxn ang="0">
                  <a:pos x="16" y="97"/>
                </a:cxn>
                <a:cxn ang="0">
                  <a:pos x="18" y="152"/>
                </a:cxn>
                <a:cxn ang="0">
                  <a:pos x="23" y="197"/>
                </a:cxn>
                <a:cxn ang="0">
                  <a:pos x="20" y="222"/>
                </a:cxn>
                <a:cxn ang="0">
                  <a:pos x="0" y="276"/>
                </a:cxn>
                <a:cxn ang="0">
                  <a:pos x="23" y="274"/>
                </a:cxn>
                <a:cxn ang="0">
                  <a:pos x="88" y="281"/>
                </a:cxn>
                <a:cxn ang="0">
                  <a:pos x="122" y="281"/>
                </a:cxn>
                <a:cxn ang="0">
                  <a:pos x="141" y="281"/>
                </a:cxn>
                <a:cxn ang="0">
                  <a:pos x="172" y="286"/>
                </a:cxn>
              </a:cxnLst>
              <a:rect l="0" t="0" r="r" b="b"/>
              <a:pathLst>
                <a:path w="190" h="286">
                  <a:moveTo>
                    <a:pt x="172" y="286"/>
                  </a:moveTo>
                  <a:lnTo>
                    <a:pt x="170" y="238"/>
                  </a:lnTo>
                  <a:lnTo>
                    <a:pt x="177" y="190"/>
                  </a:lnTo>
                  <a:lnTo>
                    <a:pt x="188" y="127"/>
                  </a:lnTo>
                  <a:lnTo>
                    <a:pt x="190" y="102"/>
                  </a:lnTo>
                  <a:lnTo>
                    <a:pt x="186" y="81"/>
                  </a:lnTo>
                  <a:lnTo>
                    <a:pt x="170" y="47"/>
                  </a:lnTo>
                  <a:lnTo>
                    <a:pt x="154" y="22"/>
                  </a:lnTo>
                  <a:lnTo>
                    <a:pt x="136" y="16"/>
                  </a:lnTo>
                  <a:lnTo>
                    <a:pt x="129" y="18"/>
                  </a:lnTo>
                  <a:lnTo>
                    <a:pt x="125" y="32"/>
                  </a:lnTo>
                  <a:lnTo>
                    <a:pt x="127" y="52"/>
                  </a:lnTo>
                  <a:lnTo>
                    <a:pt x="134" y="81"/>
                  </a:lnTo>
                  <a:lnTo>
                    <a:pt x="127" y="115"/>
                  </a:lnTo>
                  <a:lnTo>
                    <a:pt x="109" y="143"/>
                  </a:lnTo>
                  <a:lnTo>
                    <a:pt x="104" y="147"/>
                  </a:lnTo>
                  <a:lnTo>
                    <a:pt x="100" y="156"/>
                  </a:lnTo>
                  <a:lnTo>
                    <a:pt x="84" y="145"/>
                  </a:lnTo>
                  <a:lnTo>
                    <a:pt x="73" y="102"/>
                  </a:lnTo>
                  <a:lnTo>
                    <a:pt x="63" y="61"/>
                  </a:lnTo>
                  <a:lnTo>
                    <a:pt x="63" y="32"/>
                  </a:lnTo>
                  <a:lnTo>
                    <a:pt x="61" y="9"/>
                  </a:lnTo>
                  <a:lnTo>
                    <a:pt x="50" y="0"/>
                  </a:lnTo>
                  <a:lnTo>
                    <a:pt x="43" y="7"/>
                  </a:lnTo>
                  <a:lnTo>
                    <a:pt x="25" y="32"/>
                  </a:lnTo>
                  <a:lnTo>
                    <a:pt x="14" y="68"/>
                  </a:lnTo>
                  <a:lnTo>
                    <a:pt x="16" y="97"/>
                  </a:lnTo>
                  <a:lnTo>
                    <a:pt x="18" y="152"/>
                  </a:lnTo>
                  <a:lnTo>
                    <a:pt x="23" y="197"/>
                  </a:lnTo>
                  <a:lnTo>
                    <a:pt x="20" y="222"/>
                  </a:lnTo>
                  <a:lnTo>
                    <a:pt x="0" y="276"/>
                  </a:lnTo>
                  <a:lnTo>
                    <a:pt x="23" y="274"/>
                  </a:lnTo>
                  <a:lnTo>
                    <a:pt x="88" y="281"/>
                  </a:lnTo>
                  <a:lnTo>
                    <a:pt x="122" y="281"/>
                  </a:lnTo>
                  <a:lnTo>
                    <a:pt x="141" y="281"/>
                  </a:lnTo>
                  <a:lnTo>
                    <a:pt x="172" y="286"/>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sp>
          <p:nvSpPr>
            <p:cNvPr id="62486" name="Freeform 22"/>
            <p:cNvSpPr>
              <a:spLocks/>
            </p:cNvSpPr>
            <p:nvPr/>
          </p:nvSpPr>
          <p:spPr bwMode="auto">
            <a:xfrm>
              <a:off x="3059" y="1468"/>
              <a:ext cx="107" cy="273"/>
            </a:xfrm>
            <a:custGeom>
              <a:avLst/>
              <a:gdLst/>
              <a:ahLst/>
              <a:cxnLst>
                <a:cxn ang="0">
                  <a:pos x="62" y="57"/>
                </a:cxn>
                <a:cxn ang="0">
                  <a:pos x="64" y="77"/>
                </a:cxn>
                <a:cxn ang="0">
                  <a:pos x="71" y="106"/>
                </a:cxn>
                <a:cxn ang="0">
                  <a:pos x="64" y="140"/>
                </a:cxn>
                <a:cxn ang="0">
                  <a:pos x="46" y="168"/>
                </a:cxn>
                <a:cxn ang="0">
                  <a:pos x="41" y="172"/>
                </a:cxn>
                <a:cxn ang="0">
                  <a:pos x="37" y="181"/>
                </a:cxn>
                <a:cxn ang="0">
                  <a:pos x="21" y="170"/>
                </a:cxn>
                <a:cxn ang="0">
                  <a:pos x="10" y="127"/>
                </a:cxn>
                <a:cxn ang="0">
                  <a:pos x="0" y="86"/>
                </a:cxn>
                <a:cxn ang="0">
                  <a:pos x="0" y="57"/>
                </a:cxn>
                <a:cxn ang="0">
                  <a:pos x="5" y="41"/>
                </a:cxn>
                <a:cxn ang="0">
                  <a:pos x="16" y="9"/>
                </a:cxn>
                <a:cxn ang="0">
                  <a:pos x="28" y="0"/>
                </a:cxn>
                <a:cxn ang="0">
                  <a:pos x="37" y="9"/>
                </a:cxn>
                <a:cxn ang="0">
                  <a:pos x="44" y="25"/>
                </a:cxn>
                <a:cxn ang="0">
                  <a:pos x="62" y="57"/>
                </a:cxn>
              </a:cxnLst>
              <a:rect l="0" t="0" r="r" b="b"/>
              <a:pathLst>
                <a:path w="71" h="181">
                  <a:moveTo>
                    <a:pt x="62" y="57"/>
                  </a:moveTo>
                  <a:lnTo>
                    <a:pt x="64" y="77"/>
                  </a:lnTo>
                  <a:lnTo>
                    <a:pt x="71" y="106"/>
                  </a:lnTo>
                  <a:lnTo>
                    <a:pt x="64" y="140"/>
                  </a:lnTo>
                  <a:lnTo>
                    <a:pt x="46" y="168"/>
                  </a:lnTo>
                  <a:lnTo>
                    <a:pt x="41" y="172"/>
                  </a:lnTo>
                  <a:lnTo>
                    <a:pt x="37" y="181"/>
                  </a:lnTo>
                  <a:lnTo>
                    <a:pt x="21" y="170"/>
                  </a:lnTo>
                  <a:lnTo>
                    <a:pt x="10" y="127"/>
                  </a:lnTo>
                  <a:lnTo>
                    <a:pt x="0" y="86"/>
                  </a:lnTo>
                  <a:lnTo>
                    <a:pt x="0" y="57"/>
                  </a:lnTo>
                  <a:lnTo>
                    <a:pt x="5" y="41"/>
                  </a:lnTo>
                  <a:lnTo>
                    <a:pt x="16" y="9"/>
                  </a:lnTo>
                  <a:lnTo>
                    <a:pt x="28" y="0"/>
                  </a:lnTo>
                  <a:lnTo>
                    <a:pt x="37" y="9"/>
                  </a:lnTo>
                  <a:lnTo>
                    <a:pt x="44" y="25"/>
                  </a:lnTo>
                  <a:lnTo>
                    <a:pt x="62" y="57"/>
                  </a:lnTo>
                  <a:close/>
                </a:path>
              </a:pathLst>
            </a:custGeom>
            <a:gradFill rotWithShape="0">
              <a:gsLst>
                <a:gs pos="0">
                  <a:srgbClr val="FFFF66"/>
                </a:gs>
                <a:gs pos="100000">
                  <a:srgbClr val="FFFFFF"/>
                </a:gs>
              </a:gsLst>
              <a:lin ang="0" scaled="1"/>
            </a:gradFill>
            <a:ln w="12700" cap="flat" cmpd="sng">
              <a:solidFill>
                <a:schemeClr val="bg2"/>
              </a:solidFill>
              <a:prstDash val="solid"/>
              <a:round/>
              <a:headEnd/>
              <a:tailEnd/>
            </a:ln>
          </p:spPr>
          <p:txBody>
            <a:bodyPr/>
            <a:lstStyle/>
            <a:p>
              <a:endParaRPr lang="el-G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defTabSz="762000"/>
            <a:r>
              <a:rPr lang="el-GR" dirty="0" smtClean="0"/>
              <a:t>λειτουργική</a:t>
            </a:r>
            <a:endParaRPr lang="en-GB" dirty="0"/>
          </a:p>
        </p:txBody>
      </p:sp>
      <p:sp>
        <p:nvSpPr>
          <p:cNvPr id="63491" name="Rectangle 3"/>
          <p:cNvSpPr>
            <a:spLocks noGrp="1" noChangeArrowheads="1"/>
          </p:cNvSpPr>
          <p:nvPr>
            <p:ph type="body" sz="half" idx="1"/>
          </p:nvPr>
        </p:nvSpPr>
        <p:spPr>
          <a:xfrm>
            <a:off x="685800" y="1981200"/>
            <a:ext cx="7772400" cy="677863"/>
          </a:xfrm>
        </p:spPr>
        <p:txBody>
          <a:bodyPr/>
          <a:lstStyle/>
          <a:p>
            <a:pPr defTabSz="762000"/>
            <a:r>
              <a:rPr lang="el-GR" sz="2800" dirty="0" smtClean="0"/>
              <a:t>πλαγιολίσθηση </a:t>
            </a:r>
            <a:r>
              <a:rPr lang="el-GR" sz="2800" dirty="0"/>
              <a:t>κάτω γνάθου:</a:t>
            </a:r>
          </a:p>
        </p:txBody>
      </p:sp>
      <p:sp>
        <p:nvSpPr>
          <p:cNvPr id="63492" name="Rectangle 4"/>
          <p:cNvSpPr>
            <a:spLocks noChangeArrowheads="1"/>
          </p:cNvSpPr>
          <p:nvPr/>
        </p:nvSpPr>
        <p:spPr bwMode="auto">
          <a:xfrm>
            <a:off x="685800" y="2563813"/>
            <a:ext cx="7772400" cy="3533775"/>
          </a:xfrm>
          <a:prstGeom prst="rect">
            <a:avLst/>
          </a:prstGeom>
          <a:noFill/>
          <a:ln w="9525">
            <a:noFill/>
            <a:miter lim="800000"/>
            <a:headEnd/>
            <a:tailEnd/>
          </a:ln>
          <a:effectLst/>
        </p:spPr>
        <p:txBody>
          <a:bodyPr lIns="92075" tIns="46038" rIns="92075" bIns="46038"/>
          <a:lstStyle/>
          <a:p>
            <a:pPr marL="742950" lvl="1" indent="-285750" defTabSz="762000" eaLnBrk="0" hangingPunct="0">
              <a:spcBef>
                <a:spcPct val="20000"/>
              </a:spcBef>
              <a:buFontTx/>
              <a:buChar char="•"/>
            </a:pPr>
            <a:r>
              <a:rPr lang="el-GR" sz="2800" dirty="0" smtClean="0"/>
              <a:t>πλάγια </a:t>
            </a:r>
            <a:r>
              <a:rPr lang="el-GR" sz="2800" dirty="0"/>
              <a:t>μετακίνηση </a:t>
            </a:r>
            <a:r>
              <a:rPr lang="el-GR" sz="2800" dirty="0">
                <a:latin typeface="Wingdings" pitchFamily="2" charset="2"/>
              </a:rPr>
              <a:t>ð</a:t>
            </a:r>
            <a:r>
              <a:rPr lang="el-GR" sz="2800" dirty="0"/>
              <a:t> σταυροειδής ή ασυμμετρία τόξου (άνω ή κάτω)</a:t>
            </a:r>
          </a:p>
          <a:p>
            <a:pPr marL="742950" lvl="1" indent="-285750" defTabSz="762000" eaLnBrk="0" hangingPunct="0">
              <a:spcBef>
                <a:spcPct val="20000"/>
              </a:spcBef>
              <a:buFontTx/>
              <a:buChar char="•"/>
            </a:pPr>
            <a:r>
              <a:rPr lang="el-GR" sz="2800" dirty="0" smtClean="0"/>
              <a:t>πρόσθια </a:t>
            </a:r>
            <a:r>
              <a:rPr lang="el-GR" sz="2800" dirty="0"/>
              <a:t>μετακίνηση </a:t>
            </a:r>
            <a:r>
              <a:rPr lang="el-GR" sz="2800" dirty="0">
                <a:latin typeface="Wingdings" pitchFamily="2" charset="2"/>
              </a:rPr>
              <a:t>ð</a:t>
            </a:r>
            <a:r>
              <a:rPr lang="el-GR" sz="2800" dirty="0"/>
              <a:t> </a:t>
            </a:r>
            <a:r>
              <a:rPr lang="el-GR" sz="2800" dirty="0" err="1"/>
              <a:t>ΙΙη</a:t>
            </a:r>
            <a:r>
              <a:rPr lang="el-GR" sz="2800" dirty="0"/>
              <a:t> </a:t>
            </a:r>
            <a:r>
              <a:rPr lang="el-GR" sz="2800" dirty="0" err="1"/>
              <a:t>ετερόπλευρη</a:t>
            </a:r>
            <a:endParaRPr lang="el-GR" sz="2800" dirty="0"/>
          </a:p>
          <a:p>
            <a:pPr marL="742950" lvl="1" indent="-285750" defTabSz="762000" eaLnBrk="0" hangingPunct="0">
              <a:spcBef>
                <a:spcPct val="20000"/>
              </a:spcBef>
              <a:buFontTx/>
              <a:buChar char="•"/>
            </a:pPr>
            <a:r>
              <a:rPr lang="el-GR" sz="2800" dirty="0" smtClean="0"/>
              <a:t>μετακίνηση </a:t>
            </a:r>
            <a:r>
              <a:rPr lang="el-GR" sz="2800" dirty="0"/>
              <a:t>κονδύλου προς τα κάτω </a:t>
            </a:r>
            <a:r>
              <a:rPr lang="en-GB" sz="2800" dirty="0">
                <a:latin typeface="Wingdings" pitchFamily="2" charset="2"/>
              </a:rPr>
              <a:t>ð</a:t>
            </a:r>
            <a:r>
              <a:rPr lang="el-GR" sz="2800" dirty="0"/>
              <a:t> απόκλιση μασητικού επιπέδου, μεγαλύτερος </a:t>
            </a:r>
            <a:r>
              <a:rPr lang="el-GR" sz="2800" dirty="0" err="1"/>
              <a:t>μεσοφραγματικός</a:t>
            </a:r>
            <a:r>
              <a:rPr lang="el-GR" sz="2800" dirty="0"/>
              <a:t> χώρος στην πλευρά της </a:t>
            </a:r>
            <a:r>
              <a:rPr lang="el-GR" sz="2800" dirty="0" err="1"/>
              <a:t>ΙΙης</a:t>
            </a:r>
            <a:r>
              <a:rPr lang="el-GR" sz="2800" dirty="0"/>
              <a:t> Τάξης</a:t>
            </a:r>
            <a:endParaRPr lang="en-GB" sz="28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6"/>
          <p:cNvGrpSpPr>
            <a:grpSpLocks/>
          </p:cNvGrpSpPr>
          <p:nvPr/>
        </p:nvGrpSpPr>
        <p:grpSpPr bwMode="auto">
          <a:xfrm>
            <a:off x="2995613" y="473075"/>
            <a:ext cx="2797175" cy="2514600"/>
            <a:chOff x="1447" y="190"/>
            <a:chExt cx="2461" cy="2212"/>
          </a:xfrm>
        </p:grpSpPr>
        <p:grpSp>
          <p:nvGrpSpPr>
            <p:cNvPr id="3" name="Group 55"/>
            <p:cNvGrpSpPr>
              <a:grpSpLocks/>
            </p:cNvGrpSpPr>
            <p:nvPr/>
          </p:nvGrpSpPr>
          <p:grpSpPr bwMode="auto">
            <a:xfrm>
              <a:off x="1722" y="472"/>
              <a:ext cx="537" cy="784"/>
              <a:chOff x="1416" y="1049"/>
              <a:chExt cx="724" cy="1058"/>
            </a:xfrm>
          </p:grpSpPr>
          <p:sp>
            <p:nvSpPr>
              <p:cNvPr id="147469" name="Freeform 13"/>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7470" name="Freeform 14"/>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grpSp>
          <p:nvGrpSpPr>
            <p:cNvPr id="4" name="Group 22"/>
            <p:cNvGrpSpPr>
              <a:grpSpLocks/>
            </p:cNvGrpSpPr>
            <p:nvPr/>
          </p:nvGrpSpPr>
          <p:grpSpPr bwMode="auto">
            <a:xfrm rot="424063">
              <a:off x="3252" y="1214"/>
              <a:ext cx="501" cy="774"/>
              <a:chOff x="3205" y="2699"/>
              <a:chExt cx="320" cy="495"/>
            </a:xfrm>
          </p:grpSpPr>
          <p:sp>
            <p:nvSpPr>
              <p:cNvPr id="147479" name="Freeform 23"/>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7480" name="Freeform 24"/>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5" name="Group 25"/>
            <p:cNvGrpSpPr>
              <a:grpSpLocks/>
            </p:cNvGrpSpPr>
            <p:nvPr/>
          </p:nvGrpSpPr>
          <p:grpSpPr bwMode="auto">
            <a:xfrm rot="21175937" flipH="1">
              <a:off x="1603" y="1217"/>
              <a:ext cx="501" cy="774"/>
              <a:chOff x="3205" y="2699"/>
              <a:chExt cx="320" cy="495"/>
            </a:xfrm>
          </p:grpSpPr>
          <p:sp>
            <p:nvSpPr>
              <p:cNvPr id="147482" name="Freeform 26"/>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7483" name="Freeform 27"/>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sp>
          <p:nvSpPr>
            <p:cNvPr id="147509" name="Freeform 53"/>
            <p:cNvSpPr>
              <a:spLocks/>
            </p:cNvSpPr>
            <p:nvPr/>
          </p:nvSpPr>
          <p:spPr bwMode="auto">
            <a:xfrm>
              <a:off x="1641" y="190"/>
              <a:ext cx="129" cy="671"/>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grpSp>
          <p:nvGrpSpPr>
            <p:cNvPr id="6" name="Group 60"/>
            <p:cNvGrpSpPr>
              <a:grpSpLocks/>
            </p:cNvGrpSpPr>
            <p:nvPr/>
          </p:nvGrpSpPr>
          <p:grpSpPr bwMode="auto">
            <a:xfrm flipH="1">
              <a:off x="3093" y="473"/>
              <a:ext cx="537" cy="784"/>
              <a:chOff x="1416" y="1049"/>
              <a:chExt cx="724" cy="1058"/>
            </a:xfrm>
          </p:grpSpPr>
          <p:sp>
            <p:nvSpPr>
              <p:cNvPr id="147517" name="Freeform 61"/>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7518" name="Freeform 62"/>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7519" name="Freeform 63"/>
            <p:cNvSpPr>
              <a:spLocks/>
            </p:cNvSpPr>
            <p:nvPr/>
          </p:nvSpPr>
          <p:spPr bwMode="auto">
            <a:xfrm flipH="1">
              <a:off x="3577" y="191"/>
              <a:ext cx="129" cy="671"/>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sp>
          <p:nvSpPr>
            <p:cNvPr id="147520" name="Freeform 64"/>
            <p:cNvSpPr>
              <a:spLocks/>
            </p:cNvSpPr>
            <p:nvPr/>
          </p:nvSpPr>
          <p:spPr bwMode="auto">
            <a:xfrm>
              <a:off x="1447" y="1480"/>
              <a:ext cx="225" cy="922"/>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
          <p:nvSpPr>
            <p:cNvPr id="147521" name="Freeform 65"/>
            <p:cNvSpPr>
              <a:spLocks/>
            </p:cNvSpPr>
            <p:nvPr/>
          </p:nvSpPr>
          <p:spPr bwMode="auto">
            <a:xfrm flipH="1">
              <a:off x="3683" y="1476"/>
              <a:ext cx="225" cy="922"/>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grpSp>
      <p:grpSp>
        <p:nvGrpSpPr>
          <p:cNvPr id="7" name="Group 85"/>
          <p:cNvGrpSpPr>
            <a:grpSpLocks/>
          </p:cNvGrpSpPr>
          <p:nvPr/>
        </p:nvGrpSpPr>
        <p:grpSpPr bwMode="auto">
          <a:xfrm>
            <a:off x="3417888" y="3905250"/>
            <a:ext cx="609600" cy="890588"/>
            <a:chOff x="1416" y="1049"/>
            <a:chExt cx="724" cy="1058"/>
          </a:xfrm>
        </p:grpSpPr>
        <p:sp>
          <p:nvSpPr>
            <p:cNvPr id="147542" name="Freeform 86"/>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7543" name="Freeform 87"/>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grpSp>
        <p:nvGrpSpPr>
          <p:cNvPr id="8" name="Group 88"/>
          <p:cNvGrpSpPr>
            <a:grpSpLocks/>
          </p:cNvGrpSpPr>
          <p:nvPr/>
        </p:nvGrpSpPr>
        <p:grpSpPr bwMode="auto">
          <a:xfrm rot="424063">
            <a:off x="5053013" y="4764088"/>
            <a:ext cx="569912" cy="881062"/>
            <a:chOff x="3205" y="2699"/>
            <a:chExt cx="320" cy="495"/>
          </a:xfrm>
        </p:grpSpPr>
        <p:sp>
          <p:nvSpPr>
            <p:cNvPr id="147545" name="Freeform 89"/>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7546" name="Freeform 90"/>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9" name="Group 91"/>
          <p:cNvGrpSpPr>
            <a:grpSpLocks/>
          </p:cNvGrpSpPr>
          <p:nvPr/>
        </p:nvGrpSpPr>
        <p:grpSpPr bwMode="auto">
          <a:xfrm rot="21175937" flipH="1">
            <a:off x="3179763" y="4767263"/>
            <a:ext cx="568325" cy="881062"/>
            <a:chOff x="3205" y="2699"/>
            <a:chExt cx="320" cy="495"/>
          </a:xfrm>
        </p:grpSpPr>
        <p:sp>
          <p:nvSpPr>
            <p:cNvPr id="147548" name="Freeform 92"/>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7549" name="Freeform 93"/>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sp>
        <p:nvSpPr>
          <p:cNvPr id="147550" name="Freeform 94"/>
          <p:cNvSpPr>
            <a:spLocks/>
          </p:cNvSpPr>
          <p:nvPr/>
        </p:nvSpPr>
        <p:spPr bwMode="auto">
          <a:xfrm>
            <a:off x="3325813" y="3584575"/>
            <a:ext cx="146050" cy="762000"/>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grpSp>
        <p:nvGrpSpPr>
          <p:cNvPr id="10" name="Group 95"/>
          <p:cNvGrpSpPr>
            <a:grpSpLocks/>
          </p:cNvGrpSpPr>
          <p:nvPr/>
        </p:nvGrpSpPr>
        <p:grpSpPr bwMode="auto">
          <a:xfrm flipH="1">
            <a:off x="4784725" y="3898900"/>
            <a:ext cx="611188" cy="890588"/>
            <a:chOff x="1416" y="1049"/>
            <a:chExt cx="724" cy="1058"/>
          </a:xfrm>
        </p:grpSpPr>
        <p:sp>
          <p:nvSpPr>
            <p:cNvPr id="147552" name="Freeform 96"/>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7553" name="Freeform 97"/>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7554" name="Freeform 98"/>
          <p:cNvSpPr>
            <a:spLocks/>
          </p:cNvSpPr>
          <p:nvPr/>
        </p:nvSpPr>
        <p:spPr bwMode="auto">
          <a:xfrm flipH="1">
            <a:off x="5335588" y="3578225"/>
            <a:ext cx="146050" cy="762000"/>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sp>
        <p:nvSpPr>
          <p:cNvPr id="147555" name="Freeform 99"/>
          <p:cNvSpPr>
            <a:spLocks/>
          </p:cNvSpPr>
          <p:nvPr/>
        </p:nvSpPr>
        <p:spPr bwMode="auto">
          <a:xfrm>
            <a:off x="3001963" y="5067300"/>
            <a:ext cx="255587" cy="1047750"/>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
        <p:nvSpPr>
          <p:cNvPr id="147556" name="Freeform 100"/>
          <p:cNvSpPr>
            <a:spLocks/>
          </p:cNvSpPr>
          <p:nvPr/>
        </p:nvSpPr>
        <p:spPr bwMode="auto">
          <a:xfrm flipH="1">
            <a:off x="5543550" y="5062538"/>
            <a:ext cx="255588" cy="1047750"/>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
        <p:nvSpPr>
          <p:cNvPr id="147557" name="Line 101"/>
          <p:cNvSpPr>
            <a:spLocks noChangeShapeType="1"/>
          </p:cNvSpPr>
          <p:nvPr/>
        </p:nvSpPr>
        <p:spPr bwMode="auto">
          <a:xfrm>
            <a:off x="3265488" y="309563"/>
            <a:ext cx="0" cy="5992812"/>
          </a:xfrm>
          <a:prstGeom prst="line">
            <a:avLst/>
          </a:prstGeom>
          <a:noFill/>
          <a:ln w="9525">
            <a:solidFill>
              <a:schemeClr val="tx1"/>
            </a:solidFill>
            <a:prstDash val="dash"/>
            <a:round/>
            <a:headEnd/>
            <a:tailEnd/>
          </a:ln>
          <a:effectLst/>
        </p:spPr>
        <p:txBody>
          <a:bodyPr/>
          <a:lstStyle/>
          <a:p>
            <a:endParaRPr lang="el-GR"/>
          </a:p>
        </p:txBody>
      </p:sp>
      <p:sp>
        <p:nvSpPr>
          <p:cNvPr id="147558" name="Line 102"/>
          <p:cNvSpPr>
            <a:spLocks noChangeShapeType="1"/>
          </p:cNvSpPr>
          <p:nvPr/>
        </p:nvSpPr>
        <p:spPr bwMode="auto">
          <a:xfrm>
            <a:off x="5522913" y="331788"/>
            <a:ext cx="0" cy="5992812"/>
          </a:xfrm>
          <a:prstGeom prst="line">
            <a:avLst/>
          </a:prstGeom>
          <a:noFill/>
          <a:ln w="9525">
            <a:solidFill>
              <a:schemeClr val="tx1"/>
            </a:solidFill>
            <a:prstDash val="dash"/>
            <a:round/>
            <a:headEnd/>
            <a:tailEnd/>
          </a:ln>
          <a:effectLst/>
        </p:spPr>
        <p:txBody>
          <a:bodyPr/>
          <a:lstStyle/>
          <a:p>
            <a:endParaRPr lang="el-G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95613" y="473075"/>
            <a:ext cx="2797175" cy="2514600"/>
            <a:chOff x="1447" y="190"/>
            <a:chExt cx="2461" cy="2212"/>
          </a:xfrm>
        </p:grpSpPr>
        <p:grpSp>
          <p:nvGrpSpPr>
            <p:cNvPr id="3" name="Group 3"/>
            <p:cNvGrpSpPr>
              <a:grpSpLocks/>
            </p:cNvGrpSpPr>
            <p:nvPr/>
          </p:nvGrpSpPr>
          <p:grpSpPr bwMode="auto">
            <a:xfrm>
              <a:off x="1722" y="472"/>
              <a:ext cx="537" cy="784"/>
              <a:chOff x="1416" y="1049"/>
              <a:chExt cx="724" cy="1058"/>
            </a:xfrm>
          </p:grpSpPr>
          <p:sp>
            <p:nvSpPr>
              <p:cNvPr id="148484" name="Freeform 4"/>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8485" name="Freeform 5"/>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grpSp>
          <p:nvGrpSpPr>
            <p:cNvPr id="4" name="Group 6"/>
            <p:cNvGrpSpPr>
              <a:grpSpLocks/>
            </p:cNvGrpSpPr>
            <p:nvPr/>
          </p:nvGrpSpPr>
          <p:grpSpPr bwMode="auto">
            <a:xfrm rot="424063">
              <a:off x="3252" y="1214"/>
              <a:ext cx="501" cy="774"/>
              <a:chOff x="3205" y="2699"/>
              <a:chExt cx="320" cy="495"/>
            </a:xfrm>
          </p:grpSpPr>
          <p:sp>
            <p:nvSpPr>
              <p:cNvPr id="148487" name="Freeform 7"/>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8488" name="Freeform 8"/>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5" name="Group 9"/>
            <p:cNvGrpSpPr>
              <a:grpSpLocks/>
            </p:cNvGrpSpPr>
            <p:nvPr/>
          </p:nvGrpSpPr>
          <p:grpSpPr bwMode="auto">
            <a:xfrm rot="21175937" flipH="1">
              <a:off x="1603" y="1217"/>
              <a:ext cx="501" cy="774"/>
              <a:chOff x="3205" y="2699"/>
              <a:chExt cx="320" cy="495"/>
            </a:xfrm>
          </p:grpSpPr>
          <p:sp>
            <p:nvSpPr>
              <p:cNvPr id="148490" name="Freeform 10"/>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8491" name="Freeform 11"/>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sp>
          <p:nvSpPr>
            <p:cNvPr id="148492" name="Freeform 12"/>
            <p:cNvSpPr>
              <a:spLocks/>
            </p:cNvSpPr>
            <p:nvPr/>
          </p:nvSpPr>
          <p:spPr bwMode="auto">
            <a:xfrm>
              <a:off x="1641" y="190"/>
              <a:ext cx="129" cy="671"/>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grpSp>
          <p:nvGrpSpPr>
            <p:cNvPr id="6" name="Group 13"/>
            <p:cNvGrpSpPr>
              <a:grpSpLocks/>
            </p:cNvGrpSpPr>
            <p:nvPr/>
          </p:nvGrpSpPr>
          <p:grpSpPr bwMode="auto">
            <a:xfrm flipH="1">
              <a:off x="3093" y="473"/>
              <a:ext cx="537" cy="784"/>
              <a:chOff x="1416" y="1049"/>
              <a:chExt cx="724" cy="1058"/>
            </a:xfrm>
          </p:grpSpPr>
          <p:sp>
            <p:nvSpPr>
              <p:cNvPr id="148494" name="Freeform 14"/>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8495" name="Freeform 15"/>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8496" name="Freeform 16"/>
            <p:cNvSpPr>
              <a:spLocks/>
            </p:cNvSpPr>
            <p:nvPr/>
          </p:nvSpPr>
          <p:spPr bwMode="auto">
            <a:xfrm flipH="1">
              <a:off x="3577" y="191"/>
              <a:ext cx="129" cy="671"/>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sp>
          <p:nvSpPr>
            <p:cNvPr id="148497" name="Freeform 17"/>
            <p:cNvSpPr>
              <a:spLocks/>
            </p:cNvSpPr>
            <p:nvPr/>
          </p:nvSpPr>
          <p:spPr bwMode="auto">
            <a:xfrm>
              <a:off x="1447" y="1480"/>
              <a:ext cx="225" cy="922"/>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
          <p:nvSpPr>
            <p:cNvPr id="148498" name="Freeform 18"/>
            <p:cNvSpPr>
              <a:spLocks/>
            </p:cNvSpPr>
            <p:nvPr/>
          </p:nvSpPr>
          <p:spPr bwMode="auto">
            <a:xfrm flipH="1">
              <a:off x="3683" y="1476"/>
              <a:ext cx="225" cy="922"/>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grpSp>
      <p:grpSp>
        <p:nvGrpSpPr>
          <p:cNvPr id="7" name="Group 22"/>
          <p:cNvGrpSpPr>
            <a:grpSpLocks/>
          </p:cNvGrpSpPr>
          <p:nvPr/>
        </p:nvGrpSpPr>
        <p:grpSpPr bwMode="auto">
          <a:xfrm rot="424063">
            <a:off x="5053013" y="4764088"/>
            <a:ext cx="569912" cy="881062"/>
            <a:chOff x="3205" y="2699"/>
            <a:chExt cx="320" cy="495"/>
          </a:xfrm>
        </p:grpSpPr>
        <p:sp>
          <p:nvSpPr>
            <p:cNvPr id="148503" name="Freeform 23"/>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8504" name="Freeform 24"/>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8" name="Group 25"/>
          <p:cNvGrpSpPr>
            <a:grpSpLocks/>
          </p:cNvGrpSpPr>
          <p:nvPr/>
        </p:nvGrpSpPr>
        <p:grpSpPr bwMode="auto">
          <a:xfrm rot="21175937" flipH="1">
            <a:off x="3179763" y="4767263"/>
            <a:ext cx="568325" cy="881062"/>
            <a:chOff x="3205" y="2699"/>
            <a:chExt cx="320" cy="495"/>
          </a:xfrm>
        </p:grpSpPr>
        <p:sp>
          <p:nvSpPr>
            <p:cNvPr id="148506" name="Freeform 26"/>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8507" name="Freeform 27"/>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9" name="Group 19"/>
          <p:cNvGrpSpPr>
            <a:grpSpLocks/>
          </p:cNvGrpSpPr>
          <p:nvPr/>
        </p:nvGrpSpPr>
        <p:grpSpPr bwMode="auto">
          <a:xfrm rot="-826230">
            <a:off x="3354388" y="3889375"/>
            <a:ext cx="609600" cy="890588"/>
            <a:chOff x="1416" y="1049"/>
            <a:chExt cx="724" cy="1058"/>
          </a:xfrm>
        </p:grpSpPr>
        <p:sp>
          <p:nvSpPr>
            <p:cNvPr id="148500" name="Freeform 20"/>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8501" name="Freeform 21"/>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8508" name="Freeform 28"/>
          <p:cNvSpPr>
            <a:spLocks/>
          </p:cNvSpPr>
          <p:nvPr/>
        </p:nvSpPr>
        <p:spPr bwMode="auto">
          <a:xfrm>
            <a:off x="3222625" y="3640138"/>
            <a:ext cx="187325" cy="763587"/>
          </a:xfrm>
          <a:custGeom>
            <a:avLst/>
            <a:gdLst/>
            <a:ahLst/>
            <a:cxnLst>
              <a:cxn ang="0">
                <a:pos x="118" y="481"/>
              </a:cxn>
              <a:cxn ang="0">
                <a:pos x="59" y="431"/>
              </a:cxn>
              <a:cxn ang="0">
                <a:pos x="38" y="322"/>
              </a:cxn>
              <a:cxn ang="0">
                <a:pos x="71" y="131"/>
              </a:cxn>
              <a:cxn ang="0">
                <a:pos x="54" y="65"/>
              </a:cxn>
              <a:cxn ang="0">
                <a:pos x="0" y="0"/>
              </a:cxn>
            </a:cxnLst>
            <a:rect l="0" t="0" r="r" b="b"/>
            <a:pathLst>
              <a:path w="118" h="481">
                <a:moveTo>
                  <a:pt x="118" y="481"/>
                </a:moveTo>
                <a:cubicBezTo>
                  <a:pt x="107" y="473"/>
                  <a:pt x="72" y="457"/>
                  <a:pt x="59" y="431"/>
                </a:cubicBezTo>
                <a:cubicBezTo>
                  <a:pt x="50" y="405"/>
                  <a:pt x="36" y="372"/>
                  <a:pt x="38" y="322"/>
                </a:cubicBezTo>
                <a:cubicBezTo>
                  <a:pt x="40" y="272"/>
                  <a:pt x="68" y="174"/>
                  <a:pt x="71" y="131"/>
                </a:cubicBezTo>
                <a:cubicBezTo>
                  <a:pt x="73" y="88"/>
                  <a:pt x="66" y="87"/>
                  <a:pt x="54" y="65"/>
                </a:cubicBezTo>
                <a:cubicBezTo>
                  <a:pt x="43" y="44"/>
                  <a:pt x="11" y="14"/>
                  <a:pt x="0" y="0"/>
                </a:cubicBezTo>
              </a:path>
            </a:pathLst>
          </a:custGeom>
          <a:noFill/>
          <a:ln w="28575" cmpd="sng">
            <a:solidFill>
              <a:schemeClr val="tx1"/>
            </a:solidFill>
            <a:round/>
            <a:headEnd/>
            <a:tailEnd/>
          </a:ln>
          <a:effectLst/>
        </p:spPr>
        <p:txBody>
          <a:bodyPr/>
          <a:lstStyle/>
          <a:p>
            <a:endParaRPr lang="el-GR"/>
          </a:p>
        </p:txBody>
      </p:sp>
      <p:sp>
        <p:nvSpPr>
          <p:cNvPr id="148513" name="Freeform 33"/>
          <p:cNvSpPr>
            <a:spLocks/>
          </p:cNvSpPr>
          <p:nvPr/>
        </p:nvSpPr>
        <p:spPr bwMode="auto">
          <a:xfrm>
            <a:off x="3001963" y="5067300"/>
            <a:ext cx="255587" cy="1047750"/>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
        <p:nvSpPr>
          <p:cNvPr id="148514" name="Freeform 34"/>
          <p:cNvSpPr>
            <a:spLocks/>
          </p:cNvSpPr>
          <p:nvPr/>
        </p:nvSpPr>
        <p:spPr bwMode="auto">
          <a:xfrm flipH="1">
            <a:off x="5543550" y="5062538"/>
            <a:ext cx="255588" cy="1047750"/>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grpSp>
        <p:nvGrpSpPr>
          <p:cNvPr id="10" name="Group 45"/>
          <p:cNvGrpSpPr>
            <a:grpSpLocks/>
          </p:cNvGrpSpPr>
          <p:nvPr/>
        </p:nvGrpSpPr>
        <p:grpSpPr bwMode="auto">
          <a:xfrm flipH="1">
            <a:off x="4840288" y="3636963"/>
            <a:ext cx="741362" cy="1139825"/>
            <a:chOff x="2226" y="2429"/>
            <a:chExt cx="467" cy="718"/>
          </a:xfrm>
        </p:grpSpPr>
        <p:grpSp>
          <p:nvGrpSpPr>
            <p:cNvPr id="11" name="Group 41"/>
            <p:cNvGrpSpPr>
              <a:grpSpLocks/>
            </p:cNvGrpSpPr>
            <p:nvPr/>
          </p:nvGrpSpPr>
          <p:grpSpPr bwMode="auto">
            <a:xfrm rot="-826230">
              <a:off x="2309" y="2586"/>
              <a:ext cx="384" cy="561"/>
              <a:chOff x="1416" y="1049"/>
              <a:chExt cx="724" cy="1058"/>
            </a:xfrm>
          </p:grpSpPr>
          <p:sp>
            <p:nvSpPr>
              <p:cNvPr id="148522" name="Freeform 42"/>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8523" name="Freeform 43"/>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8524" name="Freeform 44"/>
            <p:cNvSpPr>
              <a:spLocks/>
            </p:cNvSpPr>
            <p:nvPr/>
          </p:nvSpPr>
          <p:spPr bwMode="auto">
            <a:xfrm>
              <a:off x="2226" y="2429"/>
              <a:ext cx="118" cy="481"/>
            </a:xfrm>
            <a:custGeom>
              <a:avLst/>
              <a:gdLst/>
              <a:ahLst/>
              <a:cxnLst>
                <a:cxn ang="0">
                  <a:pos x="118" y="481"/>
                </a:cxn>
                <a:cxn ang="0">
                  <a:pos x="59" y="431"/>
                </a:cxn>
                <a:cxn ang="0">
                  <a:pos x="38" y="322"/>
                </a:cxn>
                <a:cxn ang="0">
                  <a:pos x="71" y="131"/>
                </a:cxn>
                <a:cxn ang="0">
                  <a:pos x="54" y="65"/>
                </a:cxn>
                <a:cxn ang="0">
                  <a:pos x="0" y="0"/>
                </a:cxn>
              </a:cxnLst>
              <a:rect l="0" t="0" r="r" b="b"/>
              <a:pathLst>
                <a:path w="118" h="481">
                  <a:moveTo>
                    <a:pt x="118" y="481"/>
                  </a:moveTo>
                  <a:cubicBezTo>
                    <a:pt x="107" y="473"/>
                    <a:pt x="72" y="457"/>
                    <a:pt x="59" y="431"/>
                  </a:cubicBezTo>
                  <a:cubicBezTo>
                    <a:pt x="50" y="405"/>
                    <a:pt x="36" y="372"/>
                    <a:pt x="38" y="322"/>
                  </a:cubicBezTo>
                  <a:cubicBezTo>
                    <a:pt x="40" y="272"/>
                    <a:pt x="68" y="174"/>
                    <a:pt x="71" y="131"/>
                  </a:cubicBezTo>
                  <a:cubicBezTo>
                    <a:pt x="73" y="88"/>
                    <a:pt x="66" y="87"/>
                    <a:pt x="54" y="65"/>
                  </a:cubicBezTo>
                  <a:cubicBezTo>
                    <a:pt x="43" y="44"/>
                    <a:pt x="11" y="14"/>
                    <a:pt x="0" y="0"/>
                  </a:cubicBezTo>
                </a:path>
              </a:pathLst>
            </a:custGeom>
            <a:noFill/>
            <a:ln w="28575" cmpd="sng">
              <a:solidFill>
                <a:schemeClr val="tx1"/>
              </a:solidFill>
              <a:round/>
              <a:headEnd/>
              <a:tailEnd/>
            </a:ln>
            <a:effectLst/>
          </p:spPr>
          <p:txBody>
            <a:bodyPr/>
            <a:lstStyle/>
            <a:p>
              <a:endParaRPr lang="el-GR"/>
            </a:p>
          </p:txBody>
        </p:sp>
      </p:grpSp>
      <p:sp>
        <p:nvSpPr>
          <p:cNvPr id="148526" name="Line 46"/>
          <p:cNvSpPr>
            <a:spLocks noChangeShapeType="1"/>
          </p:cNvSpPr>
          <p:nvPr/>
        </p:nvSpPr>
        <p:spPr bwMode="auto">
          <a:xfrm>
            <a:off x="3265488" y="309563"/>
            <a:ext cx="0" cy="5992812"/>
          </a:xfrm>
          <a:prstGeom prst="line">
            <a:avLst/>
          </a:prstGeom>
          <a:noFill/>
          <a:ln w="9525">
            <a:solidFill>
              <a:schemeClr val="tx1"/>
            </a:solidFill>
            <a:prstDash val="dash"/>
            <a:round/>
            <a:headEnd/>
            <a:tailEnd/>
          </a:ln>
          <a:effectLst/>
        </p:spPr>
        <p:txBody>
          <a:bodyPr/>
          <a:lstStyle/>
          <a:p>
            <a:endParaRPr lang="el-GR"/>
          </a:p>
        </p:txBody>
      </p:sp>
      <p:sp>
        <p:nvSpPr>
          <p:cNvPr id="148527" name="Line 47"/>
          <p:cNvSpPr>
            <a:spLocks noChangeShapeType="1"/>
          </p:cNvSpPr>
          <p:nvPr/>
        </p:nvSpPr>
        <p:spPr bwMode="auto">
          <a:xfrm>
            <a:off x="5522913" y="331788"/>
            <a:ext cx="0" cy="5992812"/>
          </a:xfrm>
          <a:prstGeom prst="line">
            <a:avLst/>
          </a:prstGeom>
          <a:noFill/>
          <a:ln w="9525">
            <a:solidFill>
              <a:schemeClr val="tx1"/>
            </a:solidFill>
            <a:prstDash val="dash"/>
            <a:round/>
            <a:headEnd/>
            <a:tailEnd/>
          </a:ln>
          <a:effectLst/>
        </p:spPr>
        <p:txBody>
          <a:bodyPr/>
          <a:lstStyle/>
          <a:p>
            <a:endParaRPr lang="el-G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995613" y="473075"/>
            <a:ext cx="2797175" cy="2514600"/>
            <a:chOff x="1447" y="190"/>
            <a:chExt cx="2461" cy="2212"/>
          </a:xfrm>
        </p:grpSpPr>
        <p:grpSp>
          <p:nvGrpSpPr>
            <p:cNvPr id="3" name="Group 3"/>
            <p:cNvGrpSpPr>
              <a:grpSpLocks/>
            </p:cNvGrpSpPr>
            <p:nvPr/>
          </p:nvGrpSpPr>
          <p:grpSpPr bwMode="auto">
            <a:xfrm>
              <a:off x="1722" y="472"/>
              <a:ext cx="537" cy="784"/>
              <a:chOff x="1416" y="1049"/>
              <a:chExt cx="724" cy="1058"/>
            </a:xfrm>
          </p:grpSpPr>
          <p:sp>
            <p:nvSpPr>
              <p:cNvPr id="149508" name="Freeform 4"/>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9509" name="Freeform 5"/>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grpSp>
          <p:nvGrpSpPr>
            <p:cNvPr id="4" name="Group 6"/>
            <p:cNvGrpSpPr>
              <a:grpSpLocks/>
            </p:cNvGrpSpPr>
            <p:nvPr/>
          </p:nvGrpSpPr>
          <p:grpSpPr bwMode="auto">
            <a:xfrm rot="424063">
              <a:off x="3252" y="1214"/>
              <a:ext cx="501" cy="774"/>
              <a:chOff x="3205" y="2699"/>
              <a:chExt cx="320" cy="495"/>
            </a:xfrm>
          </p:grpSpPr>
          <p:sp>
            <p:nvSpPr>
              <p:cNvPr id="149511" name="Freeform 7"/>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9512" name="Freeform 8"/>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5" name="Group 9"/>
            <p:cNvGrpSpPr>
              <a:grpSpLocks/>
            </p:cNvGrpSpPr>
            <p:nvPr/>
          </p:nvGrpSpPr>
          <p:grpSpPr bwMode="auto">
            <a:xfrm rot="21175937" flipH="1">
              <a:off x="1603" y="1217"/>
              <a:ext cx="501" cy="774"/>
              <a:chOff x="3205" y="2699"/>
              <a:chExt cx="320" cy="495"/>
            </a:xfrm>
          </p:grpSpPr>
          <p:sp>
            <p:nvSpPr>
              <p:cNvPr id="149514" name="Freeform 10"/>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9515" name="Freeform 11"/>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sp>
          <p:nvSpPr>
            <p:cNvPr id="149516" name="Freeform 12"/>
            <p:cNvSpPr>
              <a:spLocks/>
            </p:cNvSpPr>
            <p:nvPr/>
          </p:nvSpPr>
          <p:spPr bwMode="auto">
            <a:xfrm>
              <a:off x="1641" y="190"/>
              <a:ext cx="129" cy="671"/>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grpSp>
          <p:nvGrpSpPr>
            <p:cNvPr id="6" name="Group 13"/>
            <p:cNvGrpSpPr>
              <a:grpSpLocks/>
            </p:cNvGrpSpPr>
            <p:nvPr/>
          </p:nvGrpSpPr>
          <p:grpSpPr bwMode="auto">
            <a:xfrm flipH="1">
              <a:off x="3093" y="473"/>
              <a:ext cx="537" cy="784"/>
              <a:chOff x="1416" y="1049"/>
              <a:chExt cx="724" cy="1058"/>
            </a:xfrm>
          </p:grpSpPr>
          <p:sp>
            <p:nvSpPr>
              <p:cNvPr id="149518" name="Freeform 14"/>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9519" name="Freeform 15"/>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9520" name="Freeform 16"/>
            <p:cNvSpPr>
              <a:spLocks/>
            </p:cNvSpPr>
            <p:nvPr/>
          </p:nvSpPr>
          <p:spPr bwMode="auto">
            <a:xfrm flipH="1">
              <a:off x="3577" y="191"/>
              <a:ext cx="129" cy="671"/>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sp>
          <p:nvSpPr>
            <p:cNvPr id="149521" name="Freeform 17"/>
            <p:cNvSpPr>
              <a:spLocks/>
            </p:cNvSpPr>
            <p:nvPr/>
          </p:nvSpPr>
          <p:spPr bwMode="auto">
            <a:xfrm>
              <a:off x="1447" y="1480"/>
              <a:ext cx="225" cy="922"/>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
          <p:nvSpPr>
            <p:cNvPr id="149522" name="Freeform 18"/>
            <p:cNvSpPr>
              <a:spLocks/>
            </p:cNvSpPr>
            <p:nvPr/>
          </p:nvSpPr>
          <p:spPr bwMode="auto">
            <a:xfrm flipH="1">
              <a:off x="3683" y="1476"/>
              <a:ext cx="225" cy="922"/>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grpSp>
      <p:sp>
        <p:nvSpPr>
          <p:cNvPr id="149539" name="Line 35"/>
          <p:cNvSpPr>
            <a:spLocks noChangeShapeType="1"/>
          </p:cNvSpPr>
          <p:nvPr/>
        </p:nvSpPr>
        <p:spPr bwMode="auto">
          <a:xfrm>
            <a:off x="3265488" y="309563"/>
            <a:ext cx="0" cy="5992812"/>
          </a:xfrm>
          <a:prstGeom prst="line">
            <a:avLst/>
          </a:prstGeom>
          <a:noFill/>
          <a:ln w="9525">
            <a:solidFill>
              <a:schemeClr val="tx1"/>
            </a:solidFill>
            <a:prstDash val="dash"/>
            <a:round/>
            <a:headEnd/>
            <a:tailEnd/>
          </a:ln>
          <a:effectLst/>
        </p:spPr>
        <p:txBody>
          <a:bodyPr/>
          <a:lstStyle/>
          <a:p>
            <a:endParaRPr lang="el-GR"/>
          </a:p>
        </p:txBody>
      </p:sp>
      <p:sp>
        <p:nvSpPr>
          <p:cNvPr id="149540" name="Line 36"/>
          <p:cNvSpPr>
            <a:spLocks noChangeShapeType="1"/>
          </p:cNvSpPr>
          <p:nvPr/>
        </p:nvSpPr>
        <p:spPr bwMode="auto">
          <a:xfrm>
            <a:off x="5522913" y="331788"/>
            <a:ext cx="0" cy="5992812"/>
          </a:xfrm>
          <a:prstGeom prst="line">
            <a:avLst/>
          </a:prstGeom>
          <a:noFill/>
          <a:ln w="9525">
            <a:solidFill>
              <a:schemeClr val="tx1"/>
            </a:solidFill>
            <a:prstDash val="dash"/>
            <a:round/>
            <a:headEnd/>
            <a:tailEnd/>
          </a:ln>
          <a:effectLst/>
        </p:spPr>
        <p:txBody>
          <a:bodyPr/>
          <a:lstStyle/>
          <a:p>
            <a:endParaRPr lang="el-GR"/>
          </a:p>
        </p:txBody>
      </p:sp>
      <p:grpSp>
        <p:nvGrpSpPr>
          <p:cNvPr id="7" name="Group 38"/>
          <p:cNvGrpSpPr>
            <a:grpSpLocks/>
          </p:cNvGrpSpPr>
          <p:nvPr/>
        </p:nvGrpSpPr>
        <p:grpSpPr bwMode="auto">
          <a:xfrm rot="-673318">
            <a:off x="3311525" y="3925888"/>
            <a:ext cx="609600" cy="890587"/>
            <a:chOff x="1416" y="1049"/>
            <a:chExt cx="724" cy="1058"/>
          </a:xfrm>
        </p:grpSpPr>
        <p:sp>
          <p:nvSpPr>
            <p:cNvPr id="149543" name="Freeform 39"/>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9544" name="Freeform 40"/>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grpSp>
        <p:nvGrpSpPr>
          <p:cNvPr id="8" name="Group 41"/>
          <p:cNvGrpSpPr>
            <a:grpSpLocks/>
          </p:cNvGrpSpPr>
          <p:nvPr/>
        </p:nvGrpSpPr>
        <p:grpSpPr bwMode="auto">
          <a:xfrm rot="424063">
            <a:off x="5049838" y="4776788"/>
            <a:ext cx="569912" cy="881062"/>
            <a:chOff x="3205" y="2699"/>
            <a:chExt cx="320" cy="495"/>
          </a:xfrm>
        </p:grpSpPr>
        <p:sp>
          <p:nvSpPr>
            <p:cNvPr id="149546" name="Freeform 42"/>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9547" name="Freeform 43"/>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grpSp>
        <p:nvGrpSpPr>
          <p:cNvPr id="9" name="Group 44"/>
          <p:cNvGrpSpPr>
            <a:grpSpLocks/>
          </p:cNvGrpSpPr>
          <p:nvPr/>
        </p:nvGrpSpPr>
        <p:grpSpPr bwMode="auto">
          <a:xfrm rot="20245415" flipH="1">
            <a:off x="3176588" y="4764088"/>
            <a:ext cx="568325" cy="881062"/>
            <a:chOff x="3205" y="2699"/>
            <a:chExt cx="320" cy="495"/>
          </a:xfrm>
        </p:grpSpPr>
        <p:sp>
          <p:nvSpPr>
            <p:cNvPr id="149549" name="Freeform 45"/>
            <p:cNvSpPr>
              <a:spLocks/>
            </p:cNvSpPr>
            <p:nvPr/>
          </p:nvSpPr>
          <p:spPr bwMode="auto">
            <a:xfrm rot="-218416">
              <a:off x="3205" y="2699"/>
              <a:ext cx="256" cy="209"/>
            </a:xfrm>
            <a:custGeom>
              <a:avLst/>
              <a:gdLst/>
              <a:ahLst/>
              <a:cxnLst>
                <a:cxn ang="0">
                  <a:pos x="256" y="147"/>
                </a:cxn>
                <a:cxn ang="0">
                  <a:pos x="256" y="118"/>
                </a:cxn>
                <a:cxn ang="0">
                  <a:pos x="252" y="102"/>
                </a:cxn>
                <a:cxn ang="0">
                  <a:pos x="224" y="59"/>
                </a:cxn>
                <a:cxn ang="0">
                  <a:pos x="190" y="29"/>
                </a:cxn>
                <a:cxn ang="0">
                  <a:pos x="170" y="11"/>
                </a:cxn>
                <a:cxn ang="0">
                  <a:pos x="147" y="4"/>
                </a:cxn>
                <a:cxn ang="0">
                  <a:pos x="136" y="0"/>
                </a:cxn>
                <a:cxn ang="0">
                  <a:pos x="125" y="2"/>
                </a:cxn>
                <a:cxn ang="0">
                  <a:pos x="102" y="13"/>
                </a:cxn>
                <a:cxn ang="0">
                  <a:pos x="100" y="25"/>
                </a:cxn>
                <a:cxn ang="0">
                  <a:pos x="79" y="34"/>
                </a:cxn>
                <a:cxn ang="0">
                  <a:pos x="66" y="47"/>
                </a:cxn>
                <a:cxn ang="0">
                  <a:pos x="43" y="38"/>
                </a:cxn>
                <a:cxn ang="0">
                  <a:pos x="29" y="36"/>
                </a:cxn>
                <a:cxn ang="0">
                  <a:pos x="13" y="36"/>
                </a:cxn>
                <a:cxn ang="0">
                  <a:pos x="4" y="45"/>
                </a:cxn>
                <a:cxn ang="0">
                  <a:pos x="0" y="88"/>
                </a:cxn>
                <a:cxn ang="0">
                  <a:pos x="0" y="131"/>
                </a:cxn>
                <a:cxn ang="0">
                  <a:pos x="7" y="154"/>
                </a:cxn>
                <a:cxn ang="0">
                  <a:pos x="45" y="209"/>
                </a:cxn>
                <a:cxn ang="0">
                  <a:pos x="66" y="206"/>
                </a:cxn>
                <a:cxn ang="0">
                  <a:pos x="91" y="202"/>
                </a:cxn>
                <a:cxn ang="0">
                  <a:pos x="113" y="186"/>
                </a:cxn>
                <a:cxn ang="0">
                  <a:pos x="156" y="172"/>
                </a:cxn>
                <a:cxn ang="0">
                  <a:pos x="172" y="165"/>
                </a:cxn>
                <a:cxn ang="0">
                  <a:pos x="215" y="161"/>
                </a:cxn>
                <a:cxn ang="0">
                  <a:pos x="238" y="159"/>
                </a:cxn>
                <a:cxn ang="0">
                  <a:pos x="256" y="147"/>
                </a:cxn>
              </a:cxnLst>
              <a:rect l="0" t="0" r="r" b="b"/>
              <a:pathLst>
                <a:path w="256" h="209">
                  <a:moveTo>
                    <a:pt x="256" y="147"/>
                  </a:moveTo>
                  <a:lnTo>
                    <a:pt x="256" y="118"/>
                  </a:lnTo>
                  <a:lnTo>
                    <a:pt x="252" y="102"/>
                  </a:lnTo>
                  <a:lnTo>
                    <a:pt x="224" y="59"/>
                  </a:lnTo>
                  <a:lnTo>
                    <a:pt x="190" y="29"/>
                  </a:lnTo>
                  <a:lnTo>
                    <a:pt x="170" y="11"/>
                  </a:lnTo>
                  <a:lnTo>
                    <a:pt x="147" y="4"/>
                  </a:lnTo>
                  <a:lnTo>
                    <a:pt x="136" y="0"/>
                  </a:lnTo>
                  <a:lnTo>
                    <a:pt x="125" y="2"/>
                  </a:lnTo>
                  <a:lnTo>
                    <a:pt x="102" y="13"/>
                  </a:lnTo>
                  <a:lnTo>
                    <a:pt x="100" y="25"/>
                  </a:lnTo>
                  <a:lnTo>
                    <a:pt x="79" y="34"/>
                  </a:lnTo>
                  <a:lnTo>
                    <a:pt x="66" y="47"/>
                  </a:lnTo>
                  <a:lnTo>
                    <a:pt x="43" y="38"/>
                  </a:lnTo>
                  <a:lnTo>
                    <a:pt x="29" y="36"/>
                  </a:lnTo>
                  <a:lnTo>
                    <a:pt x="13" y="36"/>
                  </a:lnTo>
                  <a:lnTo>
                    <a:pt x="4" y="45"/>
                  </a:lnTo>
                  <a:lnTo>
                    <a:pt x="0" y="88"/>
                  </a:lnTo>
                  <a:lnTo>
                    <a:pt x="0" y="131"/>
                  </a:lnTo>
                  <a:lnTo>
                    <a:pt x="7" y="154"/>
                  </a:lnTo>
                  <a:lnTo>
                    <a:pt x="45" y="209"/>
                  </a:lnTo>
                  <a:lnTo>
                    <a:pt x="66" y="206"/>
                  </a:lnTo>
                  <a:lnTo>
                    <a:pt x="91" y="202"/>
                  </a:lnTo>
                  <a:lnTo>
                    <a:pt x="113" y="186"/>
                  </a:lnTo>
                  <a:lnTo>
                    <a:pt x="156" y="172"/>
                  </a:lnTo>
                  <a:lnTo>
                    <a:pt x="172" y="165"/>
                  </a:lnTo>
                  <a:lnTo>
                    <a:pt x="215" y="161"/>
                  </a:lnTo>
                  <a:lnTo>
                    <a:pt x="238" y="159"/>
                  </a:lnTo>
                  <a:lnTo>
                    <a:pt x="256" y="147"/>
                  </a:lnTo>
                  <a:close/>
                </a:path>
              </a:pathLst>
            </a:custGeom>
            <a:noFill/>
            <a:ln w="12700" cap="flat" cmpd="sng">
              <a:solidFill>
                <a:schemeClr val="tx2"/>
              </a:solidFill>
              <a:prstDash val="solid"/>
              <a:round/>
              <a:headEnd/>
              <a:tailEnd/>
            </a:ln>
          </p:spPr>
          <p:txBody>
            <a:bodyPr/>
            <a:lstStyle/>
            <a:p>
              <a:endParaRPr lang="el-GR"/>
            </a:p>
          </p:txBody>
        </p:sp>
        <p:sp>
          <p:nvSpPr>
            <p:cNvPr id="149550" name="Freeform 46"/>
            <p:cNvSpPr>
              <a:spLocks/>
            </p:cNvSpPr>
            <p:nvPr/>
          </p:nvSpPr>
          <p:spPr bwMode="auto">
            <a:xfrm rot="-218416">
              <a:off x="3264" y="2842"/>
              <a:ext cx="261" cy="352"/>
            </a:xfrm>
            <a:custGeom>
              <a:avLst/>
              <a:gdLst/>
              <a:ahLst/>
              <a:cxnLst>
                <a:cxn ang="0">
                  <a:pos x="0" y="62"/>
                </a:cxn>
                <a:cxn ang="0">
                  <a:pos x="30" y="114"/>
                </a:cxn>
                <a:cxn ang="0">
                  <a:pos x="68" y="184"/>
                </a:cxn>
                <a:cxn ang="0">
                  <a:pos x="107" y="245"/>
                </a:cxn>
                <a:cxn ang="0">
                  <a:pos x="154" y="302"/>
                </a:cxn>
                <a:cxn ang="0">
                  <a:pos x="200" y="345"/>
                </a:cxn>
                <a:cxn ang="0">
                  <a:pos x="213" y="352"/>
                </a:cxn>
                <a:cxn ang="0">
                  <a:pos x="232" y="352"/>
                </a:cxn>
                <a:cxn ang="0">
                  <a:pos x="247" y="340"/>
                </a:cxn>
                <a:cxn ang="0">
                  <a:pos x="256" y="325"/>
                </a:cxn>
                <a:cxn ang="0">
                  <a:pos x="256" y="306"/>
                </a:cxn>
                <a:cxn ang="0">
                  <a:pos x="261" y="184"/>
                </a:cxn>
                <a:cxn ang="0">
                  <a:pos x="256" y="154"/>
                </a:cxn>
                <a:cxn ang="0">
                  <a:pos x="254" y="134"/>
                </a:cxn>
                <a:cxn ang="0">
                  <a:pos x="243" y="100"/>
                </a:cxn>
                <a:cxn ang="0">
                  <a:pos x="211" y="0"/>
                </a:cxn>
                <a:cxn ang="0">
                  <a:pos x="193" y="12"/>
                </a:cxn>
                <a:cxn ang="0">
                  <a:pos x="170" y="14"/>
                </a:cxn>
                <a:cxn ang="0">
                  <a:pos x="127" y="18"/>
                </a:cxn>
                <a:cxn ang="0">
                  <a:pos x="111" y="25"/>
                </a:cxn>
                <a:cxn ang="0">
                  <a:pos x="68" y="39"/>
                </a:cxn>
                <a:cxn ang="0">
                  <a:pos x="46" y="55"/>
                </a:cxn>
                <a:cxn ang="0">
                  <a:pos x="21" y="59"/>
                </a:cxn>
                <a:cxn ang="0">
                  <a:pos x="0" y="62"/>
                </a:cxn>
              </a:cxnLst>
              <a:rect l="0" t="0" r="r" b="b"/>
              <a:pathLst>
                <a:path w="261" h="352">
                  <a:moveTo>
                    <a:pt x="0" y="62"/>
                  </a:moveTo>
                  <a:lnTo>
                    <a:pt x="30" y="114"/>
                  </a:lnTo>
                  <a:lnTo>
                    <a:pt x="68" y="184"/>
                  </a:lnTo>
                  <a:lnTo>
                    <a:pt x="107" y="245"/>
                  </a:lnTo>
                  <a:lnTo>
                    <a:pt x="154" y="302"/>
                  </a:lnTo>
                  <a:lnTo>
                    <a:pt x="200" y="345"/>
                  </a:lnTo>
                  <a:lnTo>
                    <a:pt x="213" y="352"/>
                  </a:lnTo>
                  <a:lnTo>
                    <a:pt x="232" y="352"/>
                  </a:lnTo>
                  <a:lnTo>
                    <a:pt x="247" y="340"/>
                  </a:lnTo>
                  <a:lnTo>
                    <a:pt x="256" y="325"/>
                  </a:lnTo>
                  <a:lnTo>
                    <a:pt x="256" y="306"/>
                  </a:lnTo>
                  <a:lnTo>
                    <a:pt x="261" y="184"/>
                  </a:lnTo>
                  <a:lnTo>
                    <a:pt x="256" y="154"/>
                  </a:lnTo>
                  <a:lnTo>
                    <a:pt x="254" y="134"/>
                  </a:lnTo>
                  <a:lnTo>
                    <a:pt x="243" y="100"/>
                  </a:lnTo>
                  <a:lnTo>
                    <a:pt x="211" y="0"/>
                  </a:lnTo>
                  <a:lnTo>
                    <a:pt x="193" y="12"/>
                  </a:lnTo>
                  <a:lnTo>
                    <a:pt x="170" y="14"/>
                  </a:lnTo>
                  <a:lnTo>
                    <a:pt x="127" y="18"/>
                  </a:lnTo>
                  <a:lnTo>
                    <a:pt x="111" y="25"/>
                  </a:lnTo>
                  <a:lnTo>
                    <a:pt x="68" y="39"/>
                  </a:lnTo>
                  <a:lnTo>
                    <a:pt x="46" y="55"/>
                  </a:lnTo>
                  <a:lnTo>
                    <a:pt x="21" y="59"/>
                  </a:lnTo>
                  <a:lnTo>
                    <a:pt x="0" y="62"/>
                  </a:lnTo>
                  <a:close/>
                </a:path>
              </a:pathLst>
            </a:custGeom>
            <a:noFill/>
            <a:ln w="12700" cap="flat" cmpd="sng">
              <a:solidFill>
                <a:schemeClr val="tx2"/>
              </a:solidFill>
              <a:prstDash val="solid"/>
              <a:round/>
              <a:headEnd/>
              <a:tailEnd/>
            </a:ln>
          </p:spPr>
          <p:txBody>
            <a:bodyPr/>
            <a:lstStyle/>
            <a:p>
              <a:endParaRPr lang="el-GR"/>
            </a:p>
          </p:txBody>
        </p:sp>
      </p:grpSp>
      <p:sp>
        <p:nvSpPr>
          <p:cNvPr id="149551" name="Freeform 47"/>
          <p:cNvSpPr>
            <a:spLocks/>
          </p:cNvSpPr>
          <p:nvPr/>
        </p:nvSpPr>
        <p:spPr bwMode="auto">
          <a:xfrm>
            <a:off x="3219450" y="3613150"/>
            <a:ext cx="146050" cy="762000"/>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grpSp>
        <p:nvGrpSpPr>
          <p:cNvPr id="10" name="Group 48"/>
          <p:cNvGrpSpPr>
            <a:grpSpLocks/>
          </p:cNvGrpSpPr>
          <p:nvPr/>
        </p:nvGrpSpPr>
        <p:grpSpPr bwMode="auto">
          <a:xfrm flipH="1">
            <a:off x="4868863" y="3935413"/>
            <a:ext cx="611187" cy="890587"/>
            <a:chOff x="1416" y="1049"/>
            <a:chExt cx="724" cy="1058"/>
          </a:xfrm>
        </p:grpSpPr>
        <p:sp>
          <p:nvSpPr>
            <p:cNvPr id="149553" name="Freeform 49"/>
            <p:cNvSpPr>
              <a:spLocks/>
            </p:cNvSpPr>
            <p:nvPr/>
          </p:nvSpPr>
          <p:spPr bwMode="auto">
            <a:xfrm>
              <a:off x="1416" y="1642"/>
              <a:ext cx="570" cy="465"/>
            </a:xfrm>
            <a:custGeom>
              <a:avLst/>
              <a:gdLst/>
              <a:ahLst/>
              <a:cxnLst>
                <a:cxn ang="0">
                  <a:pos x="268" y="54"/>
                </a:cxn>
                <a:cxn ang="0">
                  <a:pos x="270" y="79"/>
                </a:cxn>
                <a:cxn ang="0">
                  <a:pos x="266" y="109"/>
                </a:cxn>
                <a:cxn ang="0">
                  <a:pos x="254" y="136"/>
                </a:cxn>
                <a:cxn ang="0">
                  <a:pos x="236" y="172"/>
                </a:cxn>
                <a:cxn ang="0">
                  <a:pos x="225" y="179"/>
                </a:cxn>
                <a:cxn ang="0">
                  <a:pos x="211" y="184"/>
                </a:cxn>
                <a:cxn ang="0">
                  <a:pos x="202" y="172"/>
                </a:cxn>
                <a:cxn ang="0">
                  <a:pos x="195" y="152"/>
                </a:cxn>
                <a:cxn ang="0">
                  <a:pos x="202" y="172"/>
                </a:cxn>
                <a:cxn ang="0">
                  <a:pos x="211" y="184"/>
                </a:cxn>
                <a:cxn ang="0">
                  <a:pos x="200" y="200"/>
                </a:cxn>
                <a:cxn ang="0">
                  <a:pos x="179" y="213"/>
                </a:cxn>
                <a:cxn ang="0">
                  <a:pos x="168" y="218"/>
                </a:cxn>
                <a:cxn ang="0">
                  <a:pos x="152" y="220"/>
                </a:cxn>
                <a:cxn ang="0">
                  <a:pos x="139" y="211"/>
                </a:cxn>
                <a:cxn ang="0">
                  <a:pos x="123" y="184"/>
                </a:cxn>
                <a:cxn ang="0">
                  <a:pos x="102" y="172"/>
                </a:cxn>
                <a:cxn ang="0">
                  <a:pos x="82" y="170"/>
                </a:cxn>
                <a:cxn ang="0">
                  <a:pos x="53" y="177"/>
                </a:cxn>
                <a:cxn ang="0">
                  <a:pos x="39" y="177"/>
                </a:cxn>
                <a:cxn ang="0">
                  <a:pos x="21" y="172"/>
                </a:cxn>
                <a:cxn ang="0">
                  <a:pos x="16" y="161"/>
                </a:cxn>
                <a:cxn ang="0">
                  <a:pos x="0" y="120"/>
                </a:cxn>
                <a:cxn ang="0">
                  <a:pos x="0" y="84"/>
                </a:cxn>
                <a:cxn ang="0">
                  <a:pos x="5" y="45"/>
                </a:cxn>
                <a:cxn ang="0">
                  <a:pos x="9" y="23"/>
                </a:cxn>
                <a:cxn ang="0">
                  <a:pos x="23" y="0"/>
                </a:cxn>
                <a:cxn ang="0">
                  <a:pos x="57" y="7"/>
                </a:cxn>
                <a:cxn ang="0">
                  <a:pos x="125" y="48"/>
                </a:cxn>
                <a:cxn ang="0">
                  <a:pos x="150" y="54"/>
                </a:cxn>
                <a:cxn ang="0">
                  <a:pos x="177" y="54"/>
                </a:cxn>
                <a:cxn ang="0">
                  <a:pos x="218" y="50"/>
                </a:cxn>
                <a:cxn ang="0">
                  <a:pos x="232" y="50"/>
                </a:cxn>
                <a:cxn ang="0">
                  <a:pos x="268" y="54"/>
                </a:cxn>
              </a:cxnLst>
              <a:rect l="0" t="0" r="r" b="b"/>
              <a:pathLst>
                <a:path w="270" h="220">
                  <a:moveTo>
                    <a:pt x="268" y="54"/>
                  </a:moveTo>
                  <a:lnTo>
                    <a:pt x="270" y="79"/>
                  </a:lnTo>
                  <a:lnTo>
                    <a:pt x="266" y="109"/>
                  </a:lnTo>
                  <a:lnTo>
                    <a:pt x="254" y="136"/>
                  </a:lnTo>
                  <a:lnTo>
                    <a:pt x="236" y="172"/>
                  </a:lnTo>
                  <a:lnTo>
                    <a:pt x="225" y="179"/>
                  </a:lnTo>
                  <a:lnTo>
                    <a:pt x="211" y="184"/>
                  </a:lnTo>
                  <a:lnTo>
                    <a:pt x="202" y="172"/>
                  </a:lnTo>
                  <a:lnTo>
                    <a:pt x="195" y="152"/>
                  </a:lnTo>
                  <a:lnTo>
                    <a:pt x="202" y="172"/>
                  </a:lnTo>
                  <a:lnTo>
                    <a:pt x="211" y="184"/>
                  </a:lnTo>
                  <a:lnTo>
                    <a:pt x="200" y="200"/>
                  </a:lnTo>
                  <a:lnTo>
                    <a:pt x="179" y="213"/>
                  </a:lnTo>
                  <a:lnTo>
                    <a:pt x="168" y="218"/>
                  </a:lnTo>
                  <a:lnTo>
                    <a:pt x="152" y="220"/>
                  </a:lnTo>
                  <a:lnTo>
                    <a:pt x="139" y="211"/>
                  </a:lnTo>
                  <a:lnTo>
                    <a:pt x="123" y="184"/>
                  </a:lnTo>
                  <a:lnTo>
                    <a:pt x="102" y="172"/>
                  </a:lnTo>
                  <a:lnTo>
                    <a:pt x="82" y="170"/>
                  </a:lnTo>
                  <a:lnTo>
                    <a:pt x="53" y="177"/>
                  </a:lnTo>
                  <a:lnTo>
                    <a:pt x="39" y="177"/>
                  </a:lnTo>
                  <a:lnTo>
                    <a:pt x="21" y="172"/>
                  </a:lnTo>
                  <a:lnTo>
                    <a:pt x="16" y="161"/>
                  </a:lnTo>
                  <a:lnTo>
                    <a:pt x="0" y="120"/>
                  </a:lnTo>
                  <a:lnTo>
                    <a:pt x="0" y="84"/>
                  </a:lnTo>
                  <a:lnTo>
                    <a:pt x="5" y="45"/>
                  </a:lnTo>
                  <a:lnTo>
                    <a:pt x="9" y="23"/>
                  </a:lnTo>
                  <a:lnTo>
                    <a:pt x="23" y="0"/>
                  </a:lnTo>
                  <a:lnTo>
                    <a:pt x="57" y="7"/>
                  </a:lnTo>
                  <a:lnTo>
                    <a:pt x="125" y="48"/>
                  </a:lnTo>
                  <a:lnTo>
                    <a:pt x="150" y="54"/>
                  </a:lnTo>
                  <a:lnTo>
                    <a:pt x="177" y="54"/>
                  </a:lnTo>
                  <a:lnTo>
                    <a:pt x="218" y="50"/>
                  </a:lnTo>
                  <a:lnTo>
                    <a:pt x="232" y="50"/>
                  </a:lnTo>
                  <a:lnTo>
                    <a:pt x="268" y="54"/>
                  </a:lnTo>
                  <a:close/>
                </a:path>
              </a:pathLst>
            </a:custGeom>
            <a:noFill/>
            <a:ln w="12700" cmpd="sng">
              <a:solidFill>
                <a:schemeClr val="tx1"/>
              </a:solidFill>
              <a:prstDash val="solid"/>
              <a:round/>
              <a:headEnd/>
              <a:tailEnd/>
            </a:ln>
          </p:spPr>
          <p:txBody>
            <a:bodyPr/>
            <a:lstStyle/>
            <a:p>
              <a:endParaRPr lang="el-GR"/>
            </a:p>
          </p:txBody>
        </p:sp>
        <p:sp>
          <p:nvSpPr>
            <p:cNvPr id="149554" name="Freeform 50"/>
            <p:cNvSpPr>
              <a:spLocks/>
            </p:cNvSpPr>
            <p:nvPr/>
          </p:nvSpPr>
          <p:spPr bwMode="auto">
            <a:xfrm>
              <a:off x="1464" y="1049"/>
              <a:ext cx="676" cy="707"/>
            </a:xfrm>
            <a:custGeom>
              <a:avLst/>
              <a:gdLst/>
              <a:ahLst/>
              <a:cxnLst>
                <a:cxn ang="0">
                  <a:pos x="0" y="281"/>
                </a:cxn>
                <a:cxn ang="0">
                  <a:pos x="9" y="258"/>
                </a:cxn>
                <a:cxn ang="0">
                  <a:pos x="18" y="206"/>
                </a:cxn>
                <a:cxn ang="0">
                  <a:pos x="18" y="147"/>
                </a:cxn>
                <a:cxn ang="0">
                  <a:pos x="36" y="86"/>
                </a:cxn>
                <a:cxn ang="0">
                  <a:pos x="50" y="63"/>
                </a:cxn>
                <a:cxn ang="0">
                  <a:pos x="79" y="20"/>
                </a:cxn>
                <a:cxn ang="0">
                  <a:pos x="100" y="4"/>
                </a:cxn>
                <a:cxn ang="0">
                  <a:pos x="118" y="0"/>
                </a:cxn>
                <a:cxn ang="0">
                  <a:pos x="132" y="4"/>
                </a:cxn>
                <a:cxn ang="0">
                  <a:pos x="134" y="22"/>
                </a:cxn>
                <a:cxn ang="0">
                  <a:pos x="134" y="81"/>
                </a:cxn>
                <a:cxn ang="0">
                  <a:pos x="141" y="118"/>
                </a:cxn>
                <a:cxn ang="0">
                  <a:pos x="163" y="170"/>
                </a:cxn>
                <a:cxn ang="0">
                  <a:pos x="170" y="193"/>
                </a:cxn>
                <a:cxn ang="0">
                  <a:pos x="172" y="206"/>
                </a:cxn>
                <a:cxn ang="0">
                  <a:pos x="179" y="242"/>
                </a:cxn>
                <a:cxn ang="0">
                  <a:pos x="172" y="206"/>
                </a:cxn>
                <a:cxn ang="0">
                  <a:pos x="170" y="193"/>
                </a:cxn>
                <a:cxn ang="0">
                  <a:pos x="229" y="149"/>
                </a:cxn>
                <a:cxn ang="0">
                  <a:pos x="254" y="122"/>
                </a:cxn>
                <a:cxn ang="0">
                  <a:pos x="265" y="102"/>
                </a:cxn>
                <a:cxn ang="0">
                  <a:pos x="279" y="43"/>
                </a:cxn>
                <a:cxn ang="0">
                  <a:pos x="286" y="25"/>
                </a:cxn>
                <a:cxn ang="0">
                  <a:pos x="299" y="20"/>
                </a:cxn>
                <a:cxn ang="0">
                  <a:pos x="313" y="32"/>
                </a:cxn>
                <a:cxn ang="0">
                  <a:pos x="318" y="77"/>
                </a:cxn>
                <a:cxn ang="0">
                  <a:pos x="320" y="102"/>
                </a:cxn>
                <a:cxn ang="0">
                  <a:pos x="315" y="138"/>
                </a:cxn>
                <a:cxn ang="0">
                  <a:pos x="306" y="168"/>
                </a:cxn>
                <a:cxn ang="0">
                  <a:pos x="274" y="222"/>
                </a:cxn>
                <a:cxn ang="0">
                  <a:pos x="261" y="252"/>
                </a:cxn>
                <a:cxn ang="0">
                  <a:pos x="245" y="292"/>
                </a:cxn>
                <a:cxn ang="0">
                  <a:pos x="240" y="322"/>
                </a:cxn>
                <a:cxn ang="0">
                  <a:pos x="245" y="335"/>
                </a:cxn>
                <a:cxn ang="0">
                  <a:pos x="209" y="331"/>
                </a:cxn>
                <a:cxn ang="0">
                  <a:pos x="195" y="331"/>
                </a:cxn>
                <a:cxn ang="0">
                  <a:pos x="154" y="335"/>
                </a:cxn>
                <a:cxn ang="0">
                  <a:pos x="127" y="335"/>
                </a:cxn>
                <a:cxn ang="0">
                  <a:pos x="102" y="329"/>
                </a:cxn>
                <a:cxn ang="0">
                  <a:pos x="34" y="288"/>
                </a:cxn>
                <a:cxn ang="0">
                  <a:pos x="0" y="281"/>
                </a:cxn>
              </a:cxnLst>
              <a:rect l="0" t="0" r="r" b="b"/>
              <a:pathLst>
                <a:path w="320" h="335">
                  <a:moveTo>
                    <a:pt x="0" y="281"/>
                  </a:moveTo>
                  <a:lnTo>
                    <a:pt x="9" y="258"/>
                  </a:lnTo>
                  <a:lnTo>
                    <a:pt x="18" y="206"/>
                  </a:lnTo>
                  <a:lnTo>
                    <a:pt x="18" y="147"/>
                  </a:lnTo>
                  <a:lnTo>
                    <a:pt x="36" y="86"/>
                  </a:lnTo>
                  <a:lnTo>
                    <a:pt x="50" y="63"/>
                  </a:lnTo>
                  <a:lnTo>
                    <a:pt x="79" y="20"/>
                  </a:lnTo>
                  <a:lnTo>
                    <a:pt x="100" y="4"/>
                  </a:lnTo>
                  <a:lnTo>
                    <a:pt x="118" y="0"/>
                  </a:lnTo>
                  <a:lnTo>
                    <a:pt x="132" y="4"/>
                  </a:lnTo>
                  <a:lnTo>
                    <a:pt x="134" y="22"/>
                  </a:lnTo>
                  <a:lnTo>
                    <a:pt x="134" y="81"/>
                  </a:lnTo>
                  <a:lnTo>
                    <a:pt x="141" y="118"/>
                  </a:lnTo>
                  <a:lnTo>
                    <a:pt x="163" y="170"/>
                  </a:lnTo>
                  <a:lnTo>
                    <a:pt x="170" y="193"/>
                  </a:lnTo>
                  <a:lnTo>
                    <a:pt x="172" y="206"/>
                  </a:lnTo>
                  <a:lnTo>
                    <a:pt x="179" y="242"/>
                  </a:lnTo>
                  <a:lnTo>
                    <a:pt x="172" y="206"/>
                  </a:lnTo>
                  <a:lnTo>
                    <a:pt x="170" y="193"/>
                  </a:lnTo>
                  <a:lnTo>
                    <a:pt x="229" y="149"/>
                  </a:lnTo>
                  <a:lnTo>
                    <a:pt x="254" y="122"/>
                  </a:lnTo>
                  <a:lnTo>
                    <a:pt x="265" y="102"/>
                  </a:lnTo>
                  <a:lnTo>
                    <a:pt x="279" y="43"/>
                  </a:lnTo>
                  <a:lnTo>
                    <a:pt x="286" y="25"/>
                  </a:lnTo>
                  <a:lnTo>
                    <a:pt x="299" y="20"/>
                  </a:lnTo>
                  <a:lnTo>
                    <a:pt x="313" y="32"/>
                  </a:lnTo>
                  <a:lnTo>
                    <a:pt x="318" y="77"/>
                  </a:lnTo>
                  <a:lnTo>
                    <a:pt x="320" y="102"/>
                  </a:lnTo>
                  <a:lnTo>
                    <a:pt x="315" y="138"/>
                  </a:lnTo>
                  <a:lnTo>
                    <a:pt x="306" y="168"/>
                  </a:lnTo>
                  <a:lnTo>
                    <a:pt x="274" y="222"/>
                  </a:lnTo>
                  <a:lnTo>
                    <a:pt x="261" y="252"/>
                  </a:lnTo>
                  <a:lnTo>
                    <a:pt x="245" y="292"/>
                  </a:lnTo>
                  <a:lnTo>
                    <a:pt x="240" y="322"/>
                  </a:lnTo>
                  <a:lnTo>
                    <a:pt x="245" y="335"/>
                  </a:lnTo>
                  <a:lnTo>
                    <a:pt x="209" y="331"/>
                  </a:lnTo>
                  <a:lnTo>
                    <a:pt x="195" y="331"/>
                  </a:lnTo>
                  <a:lnTo>
                    <a:pt x="154" y="335"/>
                  </a:lnTo>
                  <a:lnTo>
                    <a:pt x="127" y="335"/>
                  </a:lnTo>
                  <a:lnTo>
                    <a:pt x="102" y="329"/>
                  </a:lnTo>
                  <a:lnTo>
                    <a:pt x="34" y="288"/>
                  </a:lnTo>
                  <a:lnTo>
                    <a:pt x="0" y="281"/>
                  </a:lnTo>
                  <a:close/>
                </a:path>
              </a:pathLst>
            </a:custGeom>
            <a:noFill/>
            <a:ln w="12700" cmpd="sng">
              <a:solidFill>
                <a:schemeClr val="tx1"/>
              </a:solidFill>
              <a:prstDash val="solid"/>
              <a:round/>
              <a:headEnd/>
              <a:tailEnd/>
            </a:ln>
          </p:spPr>
          <p:txBody>
            <a:bodyPr/>
            <a:lstStyle/>
            <a:p>
              <a:endParaRPr lang="el-GR"/>
            </a:p>
          </p:txBody>
        </p:sp>
      </p:grpSp>
      <p:sp>
        <p:nvSpPr>
          <p:cNvPr id="149555" name="Freeform 51"/>
          <p:cNvSpPr>
            <a:spLocks/>
          </p:cNvSpPr>
          <p:nvPr/>
        </p:nvSpPr>
        <p:spPr bwMode="auto">
          <a:xfrm flipH="1">
            <a:off x="5419725" y="3614738"/>
            <a:ext cx="146050" cy="762000"/>
          </a:xfrm>
          <a:custGeom>
            <a:avLst/>
            <a:gdLst/>
            <a:ahLst/>
            <a:cxnLst>
              <a:cxn ang="0">
                <a:pos x="129" y="671"/>
              </a:cxn>
              <a:cxn ang="0">
                <a:pos x="83" y="603"/>
              </a:cxn>
              <a:cxn ang="0">
                <a:pos x="53" y="450"/>
              </a:cxn>
              <a:cxn ang="0">
                <a:pos x="99" y="183"/>
              </a:cxn>
              <a:cxn ang="0">
                <a:pos x="76" y="91"/>
              </a:cxn>
              <a:cxn ang="0">
                <a:pos x="0" y="0"/>
              </a:cxn>
            </a:cxnLst>
            <a:rect l="0" t="0" r="r" b="b"/>
            <a:pathLst>
              <a:path w="129" h="671">
                <a:moveTo>
                  <a:pt x="129" y="671"/>
                </a:moveTo>
                <a:cubicBezTo>
                  <a:pt x="121" y="660"/>
                  <a:pt x="96" y="640"/>
                  <a:pt x="83" y="603"/>
                </a:cubicBezTo>
                <a:cubicBezTo>
                  <a:pt x="70" y="566"/>
                  <a:pt x="50" y="520"/>
                  <a:pt x="53" y="450"/>
                </a:cubicBezTo>
                <a:cubicBezTo>
                  <a:pt x="56" y="380"/>
                  <a:pt x="95" y="243"/>
                  <a:pt x="99" y="183"/>
                </a:cubicBezTo>
                <a:cubicBezTo>
                  <a:pt x="103" y="123"/>
                  <a:pt x="92" y="121"/>
                  <a:pt x="76" y="91"/>
                </a:cubicBezTo>
                <a:cubicBezTo>
                  <a:pt x="60" y="61"/>
                  <a:pt x="16" y="19"/>
                  <a:pt x="0" y="0"/>
                </a:cubicBezTo>
              </a:path>
            </a:pathLst>
          </a:custGeom>
          <a:noFill/>
          <a:ln w="28575" cmpd="sng">
            <a:solidFill>
              <a:schemeClr val="tx1"/>
            </a:solidFill>
            <a:round/>
            <a:headEnd/>
            <a:tailEnd/>
          </a:ln>
          <a:effectLst/>
        </p:spPr>
        <p:txBody>
          <a:bodyPr/>
          <a:lstStyle/>
          <a:p>
            <a:endParaRPr lang="el-GR"/>
          </a:p>
        </p:txBody>
      </p:sp>
      <p:sp>
        <p:nvSpPr>
          <p:cNvPr id="149556" name="Freeform 52"/>
          <p:cNvSpPr>
            <a:spLocks/>
          </p:cNvSpPr>
          <p:nvPr/>
        </p:nvSpPr>
        <p:spPr bwMode="auto">
          <a:xfrm>
            <a:off x="2998788" y="5127625"/>
            <a:ext cx="217487" cy="1000125"/>
          </a:xfrm>
          <a:custGeom>
            <a:avLst/>
            <a:gdLst/>
            <a:ahLst/>
            <a:cxnLst>
              <a:cxn ang="0">
                <a:pos x="137" y="0"/>
              </a:cxn>
              <a:cxn ang="0">
                <a:pos x="84" y="48"/>
              </a:cxn>
              <a:cxn ang="0">
                <a:pos x="72" y="134"/>
              </a:cxn>
              <a:cxn ang="0">
                <a:pos x="38" y="321"/>
              </a:cxn>
              <a:cxn ang="0">
                <a:pos x="0" y="541"/>
              </a:cxn>
              <a:cxn ang="0">
                <a:pos x="134" y="630"/>
              </a:cxn>
            </a:cxnLst>
            <a:rect l="0" t="0" r="r" b="b"/>
            <a:pathLst>
              <a:path w="137" h="630">
                <a:moveTo>
                  <a:pt x="137" y="0"/>
                </a:moveTo>
                <a:cubicBezTo>
                  <a:pt x="128" y="8"/>
                  <a:pt x="95" y="26"/>
                  <a:pt x="84" y="48"/>
                </a:cubicBezTo>
                <a:cubicBezTo>
                  <a:pt x="75" y="75"/>
                  <a:pt x="69" y="84"/>
                  <a:pt x="72" y="134"/>
                </a:cubicBezTo>
                <a:cubicBezTo>
                  <a:pt x="74" y="184"/>
                  <a:pt x="52" y="269"/>
                  <a:pt x="38" y="321"/>
                </a:cubicBezTo>
                <a:cubicBezTo>
                  <a:pt x="24" y="372"/>
                  <a:pt x="0" y="452"/>
                  <a:pt x="0" y="541"/>
                </a:cubicBezTo>
                <a:cubicBezTo>
                  <a:pt x="13" y="591"/>
                  <a:pt x="106" y="611"/>
                  <a:pt x="134" y="630"/>
                </a:cubicBezTo>
              </a:path>
            </a:pathLst>
          </a:custGeom>
          <a:noFill/>
          <a:ln w="28575" cmpd="sng">
            <a:solidFill>
              <a:schemeClr val="tx1"/>
            </a:solidFill>
            <a:round/>
            <a:headEnd/>
            <a:tailEnd/>
          </a:ln>
          <a:effectLst/>
        </p:spPr>
        <p:txBody>
          <a:bodyPr/>
          <a:lstStyle/>
          <a:p>
            <a:endParaRPr lang="el-GR"/>
          </a:p>
        </p:txBody>
      </p:sp>
      <p:sp>
        <p:nvSpPr>
          <p:cNvPr id="149557" name="Freeform 53"/>
          <p:cNvSpPr>
            <a:spLocks/>
          </p:cNvSpPr>
          <p:nvPr/>
        </p:nvSpPr>
        <p:spPr bwMode="auto">
          <a:xfrm flipH="1">
            <a:off x="5540375" y="5075238"/>
            <a:ext cx="255588" cy="1047750"/>
          </a:xfrm>
          <a:custGeom>
            <a:avLst/>
            <a:gdLst/>
            <a:ahLst/>
            <a:cxnLst>
              <a:cxn ang="0">
                <a:pos x="225" y="0"/>
              </a:cxn>
              <a:cxn ang="0">
                <a:pos x="130" y="76"/>
              </a:cxn>
              <a:cxn ang="0">
                <a:pos x="100" y="229"/>
              </a:cxn>
              <a:cxn ang="0">
                <a:pos x="53" y="490"/>
              </a:cxn>
              <a:cxn ang="0">
                <a:pos x="0" y="797"/>
              </a:cxn>
              <a:cxn ang="0">
                <a:pos x="187" y="922"/>
              </a:cxn>
            </a:cxnLst>
            <a:rect l="0" t="0" r="r" b="b"/>
            <a:pathLst>
              <a:path w="225" h="922">
                <a:moveTo>
                  <a:pt x="225" y="0"/>
                </a:moveTo>
                <a:cubicBezTo>
                  <a:pt x="210" y="13"/>
                  <a:pt x="151" y="38"/>
                  <a:pt x="130" y="76"/>
                </a:cubicBezTo>
                <a:cubicBezTo>
                  <a:pt x="117" y="113"/>
                  <a:pt x="97" y="159"/>
                  <a:pt x="100" y="229"/>
                </a:cubicBezTo>
                <a:cubicBezTo>
                  <a:pt x="103" y="299"/>
                  <a:pt x="73" y="418"/>
                  <a:pt x="53" y="490"/>
                </a:cubicBezTo>
                <a:cubicBezTo>
                  <a:pt x="33" y="562"/>
                  <a:pt x="0" y="673"/>
                  <a:pt x="0" y="797"/>
                </a:cubicBezTo>
                <a:cubicBezTo>
                  <a:pt x="18" y="868"/>
                  <a:pt x="148" y="896"/>
                  <a:pt x="187" y="922"/>
                </a:cubicBezTo>
              </a:path>
            </a:pathLst>
          </a:custGeom>
          <a:noFill/>
          <a:ln w="28575" cmpd="sng">
            <a:solidFill>
              <a:schemeClr val="tx1"/>
            </a:solidFill>
            <a:round/>
            <a:headEnd/>
            <a:tailEnd/>
          </a:ln>
          <a:effectLst/>
        </p:spPr>
        <p:txBody>
          <a:bodyPr/>
          <a:lstStyle/>
          <a:p>
            <a:endParaRPr lang="el-G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a:grpSpLocks/>
          </p:cNvGrpSpPr>
          <p:nvPr/>
        </p:nvGrpSpPr>
        <p:grpSpPr bwMode="auto">
          <a:xfrm>
            <a:off x="950913" y="4787900"/>
            <a:ext cx="7240587" cy="1898650"/>
            <a:chOff x="558" y="3016"/>
            <a:chExt cx="4561" cy="1196"/>
          </a:xfrm>
        </p:grpSpPr>
        <p:pic>
          <p:nvPicPr>
            <p:cNvPr id="165903" name="Picture 15" descr="094002-5_2"/>
            <p:cNvPicPr>
              <a:picLocks noChangeAspect="1" noChangeArrowheads="1"/>
            </p:cNvPicPr>
            <p:nvPr/>
          </p:nvPicPr>
          <p:blipFill>
            <a:blip r:embed="rId3" cstate="screen"/>
            <a:srcRect/>
            <a:stretch>
              <a:fillRect/>
            </a:stretch>
          </p:blipFill>
          <p:spPr bwMode="auto">
            <a:xfrm>
              <a:off x="2819" y="3016"/>
              <a:ext cx="2300" cy="1196"/>
            </a:xfrm>
            <a:prstGeom prst="rect">
              <a:avLst/>
            </a:prstGeom>
            <a:noFill/>
          </p:spPr>
        </p:pic>
        <p:pic>
          <p:nvPicPr>
            <p:cNvPr id="165904" name="Picture 16" descr="094002-4_2"/>
            <p:cNvPicPr>
              <a:picLocks noChangeAspect="1" noChangeArrowheads="1"/>
            </p:cNvPicPr>
            <p:nvPr/>
          </p:nvPicPr>
          <p:blipFill>
            <a:blip r:embed="rId4" cstate="screen"/>
            <a:srcRect/>
            <a:stretch>
              <a:fillRect/>
            </a:stretch>
          </p:blipFill>
          <p:spPr bwMode="auto">
            <a:xfrm>
              <a:off x="558" y="3022"/>
              <a:ext cx="2165" cy="1190"/>
            </a:xfrm>
            <a:prstGeom prst="rect">
              <a:avLst/>
            </a:prstGeom>
            <a:noFill/>
          </p:spPr>
        </p:pic>
      </p:grpSp>
      <p:pic>
        <p:nvPicPr>
          <p:cNvPr id="165907" name="Picture 19"/>
          <p:cNvPicPr>
            <a:picLocks noChangeAspect="1" noChangeArrowheads="1"/>
          </p:cNvPicPr>
          <p:nvPr/>
        </p:nvPicPr>
        <p:blipFill>
          <a:blip r:embed="rId5" cstate="screen"/>
          <a:srcRect/>
          <a:stretch>
            <a:fillRect/>
          </a:stretch>
        </p:blipFill>
        <p:spPr bwMode="auto">
          <a:xfrm>
            <a:off x="2701925" y="71438"/>
            <a:ext cx="3738563" cy="2489200"/>
          </a:xfrm>
          <a:prstGeom prst="rect">
            <a:avLst/>
          </a:prstGeom>
          <a:noFill/>
        </p:spPr>
      </p:pic>
      <p:pic>
        <p:nvPicPr>
          <p:cNvPr id="165905" name="Picture 17"/>
          <p:cNvPicPr>
            <a:picLocks noChangeAspect="1" noChangeArrowheads="1"/>
          </p:cNvPicPr>
          <p:nvPr/>
        </p:nvPicPr>
        <p:blipFill>
          <a:blip r:embed="rId6" cstate="screen"/>
          <a:srcRect/>
          <a:stretch>
            <a:fillRect/>
          </a:stretch>
        </p:blipFill>
        <p:spPr bwMode="auto">
          <a:xfrm>
            <a:off x="5729288" y="2249488"/>
            <a:ext cx="3286125" cy="2398712"/>
          </a:xfrm>
          <a:prstGeom prst="rect">
            <a:avLst/>
          </a:prstGeom>
          <a:noFill/>
        </p:spPr>
      </p:pic>
      <p:pic>
        <p:nvPicPr>
          <p:cNvPr id="165906" name="Picture 18"/>
          <p:cNvPicPr>
            <a:picLocks noChangeAspect="1" noChangeArrowheads="1"/>
          </p:cNvPicPr>
          <p:nvPr/>
        </p:nvPicPr>
        <p:blipFill>
          <a:blip r:embed="rId7" cstate="screen"/>
          <a:srcRect/>
          <a:stretch>
            <a:fillRect/>
          </a:stretch>
        </p:blipFill>
        <p:spPr bwMode="auto">
          <a:xfrm>
            <a:off x="150813" y="2243138"/>
            <a:ext cx="3063875" cy="2435225"/>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4" name="Picture 4"/>
          <p:cNvPicPr>
            <a:picLocks noChangeAspect="1" noChangeArrowheads="1"/>
          </p:cNvPicPr>
          <p:nvPr/>
        </p:nvPicPr>
        <p:blipFill>
          <a:blip r:embed="rId3" cstate="screen"/>
          <a:srcRect/>
          <a:stretch>
            <a:fillRect/>
          </a:stretch>
        </p:blipFill>
        <p:spPr bwMode="auto">
          <a:xfrm>
            <a:off x="3576638" y="142875"/>
            <a:ext cx="3603625" cy="2219325"/>
          </a:xfrm>
          <a:prstGeom prst="rect">
            <a:avLst/>
          </a:prstGeom>
          <a:noFill/>
        </p:spPr>
      </p:pic>
      <p:pic>
        <p:nvPicPr>
          <p:cNvPr id="368649" name="Picture 9"/>
          <p:cNvPicPr>
            <a:picLocks noChangeAspect="1" noChangeArrowheads="1"/>
          </p:cNvPicPr>
          <p:nvPr/>
        </p:nvPicPr>
        <p:blipFill>
          <a:blip r:embed="rId4" cstate="screen"/>
          <a:srcRect/>
          <a:stretch>
            <a:fillRect/>
          </a:stretch>
        </p:blipFill>
        <p:spPr bwMode="auto">
          <a:xfrm>
            <a:off x="142875" y="142875"/>
            <a:ext cx="3317875" cy="2208213"/>
          </a:xfrm>
          <a:prstGeom prst="rect">
            <a:avLst/>
          </a:prstGeom>
          <a:noFill/>
        </p:spPr>
      </p:pic>
      <p:pic>
        <p:nvPicPr>
          <p:cNvPr id="368650" name="Picture 10"/>
          <p:cNvPicPr>
            <a:picLocks noChangeAspect="1" noChangeArrowheads="1"/>
          </p:cNvPicPr>
          <p:nvPr/>
        </p:nvPicPr>
        <p:blipFill>
          <a:blip r:embed="rId5" cstate="screen"/>
          <a:srcRect/>
          <a:stretch>
            <a:fillRect/>
          </a:stretch>
        </p:blipFill>
        <p:spPr bwMode="auto">
          <a:xfrm>
            <a:off x="6038850" y="4760913"/>
            <a:ext cx="2976563" cy="2000250"/>
          </a:xfrm>
          <a:prstGeom prst="rect">
            <a:avLst/>
          </a:prstGeom>
          <a:noFill/>
        </p:spPr>
      </p:pic>
      <p:grpSp>
        <p:nvGrpSpPr>
          <p:cNvPr id="2" name="Group 14"/>
          <p:cNvGrpSpPr>
            <a:grpSpLocks/>
          </p:cNvGrpSpPr>
          <p:nvPr/>
        </p:nvGrpSpPr>
        <p:grpSpPr bwMode="auto">
          <a:xfrm>
            <a:off x="142875" y="2479675"/>
            <a:ext cx="3343275" cy="2166938"/>
            <a:chOff x="90" y="1562"/>
            <a:chExt cx="2106" cy="1365"/>
          </a:xfrm>
        </p:grpSpPr>
        <p:pic>
          <p:nvPicPr>
            <p:cNvPr id="368643" name="Picture 3" descr="094002-7_2"/>
            <p:cNvPicPr>
              <a:picLocks noChangeAspect="1" noChangeArrowheads="1"/>
            </p:cNvPicPr>
            <p:nvPr/>
          </p:nvPicPr>
          <p:blipFill>
            <a:blip r:embed="rId6" cstate="screen"/>
            <a:srcRect/>
            <a:stretch>
              <a:fillRect/>
            </a:stretch>
          </p:blipFill>
          <p:spPr bwMode="auto">
            <a:xfrm>
              <a:off x="90" y="1562"/>
              <a:ext cx="2106" cy="1365"/>
            </a:xfrm>
            <a:prstGeom prst="rect">
              <a:avLst/>
            </a:prstGeom>
            <a:noFill/>
          </p:spPr>
        </p:pic>
        <p:sp>
          <p:nvSpPr>
            <p:cNvPr id="368652" name="Text Box 12"/>
            <p:cNvSpPr txBox="1">
              <a:spLocks noChangeArrowheads="1"/>
            </p:cNvSpPr>
            <p:nvPr/>
          </p:nvSpPr>
          <p:spPr bwMode="auto">
            <a:xfrm>
              <a:off x="102" y="2653"/>
              <a:ext cx="532" cy="252"/>
            </a:xfrm>
            <a:prstGeom prst="rect">
              <a:avLst/>
            </a:prstGeom>
            <a:noFill/>
            <a:ln w="9525">
              <a:noFill/>
              <a:miter lim="800000"/>
              <a:headEnd/>
              <a:tailEnd/>
            </a:ln>
            <a:effectLst/>
          </p:spPr>
          <p:txBody>
            <a:bodyPr wrap="none">
              <a:spAutoFit/>
            </a:bodyPr>
            <a:lstStyle/>
            <a:p>
              <a:r>
                <a:rPr lang="el-GR" sz="2000" dirty="0">
                  <a:solidFill>
                    <a:srgbClr val="66FF33"/>
                  </a:solidFill>
                </a:rPr>
                <a:t>1 </a:t>
              </a:r>
              <a:r>
                <a:rPr lang="el-GR" sz="2000" dirty="0" smtClean="0">
                  <a:solidFill>
                    <a:srgbClr val="66FF33"/>
                  </a:solidFill>
                </a:rPr>
                <a:t>έτος</a:t>
              </a:r>
              <a:endParaRPr lang="el-GR" sz="2000" dirty="0">
                <a:solidFill>
                  <a:srgbClr val="66FF33"/>
                </a:solidFill>
              </a:endParaRPr>
            </a:p>
          </p:txBody>
        </p:sp>
      </p:grpSp>
      <p:grpSp>
        <p:nvGrpSpPr>
          <p:cNvPr id="3" name="Group 15"/>
          <p:cNvGrpSpPr>
            <a:grpSpLocks/>
          </p:cNvGrpSpPr>
          <p:nvPr/>
        </p:nvGrpSpPr>
        <p:grpSpPr bwMode="auto">
          <a:xfrm>
            <a:off x="3608388" y="2471738"/>
            <a:ext cx="3575050" cy="2185987"/>
            <a:chOff x="2273" y="1557"/>
            <a:chExt cx="2252" cy="1377"/>
          </a:xfrm>
        </p:grpSpPr>
        <p:pic>
          <p:nvPicPr>
            <p:cNvPr id="368651" name="Picture 11" descr="094002-8_2"/>
            <p:cNvPicPr>
              <a:picLocks noChangeAspect="1" noChangeArrowheads="1"/>
            </p:cNvPicPr>
            <p:nvPr/>
          </p:nvPicPr>
          <p:blipFill>
            <a:blip r:embed="rId7" cstate="screen"/>
            <a:srcRect/>
            <a:stretch>
              <a:fillRect/>
            </a:stretch>
          </p:blipFill>
          <p:spPr bwMode="auto">
            <a:xfrm>
              <a:off x="2273" y="1557"/>
              <a:ext cx="2252" cy="1377"/>
            </a:xfrm>
            <a:prstGeom prst="rect">
              <a:avLst/>
            </a:prstGeom>
            <a:noFill/>
          </p:spPr>
        </p:pic>
        <p:sp>
          <p:nvSpPr>
            <p:cNvPr id="368653" name="Text Box 13"/>
            <p:cNvSpPr txBox="1">
              <a:spLocks noChangeArrowheads="1"/>
            </p:cNvSpPr>
            <p:nvPr/>
          </p:nvSpPr>
          <p:spPr bwMode="auto">
            <a:xfrm>
              <a:off x="2296" y="2660"/>
              <a:ext cx="487" cy="252"/>
            </a:xfrm>
            <a:prstGeom prst="rect">
              <a:avLst/>
            </a:prstGeom>
            <a:noFill/>
            <a:ln w="9525">
              <a:noFill/>
              <a:miter lim="800000"/>
              <a:headEnd/>
              <a:tailEnd/>
            </a:ln>
            <a:effectLst/>
          </p:spPr>
          <p:txBody>
            <a:bodyPr wrap="none">
              <a:spAutoFit/>
            </a:bodyPr>
            <a:lstStyle/>
            <a:p>
              <a:r>
                <a:rPr lang="el-GR" sz="2000" dirty="0">
                  <a:solidFill>
                    <a:srgbClr val="66FF33"/>
                  </a:solidFill>
                </a:rPr>
                <a:t>4 </a:t>
              </a:r>
              <a:r>
                <a:rPr lang="el-GR" sz="2000" dirty="0" smtClean="0">
                  <a:solidFill>
                    <a:srgbClr val="66FF33"/>
                  </a:solidFill>
                </a:rPr>
                <a:t>έτη</a:t>
              </a:r>
              <a:endParaRPr lang="el-GR" sz="2000" dirty="0">
                <a:solidFill>
                  <a:srgbClr val="66FF33"/>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90" name="Picture 6"/>
          <p:cNvPicPr>
            <a:picLocks noChangeAspect="1" noChangeArrowheads="1"/>
          </p:cNvPicPr>
          <p:nvPr/>
        </p:nvPicPr>
        <p:blipFill>
          <a:blip r:embed="rId3" cstate="screen"/>
          <a:srcRect/>
          <a:stretch>
            <a:fillRect/>
          </a:stretch>
        </p:blipFill>
        <p:spPr bwMode="auto">
          <a:xfrm>
            <a:off x="2211388" y="3451225"/>
            <a:ext cx="4721225" cy="3028950"/>
          </a:xfrm>
          <a:prstGeom prst="rect">
            <a:avLst/>
          </a:prstGeom>
          <a:noFill/>
        </p:spPr>
      </p:pic>
      <p:pic>
        <p:nvPicPr>
          <p:cNvPr id="169991" name="Picture 7"/>
          <p:cNvPicPr>
            <a:picLocks noChangeAspect="1" noChangeArrowheads="1"/>
          </p:cNvPicPr>
          <p:nvPr/>
        </p:nvPicPr>
        <p:blipFill>
          <a:blip r:embed="rId4" cstate="screen"/>
          <a:srcRect/>
          <a:stretch>
            <a:fillRect/>
          </a:stretch>
        </p:blipFill>
        <p:spPr bwMode="auto">
          <a:xfrm>
            <a:off x="2227263" y="244475"/>
            <a:ext cx="4689475" cy="3040063"/>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5078"/>
      </a:dk1>
      <a:lt1>
        <a:srgbClr val="FFFFFF"/>
      </a:lt1>
      <a:dk2>
        <a:srgbClr val="005078"/>
      </a:dk2>
      <a:lt2>
        <a:srgbClr val="000000"/>
      </a:lt2>
      <a:accent1>
        <a:srgbClr val="FF9900"/>
      </a:accent1>
      <a:accent2>
        <a:srgbClr val="3333CC"/>
      </a:accent2>
      <a:accent3>
        <a:srgbClr val="FFFFFF"/>
      </a:accent3>
      <a:accent4>
        <a:srgbClr val="004365"/>
      </a:accent4>
      <a:accent5>
        <a:srgbClr val="FFCAAA"/>
      </a:accent5>
      <a:accent6>
        <a:srgbClr val="2D2DB9"/>
      </a:accent6>
      <a:hlink>
        <a:srgbClr val="CCCCFF"/>
      </a:hlink>
      <a:folHlink>
        <a:srgbClr val="B2B2B2"/>
      </a:folHlink>
    </a:clrScheme>
    <a:fontScheme name="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5078"/>
        </a:dk1>
        <a:lt1>
          <a:srgbClr val="FFFFFF"/>
        </a:lt1>
        <a:dk2>
          <a:srgbClr val="005078"/>
        </a:dk2>
        <a:lt2>
          <a:srgbClr val="000000"/>
        </a:lt2>
        <a:accent1>
          <a:srgbClr val="FF9900"/>
        </a:accent1>
        <a:accent2>
          <a:srgbClr val="3333CC"/>
        </a:accent2>
        <a:accent3>
          <a:srgbClr val="FFFFFF"/>
        </a:accent3>
        <a:accent4>
          <a:srgbClr val="004365"/>
        </a:accent4>
        <a:accent5>
          <a:srgbClr val="FFCAA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8681</TotalTime>
  <Words>2404</Words>
  <Application>Microsoft Office PowerPoint</Application>
  <PresentationFormat>On-screen Show (4:3)</PresentationFormat>
  <Paragraphs>373</Paragraphs>
  <Slides>124</Slides>
  <Notes>104</Notes>
  <HiddenSlides>0</HiddenSlides>
  <MMClips>1</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Default Design</vt:lpstr>
      <vt:lpstr>μικτός φραγμός - προβλήματα</vt:lpstr>
      <vt:lpstr>σκοπός - στόχοι</vt:lpstr>
      <vt:lpstr>προβλήματα κατά τον μικτό φραγμό</vt:lpstr>
      <vt:lpstr>πρόωρη απώλεια νεογιλών</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ενδείξεις πιθανής έγκλεισης κυνοδόντων</vt:lpstr>
      <vt:lpstr>έγκλειση κυνοδόντων: από 8 ετών:</vt:lpstr>
      <vt:lpstr>εξαγωγή νεογιλού κυνόδοντα:</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αγκύλωση νεογιλών γομφίων</vt:lpstr>
      <vt:lpstr>Slide 46</vt:lpstr>
      <vt:lpstr>εξέλιξη - αντιμετώπιση</vt:lpstr>
      <vt:lpstr>εξέλιξη - αντιμετώπιση</vt:lpstr>
      <vt:lpstr>Slide 49</vt:lpstr>
      <vt:lpstr>Slide 50</vt:lpstr>
      <vt:lpstr>Slide 51</vt:lpstr>
      <vt:lpstr>πρόσθια σταυροειδής σύγκλειση</vt:lpstr>
      <vt:lpstr>Slide 53</vt:lpstr>
      <vt:lpstr>Slide 54</vt:lpstr>
      <vt:lpstr>Slide 55</vt:lpstr>
      <vt:lpstr>Slide 56</vt:lpstr>
      <vt:lpstr>Slide 57</vt:lpstr>
      <vt:lpstr>Slide 58</vt:lpstr>
      <vt:lpstr>Slide 59</vt:lpstr>
      <vt:lpstr>πρόσθια σταυροειδής προβληματισμοί</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λειτουργική ετερόπλευρη οπίσθια σταυροειδής</vt:lpstr>
      <vt:lpstr>Slide 85</vt:lpstr>
      <vt:lpstr>Slide 86</vt:lpstr>
      <vt:lpstr>Slide 87</vt:lpstr>
      <vt:lpstr>Slide 88</vt:lpstr>
      <vt:lpstr>Slide 89</vt:lpstr>
      <vt:lpstr>Slide 90</vt:lpstr>
      <vt:lpstr>Slide 91</vt:lpstr>
      <vt:lpstr>Slide 92</vt:lpstr>
      <vt:lpstr>λειτουργική</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Demetris</dc:creator>
  <cp:lastModifiedBy>Demetrios Halazonetis</cp:lastModifiedBy>
  <cp:revision>123</cp:revision>
  <dcterms:created xsi:type="dcterms:W3CDTF">1601-01-01T00:00:00Z</dcterms:created>
  <dcterms:modified xsi:type="dcterms:W3CDTF">2012-12-01T15:55:04Z</dcterms:modified>
</cp:coreProperties>
</file>